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Override PartName="/ppt/slides/slide268.xml" ContentType="application/vnd.openxmlformats-officedocument.presentationml.slide+xml"/>
  <Override PartName="/ppt/slides/slide269.xml" ContentType="application/vnd.openxmlformats-officedocument.presentationml.slide+xml"/>
  <Override PartName="/ppt/presentation.xml" ContentType="application/vnd.openxmlformats-officedocument.presentationml.presentation.main+xml"/>
  <Override PartName="/ppt/slides/slide267.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41.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159.xml" ContentType="application/vnd.openxmlformats-officedocument.presentationml.slide+xml"/>
  <Override PartName="/ppt/slides/slide140.xml" ContentType="application/vnd.openxmlformats-officedocument.presentationml.slide+xml"/>
  <Override PartName="/ppt/slides/slide161.xml" ContentType="application/vnd.openxmlformats-officedocument.presentationml.slide+xml"/>
  <Override PartName="/ppt/slides/slide232.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15.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5.xml" ContentType="application/vnd.openxmlformats-officedocument.presentationml.slide+xml"/>
  <Override PartName="/ppt/slides/slide224.xml" ContentType="application/vnd.openxmlformats-officedocument.presentationml.slide+xml"/>
  <Override PartName="/ppt/slides/slide223.xml" ContentType="application/vnd.openxmlformats-officedocument.presentationml.slide+xml"/>
  <Override PartName="/ppt/slides/slide222.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59.xml" ContentType="application/vnd.openxmlformats-officedocument.presentationml.slide+xml"/>
  <Override PartName="/ppt/slides/slide160.xml" ContentType="application/vnd.openxmlformats-officedocument.presentationml.slide+xml"/>
  <Override PartName="/ppt/slides/slide257.xml" ContentType="application/vnd.openxmlformats-officedocument.presentationml.slide+xml"/>
  <Override PartName="/ppt/slides/slide25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264.xml" ContentType="application/vnd.openxmlformats-officedocument.presentationml.slide+xml"/>
  <Override PartName="/ppt/slides/slide263.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14.xml" ContentType="application/vnd.openxmlformats-officedocument.presentationml.slide+xml"/>
  <Override PartName="/ppt/slides/slide258.xml" ContentType="application/vnd.openxmlformats-officedocument.presentationml.slide+xml"/>
  <Override PartName="/ppt/slides/slide212.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86.xml" ContentType="application/vnd.openxmlformats-officedocument.presentationml.slide+xml"/>
  <Override PartName="/ppt/slides/slide213.xml" ContentType="application/vnd.openxmlformats-officedocument.presentationml.slide+xml"/>
  <Override PartName="/ppt/slides/slide188.xml" ContentType="application/vnd.openxmlformats-officedocument.presentationml.slide+xml"/>
  <Override PartName="/ppt/slides/slide204.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1.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8.xml" ContentType="application/vnd.openxmlformats-officedocument.presentationml.slide+xml"/>
  <Override PartName="/ppt/slides/slide200.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9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93.xml" ContentType="application/vnd.openxmlformats-officedocument.presentationml.slide+xml"/>
  <Override PartName="/ppt/slides/slide199.xml" ContentType="application/vnd.openxmlformats-officedocument.presentationml.slide+xml"/>
  <Override PartName="/ppt/slides/slide195.xml" ContentType="application/vnd.openxmlformats-officedocument.presentationml.slide+xml"/>
  <Override PartName="/ppt/slides/slide194.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74"/>
  </p:notesMasterIdLst>
  <p:handoutMasterIdLst>
    <p:handoutMasterId r:id="rId275"/>
  </p:handoutMasterIdLst>
  <p:sldIdLst>
    <p:sldId id="259" r:id="rId5"/>
    <p:sldId id="988" r:id="rId6"/>
    <p:sldId id="1624" r:id="rId7"/>
    <p:sldId id="1258" r:id="rId8"/>
    <p:sldId id="1259" r:id="rId9"/>
    <p:sldId id="1260" r:id="rId10"/>
    <p:sldId id="1602" r:id="rId11"/>
    <p:sldId id="1603" r:id="rId12"/>
    <p:sldId id="1604" r:id="rId13"/>
    <p:sldId id="1606" r:id="rId14"/>
    <p:sldId id="1261" r:id="rId15"/>
    <p:sldId id="1648" r:id="rId16"/>
    <p:sldId id="1649" r:id="rId17"/>
    <p:sldId id="1650" r:id="rId18"/>
    <p:sldId id="1655" r:id="rId19"/>
    <p:sldId id="1656" r:id="rId20"/>
    <p:sldId id="1262" r:id="rId21"/>
    <p:sldId id="1607" r:id="rId22"/>
    <p:sldId id="1608" r:id="rId23"/>
    <p:sldId id="1609" r:id="rId24"/>
    <p:sldId id="1610" r:id="rId25"/>
    <p:sldId id="1600" r:id="rId26"/>
    <p:sldId id="1601" r:id="rId27"/>
    <p:sldId id="1611" r:id="rId28"/>
    <p:sldId id="1612" r:id="rId29"/>
    <p:sldId id="1613" r:id="rId30"/>
    <p:sldId id="1622" r:id="rId31"/>
    <p:sldId id="1623" r:id="rId32"/>
    <p:sldId id="1605" r:id="rId33"/>
    <p:sldId id="1614" r:id="rId34"/>
    <p:sldId id="1615" r:id="rId35"/>
    <p:sldId id="1616" r:id="rId36"/>
    <p:sldId id="1617" r:id="rId37"/>
    <p:sldId id="1618" r:id="rId38"/>
    <p:sldId id="1619" r:id="rId39"/>
    <p:sldId id="1620" r:id="rId40"/>
    <p:sldId id="1621" r:id="rId41"/>
    <p:sldId id="1625" r:id="rId42"/>
    <p:sldId id="1263" r:id="rId43"/>
    <p:sldId id="1594" r:id="rId44"/>
    <p:sldId id="1595" r:id="rId45"/>
    <p:sldId id="1596" r:id="rId46"/>
    <p:sldId id="1597" r:id="rId47"/>
    <p:sldId id="1268" r:id="rId48"/>
    <p:sldId id="1598" r:id="rId49"/>
    <p:sldId id="1599" r:id="rId50"/>
    <p:sldId id="1271" r:id="rId51"/>
    <p:sldId id="1644" r:id="rId52"/>
    <p:sldId id="1645" r:id="rId53"/>
    <p:sldId id="1646" r:id="rId54"/>
    <p:sldId id="1647" r:id="rId55"/>
    <p:sldId id="1583" r:id="rId56"/>
    <p:sldId id="1143" r:id="rId57"/>
    <p:sldId id="371" r:id="rId58"/>
    <p:sldId id="1552" r:id="rId59"/>
    <p:sldId id="1544" r:id="rId60"/>
    <p:sldId id="1548" r:id="rId61"/>
    <p:sldId id="1545" r:id="rId62"/>
    <p:sldId id="1546" r:id="rId63"/>
    <p:sldId id="1547" r:id="rId64"/>
    <p:sldId id="1144" r:id="rId65"/>
    <p:sldId id="387" r:id="rId66"/>
    <p:sldId id="388" r:id="rId67"/>
    <p:sldId id="1634" r:id="rId68"/>
    <p:sldId id="1640" r:id="rId69"/>
    <p:sldId id="1642" r:id="rId70"/>
    <p:sldId id="1641" r:id="rId71"/>
    <p:sldId id="1628" r:id="rId72"/>
    <p:sldId id="1629" r:id="rId73"/>
    <p:sldId id="1633" r:id="rId74"/>
    <p:sldId id="1630" r:id="rId75"/>
    <p:sldId id="1632" r:id="rId76"/>
    <p:sldId id="1631" r:id="rId77"/>
    <p:sldId id="1140" r:id="rId78"/>
    <p:sldId id="1489" r:id="rId79"/>
    <p:sldId id="692" r:id="rId80"/>
    <p:sldId id="694" r:id="rId81"/>
    <p:sldId id="693" r:id="rId82"/>
    <p:sldId id="1141" r:id="rId83"/>
    <p:sldId id="1142" r:id="rId84"/>
    <p:sldId id="695" r:id="rId85"/>
    <p:sldId id="696" r:id="rId86"/>
    <p:sldId id="880" r:id="rId87"/>
    <p:sldId id="881" r:id="rId88"/>
    <p:sldId id="882" r:id="rId89"/>
    <p:sldId id="883" r:id="rId90"/>
    <p:sldId id="943" r:id="rId91"/>
    <p:sldId id="944" r:id="rId92"/>
    <p:sldId id="945" r:id="rId93"/>
    <p:sldId id="946" r:id="rId94"/>
    <p:sldId id="947" r:id="rId95"/>
    <p:sldId id="1006" r:id="rId96"/>
    <p:sldId id="1007" r:id="rId97"/>
    <p:sldId id="1004" r:id="rId98"/>
    <p:sldId id="1005" r:id="rId99"/>
    <p:sldId id="1264" r:id="rId100"/>
    <p:sldId id="1265" r:id="rId101"/>
    <p:sldId id="1266" r:id="rId102"/>
    <p:sldId id="1267" r:id="rId103"/>
    <p:sldId id="1425" r:id="rId104"/>
    <p:sldId id="1269" r:id="rId105"/>
    <p:sldId id="1270" r:id="rId106"/>
    <p:sldId id="1273" r:id="rId107"/>
    <p:sldId id="1274" r:id="rId108"/>
    <p:sldId id="1275" r:id="rId109"/>
    <p:sldId id="1276" r:id="rId110"/>
    <p:sldId id="1277" r:id="rId111"/>
    <p:sldId id="1278" r:id="rId112"/>
    <p:sldId id="1279" r:id="rId113"/>
    <p:sldId id="1635" r:id="rId114"/>
    <p:sldId id="1636" r:id="rId115"/>
    <p:sldId id="1637" r:id="rId116"/>
    <p:sldId id="1638" r:id="rId117"/>
    <p:sldId id="1626" r:id="rId118"/>
    <p:sldId id="1643" r:id="rId119"/>
    <p:sldId id="548" r:id="rId120"/>
    <p:sldId id="1651" r:id="rId121"/>
    <p:sldId id="1652" r:id="rId122"/>
    <p:sldId id="1653" r:id="rId123"/>
    <p:sldId id="1654" r:id="rId124"/>
    <p:sldId id="1593" r:id="rId125"/>
    <p:sldId id="358" r:id="rId126"/>
    <p:sldId id="359" r:id="rId127"/>
    <p:sldId id="363" r:id="rId128"/>
    <p:sldId id="571" r:id="rId129"/>
    <p:sldId id="572" r:id="rId130"/>
    <p:sldId id="573" r:id="rId131"/>
    <p:sldId id="698" r:id="rId132"/>
    <p:sldId id="699" r:id="rId133"/>
    <p:sldId id="700" r:id="rId134"/>
    <p:sldId id="367" r:id="rId135"/>
    <p:sldId id="369" r:id="rId136"/>
    <p:sldId id="383" r:id="rId137"/>
    <p:sldId id="385" r:id="rId138"/>
    <p:sldId id="1553" r:id="rId139"/>
    <p:sldId id="1554" r:id="rId140"/>
    <p:sldId id="1592" r:id="rId141"/>
    <p:sldId id="1059" r:id="rId142"/>
    <p:sldId id="1060" r:id="rId143"/>
    <p:sldId id="1061" r:id="rId144"/>
    <p:sldId id="1062" r:id="rId145"/>
    <p:sldId id="347" r:id="rId146"/>
    <p:sldId id="1145" r:id="rId147"/>
    <p:sldId id="349" r:id="rId148"/>
    <p:sldId id="350" r:id="rId149"/>
    <p:sldId id="1282" r:id="rId150"/>
    <p:sldId id="1281" r:id="rId151"/>
    <p:sldId id="1283" r:id="rId152"/>
    <p:sldId id="1284" r:id="rId153"/>
    <p:sldId id="348" r:id="rId154"/>
    <p:sldId id="352" r:id="rId155"/>
    <p:sldId id="925" r:id="rId156"/>
    <p:sldId id="926" r:id="rId157"/>
    <p:sldId id="927" r:id="rId158"/>
    <p:sldId id="1030" r:id="rId159"/>
    <p:sldId id="1029" r:id="rId160"/>
    <p:sldId id="1285" r:id="rId161"/>
    <p:sldId id="1286" r:id="rId162"/>
    <p:sldId id="354" r:id="rId163"/>
    <p:sldId id="1063" r:id="rId164"/>
    <p:sldId id="1342" r:id="rId165"/>
    <p:sldId id="1056" r:id="rId166"/>
    <p:sldId id="1666" r:id="rId167"/>
    <p:sldId id="1058" r:id="rId168"/>
    <p:sldId id="1064" r:id="rId169"/>
    <p:sldId id="1065" r:id="rId170"/>
    <p:sldId id="1066" r:id="rId171"/>
    <p:sldId id="1067" r:id="rId172"/>
    <p:sldId id="1068" r:id="rId173"/>
    <p:sldId id="1057" r:id="rId174"/>
    <p:sldId id="1069" r:id="rId175"/>
    <p:sldId id="1070" r:id="rId176"/>
    <p:sldId id="1071" r:id="rId177"/>
    <p:sldId id="1668" r:id="rId178"/>
    <p:sldId id="1073" r:id="rId179"/>
    <p:sldId id="1669" r:id="rId180"/>
    <p:sldId id="1667" r:id="rId181"/>
    <p:sldId id="786" r:id="rId182"/>
    <p:sldId id="1670" r:id="rId183"/>
    <p:sldId id="762" r:id="rId184"/>
    <p:sldId id="1671" r:id="rId185"/>
    <p:sldId id="788" r:id="rId186"/>
    <p:sldId id="1672" r:id="rId187"/>
    <p:sldId id="790" r:id="rId188"/>
    <p:sldId id="1673" r:id="rId189"/>
    <p:sldId id="1674" r:id="rId190"/>
    <p:sldId id="793" r:id="rId191"/>
    <p:sldId id="1675" r:id="rId192"/>
    <p:sldId id="820" r:id="rId193"/>
    <p:sldId id="1676" r:id="rId194"/>
    <p:sldId id="794" r:id="rId195"/>
    <p:sldId id="802" r:id="rId196"/>
    <p:sldId id="764" r:id="rId197"/>
    <p:sldId id="766" r:id="rId198"/>
    <p:sldId id="767" r:id="rId199"/>
    <p:sldId id="768" r:id="rId200"/>
    <p:sldId id="769" r:id="rId201"/>
    <p:sldId id="801" r:id="rId202"/>
    <p:sldId id="1661" r:id="rId203"/>
    <p:sldId id="1662" r:id="rId204"/>
    <p:sldId id="1663" r:id="rId205"/>
    <p:sldId id="1664" r:id="rId206"/>
    <p:sldId id="1665" r:id="rId207"/>
    <p:sldId id="1659" r:id="rId208"/>
    <p:sldId id="1660" r:id="rId209"/>
    <p:sldId id="1095" r:id="rId210"/>
    <p:sldId id="1096" r:id="rId211"/>
    <p:sldId id="1097" r:id="rId212"/>
    <p:sldId id="1098" r:id="rId213"/>
    <p:sldId id="1099" r:id="rId214"/>
    <p:sldId id="1164" r:id="rId215"/>
    <p:sldId id="1165" r:id="rId216"/>
    <p:sldId id="1168" r:id="rId217"/>
    <p:sldId id="1166" r:id="rId218"/>
    <p:sldId id="1167" r:id="rId219"/>
    <p:sldId id="1100" r:id="rId220"/>
    <p:sldId id="1102" r:id="rId221"/>
    <p:sldId id="1035" r:id="rId222"/>
    <p:sldId id="1146" r:id="rId223"/>
    <p:sldId id="1147" r:id="rId224"/>
    <p:sldId id="1104" r:id="rId225"/>
    <p:sldId id="1105" r:id="rId226"/>
    <p:sldId id="1148" r:id="rId227"/>
    <p:sldId id="1149" r:id="rId228"/>
    <p:sldId id="1036" r:id="rId229"/>
    <p:sldId id="1150" r:id="rId230"/>
    <p:sldId id="1151" r:id="rId231"/>
    <p:sldId id="1152" r:id="rId232"/>
    <p:sldId id="1153" r:id="rId233"/>
    <p:sldId id="1154" r:id="rId234"/>
    <p:sldId id="1155" r:id="rId235"/>
    <p:sldId id="1156" r:id="rId236"/>
    <p:sldId id="1157" r:id="rId237"/>
    <p:sldId id="1158" r:id="rId238"/>
    <p:sldId id="1159" r:id="rId239"/>
    <p:sldId id="1160" r:id="rId240"/>
    <p:sldId id="1161" r:id="rId241"/>
    <p:sldId id="1162" r:id="rId242"/>
    <p:sldId id="1163" r:id="rId243"/>
    <p:sldId id="1287" r:id="rId244"/>
    <p:sldId id="1343" r:id="rId245"/>
    <p:sldId id="1348" r:id="rId246"/>
    <p:sldId id="1347" r:id="rId247"/>
    <p:sldId id="1345" r:id="rId248"/>
    <p:sldId id="1349" r:id="rId249"/>
    <p:sldId id="1346" r:id="rId250"/>
    <p:sldId id="1351" r:id="rId251"/>
    <p:sldId id="1350" r:id="rId252"/>
    <p:sldId id="1356" r:id="rId253"/>
    <p:sldId id="1352" r:id="rId254"/>
    <p:sldId id="1353" r:id="rId255"/>
    <p:sldId id="1354" r:id="rId256"/>
    <p:sldId id="1355" r:id="rId257"/>
    <p:sldId id="1290" r:id="rId258"/>
    <p:sldId id="1291" r:id="rId259"/>
    <p:sldId id="1292" r:id="rId260"/>
    <p:sldId id="1293" r:id="rId261"/>
    <p:sldId id="1357" r:id="rId262"/>
    <p:sldId id="1358" r:id="rId263"/>
    <p:sldId id="1359" r:id="rId264"/>
    <p:sldId id="1360" r:id="rId265"/>
    <p:sldId id="1294" r:id="rId266"/>
    <p:sldId id="1295" r:id="rId267"/>
    <p:sldId id="1296" r:id="rId268"/>
    <p:sldId id="1297" r:id="rId269"/>
    <p:sldId id="1298" r:id="rId270"/>
    <p:sldId id="1299" r:id="rId271"/>
    <p:sldId id="1013" r:id="rId272"/>
    <p:sldId id="1014" r:id="rId2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D7"/>
    <a:srgbClr val="660066"/>
    <a:srgbClr val="68F879"/>
    <a:srgbClr val="3B9F03"/>
    <a:srgbClr val="E53BC5"/>
    <a:srgbClr val="2C6AF4"/>
    <a:srgbClr val="FF0066"/>
    <a:srgbClr val="08B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95" d="100"/>
          <a:sy n="95" d="100"/>
        </p:scale>
        <p:origin x="138" y="96"/>
      </p:cViewPr>
      <p:guideLst/>
    </p:cSldViewPr>
  </p:slideViewPr>
  <p:notesTextViewPr>
    <p:cViewPr>
      <p:scale>
        <a:sx n="1" d="1"/>
        <a:sy n="1" d="1"/>
      </p:scale>
      <p:origin x="0" y="0"/>
    </p:cViewPr>
  </p:notesTextViewPr>
  <p:sorterViewPr>
    <p:cViewPr>
      <p:scale>
        <a:sx n="100" d="100"/>
        <a:sy n="100" d="100"/>
      </p:scale>
      <p:origin x="0" y="-6006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customXml" Target="../customXml/item4.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handoutMaster" Target="handoutMasters/handout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presProps" Target="presProps.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277" Type="http://schemas.openxmlformats.org/officeDocument/2006/relationships/viewProps" Target="viewProps.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theme" Target="theme/theme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5/23/2018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23</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3258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04D7CD0-F077-4BC4-BC96-3D1FC427D085}"/>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8AE32731-9BE7-45B9-8E90-46D8A7F52823}" type="slidenum">
              <a:rPr lang="en-US" altLang="en-US" sz="1200" b="0" smtClean="0">
                <a:latin typeface="Times New Roman" panose="02020603050405020304" pitchFamily="18" charset="0"/>
              </a:rPr>
              <a:pPr/>
              <a:t>39</a:t>
            </a:fld>
            <a:endParaRPr lang="en-US" altLang="en-US" sz="1200" b="0">
              <a:latin typeface="Times New Roman" panose="02020603050405020304" pitchFamily="18" charset="0"/>
            </a:endParaRPr>
          </a:p>
        </p:txBody>
      </p:sp>
      <p:sp>
        <p:nvSpPr>
          <p:cNvPr id="87043" name="Rectangle 2">
            <a:extLst>
              <a:ext uri="{FF2B5EF4-FFF2-40B4-BE49-F238E27FC236}">
                <a16:creationId xmlns:a16="http://schemas.microsoft.com/office/drawing/2014/main" id="{CBBFE386-697A-429F-85DB-3D04FB083482}"/>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477FA8A-CEF0-4267-85BD-B4EBF305362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986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94FDCE0-8227-4D9F-B7DE-4F6FB8FC6569}"/>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5B72E1F2-DF9A-47D2-B5D3-63ADF916DABE}" type="slidenum">
              <a:rPr lang="en-US" altLang="en-US" sz="1200" b="0" smtClean="0">
                <a:latin typeface="Times New Roman" panose="02020603050405020304" pitchFamily="18" charset="0"/>
              </a:rPr>
              <a:pPr/>
              <a:t>40</a:t>
            </a:fld>
            <a:endParaRPr lang="en-US" altLang="en-US" sz="1200" b="0">
              <a:latin typeface="Times New Roman" panose="02020603050405020304" pitchFamily="18" charset="0"/>
            </a:endParaRPr>
          </a:p>
        </p:txBody>
      </p:sp>
      <p:sp>
        <p:nvSpPr>
          <p:cNvPr id="89091" name="Rectangle 2">
            <a:extLst>
              <a:ext uri="{FF2B5EF4-FFF2-40B4-BE49-F238E27FC236}">
                <a16:creationId xmlns:a16="http://schemas.microsoft.com/office/drawing/2014/main" id="{6E308650-9BC6-48E8-B5EA-64B20EE3F342}"/>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89092" name="Rectangle 3">
            <a:extLst>
              <a:ext uri="{FF2B5EF4-FFF2-40B4-BE49-F238E27FC236}">
                <a16:creationId xmlns:a16="http://schemas.microsoft.com/office/drawing/2014/main" id="{0A85B137-003F-412E-885B-AD11CA4A5C5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71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48BF6A4-85BB-404C-A615-D78BAF0EEE2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FD77367D-4631-41CA-BD3B-95D11A7AD1DE}" type="slidenum">
              <a:rPr lang="en-US" altLang="en-US" sz="1200" b="0" smtClean="0">
                <a:latin typeface="Times New Roman" panose="02020603050405020304" pitchFamily="18" charset="0"/>
              </a:rPr>
              <a:pPr/>
              <a:t>41</a:t>
            </a:fld>
            <a:endParaRPr lang="en-US" altLang="en-US" sz="1200" b="0">
              <a:latin typeface="Times New Roman" panose="02020603050405020304" pitchFamily="18" charset="0"/>
            </a:endParaRPr>
          </a:p>
        </p:txBody>
      </p:sp>
      <p:sp>
        <p:nvSpPr>
          <p:cNvPr id="91139" name="Rectangle 2">
            <a:extLst>
              <a:ext uri="{FF2B5EF4-FFF2-40B4-BE49-F238E27FC236}">
                <a16:creationId xmlns:a16="http://schemas.microsoft.com/office/drawing/2014/main" id="{0E6D4213-1ADE-45A4-BCB8-8C9FB4AB4105}"/>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1140" name="Rectangle 3">
            <a:extLst>
              <a:ext uri="{FF2B5EF4-FFF2-40B4-BE49-F238E27FC236}">
                <a16:creationId xmlns:a16="http://schemas.microsoft.com/office/drawing/2014/main" id="{4DF2BCB0-6E28-44E9-8E29-D725A6A812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56412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EF3C8C7-1853-44AC-AD5F-AB40EA6D4BB5}"/>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A6963C7C-9F50-48F6-9F87-108CCB565260}" type="slidenum">
              <a:rPr lang="en-US" altLang="en-US" sz="1200" b="0" smtClean="0">
                <a:latin typeface="Times New Roman" panose="02020603050405020304" pitchFamily="18" charset="0"/>
              </a:rPr>
              <a:pPr/>
              <a:t>42</a:t>
            </a:fld>
            <a:endParaRPr lang="en-US" altLang="en-US" sz="1200" b="0">
              <a:latin typeface="Times New Roman" panose="02020603050405020304" pitchFamily="18" charset="0"/>
            </a:endParaRPr>
          </a:p>
        </p:txBody>
      </p:sp>
      <p:sp>
        <p:nvSpPr>
          <p:cNvPr id="93187" name="Rectangle 2">
            <a:extLst>
              <a:ext uri="{FF2B5EF4-FFF2-40B4-BE49-F238E27FC236}">
                <a16:creationId xmlns:a16="http://schemas.microsoft.com/office/drawing/2014/main" id="{30234A79-6ABA-426D-B7E6-EFC79F68672F}"/>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3188" name="Rectangle 3">
            <a:extLst>
              <a:ext uri="{FF2B5EF4-FFF2-40B4-BE49-F238E27FC236}">
                <a16:creationId xmlns:a16="http://schemas.microsoft.com/office/drawing/2014/main" id="{7440FC78-C2CB-4AE9-A643-6BCFE930BC7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818759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933ACDF-315A-4A5A-9E1E-37D55D8AC981}"/>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5B72A570-EE3D-4723-87CF-BBA8B9CA245C}" type="slidenum">
              <a:rPr lang="en-US" altLang="en-US" sz="1200" b="0" smtClean="0">
                <a:latin typeface="Times New Roman" panose="02020603050405020304" pitchFamily="18" charset="0"/>
              </a:rPr>
              <a:pPr/>
              <a:t>43</a:t>
            </a:fld>
            <a:endParaRPr lang="en-US" altLang="en-US" sz="1200" b="0">
              <a:latin typeface="Times New Roman" panose="02020603050405020304" pitchFamily="18" charset="0"/>
            </a:endParaRPr>
          </a:p>
        </p:txBody>
      </p:sp>
      <p:sp>
        <p:nvSpPr>
          <p:cNvPr id="95235" name="Rectangle 2">
            <a:extLst>
              <a:ext uri="{FF2B5EF4-FFF2-40B4-BE49-F238E27FC236}">
                <a16:creationId xmlns:a16="http://schemas.microsoft.com/office/drawing/2014/main" id="{B1A48B69-CEFE-475D-A0E2-2EDAAB1F80ED}"/>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5236" name="Rectangle 3">
            <a:extLst>
              <a:ext uri="{FF2B5EF4-FFF2-40B4-BE49-F238E27FC236}">
                <a16:creationId xmlns:a16="http://schemas.microsoft.com/office/drawing/2014/main" id="{AE10691F-CC7E-4085-957F-F02BB9A985C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125211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A7B945D-3FB6-4FE1-BB53-E4E7CC4FE29A}"/>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F26B1703-5F91-4610-B4CA-974D0D44E463}" type="slidenum">
              <a:rPr lang="en-US" altLang="en-US" sz="1200" b="0" smtClean="0">
                <a:latin typeface="Times New Roman" panose="02020603050405020304" pitchFamily="18" charset="0"/>
              </a:rPr>
              <a:pPr/>
              <a:t>44</a:t>
            </a:fld>
            <a:endParaRPr lang="en-US" altLang="en-US" sz="1200" b="0">
              <a:latin typeface="Times New Roman" panose="02020603050405020304" pitchFamily="18" charset="0"/>
            </a:endParaRPr>
          </a:p>
        </p:txBody>
      </p:sp>
      <p:sp>
        <p:nvSpPr>
          <p:cNvPr id="97283" name="Rectangle 2">
            <a:extLst>
              <a:ext uri="{FF2B5EF4-FFF2-40B4-BE49-F238E27FC236}">
                <a16:creationId xmlns:a16="http://schemas.microsoft.com/office/drawing/2014/main" id="{48164AB2-E340-43EA-BFD4-904C0B9F2A43}"/>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7284" name="Rectangle 3">
            <a:extLst>
              <a:ext uri="{FF2B5EF4-FFF2-40B4-BE49-F238E27FC236}">
                <a16:creationId xmlns:a16="http://schemas.microsoft.com/office/drawing/2014/main" id="{D845F220-0540-4431-8935-74B4A90E7F7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425660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12A6A98-91CB-4978-9522-C972B7231782}"/>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DDC8191E-98C7-40EA-B225-912E31ABE05E}" type="slidenum">
              <a:rPr lang="en-US" altLang="en-US" sz="1200" b="0" smtClean="0">
                <a:latin typeface="Times New Roman" panose="02020603050405020304" pitchFamily="18" charset="0"/>
              </a:rPr>
              <a:pPr/>
              <a:t>45</a:t>
            </a:fld>
            <a:endParaRPr lang="en-US" altLang="en-US" sz="1200" b="0">
              <a:latin typeface="Times New Roman" panose="02020603050405020304" pitchFamily="18" charset="0"/>
            </a:endParaRPr>
          </a:p>
        </p:txBody>
      </p:sp>
      <p:sp>
        <p:nvSpPr>
          <p:cNvPr id="99331" name="Rectangle 2">
            <a:extLst>
              <a:ext uri="{FF2B5EF4-FFF2-40B4-BE49-F238E27FC236}">
                <a16:creationId xmlns:a16="http://schemas.microsoft.com/office/drawing/2014/main" id="{E7FDC7B4-8778-4357-B641-00D9FC100A92}"/>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99332" name="Rectangle 3">
            <a:extLst>
              <a:ext uri="{FF2B5EF4-FFF2-40B4-BE49-F238E27FC236}">
                <a16:creationId xmlns:a16="http://schemas.microsoft.com/office/drawing/2014/main" id="{CD464E72-D254-4124-8458-3B83CCEA761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296870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DDF8A32-EEF4-42D0-83BB-586D15FF40EC}"/>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A2123CC2-7E2F-4CF2-BCB1-D7E158B325DB}" type="slidenum">
              <a:rPr lang="en-US" altLang="en-US" sz="1200" b="0" smtClean="0">
                <a:latin typeface="Times New Roman" panose="02020603050405020304" pitchFamily="18" charset="0"/>
              </a:rPr>
              <a:pPr/>
              <a:t>46</a:t>
            </a:fld>
            <a:endParaRPr lang="en-US" altLang="en-US" sz="1200" b="0">
              <a:latin typeface="Times New Roman" panose="02020603050405020304" pitchFamily="18" charset="0"/>
            </a:endParaRPr>
          </a:p>
        </p:txBody>
      </p:sp>
      <p:sp>
        <p:nvSpPr>
          <p:cNvPr id="101379" name="Rectangle 2">
            <a:extLst>
              <a:ext uri="{FF2B5EF4-FFF2-40B4-BE49-F238E27FC236}">
                <a16:creationId xmlns:a16="http://schemas.microsoft.com/office/drawing/2014/main" id="{D813072B-2E29-43BD-950D-B81AE36733C7}"/>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101380" name="Rectangle 3">
            <a:extLst>
              <a:ext uri="{FF2B5EF4-FFF2-40B4-BE49-F238E27FC236}">
                <a16:creationId xmlns:a16="http://schemas.microsoft.com/office/drawing/2014/main" id="{C1A726AB-F4D4-40D2-96E4-9DC41A0EEC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303397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06DB61A-EDCB-4555-A98F-496EAE6EC88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CA39670-3744-4C95-802D-D5951F6789EE}" type="slidenum">
              <a:rPr lang="en-US" altLang="en-US" sz="1200" b="0" smtClean="0">
                <a:latin typeface="Times New Roman" panose="02020603050405020304" pitchFamily="18" charset="0"/>
              </a:rPr>
              <a:pPr/>
              <a:t>47</a:t>
            </a:fld>
            <a:endParaRPr lang="en-US" altLang="en-US" sz="1200" b="0">
              <a:latin typeface="Times New Roman" panose="02020603050405020304" pitchFamily="18" charset="0"/>
            </a:endParaRPr>
          </a:p>
        </p:txBody>
      </p:sp>
      <p:sp>
        <p:nvSpPr>
          <p:cNvPr id="103427" name="Rectangle 2">
            <a:extLst>
              <a:ext uri="{FF2B5EF4-FFF2-40B4-BE49-F238E27FC236}">
                <a16:creationId xmlns:a16="http://schemas.microsoft.com/office/drawing/2014/main" id="{0DB5B053-C398-4644-B5F0-7CA9D64EBAAC}"/>
              </a:ext>
            </a:extLst>
          </p:cNvPr>
          <p:cNvSpPr>
            <a:spLocks noGrp="1" noRot="1" noChangeAspect="1" noChangeArrowheads="1" noTextEdit="1"/>
          </p:cNvSpPr>
          <p:nvPr>
            <p:ph type="sldImg"/>
          </p:nvPr>
        </p:nvSpPr>
        <p:spPr>
          <a:xfrm>
            <a:off x="411163" y="698500"/>
            <a:ext cx="6192837" cy="3484563"/>
          </a:xfrm>
          <a:solidFill>
            <a:srgbClr val="FFFFFF"/>
          </a:solidFill>
          <a:ln/>
        </p:spPr>
      </p:sp>
      <p:sp>
        <p:nvSpPr>
          <p:cNvPr id="103428" name="Rectangle 3">
            <a:extLst>
              <a:ext uri="{FF2B5EF4-FFF2-40B4-BE49-F238E27FC236}">
                <a16:creationId xmlns:a16="http://schemas.microsoft.com/office/drawing/2014/main" id="{EC986205-5454-4908-A304-5D158B64DB7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t>Example: In Feb. 2003 DBM wanted a consultant to do analysis of competing proposals for video lottery terminals (slot machines).  Legislative Services had different analysis than Administration of overall value &amp; other organizations had still other analysis.  Was opening topic to other entities making proposals on installation of slots &amp; wanted an independent, qualified analysis of both the Administration’s version, plus any others that were submitted.   Wanted initial analysis done within 2 weeks from award &amp; some follow-up work thereafter.  Took 6 days to issue RFP from date told to do so. (from a Tuesday afternoon to a Monday afternoon).  Included a weekend and a liberal leave day due to 8” of snow on Friday.  Started with only 4 concepts that were to be included &amp; structured complete RFP around this. RFP sent to several known prospective vendors plus Office of Minority Affairs.  Allowed 1 week response time &amp; got 3 proposals.  Took about week to make award decision.   Final award was for about $90,000.  Entire process took about 3 weeks from time first told a procurement was needed to the date of award. (6 days draft RFP, 1 week for response, &amp; 1 week for award decision).  </a:t>
            </a:r>
          </a:p>
        </p:txBody>
      </p:sp>
    </p:spTree>
    <p:extLst>
      <p:ext uri="{BB962C8B-B14F-4D97-AF65-F5344CB8AC3E}">
        <p14:creationId xmlns:p14="http://schemas.microsoft.com/office/powerpoint/2010/main" val="370533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8CCB6AB-F95A-4E81-9F45-7713FEEA6BE8}"/>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F8BF0ED-2DBA-4569-84F9-837E27A5AB20}" type="slidenum">
              <a:rPr lang="en-US" altLang="en-US" sz="1200" b="0" smtClean="0">
                <a:latin typeface="Times New Roman" panose="02020603050405020304" pitchFamily="18" charset="0"/>
              </a:rPr>
              <a:pPr/>
              <a:t>4</a:t>
            </a:fld>
            <a:endParaRPr lang="en-US" altLang="en-US" sz="1200" b="0">
              <a:latin typeface="Times New Roman" panose="02020603050405020304" pitchFamily="18" charset="0"/>
            </a:endParaRPr>
          </a:p>
        </p:txBody>
      </p:sp>
      <p:sp>
        <p:nvSpPr>
          <p:cNvPr id="76803" name="Rectangle 2">
            <a:extLst>
              <a:ext uri="{FF2B5EF4-FFF2-40B4-BE49-F238E27FC236}">
                <a16:creationId xmlns:a16="http://schemas.microsoft.com/office/drawing/2014/main" id="{BCDD9508-5308-438C-9ADE-06D81A4E8D4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4321F9A-8223-4966-BC78-50524F3A596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4212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49BC0ED-F7A1-4D9F-96DE-37D37F53C6C3}"/>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B8DED29B-8753-4803-BBAE-2BE3CDFE184C}" type="slidenum">
              <a:rPr lang="en-US" altLang="en-US" sz="1200" b="0" smtClean="0">
                <a:latin typeface="Times New Roman" panose="02020603050405020304" pitchFamily="18" charset="0"/>
              </a:rPr>
              <a:pPr/>
              <a:t>5</a:t>
            </a:fld>
            <a:endParaRPr lang="en-US" altLang="en-US" sz="1200" b="0">
              <a:latin typeface="Times New Roman" panose="02020603050405020304" pitchFamily="18" charset="0"/>
            </a:endParaRPr>
          </a:p>
        </p:txBody>
      </p:sp>
      <p:sp>
        <p:nvSpPr>
          <p:cNvPr id="78851" name="Rectangle 2">
            <a:extLst>
              <a:ext uri="{FF2B5EF4-FFF2-40B4-BE49-F238E27FC236}">
                <a16:creationId xmlns:a16="http://schemas.microsoft.com/office/drawing/2014/main" id="{DEFAECFB-10CE-4232-BBE3-31474CCCD66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35DB5ED-FC1C-408B-9937-D61EE84EB19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832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1773E6A-6277-48F5-8949-F0D5A445D8B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93B19B37-330A-43D7-A013-65A08D807BDE}" type="slidenum">
              <a:rPr lang="en-US" altLang="en-US" sz="1200" b="0" smtClean="0">
                <a:latin typeface="Times New Roman" panose="02020603050405020304" pitchFamily="18" charset="0"/>
              </a:rPr>
              <a:pPr/>
              <a:t>6</a:t>
            </a:fld>
            <a:endParaRPr lang="en-US" altLang="en-US" sz="1200" b="0">
              <a:latin typeface="Times New Roman" panose="02020603050405020304" pitchFamily="18" charset="0"/>
            </a:endParaRPr>
          </a:p>
        </p:txBody>
      </p:sp>
      <p:sp>
        <p:nvSpPr>
          <p:cNvPr id="80899" name="Rectangle 2">
            <a:extLst>
              <a:ext uri="{FF2B5EF4-FFF2-40B4-BE49-F238E27FC236}">
                <a16:creationId xmlns:a16="http://schemas.microsoft.com/office/drawing/2014/main" id="{7D651FBC-FA3C-4A0C-BC2E-2E4C1DDBF576}"/>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903164F-0F98-4859-B9AE-AD624761DF2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7241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5BBC3EC-017D-4D99-8A3B-779D6E6E8626}"/>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1574A065-F58A-4D9B-9744-212A21DE2076}" type="slidenum">
              <a:rPr lang="en-US" altLang="en-US" sz="1200" b="0" smtClean="0">
                <a:latin typeface="Times New Roman" panose="02020603050405020304" pitchFamily="18" charset="0"/>
              </a:rPr>
              <a:pPr/>
              <a:t>11</a:t>
            </a:fld>
            <a:endParaRPr lang="en-US" altLang="en-US" sz="1200" b="0">
              <a:latin typeface="Times New Roman" panose="02020603050405020304" pitchFamily="18" charset="0"/>
            </a:endParaRPr>
          </a:p>
        </p:txBody>
      </p:sp>
      <p:sp>
        <p:nvSpPr>
          <p:cNvPr id="82947" name="Rectangle 2">
            <a:extLst>
              <a:ext uri="{FF2B5EF4-FFF2-40B4-BE49-F238E27FC236}">
                <a16:creationId xmlns:a16="http://schemas.microsoft.com/office/drawing/2014/main" id="{0DAD3687-0147-4B71-B9EC-F51142C6B3C3}"/>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A979388-CB3D-4F01-BFB6-A9295246F46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053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17</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391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18</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8018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19</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0231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3FFEA8-C01F-4028-87ED-F9CF9937E89E}"/>
              </a:ext>
            </a:extLst>
          </p:cNvPr>
          <p:cNvSpPr>
            <a:spLocks noGrp="1" noChangeArrowheads="1"/>
          </p:cNvSpPr>
          <p:nvPr>
            <p:ph type="sldNum" sz="quarter" idx="5"/>
          </p:nvPr>
        </p:nvSpPr>
        <p:spPr>
          <a:noFill/>
        </p:spPr>
        <p:txBody>
          <a:bodyPr/>
          <a:lstStyle>
            <a:lvl1pPr>
              <a:defRPr sz="3200" b="1">
                <a:solidFill>
                  <a:schemeClr val="tx1"/>
                </a:solidFill>
                <a:latin typeface="Garamond" panose="02020404030301010803" pitchFamily="18" charset="0"/>
              </a:defRPr>
            </a:lvl1pPr>
            <a:lvl2pPr marL="754063" indent="-288925">
              <a:defRPr sz="3200" b="1">
                <a:solidFill>
                  <a:schemeClr val="tx1"/>
                </a:solidFill>
                <a:latin typeface="Garamond" panose="02020404030301010803" pitchFamily="18" charset="0"/>
              </a:defRPr>
            </a:lvl2pPr>
            <a:lvl3pPr marL="1160463" indent="-231775">
              <a:defRPr sz="3200" b="1">
                <a:solidFill>
                  <a:schemeClr val="tx1"/>
                </a:solidFill>
                <a:latin typeface="Garamond" panose="02020404030301010803" pitchFamily="18" charset="0"/>
              </a:defRPr>
            </a:lvl3pPr>
            <a:lvl4pPr marL="1624013" indent="-231775">
              <a:defRPr sz="3200" b="1">
                <a:solidFill>
                  <a:schemeClr val="tx1"/>
                </a:solidFill>
                <a:latin typeface="Garamond" panose="02020404030301010803" pitchFamily="18" charset="0"/>
              </a:defRPr>
            </a:lvl4pPr>
            <a:lvl5pPr marL="2089150" indent="-231775">
              <a:defRPr sz="3200" b="1">
                <a:solidFill>
                  <a:schemeClr val="tx1"/>
                </a:solidFill>
                <a:latin typeface="Garamond" panose="02020404030301010803" pitchFamily="18" charset="0"/>
              </a:defRPr>
            </a:lvl5pPr>
            <a:lvl6pPr marL="2546350" indent="-231775" eaLnBrk="0" fontAlgn="base" hangingPunct="0">
              <a:spcBef>
                <a:spcPct val="0"/>
              </a:spcBef>
              <a:spcAft>
                <a:spcPct val="0"/>
              </a:spcAft>
              <a:defRPr sz="3200" b="1">
                <a:solidFill>
                  <a:schemeClr val="tx1"/>
                </a:solidFill>
                <a:latin typeface="Garamond" panose="02020404030301010803" pitchFamily="18" charset="0"/>
              </a:defRPr>
            </a:lvl6pPr>
            <a:lvl7pPr marL="3003550" indent="-231775" eaLnBrk="0" fontAlgn="base" hangingPunct="0">
              <a:spcBef>
                <a:spcPct val="0"/>
              </a:spcBef>
              <a:spcAft>
                <a:spcPct val="0"/>
              </a:spcAft>
              <a:defRPr sz="3200" b="1">
                <a:solidFill>
                  <a:schemeClr val="tx1"/>
                </a:solidFill>
                <a:latin typeface="Garamond" panose="02020404030301010803" pitchFamily="18" charset="0"/>
              </a:defRPr>
            </a:lvl7pPr>
            <a:lvl8pPr marL="3460750" indent="-231775" eaLnBrk="0" fontAlgn="base" hangingPunct="0">
              <a:spcBef>
                <a:spcPct val="0"/>
              </a:spcBef>
              <a:spcAft>
                <a:spcPct val="0"/>
              </a:spcAft>
              <a:defRPr sz="3200" b="1">
                <a:solidFill>
                  <a:schemeClr val="tx1"/>
                </a:solidFill>
                <a:latin typeface="Garamond" panose="02020404030301010803" pitchFamily="18" charset="0"/>
              </a:defRPr>
            </a:lvl8pPr>
            <a:lvl9pPr marL="3917950" indent="-231775" eaLnBrk="0" fontAlgn="base" hangingPunct="0">
              <a:spcBef>
                <a:spcPct val="0"/>
              </a:spcBef>
              <a:spcAft>
                <a:spcPct val="0"/>
              </a:spcAft>
              <a:defRPr sz="3200" b="1">
                <a:solidFill>
                  <a:schemeClr val="tx1"/>
                </a:solidFill>
                <a:latin typeface="Garamond" panose="02020404030301010803" pitchFamily="18" charset="0"/>
              </a:defRPr>
            </a:lvl9pPr>
          </a:lstStyle>
          <a:p>
            <a:fld id="{CB075AF2-5EBA-4052-A39E-5AFBAAECE452}" type="slidenum">
              <a:rPr lang="en-US" altLang="en-US" sz="1200" b="0" smtClean="0">
                <a:latin typeface="Times New Roman" panose="02020603050405020304" pitchFamily="18" charset="0"/>
              </a:rPr>
              <a:pPr/>
              <a:t>22</a:t>
            </a:fld>
            <a:endParaRPr lang="en-US" altLang="en-US" sz="1200" b="0">
              <a:latin typeface="Times New Roman" panose="02020603050405020304" pitchFamily="18" charset="0"/>
            </a:endParaRPr>
          </a:p>
        </p:txBody>
      </p:sp>
      <p:sp>
        <p:nvSpPr>
          <p:cNvPr id="84995" name="Rectangle 2">
            <a:extLst>
              <a:ext uri="{FF2B5EF4-FFF2-40B4-BE49-F238E27FC236}">
                <a16:creationId xmlns:a16="http://schemas.microsoft.com/office/drawing/2014/main" id="{0B934166-291A-4C58-8917-8B2F99DEF9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F06B008-0F9D-4476-A27D-8B7FDF9FD7A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970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endParaRPr lang="en-US" dirty="0"/>
          </a:p>
        </p:txBody>
      </p:sp>
      <p:sp>
        <p:nvSpPr>
          <p:cNvPr id="4" name="Date Placeholder 3"/>
          <p:cNvSpPr>
            <a:spLocks noGrp="1"/>
          </p:cNvSpPr>
          <p:nvPr>
            <p:ph type="dt" sz="half" idx="10"/>
          </p:nvPr>
        </p:nvSpPr>
        <p:spPr/>
        <p:txBody>
          <a:bodyPr/>
          <a:lstStyle/>
          <a:p>
            <a:fld id="{66654293-EC6A-4C0A-9C92-0B42EE86E2CA}"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5EE52621-2470-4C06-82C3-50AC1A9EE1AA}"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EBD338AE-A758-4FFD-BEBF-82D131160965}"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600201"/>
            <a:ext cx="5384800" cy="4525963"/>
          </a:xfrm>
        </p:spPr>
        <p:txBody>
          <a:bodyPr/>
          <a:lstStyle/>
          <a:p>
            <a:pPr lvl="0"/>
            <a:endParaRPr lang="en-US" noProof="0" dirty="0"/>
          </a:p>
        </p:txBody>
      </p:sp>
      <p:sp>
        <p:nvSpPr>
          <p:cNvPr id="5" name="Rectangle 3">
            <a:extLst>
              <a:ext uri="{FF2B5EF4-FFF2-40B4-BE49-F238E27FC236}">
                <a16:creationId xmlns:a16="http://schemas.microsoft.com/office/drawing/2014/main" id="{E9F42146-7496-4A8E-AFEF-C9E230C541BC}"/>
              </a:ext>
            </a:extLst>
          </p:cNvPr>
          <p:cNvSpPr>
            <a:spLocks noGrp="1" noChangeArrowheads="1"/>
          </p:cNvSpPr>
          <p:nvPr>
            <p:ph type="sldNum" sz="quarter" idx="10"/>
          </p:nvPr>
        </p:nvSpPr>
        <p:spPr>
          <a:ln/>
        </p:spPr>
        <p:txBody>
          <a:bodyPr/>
          <a:lstStyle>
            <a:lvl1pPr>
              <a:defRPr/>
            </a:lvl1pPr>
          </a:lstStyle>
          <a:p>
            <a:pPr>
              <a:defRPr/>
            </a:pPr>
            <a:fld id="{2879EA3F-58D4-4328-9AF9-CB34A77DCCEB}"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C48B68C8-F6F7-4FB3-9F16-1AFC8CC2903C}"/>
              </a:ext>
            </a:extLst>
          </p:cNvPr>
          <p:cNvSpPr>
            <a:spLocks noGrp="1" noChangeArrowheads="1"/>
          </p:cNvSpPr>
          <p:nvPr>
            <p:ph type="ftr" sz="quarter" idx="11"/>
          </p:nvPr>
        </p:nvSpPr>
        <p:spPr>
          <a:ln/>
        </p:spPr>
        <p:txBody>
          <a:bodyPr/>
          <a:lstStyle>
            <a:lvl1pPr>
              <a:defRPr/>
            </a:lvl1pPr>
          </a:lstStyle>
          <a:p>
            <a:pPr>
              <a:defRPr/>
            </a:pPr>
            <a:r>
              <a:rPr lang="en-US" altLang="en-US"/>
              <a:t>5/22/2018   S.S. Emergency. Options &amp; Mods  Copyright © Maryland Department of Health (Unpublished Work)</a:t>
            </a:r>
          </a:p>
        </p:txBody>
      </p:sp>
    </p:spTree>
    <p:extLst>
      <p:ext uri="{BB962C8B-B14F-4D97-AF65-F5344CB8AC3E}">
        <p14:creationId xmlns:p14="http://schemas.microsoft.com/office/powerpoint/2010/main" val="363657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sz="3200">
                <a:solidFill>
                  <a:schemeClr val="tx2">
                    <a:lumMod val="50000"/>
                  </a:schemeClr>
                </a:solidFill>
              </a:defRPr>
            </a:lvl1pPr>
            <a:lvl2pPr>
              <a:buClr>
                <a:schemeClr val="tx2">
                  <a:lumMod val="50000"/>
                </a:schemeClr>
              </a:buClr>
              <a:defRPr sz="2800">
                <a:solidFill>
                  <a:schemeClr val="tx2">
                    <a:lumMod val="50000"/>
                  </a:schemeClr>
                </a:solidFill>
              </a:defRPr>
            </a:lvl2pPr>
            <a:lvl3pPr>
              <a:buClr>
                <a:schemeClr val="tx2">
                  <a:lumMod val="50000"/>
                </a:schemeClr>
              </a:buClr>
              <a:defRPr sz="2400">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sz="1800">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572FCC0C-CAE0-4799-89D9-8D264ECDA787}"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5/22/2018   S.S. Emergency. Options &amp; Mods  Copyright © Maryland Department of Health (Unpublished Work)</a:t>
            </a:r>
          </a:p>
        </p:txBody>
      </p:sp>
      <p:sp>
        <p:nvSpPr>
          <p:cNvPr id="4" name="Date Placeholder 3"/>
          <p:cNvSpPr>
            <a:spLocks noGrp="1"/>
          </p:cNvSpPr>
          <p:nvPr>
            <p:ph type="dt" sz="half" idx="10"/>
          </p:nvPr>
        </p:nvSpPr>
        <p:spPr/>
        <p:txBody>
          <a:bodyPr/>
          <a:lstStyle/>
          <a:p>
            <a:fld id="{A63F63F7-57B2-4456-B0A6-B77846FE0D16}" type="datetime1">
              <a:rPr lang="en-US" smtClean="0"/>
              <a:t>5/23/2018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81DC7A08-A185-407D-BB1D-CFFC6318C3A1}"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5/22/2018   S.S. Emergency. Options &amp; Mods  Copyright © Maryland Department of Health (Unpublished Work)</a:t>
            </a:r>
          </a:p>
        </p:txBody>
      </p:sp>
      <p:sp>
        <p:nvSpPr>
          <p:cNvPr id="7" name="Date Placeholder 6"/>
          <p:cNvSpPr>
            <a:spLocks noGrp="1"/>
          </p:cNvSpPr>
          <p:nvPr>
            <p:ph type="dt" sz="half" idx="10"/>
          </p:nvPr>
        </p:nvSpPr>
        <p:spPr/>
        <p:txBody>
          <a:bodyPr/>
          <a:lstStyle/>
          <a:p>
            <a:fld id="{2C6467F2-6B5B-449A-8A1A-E59499065055}" type="datetime1">
              <a:rPr lang="en-US" smtClean="0"/>
              <a:t>5/23/2018</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5/22/2018   S.S. Emergency. Options &amp; Mods  Copyright © Maryland Department of Health (Unpublished Work)</a:t>
            </a:r>
          </a:p>
        </p:txBody>
      </p:sp>
      <p:sp>
        <p:nvSpPr>
          <p:cNvPr id="3" name="Date Placeholder 2"/>
          <p:cNvSpPr>
            <a:spLocks noGrp="1"/>
          </p:cNvSpPr>
          <p:nvPr>
            <p:ph type="dt" sz="half" idx="10"/>
          </p:nvPr>
        </p:nvSpPr>
        <p:spPr/>
        <p:txBody>
          <a:bodyPr/>
          <a:lstStyle/>
          <a:p>
            <a:fld id="{DDA9110A-6005-43E0-969A-C579F61DBB4B}" type="datetime1">
              <a:rPr lang="en-US" smtClean="0"/>
              <a:t>5/23/2018</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5/22/2018   S.S. Emergency. Options &amp; Mods  Copyright © Maryland Department of Health (Unpublished Work)</a:t>
            </a:r>
          </a:p>
        </p:txBody>
      </p:sp>
      <p:sp>
        <p:nvSpPr>
          <p:cNvPr id="2" name="Date Placeholder 1"/>
          <p:cNvSpPr>
            <a:spLocks noGrp="1"/>
          </p:cNvSpPr>
          <p:nvPr>
            <p:ph type="dt" sz="half" idx="10"/>
          </p:nvPr>
        </p:nvSpPr>
        <p:spPr/>
        <p:txBody>
          <a:bodyPr/>
          <a:lstStyle/>
          <a:p>
            <a:fld id="{FE93EA81-3B57-41D1-B229-CC6AF3222029}" type="datetime1">
              <a:rPr lang="en-US" smtClean="0"/>
              <a:t>5/23/2018</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C8673259-D4F5-487E-8419-015047E69375}"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5/22/2018   S.S. Emergency. Options &amp; Mods  Copyright © Maryland Department of Health (Unpublished Work)</a:t>
            </a:r>
          </a:p>
        </p:txBody>
      </p:sp>
      <p:sp>
        <p:nvSpPr>
          <p:cNvPr id="5" name="Date Placeholder 4"/>
          <p:cNvSpPr>
            <a:spLocks noGrp="1"/>
          </p:cNvSpPr>
          <p:nvPr>
            <p:ph type="dt" sz="half" idx="10"/>
          </p:nvPr>
        </p:nvSpPr>
        <p:spPr/>
        <p:txBody>
          <a:bodyPr/>
          <a:lstStyle/>
          <a:p>
            <a:fld id="{95985A25-5EC6-4CEB-9DF6-75D78F1568CB}" type="datetime1">
              <a:rPr lang="en-US" smtClean="0"/>
              <a:t>5/23/2018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a:t>5/22/2018   S.S. Emergency. Options &amp; Mods  Copyright © Maryland Department of Health (Unpublished Work)</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F193D729-46DD-41BE-91AA-C5986B70CB0E}" type="datetime1">
              <a:rPr lang="en-US" smtClean="0"/>
              <a:t>5/23/2018</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66887"/>
            <a:ext cx="10363200" cy="1772239"/>
          </a:xfrm>
        </p:spPr>
        <p:txBody>
          <a:bodyPr/>
          <a:lstStyle/>
          <a:p>
            <a:r>
              <a:rPr lang="en-US" dirty="0"/>
              <a:t>sole source &amp;</a:t>
            </a:r>
            <a:br>
              <a:rPr lang="en-US" dirty="0"/>
            </a:br>
            <a:r>
              <a:rPr lang="en-US" dirty="0"/>
              <a:t>Emergency Procurements</a:t>
            </a:r>
          </a:p>
        </p:txBody>
      </p:sp>
      <p:sp>
        <p:nvSpPr>
          <p:cNvPr id="3" name="Subtitle 2"/>
          <p:cNvSpPr>
            <a:spLocks noGrp="1"/>
          </p:cNvSpPr>
          <p:nvPr>
            <p:ph type="subTitle" idx="1"/>
          </p:nvPr>
        </p:nvSpPr>
        <p:spPr>
          <a:xfrm>
            <a:off x="1625600" y="3886200"/>
            <a:ext cx="8534400" cy="2731416"/>
          </a:xfrm>
        </p:spPr>
        <p:txBody>
          <a:bodyPr>
            <a:normAutofit/>
          </a:bodyPr>
          <a:lstStyle/>
          <a:p>
            <a:r>
              <a:rPr lang="en-US" dirty="0"/>
              <a:t>ALSO</a:t>
            </a:r>
          </a:p>
          <a:p>
            <a:r>
              <a:rPr lang="en-US" sz="4800" dirty="0"/>
              <a:t>Exercising Contract Options</a:t>
            </a:r>
          </a:p>
          <a:p>
            <a:r>
              <a:rPr lang="en-US" sz="4800" dirty="0"/>
              <a:t>Modifying Contracts</a:t>
            </a:r>
          </a:p>
          <a:p>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p:txBody>
          <a:bodyPr>
            <a:normAutofit lnSpcReduction="10000"/>
          </a:bodyPr>
          <a:lstStyle/>
          <a:p>
            <a:r>
              <a:rPr lang="en-US" dirty="0"/>
              <a:t>Otherwise known as: </a:t>
            </a:r>
          </a:p>
          <a:p>
            <a:pPr lvl="1"/>
            <a:r>
              <a:rPr lang="en-US" b="1" u="sng" dirty="0"/>
              <a:t>Circumstantial</a:t>
            </a:r>
            <a:r>
              <a:rPr lang="en-US" b="1" dirty="0"/>
              <a:t> </a:t>
            </a:r>
            <a:r>
              <a:rPr lang="en-US" dirty="0"/>
              <a:t>sole source</a:t>
            </a:r>
          </a:p>
          <a:p>
            <a:pPr lvl="1"/>
            <a:r>
              <a:rPr lang="en-US" b="1" u="sng" dirty="0"/>
              <a:t>Conditional</a:t>
            </a:r>
            <a:r>
              <a:rPr lang="en-US" b="1" dirty="0"/>
              <a:t> </a:t>
            </a:r>
            <a:r>
              <a:rPr lang="en-US" dirty="0"/>
              <a:t>sole source</a:t>
            </a:r>
          </a:p>
          <a:p>
            <a:r>
              <a:rPr lang="en-US" dirty="0"/>
              <a:t>Officially, these types of sole sources don’t exist</a:t>
            </a:r>
          </a:p>
          <a:p>
            <a:r>
              <a:rPr lang="en-US" dirty="0"/>
              <a:t>They do not obviously fit one of the identified sole source reasons in 21.05.05</a:t>
            </a:r>
          </a:p>
          <a:p>
            <a:pPr lvl="1"/>
            <a:r>
              <a:rPr lang="en-US" dirty="0"/>
              <a:t>Listed on slides 4-6</a:t>
            </a:r>
          </a:p>
          <a:p>
            <a:endParaRPr lang="en-US" dirty="0"/>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21488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FD3DE94-D0FD-47F1-8030-265BEF410E2A}"/>
              </a:ext>
            </a:extLst>
          </p:cNvPr>
          <p:cNvSpPr>
            <a:spLocks noGrp="1"/>
          </p:cNvSpPr>
          <p:nvPr>
            <p:ph type="ftr" sz="quarter" idx="11"/>
          </p:nvPr>
        </p:nvSpPr>
        <p:spPr>
          <a:xfrm>
            <a:off x="812799" y="6356351"/>
            <a:ext cx="9962037"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8017A92B-50D3-4E68-BBF4-2D53712DC035}"/>
              </a:ext>
            </a:extLst>
          </p:cNvPr>
          <p:cNvSpPr>
            <a:spLocks noGrp="1"/>
          </p:cNvSpPr>
          <p:nvPr>
            <p:ph type="sldNum" sz="quarter" idx="12"/>
          </p:nvPr>
        </p:nvSpPr>
        <p:spPr/>
        <p:txBody>
          <a:bodyPr/>
          <a:lstStyle/>
          <a:p>
            <a:fld id="{3FCD439F-73BF-4F27-9970-59FC376CA5A3}" type="slidenum">
              <a:rPr lang="en-US" altLang="en-US" smtClean="0"/>
              <a:pPr/>
              <a:t>100</a:t>
            </a:fld>
            <a:endParaRPr lang="en-US" altLang="en-US"/>
          </a:p>
        </p:txBody>
      </p:sp>
      <p:sp>
        <p:nvSpPr>
          <p:cNvPr id="1626115" name="Rectangle 2">
            <a:extLst>
              <a:ext uri="{FF2B5EF4-FFF2-40B4-BE49-F238E27FC236}">
                <a16:creationId xmlns:a16="http://schemas.microsoft.com/office/drawing/2014/main" id="{AD104E61-644C-4D9B-B4CA-E59162E96EC9}"/>
              </a:ext>
            </a:extLst>
          </p:cNvPr>
          <p:cNvSpPr>
            <a:spLocks noGrp="1" noChangeArrowheads="1"/>
          </p:cNvSpPr>
          <p:nvPr>
            <p:ph type="title" idx="4294967295"/>
          </p:nvPr>
        </p:nvSpPr>
        <p:spPr>
          <a:xfrm>
            <a:off x="-1" y="152400"/>
            <a:ext cx="11830639" cy="609600"/>
          </a:xfrm>
        </p:spPr>
        <p:txBody>
          <a:bodyPr/>
          <a:lstStyle/>
          <a:p>
            <a:pPr eaLnBrk="1" hangingPunct="1">
              <a:defRPr/>
            </a:pPr>
            <a:r>
              <a:rPr lang="en-US" altLang="en-US" sz="4000" dirty="0"/>
              <a:t>Option Renewal Example #3 </a:t>
            </a:r>
            <a:r>
              <a:rPr lang="en-US" altLang="en-US" sz="2400" dirty="0"/>
              <a:t>(Cont’d)</a:t>
            </a:r>
          </a:p>
        </p:txBody>
      </p:sp>
      <p:sp>
        <p:nvSpPr>
          <p:cNvPr id="1626116" name="Rectangle 3">
            <a:extLst>
              <a:ext uri="{FF2B5EF4-FFF2-40B4-BE49-F238E27FC236}">
                <a16:creationId xmlns:a16="http://schemas.microsoft.com/office/drawing/2014/main" id="{12A2111B-4115-47AE-A361-C1417DD73375}"/>
              </a:ext>
            </a:extLst>
          </p:cNvPr>
          <p:cNvSpPr>
            <a:spLocks noGrp="1" noChangeArrowheads="1"/>
          </p:cNvSpPr>
          <p:nvPr>
            <p:ph type="body" idx="4294967295"/>
          </p:nvPr>
        </p:nvSpPr>
        <p:spPr>
          <a:xfrm>
            <a:off x="612742" y="1404594"/>
            <a:ext cx="11217896" cy="4769963"/>
          </a:xfrm>
        </p:spPr>
        <p:txBody>
          <a:bodyPr>
            <a:normAutofit/>
          </a:bodyPr>
          <a:lstStyle/>
          <a:p>
            <a:pPr marL="609600" indent="-609600">
              <a:lnSpc>
                <a:spcPct val="95000"/>
              </a:lnSpc>
              <a:spcBef>
                <a:spcPct val="15000"/>
              </a:spcBef>
              <a:defRPr/>
            </a:pPr>
            <a:r>
              <a:rPr lang="en-US" altLang="en-US" sz="3200" dirty="0"/>
              <a:t>Even though the recommended offeror had communicated that despite the “for informational purposes” wording on the RFP price form that it was going to retain less of the base term $300,000 as its fixed fee, there was no way to know what either offeror was going to do for the option term</a:t>
            </a:r>
          </a:p>
          <a:p>
            <a:pPr marL="609600" indent="-609600">
              <a:lnSpc>
                <a:spcPct val="95000"/>
              </a:lnSpc>
              <a:spcBef>
                <a:spcPct val="15000"/>
              </a:spcBef>
              <a:defRPr/>
            </a:pPr>
            <a:r>
              <a:rPr lang="en-US" altLang="en-US" sz="3200" dirty="0"/>
              <a:t>So DBM determined that there was not a valid option, and without a valid option, the procurement should be re-done   </a:t>
            </a:r>
          </a:p>
        </p:txBody>
      </p:sp>
      <p:sp>
        <p:nvSpPr>
          <p:cNvPr id="742405" name="Slide Number Placeholder 5">
            <a:extLst>
              <a:ext uri="{FF2B5EF4-FFF2-40B4-BE49-F238E27FC236}">
                <a16:creationId xmlns:a16="http://schemas.microsoft.com/office/drawing/2014/main" id="{51931382-A9B9-471F-9213-E159B1097BE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15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77D2D2F3-6681-4249-846B-0F1A19DAE2F9}"/>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2551A59F-8657-4438-BCD1-9BF59A9CDB57}"/>
              </a:ext>
            </a:extLst>
          </p:cNvPr>
          <p:cNvSpPr>
            <a:spLocks noGrp="1"/>
          </p:cNvSpPr>
          <p:nvPr>
            <p:ph type="sldNum" sz="quarter" idx="12"/>
          </p:nvPr>
        </p:nvSpPr>
        <p:spPr/>
        <p:txBody>
          <a:bodyPr/>
          <a:lstStyle/>
          <a:p>
            <a:fld id="{8319E868-CED0-40E4-9270-3B11149AD2BD}" type="slidenum">
              <a:rPr lang="en-US" altLang="en-US" smtClean="0"/>
              <a:pPr/>
              <a:t>101</a:t>
            </a:fld>
            <a:endParaRPr lang="en-US" altLang="en-US"/>
          </a:p>
        </p:txBody>
      </p:sp>
      <p:sp>
        <p:nvSpPr>
          <p:cNvPr id="1351683" name="Rectangle 2">
            <a:extLst>
              <a:ext uri="{FF2B5EF4-FFF2-40B4-BE49-F238E27FC236}">
                <a16:creationId xmlns:a16="http://schemas.microsoft.com/office/drawing/2014/main" id="{F0261C46-3635-475C-9C39-407A2B54D7F9}"/>
              </a:ext>
            </a:extLst>
          </p:cNvPr>
          <p:cNvSpPr>
            <a:spLocks noGrp="1" noChangeArrowheads="1"/>
          </p:cNvSpPr>
          <p:nvPr>
            <p:ph type="title" idx="4294967295"/>
          </p:nvPr>
        </p:nvSpPr>
        <p:spPr>
          <a:xfrm>
            <a:off x="0" y="152400"/>
            <a:ext cx="11821212" cy="609600"/>
          </a:xfrm>
        </p:spPr>
        <p:txBody>
          <a:bodyPr/>
          <a:lstStyle/>
          <a:p>
            <a:pPr eaLnBrk="1" hangingPunct="1">
              <a:defRPr/>
            </a:pPr>
            <a:r>
              <a:rPr lang="en-US" altLang="en-US" dirty="0"/>
              <a:t>Option Renewal Example #3 </a:t>
            </a:r>
            <a:r>
              <a:rPr lang="en-US" altLang="en-US" sz="2400" dirty="0"/>
              <a:t>(Cont’d)</a:t>
            </a:r>
          </a:p>
        </p:txBody>
      </p:sp>
      <p:sp>
        <p:nvSpPr>
          <p:cNvPr id="1351684" name="Rectangle 3">
            <a:extLst>
              <a:ext uri="{FF2B5EF4-FFF2-40B4-BE49-F238E27FC236}">
                <a16:creationId xmlns:a16="http://schemas.microsoft.com/office/drawing/2014/main" id="{9B8403B5-1187-4E7A-B13F-0225B2BC43DE}"/>
              </a:ext>
            </a:extLst>
          </p:cNvPr>
          <p:cNvSpPr>
            <a:spLocks noGrp="1" noChangeArrowheads="1"/>
          </p:cNvSpPr>
          <p:nvPr>
            <p:ph type="body" idx="4294967295"/>
          </p:nvPr>
        </p:nvSpPr>
        <p:spPr>
          <a:xfrm>
            <a:off x="575034" y="980388"/>
            <a:ext cx="11001081" cy="5268012"/>
          </a:xfrm>
        </p:spPr>
        <p:txBody>
          <a:bodyPr/>
          <a:lstStyle/>
          <a:p>
            <a:pPr marL="609600" indent="-609600">
              <a:lnSpc>
                <a:spcPct val="95000"/>
              </a:lnSpc>
              <a:spcBef>
                <a:spcPct val="15000"/>
              </a:spcBef>
              <a:defRPr/>
            </a:pPr>
            <a:r>
              <a:rPr lang="en-US" altLang="en-US" sz="3200" dirty="0"/>
              <a:t>In response to DBM’s refusal to approve an award, the requesting agency said the federal grant funds for the campaign had to be expended by a given date or they would be lost</a:t>
            </a:r>
          </a:p>
          <a:p>
            <a:pPr marL="990600" lvl="1" indent="-533400">
              <a:lnSpc>
                <a:spcPct val="95000"/>
              </a:lnSpc>
              <a:spcBef>
                <a:spcPct val="15000"/>
              </a:spcBef>
              <a:defRPr/>
            </a:pPr>
            <a:r>
              <a:rPr lang="en-US" altLang="en-US" sz="2800" dirty="0"/>
              <a:t>Doing a re-procurement would preclude the expenditure deadline from being met</a:t>
            </a:r>
          </a:p>
          <a:p>
            <a:pPr marL="990600" lvl="1" indent="-533400">
              <a:lnSpc>
                <a:spcPct val="95000"/>
              </a:lnSpc>
              <a:spcBef>
                <a:spcPct val="15000"/>
              </a:spcBef>
              <a:defRPr/>
            </a:pPr>
            <a:r>
              <a:rPr lang="en-US" altLang="en-US" sz="2800" dirty="0"/>
              <a:t>And, DBM told the agency that an emergency procurement was not justified</a:t>
            </a:r>
          </a:p>
          <a:p>
            <a:pPr marL="990600" lvl="1" indent="-533400">
              <a:lnSpc>
                <a:spcPct val="95000"/>
              </a:lnSpc>
              <a:spcBef>
                <a:spcPct val="15000"/>
              </a:spcBef>
              <a:defRPr/>
            </a:pPr>
            <a:r>
              <a:rPr lang="en-US" altLang="en-US" sz="2800" dirty="0"/>
              <a:t>But, to prevent the loss of the federal funds DBM agreed to approve the award, with the condition that the renewal not be exercised </a:t>
            </a:r>
          </a:p>
        </p:txBody>
      </p:sp>
      <p:sp>
        <p:nvSpPr>
          <p:cNvPr id="743429" name="Slide Number Placeholder 5">
            <a:extLst>
              <a:ext uri="{FF2B5EF4-FFF2-40B4-BE49-F238E27FC236}">
                <a16:creationId xmlns:a16="http://schemas.microsoft.com/office/drawing/2014/main" id="{5B109D19-5193-493A-8C40-B405DAD7246E}"/>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5521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7930AAB-E309-432B-B132-467EB8FE0FA3}"/>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ABC6E15-2643-4DB7-AE85-26E633693C59}"/>
              </a:ext>
            </a:extLst>
          </p:cNvPr>
          <p:cNvSpPr>
            <a:spLocks noGrp="1"/>
          </p:cNvSpPr>
          <p:nvPr>
            <p:ph type="sldNum" sz="quarter" idx="12"/>
          </p:nvPr>
        </p:nvSpPr>
        <p:spPr/>
        <p:txBody>
          <a:bodyPr/>
          <a:lstStyle/>
          <a:p>
            <a:fld id="{56F5A54B-3632-4AA4-BAC9-301D20A6E52C}" type="slidenum">
              <a:rPr lang="en-US" altLang="en-US" smtClean="0"/>
              <a:pPr/>
              <a:t>102</a:t>
            </a:fld>
            <a:endParaRPr lang="en-US" altLang="en-US"/>
          </a:p>
        </p:txBody>
      </p:sp>
      <p:sp>
        <p:nvSpPr>
          <p:cNvPr id="1352707" name="Rectangle 2">
            <a:extLst>
              <a:ext uri="{FF2B5EF4-FFF2-40B4-BE49-F238E27FC236}">
                <a16:creationId xmlns:a16="http://schemas.microsoft.com/office/drawing/2014/main" id="{B84D793D-E584-4DC5-B815-267714ABD336}"/>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sz="4000" dirty="0"/>
              <a:t>Option Renewal Example #3 </a:t>
            </a:r>
            <a:r>
              <a:rPr lang="en-US" altLang="en-US" sz="2400" dirty="0"/>
              <a:t>(Cont’d)</a:t>
            </a:r>
          </a:p>
        </p:txBody>
      </p:sp>
      <p:sp>
        <p:nvSpPr>
          <p:cNvPr id="1352708" name="Rectangle 3">
            <a:extLst>
              <a:ext uri="{FF2B5EF4-FFF2-40B4-BE49-F238E27FC236}">
                <a16:creationId xmlns:a16="http://schemas.microsoft.com/office/drawing/2014/main" id="{2AFC7453-0E0D-45AB-9A3B-E6A172F22EEA}"/>
              </a:ext>
            </a:extLst>
          </p:cNvPr>
          <p:cNvSpPr>
            <a:spLocks noGrp="1" noChangeArrowheads="1"/>
          </p:cNvSpPr>
          <p:nvPr>
            <p:ph type="body" idx="4294967295"/>
          </p:nvPr>
        </p:nvSpPr>
        <p:spPr>
          <a:xfrm>
            <a:off x="659875" y="1084082"/>
            <a:ext cx="11048215" cy="5164318"/>
          </a:xfrm>
        </p:spPr>
        <p:txBody>
          <a:bodyPr>
            <a:noAutofit/>
          </a:bodyPr>
          <a:lstStyle/>
          <a:p>
            <a:pPr marL="609600" indent="-609600">
              <a:lnSpc>
                <a:spcPct val="90000"/>
              </a:lnSpc>
              <a:defRPr/>
            </a:pPr>
            <a:r>
              <a:rPr lang="en-US" altLang="en-US" sz="3200" dirty="0"/>
              <a:t>Also the non-selected offeror had been debriefed, had not protested not winning the award, and the protest period was over</a:t>
            </a:r>
          </a:p>
          <a:p>
            <a:pPr marL="990600" lvl="1" indent="-533400">
              <a:lnSpc>
                <a:spcPct val="90000"/>
              </a:lnSpc>
              <a:defRPr/>
            </a:pPr>
            <a:r>
              <a:rPr lang="en-US" altLang="en-US" sz="2800" dirty="0"/>
              <a:t>Both the 7 day period after the debriefing</a:t>
            </a:r>
          </a:p>
          <a:p>
            <a:pPr marL="990600" lvl="1" indent="-533400">
              <a:lnSpc>
                <a:spcPct val="90000"/>
              </a:lnSpc>
              <a:defRPr/>
            </a:pPr>
            <a:r>
              <a:rPr lang="en-US" altLang="en-US" sz="2800" dirty="0"/>
              <a:t>And, the fact the lack of deliverables for the option period was a patent ambiguity, so a protest of the specifications would have been due before the submission of proposals</a:t>
            </a:r>
          </a:p>
          <a:p>
            <a:pPr marL="609600" indent="-609600">
              <a:lnSpc>
                <a:spcPct val="90000"/>
              </a:lnSpc>
              <a:defRPr/>
            </a:pPr>
            <a:r>
              <a:rPr lang="en-US" altLang="en-US" sz="3200" dirty="0"/>
              <a:t>So DBM knew that approving the award despite the deficiencies with the RFP would not cause a protest, or disfavor the non-selected offeror </a:t>
            </a:r>
          </a:p>
        </p:txBody>
      </p:sp>
      <p:sp>
        <p:nvSpPr>
          <p:cNvPr id="744453" name="Slide Number Placeholder 5">
            <a:extLst>
              <a:ext uri="{FF2B5EF4-FFF2-40B4-BE49-F238E27FC236}">
                <a16:creationId xmlns:a16="http://schemas.microsoft.com/office/drawing/2014/main" id="{554D1E24-4045-48AB-8D4E-F90C1401C376}"/>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719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54E0B45-CDAD-4FD7-80B3-0104A575D662}"/>
              </a:ext>
            </a:extLst>
          </p:cNvPr>
          <p:cNvSpPr>
            <a:spLocks noGrp="1"/>
          </p:cNvSpPr>
          <p:nvPr>
            <p:ph type="ftr" sz="quarter" idx="11"/>
          </p:nvPr>
        </p:nvSpPr>
        <p:spPr>
          <a:xfrm>
            <a:off x="812800" y="6356351"/>
            <a:ext cx="1028254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A708DAB-5F10-4D86-84A3-5EA1AF7DD397}"/>
              </a:ext>
            </a:extLst>
          </p:cNvPr>
          <p:cNvSpPr>
            <a:spLocks noGrp="1"/>
          </p:cNvSpPr>
          <p:nvPr>
            <p:ph type="sldNum" sz="quarter" idx="12"/>
          </p:nvPr>
        </p:nvSpPr>
        <p:spPr/>
        <p:txBody>
          <a:bodyPr/>
          <a:lstStyle/>
          <a:p>
            <a:fld id="{F86C9D62-6FF9-4B21-86C7-21D0F7CCFC7C}" type="slidenum">
              <a:rPr lang="en-US" altLang="en-US" smtClean="0"/>
              <a:pPr/>
              <a:t>103</a:t>
            </a:fld>
            <a:endParaRPr lang="en-US" altLang="en-US"/>
          </a:p>
        </p:txBody>
      </p:sp>
      <p:sp>
        <p:nvSpPr>
          <p:cNvPr id="1355779" name="Rectangle 2">
            <a:extLst>
              <a:ext uri="{FF2B5EF4-FFF2-40B4-BE49-F238E27FC236}">
                <a16:creationId xmlns:a16="http://schemas.microsoft.com/office/drawing/2014/main" id="{86B13A18-9211-41B6-9064-07DC468CE64F}"/>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dirty="0"/>
              <a:t>Option Renewal Example #3 </a:t>
            </a:r>
            <a:r>
              <a:rPr lang="en-US" altLang="en-US" sz="2400" dirty="0"/>
              <a:t>(Cont’d)</a:t>
            </a:r>
          </a:p>
        </p:txBody>
      </p:sp>
      <p:sp>
        <p:nvSpPr>
          <p:cNvPr id="1355780" name="Rectangle 3">
            <a:extLst>
              <a:ext uri="{FF2B5EF4-FFF2-40B4-BE49-F238E27FC236}">
                <a16:creationId xmlns:a16="http://schemas.microsoft.com/office/drawing/2014/main" id="{9E670A55-7685-4BDE-AA4E-753DBB48AC39}"/>
              </a:ext>
            </a:extLst>
          </p:cNvPr>
          <p:cNvSpPr>
            <a:spLocks noGrp="1" noChangeArrowheads="1"/>
          </p:cNvSpPr>
          <p:nvPr>
            <p:ph type="body" idx="4294967295"/>
          </p:nvPr>
        </p:nvSpPr>
        <p:spPr>
          <a:xfrm>
            <a:off x="641022" y="1187776"/>
            <a:ext cx="10738177" cy="5060623"/>
          </a:xfrm>
        </p:spPr>
        <p:txBody>
          <a:bodyPr/>
          <a:lstStyle/>
          <a:p>
            <a:pPr marL="609600" indent="-609600">
              <a:spcBef>
                <a:spcPct val="10000"/>
              </a:spcBef>
              <a:defRPr/>
            </a:pPr>
            <a:r>
              <a:rPr lang="en-US" altLang="en-US" sz="3200" dirty="0"/>
              <a:t>This example illustrates that just saying in a solicitation that there is a renewal option, doesn’t mean there really is</a:t>
            </a:r>
          </a:p>
          <a:p>
            <a:pPr marL="609600" indent="-609600">
              <a:spcBef>
                <a:spcPct val="10000"/>
              </a:spcBef>
              <a:defRPr/>
            </a:pPr>
            <a:r>
              <a:rPr lang="en-US" altLang="en-US" sz="3200" dirty="0"/>
              <a:t>If all conditions for the renewal are not in the specifications/contract, there is not a valid option</a:t>
            </a:r>
          </a:p>
          <a:p>
            <a:pPr marL="990600" lvl="1" indent="-533400">
              <a:spcBef>
                <a:spcPct val="10000"/>
              </a:spcBef>
              <a:defRPr/>
            </a:pPr>
            <a:r>
              <a:rPr lang="en-US" altLang="en-US" sz="2800" dirty="0"/>
              <a:t>i.e., as soon as it’s necessary to negotiate any significant aspect of an alleged renewal option, the option becomes moot</a:t>
            </a:r>
          </a:p>
        </p:txBody>
      </p:sp>
      <p:sp>
        <p:nvSpPr>
          <p:cNvPr id="745477" name="Slide Number Placeholder 5">
            <a:extLst>
              <a:ext uri="{FF2B5EF4-FFF2-40B4-BE49-F238E27FC236}">
                <a16:creationId xmlns:a16="http://schemas.microsoft.com/office/drawing/2014/main" id="{687F52E7-F89E-42D3-A080-840F7DD0787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5074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7369BD0C-E854-4C80-8B46-636DCF4A6EB0}"/>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601E41F-C996-4C92-99C5-0919C98869E3}"/>
              </a:ext>
            </a:extLst>
          </p:cNvPr>
          <p:cNvSpPr>
            <a:spLocks noGrp="1"/>
          </p:cNvSpPr>
          <p:nvPr>
            <p:ph type="sldNum" sz="quarter" idx="12"/>
          </p:nvPr>
        </p:nvSpPr>
        <p:spPr/>
        <p:txBody>
          <a:bodyPr/>
          <a:lstStyle/>
          <a:p>
            <a:fld id="{13D11D30-76F9-4957-85F8-9274D67C64B2}" type="slidenum">
              <a:rPr lang="en-US" altLang="en-US" smtClean="0"/>
              <a:pPr/>
              <a:t>104</a:t>
            </a:fld>
            <a:endParaRPr lang="en-US" altLang="en-US"/>
          </a:p>
        </p:txBody>
      </p:sp>
      <p:sp>
        <p:nvSpPr>
          <p:cNvPr id="1356803" name="Rectangle 2">
            <a:extLst>
              <a:ext uri="{FF2B5EF4-FFF2-40B4-BE49-F238E27FC236}">
                <a16:creationId xmlns:a16="http://schemas.microsoft.com/office/drawing/2014/main" id="{BBC34360-827D-4889-BD68-ED36D8754396}"/>
              </a:ext>
            </a:extLst>
          </p:cNvPr>
          <p:cNvSpPr>
            <a:spLocks noGrp="1" noChangeArrowheads="1"/>
          </p:cNvSpPr>
          <p:nvPr>
            <p:ph type="title" idx="4294967295"/>
          </p:nvPr>
        </p:nvSpPr>
        <p:spPr>
          <a:xfrm>
            <a:off x="0" y="152400"/>
            <a:ext cx="9144000" cy="609600"/>
          </a:xfrm>
        </p:spPr>
        <p:txBody>
          <a:bodyPr/>
          <a:lstStyle/>
          <a:p>
            <a:pPr eaLnBrk="1" hangingPunct="1">
              <a:defRPr/>
            </a:pPr>
            <a:r>
              <a:rPr lang="en-US" altLang="en-US" dirty="0"/>
              <a:t>Option Renewal Example #4</a:t>
            </a:r>
          </a:p>
        </p:txBody>
      </p:sp>
      <p:sp>
        <p:nvSpPr>
          <p:cNvPr id="1356804" name="Rectangle 3">
            <a:extLst>
              <a:ext uri="{FF2B5EF4-FFF2-40B4-BE49-F238E27FC236}">
                <a16:creationId xmlns:a16="http://schemas.microsoft.com/office/drawing/2014/main" id="{B8B3CA28-7B8A-42A7-B981-DC6F1DF0BA79}"/>
              </a:ext>
            </a:extLst>
          </p:cNvPr>
          <p:cNvSpPr>
            <a:spLocks noGrp="1" noChangeArrowheads="1"/>
          </p:cNvSpPr>
          <p:nvPr>
            <p:ph type="body" idx="4294967295"/>
          </p:nvPr>
        </p:nvSpPr>
        <p:spPr>
          <a:xfrm>
            <a:off x="348792" y="838200"/>
            <a:ext cx="11491274" cy="5410200"/>
          </a:xfrm>
        </p:spPr>
        <p:txBody>
          <a:bodyPr>
            <a:noAutofit/>
          </a:bodyPr>
          <a:lstStyle/>
          <a:p>
            <a:pPr marL="609600" indent="-609600">
              <a:lnSpc>
                <a:spcPct val="95000"/>
              </a:lnSpc>
              <a:spcBef>
                <a:spcPct val="15000"/>
              </a:spcBef>
              <a:defRPr/>
            </a:pPr>
            <a:r>
              <a:rPr lang="en-US" altLang="en-US" sz="3200" dirty="0"/>
              <a:t>Via legislation, the Child Care Administration (CCA) was transferred from DHR to MSDE</a:t>
            </a:r>
          </a:p>
          <a:p>
            <a:pPr marL="609600" indent="-609600">
              <a:lnSpc>
                <a:spcPct val="95000"/>
              </a:lnSpc>
              <a:spcBef>
                <a:spcPct val="15000"/>
              </a:spcBef>
              <a:defRPr/>
            </a:pPr>
            <a:r>
              <a:rPr lang="en-US" altLang="en-US" sz="3200" dirty="0"/>
              <a:t>For several years a vendor had been developing a major IT system to improve many aspects of CCA’s delivery of services</a:t>
            </a:r>
          </a:p>
          <a:p>
            <a:pPr marL="609600" indent="-609600">
              <a:lnSpc>
                <a:spcPct val="95000"/>
              </a:lnSpc>
              <a:spcBef>
                <a:spcPct val="15000"/>
              </a:spcBef>
              <a:defRPr/>
            </a:pPr>
            <a:r>
              <a:rPr lang="en-US" altLang="en-US" sz="3200" dirty="0"/>
              <a:t>As of the transfer of CCA this IT system was not yet completed</a:t>
            </a:r>
          </a:p>
          <a:p>
            <a:pPr marL="609600" indent="-609600">
              <a:lnSpc>
                <a:spcPct val="95000"/>
              </a:lnSpc>
              <a:spcBef>
                <a:spcPct val="15000"/>
              </a:spcBef>
              <a:defRPr/>
            </a:pPr>
            <a:r>
              <a:rPr lang="en-US" altLang="en-US" sz="3200" dirty="0"/>
              <a:t>DHR agreed to retain responsibility to oversee the implementation of this system, and transfer administration to MSDE once the system was confirmed to work   </a:t>
            </a:r>
          </a:p>
        </p:txBody>
      </p:sp>
      <p:sp>
        <p:nvSpPr>
          <p:cNvPr id="746501" name="Slide Number Placeholder 5">
            <a:extLst>
              <a:ext uri="{FF2B5EF4-FFF2-40B4-BE49-F238E27FC236}">
                <a16:creationId xmlns:a16="http://schemas.microsoft.com/office/drawing/2014/main" id="{FED0917E-6393-46C7-9697-1DF690AF4BC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014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09F04ECD-5DAD-4D29-9767-AD1995918FC7}"/>
              </a:ext>
            </a:extLst>
          </p:cNvPr>
          <p:cNvSpPr>
            <a:spLocks noGrp="1"/>
          </p:cNvSpPr>
          <p:nvPr>
            <p:ph type="ftr" sz="quarter" idx="11"/>
          </p:nvPr>
        </p:nvSpPr>
        <p:spPr>
          <a:xfrm>
            <a:off x="812799" y="6356351"/>
            <a:ext cx="10197707"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D504BE3-1ACC-40A0-9B48-B2E8CABBA9DF}"/>
              </a:ext>
            </a:extLst>
          </p:cNvPr>
          <p:cNvSpPr>
            <a:spLocks noGrp="1"/>
          </p:cNvSpPr>
          <p:nvPr>
            <p:ph type="sldNum" sz="quarter" idx="12"/>
          </p:nvPr>
        </p:nvSpPr>
        <p:spPr/>
        <p:txBody>
          <a:bodyPr/>
          <a:lstStyle/>
          <a:p>
            <a:fld id="{ADA87C69-E040-4ED8-A6D0-572CEB09689D}" type="slidenum">
              <a:rPr lang="en-US" altLang="en-US" smtClean="0"/>
              <a:pPr/>
              <a:t>105</a:t>
            </a:fld>
            <a:endParaRPr lang="en-US" altLang="en-US"/>
          </a:p>
        </p:txBody>
      </p:sp>
      <p:sp>
        <p:nvSpPr>
          <p:cNvPr id="1357827" name="Rectangle 2">
            <a:extLst>
              <a:ext uri="{FF2B5EF4-FFF2-40B4-BE49-F238E27FC236}">
                <a16:creationId xmlns:a16="http://schemas.microsoft.com/office/drawing/2014/main" id="{FF8EC1CF-D7BF-4891-B6E8-6A04CA010F92}"/>
              </a:ext>
            </a:extLst>
          </p:cNvPr>
          <p:cNvSpPr>
            <a:spLocks noGrp="1" noChangeArrowheads="1"/>
          </p:cNvSpPr>
          <p:nvPr>
            <p:ph type="title" idx="4294967295"/>
          </p:nvPr>
        </p:nvSpPr>
        <p:spPr>
          <a:xfrm>
            <a:off x="-1" y="152400"/>
            <a:ext cx="11896627" cy="609600"/>
          </a:xfrm>
        </p:spPr>
        <p:txBody>
          <a:bodyPr/>
          <a:lstStyle/>
          <a:p>
            <a:pPr eaLnBrk="1" hangingPunct="1">
              <a:defRPr/>
            </a:pPr>
            <a:r>
              <a:rPr lang="en-US" altLang="en-US" dirty="0"/>
              <a:t>Option Renewal Example #4 </a:t>
            </a:r>
            <a:r>
              <a:rPr lang="en-US" altLang="en-US" sz="2400" dirty="0"/>
              <a:t>(Cont’d)</a:t>
            </a:r>
          </a:p>
        </p:txBody>
      </p:sp>
      <p:sp>
        <p:nvSpPr>
          <p:cNvPr id="1357828" name="Rectangle 3">
            <a:extLst>
              <a:ext uri="{FF2B5EF4-FFF2-40B4-BE49-F238E27FC236}">
                <a16:creationId xmlns:a16="http://schemas.microsoft.com/office/drawing/2014/main" id="{5B5E3320-51B3-432E-BF5B-0FA988D92E25}"/>
              </a:ext>
            </a:extLst>
          </p:cNvPr>
          <p:cNvSpPr>
            <a:spLocks noGrp="1" noChangeArrowheads="1"/>
          </p:cNvSpPr>
          <p:nvPr>
            <p:ph type="body" idx="4294967295"/>
          </p:nvPr>
        </p:nvSpPr>
        <p:spPr>
          <a:xfrm>
            <a:off x="339365" y="838200"/>
            <a:ext cx="11340445" cy="5336357"/>
          </a:xfrm>
        </p:spPr>
        <p:txBody>
          <a:bodyPr>
            <a:normAutofit/>
          </a:bodyPr>
          <a:lstStyle/>
          <a:p>
            <a:pPr marL="609600" indent="-609600">
              <a:lnSpc>
                <a:spcPct val="90000"/>
              </a:lnSpc>
              <a:spcBef>
                <a:spcPct val="10000"/>
              </a:spcBef>
              <a:defRPr/>
            </a:pPr>
            <a:r>
              <a:rPr lang="en-US" altLang="en-US" sz="3200" dirty="0"/>
              <a:t>Shortly after assuming responsibility for the contract, MSDE submitted a contract modification for DBM &amp; BPW approval</a:t>
            </a:r>
          </a:p>
          <a:p>
            <a:pPr marL="609600" indent="-609600">
              <a:lnSpc>
                <a:spcPct val="90000"/>
              </a:lnSpc>
              <a:spcBef>
                <a:spcPct val="10000"/>
              </a:spcBef>
              <a:defRPr/>
            </a:pPr>
            <a:r>
              <a:rPr lang="en-US" altLang="en-US" sz="3200" dirty="0"/>
              <a:t>The modification was for about $600,000 and was described as primarily being needed so that the vendor would maintain the system that DHR had just accepted as meeting the terms of the contract</a:t>
            </a:r>
          </a:p>
          <a:p>
            <a:pPr marL="609600" indent="-609600">
              <a:lnSpc>
                <a:spcPct val="90000"/>
              </a:lnSpc>
              <a:spcBef>
                <a:spcPct val="10000"/>
              </a:spcBef>
              <a:defRPr/>
            </a:pPr>
            <a:r>
              <a:rPr lang="en-US" altLang="en-US" sz="3200" dirty="0"/>
              <a:t>Since it was unusual for a major IT contract not to have a maintenance period, MSDE was asked to provide the contract, along with the modification signed by the vendor</a:t>
            </a:r>
          </a:p>
        </p:txBody>
      </p:sp>
      <p:sp>
        <p:nvSpPr>
          <p:cNvPr id="747525" name="Slide Number Placeholder 5">
            <a:extLst>
              <a:ext uri="{FF2B5EF4-FFF2-40B4-BE49-F238E27FC236}">
                <a16:creationId xmlns:a16="http://schemas.microsoft.com/office/drawing/2014/main" id="{C286F80D-97CD-4313-AD51-EC085760195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3353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14FDE7D-C742-423E-893A-7E60FCC721E7}"/>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48975BA-774E-437A-8FD1-4B4507C923EC}"/>
              </a:ext>
            </a:extLst>
          </p:cNvPr>
          <p:cNvSpPr>
            <a:spLocks noGrp="1"/>
          </p:cNvSpPr>
          <p:nvPr>
            <p:ph type="sldNum" sz="quarter" idx="12"/>
          </p:nvPr>
        </p:nvSpPr>
        <p:spPr/>
        <p:txBody>
          <a:bodyPr/>
          <a:lstStyle/>
          <a:p>
            <a:fld id="{75FE9033-B127-4C89-8BF7-46E05FE6E47D}" type="slidenum">
              <a:rPr lang="en-US" altLang="en-US" smtClean="0"/>
              <a:pPr/>
              <a:t>106</a:t>
            </a:fld>
            <a:endParaRPr lang="en-US" altLang="en-US"/>
          </a:p>
        </p:txBody>
      </p:sp>
      <p:sp>
        <p:nvSpPr>
          <p:cNvPr id="1358851" name="Rectangle 2">
            <a:extLst>
              <a:ext uri="{FF2B5EF4-FFF2-40B4-BE49-F238E27FC236}">
                <a16:creationId xmlns:a16="http://schemas.microsoft.com/office/drawing/2014/main" id="{F4EE370F-42F3-429B-9F4C-24BC3C7B2565}"/>
              </a:ext>
            </a:extLst>
          </p:cNvPr>
          <p:cNvSpPr>
            <a:spLocks noGrp="1" noChangeArrowheads="1"/>
          </p:cNvSpPr>
          <p:nvPr>
            <p:ph type="title" idx="4294967295"/>
          </p:nvPr>
        </p:nvSpPr>
        <p:spPr>
          <a:xfrm>
            <a:off x="0" y="152400"/>
            <a:ext cx="11981468" cy="609600"/>
          </a:xfrm>
        </p:spPr>
        <p:txBody>
          <a:bodyPr/>
          <a:lstStyle/>
          <a:p>
            <a:pPr eaLnBrk="1" hangingPunct="1">
              <a:defRPr/>
            </a:pPr>
            <a:r>
              <a:rPr lang="en-US" altLang="en-US" dirty="0"/>
              <a:t>Option Renewal Example #4 </a:t>
            </a:r>
            <a:r>
              <a:rPr lang="en-US" altLang="en-US" sz="2400" dirty="0"/>
              <a:t>(Cont’d)</a:t>
            </a:r>
          </a:p>
        </p:txBody>
      </p:sp>
      <p:sp>
        <p:nvSpPr>
          <p:cNvPr id="1358852" name="Rectangle 3">
            <a:extLst>
              <a:ext uri="{FF2B5EF4-FFF2-40B4-BE49-F238E27FC236}">
                <a16:creationId xmlns:a16="http://schemas.microsoft.com/office/drawing/2014/main" id="{C787063F-035E-4FCC-9E03-6F697687264C}"/>
              </a:ext>
            </a:extLst>
          </p:cNvPr>
          <p:cNvSpPr>
            <a:spLocks noGrp="1" noChangeArrowheads="1"/>
          </p:cNvSpPr>
          <p:nvPr>
            <p:ph type="body" idx="4294967295"/>
          </p:nvPr>
        </p:nvSpPr>
        <p:spPr>
          <a:xfrm>
            <a:off x="812799" y="1066800"/>
            <a:ext cx="10923571" cy="4994635"/>
          </a:xfrm>
        </p:spPr>
        <p:txBody>
          <a:bodyPr>
            <a:normAutofit/>
          </a:bodyPr>
          <a:lstStyle/>
          <a:p>
            <a:pPr marL="609600" indent="-609600">
              <a:spcBef>
                <a:spcPct val="10000"/>
              </a:spcBef>
              <a:defRPr/>
            </a:pPr>
            <a:r>
              <a:rPr lang="en-US" altLang="en-US" sz="3200" dirty="0"/>
              <a:t>But MSDE hadn’t been given the contract by DHR</a:t>
            </a:r>
          </a:p>
          <a:p>
            <a:pPr marL="609600" indent="-609600">
              <a:spcBef>
                <a:spcPct val="10000"/>
              </a:spcBef>
              <a:defRPr/>
            </a:pPr>
            <a:r>
              <a:rPr lang="en-US" altLang="en-US" sz="3200" dirty="0"/>
              <a:t>MSDE was asked to sign the modification to accept the transfer of the contract, and had asked DHR for the contract, but had never received it</a:t>
            </a:r>
          </a:p>
          <a:p>
            <a:pPr marL="609600" indent="-609600">
              <a:spcBef>
                <a:spcPct val="10000"/>
              </a:spcBef>
              <a:defRPr/>
            </a:pPr>
            <a:r>
              <a:rPr lang="en-US" altLang="en-US" sz="3200" dirty="0"/>
              <a:t>Because DHR wanted relieved of the responsibility for a contract for a unit that was no longer part of DHR, MSDE didn’t have much choice but to sign the modification, even without the contract </a:t>
            </a:r>
          </a:p>
        </p:txBody>
      </p:sp>
      <p:sp>
        <p:nvSpPr>
          <p:cNvPr id="748549" name="Slide Number Placeholder 5">
            <a:extLst>
              <a:ext uri="{FF2B5EF4-FFF2-40B4-BE49-F238E27FC236}">
                <a16:creationId xmlns:a16="http://schemas.microsoft.com/office/drawing/2014/main" id="{603BAE75-4099-46D3-B68F-16CF0CF08180}"/>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686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E52D7A6-119D-448B-B876-0CDA04312DC9}"/>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779B557-769D-4FCF-8DC6-4E1493A0710C}"/>
              </a:ext>
            </a:extLst>
          </p:cNvPr>
          <p:cNvSpPr>
            <a:spLocks noGrp="1"/>
          </p:cNvSpPr>
          <p:nvPr>
            <p:ph type="sldNum" sz="quarter" idx="12"/>
          </p:nvPr>
        </p:nvSpPr>
        <p:spPr/>
        <p:txBody>
          <a:bodyPr/>
          <a:lstStyle/>
          <a:p>
            <a:fld id="{EFABCF83-5B43-40A3-A3B7-12F69CBEF860}" type="slidenum">
              <a:rPr lang="en-US" altLang="en-US" smtClean="0"/>
              <a:pPr/>
              <a:t>107</a:t>
            </a:fld>
            <a:endParaRPr lang="en-US" altLang="en-US"/>
          </a:p>
        </p:txBody>
      </p:sp>
      <p:sp>
        <p:nvSpPr>
          <p:cNvPr id="1359875" name="Rectangle 2">
            <a:extLst>
              <a:ext uri="{FF2B5EF4-FFF2-40B4-BE49-F238E27FC236}">
                <a16:creationId xmlns:a16="http://schemas.microsoft.com/office/drawing/2014/main" id="{75B481E8-22A8-4A68-BD3F-290744CBD1E9}"/>
              </a:ext>
            </a:extLst>
          </p:cNvPr>
          <p:cNvSpPr>
            <a:spLocks noGrp="1" noChangeArrowheads="1"/>
          </p:cNvSpPr>
          <p:nvPr>
            <p:ph type="title" idx="4294967295"/>
          </p:nvPr>
        </p:nvSpPr>
        <p:spPr>
          <a:xfrm>
            <a:off x="0" y="152400"/>
            <a:ext cx="11915480" cy="609600"/>
          </a:xfrm>
        </p:spPr>
        <p:txBody>
          <a:bodyPr/>
          <a:lstStyle/>
          <a:p>
            <a:pPr eaLnBrk="1" hangingPunct="1">
              <a:defRPr/>
            </a:pPr>
            <a:r>
              <a:rPr lang="en-US" altLang="en-US" dirty="0"/>
              <a:t>Option Renewal Example #4 </a:t>
            </a:r>
            <a:r>
              <a:rPr lang="en-US" altLang="en-US" sz="2400" dirty="0"/>
              <a:t>(Cont’d)</a:t>
            </a:r>
          </a:p>
        </p:txBody>
      </p:sp>
      <p:sp>
        <p:nvSpPr>
          <p:cNvPr id="1359876" name="Rectangle 3">
            <a:extLst>
              <a:ext uri="{FF2B5EF4-FFF2-40B4-BE49-F238E27FC236}">
                <a16:creationId xmlns:a16="http://schemas.microsoft.com/office/drawing/2014/main" id="{A48E8DDD-562F-42E8-BB94-21D4EA826537}"/>
              </a:ext>
            </a:extLst>
          </p:cNvPr>
          <p:cNvSpPr>
            <a:spLocks noGrp="1" noChangeArrowheads="1"/>
          </p:cNvSpPr>
          <p:nvPr>
            <p:ph type="body" idx="4294967295"/>
          </p:nvPr>
        </p:nvSpPr>
        <p:spPr>
          <a:xfrm>
            <a:off x="254525" y="669303"/>
            <a:ext cx="11566688" cy="5579097"/>
          </a:xfrm>
        </p:spPr>
        <p:txBody>
          <a:bodyPr>
            <a:noAutofit/>
          </a:bodyPr>
          <a:lstStyle/>
          <a:p>
            <a:pPr marL="609600" indent="-609600">
              <a:spcBef>
                <a:spcPts val="0"/>
              </a:spcBef>
              <a:defRPr/>
            </a:pPr>
            <a:r>
              <a:rPr lang="en-US" altLang="en-US" sz="3200" dirty="0"/>
              <a:t>Upon accepting contract responsibility MSDE:</a:t>
            </a:r>
          </a:p>
          <a:p>
            <a:pPr marL="990600" lvl="1" indent="-533400">
              <a:spcBef>
                <a:spcPts val="0"/>
              </a:spcBef>
              <a:defRPr/>
            </a:pPr>
            <a:r>
              <a:rPr lang="en-US" altLang="en-US" sz="2800" dirty="0"/>
              <a:t>Accepted the vendor’s statement that there was no maintenance provision</a:t>
            </a:r>
          </a:p>
          <a:p>
            <a:pPr marL="990600" lvl="1" indent="-533400">
              <a:spcBef>
                <a:spcPts val="0"/>
              </a:spcBef>
              <a:defRPr/>
            </a:pPr>
            <a:r>
              <a:rPr lang="en-US" altLang="en-US" sz="2800" dirty="0"/>
              <a:t>Processed the previously mention modification</a:t>
            </a:r>
          </a:p>
          <a:p>
            <a:pPr marL="609600" indent="-609600">
              <a:spcBef>
                <a:spcPts val="0"/>
              </a:spcBef>
              <a:defRPr/>
            </a:pPr>
            <a:r>
              <a:rPr lang="en-US" altLang="en-US" sz="3200" dirty="0"/>
              <a:t>Because MSDE could not provide the contract, DBM got it from DHR</a:t>
            </a:r>
          </a:p>
          <a:p>
            <a:pPr marL="609600" indent="-609600">
              <a:spcBef>
                <a:spcPts val="0"/>
              </a:spcBef>
              <a:defRPr/>
            </a:pPr>
            <a:r>
              <a:rPr lang="en-US" altLang="en-US" sz="3200" dirty="0"/>
              <a:t>DBM discovered that the contract had a single renewal option for which the vendor:</a:t>
            </a:r>
          </a:p>
          <a:p>
            <a:pPr marL="990600" lvl="1" indent="-533400">
              <a:spcBef>
                <a:spcPts val="0"/>
              </a:spcBef>
              <a:defRPr/>
            </a:pPr>
            <a:r>
              <a:rPr lang="en-US" altLang="en-US" sz="2800" dirty="0"/>
              <a:t>Quoted a price of $300,000; and,</a:t>
            </a:r>
          </a:p>
          <a:p>
            <a:pPr marL="990600" lvl="1" indent="-533400">
              <a:spcBef>
                <a:spcPts val="0"/>
              </a:spcBef>
              <a:defRPr/>
            </a:pPr>
            <a:r>
              <a:rPr lang="en-US" altLang="en-US" sz="2800" dirty="0"/>
              <a:t>Detailed the hours of effort to be provided by various of its employees for this price  </a:t>
            </a:r>
          </a:p>
        </p:txBody>
      </p:sp>
      <p:sp>
        <p:nvSpPr>
          <p:cNvPr id="749573" name="Slide Number Placeholder 5">
            <a:extLst>
              <a:ext uri="{FF2B5EF4-FFF2-40B4-BE49-F238E27FC236}">
                <a16:creationId xmlns:a16="http://schemas.microsoft.com/office/drawing/2014/main" id="{FDAAAA35-6A3A-41BA-8D53-45F4EBA07AA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2755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9B8211D-57B6-4340-BE84-98EFBE5173CE}"/>
              </a:ext>
            </a:extLst>
          </p:cNvPr>
          <p:cNvSpPr>
            <a:spLocks noGrp="1"/>
          </p:cNvSpPr>
          <p:nvPr>
            <p:ph type="ftr" sz="quarter" idx="11"/>
          </p:nvPr>
        </p:nvSpPr>
        <p:spPr>
          <a:xfrm>
            <a:off x="812799" y="6356351"/>
            <a:ext cx="10056305"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0C5310D-C052-49ED-A0FB-85F00D5F9BE8}"/>
              </a:ext>
            </a:extLst>
          </p:cNvPr>
          <p:cNvSpPr>
            <a:spLocks noGrp="1"/>
          </p:cNvSpPr>
          <p:nvPr>
            <p:ph type="sldNum" sz="quarter" idx="12"/>
          </p:nvPr>
        </p:nvSpPr>
        <p:spPr/>
        <p:txBody>
          <a:bodyPr/>
          <a:lstStyle/>
          <a:p>
            <a:fld id="{7F13B678-4093-4607-A6A1-C6A5F8E57F9B}" type="slidenum">
              <a:rPr lang="en-US" altLang="en-US" smtClean="0"/>
              <a:pPr/>
              <a:t>108</a:t>
            </a:fld>
            <a:endParaRPr lang="en-US" altLang="en-US"/>
          </a:p>
        </p:txBody>
      </p:sp>
      <p:sp>
        <p:nvSpPr>
          <p:cNvPr id="1360899" name="Rectangle 2">
            <a:extLst>
              <a:ext uri="{FF2B5EF4-FFF2-40B4-BE49-F238E27FC236}">
                <a16:creationId xmlns:a16="http://schemas.microsoft.com/office/drawing/2014/main" id="{1D6E46F6-BA2B-4B48-AB53-A788DCB5CE8E}"/>
              </a:ext>
            </a:extLst>
          </p:cNvPr>
          <p:cNvSpPr>
            <a:spLocks noGrp="1" noChangeArrowheads="1"/>
          </p:cNvSpPr>
          <p:nvPr>
            <p:ph type="title" idx="4294967295"/>
          </p:nvPr>
        </p:nvSpPr>
        <p:spPr>
          <a:xfrm>
            <a:off x="-1" y="152400"/>
            <a:ext cx="11877773" cy="609600"/>
          </a:xfrm>
        </p:spPr>
        <p:txBody>
          <a:bodyPr/>
          <a:lstStyle/>
          <a:p>
            <a:pPr eaLnBrk="1" hangingPunct="1">
              <a:defRPr/>
            </a:pPr>
            <a:r>
              <a:rPr lang="en-US" altLang="en-US" dirty="0"/>
              <a:t>Option Renewal Example #4 </a:t>
            </a:r>
            <a:r>
              <a:rPr lang="en-US" altLang="en-US" sz="2400" dirty="0"/>
              <a:t>(Cont’d)</a:t>
            </a:r>
          </a:p>
        </p:txBody>
      </p:sp>
      <p:sp>
        <p:nvSpPr>
          <p:cNvPr id="1360900" name="Rectangle 3">
            <a:extLst>
              <a:ext uri="{FF2B5EF4-FFF2-40B4-BE49-F238E27FC236}">
                <a16:creationId xmlns:a16="http://schemas.microsoft.com/office/drawing/2014/main" id="{3F692E03-000B-4530-AC07-71D7FB6381B0}"/>
              </a:ext>
            </a:extLst>
          </p:cNvPr>
          <p:cNvSpPr>
            <a:spLocks noGrp="1" noChangeArrowheads="1"/>
          </p:cNvSpPr>
          <p:nvPr>
            <p:ph type="body" idx="4294967295"/>
          </p:nvPr>
        </p:nvSpPr>
        <p:spPr>
          <a:xfrm>
            <a:off x="369214" y="869951"/>
            <a:ext cx="11508557" cy="5596837"/>
          </a:xfrm>
        </p:spPr>
        <p:txBody>
          <a:bodyPr>
            <a:normAutofit/>
          </a:bodyPr>
          <a:lstStyle/>
          <a:p>
            <a:pPr marL="609600" indent="-609600">
              <a:lnSpc>
                <a:spcPct val="90000"/>
              </a:lnSpc>
              <a:spcBef>
                <a:spcPct val="10000"/>
              </a:spcBef>
              <a:defRPr/>
            </a:pPr>
            <a:r>
              <a:rPr lang="en-US" altLang="en-US" sz="2800" dirty="0"/>
              <a:t>But, despite the fixed renewal option price and the detailed level of effort, like in example #3, nothing was identified to be required, or done for this price or hours</a:t>
            </a:r>
          </a:p>
          <a:p>
            <a:pPr marL="1009650" lvl="1" indent="-609600">
              <a:lnSpc>
                <a:spcPct val="90000"/>
              </a:lnSpc>
              <a:spcBef>
                <a:spcPct val="10000"/>
              </a:spcBef>
              <a:defRPr/>
            </a:pPr>
            <a:r>
              <a:rPr lang="en-US" altLang="en-US" sz="2800" dirty="0"/>
              <a:t>The contractor could essentially bill the $300,000 for doing next to nothing and say anything substantive would be extra</a:t>
            </a:r>
          </a:p>
          <a:p>
            <a:pPr marL="609600" indent="-609600">
              <a:lnSpc>
                <a:spcPct val="90000"/>
              </a:lnSpc>
              <a:spcBef>
                <a:spcPct val="10000"/>
              </a:spcBef>
              <a:defRPr/>
            </a:pPr>
            <a:r>
              <a:rPr lang="en-US" altLang="en-US" sz="2800" dirty="0"/>
              <a:t>Of course, it is incomprehensible how a fixed price, or detailed hours of effort could be quoted for non-existent deliverables</a:t>
            </a:r>
          </a:p>
          <a:p>
            <a:pPr marL="990600" lvl="1" indent="-533400">
              <a:lnSpc>
                <a:spcPct val="90000"/>
              </a:lnSpc>
              <a:spcBef>
                <a:spcPct val="10000"/>
              </a:spcBef>
              <a:defRPr/>
            </a:pPr>
            <a:r>
              <a:rPr lang="en-US" altLang="en-US" sz="2400" dirty="0"/>
              <a:t>But this is what happened</a:t>
            </a:r>
          </a:p>
          <a:p>
            <a:pPr marL="609600" indent="-609600">
              <a:lnSpc>
                <a:spcPct val="90000"/>
              </a:lnSpc>
              <a:spcBef>
                <a:spcPct val="10000"/>
              </a:spcBef>
              <a:defRPr/>
            </a:pPr>
            <a:r>
              <a:rPr lang="en-US" altLang="en-US" sz="2800" dirty="0"/>
              <a:t>So DBM and then the BPW, accepted the need for the modification, at the price demanded by the vendor, because the renewal option was determined invalid</a:t>
            </a:r>
          </a:p>
          <a:p>
            <a:pPr marL="1009650" lvl="1" indent="-609600">
              <a:lnSpc>
                <a:spcPct val="90000"/>
              </a:lnSpc>
              <a:spcBef>
                <a:spcPct val="10000"/>
              </a:spcBef>
              <a:defRPr/>
            </a:pPr>
            <a:r>
              <a:rPr lang="en-US" altLang="en-US" sz="2400" dirty="0"/>
              <a:t>The modification detailed what the contractor would do for the $600,000</a:t>
            </a:r>
          </a:p>
        </p:txBody>
      </p:sp>
      <p:sp>
        <p:nvSpPr>
          <p:cNvPr id="750597" name="Slide Number Placeholder 5">
            <a:extLst>
              <a:ext uri="{FF2B5EF4-FFF2-40B4-BE49-F238E27FC236}">
                <a16:creationId xmlns:a16="http://schemas.microsoft.com/office/drawing/2014/main" id="{5CEE7D3A-AE1D-455D-A82C-023833791D44}"/>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5880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109</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Example #4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638960" cy="5685934"/>
          </a:xfrm>
        </p:spPr>
        <p:txBody>
          <a:bodyPr>
            <a:normAutofit lnSpcReduction="10000"/>
          </a:bodyPr>
          <a:lstStyle/>
          <a:p>
            <a:pPr marL="609600" indent="-609600">
              <a:spcBef>
                <a:spcPct val="10000"/>
              </a:spcBef>
              <a:defRPr/>
            </a:pPr>
            <a:r>
              <a:rPr lang="en-US" altLang="en-US" sz="3200" dirty="0"/>
              <a:t>The option wasn’t valid because it couldn’t be unilaterally exercised by the State, with all terms and conditions, including what was to be done and the price to do so, contained in the contract, with no negotiations needed</a:t>
            </a:r>
          </a:p>
          <a:p>
            <a:pPr marL="609600" indent="-609600">
              <a:spcBef>
                <a:spcPct val="10000"/>
              </a:spcBef>
              <a:defRPr/>
            </a:pPr>
            <a:r>
              <a:rPr lang="en-US" altLang="en-US" sz="3200" dirty="0"/>
              <a:t>Once it is necessary to negotiate with a vendor to “flesh-out” an option, in terms of what is to be done under the option, or the price to pay for doing so, the requirements for an option to be valid haven’t been met </a:t>
            </a:r>
          </a:p>
          <a:p>
            <a:pPr marL="609600" indent="-609600">
              <a:spcBef>
                <a:spcPct val="10000"/>
              </a:spcBef>
              <a:defRPr/>
            </a:pPr>
            <a:r>
              <a:rPr lang="en-US" altLang="en-US" sz="3200" dirty="0"/>
              <a:t>All this should have been discovered before the solicitation for this system was issued, or awarded</a:t>
            </a:r>
          </a:p>
          <a:p>
            <a:pPr marL="609600" indent="-609600">
              <a:spcBef>
                <a:spcPct val="10000"/>
              </a:spcBef>
              <a:defRPr/>
            </a:pPr>
            <a:r>
              <a:rPr lang="en-US" altLang="en-US" sz="3200" dirty="0"/>
              <a:t>But since it wasn’t, the option was determined not to exist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0807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92BADE56-AB41-4851-AD6F-4B9AE0209C2E}"/>
              </a:ext>
            </a:extLst>
          </p:cNvPr>
          <p:cNvSpPr>
            <a:spLocks noGrp="1"/>
          </p:cNvSpPr>
          <p:nvPr>
            <p:ph type="sldNum" sz="quarter" idx="10"/>
          </p:nvPr>
        </p:nvSpPr>
        <p:spPr>
          <a:xfrm>
            <a:off x="11170762" y="6356351"/>
            <a:ext cx="62216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A51D33F3-24DC-4F2E-97AC-836F6DC6B1CF}" type="slidenum">
              <a:rPr lang="en-US" altLang="en-US" sz="1200">
                <a:latin typeface="Arial" panose="020B0604020202020204" pitchFamily="34" charset="0"/>
              </a:rPr>
              <a:pPr>
                <a:spcBef>
                  <a:spcPct val="0"/>
                </a:spcBef>
                <a:buClrTx/>
                <a:buSzTx/>
                <a:buFontTx/>
                <a:buNone/>
              </a:pPr>
              <a:t>11</a:t>
            </a:fld>
            <a:endParaRPr lang="en-US" altLang="en-US" sz="1200" dirty="0">
              <a:latin typeface="Arial" panose="020B0604020202020204" pitchFamily="34" charset="0"/>
            </a:endParaRPr>
          </a:p>
        </p:txBody>
      </p:sp>
      <p:sp>
        <p:nvSpPr>
          <p:cNvPr id="81923" name="Footer Placeholder 4">
            <a:extLst>
              <a:ext uri="{FF2B5EF4-FFF2-40B4-BE49-F238E27FC236}">
                <a16:creationId xmlns:a16="http://schemas.microsoft.com/office/drawing/2014/main" id="{4910ECEF-2325-426E-9DE2-15720F4327C4}"/>
              </a:ext>
            </a:extLst>
          </p:cNvPr>
          <p:cNvSpPr>
            <a:spLocks noGrp="1"/>
          </p:cNvSpPr>
          <p:nvPr>
            <p:ph type="ftr" sz="quarter" idx="11"/>
          </p:nvPr>
        </p:nvSpPr>
        <p:spPr>
          <a:xfrm>
            <a:off x="537329" y="6356351"/>
            <a:ext cx="1079369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7234" name="Rectangle 2">
            <a:extLst>
              <a:ext uri="{FF2B5EF4-FFF2-40B4-BE49-F238E27FC236}">
                <a16:creationId xmlns:a16="http://schemas.microsoft.com/office/drawing/2014/main" id="{BD708B13-93D1-4810-B51E-9A32F6836B05}"/>
              </a:ext>
            </a:extLst>
          </p:cNvPr>
          <p:cNvSpPr>
            <a:spLocks noGrp="1" noChangeArrowheads="1"/>
          </p:cNvSpPr>
          <p:nvPr>
            <p:ph type="title"/>
          </p:nvPr>
        </p:nvSpPr>
        <p:spPr>
          <a:xfrm>
            <a:off x="2209800" y="228600"/>
            <a:ext cx="7772400" cy="685800"/>
          </a:xfrm>
        </p:spPr>
        <p:txBody>
          <a:bodyPr vert="horz" lIns="92075" tIns="46038" rIns="92075" bIns="46038" rtlCol="0" anchor="b" anchorCtr="0">
            <a:noAutofit/>
          </a:bodyPr>
          <a:lstStyle/>
          <a:p>
            <a:pPr eaLnBrk="1" hangingPunct="1">
              <a:defRPr/>
            </a:pPr>
            <a:r>
              <a:rPr lang="en-US" altLang="en-US" dirty="0"/>
              <a:t>Situational Sole Source</a:t>
            </a:r>
          </a:p>
        </p:txBody>
      </p:sp>
      <p:sp>
        <p:nvSpPr>
          <p:cNvPr id="1247235" name="Rectangle 3">
            <a:extLst>
              <a:ext uri="{FF2B5EF4-FFF2-40B4-BE49-F238E27FC236}">
                <a16:creationId xmlns:a16="http://schemas.microsoft.com/office/drawing/2014/main" id="{EB68D081-4F2F-4A3E-AB42-1F8E25720A41}"/>
              </a:ext>
            </a:extLst>
          </p:cNvPr>
          <p:cNvSpPr>
            <a:spLocks noGrp="1" noChangeArrowheads="1"/>
          </p:cNvSpPr>
          <p:nvPr>
            <p:ph type="body" idx="1"/>
          </p:nvPr>
        </p:nvSpPr>
        <p:spPr>
          <a:xfrm>
            <a:off x="301658" y="999241"/>
            <a:ext cx="11331018" cy="4939646"/>
          </a:xfrm>
        </p:spPr>
        <p:txBody>
          <a:bodyPr lIns="92075" tIns="46038" rIns="92075" bIns="46038"/>
          <a:lstStyle/>
          <a:p>
            <a:pPr>
              <a:lnSpc>
                <a:spcPct val="90000"/>
              </a:lnSpc>
              <a:spcBef>
                <a:spcPts val="0"/>
              </a:spcBef>
              <a:defRPr/>
            </a:pPr>
            <a:r>
              <a:rPr lang="en-US" altLang="en-US" sz="3200" dirty="0"/>
              <a:t>But, while not specifically described or identified in the SF &amp; P or COMAR Title 21, the reality is this type of sole source exists, including having been approved by the BPW numerous times over many years</a:t>
            </a:r>
          </a:p>
          <a:p>
            <a:pPr>
              <a:lnSpc>
                <a:spcPct val="90000"/>
              </a:lnSpc>
              <a:spcBef>
                <a:spcPts val="0"/>
              </a:spcBef>
              <a:defRPr/>
            </a:pPr>
            <a:r>
              <a:rPr lang="en-US" altLang="en-US" sz="3200" dirty="0"/>
              <a:t>Occurs when there is not a sole source in an absolute sense, but given a set of specific circumstances only 1 vendor can reasonably do what is needed; i.e.,</a:t>
            </a:r>
          </a:p>
          <a:p>
            <a:pPr lvl="1">
              <a:lnSpc>
                <a:spcPct val="90000"/>
              </a:lnSpc>
              <a:spcBef>
                <a:spcPts val="0"/>
              </a:spcBef>
              <a:defRPr/>
            </a:pPr>
            <a:r>
              <a:rPr lang="en-US" altLang="en-US" sz="2800" dirty="0"/>
              <a:t>Only a specific vendor can satisfy a given need within a required time frame </a:t>
            </a:r>
          </a:p>
          <a:p>
            <a:pPr lvl="1">
              <a:lnSpc>
                <a:spcPct val="90000"/>
              </a:lnSpc>
              <a:spcBef>
                <a:spcPts val="0"/>
              </a:spcBef>
              <a:defRPr/>
            </a:pPr>
            <a:r>
              <a:rPr lang="en-US" altLang="en-US" sz="2800" dirty="0"/>
              <a:t>Usually results because this vendor is currently providing services, or is the only one that has previously provided this service</a:t>
            </a:r>
          </a:p>
        </p:txBody>
      </p:sp>
    </p:spTree>
    <p:extLst>
      <p:ext uri="{BB962C8B-B14F-4D97-AF65-F5344CB8AC3E}">
        <p14:creationId xmlns:p14="http://schemas.microsoft.com/office/powerpoint/2010/main" val="331141184"/>
      </p:ext>
    </p:extLst>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110</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Example #5 </a:t>
            </a:r>
            <a:endParaRPr lang="en-US" altLang="en-US" sz="2400" dirty="0"/>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311084" y="762000"/>
            <a:ext cx="11547835" cy="5685934"/>
          </a:xfrm>
        </p:spPr>
        <p:txBody>
          <a:bodyPr>
            <a:normAutofit/>
          </a:bodyPr>
          <a:lstStyle/>
          <a:p>
            <a:pPr marL="609600" indent="-609600">
              <a:spcBef>
                <a:spcPct val="10000"/>
              </a:spcBef>
              <a:defRPr/>
            </a:pPr>
            <a:r>
              <a:rPr lang="en-US" altLang="en-US" sz="3200" dirty="0"/>
              <a:t>In the early 2000s World Com had the contract to provide long distance telephone service for State agencies</a:t>
            </a:r>
          </a:p>
          <a:p>
            <a:pPr marL="1009650" lvl="1" indent="-609600">
              <a:spcBef>
                <a:spcPct val="10000"/>
              </a:spcBef>
              <a:defRPr/>
            </a:pPr>
            <a:r>
              <a:rPr lang="en-US" altLang="en-US" sz="3200" dirty="0"/>
              <a:t>The contract had renewal options</a:t>
            </a:r>
          </a:p>
          <a:p>
            <a:pPr marL="609600" indent="-609600">
              <a:spcBef>
                <a:spcPct val="10000"/>
              </a:spcBef>
              <a:defRPr/>
            </a:pPr>
            <a:r>
              <a:rPr lang="en-US" altLang="en-US" sz="3200" dirty="0"/>
              <a:t>World Com was in financial difficulty and filed for bankruptcy protection – Chapter 11 -  while it reorganized</a:t>
            </a:r>
          </a:p>
          <a:p>
            <a:pPr marL="609600" indent="-609600">
              <a:spcBef>
                <a:spcPct val="10000"/>
              </a:spcBef>
              <a:defRPr/>
            </a:pPr>
            <a:r>
              <a:rPr lang="en-US" altLang="en-US" sz="3200" dirty="0"/>
              <a:t>Under bankruptcy proceedings, with court approval, the firm seeking bankruptcy can get out of contracts</a:t>
            </a:r>
          </a:p>
          <a:p>
            <a:pPr marL="609600" indent="-609600">
              <a:spcBef>
                <a:spcPct val="10000"/>
              </a:spcBef>
              <a:defRPr/>
            </a:pPr>
            <a:r>
              <a:rPr lang="en-US" altLang="en-US" sz="3200" dirty="0"/>
              <a:t>World Com informed DBM that it wasn’t making any money on the State contract and was seriously considering seeking court approval to abandon it</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34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492874"/>
            <a:ext cx="10018598" cy="365126"/>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a:xfrm>
            <a:off x="10058400" y="6492874"/>
            <a:ext cx="1800520" cy="228602"/>
          </a:xfrm>
        </p:spPr>
        <p:txBody>
          <a:bodyPr/>
          <a:lstStyle/>
          <a:p>
            <a:fld id="{79508237-6B38-4E77-A064-E2DD86B0C49F}" type="slidenum">
              <a:rPr lang="en-US" altLang="en-US" smtClean="0"/>
              <a:pPr/>
              <a:t>111</a:t>
            </a:fld>
            <a:endParaRPr lang="en-US" altLang="en-US" dirty="0"/>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669304"/>
            <a:ext cx="11638960" cy="5938886"/>
          </a:xfrm>
        </p:spPr>
        <p:txBody>
          <a:bodyPr>
            <a:normAutofit fontScale="92500" lnSpcReduction="10000"/>
          </a:bodyPr>
          <a:lstStyle/>
          <a:p>
            <a:pPr marL="609600" indent="-609600">
              <a:spcBef>
                <a:spcPct val="10000"/>
              </a:spcBef>
              <a:defRPr/>
            </a:pPr>
            <a:r>
              <a:rPr lang="en-US" altLang="en-US" sz="3200" dirty="0"/>
              <a:t>The base term of the long distance phone service contract would expire in about 6 months</a:t>
            </a:r>
          </a:p>
          <a:p>
            <a:pPr marL="609600" indent="-609600">
              <a:spcBef>
                <a:spcPct val="10000"/>
              </a:spcBef>
              <a:defRPr/>
            </a:pPr>
            <a:r>
              <a:rPr lang="en-US" altLang="en-US" sz="3200" dirty="0"/>
              <a:t>But, with court approval World Com could abandon the contract within a month or so</a:t>
            </a:r>
          </a:p>
          <a:p>
            <a:pPr marL="609600" indent="-609600">
              <a:spcBef>
                <a:spcPct val="10000"/>
              </a:spcBef>
              <a:defRPr/>
            </a:pPr>
            <a:r>
              <a:rPr lang="en-US" altLang="en-US" sz="3200" dirty="0"/>
              <a:t>Which would leave DBM very little time to try to award an emergency contract in the millions of dollars for long distance phone service</a:t>
            </a:r>
          </a:p>
          <a:p>
            <a:pPr marL="609600" indent="-609600">
              <a:spcBef>
                <a:spcPct val="10000"/>
              </a:spcBef>
              <a:defRPr/>
            </a:pPr>
            <a:r>
              <a:rPr lang="en-US" altLang="en-US" sz="3200" dirty="0"/>
              <a:t>After some negotiation, World Com agreed to not seek to void the long distance contract if DBM would eliminate the renewal options</a:t>
            </a:r>
          </a:p>
          <a:p>
            <a:pPr marL="1009650" lvl="1" indent="-609600">
              <a:spcBef>
                <a:spcPct val="10000"/>
              </a:spcBef>
              <a:defRPr/>
            </a:pPr>
            <a:r>
              <a:rPr lang="en-US" altLang="en-US" sz="3200" dirty="0"/>
              <a:t>i.e., it would continue providing service for the 6 months or so left on the base contract as long as it definitely knew that its responsibility under the contract would end at that time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744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112</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752080" cy="5685934"/>
          </a:xfrm>
        </p:spPr>
        <p:txBody>
          <a:bodyPr>
            <a:normAutofit/>
          </a:bodyPr>
          <a:lstStyle/>
          <a:p>
            <a:pPr marL="609600" indent="-609600">
              <a:spcBef>
                <a:spcPct val="10000"/>
              </a:spcBef>
              <a:defRPr/>
            </a:pPr>
            <a:r>
              <a:rPr lang="en-US" altLang="en-US" sz="3200" dirty="0"/>
              <a:t>World Com gave DBM a deadline for the elimination of the renewal options</a:t>
            </a:r>
          </a:p>
          <a:p>
            <a:pPr marL="1009650" lvl="1" indent="-609600">
              <a:spcBef>
                <a:spcPct val="10000"/>
              </a:spcBef>
              <a:defRPr/>
            </a:pPr>
            <a:r>
              <a:rPr lang="en-US" altLang="en-US" sz="2800" dirty="0"/>
              <a:t>The options had to be eliminated before Word Com had to finalize its court petition for voiding contracts</a:t>
            </a:r>
          </a:p>
          <a:p>
            <a:pPr marL="1009650" lvl="1" indent="-609600">
              <a:spcBef>
                <a:spcPct val="10000"/>
              </a:spcBef>
              <a:defRPr/>
            </a:pPr>
            <a:r>
              <a:rPr lang="en-US" altLang="en-US" sz="2800" dirty="0"/>
              <a:t>If the options had not been rescinded by this date World Com would include the Long Distance contract in its list of contracts to abandon</a:t>
            </a:r>
          </a:p>
          <a:p>
            <a:pPr marL="609600" indent="-609600">
              <a:spcBef>
                <a:spcPct val="10000"/>
              </a:spcBef>
              <a:defRPr/>
            </a:pPr>
            <a:r>
              <a:rPr lang="en-US" altLang="en-US" sz="3200" dirty="0"/>
              <a:t>But DBM could not eliminate the renewal options on its own</a:t>
            </a:r>
          </a:p>
          <a:p>
            <a:pPr marL="1009650" lvl="1" indent="-609600">
              <a:spcBef>
                <a:spcPct val="10000"/>
              </a:spcBef>
              <a:defRPr/>
            </a:pPr>
            <a:r>
              <a:rPr lang="en-US" altLang="en-US" sz="2800" dirty="0"/>
              <a:t>Such elimination would constitute a </a:t>
            </a:r>
            <a:r>
              <a:rPr lang="en-US" altLang="en-US" sz="2800" b="1" dirty="0">
                <a:solidFill>
                  <a:srgbClr val="660066"/>
                </a:solidFill>
              </a:rPr>
              <a:t>material change </a:t>
            </a:r>
            <a:r>
              <a:rPr lang="en-US" altLang="en-US" sz="2800" dirty="0"/>
              <a:t>to the contract </a:t>
            </a:r>
          </a:p>
          <a:p>
            <a:pPr marL="1009650" lvl="1" indent="-609600">
              <a:spcBef>
                <a:spcPct val="10000"/>
              </a:spcBef>
              <a:defRPr/>
            </a:pPr>
            <a:r>
              <a:rPr lang="en-US" altLang="en-US" sz="2800" dirty="0"/>
              <a:t>All material contract changes require BPW approval</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135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55A716A-311E-46AF-ADF0-A5E08E5BC7D3}"/>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C4430FFB-5454-43FF-A8D9-6CC7DCEB189A}"/>
              </a:ext>
            </a:extLst>
          </p:cNvPr>
          <p:cNvSpPr>
            <a:spLocks noGrp="1"/>
          </p:cNvSpPr>
          <p:nvPr>
            <p:ph type="sldNum" sz="quarter" idx="12"/>
          </p:nvPr>
        </p:nvSpPr>
        <p:spPr/>
        <p:txBody>
          <a:bodyPr/>
          <a:lstStyle/>
          <a:p>
            <a:fld id="{79508237-6B38-4E77-A064-E2DD86B0C49F}" type="slidenum">
              <a:rPr lang="en-US" altLang="en-US" smtClean="0"/>
              <a:pPr/>
              <a:t>113</a:t>
            </a:fld>
            <a:endParaRPr lang="en-US" altLang="en-US"/>
          </a:p>
        </p:txBody>
      </p:sp>
      <p:sp>
        <p:nvSpPr>
          <p:cNvPr id="1361923" name="Rectangle 2">
            <a:extLst>
              <a:ext uri="{FF2B5EF4-FFF2-40B4-BE49-F238E27FC236}">
                <a16:creationId xmlns:a16="http://schemas.microsoft.com/office/drawing/2014/main" id="{57F29238-53AB-4C32-93A5-344180F115A2}"/>
              </a:ext>
            </a:extLst>
          </p:cNvPr>
          <p:cNvSpPr>
            <a:spLocks noGrp="1" noChangeArrowheads="1"/>
          </p:cNvSpPr>
          <p:nvPr>
            <p:ph type="title" idx="4294967295"/>
          </p:nvPr>
        </p:nvSpPr>
        <p:spPr>
          <a:xfrm>
            <a:off x="-1" y="152400"/>
            <a:ext cx="11972041" cy="609600"/>
          </a:xfrm>
        </p:spPr>
        <p:txBody>
          <a:bodyPr/>
          <a:lstStyle/>
          <a:p>
            <a:pPr eaLnBrk="1" hangingPunct="1">
              <a:defRPr/>
            </a:pPr>
            <a:r>
              <a:rPr lang="en-US" altLang="en-US" dirty="0"/>
              <a:t>Option Renewal </a:t>
            </a:r>
            <a:r>
              <a:rPr lang="en-US" altLang="en-US"/>
              <a:t>Example #5 </a:t>
            </a:r>
            <a:r>
              <a:rPr lang="en-US" altLang="en-US" sz="2400" dirty="0"/>
              <a:t>(Cont’d)</a:t>
            </a:r>
          </a:p>
        </p:txBody>
      </p:sp>
      <p:sp>
        <p:nvSpPr>
          <p:cNvPr id="1361924" name="Rectangle 3">
            <a:extLst>
              <a:ext uri="{FF2B5EF4-FFF2-40B4-BE49-F238E27FC236}">
                <a16:creationId xmlns:a16="http://schemas.microsoft.com/office/drawing/2014/main" id="{7E61C855-9C1D-4BE2-B057-618BDB3E8E2F}"/>
              </a:ext>
            </a:extLst>
          </p:cNvPr>
          <p:cNvSpPr>
            <a:spLocks noGrp="1" noChangeArrowheads="1"/>
          </p:cNvSpPr>
          <p:nvPr>
            <p:ph type="body" idx="4294967295"/>
          </p:nvPr>
        </p:nvSpPr>
        <p:spPr>
          <a:xfrm>
            <a:off x="219960" y="762000"/>
            <a:ext cx="11752080" cy="5685934"/>
          </a:xfrm>
        </p:spPr>
        <p:txBody>
          <a:bodyPr>
            <a:normAutofit lnSpcReduction="10000"/>
          </a:bodyPr>
          <a:lstStyle/>
          <a:p>
            <a:pPr marL="609600" indent="-609600">
              <a:spcBef>
                <a:spcPct val="10000"/>
              </a:spcBef>
              <a:defRPr/>
            </a:pPr>
            <a:r>
              <a:rPr lang="en-US" altLang="en-US" sz="2800" dirty="0"/>
              <a:t>An item was promptly submitted to the BPW requesting approval for a contract modification to eliminate the renewal options</a:t>
            </a:r>
          </a:p>
          <a:p>
            <a:pPr marL="609600" indent="-609600">
              <a:spcBef>
                <a:spcPct val="10000"/>
              </a:spcBef>
              <a:defRPr/>
            </a:pPr>
            <a:r>
              <a:rPr lang="en-US" altLang="en-US" sz="2800" dirty="0"/>
              <a:t>While this modification was not considered to have any cost, per se, it constituted a very significant (material) change in that a new contract would undoubtedly be higher in price</a:t>
            </a:r>
          </a:p>
          <a:p>
            <a:pPr marL="609600" indent="-609600">
              <a:spcBef>
                <a:spcPct val="10000"/>
              </a:spcBef>
              <a:defRPr/>
            </a:pPr>
            <a:r>
              <a:rPr lang="en-US" altLang="en-US" sz="2800" dirty="0"/>
              <a:t>After discussion, the BPW approved the modification to delete the renewal options</a:t>
            </a:r>
          </a:p>
          <a:p>
            <a:pPr marL="1009650" lvl="1" indent="-609600">
              <a:spcBef>
                <a:spcPct val="10000"/>
              </a:spcBef>
              <a:defRPr/>
            </a:pPr>
            <a:r>
              <a:rPr lang="en-US" altLang="en-US" sz="2800" dirty="0"/>
              <a:t>Like DBM, ultimately the BPW determined that eliminating the renewal options was better than doing a panic type emergency procurement</a:t>
            </a:r>
          </a:p>
          <a:p>
            <a:pPr marL="1009650" lvl="1" indent="-609600">
              <a:spcBef>
                <a:spcPct val="10000"/>
              </a:spcBef>
              <a:defRPr/>
            </a:pPr>
            <a:r>
              <a:rPr lang="en-US" altLang="en-US" sz="2800" dirty="0"/>
              <a:t>And DBM had already started working on specifications for the new long distance service procurement that would need to be awarded within about 6 months  </a:t>
            </a:r>
          </a:p>
        </p:txBody>
      </p:sp>
      <p:sp>
        <p:nvSpPr>
          <p:cNvPr id="751621" name="Slide Number Placeholder 5">
            <a:extLst>
              <a:ext uri="{FF2B5EF4-FFF2-40B4-BE49-F238E27FC236}">
                <a16:creationId xmlns:a16="http://schemas.microsoft.com/office/drawing/2014/main" id="{E9EAC032-363C-477B-8A0D-3719010BB77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9431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13E1B-B821-48A2-A6EE-10DA732BCAE9}"/>
              </a:ext>
            </a:extLst>
          </p:cNvPr>
          <p:cNvSpPr>
            <a:spLocks noGrp="1"/>
          </p:cNvSpPr>
          <p:nvPr>
            <p:ph type="title"/>
          </p:nvPr>
        </p:nvSpPr>
        <p:spPr>
          <a:xfrm>
            <a:off x="812800" y="274638"/>
            <a:ext cx="10566400" cy="4108826"/>
          </a:xfrm>
        </p:spPr>
        <p:txBody>
          <a:bodyPr/>
          <a:lstStyle/>
          <a:p>
            <a:pPr algn="ctr"/>
            <a:r>
              <a:rPr lang="en-US" sz="5400" dirty="0"/>
              <a:t>Contract</a:t>
            </a:r>
            <a:br>
              <a:rPr lang="en-US" sz="5400" dirty="0"/>
            </a:br>
            <a:r>
              <a:rPr lang="en-US" sz="5400" dirty="0"/>
              <a:t>modifications</a:t>
            </a:r>
          </a:p>
        </p:txBody>
      </p:sp>
      <p:sp>
        <p:nvSpPr>
          <p:cNvPr id="2" name="Footer Placeholder 1">
            <a:extLst>
              <a:ext uri="{FF2B5EF4-FFF2-40B4-BE49-F238E27FC236}">
                <a16:creationId xmlns:a16="http://schemas.microsoft.com/office/drawing/2014/main" id="{BCD16F25-F560-449F-B3AF-341717E9B092}"/>
              </a:ext>
            </a:extLst>
          </p:cNvPr>
          <p:cNvSpPr>
            <a:spLocks noGrp="1"/>
          </p:cNvSpPr>
          <p:nvPr>
            <p:ph type="ftr" sz="quarter" idx="11"/>
          </p:nvPr>
        </p:nvSpPr>
        <p:spPr>
          <a:xfrm>
            <a:off x="812799" y="6356351"/>
            <a:ext cx="9962037" cy="365125"/>
          </a:xfrm>
        </p:spPr>
        <p:txBody>
          <a:bodyPr/>
          <a:lstStyle/>
          <a:p>
            <a:r>
              <a:rPr lang="en-US" dirty="0"/>
              <a:t>5/22/2018   S.S. Emergency. Options &amp; Mods  Copyright © Maryland Department of Health (Unpublished Work)</a:t>
            </a:r>
          </a:p>
        </p:txBody>
      </p:sp>
      <p:sp>
        <p:nvSpPr>
          <p:cNvPr id="3" name="Slide Number Placeholder 2">
            <a:extLst>
              <a:ext uri="{FF2B5EF4-FFF2-40B4-BE49-F238E27FC236}">
                <a16:creationId xmlns:a16="http://schemas.microsoft.com/office/drawing/2014/main" id="{97C27736-9978-4AFE-AC7C-0FA64C3BE899}"/>
              </a:ext>
            </a:extLst>
          </p:cNvPr>
          <p:cNvSpPr>
            <a:spLocks noGrp="1"/>
          </p:cNvSpPr>
          <p:nvPr>
            <p:ph type="sldNum" sz="quarter" idx="12"/>
          </p:nvPr>
        </p:nvSpPr>
        <p:spPr/>
        <p:txBody>
          <a:bodyPr/>
          <a:lstStyle/>
          <a:p>
            <a:fld id="{401CF334-2D5C-4859-84A6-CA7E6E43FAEB}" type="slidenum">
              <a:rPr lang="en-US" smtClean="0"/>
              <a:t>114</a:t>
            </a:fld>
            <a:endParaRPr lang="en-US"/>
          </a:p>
        </p:txBody>
      </p:sp>
    </p:spTree>
    <p:extLst>
      <p:ext uri="{BB962C8B-B14F-4D97-AF65-F5344CB8AC3E}">
        <p14:creationId xmlns:p14="http://schemas.microsoft.com/office/powerpoint/2010/main" val="29901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02E8-1132-45E0-B4D5-D864A7F75205}"/>
              </a:ext>
            </a:extLst>
          </p:cNvPr>
          <p:cNvSpPr>
            <a:spLocks noGrp="1"/>
          </p:cNvSpPr>
          <p:nvPr>
            <p:ph type="title"/>
          </p:nvPr>
        </p:nvSpPr>
        <p:spPr>
          <a:xfrm>
            <a:off x="443060" y="274638"/>
            <a:ext cx="11189616" cy="1143000"/>
          </a:xfrm>
        </p:spPr>
        <p:txBody>
          <a:bodyPr/>
          <a:lstStyle/>
          <a:p>
            <a:pPr algn="ctr"/>
            <a:r>
              <a:rPr lang="en-US" altLang="en-US" dirty="0"/>
              <a:t>Maryland Constitution</a:t>
            </a:r>
            <a:br>
              <a:rPr lang="en-US" altLang="en-US" dirty="0"/>
            </a:br>
            <a:r>
              <a:rPr lang="en-US" altLang="en-US" dirty="0"/>
              <a:t> Article III, Section 35</a:t>
            </a:r>
            <a:endParaRPr lang="en-US" dirty="0"/>
          </a:p>
        </p:txBody>
      </p:sp>
      <p:sp>
        <p:nvSpPr>
          <p:cNvPr id="3" name="Content Placeholder 2">
            <a:extLst>
              <a:ext uri="{FF2B5EF4-FFF2-40B4-BE49-F238E27FC236}">
                <a16:creationId xmlns:a16="http://schemas.microsoft.com/office/drawing/2014/main" id="{30BE21D4-DA8B-457C-A4D3-69EC638DA769}"/>
              </a:ext>
            </a:extLst>
          </p:cNvPr>
          <p:cNvSpPr>
            <a:spLocks noGrp="1"/>
          </p:cNvSpPr>
          <p:nvPr>
            <p:ph sz="quarter" idx="13"/>
          </p:nvPr>
        </p:nvSpPr>
        <p:spPr>
          <a:xfrm>
            <a:off x="812800" y="2516956"/>
            <a:ext cx="10566400" cy="3198043"/>
          </a:xfrm>
        </p:spPr>
        <p:txBody>
          <a:bodyPr/>
          <a:lstStyle/>
          <a:p>
            <a:r>
              <a:rPr lang="en-US" altLang="en-US" sz="3600" dirty="0"/>
              <a:t>“Extra compensation may not be granted or allowed by the General Assembly to any public Officer, Agent, Servant or Contractor, after the service has been rendered, or the contract entered into ….” </a:t>
            </a:r>
          </a:p>
          <a:p>
            <a:endParaRPr lang="en-US" dirty="0"/>
          </a:p>
        </p:txBody>
      </p:sp>
      <p:sp>
        <p:nvSpPr>
          <p:cNvPr id="4" name="Footer Placeholder 3">
            <a:extLst>
              <a:ext uri="{FF2B5EF4-FFF2-40B4-BE49-F238E27FC236}">
                <a16:creationId xmlns:a16="http://schemas.microsoft.com/office/drawing/2014/main" id="{D469BEED-ADE3-4C36-8AC3-3A105A3FA9CE}"/>
              </a:ext>
            </a:extLst>
          </p:cNvPr>
          <p:cNvSpPr>
            <a:spLocks noGrp="1"/>
          </p:cNvSpPr>
          <p:nvPr>
            <p:ph type="ftr" sz="quarter" idx="11"/>
          </p:nvPr>
        </p:nvSpPr>
        <p:spPr>
          <a:xfrm>
            <a:off x="812800" y="6356351"/>
            <a:ext cx="997146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8421EE9-7827-42B4-B161-2E8CA4EB882F}"/>
              </a:ext>
            </a:extLst>
          </p:cNvPr>
          <p:cNvSpPr>
            <a:spLocks noGrp="1"/>
          </p:cNvSpPr>
          <p:nvPr>
            <p:ph type="sldNum" sz="quarter" idx="12"/>
          </p:nvPr>
        </p:nvSpPr>
        <p:spPr/>
        <p:txBody>
          <a:bodyPr/>
          <a:lstStyle/>
          <a:p>
            <a:fld id="{401CF334-2D5C-4859-84A6-CA7E6E43FAEB}" type="slidenum">
              <a:rPr lang="en-US" smtClean="0"/>
              <a:t>115</a:t>
            </a:fld>
            <a:endParaRPr lang="en-US"/>
          </a:p>
        </p:txBody>
      </p:sp>
    </p:spTree>
    <p:extLst>
      <p:ext uri="{BB962C8B-B14F-4D97-AF65-F5344CB8AC3E}">
        <p14:creationId xmlns:p14="http://schemas.microsoft.com/office/powerpoint/2010/main" val="193133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7421A2-2BB6-43D0-9CEF-4FAA393A32BB}"/>
              </a:ext>
            </a:extLst>
          </p:cNvPr>
          <p:cNvSpPr>
            <a:spLocks noGrp="1"/>
          </p:cNvSpPr>
          <p:nvPr>
            <p:ph type="ftr" sz="quarter" idx="11"/>
          </p:nvPr>
        </p:nvSpPr>
        <p:spPr>
          <a:xfrm>
            <a:off x="812799" y="6356351"/>
            <a:ext cx="9830063" cy="365125"/>
          </a:xfrm>
        </p:spPr>
        <p:txBody>
          <a:bodyPr/>
          <a:lstStyle/>
          <a:p>
            <a:pPr>
              <a:defRPr/>
            </a:pPr>
            <a:r>
              <a:rPr lang="en-US" altLang="en-US"/>
              <a:t>5/22/2018   S.S. Emergency. Options &amp; Mods  Copyright © Maryland Department of Health (Unpublished Work)</a:t>
            </a:r>
            <a:endParaRPr lang="en-US" altLang="en-US" dirty="0"/>
          </a:p>
        </p:txBody>
      </p:sp>
      <p:sp>
        <p:nvSpPr>
          <p:cNvPr id="6" name="Slide Number Placeholder 5">
            <a:extLst>
              <a:ext uri="{FF2B5EF4-FFF2-40B4-BE49-F238E27FC236}">
                <a16:creationId xmlns:a16="http://schemas.microsoft.com/office/drawing/2014/main" id="{7602EBDD-BF2F-4640-A909-B72F0AAA77FD}"/>
              </a:ext>
            </a:extLst>
          </p:cNvPr>
          <p:cNvSpPr>
            <a:spLocks noGrp="1"/>
          </p:cNvSpPr>
          <p:nvPr>
            <p:ph type="sldNum" sz="quarter" idx="12"/>
          </p:nvPr>
        </p:nvSpPr>
        <p:spPr/>
        <p:txBody>
          <a:bodyPr/>
          <a:lstStyle/>
          <a:p>
            <a:pPr>
              <a:defRPr/>
            </a:pPr>
            <a:fld id="{8B7BF1C4-E098-44D9-86E6-D27D53F85733}" type="slidenum">
              <a:rPr lang="en-US" altLang="en-US"/>
              <a:pPr>
                <a:defRPr/>
              </a:pPr>
              <a:t>116</a:t>
            </a:fld>
            <a:endParaRPr lang="en-US" altLang="en-US"/>
          </a:p>
        </p:txBody>
      </p:sp>
      <p:sp>
        <p:nvSpPr>
          <p:cNvPr id="536578" name="Rectangle 2">
            <a:extLst>
              <a:ext uri="{FF2B5EF4-FFF2-40B4-BE49-F238E27FC236}">
                <a16:creationId xmlns:a16="http://schemas.microsoft.com/office/drawing/2014/main" id="{C2B04E00-5049-4FB3-BA64-2F4AAD395622}"/>
              </a:ext>
            </a:extLst>
          </p:cNvPr>
          <p:cNvSpPr>
            <a:spLocks noGrp="1" noChangeArrowheads="1"/>
          </p:cNvSpPr>
          <p:nvPr>
            <p:ph type="title"/>
          </p:nvPr>
        </p:nvSpPr>
        <p:spPr>
          <a:xfrm>
            <a:off x="1981200" y="152400"/>
            <a:ext cx="8229600" cy="762000"/>
          </a:xfrm>
        </p:spPr>
        <p:txBody>
          <a:bodyPr/>
          <a:lstStyle/>
          <a:p>
            <a:pPr eaLnBrk="1" hangingPunct="1">
              <a:defRPr/>
            </a:pPr>
            <a:r>
              <a:rPr lang="en-US" altLang="en-US"/>
              <a:t>What This Means</a:t>
            </a:r>
          </a:p>
        </p:txBody>
      </p:sp>
      <p:sp>
        <p:nvSpPr>
          <p:cNvPr id="536579" name="Rectangle 3">
            <a:extLst>
              <a:ext uri="{FF2B5EF4-FFF2-40B4-BE49-F238E27FC236}">
                <a16:creationId xmlns:a16="http://schemas.microsoft.com/office/drawing/2014/main" id="{9CF4896D-875A-45D5-9031-E2A6E3EECDB3}"/>
              </a:ext>
            </a:extLst>
          </p:cNvPr>
          <p:cNvSpPr>
            <a:spLocks noGrp="1" noChangeArrowheads="1"/>
          </p:cNvSpPr>
          <p:nvPr>
            <p:ph type="body" idx="1"/>
          </p:nvPr>
        </p:nvSpPr>
        <p:spPr>
          <a:xfrm>
            <a:off x="575035" y="1295400"/>
            <a:ext cx="10991654" cy="4530365"/>
          </a:xfrm>
        </p:spPr>
        <p:txBody>
          <a:bodyPr/>
          <a:lstStyle/>
          <a:p>
            <a:pPr eaLnBrk="1" hangingPunct="1">
              <a:defRPr/>
            </a:pPr>
            <a:r>
              <a:rPr lang="en-US" altLang="en-US" sz="3200" dirty="0"/>
              <a:t>Without an increase in deliverables, contractors cannot be paid more money after a contract is awarded than is specified in the contract</a:t>
            </a:r>
          </a:p>
          <a:p>
            <a:pPr lvl="1" eaLnBrk="1" hangingPunct="1">
              <a:defRPr/>
            </a:pPr>
            <a:r>
              <a:rPr lang="en-US" altLang="en-US" sz="2800" dirty="0"/>
              <a:t>And any increase in payments has to be commensurate with an increase in performance</a:t>
            </a:r>
          </a:p>
          <a:p>
            <a:pPr eaLnBrk="1" hangingPunct="1">
              <a:defRPr/>
            </a:pPr>
            <a:r>
              <a:rPr lang="en-US" altLang="en-US" sz="3200" dirty="0"/>
              <a:t>Through the procurement laws passed by the General Assembly this requirement/prohibition is passed on to State agencies</a:t>
            </a:r>
          </a:p>
        </p:txBody>
      </p:sp>
    </p:spTree>
    <p:extLst>
      <p:ext uri="{BB962C8B-B14F-4D97-AF65-F5344CB8AC3E}">
        <p14:creationId xmlns:p14="http://schemas.microsoft.com/office/powerpoint/2010/main" val="1973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1187777"/>
            <a:ext cx="11557261" cy="5168573"/>
          </a:xfrm>
        </p:spPr>
        <p:txBody>
          <a:bodyPr>
            <a:normAutofit fontScale="92500" lnSpcReduction="20000"/>
          </a:bodyPr>
          <a:lstStyle/>
          <a:p>
            <a:r>
              <a:rPr lang="en-US" dirty="0"/>
              <a:t>The contract included in all standard templates include the following wording in section 2.</a:t>
            </a:r>
          </a:p>
          <a:p>
            <a:r>
              <a:rPr lang="en-US" dirty="0"/>
              <a:t>2.2: “The Procurement Officer may, at any time, by written order, make changes in the work </a:t>
            </a:r>
            <a:r>
              <a:rPr lang="en-US" b="1" u="sng" dirty="0">
                <a:solidFill>
                  <a:schemeClr val="accent2"/>
                </a:solidFill>
              </a:rPr>
              <a:t>within the general scope of the Contract or RFP</a:t>
            </a:r>
            <a:r>
              <a:rPr lang="en-US" dirty="0"/>
              <a:t>.”</a:t>
            </a:r>
          </a:p>
          <a:p>
            <a:pPr lvl="1"/>
            <a:r>
              <a:rPr lang="en-US" dirty="0"/>
              <a:t>This is what is known as a Change Order or </a:t>
            </a:r>
            <a:r>
              <a:rPr lang="en-US" b="1" u="sng" dirty="0">
                <a:solidFill>
                  <a:srgbClr val="660066"/>
                </a:solidFill>
              </a:rPr>
              <a:t>unilateral </a:t>
            </a:r>
            <a:r>
              <a:rPr lang="en-US" dirty="0"/>
              <a:t>modification</a:t>
            </a:r>
          </a:p>
          <a:p>
            <a:pPr lvl="1"/>
            <a:r>
              <a:rPr lang="en-US" dirty="0"/>
              <a:t>This should only be employed when mutual agreement for a modification cannot be reached under section 2.3</a:t>
            </a:r>
          </a:p>
          <a:p>
            <a:pPr lvl="2"/>
            <a:r>
              <a:rPr lang="en-US" dirty="0"/>
              <a:t>Because the contractor can submit a claim for more money than the agency is willing to pay</a:t>
            </a:r>
          </a:p>
          <a:p>
            <a:pPr lvl="2"/>
            <a:r>
              <a:rPr lang="en-US" dirty="0"/>
              <a:t>And if the claim is appealed to the Board of Contract Appeals, the agency may be ordered to pay what the Contractor wants, or at least more than the agency offered to pay</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117</a:t>
            </a:fld>
            <a:endParaRPr lang="en-US"/>
          </a:p>
        </p:txBody>
      </p:sp>
    </p:spTree>
    <p:extLst>
      <p:ext uri="{BB962C8B-B14F-4D97-AF65-F5344CB8AC3E}">
        <p14:creationId xmlns:p14="http://schemas.microsoft.com/office/powerpoint/2010/main" val="1833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1508289"/>
            <a:ext cx="11557261" cy="4848061"/>
          </a:xfrm>
        </p:spPr>
        <p:txBody>
          <a:bodyPr>
            <a:normAutofit/>
          </a:bodyPr>
          <a:lstStyle/>
          <a:p>
            <a:r>
              <a:rPr lang="en-US" dirty="0"/>
              <a:t>2.3: “While the Procurement Officer may, at any time, by written order, make unilateral changes in the work </a:t>
            </a:r>
            <a:r>
              <a:rPr lang="en-US" dirty="0">
                <a:solidFill>
                  <a:schemeClr val="tx1"/>
                </a:solidFill>
              </a:rPr>
              <a:t>within the general scope of the Contract as provided in Section 2.2 above, </a:t>
            </a:r>
            <a:r>
              <a:rPr lang="en-US" b="1" u="sng" dirty="0">
                <a:solidFill>
                  <a:schemeClr val="accent4"/>
                </a:solidFill>
              </a:rPr>
              <a:t>the Contract may be modified by mutual agreement of the parties</a:t>
            </a:r>
            <a:r>
              <a:rPr lang="en-US" dirty="0">
                <a:solidFill>
                  <a:schemeClr val="tx1"/>
                </a:solidFill>
              </a:rPr>
              <a:t>, provided: (a) the modification is made in writing; (b) all parties sign the modification; and (c) all approvals by the required agencies as described in COMAR Title 21, are obtained.”</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118</a:t>
            </a:fld>
            <a:endParaRPr lang="en-US"/>
          </a:p>
        </p:txBody>
      </p:sp>
    </p:spTree>
    <p:extLst>
      <p:ext uri="{BB962C8B-B14F-4D97-AF65-F5344CB8AC3E}">
        <p14:creationId xmlns:p14="http://schemas.microsoft.com/office/powerpoint/2010/main" val="17462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886120"/>
            <a:ext cx="11557261" cy="5835355"/>
          </a:xfrm>
        </p:spPr>
        <p:txBody>
          <a:bodyPr>
            <a:normAutofit/>
          </a:bodyPr>
          <a:lstStyle/>
          <a:p>
            <a:r>
              <a:rPr lang="en-US" dirty="0">
                <a:solidFill>
                  <a:schemeClr val="tx1"/>
                </a:solidFill>
              </a:rPr>
              <a:t>“…</a:t>
            </a:r>
            <a:r>
              <a:rPr lang="en-US" b="1" dirty="0">
                <a:solidFill>
                  <a:srgbClr val="FF0000"/>
                </a:solidFill>
              </a:rPr>
              <a:t>within the general scope of the Contract</a:t>
            </a:r>
            <a:r>
              <a:rPr lang="en-US" dirty="0">
                <a:solidFill>
                  <a:schemeClr val="tx1"/>
                </a:solidFill>
              </a:rPr>
              <a:t>…”</a:t>
            </a:r>
          </a:p>
          <a:p>
            <a:r>
              <a:rPr lang="en-US" dirty="0">
                <a:solidFill>
                  <a:schemeClr val="tx1"/>
                </a:solidFill>
              </a:rPr>
              <a:t>Is not defined or further explained in COMAR</a:t>
            </a:r>
          </a:p>
          <a:p>
            <a:r>
              <a:rPr lang="en-US" dirty="0">
                <a:solidFill>
                  <a:schemeClr val="tx1"/>
                </a:solidFill>
              </a:rPr>
              <a:t>But generally means that a reasonable person would typically agree that the activity(</a:t>
            </a:r>
            <a:r>
              <a:rPr lang="en-US" dirty="0" err="1">
                <a:solidFill>
                  <a:schemeClr val="tx1"/>
                </a:solidFill>
              </a:rPr>
              <a:t>ies</a:t>
            </a:r>
            <a:r>
              <a:rPr lang="en-US" dirty="0">
                <a:solidFill>
                  <a:schemeClr val="tx1"/>
                </a:solidFill>
              </a:rPr>
              <a:t>) anticipated for the modification could logically be interpreted as being similar to the activities described in the contract</a:t>
            </a:r>
          </a:p>
          <a:p>
            <a:r>
              <a:rPr lang="en-US" dirty="0">
                <a:solidFill>
                  <a:schemeClr val="tx1"/>
                </a:solidFill>
              </a:rPr>
              <a:t>The collective determinations of the procurement officer, agency head or designee, OAG, and possibly the applicable control agency and BPW will, in essence, define whether a proposed modification is within the contract scope </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119</a:t>
            </a:fld>
            <a:endParaRPr lang="en-US"/>
          </a:p>
        </p:txBody>
      </p:sp>
    </p:spTree>
    <p:extLst>
      <p:ext uri="{BB962C8B-B14F-4D97-AF65-F5344CB8AC3E}">
        <p14:creationId xmlns:p14="http://schemas.microsoft.com/office/powerpoint/2010/main" val="11537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a:bodyPr>
          <a:lstStyle/>
          <a:p>
            <a:r>
              <a:rPr lang="en-US" dirty="0"/>
              <a:t>Upon deeper analysis of the wording of 21.05.05.02, Conditions for Use, it can readily be interpreted that these types of sole sources can exist</a:t>
            </a:r>
          </a:p>
          <a:p>
            <a:r>
              <a:rPr lang="en-US" dirty="0"/>
              <a:t>21.05.05.02 A (1) says “When only one source exists which meets </a:t>
            </a:r>
            <a:r>
              <a:rPr lang="en-US" b="1" u="sng" dirty="0">
                <a:solidFill>
                  <a:srgbClr val="FF0000"/>
                </a:solidFill>
              </a:rPr>
              <a:t>the requirements</a:t>
            </a:r>
            <a:r>
              <a:rPr lang="en-US" dirty="0"/>
              <a:t>.”</a:t>
            </a:r>
          </a:p>
          <a:p>
            <a:pPr lvl="1"/>
            <a:r>
              <a:rPr lang="en-US" dirty="0"/>
              <a:t>As per the wording of 21.05.05.02. B from the next slide, it is obvious that the using agency and procurement officer define “</a:t>
            </a:r>
            <a:r>
              <a:rPr lang="en-US" b="1" dirty="0">
                <a:solidFill>
                  <a:srgbClr val="FF0000"/>
                </a:solidFill>
              </a:rPr>
              <a:t>the requirements</a:t>
            </a:r>
            <a:r>
              <a:rPr lang="en-US" dirty="0"/>
              <a:t>.”  </a:t>
            </a:r>
          </a:p>
          <a:p>
            <a:pPr lvl="1"/>
            <a:r>
              <a:rPr lang="en-US" dirty="0"/>
              <a:t>The using agency and P.O. say what the circumstances are that constitute what is required from a vendor - the requirements.</a:t>
            </a:r>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31058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706-E03A-469D-8019-000A8A21477B}"/>
              </a:ext>
            </a:extLst>
          </p:cNvPr>
          <p:cNvSpPr>
            <a:spLocks noGrp="1"/>
          </p:cNvSpPr>
          <p:nvPr>
            <p:ph type="title"/>
          </p:nvPr>
        </p:nvSpPr>
        <p:spPr>
          <a:xfrm>
            <a:off x="245097" y="274638"/>
            <a:ext cx="11698663" cy="684211"/>
          </a:xfrm>
        </p:spPr>
        <p:txBody>
          <a:bodyPr/>
          <a:lstStyle/>
          <a:p>
            <a:r>
              <a:rPr lang="en-US" dirty="0"/>
              <a:t>Standard contract modification wording</a:t>
            </a:r>
          </a:p>
        </p:txBody>
      </p:sp>
      <p:sp>
        <p:nvSpPr>
          <p:cNvPr id="3" name="Content Placeholder 2">
            <a:extLst>
              <a:ext uri="{FF2B5EF4-FFF2-40B4-BE49-F238E27FC236}">
                <a16:creationId xmlns:a16="http://schemas.microsoft.com/office/drawing/2014/main" id="{057D7514-2BBB-4087-82B7-0651F90779B0}"/>
              </a:ext>
            </a:extLst>
          </p:cNvPr>
          <p:cNvSpPr>
            <a:spLocks noGrp="1"/>
          </p:cNvSpPr>
          <p:nvPr>
            <p:ph sz="quarter" idx="13"/>
          </p:nvPr>
        </p:nvSpPr>
        <p:spPr>
          <a:xfrm>
            <a:off x="311085" y="886120"/>
            <a:ext cx="11557261" cy="5835355"/>
          </a:xfrm>
        </p:spPr>
        <p:txBody>
          <a:bodyPr>
            <a:normAutofit/>
          </a:bodyPr>
          <a:lstStyle/>
          <a:p>
            <a:r>
              <a:rPr lang="en-US" dirty="0">
                <a:solidFill>
                  <a:schemeClr val="tx1"/>
                </a:solidFill>
              </a:rPr>
              <a:t>And by their mutual agreement to the modification, both the using agency and the contractor will also have indirectly determined that the proposed modification is within the contract scope</a:t>
            </a:r>
          </a:p>
          <a:p>
            <a:r>
              <a:rPr lang="en-US" dirty="0">
                <a:solidFill>
                  <a:schemeClr val="tx1"/>
                </a:solidFill>
              </a:rPr>
              <a:t>Of course, if the contractor does not agree that the proposed modification is within scope, thus that the agency does not have the authority to unilaterally direct it to perform the proposed activity, ultimately the Board of Contract Appeals, or even a circuit court, may have to decide the issue one way or the other</a:t>
            </a:r>
          </a:p>
        </p:txBody>
      </p:sp>
      <p:sp>
        <p:nvSpPr>
          <p:cNvPr id="4" name="Footer Placeholder 3">
            <a:extLst>
              <a:ext uri="{FF2B5EF4-FFF2-40B4-BE49-F238E27FC236}">
                <a16:creationId xmlns:a16="http://schemas.microsoft.com/office/drawing/2014/main" id="{62F92445-FB1B-499F-9761-9D31A2F5CE75}"/>
              </a:ext>
            </a:extLst>
          </p:cNvPr>
          <p:cNvSpPr>
            <a:spLocks noGrp="1"/>
          </p:cNvSpPr>
          <p:nvPr>
            <p:ph type="ftr" sz="quarter" idx="11"/>
          </p:nvPr>
        </p:nvSpPr>
        <p:spPr>
          <a:xfrm>
            <a:off x="311085" y="6492875"/>
            <a:ext cx="1046375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B7DCF7D-24F3-4190-836F-884BE0B56596}"/>
              </a:ext>
            </a:extLst>
          </p:cNvPr>
          <p:cNvSpPr>
            <a:spLocks noGrp="1"/>
          </p:cNvSpPr>
          <p:nvPr>
            <p:ph type="sldNum" sz="quarter" idx="12"/>
          </p:nvPr>
        </p:nvSpPr>
        <p:spPr/>
        <p:txBody>
          <a:bodyPr/>
          <a:lstStyle/>
          <a:p>
            <a:fld id="{401CF334-2D5C-4859-84A6-CA7E6E43FAEB}" type="slidenum">
              <a:rPr lang="en-US" smtClean="0"/>
              <a:t>120</a:t>
            </a:fld>
            <a:endParaRPr lang="en-US"/>
          </a:p>
        </p:txBody>
      </p:sp>
    </p:spTree>
    <p:extLst>
      <p:ext uri="{BB962C8B-B14F-4D97-AF65-F5344CB8AC3E}">
        <p14:creationId xmlns:p14="http://schemas.microsoft.com/office/powerpoint/2010/main" val="10987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4" name="Rectangle 4">
            <a:extLst>
              <a:ext uri="{FF2B5EF4-FFF2-40B4-BE49-F238E27FC236}">
                <a16:creationId xmlns:a16="http://schemas.microsoft.com/office/drawing/2014/main" id="{32190749-6806-4D38-A3CA-5D80A61E8942}"/>
              </a:ext>
            </a:extLst>
          </p:cNvPr>
          <p:cNvSpPr>
            <a:spLocks noGrp="1" noChangeArrowheads="1"/>
          </p:cNvSpPr>
          <p:nvPr>
            <p:ph type="ctrTitle"/>
          </p:nvPr>
        </p:nvSpPr>
        <p:spPr/>
        <p:txBody>
          <a:bodyPr/>
          <a:lstStyle/>
          <a:p>
            <a:r>
              <a:rPr lang="en-US" altLang="en-US"/>
              <a:t>Novations</a:t>
            </a:r>
          </a:p>
        </p:txBody>
      </p:sp>
      <p:sp>
        <p:nvSpPr>
          <p:cNvPr id="1879045" name="Rectangle 5">
            <a:extLst>
              <a:ext uri="{FF2B5EF4-FFF2-40B4-BE49-F238E27FC236}">
                <a16:creationId xmlns:a16="http://schemas.microsoft.com/office/drawing/2014/main" id="{0E577F05-C60B-4C02-87C9-65DD3A9C7221}"/>
              </a:ext>
            </a:extLst>
          </p:cNvPr>
          <p:cNvSpPr>
            <a:spLocks noGrp="1" noChangeArrowheads="1"/>
          </p:cNvSpPr>
          <p:nvPr>
            <p:ph type="subTitle" idx="1"/>
          </p:nvPr>
        </p:nvSpPr>
        <p:spPr/>
        <p:txBody>
          <a:bodyPr/>
          <a:lstStyle/>
          <a:p>
            <a:r>
              <a:rPr lang="en-US" altLang="en-US"/>
              <a:t>Assignments, Name Changes, Mergers, etc.</a:t>
            </a:r>
          </a:p>
        </p:txBody>
      </p:sp>
      <p:sp>
        <p:nvSpPr>
          <p:cNvPr id="6" name="Footer Placeholder 5">
            <a:extLst>
              <a:ext uri="{FF2B5EF4-FFF2-40B4-BE49-F238E27FC236}">
                <a16:creationId xmlns:a16="http://schemas.microsoft.com/office/drawing/2014/main" id="{310F5501-B399-4C6B-B321-51500923B835}"/>
              </a:ext>
            </a:extLst>
          </p:cNvPr>
          <p:cNvSpPr>
            <a:spLocks noGrp="1"/>
          </p:cNvSpPr>
          <p:nvPr>
            <p:ph type="ftr" sz="quarter" idx="11"/>
          </p:nvPr>
        </p:nvSpPr>
        <p:spPr>
          <a:xfrm>
            <a:off x="812799" y="6356351"/>
            <a:ext cx="9707513" cy="365125"/>
          </a:xfrm>
        </p:spPr>
        <p:txBody>
          <a:bodyPr/>
          <a:lstStyle/>
          <a:p>
            <a:r>
              <a:rPr lang="en-US" dirty="0"/>
              <a:t>5/22/2018   S.S. Emergency. Options &amp; Mods  Copyright © Maryland Department of Health (Unpublished Work)</a:t>
            </a:r>
          </a:p>
        </p:txBody>
      </p:sp>
      <p:sp>
        <p:nvSpPr>
          <p:cNvPr id="7" name="Slide Number Placeholder 6">
            <a:extLst>
              <a:ext uri="{FF2B5EF4-FFF2-40B4-BE49-F238E27FC236}">
                <a16:creationId xmlns:a16="http://schemas.microsoft.com/office/drawing/2014/main" id="{2172FFDD-4D3B-4EF4-9F9E-65E378F25FF2}"/>
              </a:ext>
            </a:extLst>
          </p:cNvPr>
          <p:cNvSpPr>
            <a:spLocks noGrp="1"/>
          </p:cNvSpPr>
          <p:nvPr>
            <p:ph type="sldNum" sz="quarter" idx="12"/>
          </p:nvPr>
        </p:nvSpPr>
        <p:spPr/>
        <p:txBody>
          <a:bodyPr/>
          <a:lstStyle/>
          <a:p>
            <a:fld id="{401CF334-2D5C-4859-84A6-CA7E6E43FAEB}" type="slidenum">
              <a:rPr lang="en-US" smtClean="0"/>
              <a:t>121</a:t>
            </a:fld>
            <a:endParaRPr lang="en-US"/>
          </a:p>
        </p:txBody>
      </p:sp>
    </p:spTree>
    <p:extLst>
      <p:ext uri="{BB962C8B-B14F-4D97-AF65-F5344CB8AC3E}">
        <p14:creationId xmlns:p14="http://schemas.microsoft.com/office/powerpoint/2010/main" val="36088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2D64B2DA-CB63-46D9-9F20-7236CF181E1F}"/>
              </a:ext>
            </a:extLst>
          </p:cNvPr>
          <p:cNvSpPr>
            <a:spLocks noGrp="1" noChangeArrowheads="1"/>
          </p:cNvSpPr>
          <p:nvPr>
            <p:ph type="title"/>
          </p:nvPr>
        </p:nvSpPr>
        <p:spPr/>
        <p:txBody>
          <a:bodyPr/>
          <a:lstStyle/>
          <a:p>
            <a:r>
              <a:rPr lang="en-US" altLang="en-US"/>
              <a:t>Novation (Assignment)</a:t>
            </a:r>
          </a:p>
        </p:txBody>
      </p:sp>
      <p:sp>
        <p:nvSpPr>
          <p:cNvPr id="183299" name="Rectangle 3">
            <a:extLst>
              <a:ext uri="{FF2B5EF4-FFF2-40B4-BE49-F238E27FC236}">
                <a16:creationId xmlns:a16="http://schemas.microsoft.com/office/drawing/2014/main" id="{537B85C5-8DD5-4D6A-95DF-6A98B0CB047B}"/>
              </a:ext>
            </a:extLst>
          </p:cNvPr>
          <p:cNvSpPr>
            <a:spLocks noGrp="1" noChangeArrowheads="1"/>
          </p:cNvSpPr>
          <p:nvPr>
            <p:ph type="body" idx="13"/>
          </p:nvPr>
        </p:nvSpPr>
        <p:spPr/>
        <p:txBody>
          <a:bodyPr/>
          <a:lstStyle/>
          <a:p>
            <a:r>
              <a:rPr lang="en-US" altLang="en-US"/>
              <a:t>A State contract cannot be transferred without the written consent of the Procurement Officer, but</a:t>
            </a:r>
          </a:p>
          <a:p>
            <a:endParaRPr lang="en-US" altLang="en-US"/>
          </a:p>
          <a:p>
            <a:r>
              <a:rPr lang="en-US" altLang="en-US"/>
              <a:t>The Contractor may always assign the monies receivable under the contract by providing written notice to the State</a:t>
            </a:r>
          </a:p>
          <a:p>
            <a:r>
              <a:rPr lang="en-US" altLang="en-US"/>
              <a:t>	Per 21.05.02.24 A </a:t>
            </a:r>
          </a:p>
        </p:txBody>
      </p:sp>
      <p:sp>
        <p:nvSpPr>
          <p:cNvPr id="5" name="Footer Placeholder 4">
            <a:extLst>
              <a:ext uri="{FF2B5EF4-FFF2-40B4-BE49-F238E27FC236}">
                <a16:creationId xmlns:a16="http://schemas.microsoft.com/office/drawing/2014/main" id="{FC6F5166-1210-4883-B08D-C09164E03EE9}"/>
              </a:ext>
            </a:extLst>
          </p:cNvPr>
          <p:cNvSpPr>
            <a:spLocks noGrp="1"/>
          </p:cNvSpPr>
          <p:nvPr>
            <p:ph type="ftr" sz="quarter" idx="11"/>
          </p:nvPr>
        </p:nvSpPr>
        <p:spPr>
          <a:xfrm>
            <a:off x="812800" y="6356351"/>
            <a:ext cx="987719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BC27E09-9828-4755-B78F-C8BDE2ED0BF4}"/>
              </a:ext>
            </a:extLst>
          </p:cNvPr>
          <p:cNvSpPr>
            <a:spLocks noGrp="1"/>
          </p:cNvSpPr>
          <p:nvPr>
            <p:ph type="sldNum" sz="quarter" idx="12"/>
          </p:nvPr>
        </p:nvSpPr>
        <p:spPr/>
        <p:txBody>
          <a:bodyPr/>
          <a:lstStyle/>
          <a:p>
            <a:fld id="{6A6473CD-4F85-46ED-BB2A-1DDC820D1E10}" type="slidenum">
              <a:rPr lang="en-US" altLang="en-US" smtClean="0"/>
              <a:pPr/>
              <a:t>122</a:t>
            </a:fld>
            <a:endParaRPr lang="en-US" altLang="en-US"/>
          </a:p>
        </p:txBody>
      </p:sp>
    </p:spTree>
    <p:extLst>
      <p:ext uri="{BB962C8B-B14F-4D97-AF65-F5344CB8AC3E}">
        <p14:creationId xmlns:p14="http://schemas.microsoft.com/office/powerpoint/2010/main" val="2316616188"/>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DF21867D-67ED-4F7D-96EF-C2F34BB1A617}"/>
              </a:ext>
            </a:extLst>
          </p:cNvPr>
          <p:cNvSpPr>
            <a:spLocks noGrp="1" noChangeArrowheads="1"/>
          </p:cNvSpPr>
          <p:nvPr>
            <p:ph type="title"/>
          </p:nvPr>
        </p:nvSpPr>
        <p:spPr>
          <a:xfrm>
            <a:off x="812800" y="274638"/>
            <a:ext cx="10566400" cy="769441"/>
          </a:xfrm>
        </p:spPr>
        <p:txBody>
          <a:bodyPr/>
          <a:lstStyle/>
          <a:p>
            <a:pPr algn="ctr"/>
            <a:r>
              <a:rPr lang="en-US" altLang="en-US" dirty="0"/>
              <a:t>Types of Novation</a:t>
            </a:r>
          </a:p>
        </p:txBody>
      </p:sp>
      <p:sp>
        <p:nvSpPr>
          <p:cNvPr id="184323" name="Rectangle 3">
            <a:extLst>
              <a:ext uri="{FF2B5EF4-FFF2-40B4-BE49-F238E27FC236}">
                <a16:creationId xmlns:a16="http://schemas.microsoft.com/office/drawing/2014/main" id="{73FB61DB-486B-4C7E-93BF-E350296647C3}"/>
              </a:ext>
            </a:extLst>
          </p:cNvPr>
          <p:cNvSpPr>
            <a:spLocks noGrp="1" noChangeArrowheads="1"/>
          </p:cNvSpPr>
          <p:nvPr>
            <p:ph type="body" idx="13"/>
          </p:nvPr>
        </p:nvSpPr>
        <p:spPr>
          <a:xfrm>
            <a:off x="812800" y="2286000"/>
            <a:ext cx="10566400" cy="3429000"/>
          </a:xfrm>
        </p:spPr>
        <p:txBody>
          <a:bodyPr/>
          <a:lstStyle/>
          <a:p>
            <a:r>
              <a:rPr lang="en-US" altLang="en-US" dirty="0"/>
              <a:t>If the Contractor sells itself, or just the contract, the State can, when in the best interest of the State, enter into a Novation agreement, provided that the original Contractor (the transferor) and the proposed new Contractor (the transferee) agree that: </a:t>
            </a:r>
          </a:p>
        </p:txBody>
      </p:sp>
      <p:sp>
        <p:nvSpPr>
          <p:cNvPr id="6" name="Footer Placeholder 4">
            <a:extLst>
              <a:ext uri="{FF2B5EF4-FFF2-40B4-BE49-F238E27FC236}">
                <a16:creationId xmlns:a16="http://schemas.microsoft.com/office/drawing/2014/main" id="{BB9E6B4C-5567-452F-8944-B5F768DFFAD5}"/>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600D4475-06C1-4831-85D3-12C4FE05ABA0}"/>
              </a:ext>
            </a:extLst>
          </p:cNvPr>
          <p:cNvSpPr>
            <a:spLocks noGrp="1"/>
          </p:cNvSpPr>
          <p:nvPr>
            <p:ph type="sldNum" sz="quarter" idx="12"/>
          </p:nvPr>
        </p:nvSpPr>
        <p:spPr/>
        <p:txBody>
          <a:bodyPr/>
          <a:lstStyle/>
          <a:p>
            <a:fld id="{EEB8D1F9-761C-48D9-88D4-DF6BE60281BA}" type="slidenum">
              <a:rPr lang="en-US" altLang="en-US" smtClean="0"/>
              <a:pPr/>
              <a:t>123</a:t>
            </a:fld>
            <a:endParaRPr lang="en-US" altLang="en-US"/>
          </a:p>
        </p:txBody>
      </p:sp>
      <p:sp>
        <p:nvSpPr>
          <p:cNvPr id="874503" name="Text Box 5">
            <a:extLst>
              <a:ext uri="{FF2B5EF4-FFF2-40B4-BE49-F238E27FC236}">
                <a16:creationId xmlns:a16="http://schemas.microsoft.com/office/drawing/2014/main" id="{C9137CEF-CC7A-4A7F-B9AA-7CCBE21EEBC3}"/>
              </a:ext>
            </a:extLst>
          </p:cNvPr>
          <p:cNvSpPr txBox="1">
            <a:spLocks noChangeArrowheads="1"/>
          </p:cNvSpPr>
          <p:nvPr/>
        </p:nvSpPr>
        <p:spPr bwMode="auto">
          <a:xfrm>
            <a:off x="744718" y="1142999"/>
            <a:ext cx="101338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400" dirty="0">
                <a:solidFill>
                  <a:srgbClr val="66FF33"/>
                </a:solidFill>
                <a:latin typeface="Arial" panose="020B0604020202020204" pitchFamily="34" charset="0"/>
                <a:cs typeface="Arial" panose="020B0604020202020204" pitchFamily="34" charset="0"/>
              </a:rPr>
              <a:t>Successors in Interest</a:t>
            </a:r>
          </a:p>
        </p:txBody>
      </p:sp>
    </p:spTree>
    <p:extLst>
      <p:ext uri="{BB962C8B-B14F-4D97-AF65-F5344CB8AC3E}">
        <p14:creationId xmlns:p14="http://schemas.microsoft.com/office/powerpoint/2010/main" val="17078643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AE851FD4-6EB4-4E54-97D3-CACF6221E315}"/>
              </a:ext>
            </a:extLst>
          </p:cNvPr>
          <p:cNvSpPr>
            <a:spLocks noGrp="1" noChangeArrowheads="1"/>
          </p:cNvSpPr>
          <p:nvPr>
            <p:ph type="title"/>
          </p:nvPr>
        </p:nvSpPr>
        <p:spPr>
          <a:xfrm>
            <a:off x="812800" y="136525"/>
            <a:ext cx="10566400" cy="614362"/>
          </a:xfrm>
        </p:spPr>
        <p:txBody>
          <a:bodyPr/>
          <a:lstStyle/>
          <a:p>
            <a:pPr algn="ctr"/>
            <a:r>
              <a:rPr lang="en-US" altLang="en-US" dirty="0"/>
              <a:t>Types of Novation</a:t>
            </a:r>
          </a:p>
        </p:txBody>
      </p:sp>
      <p:sp>
        <p:nvSpPr>
          <p:cNvPr id="188419" name="Rectangle 3">
            <a:extLst>
              <a:ext uri="{FF2B5EF4-FFF2-40B4-BE49-F238E27FC236}">
                <a16:creationId xmlns:a16="http://schemas.microsoft.com/office/drawing/2014/main" id="{DEEEC56D-49AF-43DF-80C9-259E33AFA90E}"/>
              </a:ext>
            </a:extLst>
          </p:cNvPr>
          <p:cNvSpPr>
            <a:spLocks noGrp="1" noChangeArrowheads="1"/>
          </p:cNvSpPr>
          <p:nvPr>
            <p:ph type="body" idx="13"/>
          </p:nvPr>
        </p:nvSpPr>
        <p:spPr/>
        <p:txBody>
          <a:bodyPr/>
          <a:lstStyle/>
          <a:p>
            <a:r>
              <a:rPr lang="en-US" altLang="en-US"/>
              <a:t>The transferee assumes all of the transferor’s obligations;</a:t>
            </a:r>
          </a:p>
          <a:p>
            <a:r>
              <a:rPr lang="en-US" altLang="en-US"/>
              <a:t>The transferor waives all rights under the contract as against the State; and</a:t>
            </a:r>
          </a:p>
          <a:p>
            <a:r>
              <a:rPr lang="en-US" altLang="en-US"/>
              <a:t>Either </a:t>
            </a:r>
          </a:p>
        </p:txBody>
      </p:sp>
      <p:sp>
        <p:nvSpPr>
          <p:cNvPr id="7" name="Footer Placeholder 4">
            <a:extLst>
              <a:ext uri="{FF2B5EF4-FFF2-40B4-BE49-F238E27FC236}">
                <a16:creationId xmlns:a16="http://schemas.microsoft.com/office/drawing/2014/main" id="{B5C21CA5-598F-414D-93DB-D1707BDBDD79}"/>
              </a:ext>
            </a:extLst>
          </p:cNvPr>
          <p:cNvSpPr>
            <a:spLocks noGrp="1"/>
          </p:cNvSpPr>
          <p:nvPr>
            <p:ph type="ftr" sz="quarter" idx="11"/>
          </p:nvPr>
        </p:nvSpPr>
        <p:spPr>
          <a:xfrm>
            <a:off x="812800" y="6356351"/>
            <a:ext cx="9830062" cy="365125"/>
          </a:xfrm>
        </p:spPr>
        <p:txBody>
          <a:bodyPr/>
          <a:lstStyle/>
          <a:p>
            <a:r>
              <a:rPr lang="en-US" altLang="en-US" dirty="0"/>
              <a:t>5/22/2018   S.S. Emergency. Options &amp; Mods  Copyright © Maryland Department of Health (Unpublished Work)</a:t>
            </a:r>
          </a:p>
        </p:txBody>
      </p:sp>
      <p:sp>
        <p:nvSpPr>
          <p:cNvPr id="8" name="Slide Number Placeholder 5">
            <a:extLst>
              <a:ext uri="{FF2B5EF4-FFF2-40B4-BE49-F238E27FC236}">
                <a16:creationId xmlns:a16="http://schemas.microsoft.com/office/drawing/2014/main" id="{1782187B-546D-4872-812A-E3343588BE76}"/>
              </a:ext>
            </a:extLst>
          </p:cNvPr>
          <p:cNvSpPr>
            <a:spLocks noGrp="1"/>
          </p:cNvSpPr>
          <p:nvPr>
            <p:ph type="sldNum" sz="quarter" idx="12"/>
          </p:nvPr>
        </p:nvSpPr>
        <p:spPr/>
        <p:txBody>
          <a:bodyPr/>
          <a:lstStyle/>
          <a:p>
            <a:fld id="{8374BE43-9DAC-4307-AFCF-055A32402F10}" type="slidenum">
              <a:rPr lang="en-US" altLang="en-US" smtClean="0"/>
              <a:pPr/>
              <a:t>124</a:t>
            </a:fld>
            <a:endParaRPr lang="en-US" altLang="en-US"/>
          </a:p>
        </p:txBody>
      </p:sp>
      <p:sp>
        <p:nvSpPr>
          <p:cNvPr id="188420" name="Text Box 4">
            <a:extLst>
              <a:ext uri="{FF2B5EF4-FFF2-40B4-BE49-F238E27FC236}">
                <a16:creationId xmlns:a16="http://schemas.microsoft.com/office/drawing/2014/main" id="{69A81678-9CC9-43F7-B438-62813F7C5F03}"/>
              </a:ext>
            </a:extLst>
          </p:cNvPr>
          <p:cNvSpPr txBox="1">
            <a:spLocks noChangeArrowheads="1"/>
          </p:cNvSpPr>
          <p:nvPr/>
        </p:nvSpPr>
        <p:spPr bwMode="auto">
          <a:xfrm>
            <a:off x="2286000" y="6858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4400">
                <a:solidFill>
                  <a:srgbClr val="66FF33"/>
                </a:solidFill>
                <a:latin typeface="Arial" panose="020B0604020202020204" pitchFamily="34" charset="0"/>
                <a:cs typeface="Arial" panose="020B0604020202020204" pitchFamily="34" charset="0"/>
              </a:rPr>
              <a:t>Successors in Interest </a:t>
            </a:r>
            <a:r>
              <a:rPr lang="en-US" altLang="en-US" sz="2400">
                <a:solidFill>
                  <a:schemeClr val="hlink"/>
                </a:solidFill>
                <a:effectLst>
                  <a:outerShdw blurRad="38100" dist="38100" dir="2700000" algn="tl">
                    <a:srgbClr val="000000"/>
                  </a:outerShdw>
                </a:effectLst>
              </a:rPr>
              <a:t>(Cont’d)</a:t>
            </a:r>
          </a:p>
        </p:txBody>
      </p:sp>
      <p:sp>
        <p:nvSpPr>
          <p:cNvPr id="875528" name="Text Box 5">
            <a:extLst>
              <a:ext uri="{FF2B5EF4-FFF2-40B4-BE49-F238E27FC236}">
                <a16:creationId xmlns:a16="http://schemas.microsoft.com/office/drawing/2014/main" id="{F8ED12EF-ED9D-4A2F-B0F2-0434E24D0B9F}"/>
              </a:ext>
            </a:extLst>
          </p:cNvPr>
          <p:cNvSpPr txBox="1">
            <a:spLocks noChangeArrowheads="1"/>
          </p:cNvSpPr>
          <p:nvPr/>
        </p:nvSpPr>
        <p:spPr bwMode="auto">
          <a:xfrm>
            <a:off x="1905000" y="3886201"/>
            <a:ext cx="84582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60425" indent="-2921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lnSpc>
                <a:spcPct val="85000"/>
              </a:lnSpc>
              <a:buSzTx/>
              <a:buFontTx/>
              <a:buChar char="•"/>
            </a:pPr>
            <a:r>
              <a:rPr lang="en-US" altLang="en-US" sz="3000">
                <a:latin typeface="Arial" panose="020B0604020202020204" pitchFamily="34" charset="0"/>
                <a:cs typeface="Arial" panose="020B0604020202020204" pitchFamily="34" charset="0"/>
              </a:rPr>
              <a:t>The transferor guarantees the transferee’s performance of the contract </a:t>
            </a:r>
          </a:p>
          <a:p>
            <a:pPr eaLnBrk="1" hangingPunct="1">
              <a:lnSpc>
                <a:spcPct val="85000"/>
              </a:lnSpc>
              <a:buSzTx/>
              <a:buFontTx/>
              <a:buNone/>
            </a:pPr>
            <a:r>
              <a:rPr lang="en-US" altLang="en-US" sz="3000">
                <a:solidFill>
                  <a:srgbClr val="FFFF00"/>
                </a:solidFill>
                <a:latin typeface="Arial" panose="020B0604020202020204" pitchFamily="34" charset="0"/>
                <a:cs typeface="Arial" panose="020B0604020202020204" pitchFamily="34" charset="0"/>
              </a:rPr>
              <a:t>					  or</a:t>
            </a:r>
          </a:p>
          <a:p>
            <a:pPr eaLnBrk="1" hangingPunct="1">
              <a:lnSpc>
                <a:spcPct val="85000"/>
              </a:lnSpc>
              <a:buSzTx/>
              <a:buFontTx/>
              <a:buChar char="•"/>
            </a:pPr>
            <a:r>
              <a:rPr lang="en-US" altLang="en-US" sz="3000">
                <a:latin typeface="Arial" panose="020B0604020202020204" pitchFamily="34" charset="0"/>
                <a:cs typeface="Arial" panose="020B0604020202020204" pitchFamily="34" charset="0"/>
              </a:rPr>
              <a:t>The transferee, if required, furnishes a satisfactory performance bond</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1319777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9" name="Rectangle 2">
            <a:extLst>
              <a:ext uri="{FF2B5EF4-FFF2-40B4-BE49-F238E27FC236}">
                <a16:creationId xmlns:a16="http://schemas.microsoft.com/office/drawing/2014/main" id="{E1673F0B-1957-469E-A9CD-88232C6E72FE}"/>
              </a:ext>
            </a:extLst>
          </p:cNvPr>
          <p:cNvSpPr>
            <a:spLocks noGrp="1" noChangeArrowheads="1"/>
          </p:cNvSpPr>
          <p:nvPr>
            <p:ph type="title"/>
          </p:nvPr>
        </p:nvSpPr>
        <p:spPr/>
        <p:txBody>
          <a:bodyPr/>
          <a:lstStyle/>
          <a:p>
            <a:r>
              <a:rPr lang="en-US" altLang="en-US"/>
              <a:t>Successors in Interest (Cont’d)</a:t>
            </a:r>
          </a:p>
        </p:txBody>
      </p:sp>
      <p:sp>
        <p:nvSpPr>
          <p:cNvPr id="560131" name="Rectangle 3">
            <a:extLst>
              <a:ext uri="{FF2B5EF4-FFF2-40B4-BE49-F238E27FC236}">
                <a16:creationId xmlns:a16="http://schemas.microsoft.com/office/drawing/2014/main" id="{7D709356-5700-41A6-9507-5826C51F3783}"/>
              </a:ext>
            </a:extLst>
          </p:cNvPr>
          <p:cNvSpPr>
            <a:spLocks noGrp="1" noChangeArrowheads="1"/>
          </p:cNvSpPr>
          <p:nvPr>
            <p:ph type="body" idx="13"/>
          </p:nvPr>
        </p:nvSpPr>
        <p:spPr/>
        <p:txBody>
          <a:bodyPr>
            <a:normAutofit fontScale="85000" lnSpcReduction="10000"/>
          </a:bodyPr>
          <a:lstStyle/>
          <a:p>
            <a:r>
              <a:rPr lang="en-US" altLang="en-US"/>
              <a:t>Sometimes a contractor creates a new subsidiary and seeks to “spin off” the contract from the parent or one subsidiary to another</a:t>
            </a:r>
          </a:p>
          <a:p>
            <a:r>
              <a:rPr lang="en-US" altLang="en-US"/>
              <a:t>Usually the primary reason for the contractor to do this is to reduce its exposure to liability</a:t>
            </a:r>
          </a:p>
          <a:p>
            <a:pPr lvl="1"/>
            <a:r>
              <a:rPr lang="en-US" altLang="en-US"/>
              <a:t>Shield the parent or major subsidiary from a potential loss </a:t>
            </a:r>
          </a:p>
          <a:p>
            <a:pPr lvl="1"/>
            <a:r>
              <a:rPr lang="en-US" altLang="en-US"/>
              <a:t>Usually the newly formed subsidiary has little or no assets and might simply declare bankruptcy if there is a major judgment against it  </a:t>
            </a:r>
          </a:p>
          <a:p>
            <a:pPr lvl="1"/>
            <a:r>
              <a:rPr lang="en-US" altLang="en-US"/>
              <a:t>But, what’s good for the parent is often bad for the State</a:t>
            </a:r>
          </a:p>
        </p:txBody>
      </p:sp>
      <p:sp>
        <p:nvSpPr>
          <p:cNvPr id="6" name="Footer Placeholder 4">
            <a:extLst>
              <a:ext uri="{FF2B5EF4-FFF2-40B4-BE49-F238E27FC236}">
                <a16:creationId xmlns:a16="http://schemas.microsoft.com/office/drawing/2014/main" id="{BA233A8D-9F65-4D07-9449-0D6EAB50DC25}"/>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0E08D509-9FE8-4914-8DF8-195A8A2679AF}"/>
              </a:ext>
            </a:extLst>
          </p:cNvPr>
          <p:cNvSpPr>
            <a:spLocks noGrp="1"/>
          </p:cNvSpPr>
          <p:nvPr>
            <p:ph type="sldNum" sz="quarter" idx="12"/>
          </p:nvPr>
        </p:nvSpPr>
        <p:spPr/>
        <p:txBody>
          <a:bodyPr/>
          <a:lstStyle/>
          <a:p>
            <a:fld id="{E63DC269-B855-4A17-A653-4FD47FA1146E}" type="slidenum">
              <a:rPr lang="en-US" altLang="en-US" smtClean="0"/>
              <a:pPr/>
              <a:t>125</a:t>
            </a:fld>
            <a:endParaRPr lang="en-US" altLang="en-US"/>
          </a:p>
        </p:txBody>
      </p:sp>
      <p:sp>
        <p:nvSpPr>
          <p:cNvPr id="876551" name="Text Box 4">
            <a:extLst>
              <a:ext uri="{FF2B5EF4-FFF2-40B4-BE49-F238E27FC236}">
                <a16:creationId xmlns:a16="http://schemas.microsoft.com/office/drawing/2014/main" id="{3814A176-1FE4-460E-B69E-614B66E06B03}"/>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7969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3" name="Rectangle 2">
            <a:extLst>
              <a:ext uri="{FF2B5EF4-FFF2-40B4-BE49-F238E27FC236}">
                <a16:creationId xmlns:a16="http://schemas.microsoft.com/office/drawing/2014/main" id="{BA443ACA-F33E-41E5-ABC2-EB4D9A7C5E28}"/>
              </a:ext>
            </a:extLst>
          </p:cNvPr>
          <p:cNvSpPr>
            <a:spLocks noGrp="1" noChangeArrowheads="1"/>
          </p:cNvSpPr>
          <p:nvPr>
            <p:ph type="title"/>
          </p:nvPr>
        </p:nvSpPr>
        <p:spPr/>
        <p:txBody>
          <a:bodyPr/>
          <a:lstStyle/>
          <a:p>
            <a:r>
              <a:rPr lang="en-US" altLang="en-US"/>
              <a:t>Successors in Interest (Cont’d)</a:t>
            </a:r>
          </a:p>
        </p:txBody>
      </p:sp>
      <p:sp>
        <p:nvSpPr>
          <p:cNvPr id="561155" name="Rectangle 3">
            <a:extLst>
              <a:ext uri="{FF2B5EF4-FFF2-40B4-BE49-F238E27FC236}">
                <a16:creationId xmlns:a16="http://schemas.microsoft.com/office/drawing/2014/main" id="{972E7ED7-2747-4055-B7FC-BB2055EF7964}"/>
              </a:ext>
            </a:extLst>
          </p:cNvPr>
          <p:cNvSpPr>
            <a:spLocks noGrp="1" noChangeArrowheads="1"/>
          </p:cNvSpPr>
          <p:nvPr>
            <p:ph type="body" idx="13"/>
          </p:nvPr>
        </p:nvSpPr>
        <p:spPr/>
        <p:txBody>
          <a:bodyPr>
            <a:normAutofit fontScale="92500" lnSpcReduction="20000"/>
          </a:bodyPr>
          <a:lstStyle/>
          <a:p>
            <a:r>
              <a:rPr lang="en-US" altLang="en-US"/>
              <a:t>The very reason firms want to do this</a:t>
            </a:r>
          </a:p>
          <a:p>
            <a:pPr lvl="1"/>
            <a:r>
              <a:rPr lang="en-US" altLang="en-US"/>
              <a:t>Shield the parent firm from losses</a:t>
            </a:r>
          </a:p>
          <a:p>
            <a:r>
              <a:rPr lang="en-US" altLang="en-US"/>
              <a:t>Is why this assignment usually would not be a good deal for the State</a:t>
            </a:r>
          </a:p>
          <a:p>
            <a:pPr lvl="1"/>
            <a:r>
              <a:rPr lang="en-US" altLang="en-US"/>
              <a:t>We want a vendor with “deep pockets” in case there is a liability</a:t>
            </a:r>
          </a:p>
          <a:p>
            <a:pPr lvl="1"/>
            <a:r>
              <a:rPr lang="en-US" altLang="en-US"/>
              <a:t>So agreeing to the assignment of the contract from the parent to a subsidiary means we are losing leverage in case of a liability </a:t>
            </a:r>
          </a:p>
          <a:p>
            <a:r>
              <a:rPr lang="en-US" altLang="en-US"/>
              <a:t>Usually the State would not agree to such an action without additional inducement </a:t>
            </a:r>
          </a:p>
        </p:txBody>
      </p:sp>
      <p:sp>
        <p:nvSpPr>
          <p:cNvPr id="6" name="Footer Placeholder 4">
            <a:extLst>
              <a:ext uri="{FF2B5EF4-FFF2-40B4-BE49-F238E27FC236}">
                <a16:creationId xmlns:a16="http://schemas.microsoft.com/office/drawing/2014/main" id="{7E13932F-EC62-4EE5-A27B-02D81271D178}"/>
              </a:ext>
            </a:extLst>
          </p:cNvPr>
          <p:cNvSpPr>
            <a:spLocks noGrp="1"/>
          </p:cNvSpPr>
          <p:nvPr>
            <p:ph type="ftr" sz="quarter" idx="11"/>
          </p:nvPr>
        </p:nvSpPr>
        <p:spPr>
          <a:xfrm>
            <a:off x="812799" y="6356351"/>
            <a:ext cx="10009171"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07E54BC2-BB25-47B1-89F4-28E6C4BCF7C4}"/>
              </a:ext>
            </a:extLst>
          </p:cNvPr>
          <p:cNvSpPr>
            <a:spLocks noGrp="1"/>
          </p:cNvSpPr>
          <p:nvPr>
            <p:ph type="sldNum" sz="quarter" idx="12"/>
          </p:nvPr>
        </p:nvSpPr>
        <p:spPr/>
        <p:txBody>
          <a:bodyPr/>
          <a:lstStyle/>
          <a:p>
            <a:fld id="{8BF93A65-32FF-476D-A26A-0E7BCE0C7C4E}" type="slidenum">
              <a:rPr lang="en-US" altLang="en-US" smtClean="0"/>
              <a:pPr/>
              <a:t>126</a:t>
            </a:fld>
            <a:endParaRPr lang="en-US" altLang="en-US"/>
          </a:p>
        </p:txBody>
      </p:sp>
      <p:sp>
        <p:nvSpPr>
          <p:cNvPr id="877575" name="Text Box 4">
            <a:extLst>
              <a:ext uri="{FF2B5EF4-FFF2-40B4-BE49-F238E27FC236}">
                <a16:creationId xmlns:a16="http://schemas.microsoft.com/office/drawing/2014/main" id="{4CCF99AF-B684-4556-9272-32323ACEA9B7}"/>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99850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7" name="Rectangle 2">
            <a:extLst>
              <a:ext uri="{FF2B5EF4-FFF2-40B4-BE49-F238E27FC236}">
                <a16:creationId xmlns:a16="http://schemas.microsoft.com/office/drawing/2014/main" id="{E56B5A6A-B8C8-4A5B-AC27-A139025E0CB8}"/>
              </a:ext>
            </a:extLst>
          </p:cNvPr>
          <p:cNvSpPr>
            <a:spLocks noGrp="1" noChangeArrowheads="1"/>
          </p:cNvSpPr>
          <p:nvPr>
            <p:ph type="title"/>
          </p:nvPr>
        </p:nvSpPr>
        <p:spPr/>
        <p:txBody>
          <a:bodyPr/>
          <a:lstStyle/>
          <a:p>
            <a:r>
              <a:rPr lang="en-US" altLang="en-US"/>
              <a:t>Successors in Interest (Cont’d)</a:t>
            </a:r>
          </a:p>
        </p:txBody>
      </p:sp>
      <p:sp>
        <p:nvSpPr>
          <p:cNvPr id="562179" name="Rectangle 3">
            <a:extLst>
              <a:ext uri="{FF2B5EF4-FFF2-40B4-BE49-F238E27FC236}">
                <a16:creationId xmlns:a16="http://schemas.microsoft.com/office/drawing/2014/main" id="{76A6D4A7-720A-42F1-A0B0-2BF19E336863}"/>
              </a:ext>
            </a:extLst>
          </p:cNvPr>
          <p:cNvSpPr>
            <a:spLocks noGrp="1" noChangeArrowheads="1"/>
          </p:cNvSpPr>
          <p:nvPr>
            <p:ph type="body" idx="13"/>
          </p:nvPr>
        </p:nvSpPr>
        <p:spPr/>
        <p:txBody>
          <a:bodyPr/>
          <a:lstStyle/>
          <a:p>
            <a:r>
              <a:rPr lang="en-US" altLang="en-US"/>
              <a:t>Additional inducements can take the form of:</a:t>
            </a:r>
          </a:p>
          <a:p>
            <a:pPr lvl="1"/>
            <a:r>
              <a:rPr lang="en-US" altLang="en-US"/>
              <a:t>A guarantee that the parent would still be responsible for the affairs of the subsidiary</a:t>
            </a:r>
          </a:p>
          <a:p>
            <a:pPr lvl="1"/>
            <a:r>
              <a:rPr lang="en-US" altLang="en-US"/>
              <a:t>New or increased levels of liquidated damages, bonds, and/or insurance</a:t>
            </a:r>
          </a:p>
          <a:p>
            <a:pPr lvl="1"/>
            <a:r>
              <a:rPr lang="en-US" altLang="en-US"/>
              <a:t>A price decrease, or</a:t>
            </a:r>
          </a:p>
          <a:p>
            <a:pPr lvl="1"/>
            <a:r>
              <a:rPr lang="en-US" altLang="en-US"/>
              <a:t>An increase in deliverables, without a change in price</a:t>
            </a:r>
          </a:p>
        </p:txBody>
      </p:sp>
      <p:sp>
        <p:nvSpPr>
          <p:cNvPr id="6" name="Footer Placeholder 4">
            <a:extLst>
              <a:ext uri="{FF2B5EF4-FFF2-40B4-BE49-F238E27FC236}">
                <a16:creationId xmlns:a16="http://schemas.microsoft.com/office/drawing/2014/main" id="{2753A423-B020-4E18-B4BF-D1924A74FB35}"/>
              </a:ext>
            </a:extLst>
          </p:cNvPr>
          <p:cNvSpPr>
            <a:spLocks noGrp="1"/>
          </p:cNvSpPr>
          <p:nvPr>
            <p:ph type="ftr" sz="quarter" idx="11"/>
          </p:nvPr>
        </p:nvSpPr>
        <p:spPr>
          <a:xfrm>
            <a:off x="812800" y="6356351"/>
            <a:ext cx="9990318"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9E008FD6-F449-4434-BC3F-7FDBC4927499}"/>
              </a:ext>
            </a:extLst>
          </p:cNvPr>
          <p:cNvSpPr>
            <a:spLocks noGrp="1"/>
          </p:cNvSpPr>
          <p:nvPr>
            <p:ph type="sldNum" sz="quarter" idx="12"/>
          </p:nvPr>
        </p:nvSpPr>
        <p:spPr/>
        <p:txBody>
          <a:bodyPr/>
          <a:lstStyle/>
          <a:p>
            <a:fld id="{B7C8F2F4-2DE0-4636-AEC9-EF9DCF6C60B2}" type="slidenum">
              <a:rPr lang="en-US" altLang="en-US" smtClean="0"/>
              <a:pPr/>
              <a:t>127</a:t>
            </a:fld>
            <a:endParaRPr lang="en-US" altLang="en-US"/>
          </a:p>
        </p:txBody>
      </p:sp>
      <p:sp>
        <p:nvSpPr>
          <p:cNvPr id="878599" name="Text Box 4">
            <a:extLst>
              <a:ext uri="{FF2B5EF4-FFF2-40B4-BE49-F238E27FC236}">
                <a16:creationId xmlns:a16="http://schemas.microsoft.com/office/drawing/2014/main" id="{2176DC67-5C83-40C5-84D4-33555EBDDBDB}"/>
              </a:ext>
            </a:extLst>
          </p:cNvPr>
          <p:cNvSpPr txBox="1">
            <a:spLocks noChangeArrowheads="1"/>
          </p:cNvSpPr>
          <p:nvPr/>
        </p:nvSpPr>
        <p:spPr bwMode="auto">
          <a:xfrm>
            <a:off x="2209800" y="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440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40769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a:extLst>
              <a:ext uri="{FF2B5EF4-FFF2-40B4-BE49-F238E27FC236}">
                <a16:creationId xmlns:a16="http://schemas.microsoft.com/office/drawing/2014/main" id="{DD05DD74-D24E-443B-9309-A5236086EFAE}"/>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29091" name="Rectangle 3">
            <a:extLst>
              <a:ext uri="{FF2B5EF4-FFF2-40B4-BE49-F238E27FC236}">
                <a16:creationId xmlns:a16="http://schemas.microsoft.com/office/drawing/2014/main" id="{8C7A0CA9-AF27-49D9-B2FD-A028FE0E8DB9}"/>
              </a:ext>
            </a:extLst>
          </p:cNvPr>
          <p:cNvSpPr>
            <a:spLocks noGrp="1" noChangeArrowheads="1"/>
          </p:cNvSpPr>
          <p:nvPr>
            <p:ph type="body" idx="13"/>
          </p:nvPr>
        </p:nvSpPr>
        <p:spPr/>
        <p:txBody>
          <a:bodyPr>
            <a:normAutofit fontScale="92500" lnSpcReduction="10000"/>
          </a:bodyPr>
          <a:lstStyle/>
          <a:p>
            <a:r>
              <a:rPr lang="en-US" altLang="en-US"/>
              <a:t>If an agency doesn’t agree to a Novation the contractor is not permitted to complete the transfer of the contract</a:t>
            </a:r>
          </a:p>
          <a:p>
            <a:r>
              <a:rPr lang="en-US" altLang="en-US"/>
              <a:t>In some instances this legal impermissibility may dissuade the contractor from completing the transfer</a:t>
            </a:r>
          </a:p>
          <a:p>
            <a:r>
              <a:rPr lang="en-US" altLang="en-US"/>
              <a:t>However, in other instances the sale, merger, etc. has occurred before the agency is aware it happened</a:t>
            </a:r>
          </a:p>
          <a:p>
            <a:r>
              <a:rPr lang="en-US" altLang="en-US"/>
              <a:t>It’s difficult, if not impossible to make the contractor undo the transfer </a:t>
            </a:r>
          </a:p>
        </p:txBody>
      </p:sp>
      <p:sp>
        <p:nvSpPr>
          <p:cNvPr id="5" name="Footer Placeholder 4">
            <a:extLst>
              <a:ext uri="{FF2B5EF4-FFF2-40B4-BE49-F238E27FC236}">
                <a16:creationId xmlns:a16="http://schemas.microsoft.com/office/drawing/2014/main" id="{0870B5B0-2E80-495A-8881-ED5E76AC1792}"/>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E203F3BB-3413-47B1-942B-5ED20CEA1906}"/>
              </a:ext>
            </a:extLst>
          </p:cNvPr>
          <p:cNvSpPr>
            <a:spLocks noGrp="1"/>
          </p:cNvSpPr>
          <p:nvPr>
            <p:ph type="sldNum" sz="quarter" idx="12"/>
          </p:nvPr>
        </p:nvSpPr>
        <p:spPr/>
        <p:txBody>
          <a:bodyPr/>
          <a:lstStyle/>
          <a:p>
            <a:fld id="{BD7E9D27-049B-427A-8A98-940F44F54CEC}" type="slidenum">
              <a:rPr lang="en-US" altLang="en-US" smtClean="0"/>
              <a:pPr/>
              <a:t>128</a:t>
            </a:fld>
            <a:endParaRPr lang="en-US" altLang="en-US"/>
          </a:p>
        </p:txBody>
      </p:sp>
    </p:spTree>
    <p:extLst>
      <p:ext uri="{BB962C8B-B14F-4D97-AF65-F5344CB8AC3E}">
        <p14:creationId xmlns:p14="http://schemas.microsoft.com/office/powerpoint/2010/main" val="19454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E0CC0D1E-D1B1-4342-8DE6-8352C966326A}"/>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30115" name="Rectangle 3">
            <a:extLst>
              <a:ext uri="{FF2B5EF4-FFF2-40B4-BE49-F238E27FC236}">
                <a16:creationId xmlns:a16="http://schemas.microsoft.com/office/drawing/2014/main" id="{F6ED7EB7-F44F-4491-A32B-91C4650BF3BC}"/>
              </a:ext>
            </a:extLst>
          </p:cNvPr>
          <p:cNvSpPr>
            <a:spLocks noGrp="1" noChangeArrowheads="1"/>
          </p:cNvSpPr>
          <p:nvPr>
            <p:ph type="body" idx="13"/>
          </p:nvPr>
        </p:nvSpPr>
        <p:spPr/>
        <p:txBody>
          <a:bodyPr>
            <a:normAutofit fontScale="92500" lnSpcReduction="10000"/>
          </a:bodyPr>
          <a:lstStyle/>
          <a:p>
            <a:r>
              <a:rPr lang="en-US" altLang="en-US"/>
              <a:t>What to do if the Novation is a “done deal”</a:t>
            </a:r>
          </a:p>
          <a:p>
            <a:pPr lvl="1"/>
            <a:r>
              <a:rPr lang="en-US" altLang="en-US"/>
              <a:t>Notify the new entity that it violated a contract provision</a:t>
            </a:r>
          </a:p>
          <a:p>
            <a:pPr lvl="1"/>
            <a:r>
              <a:rPr lang="en-US" altLang="en-US"/>
              <a:t>State payment will not be authorized until and unless the vendor requests a Novation and complies with any and all requirements of the agency</a:t>
            </a:r>
          </a:p>
          <a:p>
            <a:pPr lvl="1"/>
            <a:r>
              <a:rPr lang="en-US" altLang="en-US"/>
              <a:t>Advise that this is not a good omen for future contract performance</a:t>
            </a:r>
          </a:p>
          <a:p>
            <a:pPr lvl="2"/>
            <a:r>
              <a:rPr lang="en-US" altLang="en-US"/>
              <a:t>Demonstrate that the agency intends to require full performance of the contract</a:t>
            </a:r>
          </a:p>
        </p:txBody>
      </p:sp>
      <p:sp>
        <p:nvSpPr>
          <p:cNvPr id="5" name="Footer Placeholder 4">
            <a:extLst>
              <a:ext uri="{FF2B5EF4-FFF2-40B4-BE49-F238E27FC236}">
                <a16:creationId xmlns:a16="http://schemas.microsoft.com/office/drawing/2014/main" id="{48F706A7-7F5E-4C1A-B81C-2083613F8D95}"/>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DD92913-C676-4CBD-A260-F1FF78F04508}"/>
              </a:ext>
            </a:extLst>
          </p:cNvPr>
          <p:cNvSpPr>
            <a:spLocks noGrp="1"/>
          </p:cNvSpPr>
          <p:nvPr>
            <p:ph type="sldNum" sz="quarter" idx="12"/>
          </p:nvPr>
        </p:nvSpPr>
        <p:spPr/>
        <p:txBody>
          <a:bodyPr/>
          <a:lstStyle/>
          <a:p>
            <a:fld id="{2FD6F725-6AD8-4EE6-A1EB-7F44EB6B83FA}" type="slidenum">
              <a:rPr lang="en-US" altLang="en-US" smtClean="0"/>
              <a:pPr/>
              <a:t>129</a:t>
            </a:fld>
            <a:endParaRPr lang="en-US" altLang="en-US"/>
          </a:p>
        </p:txBody>
      </p:sp>
    </p:spTree>
    <p:extLst>
      <p:ext uri="{BB962C8B-B14F-4D97-AF65-F5344CB8AC3E}">
        <p14:creationId xmlns:p14="http://schemas.microsoft.com/office/powerpoint/2010/main" val="13562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fontScale="92500" lnSpcReduction="10000"/>
          </a:bodyPr>
          <a:lstStyle/>
          <a:p>
            <a:r>
              <a:rPr lang="en-US" dirty="0"/>
              <a:t>21.05.05.02 B states:</a:t>
            </a:r>
          </a:p>
          <a:p>
            <a:pPr lvl="1"/>
            <a:r>
              <a:rPr lang="en-US" dirty="0"/>
              <a:t>“The determination as to whether a procurement shall be made as a sole source shall be made </a:t>
            </a:r>
            <a:r>
              <a:rPr lang="en-US" b="1" dirty="0">
                <a:solidFill>
                  <a:srgbClr val="C00000"/>
                </a:solidFill>
              </a:rPr>
              <a:t>by the procurement officer</a:t>
            </a:r>
            <a:r>
              <a:rPr lang="en-US" dirty="0"/>
              <a:t>, with the </a:t>
            </a:r>
            <a:r>
              <a:rPr lang="en-US" b="1" dirty="0">
                <a:solidFill>
                  <a:srgbClr val="7030A0"/>
                </a:solidFill>
              </a:rPr>
              <a:t>approval of the agency head or designee</a:t>
            </a:r>
            <a:r>
              <a:rPr lang="en-US" dirty="0"/>
              <a:t>.”</a:t>
            </a:r>
          </a:p>
          <a:p>
            <a:pPr lvl="1"/>
            <a:r>
              <a:rPr lang="en-US" dirty="0"/>
              <a:t>“This determination and the basis for it shall be in writing.”</a:t>
            </a:r>
          </a:p>
          <a:p>
            <a:pPr lvl="1"/>
            <a:r>
              <a:rPr lang="en-US" dirty="0"/>
              <a:t> “The procurement officer may specify </a:t>
            </a:r>
            <a:r>
              <a:rPr lang="en-US" b="1" dirty="0">
                <a:solidFill>
                  <a:schemeClr val="accent2"/>
                </a:solidFill>
              </a:rPr>
              <a:t>the application of the determination and the duration of its effectiveness</a:t>
            </a:r>
            <a:r>
              <a:rPr lang="en-US" dirty="0">
                <a:solidFill>
                  <a:schemeClr val="tx1"/>
                </a:solidFill>
              </a:rPr>
              <a:t>.”</a:t>
            </a:r>
          </a:p>
          <a:p>
            <a:pPr lvl="1"/>
            <a:r>
              <a:rPr lang="en-US" dirty="0">
                <a:solidFill>
                  <a:schemeClr val="tx1"/>
                </a:solidFill>
              </a:rPr>
              <a:t>“In cases of reasonable doubt, competition should be solicited.”</a:t>
            </a:r>
          </a:p>
          <a:p>
            <a:pPr lvl="2"/>
            <a:r>
              <a:rPr lang="en-US" dirty="0">
                <a:solidFill>
                  <a:schemeClr val="tx1"/>
                </a:solidFill>
              </a:rPr>
              <a:t>This line is commonly reduced to the phrase, “</a:t>
            </a:r>
            <a:r>
              <a:rPr lang="en-US" b="1" dirty="0">
                <a:solidFill>
                  <a:srgbClr val="68F879"/>
                </a:solidFill>
              </a:rPr>
              <a:t>When in doubt, bid it out</a:t>
            </a:r>
            <a:r>
              <a:rPr lang="en-US" dirty="0">
                <a:solidFill>
                  <a:schemeClr val="tx1"/>
                </a:solidFill>
              </a:rPr>
              <a:t>”</a:t>
            </a:r>
          </a:p>
          <a:p>
            <a:pPr lvl="1"/>
            <a:r>
              <a:rPr lang="en-US" dirty="0"/>
              <a:t>“Any request by a using agency that a procurement be restricted to one vendor shall be accompanied by an acceptable explanation as to </a:t>
            </a:r>
            <a:r>
              <a:rPr lang="en-US" b="1" dirty="0">
                <a:solidFill>
                  <a:srgbClr val="FFFF00"/>
                </a:solidFill>
              </a:rPr>
              <a:t>why no other shall be suitable or acceptable </a:t>
            </a:r>
            <a:r>
              <a:rPr lang="en-US" b="1" i="1" u="sng" dirty="0">
                <a:solidFill>
                  <a:srgbClr val="FFFF00"/>
                </a:solidFill>
              </a:rPr>
              <a:t>to meet the need</a:t>
            </a:r>
            <a:r>
              <a:rPr lang="en-US" b="1" dirty="0">
                <a:solidFill>
                  <a:srgbClr val="FFFF00"/>
                </a:solidFill>
              </a:rPr>
              <a:t>.” </a:t>
            </a:r>
          </a:p>
          <a:p>
            <a:pPr lvl="1"/>
            <a:endParaRPr lang="en-US" dirty="0"/>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409411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a:extLst>
              <a:ext uri="{FF2B5EF4-FFF2-40B4-BE49-F238E27FC236}">
                <a16:creationId xmlns:a16="http://schemas.microsoft.com/office/drawing/2014/main" id="{F0DEF81D-A547-4BE8-AE1B-A7A9B6FD8EA3}"/>
              </a:ext>
            </a:extLst>
          </p:cNvPr>
          <p:cNvSpPr>
            <a:spLocks noGrp="1" noChangeArrowheads="1"/>
          </p:cNvSpPr>
          <p:nvPr>
            <p:ph type="title"/>
          </p:nvPr>
        </p:nvSpPr>
        <p:spPr/>
        <p:txBody>
          <a:bodyPr/>
          <a:lstStyle/>
          <a:p>
            <a:r>
              <a:rPr lang="en-US" altLang="en-US"/>
              <a:t>Types of Novation</a:t>
            </a:r>
            <a:br>
              <a:rPr lang="en-US" altLang="en-US"/>
            </a:br>
            <a:r>
              <a:rPr lang="en-US" altLang="en-US"/>
              <a:t>Successors in Interest (Cont’d)</a:t>
            </a:r>
          </a:p>
        </p:txBody>
      </p:sp>
      <p:sp>
        <p:nvSpPr>
          <p:cNvPr id="731139" name="Rectangle 3">
            <a:extLst>
              <a:ext uri="{FF2B5EF4-FFF2-40B4-BE49-F238E27FC236}">
                <a16:creationId xmlns:a16="http://schemas.microsoft.com/office/drawing/2014/main" id="{2EC10F00-E1D6-4626-9602-41E7DAE1E4F5}"/>
              </a:ext>
            </a:extLst>
          </p:cNvPr>
          <p:cNvSpPr>
            <a:spLocks noGrp="1" noChangeArrowheads="1"/>
          </p:cNvSpPr>
          <p:nvPr>
            <p:ph type="body" idx="13"/>
          </p:nvPr>
        </p:nvSpPr>
        <p:spPr/>
        <p:txBody>
          <a:bodyPr>
            <a:normAutofit fontScale="92500"/>
          </a:bodyPr>
          <a:lstStyle/>
          <a:p>
            <a:r>
              <a:rPr lang="en-US" altLang="en-US"/>
              <a:t>What if the vendor still doesn’t comply with Novation requirements and stops performing the contract until it is paid for previous performance, albeit by a different entity than the agency contracted with?</a:t>
            </a:r>
          </a:p>
          <a:p>
            <a:r>
              <a:rPr lang="en-US" altLang="en-US"/>
              <a:t>The agency has to decide whether to back down and accept the Novation under the vendor’s terms, or terminate the contract for default</a:t>
            </a:r>
          </a:p>
          <a:p>
            <a:pPr lvl="1"/>
            <a:r>
              <a:rPr lang="en-US" altLang="en-US"/>
              <a:t>And, possibly do an emergency procurement for a new award</a:t>
            </a:r>
          </a:p>
        </p:txBody>
      </p:sp>
      <p:sp>
        <p:nvSpPr>
          <p:cNvPr id="5" name="Footer Placeholder 4">
            <a:extLst>
              <a:ext uri="{FF2B5EF4-FFF2-40B4-BE49-F238E27FC236}">
                <a16:creationId xmlns:a16="http://schemas.microsoft.com/office/drawing/2014/main" id="{2A1CA6D7-A35C-4226-9C1A-B075D81A5418}"/>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A09777D-E6FE-4404-8796-90522731BF2E}"/>
              </a:ext>
            </a:extLst>
          </p:cNvPr>
          <p:cNvSpPr>
            <a:spLocks noGrp="1"/>
          </p:cNvSpPr>
          <p:nvPr>
            <p:ph type="sldNum" sz="quarter" idx="12"/>
          </p:nvPr>
        </p:nvSpPr>
        <p:spPr/>
        <p:txBody>
          <a:bodyPr/>
          <a:lstStyle/>
          <a:p>
            <a:fld id="{8DF46B17-0F79-4517-A6D7-F92F2943E49A}" type="slidenum">
              <a:rPr lang="en-US" altLang="en-US" smtClean="0"/>
              <a:pPr/>
              <a:t>130</a:t>
            </a:fld>
            <a:endParaRPr lang="en-US" altLang="en-US"/>
          </a:p>
        </p:txBody>
      </p:sp>
    </p:spTree>
    <p:extLst>
      <p:ext uri="{BB962C8B-B14F-4D97-AF65-F5344CB8AC3E}">
        <p14:creationId xmlns:p14="http://schemas.microsoft.com/office/powerpoint/2010/main" val="39133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C200AD0E-7F6E-45D1-9972-9EEB5C254A56}"/>
              </a:ext>
            </a:extLst>
          </p:cNvPr>
          <p:cNvSpPr>
            <a:spLocks noGrp="1" noChangeArrowheads="1"/>
          </p:cNvSpPr>
          <p:nvPr>
            <p:ph type="title"/>
          </p:nvPr>
        </p:nvSpPr>
        <p:spPr>
          <a:xfrm>
            <a:off x="812800" y="274639"/>
            <a:ext cx="10566400" cy="563562"/>
          </a:xfrm>
        </p:spPr>
        <p:txBody>
          <a:bodyPr/>
          <a:lstStyle/>
          <a:p>
            <a:pPr algn="ctr"/>
            <a:r>
              <a:rPr lang="en-US" altLang="en-US" dirty="0"/>
              <a:t>Types of Novation</a:t>
            </a:r>
          </a:p>
        </p:txBody>
      </p:sp>
      <p:sp>
        <p:nvSpPr>
          <p:cNvPr id="193539" name="Rectangle 3">
            <a:extLst>
              <a:ext uri="{FF2B5EF4-FFF2-40B4-BE49-F238E27FC236}">
                <a16:creationId xmlns:a16="http://schemas.microsoft.com/office/drawing/2014/main" id="{B63243BD-2BFF-4BCC-B06D-998600BF469A}"/>
              </a:ext>
            </a:extLst>
          </p:cNvPr>
          <p:cNvSpPr>
            <a:spLocks noGrp="1" noChangeArrowheads="1"/>
          </p:cNvSpPr>
          <p:nvPr>
            <p:ph type="body" idx="13"/>
          </p:nvPr>
        </p:nvSpPr>
        <p:spPr>
          <a:xfrm>
            <a:off x="812800" y="1951348"/>
            <a:ext cx="10566400" cy="3763652"/>
          </a:xfrm>
        </p:spPr>
        <p:txBody>
          <a:bodyPr/>
          <a:lstStyle/>
          <a:p>
            <a:r>
              <a:rPr lang="en-US" altLang="en-US" dirty="0"/>
              <a:t>The Contractor can request that its legal name be changed on the contract;</a:t>
            </a:r>
          </a:p>
          <a:p>
            <a:r>
              <a:rPr lang="en-US" altLang="en-US" dirty="0"/>
              <a:t>The Procurement Officer shall enter into an agreement that: </a:t>
            </a:r>
          </a:p>
        </p:txBody>
      </p:sp>
      <p:sp>
        <p:nvSpPr>
          <p:cNvPr id="7" name="Footer Placeholder 4">
            <a:extLst>
              <a:ext uri="{FF2B5EF4-FFF2-40B4-BE49-F238E27FC236}">
                <a16:creationId xmlns:a16="http://schemas.microsoft.com/office/drawing/2014/main" id="{A02BF80C-53C2-48C3-973B-3EF8871B679C}"/>
              </a:ext>
            </a:extLst>
          </p:cNvPr>
          <p:cNvSpPr>
            <a:spLocks noGrp="1"/>
          </p:cNvSpPr>
          <p:nvPr>
            <p:ph type="ftr" sz="quarter" idx="11"/>
          </p:nvPr>
        </p:nvSpPr>
        <p:spPr>
          <a:xfrm>
            <a:off x="812800" y="6356351"/>
            <a:ext cx="9952610" cy="365125"/>
          </a:xfrm>
        </p:spPr>
        <p:txBody>
          <a:bodyPr/>
          <a:lstStyle/>
          <a:p>
            <a:r>
              <a:rPr lang="en-US" altLang="en-US" dirty="0"/>
              <a:t>5/22/2018   S.S. Emergency. Options &amp; Mods  Copyright © Maryland Department of Health (Unpublished Work)</a:t>
            </a:r>
          </a:p>
        </p:txBody>
      </p:sp>
      <p:sp>
        <p:nvSpPr>
          <p:cNvPr id="8" name="Slide Number Placeholder 5">
            <a:extLst>
              <a:ext uri="{FF2B5EF4-FFF2-40B4-BE49-F238E27FC236}">
                <a16:creationId xmlns:a16="http://schemas.microsoft.com/office/drawing/2014/main" id="{30D2BC83-0E05-4B66-8CB2-F2C4ED0F6EC1}"/>
              </a:ext>
            </a:extLst>
          </p:cNvPr>
          <p:cNvSpPr>
            <a:spLocks noGrp="1"/>
          </p:cNvSpPr>
          <p:nvPr>
            <p:ph type="sldNum" sz="quarter" idx="12"/>
          </p:nvPr>
        </p:nvSpPr>
        <p:spPr/>
        <p:txBody>
          <a:bodyPr/>
          <a:lstStyle/>
          <a:p>
            <a:fld id="{CBFD2AC2-1D74-48CE-B152-6354FAAA34D9}" type="slidenum">
              <a:rPr lang="en-US" altLang="en-US" smtClean="0"/>
              <a:pPr/>
              <a:t>131</a:t>
            </a:fld>
            <a:endParaRPr lang="en-US" altLang="en-US"/>
          </a:p>
        </p:txBody>
      </p:sp>
      <p:sp>
        <p:nvSpPr>
          <p:cNvPr id="882695" name="Text Box 4">
            <a:extLst>
              <a:ext uri="{FF2B5EF4-FFF2-40B4-BE49-F238E27FC236}">
                <a16:creationId xmlns:a16="http://schemas.microsoft.com/office/drawing/2014/main" id="{77408AEB-828E-4942-A8B3-136EA258FA98}"/>
              </a:ext>
            </a:extLst>
          </p:cNvPr>
          <p:cNvSpPr txBox="1">
            <a:spLocks noChangeArrowheads="1"/>
          </p:cNvSpPr>
          <p:nvPr/>
        </p:nvSpPr>
        <p:spPr bwMode="auto">
          <a:xfrm>
            <a:off x="2895600" y="838200"/>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400">
                <a:solidFill>
                  <a:srgbClr val="66FF33"/>
                </a:solidFill>
                <a:latin typeface="Arial" panose="020B0604020202020204" pitchFamily="34" charset="0"/>
                <a:cs typeface="Arial" panose="020B0604020202020204" pitchFamily="34" charset="0"/>
              </a:rPr>
              <a:t>Name Change</a:t>
            </a:r>
          </a:p>
        </p:txBody>
      </p:sp>
      <p:sp>
        <p:nvSpPr>
          <p:cNvPr id="882696" name="Text Box 5">
            <a:extLst>
              <a:ext uri="{FF2B5EF4-FFF2-40B4-BE49-F238E27FC236}">
                <a16:creationId xmlns:a16="http://schemas.microsoft.com/office/drawing/2014/main" id="{7C99683A-7D2C-453E-8563-6C24E650044B}"/>
              </a:ext>
            </a:extLst>
          </p:cNvPr>
          <p:cNvSpPr txBox="1">
            <a:spLocks noChangeArrowheads="1"/>
          </p:cNvSpPr>
          <p:nvPr/>
        </p:nvSpPr>
        <p:spPr bwMode="auto">
          <a:xfrm>
            <a:off x="2328420" y="4038601"/>
            <a:ext cx="882348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12813" indent="-344488">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lnSpc>
                <a:spcPct val="90000"/>
              </a:lnSpc>
              <a:buClr>
                <a:schemeClr val="tx1"/>
              </a:buClr>
              <a:buSzTx/>
              <a:buFontTx/>
              <a:buChar char="•"/>
            </a:pPr>
            <a:r>
              <a:rPr lang="en-US" altLang="en-US" dirty="0"/>
              <a:t>Effects the name change </a:t>
            </a:r>
            <a:endParaRPr lang="en-US" altLang="en-US" dirty="0">
              <a:latin typeface="Arial" panose="020B0604020202020204" pitchFamily="34" charset="0"/>
              <a:cs typeface="Arial" panose="020B0604020202020204" pitchFamily="34" charset="0"/>
            </a:endParaRPr>
          </a:p>
          <a:p>
            <a:pPr eaLnBrk="1" hangingPunct="1">
              <a:lnSpc>
                <a:spcPct val="90000"/>
              </a:lnSpc>
              <a:buClr>
                <a:schemeClr val="tx1"/>
              </a:buClr>
              <a:buSzTx/>
              <a:buFontTx/>
              <a:buNone/>
            </a:pPr>
            <a:r>
              <a:rPr lang="en-US" altLang="en-US" dirty="0">
                <a:solidFill>
                  <a:srgbClr val="FFFF00"/>
                </a:solidFill>
                <a:latin typeface="Arial" panose="020B0604020202020204" pitchFamily="34" charset="0"/>
                <a:cs typeface="Arial" panose="020B0604020202020204" pitchFamily="34" charset="0"/>
              </a:rPr>
              <a:t>					and</a:t>
            </a:r>
          </a:p>
          <a:p>
            <a:pPr eaLnBrk="1" hangingPunct="1">
              <a:lnSpc>
                <a:spcPct val="90000"/>
              </a:lnSpc>
              <a:buClr>
                <a:schemeClr val="tx1"/>
              </a:buClr>
              <a:buSzTx/>
              <a:buFontTx/>
              <a:buChar char="•"/>
            </a:pPr>
            <a:r>
              <a:rPr lang="en-US" altLang="en-US" dirty="0"/>
              <a:t>States that no other terms and conditions are changed</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7243236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0094472-05C0-4893-ABF7-F8B51BD86B85}"/>
              </a:ext>
            </a:extLst>
          </p:cNvPr>
          <p:cNvSpPr>
            <a:spLocks noGrp="1" noChangeArrowheads="1"/>
          </p:cNvSpPr>
          <p:nvPr>
            <p:ph type="title"/>
          </p:nvPr>
        </p:nvSpPr>
        <p:spPr>
          <a:xfrm>
            <a:off x="812800" y="136524"/>
            <a:ext cx="10566400" cy="701675"/>
          </a:xfrm>
        </p:spPr>
        <p:txBody>
          <a:bodyPr/>
          <a:lstStyle/>
          <a:p>
            <a:pPr algn="ctr"/>
            <a:r>
              <a:rPr lang="en-US" altLang="en-US" dirty="0"/>
              <a:t>Types of Novation</a:t>
            </a:r>
          </a:p>
        </p:txBody>
      </p:sp>
      <p:sp>
        <p:nvSpPr>
          <p:cNvPr id="195587" name="Rectangle 3">
            <a:extLst>
              <a:ext uri="{FF2B5EF4-FFF2-40B4-BE49-F238E27FC236}">
                <a16:creationId xmlns:a16="http://schemas.microsoft.com/office/drawing/2014/main" id="{ABE044A7-FA48-4357-8D85-5F912A62F92D}"/>
              </a:ext>
            </a:extLst>
          </p:cNvPr>
          <p:cNvSpPr>
            <a:spLocks noGrp="1" noChangeArrowheads="1"/>
          </p:cNvSpPr>
          <p:nvPr>
            <p:ph type="body" idx="13"/>
          </p:nvPr>
        </p:nvSpPr>
        <p:spPr>
          <a:xfrm>
            <a:off x="812800" y="2007908"/>
            <a:ext cx="10566400" cy="4006393"/>
          </a:xfrm>
        </p:spPr>
        <p:txBody>
          <a:bodyPr>
            <a:normAutofit lnSpcReduction="10000"/>
          </a:bodyPr>
          <a:lstStyle/>
          <a:p>
            <a:r>
              <a:rPr lang="en-US" altLang="en-US" dirty="0"/>
              <a:t>A Successor In Interest Novation may be considered a material change to the contract; thus, the assignment may require BPW approval under the rules for modification </a:t>
            </a:r>
          </a:p>
          <a:p>
            <a:pPr lvl="1"/>
            <a:r>
              <a:rPr lang="en-US" altLang="en-US" dirty="0"/>
              <a:t>Consult your AAG for guidance</a:t>
            </a:r>
          </a:p>
          <a:p>
            <a:r>
              <a:rPr lang="en-US" altLang="en-US" dirty="0"/>
              <a:t>A Name Change is not considered a material change to the contract; thus, the Novation requires no approval outside the Agency </a:t>
            </a:r>
          </a:p>
          <a:p>
            <a:endParaRPr lang="en-US" altLang="en-US" dirty="0"/>
          </a:p>
        </p:txBody>
      </p:sp>
      <p:sp>
        <p:nvSpPr>
          <p:cNvPr id="6" name="Footer Placeholder 4">
            <a:extLst>
              <a:ext uri="{FF2B5EF4-FFF2-40B4-BE49-F238E27FC236}">
                <a16:creationId xmlns:a16="http://schemas.microsoft.com/office/drawing/2014/main" id="{3FF7FE6D-7E79-4D0E-99D8-EBCE855B6672}"/>
              </a:ext>
            </a:extLst>
          </p:cNvPr>
          <p:cNvSpPr>
            <a:spLocks noGrp="1"/>
          </p:cNvSpPr>
          <p:nvPr>
            <p:ph type="ftr" sz="quarter" idx="11"/>
          </p:nvPr>
        </p:nvSpPr>
        <p:spPr>
          <a:xfrm>
            <a:off x="812800" y="6356351"/>
            <a:ext cx="9999744" cy="365125"/>
          </a:xfrm>
        </p:spPr>
        <p:txBody>
          <a:bodyPr/>
          <a:lstStyle/>
          <a:p>
            <a:r>
              <a:rPr lang="en-US" altLang="en-US" dirty="0"/>
              <a:t>5/22/2018   S.S. Emergency. Options &amp; Mods  Copyright © Maryland Department of Health (Unpublished Work)</a:t>
            </a:r>
          </a:p>
        </p:txBody>
      </p:sp>
      <p:sp>
        <p:nvSpPr>
          <p:cNvPr id="7" name="Slide Number Placeholder 5">
            <a:extLst>
              <a:ext uri="{FF2B5EF4-FFF2-40B4-BE49-F238E27FC236}">
                <a16:creationId xmlns:a16="http://schemas.microsoft.com/office/drawing/2014/main" id="{19ACDFEF-4B8D-42F4-9ED5-B25568B5825F}"/>
              </a:ext>
            </a:extLst>
          </p:cNvPr>
          <p:cNvSpPr>
            <a:spLocks noGrp="1"/>
          </p:cNvSpPr>
          <p:nvPr>
            <p:ph type="sldNum" sz="quarter" idx="12"/>
          </p:nvPr>
        </p:nvSpPr>
        <p:spPr/>
        <p:txBody>
          <a:bodyPr/>
          <a:lstStyle/>
          <a:p>
            <a:fld id="{D152089F-EB1B-4245-AFDD-92941925316F}" type="slidenum">
              <a:rPr lang="en-US" altLang="en-US" smtClean="0"/>
              <a:pPr/>
              <a:t>132</a:t>
            </a:fld>
            <a:endParaRPr lang="en-US" altLang="en-US"/>
          </a:p>
        </p:txBody>
      </p:sp>
      <p:sp>
        <p:nvSpPr>
          <p:cNvPr id="883719" name="Text Box 4">
            <a:extLst>
              <a:ext uri="{FF2B5EF4-FFF2-40B4-BE49-F238E27FC236}">
                <a16:creationId xmlns:a16="http://schemas.microsoft.com/office/drawing/2014/main" id="{5799739A-C614-4549-AB34-CF39895E4F58}"/>
              </a:ext>
            </a:extLst>
          </p:cNvPr>
          <p:cNvSpPr txBox="1">
            <a:spLocks noChangeArrowheads="1"/>
          </p:cNvSpPr>
          <p:nvPr/>
        </p:nvSpPr>
        <p:spPr bwMode="auto">
          <a:xfrm>
            <a:off x="2895600" y="990601"/>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000">
                <a:solidFill>
                  <a:srgbClr val="66FF33"/>
                </a:solidFill>
                <a:latin typeface="Arial" panose="020B0604020202020204" pitchFamily="34" charset="0"/>
                <a:cs typeface="Arial" panose="020B0604020202020204" pitchFamily="34" charset="0"/>
              </a:rPr>
              <a:t>Approval</a:t>
            </a:r>
          </a:p>
        </p:txBody>
      </p:sp>
    </p:spTree>
    <p:extLst>
      <p:ext uri="{BB962C8B-B14F-4D97-AF65-F5344CB8AC3E}">
        <p14:creationId xmlns:p14="http://schemas.microsoft.com/office/powerpoint/2010/main" val="3941300695"/>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880DFE5-5ABE-4DCD-9D40-48F5425F4E51}"/>
              </a:ext>
            </a:extLst>
          </p:cNvPr>
          <p:cNvSpPr>
            <a:spLocks noGrp="1"/>
          </p:cNvSpPr>
          <p:nvPr>
            <p:ph type="ftr" sz="quarter" idx="11"/>
          </p:nvPr>
        </p:nvSpPr>
        <p:spPr>
          <a:xfrm>
            <a:off x="812800" y="6356351"/>
            <a:ext cx="9952610" cy="365125"/>
          </a:xfrm>
        </p:spPr>
        <p:txBody>
          <a:bodyPr/>
          <a:lstStyle/>
          <a:p>
            <a:pPr>
              <a:defRPr/>
            </a:pPr>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3DC0294-C96B-4701-9ACD-0A879C9D6BAC}"/>
              </a:ext>
            </a:extLst>
          </p:cNvPr>
          <p:cNvSpPr>
            <a:spLocks noGrp="1"/>
          </p:cNvSpPr>
          <p:nvPr>
            <p:ph type="sldNum" sz="quarter" idx="12"/>
          </p:nvPr>
        </p:nvSpPr>
        <p:spPr/>
        <p:txBody>
          <a:bodyPr/>
          <a:lstStyle/>
          <a:p>
            <a:pPr>
              <a:defRPr/>
            </a:pPr>
            <a:fld id="{D8F77163-6B44-4950-ABB7-76C17B7299EA}" type="slidenum">
              <a:rPr lang="en-US" altLang="en-US"/>
              <a:pPr>
                <a:defRPr/>
              </a:pPr>
              <a:t>133</a:t>
            </a:fld>
            <a:endParaRPr lang="en-US" altLang="en-US"/>
          </a:p>
        </p:txBody>
      </p:sp>
      <p:sp>
        <p:nvSpPr>
          <p:cNvPr id="209922" name="Rectangle 2">
            <a:extLst>
              <a:ext uri="{FF2B5EF4-FFF2-40B4-BE49-F238E27FC236}">
                <a16:creationId xmlns:a16="http://schemas.microsoft.com/office/drawing/2014/main" id="{CA6540B1-914E-4CCB-A64C-211AA9D63EF2}"/>
              </a:ext>
            </a:extLst>
          </p:cNvPr>
          <p:cNvSpPr>
            <a:spLocks noGrp="1" noChangeArrowheads="1"/>
          </p:cNvSpPr>
          <p:nvPr>
            <p:ph type="title"/>
          </p:nvPr>
        </p:nvSpPr>
        <p:spPr>
          <a:xfrm>
            <a:off x="254524" y="152400"/>
            <a:ext cx="11651530" cy="762000"/>
          </a:xfrm>
        </p:spPr>
        <p:txBody>
          <a:bodyPr/>
          <a:lstStyle/>
          <a:p>
            <a:pPr eaLnBrk="1" hangingPunct="1">
              <a:lnSpc>
                <a:spcPct val="85000"/>
              </a:lnSpc>
              <a:defRPr/>
            </a:pPr>
            <a:r>
              <a:rPr lang="en-US" altLang="en-US" sz="4400" dirty="0">
                <a:solidFill>
                  <a:schemeClr val="hlink"/>
                </a:solidFill>
              </a:rPr>
              <a:t>Contract Modification Approval</a:t>
            </a:r>
          </a:p>
        </p:txBody>
      </p:sp>
      <p:sp>
        <p:nvSpPr>
          <p:cNvPr id="209923" name="Rectangle 3">
            <a:extLst>
              <a:ext uri="{FF2B5EF4-FFF2-40B4-BE49-F238E27FC236}">
                <a16:creationId xmlns:a16="http://schemas.microsoft.com/office/drawing/2014/main" id="{7599F9BE-E61E-4306-AA09-EF88610AC7A2}"/>
              </a:ext>
            </a:extLst>
          </p:cNvPr>
          <p:cNvSpPr>
            <a:spLocks noGrp="1" noChangeArrowheads="1"/>
          </p:cNvSpPr>
          <p:nvPr>
            <p:ph type="body" idx="1"/>
          </p:nvPr>
        </p:nvSpPr>
        <p:spPr>
          <a:xfrm>
            <a:off x="1074656" y="1395167"/>
            <a:ext cx="9364744" cy="5081833"/>
          </a:xfrm>
        </p:spPr>
        <p:txBody>
          <a:bodyPr/>
          <a:lstStyle/>
          <a:p>
            <a:pPr eaLnBrk="1" hangingPunct="1">
              <a:buFont typeface="Wingdings" panose="05000000000000000000" pitchFamily="2" charset="2"/>
              <a:buChar char="Ø"/>
              <a:defRPr/>
            </a:pPr>
            <a:r>
              <a:rPr lang="en-US" altLang="en-US" sz="3200" b="1" dirty="0">
                <a:solidFill>
                  <a:srgbClr val="C00000"/>
                </a:solidFill>
              </a:rPr>
              <a:t>Comptroller’s Control Number</a:t>
            </a:r>
          </a:p>
          <a:p>
            <a:pPr eaLnBrk="1" hangingPunct="1">
              <a:buFont typeface="Wingdings" panose="05000000000000000000" pitchFamily="2" charset="2"/>
              <a:buChar char="Ø"/>
              <a:defRPr/>
            </a:pPr>
            <a:r>
              <a:rPr lang="en-US" altLang="en-US" sz="3200" b="1" dirty="0">
                <a:solidFill>
                  <a:srgbClr val="C00000"/>
                </a:solidFill>
              </a:rPr>
              <a:t>SDAT, DLLR clearances</a:t>
            </a:r>
          </a:p>
          <a:p>
            <a:pPr eaLnBrk="1" hangingPunct="1">
              <a:buFont typeface="Wingdings" panose="05000000000000000000" pitchFamily="2" charset="2"/>
              <a:buChar char="Ø"/>
              <a:defRPr/>
            </a:pPr>
            <a:r>
              <a:rPr lang="en-US" altLang="en-US" sz="3200" b="1" dirty="0">
                <a:solidFill>
                  <a:srgbClr val="C00000"/>
                </a:solidFill>
              </a:rPr>
              <a:t>Attorney General Approval</a:t>
            </a:r>
          </a:p>
          <a:p>
            <a:pPr eaLnBrk="1" hangingPunct="1">
              <a:buFont typeface="Wingdings" panose="05000000000000000000" pitchFamily="2" charset="2"/>
              <a:buChar char="Ø"/>
              <a:defRPr/>
            </a:pPr>
            <a:r>
              <a:rPr lang="en-US" altLang="en-US" sz="3200" b="1" dirty="0">
                <a:solidFill>
                  <a:srgbClr val="C00000"/>
                </a:solidFill>
              </a:rPr>
              <a:t>Agency Management</a:t>
            </a:r>
          </a:p>
          <a:p>
            <a:pPr eaLnBrk="1" hangingPunct="1">
              <a:buFont typeface="Wingdings" panose="05000000000000000000" pitchFamily="2" charset="2"/>
              <a:buChar char="Ø"/>
              <a:defRPr/>
            </a:pPr>
            <a:r>
              <a:rPr lang="en-US" altLang="en-US" sz="3200" b="1" dirty="0">
                <a:solidFill>
                  <a:srgbClr val="C00000"/>
                </a:solidFill>
              </a:rPr>
              <a:t>Agency Fiscal</a:t>
            </a:r>
          </a:p>
          <a:p>
            <a:pPr eaLnBrk="1" hangingPunct="1">
              <a:buFont typeface="Wingdings" panose="05000000000000000000" pitchFamily="2" charset="2"/>
              <a:buChar char="Ø"/>
              <a:defRPr/>
            </a:pPr>
            <a:r>
              <a:rPr lang="en-US" altLang="en-US" sz="3200" b="1" dirty="0">
                <a:solidFill>
                  <a:srgbClr val="C00000"/>
                </a:solidFill>
              </a:rPr>
              <a:t>Control Agency</a:t>
            </a:r>
          </a:p>
          <a:p>
            <a:pPr eaLnBrk="1" hangingPunct="1">
              <a:buFont typeface="Wingdings" panose="05000000000000000000" pitchFamily="2" charset="2"/>
              <a:buChar char="Ø"/>
              <a:defRPr/>
            </a:pPr>
            <a:r>
              <a:rPr lang="en-US" altLang="en-US" sz="3200" b="1" dirty="0">
                <a:solidFill>
                  <a:srgbClr val="C00000"/>
                </a:solidFill>
              </a:rPr>
              <a:t>Board of Public Works</a:t>
            </a:r>
          </a:p>
        </p:txBody>
      </p:sp>
    </p:spTree>
    <p:extLst>
      <p:ext uri="{BB962C8B-B14F-4D97-AF65-F5344CB8AC3E}">
        <p14:creationId xmlns:p14="http://schemas.microsoft.com/office/powerpoint/2010/main" val="343816383"/>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4FD852-1CFB-4FD3-8A15-451F70B3F332}"/>
              </a:ext>
            </a:extLst>
          </p:cNvPr>
          <p:cNvSpPr>
            <a:spLocks noGrp="1"/>
          </p:cNvSpPr>
          <p:nvPr>
            <p:ph type="ftr" sz="quarter" idx="11"/>
          </p:nvPr>
        </p:nvSpPr>
        <p:spPr>
          <a:xfrm>
            <a:off x="812800" y="6356351"/>
            <a:ext cx="9990318" cy="365125"/>
          </a:xfrm>
        </p:spPr>
        <p:txBody>
          <a:bodyPr/>
          <a:lstStyle/>
          <a:p>
            <a:pPr>
              <a:defRPr/>
            </a:pPr>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D09B3C8-986C-4524-9816-A2A5E8A8E9F6}"/>
              </a:ext>
            </a:extLst>
          </p:cNvPr>
          <p:cNvSpPr>
            <a:spLocks noGrp="1"/>
          </p:cNvSpPr>
          <p:nvPr>
            <p:ph type="sldNum" sz="quarter" idx="12"/>
          </p:nvPr>
        </p:nvSpPr>
        <p:spPr/>
        <p:txBody>
          <a:bodyPr/>
          <a:lstStyle/>
          <a:p>
            <a:pPr>
              <a:defRPr/>
            </a:pPr>
            <a:fld id="{F4EA5778-ED9C-465D-A9C8-5649D93E7AE3}" type="slidenum">
              <a:rPr lang="en-US" altLang="en-US"/>
              <a:pPr>
                <a:defRPr/>
              </a:pPr>
              <a:t>134</a:t>
            </a:fld>
            <a:endParaRPr lang="en-US" altLang="en-US"/>
          </a:p>
        </p:txBody>
      </p:sp>
      <p:sp>
        <p:nvSpPr>
          <p:cNvPr id="211970" name="Rectangle 2">
            <a:extLst>
              <a:ext uri="{FF2B5EF4-FFF2-40B4-BE49-F238E27FC236}">
                <a16:creationId xmlns:a16="http://schemas.microsoft.com/office/drawing/2014/main" id="{2C265411-C256-44F4-84E6-695A9662EA4B}"/>
              </a:ext>
            </a:extLst>
          </p:cNvPr>
          <p:cNvSpPr>
            <a:spLocks noGrp="1" noChangeArrowheads="1"/>
          </p:cNvSpPr>
          <p:nvPr>
            <p:ph type="title"/>
          </p:nvPr>
        </p:nvSpPr>
        <p:spPr>
          <a:xfrm>
            <a:off x="1828800" y="419100"/>
            <a:ext cx="8610600" cy="800100"/>
          </a:xfrm>
        </p:spPr>
        <p:txBody>
          <a:bodyPr/>
          <a:lstStyle/>
          <a:p>
            <a:pPr eaLnBrk="1" hangingPunct="1">
              <a:defRPr/>
            </a:pPr>
            <a:r>
              <a:rPr lang="en-US" altLang="en-US" sz="4800">
                <a:solidFill>
                  <a:schemeClr val="hlink"/>
                </a:solidFill>
              </a:rPr>
              <a:t>Notifications</a:t>
            </a:r>
          </a:p>
        </p:txBody>
      </p:sp>
      <p:sp>
        <p:nvSpPr>
          <p:cNvPr id="211971" name="Rectangle 3">
            <a:extLst>
              <a:ext uri="{FF2B5EF4-FFF2-40B4-BE49-F238E27FC236}">
                <a16:creationId xmlns:a16="http://schemas.microsoft.com/office/drawing/2014/main" id="{6E594C5C-91F1-4996-83AC-18E8383BBE72}"/>
              </a:ext>
            </a:extLst>
          </p:cNvPr>
          <p:cNvSpPr>
            <a:spLocks noGrp="1" noChangeArrowheads="1"/>
          </p:cNvSpPr>
          <p:nvPr>
            <p:ph type="body" idx="1"/>
          </p:nvPr>
        </p:nvSpPr>
        <p:spPr>
          <a:xfrm>
            <a:off x="735291" y="1447800"/>
            <a:ext cx="11048214" cy="4572000"/>
          </a:xfrm>
        </p:spPr>
        <p:txBody>
          <a:bodyPr/>
          <a:lstStyle/>
          <a:p>
            <a:pPr marL="0" indent="0">
              <a:buNone/>
              <a:defRPr/>
            </a:pPr>
            <a:r>
              <a:rPr lang="en-US" altLang="en-US" sz="3200" dirty="0">
                <a:latin typeface="Arial" panose="020B0604020202020204" pitchFamily="34" charset="0"/>
                <a:ea typeface="MS Mincho" panose="02020609040205080304" pitchFamily="49" charset="-128"/>
              </a:rPr>
              <a:t>The Procurement Officer should send a copy of the fully executed contract modification to the Contractor and to all interested parties in the Agency, including the Project Manager and the Contract Manager</a:t>
            </a:r>
          </a:p>
          <a:p>
            <a:pPr lvl="1" eaLnBrk="1" hangingPunct="1">
              <a:defRPr/>
            </a:pPr>
            <a:r>
              <a:rPr lang="en-US" altLang="en-US" sz="2800" dirty="0">
                <a:latin typeface="Arial" panose="020B0604020202020204" pitchFamily="34" charset="0"/>
                <a:ea typeface="MS Mincho" panose="02020609040205080304" pitchFamily="49" charset="-128"/>
              </a:rPr>
              <a:t>Remember that </a:t>
            </a:r>
            <a:r>
              <a:rPr lang="en-US" altLang="en-US" sz="2800" b="1" dirty="0">
                <a:solidFill>
                  <a:srgbClr val="FFFF00"/>
                </a:solidFill>
                <a:latin typeface="Arial" panose="020B0604020202020204" pitchFamily="34" charset="0"/>
                <a:ea typeface="MS Mincho" panose="02020609040205080304" pitchFamily="49" charset="-128"/>
              </a:rPr>
              <a:t>all modifications</a:t>
            </a:r>
            <a:r>
              <a:rPr lang="en-US" altLang="en-US" sz="2800" dirty="0">
                <a:latin typeface="Arial" panose="020B0604020202020204" pitchFamily="34" charset="0"/>
                <a:ea typeface="MS Mincho" panose="02020609040205080304" pitchFamily="49" charset="-128"/>
              </a:rPr>
              <a:t>, including modifications to the MBE plan, must:</a:t>
            </a:r>
          </a:p>
          <a:p>
            <a:pPr lvl="2" eaLnBrk="1" hangingPunct="1">
              <a:defRPr/>
            </a:pPr>
            <a:r>
              <a:rPr lang="en-US" altLang="en-US" sz="2400" dirty="0">
                <a:latin typeface="Arial" panose="020B0604020202020204" pitchFamily="34" charset="0"/>
                <a:ea typeface="MS Mincho" panose="02020609040205080304" pitchFamily="49" charset="-128"/>
              </a:rPr>
              <a:t>Be in writing</a:t>
            </a:r>
          </a:p>
          <a:p>
            <a:pPr lvl="2" eaLnBrk="1" hangingPunct="1">
              <a:defRPr/>
            </a:pPr>
            <a:r>
              <a:rPr lang="en-US" altLang="en-US" sz="2400" dirty="0">
                <a:latin typeface="Arial" panose="020B0604020202020204" pitchFamily="34" charset="0"/>
                <a:ea typeface="MS Mincho" panose="02020609040205080304" pitchFamily="49" charset="-128"/>
              </a:rPr>
              <a:t>Go through the procurement officer</a:t>
            </a:r>
          </a:p>
        </p:txBody>
      </p:sp>
    </p:spTree>
    <p:extLst>
      <p:ext uri="{BB962C8B-B14F-4D97-AF65-F5344CB8AC3E}">
        <p14:creationId xmlns:p14="http://schemas.microsoft.com/office/powerpoint/2010/main" val="2906992564"/>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2AE6-A077-4623-996A-8FB1E1C09FBC}"/>
              </a:ext>
            </a:extLst>
          </p:cNvPr>
          <p:cNvSpPr>
            <a:spLocks noGrp="1"/>
          </p:cNvSpPr>
          <p:nvPr>
            <p:ph type="title"/>
          </p:nvPr>
        </p:nvSpPr>
        <p:spPr>
          <a:xfrm>
            <a:off x="1981200" y="136524"/>
            <a:ext cx="8229600" cy="711888"/>
          </a:xfrm>
        </p:spPr>
        <p:txBody>
          <a:bodyPr/>
          <a:lstStyle/>
          <a:p>
            <a:pPr algn="ctr">
              <a:defRPr/>
            </a:pPr>
            <a:r>
              <a:rPr lang="en-US" dirty="0"/>
              <a:t>Modifications</a:t>
            </a:r>
          </a:p>
        </p:txBody>
      </p:sp>
      <p:sp>
        <p:nvSpPr>
          <p:cNvPr id="3" name="Content Placeholder 2">
            <a:extLst>
              <a:ext uri="{FF2B5EF4-FFF2-40B4-BE49-F238E27FC236}">
                <a16:creationId xmlns:a16="http://schemas.microsoft.com/office/drawing/2014/main" id="{4921A080-8042-4B7E-B84A-62D97D772919}"/>
              </a:ext>
            </a:extLst>
          </p:cNvPr>
          <p:cNvSpPr>
            <a:spLocks noGrp="1"/>
          </p:cNvSpPr>
          <p:nvPr>
            <p:ph idx="1"/>
          </p:nvPr>
        </p:nvSpPr>
        <p:spPr>
          <a:xfrm>
            <a:off x="329937" y="1036948"/>
            <a:ext cx="11453565" cy="5287652"/>
          </a:xfrm>
        </p:spPr>
        <p:txBody>
          <a:bodyPr/>
          <a:lstStyle/>
          <a:p>
            <a:pPr>
              <a:defRPr/>
            </a:pPr>
            <a:r>
              <a:rPr lang="en-US" sz="3200" dirty="0"/>
              <a:t>After a contract has been awarded it can be revised/modified:</a:t>
            </a:r>
          </a:p>
          <a:p>
            <a:pPr lvl="1">
              <a:defRPr/>
            </a:pPr>
            <a:r>
              <a:rPr lang="en-US" sz="2800" dirty="0"/>
              <a:t>Within the general scope of the original contract </a:t>
            </a:r>
          </a:p>
          <a:p>
            <a:pPr lvl="1">
              <a:defRPr/>
            </a:pPr>
            <a:r>
              <a:rPr lang="en-US" sz="2800" dirty="0"/>
              <a:t>By mutual agreement of the parties</a:t>
            </a:r>
          </a:p>
          <a:p>
            <a:pPr lvl="1">
              <a:defRPr/>
            </a:pPr>
            <a:r>
              <a:rPr lang="en-US" sz="2800" dirty="0"/>
              <a:t>With the approval of the BPW if:</a:t>
            </a:r>
          </a:p>
          <a:p>
            <a:pPr lvl="2">
              <a:defRPr/>
            </a:pPr>
            <a:r>
              <a:rPr lang="en-US" sz="2400" dirty="0"/>
              <a:t>The overall value of the modification is above $50,000</a:t>
            </a:r>
          </a:p>
          <a:p>
            <a:pPr lvl="2">
              <a:defRPr/>
            </a:pPr>
            <a:r>
              <a:rPr lang="en-US" sz="2400" dirty="0"/>
              <a:t>Any contract </a:t>
            </a:r>
            <a:r>
              <a:rPr lang="en-US" sz="2400" b="1" i="1" dirty="0"/>
              <a:t>component </a:t>
            </a:r>
            <a:r>
              <a:rPr lang="en-US" sz="2400" dirty="0"/>
              <a:t>changes by more than $50,000, even if the total contract change is less than $50,000, including $0 </a:t>
            </a:r>
          </a:p>
          <a:p>
            <a:pPr lvl="2">
              <a:defRPr/>
            </a:pPr>
            <a:r>
              <a:rPr lang="en-US" sz="2400" dirty="0"/>
              <a:t>There is a “</a:t>
            </a:r>
            <a:r>
              <a:rPr lang="en-US" sz="2400" b="1" dirty="0"/>
              <a:t>material change</a:t>
            </a:r>
            <a:r>
              <a:rPr lang="en-US" sz="2400" dirty="0"/>
              <a:t>” in the contract, regardless of the dollar value of the modification</a:t>
            </a:r>
          </a:p>
          <a:p>
            <a:pPr marL="914400" lvl="2" indent="0">
              <a:buNone/>
              <a:defRPr/>
            </a:pPr>
            <a:endParaRPr lang="en-US" dirty="0"/>
          </a:p>
        </p:txBody>
      </p:sp>
      <p:sp>
        <p:nvSpPr>
          <p:cNvPr id="164868" name="Slide Number Placeholder 3">
            <a:extLst>
              <a:ext uri="{FF2B5EF4-FFF2-40B4-BE49-F238E27FC236}">
                <a16:creationId xmlns:a16="http://schemas.microsoft.com/office/drawing/2014/main" id="{B4BF3C07-D106-4351-9522-A99EECE4E55B}"/>
              </a:ext>
            </a:extLst>
          </p:cNvPr>
          <p:cNvSpPr>
            <a:spLocks noGrp="1"/>
          </p:cNvSpPr>
          <p:nvPr>
            <p:ph type="sldNum" sz="quarter" idx="10"/>
          </p:nvPr>
        </p:nvSpPr>
        <p:spPr>
          <a:xfrm>
            <a:off x="10708848" y="6356351"/>
            <a:ext cx="107465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ED5BCF29-237F-4794-9ED6-CB51D87A751C}" type="slidenum">
              <a:rPr lang="en-US" altLang="en-US" sz="1200">
                <a:latin typeface="Arial" panose="020B0604020202020204" pitchFamily="34" charset="0"/>
              </a:rPr>
              <a:pPr>
                <a:spcBef>
                  <a:spcPct val="0"/>
                </a:spcBef>
                <a:buClrTx/>
                <a:buSzTx/>
                <a:buFontTx/>
                <a:buNone/>
              </a:pPr>
              <a:t>135</a:t>
            </a:fld>
            <a:endParaRPr lang="en-US" altLang="en-US" sz="1200" dirty="0">
              <a:latin typeface="Arial" panose="020B0604020202020204" pitchFamily="34" charset="0"/>
            </a:endParaRPr>
          </a:p>
        </p:txBody>
      </p:sp>
      <p:sp>
        <p:nvSpPr>
          <p:cNvPr id="164869" name="Footer Placeholder 4">
            <a:extLst>
              <a:ext uri="{FF2B5EF4-FFF2-40B4-BE49-F238E27FC236}">
                <a16:creationId xmlns:a16="http://schemas.microsoft.com/office/drawing/2014/main" id="{06CD380E-1B51-4D6B-9413-CE7BCAA33F4E}"/>
              </a:ext>
            </a:extLst>
          </p:cNvPr>
          <p:cNvSpPr>
            <a:spLocks noGrp="1"/>
          </p:cNvSpPr>
          <p:nvPr>
            <p:ph type="ftr" sz="quarter" idx="11"/>
          </p:nvPr>
        </p:nvSpPr>
        <p:spPr>
          <a:xfrm>
            <a:off x="812799" y="6356351"/>
            <a:ext cx="1026369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1660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2AE6-A077-4623-996A-8FB1E1C09FBC}"/>
              </a:ext>
            </a:extLst>
          </p:cNvPr>
          <p:cNvSpPr>
            <a:spLocks noGrp="1"/>
          </p:cNvSpPr>
          <p:nvPr>
            <p:ph type="title"/>
          </p:nvPr>
        </p:nvSpPr>
        <p:spPr>
          <a:xfrm>
            <a:off x="812800" y="274638"/>
            <a:ext cx="10566400" cy="866005"/>
          </a:xfrm>
        </p:spPr>
        <p:txBody>
          <a:bodyPr/>
          <a:lstStyle/>
          <a:p>
            <a:pPr algn="ctr">
              <a:defRPr/>
            </a:pPr>
            <a:r>
              <a:rPr lang="en-US" dirty="0"/>
              <a:t>Modification Prohibition</a:t>
            </a:r>
          </a:p>
        </p:txBody>
      </p:sp>
      <p:sp>
        <p:nvSpPr>
          <p:cNvPr id="3" name="Content Placeholder 2">
            <a:extLst>
              <a:ext uri="{FF2B5EF4-FFF2-40B4-BE49-F238E27FC236}">
                <a16:creationId xmlns:a16="http://schemas.microsoft.com/office/drawing/2014/main" id="{4921A080-8042-4B7E-B84A-62D97D772919}"/>
              </a:ext>
            </a:extLst>
          </p:cNvPr>
          <p:cNvSpPr>
            <a:spLocks noGrp="1"/>
          </p:cNvSpPr>
          <p:nvPr>
            <p:ph idx="1"/>
          </p:nvPr>
        </p:nvSpPr>
        <p:spPr>
          <a:xfrm>
            <a:off x="650449" y="1225485"/>
            <a:ext cx="10821972" cy="5099115"/>
          </a:xfrm>
        </p:spPr>
        <p:txBody>
          <a:bodyPr/>
          <a:lstStyle/>
          <a:p>
            <a:pPr>
              <a:defRPr/>
            </a:pPr>
            <a:r>
              <a:rPr lang="en-US" sz="3200" dirty="0"/>
              <a:t>Contracts cannot be modified to give a contractor more money without an increase in deliverables</a:t>
            </a:r>
          </a:p>
          <a:p>
            <a:pPr lvl="1">
              <a:defRPr/>
            </a:pPr>
            <a:r>
              <a:rPr lang="en-US" sz="2800" dirty="0"/>
              <a:t>Per the Constitution Article III, Section 35 on slide 115</a:t>
            </a:r>
          </a:p>
          <a:p>
            <a:pPr lvl="1">
              <a:defRPr/>
            </a:pPr>
            <a:r>
              <a:rPr lang="en-US" sz="2800" dirty="0"/>
              <a:t>Any increased contract value must be commensurate with the increased level of contractor performance</a:t>
            </a:r>
          </a:p>
          <a:p>
            <a:pPr>
              <a:defRPr/>
            </a:pPr>
            <a:r>
              <a:rPr lang="en-US" sz="3200" dirty="0"/>
              <a:t>This usually includes not decreasing the required performance of the contractor but keeping the same contract price</a:t>
            </a:r>
          </a:p>
          <a:p>
            <a:pPr lvl="1">
              <a:defRPr/>
            </a:pPr>
            <a:r>
              <a:rPr lang="en-US" sz="2800" dirty="0"/>
              <a:t>Which would have the effect as increasing payment</a:t>
            </a:r>
          </a:p>
        </p:txBody>
      </p:sp>
      <p:sp>
        <p:nvSpPr>
          <p:cNvPr id="165892" name="Slide Number Placeholder 3">
            <a:extLst>
              <a:ext uri="{FF2B5EF4-FFF2-40B4-BE49-F238E27FC236}">
                <a16:creationId xmlns:a16="http://schemas.microsoft.com/office/drawing/2014/main" id="{AC4676F1-A6E5-409E-8B35-6AD03FDE5EEF}"/>
              </a:ext>
            </a:extLst>
          </p:cNvPr>
          <p:cNvSpPr>
            <a:spLocks noGrp="1"/>
          </p:cNvSpPr>
          <p:nvPr>
            <p:ph type="sldNum" sz="quarter" idx="10"/>
          </p:nvPr>
        </p:nvSpPr>
        <p:spPr>
          <a:xfrm>
            <a:off x="10624008" y="6356351"/>
            <a:ext cx="110293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8689966-A429-4579-B342-08DE95C38931}" type="slidenum">
              <a:rPr lang="en-US" altLang="en-US" sz="1200">
                <a:latin typeface="Arial" panose="020B0604020202020204" pitchFamily="34" charset="0"/>
              </a:rPr>
              <a:pPr>
                <a:spcBef>
                  <a:spcPct val="0"/>
                </a:spcBef>
                <a:buClrTx/>
                <a:buSzTx/>
                <a:buFontTx/>
                <a:buNone/>
              </a:pPr>
              <a:t>136</a:t>
            </a:fld>
            <a:endParaRPr lang="en-US" altLang="en-US" sz="1200" dirty="0">
              <a:latin typeface="Arial" panose="020B0604020202020204" pitchFamily="34" charset="0"/>
            </a:endParaRPr>
          </a:p>
        </p:txBody>
      </p:sp>
      <p:sp>
        <p:nvSpPr>
          <p:cNvPr id="165893" name="Footer Placeholder 4">
            <a:extLst>
              <a:ext uri="{FF2B5EF4-FFF2-40B4-BE49-F238E27FC236}">
                <a16:creationId xmlns:a16="http://schemas.microsoft.com/office/drawing/2014/main" id="{7A29B909-F6B2-4A34-8CE4-3483959D1EFA}"/>
              </a:ext>
            </a:extLst>
          </p:cNvPr>
          <p:cNvSpPr>
            <a:spLocks noGrp="1"/>
          </p:cNvSpPr>
          <p:nvPr>
            <p:ph type="ftr" sz="quarter" idx="11"/>
          </p:nvPr>
        </p:nvSpPr>
        <p:spPr>
          <a:xfrm>
            <a:off x="812799" y="6356351"/>
            <a:ext cx="10386243"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79001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2" name="Rectangle 4">
            <a:extLst>
              <a:ext uri="{FF2B5EF4-FFF2-40B4-BE49-F238E27FC236}">
                <a16:creationId xmlns:a16="http://schemas.microsoft.com/office/drawing/2014/main" id="{EFFBEC24-6AF2-43D0-9FB7-60FEE38AE4FA}"/>
              </a:ext>
            </a:extLst>
          </p:cNvPr>
          <p:cNvSpPr>
            <a:spLocks noGrp="1" noChangeArrowheads="1"/>
          </p:cNvSpPr>
          <p:nvPr>
            <p:ph type="ctrTitle"/>
          </p:nvPr>
        </p:nvSpPr>
        <p:spPr/>
        <p:txBody>
          <a:bodyPr/>
          <a:lstStyle/>
          <a:p>
            <a:pPr eaLnBrk="1" hangingPunct="1">
              <a:defRPr/>
            </a:pPr>
            <a:r>
              <a:rPr lang="en-US" altLang="en-US" sz="6600"/>
              <a:t>Modifications</a:t>
            </a:r>
          </a:p>
        </p:txBody>
      </p:sp>
      <p:sp>
        <p:nvSpPr>
          <p:cNvPr id="1875973" name="Rectangle 5">
            <a:extLst>
              <a:ext uri="{FF2B5EF4-FFF2-40B4-BE49-F238E27FC236}">
                <a16:creationId xmlns:a16="http://schemas.microsoft.com/office/drawing/2014/main" id="{832ED075-C57F-4687-942A-E371A4FDE9E6}"/>
              </a:ext>
            </a:extLst>
          </p:cNvPr>
          <p:cNvSpPr>
            <a:spLocks noGrp="1" noChangeArrowheads="1"/>
          </p:cNvSpPr>
          <p:nvPr>
            <p:ph type="subTitle" idx="1"/>
          </p:nvPr>
        </p:nvSpPr>
        <p:spPr/>
        <p:txBody>
          <a:bodyPr/>
          <a:lstStyle/>
          <a:p>
            <a:pPr eaLnBrk="1" hangingPunct="1">
              <a:defRPr/>
            </a:pPr>
            <a:r>
              <a:rPr lang="en-US" altLang="en-US" sz="4000"/>
              <a:t>Including Change Orders</a:t>
            </a:r>
          </a:p>
        </p:txBody>
      </p:sp>
    </p:spTree>
    <p:extLst>
      <p:ext uri="{BB962C8B-B14F-4D97-AF65-F5344CB8AC3E}">
        <p14:creationId xmlns:p14="http://schemas.microsoft.com/office/powerpoint/2010/main" val="1078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F7A9A-DBCA-4158-9967-CFE3B06ED026}"/>
              </a:ext>
            </a:extLst>
          </p:cNvPr>
          <p:cNvSpPr>
            <a:spLocks noGrp="1"/>
          </p:cNvSpPr>
          <p:nvPr>
            <p:ph type="sldNum" sz="quarter" idx="12"/>
          </p:nvPr>
        </p:nvSpPr>
        <p:spPr/>
        <p:txBody>
          <a:bodyPr/>
          <a:lstStyle/>
          <a:p>
            <a:pPr>
              <a:defRPr/>
            </a:pPr>
            <a:fld id="{69C0710D-9A30-4032-B264-D15B253E6683}" type="slidenum">
              <a:rPr lang="en-US" altLang="en-US"/>
              <a:pPr>
                <a:defRPr/>
              </a:pPr>
              <a:t>138</a:t>
            </a:fld>
            <a:endParaRPr lang="en-US" altLang="en-US"/>
          </a:p>
        </p:txBody>
      </p:sp>
      <p:sp>
        <p:nvSpPr>
          <p:cNvPr id="1128450" name="Rectangle 2">
            <a:extLst>
              <a:ext uri="{FF2B5EF4-FFF2-40B4-BE49-F238E27FC236}">
                <a16:creationId xmlns:a16="http://schemas.microsoft.com/office/drawing/2014/main" id="{4E4DE9E0-C879-45E1-82C3-5FB9F3B5CEEE}"/>
              </a:ext>
            </a:extLst>
          </p:cNvPr>
          <p:cNvSpPr>
            <a:spLocks noGrp="1" noChangeArrowheads="1"/>
          </p:cNvSpPr>
          <p:nvPr>
            <p:ph type="title"/>
          </p:nvPr>
        </p:nvSpPr>
        <p:spPr>
          <a:xfrm>
            <a:off x="1981200" y="152400"/>
            <a:ext cx="8229600" cy="685800"/>
          </a:xfrm>
        </p:spPr>
        <p:txBody>
          <a:bodyPr/>
          <a:lstStyle/>
          <a:p>
            <a:pPr eaLnBrk="1" hangingPunct="1">
              <a:defRPr/>
            </a:pPr>
            <a:r>
              <a:rPr lang="en-US" altLang="en-US" sz="4000" dirty="0"/>
              <a:t>Contract Modifications</a:t>
            </a:r>
          </a:p>
        </p:txBody>
      </p:sp>
      <p:sp>
        <p:nvSpPr>
          <p:cNvPr id="1128451" name="Rectangle 3">
            <a:extLst>
              <a:ext uri="{FF2B5EF4-FFF2-40B4-BE49-F238E27FC236}">
                <a16:creationId xmlns:a16="http://schemas.microsoft.com/office/drawing/2014/main" id="{95371304-6E7D-4C56-B3DB-B9877CC281BE}"/>
              </a:ext>
            </a:extLst>
          </p:cNvPr>
          <p:cNvSpPr>
            <a:spLocks noGrp="1" noChangeArrowheads="1"/>
          </p:cNvSpPr>
          <p:nvPr>
            <p:ph type="body" idx="1"/>
          </p:nvPr>
        </p:nvSpPr>
        <p:spPr>
          <a:xfrm>
            <a:off x="263950" y="1536569"/>
            <a:ext cx="11623249" cy="4685122"/>
          </a:xfrm>
        </p:spPr>
        <p:txBody>
          <a:bodyPr/>
          <a:lstStyle/>
          <a:p>
            <a:pPr marL="609600" indent="-609600">
              <a:lnSpc>
                <a:spcPct val="90000"/>
              </a:lnSpc>
              <a:spcBef>
                <a:spcPct val="15000"/>
              </a:spcBef>
              <a:defRPr/>
            </a:pPr>
            <a:r>
              <a:rPr lang="en-US" altLang="en-US" sz="3200" dirty="0"/>
              <a:t>There are 2 standards to apply to determine if a contract can or should be modified</a:t>
            </a:r>
          </a:p>
          <a:p>
            <a:pPr marL="609600" indent="-609600" algn="ctr">
              <a:lnSpc>
                <a:spcPct val="90000"/>
              </a:lnSpc>
              <a:spcBef>
                <a:spcPct val="15000"/>
              </a:spcBef>
              <a:buFont typeface="Wingdings" panose="05000000000000000000" pitchFamily="2" charset="2"/>
              <a:buAutoNum type="arabicPeriod"/>
              <a:defRPr/>
            </a:pPr>
            <a:r>
              <a:rPr lang="en-US" altLang="en-US" sz="2800" b="1" dirty="0"/>
              <a:t>Is the proposed modification within the scope of the contract</a:t>
            </a:r>
            <a:r>
              <a:rPr lang="en-US" altLang="en-US" sz="2800" dirty="0"/>
              <a:t>; i.e.,</a:t>
            </a:r>
          </a:p>
          <a:p>
            <a:pPr marL="990600" lvl="1" indent="-533400">
              <a:lnSpc>
                <a:spcPct val="90000"/>
              </a:lnSpc>
              <a:spcBef>
                <a:spcPct val="15000"/>
              </a:spcBef>
              <a:buFont typeface="Wingdings" panose="05000000000000000000" pitchFamily="2" charset="2"/>
              <a:buChar char="n"/>
              <a:defRPr/>
            </a:pPr>
            <a:r>
              <a:rPr lang="en-US" altLang="en-US" sz="2400" dirty="0"/>
              <a:t>Is it reasonably close to what is currently being done under the contract?</a:t>
            </a:r>
          </a:p>
          <a:p>
            <a:pPr marL="1371600" lvl="2" indent="-457200">
              <a:lnSpc>
                <a:spcPct val="90000"/>
              </a:lnSpc>
              <a:spcBef>
                <a:spcPct val="15000"/>
              </a:spcBef>
              <a:buFont typeface="Wingdings" panose="05000000000000000000" pitchFamily="2" charset="2"/>
              <a:buChar char="n"/>
              <a:defRPr/>
            </a:pPr>
            <a:r>
              <a:rPr lang="en-US" altLang="en-US" b="1" dirty="0"/>
              <a:t>If so, it may be possible to modify the contract if the 2</a:t>
            </a:r>
            <a:r>
              <a:rPr lang="en-US" altLang="en-US" b="1" baseline="30000" dirty="0"/>
              <a:t>nd</a:t>
            </a:r>
            <a:r>
              <a:rPr lang="en-US" altLang="en-US" b="1" dirty="0"/>
              <a:t> standard is met, as presented in 2 slides (140)</a:t>
            </a:r>
          </a:p>
          <a:p>
            <a:pPr marL="1371600" lvl="2" indent="-457200">
              <a:lnSpc>
                <a:spcPct val="90000"/>
              </a:lnSpc>
              <a:spcBef>
                <a:spcPct val="15000"/>
              </a:spcBef>
              <a:buFont typeface="Wingdings" panose="05000000000000000000" pitchFamily="2" charset="2"/>
              <a:buChar char="n"/>
              <a:defRPr/>
            </a:pPr>
            <a:r>
              <a:rPr lang="en-US" altLang="en-US" b="1" dirty="0"/>
              <a:t>If not, the contract cannot be modified in the manner being considered </a:t>
            </a:r>
          </a:p>
          <a:p>
            <a:pPr marL="990600" lvl="1" indent="-533400">
              <a:lnSpc>
                <a:spcPct val="90000"/>
              </a:lnSpc>
              <a:spcBef>
                <a:spcPct val="15000"/>
              </a:spcBef>
              <a:buFont typeface="Wingdings" panose="05000000000000000000" pitchFamily="2" charset="2"/>
              <a:buChar char="n"/>
              <a:defRPr/>
            </a:pPr>
            <a:r>
              <a:rPr lang="en-US" altLang="en-US" sz="2400" dirty="0"/>
              <a:t>Often it is very clear if the proposed contract change is within the scope</a:t>
            </a:r>
          </a:p>
          <a:p>
            <a:pPr marL="990600" lvl="1" indent="-533400">
              <a:lnSpc>
                <a:spcPct val="90000"/>
              </a:lnSpc>
              <a:spcBef>
                <a:spcPct val="15000"/>
              </a:spcBef>
              <a:buFont typeface="Wingdings" panose="05000000000000000000" pitchFamily="2" charset="2"/>
              <a:buChar char="n"/>
              <a:defRPr/>
            </a:pPr>
            <a:r>
              <a:rPr lang="en-US" altLang="en-US" sz="2400" dirty="0"/>
              <a:t>Other times it may not be so clear</a:t>
            </a:r>
          </a:p>
        </p:txBody>
      </p:sp>
      <p:sp>
        <p:nvSpPr>
          <p:cNvPr id="3" name="Footer Placeholder 2">
            <a:extLst>
              <a:ext uri="{FF2B5EF4-FFF2-40B4-BE49-F238E27FC236}">
                <a16:creationId xmlns:a16="http://schemas.microsoft.com/office/drawing/2014/main" id="{360250C8-3C17-479E-957F-F344AD7582D7}"/>
              </a:ext>
            </a:extLst>
          </p:cNvPr>
          <p:cNvSpPr>
            <a:spLocks noGrp="1"/>
          </p:cNvSpPr>
          <p:nvPr>
            <p:ph type="ftr" sz="quarter" idx="11"/>
          </p:nvPr>
        </p:nvSpPr>
        <p:spPr>
          <a:xfrm>
            <a:off x="812799" y="6356351"/>
            <a:ext cx="993375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409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F17462-A76A-443F-A4C5-9CFB75FF6423}"/>
              </a:ext>
            </a:extLst>
          </p:cNvPr>
          <p:cNvSpPr>
            <a:spLocks noGrp="1"/>
          </p:cNvSpPr>
          <p:nvPr>
            <p:ph type="sldNum" sz="quarter" idx="12"/>
          </p:nvPr>
        </p:nvSpPr>
        <p:spPr/>
        <p:txBody>
          <a:bodyPr/>
          <a:lstStyle/>
          <a:p>
            <a:pPr>
              <a:defRPr/>
            </a:pPr>
            <a:fld id="{3C7F4A46-9DEC-42B9-AB8B-2EE940098CFC}" type="slidenum">
              <a:rPr lang="en-US" altLang="en-US"/>
              <a:pPr>
                <a:defRPr/>
              </a:pPr>
              <a:t>139</a:t>
            </a:fld>
            <a:endParaRPr lang="en-US" altLang="en-US"/>
          </a:p>
        </p:txBody>
      </p:sp>
      <p:sp>
        <p:nvSpPr>
          <p:cNvPr id="1129474" name="Rectangle 2">
            <a:extLst>
              <a:ext uri="{FF2B5EF4-FFF2-40B4-BE49-F238E27FC236}">
                <a16:creationId xmlns:a16="http://schemas.microsoft.com/office/drawing/2014/main" id="{56977A19-FCDB-4C92-968C-D39A99478C73}"/>
              </a:ext>
            </a:extLst>
          </p:cNvPr>
          <p:cNvSpPr>
            <a:spLocks noGrp="1" noChangeArrowheads="1"/>
          </p:cNvSpPr>
          <p:nvPr>
            <p:ph type="title"/>
          </p:nvPr>
        </p:nvSpPr>
        <p:spPr>
          <a:xfrm>
            <a:off x="509047" y="152399"/>
            <a:ext cx="11151910" cy="752573"/>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29475" name="Rectangle 3">
            <a:extLst>
              <a:ext uri="{FF2B5EF4-FFF2-40B4-BE49-F238E27FC236}">
                <a16:creationId xmlns:a16="http://schemas.microsoft.com/office/drawing/2014/main" id="{4630CE9A-F7B3-4408-A331-79BFCA446A67}"/>
              </a:ext>
            </a:extLst>
          </p:cNvPr>
          <p:cNvSpPr>
            <a:spLocks noGrp="1" noChangeArrowheads="1"/>
          </p:cNvSpPr>
          <p:nvPr>
            <p:ph type="body" idx="1"/>
          </p:nvPr>
        </p:nvSpPr>
        <p:spPr>
          <a:xfrm>
            <a:off x="509047" y="1102936"/>
            <a:ext cx="11151910" cy="5109329"/>
          </a:xfrm>
        </p:spPr>
        <p:txBody>
          <a:bodyPr/>
          <a:lstStyle/>
          <a:p>
            <a:pPr marL="609600" indent="-609600">
              <a:lnSpc>
                <a:spcPct val="90000"/>
              </a:lnSpc>
              <a:spcBef>
                <a:spcPct val="15000"/>
              </a:spcBef>
              <a:defRPr/>
            </a:pPr>
            <a:r>
              <a:rPr lang="en-US" altLang="en-US" sz="3200" dirty="0"/>
              <a:t>If it is not clear if a proposed modification is within the scope of a contract, generally consult with your:</a:t>
            </a:r>
          </a:p>
          <a:p>
            <a:pPr marL="990600" lvl="1" indent="-533400">
              <a:lnSpc>
                <a:spcPct val="90000"/>
              </a:lnSpc>
              <a:spcBef>
                <a:spcPct val="15000"/>
              </a:spcBef>
              <a:buFont typeface="Wingdings" panose="05000000000000000000" pitchFamily="2" charset="2"/>
              <a:buChar char="n"/>
              <a:defRPr/>
            </a:pPr>
            <a:r>
              <a:rPr lang="en-US" altLang="en-US" sz="2800" b="1" dirty="0">
                <a:solidFill>
                  <a:srgbClr val="C00000"/>
                </a:solidFill>
              </a:rPr>
              <a:t>AAG</a:t>
            </a:r>
            <a:r>
              <a:rPr lang="en-US" altLang="en-US" sz="2800" dirty="0"/>
              <a:t> and/or,</a:t>
            </a:r>
          </a:p>
          <a:p>
            <a:pPr marL="990600" lvl="1" indent="-533400">
              <a:lnSpc>
                <a:spcPct val="90000"/>
              </a:lnSpc>
              <a:spcBef>
                <a:spcPct val="15000"/>
              </a:spcBef>
              <a:buFont typeface="Wingdings" panose="05000000000000000000" pitchFamily="2" charset="2"/>
              <a:buChar char="n"/>
              <a:defRPr/>
            </a:pPr>
            <a:r>
              <a:rPr lang="en-US" altLang="en-US" sz="2800" dirty="0"/>
              <a:t>Appropriate control agency</a:t>
            </a:r>
          </a:p>
          <a:p>
            <a:pPr marL="609600" indent="-609600">
              <a:lnSpc>
                <a:spcPct val="90000"/>
              </a:lnSpc>
              <a:spcBef>
                <a:spcPct val="15000"/>
              </a:spcBef>
              <a:defRPr/>
            </a:pPr>
            <a:r>
              <a:rPr lang="en-US" altLang="en-US" sz="3200" dirty="0"/>
              <a:t>before contacting the contractor and spending time and effort negotiating the details of the proposed modification </a:t>
            </a:r>
          </a:p>
          <a:p>
            <a:pPr marL="609600" indent="-609600">
              <a:lnSpc>
                <a:spcPct val="90000"/>
              </a:lnSpc>
              <a:spcBef>
                <a:spcPct val="15000"/>
              </a:spcBef>
              <a:defRPr/>
            </a:pPr>
            <a:r>
              <a:rPr lang="en-US" altLang="en-US" sz="3200" dirty="0"/>
              <a:t>But, even if not contacted before a modification is negotiated, </a:t>
            </a:r>
            <a:r>
              <a:rPr lang="en-US" altLang="en-US" sz="3200" b="1" dirty="0">
                <a:solidFill>
                  <a:srgbClr val="66FFFF"/>
                </a:solidFill>
              </a:rPr>
              <a:t>generally, an AAG should approve modifications for legal sufficiency</a:t>
            </a:r>
            <a:endParaRPr lang="en-US" altLang="en-US" sz="3200" dirty="0"/>
          </a:p>
        </p:txBody>
      </p:sp>
      <p:sp>
        <p:nvSpPr>
          <p:cNvPr id="2" name="Footer Placeholder 1">
            <a:extLst>
              <a:ext uri="{FF2B5EF4-FFF2-40B4-BE49-F238E27FC236}">
                <a16:creationId xmlns:a16="http://schemas.microsoft.com/office/drawing/2014/main" id="{47CE53B9-9F2A-47EB-A274-9CFADFF05650}"/>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1142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61EC-2900-4AA2-A47F-8B93714D088B}"/>
              </a:ext>
            </a:extLst>
          </p:cNvPr>
          <p:cNvSpPr>
            <a:spLocks noGrp="1"/>
          </p:cNvSpPr>
          <p:nvPr>
            <p:ph type="title"/>
          </p:nvPr>
        </p:nvSpPr>
        <p:spPr>
          <a:xfrm>
            <a:off x="812800" y="136525"/>
            <a:ext cx="10566400" cy="664754"/>
          </a:xfrm>
        </p:spPr>
        <p:txBody>
          <a:bodyPr/>
          <a:lstStyle/>
          <a:p>
            <a:pPr algn="ctr"/>
            <a:r>
              <a:rPr lang="en-US" dirty="0"/>
              <a:t>Situational sole sources</a:t>
            </a:r>
          </a:p>
        </p:txBody>
      </p:sp>
      <p:sp>
        <p:nvSpPr>
          <p:cNvPr id="3" name="Content Placeholder 2">
            <a:extLst>
              <a:ext uri="{FF2B5EF4-FFF2-40B4-BE49-F238E27FC236}">
                <a16:creationId xmlns:a16="http://schemas.microsoft.com/office/drawing/2014/main" id="{C746655F-A6B0-4C80-83DD-A9FF060C4C76}"/>
              </a:ext>
            </a:extLst>
          </p:cNvPr>
          <p:cNvSpPr>
            <a:spLocks noGrp="1"/>
          </p:cNvSpPr>
          <p:nvPr>
            <p:ph sz="quarter" idx="13"/>
          </p:nvPr>
        </p:nvSpPr>
        <p:spPr>
          <a:xfrm>
            <a:off x="329937" y="876693"/>
            <a:ext cx="11547835" cy="5479658"/>
          </a:xfrm>
        </p:spPr>
        <p:txBody>
          <a:bodyPr>
            <a:normAutofit lnSpcReduction="10000"/>
          </a:bodyPr>
          <a:lstStyle/>
          <a:p>
            <a:r>
              <a:rPr lang="en-US" b="1" dirty="0">
                <a:solidFill>
                  <a:schemeClr val="accent2">
                    <a:lumMod val="75000"/>
                  </a:schemeClr>
                </a:solidFill>
              </a:rPr>
              <a:t>“…the application of the determination and the </a:t>
            </a:r>
            <a:r>
              <a:rPr lang="en-US" b="1" u="sng" dirty="0">
                <a:solidFill>
                  <a:schemeClr val="accent2">
                    <a:lumMod val="75000"/>
                  </a:schemeClr>
                </a:solidFill>
              </a:rPr>
              <a:t>duration of its effectiveness</a:t>
            </a:r>
            <a:r>
              <a:rPr lang="en-US" dirty="0">
                <a:solidFill>
                  <a:schemeClr val="accent2">
                    <a:lumMod val="75000"/>
                  </a:schemeClr>
                </a:solidFill>
              </a:rPr>
              <a:t>.”</a:t>
            </a:r>
          </a:p>
          <a:p>
            <a:r>
              <a:rPr lang="en-US" b="1" dirty="0">
                <a:solidFill>
                  <a:schemeClr val="accent2">
                    <a:lumMod val="75000"/>
                  </a:schemeClr>
                </a:solidFill>
              </a:rPr>
              <a:t>“…why no other shall be suitable or acceptable </a:t>
            </a:r>
            <a:r>
              <a:rPr lang="en-US" b="1" i="1" u="sng" dirty="0">
                <a:solidFill>
                  <a:schemeClr val="accent2">
                    <a:lumMod val="75000"/>
                  </a:schemeClr>
                </a:solidFill>
              </a:rPr>
              <a:t>to meet the need</a:t>
            </a:r>
            <a:r>
              <a:rPr lang="en-US" b="1" dirty="0">
                <a:solidFill>
                  <a:schemeClr val="accent2">
                    <a:lumMod val="75000"/>
                  </a:schemeClr>
                </a:solidFill>
              </a:rPr>
              <a:t>.” </a:t>
            </a:r>
          </a:p>
          <a:p>
            <a:r>
              <a:rPr lang="en-US" dirty="0">
                <a:solidFill>
                  <a:schemeClr val="tx1"/>
                </a:solidFill>
              </a:rPr>
              <a:t>The above wording from 21.05.05.02 B certainly imply that the procurement officer can find that special circumstances can apply for a temporary period of time that justify a sole source determination</a:t>
            </a:r>
          </a:p>
          <a:p>
            <a:pPr lvl="1"/>
            <a:r>
              <a:rPr lang="en-US" dirty="0">
                <a:solidFill>
                  <a:schemeClr val="tx1"/>
                </a:solidFill>
              </a:rPr>
              <a:t>And that once those special circumstances, including the temporary period of time, expire, there is no longer a legitimate sole source situation</a:t>
            </a:r>
          </a:p>
        </p:txBody>
      </p:sp>
      <p:sp>
        <p:nvSpPr>
          <p:cNvPr id="4" name="Footer Placeholder 3">
            <a:extLst>
              <a:ext uri="{FF2B5EF4-FFF2-40B4-BE49-F238E27FC236}">
                <a16:creationId xmlns:a16="http://schemas.microsoft.com/office/drawing/2014/main" id="{16807169-9580-4F99-9A77-B66388DD87DE}"/>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109CC64-B25B-487F-88B7-C3F311A1629E}"/>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3520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055F02-80D1-49B7-99B6-9D01D65E8F26}"/>
              </a:ext>
            </a:extLst>
          </p:cNvPr>
          <p:cNvSpPr>
            <a:spLocks noGrp="1"/>
          </p:cNvSpPr>
          <p:nvPr>
            <p:ph type="sldNum" sz="quarter" idx="12"/>
          </p:nvPr>
        </p:nvSpPr>
        <p:spPr/>
        <p:txBody>
          <a:bodyPr/>
          <a:lstStyle/>
          <a:p>
            <a:pPr>
              <a:defRPr/>
            </a:pPr>
            <a:fld id="{70868B1B-2D83-488F-806C-A1598C577317}" type="slidenum">
              <a:rPr lang="en-US" altLang="en-US"/>
              <a:pPr>
                <a:defRPr/>
              </a:pPr>
              <a:t>140</a:t>
            </a:fld>
            <a:endParaRPr lang="en-US" altLang="en-US"/>
          </a:p>
        </p:txBody>
      </p:sp>
      <p:sp>
        <p:nvSpPr>
          <p:cNvPr id="1130498" name="Rectangle 2">
            <a:extLst>
              <a:ext uri="{FF2B5EF4-FFF2-40B4-BE49-F238E27FC236}">
                <a16:creationId xmlns:a16="http://schemas.microsoft.com/office/drawing/2014/main" id="{00001885-3553-4498-8197-2E05EB894BCB}"/>
              </a:ext>
            </a:extLst>
          </p:cNvPr>
          <p:cNvSpPr>
            <a:spLocks noGrp="1" noChangeArrowheads="1"/>
          </p:cNvSpPr>
          <p:nvPr>
            <p:ph type="title"/>
          </p:nvPr>
        </p:nvSpPr>
        <p:spPr>
          <a:xfrm>
            <a:off x="254524" y="152400"/>
            <a:ext cx="11708090" cy="685800"/>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30499" name="Rectangle 3">
            <a:extLst>
              <a:ext uri="{FF2B5EF4-FFF2-40B4-BE49-F238E27FC236}">
                <a16:creationId xmlns:a16="http://schemas.microsoft.com/office/drawing/2014/main" id="{80E1806D-531D-4458-A518-9F1F1E611390}"/>
              </a:ext>
            </a:extLst>
          </p:cNvPr>
          <p:cNvSpPr>
            <a:spLocks noGrp="1" noChangeArrowheads="1"/>
          </p:cNvSpPr>
          <p:nvPr>
            <p:ph type="body" idx="1"/>
          </p:nvPr>
        </p:nvSpPr>
        <p:spPr>
          <a:xfrm>
            <a:off x="452487" y="1470580"/>
            <a:ext cx="11274457" cy="5387419"/>
          </a:xfrm>
        </p:spPr>
        <p:txBody>
          <a:bodyPr/>
          <a:lstStyle/>
          <a:p>
            <a:pPr marL="609600" indent="-609600">
              <a:spcBef>
                <a:spcPct val="15000"/>
              </a:spcBef>
              <a:defRPr/>
            </a:pPr>
            <a:r>
              <a:rPr lang="en-US" altLang="en-US" dirty="0"/>
              <a:t>Standards for modifying a contract </a:t>
            </a:r>
            <a:r>
              <a:rPr lang="en-US" altLang="en-US" sz="2400" dirty="0"/>
              <a:t>(Cont’d)</a:t>
            </a:r>
          </a:p>
          <a:p>
            <a:pPr marL="609600" indent="-609600">
              <a:spcBef>
                <a:spcPct val="15000"/>
              </a:spcBef>
              <a:buNone/>
              <a:defRPr/>
            </a:pPr>
            <a:r>
              <a:rPr lang="en-US" altLang="en-US" dirty="0"/>
              <a:t>2.	</a:t>
            </a:r>
            <a:r>
              <a:rPr lang="en-US" altLang="en-US" sz="3200" dirty="0"/>
              <a:t>Does the proposed modification meet the same standards as a sole source award</a:t>
            </a:r>
          </a:p>
          <a:p>
            <a:pPr marL="609600" indent="-609600">
              <a:spcBef>
                <a:spcPct val="15000"/>
              </a:spcBef>
              <a:defRPr/>
            </a:pPr>
            <a:r>
              <a:rPr lang="en-US" altLang="en-US" sz="2800" dirty="0"/>
              <a:t>i.e., is the current contractor the only entity that can provide the modification activity:</a:t>
            </a:r>
          </a:p>
          <a:p>
            <a:pPr marL="990600" lvl="1" indent="-533400">
              <a:spcBef>
                <a:spcPct val="15000"/>
              </a:spcBef>
              <a:defRPr/>
            </a:pPr>
            <a:r>
              <a:rPr lang="en-US" altLang="en-US" sz="2400" dirty="0"/>
              <a:t>In an absolute sense</a:t>
            </a:r>
          </a:p>
          <a:p>
            <a:pPr marL="1371600" lvl="2" indent="-457200">
              <a:spcBef>
                <a:spcPct val="15000"/>
              </a:spcBef>
              <a:defRPr/>
            </a:pPr>
            <a:r>
              <a:rPr lang="en-US" altLang="en-US" b="1" dirty="0"/>
              <a:t>There absolutely is no other entity that either is legal permitted, or capable of doing what is contemplated under the modification</a:t>
            </a:r>
          </a:p>
          <a:p>
            <a:pPr marL="990600" lvl="1" indent="-533400">
              <a:spcBef>
                <a:spcPct val="15000"/>
              </a:spcBef>
              <a:defRPr/>
            </a:pPr>
            <a:r>
              <a:rPr lang="en-US" altLang="en-US" sz="2400" dirty="0"/>
              <a:t>Within any degree of reasonableness</a:t>
            </a:r>
          </a:p>
        </p:txBody>
      </p:sp>
      <p:sp>
        <p:nvSpPr>
          <p:cNvPr id="2" name="Footer Placeholder 1">
            <a:extLst>
              <a:ext uri="{FF2B5EF4-FFF2-40B4-BE49-F238E27FC236}">
                <a16:creationId xmlns:a16="http://schemas.microsoft.com/office/drawing/2014/main" id="{9C7409CA-7388-4AF8-BC2B-04D435445241}"/>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83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EA0013-5736-461D-9F77-79795AF82443}"/>
              </a:ext>
            </a:extLst>
          </p:cNvPr>
          <p:cNvSpPr>
            <a:spLocks noGrp="1"/>
          </p:cNvSpPr>
          <p:nvPr>
            <p:ph type="sldNum" sz="quarter" idx="12"/>
          </p:nvPr>
        </p:nvSpPr>
        <p:spPr/>
        <p:txBody>
          <a:bodyPr/>
          <a:lstStyle/>
          <a:p>
            <a:pPr>
              <a:defRPr/>
            </a:pPr>
            <a:fld id="{4626AEB3-0CAF-42F5-8838-A6175CC327B7}" type="slidenum">
              <a:rPr lang="en-US" altLang="en-US"/>
              <a:pPr>
                <a:defRPr/>
              </a:pPr>
              <a:t>141</a:t>
            </a:fld>
            <a:endParaRPr lang="en-US" altLang="en-US"/>
          </a:p>
        </p:txBody>
      </p:sp>
      <p:sp>
        <p:nvSpPr>
          <p:cNvPr id="1131522" name="Rectangle 2">
            <a:extLst>
              <a:ext uri="{FF2B5EF4-FFF2-40B4-BE49-F238E27FC236}">
                <a16:creationId xmlns:a16="http://schemas.microsoft.com/office/drawing/2014/main" id="{3BF1D755-FB9F-496D-8934-F25AB00DD4D3}"/>
              </a:ext>
            </a:extLst>
          </p:cNvPr>
          <p:cNvSpPr>
            <a:spLocks noGrp="1" noChangeArrowheads="1"/>
          </p:cNvSpPr>
          <p:nvPr>
            <p:ph type="title"/>
          </p:nvPr>
        </p:nvSpPr>
        <p:spPr>
          <a:xfrm>
            <a:off x="329937" y="152400"/>
            <a:ext cx="11378153" cy="533400"/>
          </a:xfrm>
        </p:spPr>
        <p:txBody>
          <a:bodyPr/>
          <a:lstStyle/>
          <a:p>
            <a:pPr algn="ctr" eaLnBrk="1" hangingPunct="1">
              <a:defRPr/>
            </a:pPr>
            <a:r>
              <a:rPr lang="en-US" altLang="en-US" dirty="0"/>
              <a:t>Contract Modifications </a:t>
            </a:r>
            <a:r>
              <a:rPr lang="en-US" altLang="en-US" sz="2400" b="0" dirty="0"/>
              <a:t>(Cont’d)</a:t>
            </a:r>
            <a:endParaRPr lang="en-US" altLang="en-US" sz="4000" b="0" dirty="0"/>
          </a:p>
        </p:txBody>
      </p:sp>
      <p:sp>
        <p:nvSpPr>
          <p:cNvPr id="1131523" name="Rectangle 3">
            <a:extLst>
              <a:ext uri="{FF2B5EF4-FFF2-40B4-BE49-F238E27FC236}">
                <a16:creationId xmlns:a16="http://schemas.microsoft.com/office/drawing/2014/main" id="{1780CD12-A346-4265-A5A9-45D294600B0A}"/>
              </a:ext>
            </a:extLst>
          </p:cNvPr>
          <p:cNvSpPr>
            <a:spLocks noGrp="1" noChangeArrowheads="1"/>
          </p:cNvSpPr>
          <p:nvPr>
            <p:ph type="body" idx="1"/>
          </p:nvPr>
        </p:nvSpPr>
        <p:spPr>
          <a:xfrm>
            <a:off x="414779" y="685800"/>
            <a:ext cx="11378153" cy="6172200"/>
          </a:xfrm>
        </p:spPr>
        <p:txBody>
          <a:bodyPr/>
          <a:lstStyle/>
          <a:p>
            <a:pPr marL="609600" indent="-609600">
              <a:lnSpc>
                <a:spcPct val="90000"/>
              </a:lnSpc>
              <a:spcBef>
                <a:spcPts val="600"/>
              </a:spcBef>
              <a:defRPr/>
            </a:pPr>
            <a:r>
              <a:rPr lang="en-US" altLang="en-US" sz="3200" dirty="0"/>
              <a:t>Within any degree of reasonableness </a:t>
            </a:r>
            <a:r>
              <a:rPr lang="en-US" altLang="en-US" sz="2400" dirty="0"/>
              <a:t>(Cont’d)</a:t>
            </a:r>
          </a:p>
          <a:p>
            <a:pPr marL="990600" lvl="1" indent="-533400">
              <a:lnSpc>
                <a:spcPct val="90000"/>
              </a:lnSpc>
              <a:spcBef>
                <a:spcPts val="600"/>
              </a:spcBef>
              <a:defRPr/>
            </a:pPr>
            <a:r>
              <a:rPr lang="en-US" altLang="en-US" sz="3200" dirty="0"/>
              <a:t>While it may be possible for another entity to do what the modification proposes, one or more of the:</a:t>
            </a:r>
          </a:p>
          <a:p>
            <a:pPr marL="1371600" lvl="2" indent="-457200">
              <a:lnSpc>
                <a:spcPct val="90000"/>
              </a:lnSpc>
              <a:spcBef>
                <a:spcPts val="600"/>
              </a:spcBef>
              <a:defRPr/>
            </a:pPr>
            <a:r>
              <a:rPr lang="en-US" altLang="en-US" sz="2800" dirty="0"/>
              <a:t>Expense</a:t>
            </a:r>
          </a:p>
          <a:p>
            <a:pPr marL="1371600" lvl="2" indent="-457200">
              <a:lnSpc>
                <a:spcPct val="90000"/>
              </a:lnSpc>
              <a:spcBef>
                <a:spcPts val="600"/>
              </a:spcBef>
              <a:defRPr/>
            </a:pPr>
            <a:r>
              <a:rPr lang="en-US" altLang="en-US" sz="2800" dirty="0"/>
              <a:t>Time frame</a:t>
            </a:r>
          </a:p>
          <a:p>
            <a:pPr marL="1371600" lvl="2" indent="-457200">
              <a:lnSpc>
                <a:spcPct val="90000"/>
              </a:lnSpc>
              <a:spcBef>
                <a:spcPts val="600"/>
              </a:spcBef>
              <a:defRPr/>
            </a:pPr>
            <a:r>
              <a:rPr lang="en-US" altLang="en-US" sz="2800" dirty="0"/>
              <a:t>Level of required effort from the agency or others</a:t>
            </a:r>
          </a:p>
          <a:p>
            <a:pPr marL="1371600" lvl="2" indent="-457200">
              <a:lnSpc>
                <a:spcPct val="90000"/>
              </a:lnSpc>
              <a:spcBef>
                <a:spcPts val="600"/>
              </a:spcBef>
              <a:defRPr/>
            </a:pPr>
            <a:r>
              <a:rPr lang="en-US" altLang="en-US" sz="2800" dirty="0"/>
              <a:t>Inferiority of the expected results, etc.</a:t>
            </a:r>
          </a:p>
          <a:p>
            <a:pPr marL="990600" lvl="1" indent="-533400">
              <a:lnSpc>
                <a:spcPct val="90000"/>
              </a:lnSpc>
              <a:spcBef>
                <a:spcPts val="600"/>
              </a:spcBef>
              <a:defRPr/>
            </a:pPr>
            <a:r>
              <a:rPr lang="en-US" altLang="en-US" sz="3200" dirty="0"/>
              <a:t>would be so much greater for the other entity(</a:t>
            </a:r>
            <a:r>
              <a:rPr lang="en-US" altLang="en-US" sz="3200" dirty="0" err="1"/>
              <a:t>ies</a:t>
            </a:r>
            <a:r>
              <a:rPr lang="en-US" altLang="en-US" sz="3200" dirty="0"/>
              <a:t>) than for the contractor, that as a practical matter the contractor can be viewed as the only entity that can provide the proposed contract activity </a:t>
            </a:r>
          </a:p>
        </p:txBody>
      </p:sp>
      <p:sp>
        <p:nvSpPr>
          <p:cNvPr id="2" name="Footer Placeholder 1">
            <a:extLst>
              <a:ext uri="{FF2B5EF4-FFF2-40B4-BE49-F238E27FC236}">
                <a16:creationId xmlns:a16="http://schemas.microsoft.com/office/drawing/2014/main" id="{56B4667D-F24E-46CB-9337-289B979DB0EE}"/>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087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81DF84-9865-4675-941E-E4D1B1B1D594}"/>
              </a:ext>
            </a:extLst>
          </p:cNvPr>
          <p:cNvSpPr>
            <a:spLocks noGrp="1"/>
          </p:cNvSpPr>
          <p:nvPr>
            <p:ph type="sldNum" sz="quarter" idx="12"/>
          </p:nvPr>
        </p:nvSpPr>
        <p:spPr/>
        <p:txBody>
          <a:bodyPr/>
          <a:lstStyle/>
          <a:p>
            <a:pPr>
              <a:defRPr/>
            </a:pPr>
            <a:fld id="{B1DB848E-F4B7-45BA-B36E-75143A59671C}" type="slidenum">
              <a:rPr lang="en-US" altLang="en-US"/>
              <a:pPr>
                <a:defRPr/>
              </a:pPr>
              <a:t>142</a:t>
            </a:fld>
            <a:endParaRPr lang="en-US" altLang="en-US"/>
          </a:p>
        </p:txBody>
      </p:sp>
      <p:sp>
        <p:nvSpPr>
          <p:cNvPr id="172034" name="Rectangle 2">
            <a:extLst>
              <a:ext uri="{FF2B5EF4-FFF2-40B4-BE49-F238E27FC236}">
                <a16:creationId xmlns:a16="http://schemas.microsoft.com/office/drawing/2014/main" id="{25E8F7F2-E454-4DCF-987B-D54607F37635}"/>
              </a:ext>
            </a:extLst>
          </p:cNvPr>
          <p:cNvSpPr>
            <a:spLocks noGrp="1" noChangeArrowheads="1"/>
          </p:cNvSpPr>
          <p:nvPr>
            <p:ph type="title"/>
          </p:nvPr>
        </p:nvSpPr>
        <p:spPr>
          <a:xfrm>
            <a:off x="433633" y="152400"/>
            <a:ext cx="11180189" cy="912829"/>
          </a:xfrm>
        </p:spPr>
        <p:txBody>
          <a:bodyPr/>
          <a:lstStyle/>
          <a:p>
            <a:pPr algn="ctr" eaLnBrk="1" hangingPunct="1">
              <a:defRPr/>
            </a:pPr>
            <a:r>
              <a:rPr lang="en-US" altLang="en-US" dirty="0">
                <a:solidFill>
                  <a:schemeClr val="hlink"/>
                </a:solidFill>
              </a:rPr>
              <a:t>Contract Modification </a:t>
            </a:r>
            <a:r>
              <a:rPr lang="en-US" altLang="en-US" dirty="0">
                <a:solidFill>
                  <a:srgbClr val="0B4AD7"/>
                </a:solidFill>
              </a:rPr>
              <a:t>Defined</a:t>
            </a:r>
          </a:p>
        </p:txBody>
      </p:sp>
      <p:sp>
        <p:nvSpPr>
          <p:cNvPr id="172035" name="Rectangle 3">
            <a:extLst>
              <a:ext uri="{FF2B5EF4-FFF2-40B4-BE49-F238E27FC236}">
                <a16:creationId xmlns:a16="http://schemas.microsoft.com/office/drawing/2014/main" id="{6A36DD21-33E9-4220-9A03-AF37B4B269FF}"/>
              </a:ext>
            </a:extLst>
          </p:cNvPr>
          <p:cNvSpPr>
            <a:spLocks noGrp="1" noChangeArrowheads="1"/>
          </p:cNvSpPr>
          <p:nvPr>
            <p:ph type="body" idx="1"/>
          </p:nvPr>
        </p:nvSpPr>
        <p:spPr>
          <a:xfrm>
            <a:off x="812800" y="1295400"/>
            <a:ext cx="10801022" cy="5562600"/>
          </a:xfrm>
        </p:spPr>
        <p:txBody>
          <a:bodyPr/>
          <a:lstStyle/>
          <a:p>
            <a:pPr eaLnBrk="1" hangingPunct="1">
              <a:lnSpc>
                <a:spcPct val="90000"/>
              </a:lnSpc>
              <a:spcBef>
                <a:spcPct val="15000"/>
              </a:spcBef>
              <a:defRPr/>
            </a:pPr>
            <a:r>
              <a:rPr lang="en-US" altLang="en-US" sz="3200" dirty="0">
                <a:latin typeface="Arial" panose="020B0604020202020204" pitchFamily="34" charset="0"/>
                <a:cs typeface="Arial" panose="020B0604020202020204" pitchFamily="34" charset="0"/>
              </a:rPr>
              <a:t>“Contract modification” means any written alteration in the specifications, delivery point, date of delivery, contract period, price, quantity or other provision of any existing contract, </a:t>
            </a:r>
            <a:r>
              <a:rPr lang="en-US" altLang="en-US" sz="3200" b="1" dirty="0">
                <a:solidFill>
                  <a:srgbClr val="FFFF00"/>
                </a:solidFill>
                <a:latin typeface="Arial" panose="020B0604020202020204" pitchFamily="34" charset="0"/>
                <a:cs typeface="Arial" panose="020B0604020202020204" pitchFamily="34" charset="0"/>
              </a:rPr>
              <a:t>whether accomplished in accordance with a contract provision</a:t>
            </a:r>
            <a:r>
              <a:rPr lang="en-US" altLang="en-US" sz="3200" dirty="0">
                <a:latin typeface="Arial" panose="020B0604020202020204" pitchFamily="34" charset="0"/>
                <a:cs typeface="Arial" panose="020B0604020202020204" pitchFamily="34" charset="0"/>
              </a:rPr>
              <a:t>, or </a:t>
            </a:r>
            <a:r>
              <a:rPr lang="en-US" altLang="en-US" sz="3200" dirty="0">
                <a:solidFill>
                  <a:srgbClr val="66FF33"/>
                </a:solidFill>
                <a:latin typeface="Arial" panose="020B0604020202020204" pitchFamily="34" charset="0"/>
                <a:cs typeface="Arial" panose="020B0604020202020204" pitchFamily="34" charset="0"/>
              </a:rPr>
              <a:t>by mutual action of the parties to the contract</a:t>
            </a:r>
            <a:r>
              <a:rPr lang="en-US" altLang="en-US" sz="3200" dirty="0">
                <a:latin typeface="Arial" panose="020B0604020202020204" pitchFamily="34" charset="0"/>
                <a:cs typeface="Arial" panose="020B0604020202020204" pitchFamily="34" charset="0"/>
              </a:rPr>
              <a:t>. It includes </a:t>
            </a:r>
            <a:r>
              <a:rPr lang="en-US" altLang="en-US" sz="3200" dirty="0">
                <a:solidFill>
                  <a:srgbClr val="FFCC00"/>
                </a:solidFill>
                <a:latin typeface="Arial" panose="020B0604020202020204" pitchFamily="34" charset="0"/>
                <a:cs typeface="Arial" panose="020B0604020202020204" pitchFamily="34" charset="0"/>
              </a:rPr>
              <a:t>change orders</a:t>
            </a:r>
            <a:r>
              <a:rPr lang="en-US" altLang="en-US" sz="3200" dirty="0">
                <a:latin typeface="Arial" panose="020B0604020202020204" pitchFamily="34" charset="0"/>
                <a:cs typeface="Arial" panose="020B0604020202020204" pitchFamily="34" charset="0"/>
              </a:rPr>
              <a:t>, extra work orders, supplemental agreements, contract amendments or reinstatements.</a:t>
            </a:r>
          </a:p>
          <a:p>
            <a:pPr lvl="1" eaLnBrk="1" hangingPunct="1">
              <a:lnSpc>
                <a:spcPct val="90000"/>
              </a:lnSpc>
              <a:spcBef>
                <a:spcPct val="15000"/>
              </a:spcBef>
              <a:defRPr/>
            </a:pPr>
            <a:r>
              <a:rPr lang="en-US" altLang="en-US" sz="2800" dirty="0"/>
              <a:t>Per 21.01.02.01 B (26) </a:t>
            </a:r>
          </a:p>
        </p:txBody>
      </p:sp>
      <p:sp>
        <p:nvSpPr>
          <p:cNvPr id="2" name="Footer Placeholder 1">
            <a:extLst>
              <a:ext uri="{FF2B5EF4-FFF2-40B4-BE49-F238E27FC236}">
                <a16:creationId xmlns:a16="http://schemas.microsoft.com/office/drawing/2014/main" id="{006AC89A-2DD4-4CA6-83C4-7F78E175BB22}"/>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45821326"/>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963573-275C-40CA-9AE8-2B0D8902FF7A}"/>
              </a:ext>
            </a:extLst>
          </p:cNvPr>
          <p:cNvSpPr>
            <a:spLocks noGrp="1"/>
          </p:cNvSpPr>
          <p:nvPr>
            <p:ph type="sldNum" sz="quarter" idx="12"/>
          </p:nvPr>
        </p:nvSpPr>
        <p:spPr/>
        <p:txBody>
          <a:bodyPr/>
          <a:lstStyle/>
          <a:p>
            <a:pPr>
              <a:defRPr/>
            </a:pPr>
            <a:fld id="{FBAE2725-D916-46B1-ABB4-036674D3C20C}" type="slidenum">
              <a:rPr lang="en-US" altLang="en-US"/>
              <a:pPr>
                <a:defRPr/>
              </a:pPr>
              <a:t>143</a:t>
            </a:fld>
            <a:endParaRPr lang="en-US" altLang="en-US"/>
          </a:p>
        </p:txBody>
      </p:sp>
      <p:sp>
        <p:nvSpPr>
          <p:cNvPr id="1217538" name="Rectangle 2">
            <a:extLst>
              <a:ext uri="{FF2B5EF4-FFF2-40B4-BE49-F238E27FC236}">
                <a16:creationId xmlns:a16="http://schemas.microsoft.com/office/drawing/2014/main" id="{79701548-F33A-457B-A761-22674F5AA4F9}"/>
              </a:ext>
            </a:extLst>
          </p:cNvPr>
          <p:cNvSpPr>
            <a:spLocks noGrp="1" noChangeArrowheads="1"/>
          </p:cNvSpPr>
          <p:nvPr>
            <p:ph type="title"/>
          </p:nvPr>
        </p:nvSpPr>
        <p:spPr>
          <a:xfrm>
            <a:off x="1905000" y="274638"/>
            <a:ext cx="8305800" cy="792162"/>
          </a:xfrm>
        </p:spPr>
        <p:txBody>
          <a:bodyPr/>
          <a:lstStyle/>
          <a:p>
            <a:pPr eaLnBrk="1" hangingPunct="1">
              <a:defRPr/>
            </a:pPr>
            <a:r>
              <a:rPr lang="en-US" altLang="en-US">
                <a:solidFill>
                  <a:schemeClr val="hlink"/>
                </a:solidFill>
              </a:rPr>
              <a:t>Contract Modification </a:t>
            </a:r>
            <a:r>
              <a:rPr lang="en-US" altLang="en-US" sz="2000">
                <a:solidFill>
                  <a:schemeClr val="hlink"/>
                </a:solidFill>
              </a:rPr>
              <a:t>(Cont’d)</a:t>
            </a:r>
            <a:endParaRPr lang="en-US" altLang="en-US" sz="3200">
              <a:solidFill>
                <a:srgbClr val="66FFFF"/>
              </a:solidFill>
            </a:endParaRPr>
          </a:p>
        </p:txBody>
      </p:sp>
      <p:sp>
        <p:nvSpPr>
          <p:cNvPr id="1217539" name="Rectangle 3">
            <a:extLst>
              <a:ext uri="{FF2B5EF4-FFF2-40B4-BE49-F238E27FC236}">
                <a16:creationId xmlns:a16="http://schemas.microsoft.com/office/drawing/2014/main" id="{A8A46175-6F11-4B12-A2F5-2336422587F2}"/>
              </a:ext>
            </a:extLst>
          </p:cNvPr>
          <p:cNvSpPr>
            <a:spLocks noGrp="1" noChangeArrowheads="1"/>
          </p:cNvSpPr>
          <p:nvPr>
            <p:ph type="body" idx="1"/>
          </p:nvPr>
        </p:nvSpPr>
        <p:spPr>
          <a:xfrm>
            <a:off x="386499" y="1564849"/>
            <a:ext cx="11189616" cy="4487160"/>
          </a:xfrm>
        </p:spPr>
        <p:txBody>
          <a:bodyPr/>
          <a:lstStyle/>
          <a:p>
            <a:pPr eaLnBrk="1" hangingPunct="1">
              <a:defRPr/>
            </a:pPr>
            <a:r>
              <a:rPr lang="en-US" altLang="en-US" sz="3200" dirty="0"/>
              <a:t>As per the definition on the prior slide, technically, any time an agency implements a change in contract terms and conditions, even ones that are specifically included in the contract - e.g., options – it is modifying the contract</a:t>
            </a:r>
          </a:p>
          <a:p>
            <a:pPr eaLnBrk="1" hangingPunct="1">
              <a:defRPr/>
            </a:pPr>
            <a:r>
              <a:rPr lang="en-US" altLang="en-US" sz="3200" dirty="0"/>
              <a:t>But, from a practical standpoint options and modifications are considered as different activities, usually implemented at different times, with different approval standards</a:t>
            </a:r>
          </a:p>
          <a:p>
            <a:pPr lvl="1" eaLnBrk="1" hangingPunct="1">
              <a:defRPr/>
            </a:pPr>
            <a:endParaRPr lang="en-US" altLang="en-US" dirty="0"/>
          </a:p>
        </p:txBody>
      </p:sp>
      <p:sp>
        <p:nvSpPr>
          <p:cNvPr id="2" name="Footer Placeholder 1">
            <a:extLst>
              <a:ext uri="{FF2B5EF4-FFF2-40B4-BE49-F238E27FC236}">
                <a16:creationId xmlns:a16="http://schemas.microsoft.com/office/drawing/2014/main" id="{0A6D1D67-52C3-487A-BC3B-70FCF69428C4}"/>
              </a:ext>
            </a:extLst>
          </p:cNvPr>
          <p:cNvSpPr>
            <a:spLocks noGrp="1"/>
          </p:cNvSpPr>
          <p:nvPr>
            <p:ph type="ftr" sz="quarter" idx="11"/>
          </p:nvPr>
        </p:nvSpPr>
        <p:spPr>
          <a:xfrm>
            <a:off x="812799" y="6356351"/>
            <a:ext cx="989604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432726694"/>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D1A165-5386-427F-AFBE-66D231227F96}"/>
              </a:ext>
            </a:extLst>
          </p:cNvPr>
          <p:cNvSpPr>
            <a:spLocks noGrp="1"/>
          </p:cNvSpPr>
          <p:nvPr>
            <p:ph type="sldNum" sz="quarter" idx="12"/>
          </p:nvPr>
        </p:nvSpPr>
        <p:spPr/>
        <p:txBody>
          <a:bodyPr/>
          <a:lstStyle/>
          <a:p>
            <a:pPr>
              <a:defRPr/>
            </a:pPr>
            <a:fld id="{B46D9A2E-07F1-46AA-ADA9-064B59BE6865}" type="slidenum">
              <a:rPr lang="en-US" altLang="en-US"/>
              <a:pPr>
                <a:defRPr/>
              </a:pPr>
              <a:t>144</a:t>
            </a:fld>
            <a:endParaRPr lang="en-US" altLang="en-US"/>
          </a:p>
        </p:txBody>
      </p:sp>
      <p:sp>
        <p:nvSpPr>
          <p:cNvPr id="174082" name="Rectangle 2">
            <a:extLst>
              <a:ext uri="{FF2B5EF4-FFF2-40B4-BE49-F238E27FC236}">
                <a16:creationId xmlns:a16="http://schemas.microsoft.com/office/drawing/2014/main" id="{A84483E2-EFCE-4F45-B320-F59E7530B9C3}"/>
              </a:ext>
            </a:extLst>
          </p:cNvPr>
          <p:cNvSpPr>
            <a:spLocks noGrp="1" noChangeArrowheads="1"/>
          </p:cNvSpPr>
          <p:nvPr>
            <p:ph type="title"/>
          </p:nvPr>
        </p:nvSpPr>
        <p:spPr/>
        <p:txBody>
          <a:bodyPr/>
          <a:lstStyle/>
          <a:p>
            <a:pPr eaLnBrk="1" hangingPunct="1">
              <a:defRPr/>
            </a:pPr>
            <a:r>
              <a:rPr lang="en-US" altLang="en-US" sz="4800">
                <a:solidFill>
                  <a:schemeClr val="hlink"/>
                </a:solidFill>
              </a:rPr>
              <a:t>Contract Modifications </a:t>
            </a:r>
            <a:r>
              <a:rPr lang="en-US" altLang="en-US" sz="2400">
                <a:solidFill>
                  <a:schemeClr val="hlink"/>
                </a:solidFill>
              </a:rPr>
              <a:t>(Cont’d)</a:t>
            </a:r>
          </a:p>
        </p:txBody>
      </p:sp>
      <p:sp>
        <p:nvSpPr>
          <p:cNvPr id="174083" name="Rectangle 3">
            <a:extLst>
              <a:ext uri="{FF2B5EF4-FFF2-40B4-BE49-F238E27FC236}">
                <a16:creationId xmlns:a16="http://schemas.microsoft.com/office/drawing/2014/main" id="{6D913297-C4D4-4A83-B24C-50676AD77986}"/>
              </a:ext>
            </a:extLst>
          </p:cNvPr>
          <p:cNvSpPr>
            <a:spLocks noGrp="1" noChangeArrowheads="1"/>
          </p:cNvSpPr>
          <p:nvPr>
            <p:ph type="body" idx="1"/>
          </p:nvPr>
        </p:nvSpPr>
        <p:spPr>
          <a:xfrm>
            <a:off x="812800" y="1791093"/>
            <a:ext cx="10980131" cy="4345756"/>
          </a:xfrm>
        </p:spPr>
        <p:txBody>
          <a:bodyPr/>
          <a:lstStyle/>
          <a:p>
            <a:pPr marL="344488" indent="-344488" algn="ctr">
              <a:lnSpc>
                <a:spcPct val="90000"/>
              </a:lnSpc>
              <a:buNone/>
              <a:defRPr/>
            </a:pPr>
            <a:r>
              <a:rPr lang="en-US" altLang="en-US" sz="3600" dirty="0">
                <a:latin typeface="Arial" panose="020B0604020202020204" pitchFamily="34" charset="0"/>
                <a:cs typeface="Arial" panose="020B0604020202020204" pitchFamily="34" charset="0"/>
              </a:rPr>
              <a:t>There are two reasons to modify a contract:</a:t>
            </a:r>
            <a:r>
              <a:rPr lang="en-US" altLang="en-US" sz="3600" dirty="0"/>
              <a:t> </a:t>
            </a:r>
          </a:p>
          <a:p>
            <a:pPr marL="344488" indent="-344488">
              <a:lnSpc>
                <a:spcPct val="90000"/>
              </a:lnSpc>
              <a:buNone/>
              <a:defRPr/>
            </a:pPr>
            <a:endParaRPr lang="en-US" altLang="en-US" dirty="0"/>
          </a:p>
          <a:p>
            <a:pPr marL="742950" indent="-742950">
              <a:lnSpc>
                <a:spcPct val="90000"/>
              </a:lnSpc>
              <a:buFont typeface="+mj-lt"/>
              <a:buAutoNum type="arabicPeriod"/>
              <a:defRPr/>
            </a:pPr>
            <a:r>
              <a:rPr lang="en-US" altLang="en-US" sz="3600" dirty="0">
                <a:latin typeface="Arial" panose="020B0604020202020204" pitchFamily="34" charset="0"/>
                <a:cs typeface="Arial" panose="020B0604020202020204" pitchFamily="34" charset="0"/>
              </a:rPr>
              <a:t>Clarification of the contract’s language</a:t>
            </a:r>
          </a:p>
          <a:p>
            <a:pPr marL="344488" indent="-344488">
              <a:lnSpc>
                <a:spcPct val="90000"/>
              </a:lnSpc>
              <a:defRPr/>
            </a:pPr>
            <a:endParaRPr lang="en-US" altLang="en-US" dirty="0">
              <a:latin typeface="Arial" panose="020B0604020202020204" pitchFamily="34" charset="0"/>
              <a:cs typeface="Arial" panose="020B0604020202020204" pitchFamily="34" charset="0"/>
            </a:endParaRPr>
          </a:p>
          <a:p>
            <a:pPr marL="742950" indent="-742950">
              <a:lnSpc>
                <a:spcPct val="90000"/>
              </a:lnSpc>
              <a:spcBef>
                <a:spcPct val="25000"/>
              </a:spcBef>
              <a:buFont typeface="+mj-lt"/>
              <a:buAutoNum type="arabicPeriod" startAt="2"/>
              <a:defRPr/>
            </a:pPr>
            <a:r>
              <a:rPr lang="en-US" altLang="en-US" sz="3600" dirty="0">
                <a:latin typeface="Arial" panose="020B0604020202020204" pitchFamily="34" charset="0"/>
                <a:cs typeface="Times New Roman" panose="02020603050405020304" pitchFamily="18" charset="0"/>
              </a:rPr>
              <a:t>Addition or subtraction of any party’s rights or obligations</a:t>
            </a:r>
          </a:p>
          <a:p>
            <a:pPr marL="344488">
              <a:lnSpc>
                <a:spcPct val="90000"/>
              </a:lnSpc>
              <a:spcBef>
                <a:spcPct val="25000"/>
              </a:spcBef>
              <a:buNone/>
              <a:defRPr/>
            </a:pPr>
            <a:r>
              <a:rPr lang="en-US" altLang="en-US" sz="3200" dirty="0">
                <a:latin typeface="Arial" panose="020B0604020202020204" pitchFamily="34" charset="0"/>
                <a:cs typeface="Times New Roman" panose="02020603050405020304" pitchFamily="18" charset="0"/>
              </a:rPr>
              <a:t>	</a:t>
            </a:r>
            <a:r>
              <a:rPr lang="en-US" altLang="en-US" sz="2400" dirty="0">
                <a:solidFill>
                  <a:srgbClr val="66FF33"/>
                </a:solidFill>
                <a:latin typeface="Arial" panose="020B0604020202020204" pitchFamily="34" charset="0"/>
                <a:cs typeface="Times New Roman" panose="02020603050405020304" pitchFamily="18" charset="0"/>
              </a:rPr>
              <a:t>(How to negotiate and write contract modifications are described in Appendix 1 starting on slide 163)</a:t>
            </a:r>
            <a:r>
              <a:rPr lang="en-US" altLang="en-US" sz="2400" dirty="0">
                <a:solidFill>
                  <a:srgbClr val="66FF33"/>
                </a:solidFill>
                <a:latin typeface="Arial" panose="020B0604020202020204" pitchFamily="34" charset="0"/>
                <a:cs typeface="Arial" panose="020B0604020202020204" pitchFamily="34" charset="0"/>
              </a:rPr>
              <a:t> </a:t>
            </a:r>
            <a:r>
              <a:rPr lang="en-US" altLang="en-US" sz="2400" dirty="0">
                <a:solidFill>
                  <a:srgbClr val="66FF33"/>
                </a:solidFill>
              </a:rPr>
              <a:t> </a:t>
            </a:r>
          </a:p>
        </p:txBody>
      </p:sp>
      <p:sp>
        <p:nvSpPr>
          <p:cNvPr id="2" name="Footer Placeholder 1">
            <a:extLst>
              <a:ext uri="{FF2B5EF4-FFF2-40B4-BE49-F238E27FC236}">
                <a16:creationId xmlns:a16="http://schemas.microsoft.com/office/drawing/2014/main" id="{0A998BD0-4184-4EB8-89B8-857BFBCF3AEB}"/>
              </a:ext>
            </a:extLst>
          </p:cNvPr>
          <p:cNvSpPr>
            <a:spLocks noGrp="1"/>
          </p:cNvSpPr>
          <p:nvPr>
            <p:ph type="ftr" sz="quarter" idx="11"/>
          </p:nvPr>
        </p:nvSpPr>
        <p:spPr>
          <a:xfrm>
            <a:off x="812799" y="6356351"/>
            <a:ext cx="989604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691489351"/>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EBFF1C-8099-4723-B1C5-DFC5CF29AD28}"/>
              </a:ext>
            </a:extLst>
          </p:cNvPr>
          <p:cNvSpPr>
            <a:spLocks noGrp="1"/>
          </p:cNvSpPr>
          <p:nvPr>
            <p:ph type="sldNum" sz="quarter" idx="12"/>
          </p:nvPr>
        </p:nvSpPr>
        <p:spPr/>
        <p:txBody>
          <a:bodyPr/>
          <a:lstStyle/>
          <a:p>
            <a:pPr>
              <a:defRPr/>
            </a:pPr>
            <a:fld id="{58660531-0631-4707-B083-48C202D18CFC}" type="slidenum">
              <a:rPr lang="en-US" altLang="en-US"/>
              <a:pPr>
                <a:defRPr/>
              </a:pPr>
              <a:t>145</a:t>
            </a:fld>
            <a:endParaRPr lang="en-US" altLang="en-US"/>
          </a:p>
        </p:txBody>
      </p:sp>
      <p:sp>
        <p:nvSpPr>
          <p:cNvPr id="175106" name="Rectangle 2">
            <a:extLst>
              <a:ext uri="{FF2B5EF4-FFF2-40B4-BE49-F238E27FC236}">
                <a16:creationId xmlns:a16="http://schemas.microsoft.com/office/drawing/2014/main" id="{7E998E83-7040-4BE7-BDFE-27C9B05BABED}"/>
              </a:ext>
            </a:extLst>
          </p:cNvPr>
          <p:cNvSpPr>
            <a:spLocks noGrp="1" noChangeArrowheads="1"/>
          </p:cNvSpPr>
          <p:nvPr>
            <p:ph type="title"/>
          </p:nvPr>
        </p:nvSpPr>
        <p:spPr>
          <a:xfrm>
            <a:off x="650449" y="304800"/>
            <a:ext cx="10991654" cy="864124"/>
          </a:xfrm>
        </p:spPr>
        <p:txBody>
          <a:bodyPr/>
          <a:lstStyle/>
          <a:p>
            <a:pPr eaLnBrk="1" hangingPunct="1">
              <a:lnSpc>
                <a:spcPct val="85000"/>
              </a:lnSpc>
              <a:defRPr/>
            </a:pPr>
            <a:r>
              <a:rPr lang="en-US" altLang="en-US" sz="4000" dirty="0">
                <a:solidFill>
                  <a:schemeClr val="hlink"/>
                </a:solidFill>
                <a:latin typeface="Arial" panose="020B0604020202020204" pitchFamily="34" charset="0"/>
                <a:cs typeface="Arial" panose="020B0604020202020204" pitchFamily="34" charset="0"/>
              </a:rPr>
              <a:t>Mutually Agreeable Modification</a:t>
            </a:r>
            <a:r>
              <a:rPr lang="en-US" altLang="en-US" sz="4000" dirty="0"/>
              <a:t> </a:t>
            </a:r>
          </a:p>
        </p:txBody>
      </p:sp>
      <p:sp>
        <p:nvSpPr>
          <p:cNvPr id="175107" name="Rectangle 3">
            <a:extLst>
              <a:ext uri="{FF2B5EF4-FFF2-40B4-BE49-F238E27FC236}">
                <a16:creationId xmlns:a16="http://schemas.microsoft.com/office/drawing/2014/main" id="{FE37244D-82B7-4F45-BFA4-A76006CF8211}"/>
              </a:ext>
            </a:extLst>
          </p:cNvPr>
          <p:cNvSpPr>
            <a:spLocks noGrp="1" noChangeArrowheads="1"/>
          </p:cNvSpPr>
          <p:nvPr>
            <p:ph type="body" idx="1"/>
          </p:nvPr>
        </p:nvSpPr>
        <p:spPr>
          <a:xfrm>
            <a:off x="339365" y="1630836"/>
            <a:ext cx="11465087" cy="4693763"/>
          </a:xfrm>
        </p:spPr>
        <p:txBody>
          <a:bodyPr/>
          <a:lstStyle/>
          <a:p>
            <a:pPr marL="0" indent="0">
              <a:lnSpc>
                <a:spcPct val="90000"/>
              </a:lnSpc>
              <a:buNone/>
              <a:defRPr/>
            </a:pPr>
            <a:r>
              <a:rPr lang="en-US" altLang="en-US" sz="3200" dirty="0">
                <a:latin typeface="Arial" panose="020B0604020202020204" pitchFamily="34" charset="0"/>
                <a:cs typeface="Arial" panose="020B0604020202020204" pitchFamily="34" charset="0"/>
              </a:rPr>
              <a:t>In order to arrive at a mutually agreeable modification, the two parties must negotiate the exact language, including the price figures and/or formulas, by which the contract will be changed</a:t>
            </a:r>
            <a:r>
              <a:rPr lang="en-US" altLang="en-US" sz="3200" dirty="0"/>
              <a:t> </a:t>
            </a:r>
          </a:p>
          <a:p>
            <a:pPr marL="0" indent="0">
              <a:lnSpc>
                <a:spcPct val="90000"/>
              </a:lnSpc>
              <a:buNone/>
              <a:defRPr/>
            </a:pPr>
            <a:r>
              <a:rPr lang="en-US" altLang="en-US" sz="3200" dirty="0"/>
              <a:t>This is the preferred type of modification because typically there is no reason for either party to file a claim concerning the nature of the modification</a:t>
            </a:r>
          </a:p>
        </p:txBody>
      </p:sp>
      <p:sp>
        <p:nvSpPr>
          <p:cNvPr id="2" name="Footer Placeholder 1">
            <a:extLst>
              <a:ext uri="{FF2B5EF4-FFF2-40B4-BE49-F238E27FC236}">
                <a16:creationId xmlns:a16="http://schemas.microsoft.com/office/drawing/2014/main" id="{C0CF0F2A-A4A8-4197-AB89-B9E80B5D2BF7}"/>
              </a:ext>
            </a:extLst>
          </p:cNvPr>
          <p:cNvSpPr>
            <a:spLocks noGrp="1"/>
          </p:cNvSpPr>
          <p:nvPr>
            <p:ph type="ftr" sz="quarter" idx="11"/>
          </p:nvPr>
        </p:nvSpPr>
        <p:spPr>
          <a:xfrm>
            <a:off x="812799" y="6356351"/>
            <a:ext cx="991490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71222045"/>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B781CF-8564-4C88-B170-DEBAAE86F6DC}"/>
              </a:ext>
            </a:extLst>
          </p:cNvPr>
          <p:cNvSpPr>
            <a:spLocks noGrp="1"/>
          </p:cNvSpPr>
          <p:nvPr>
            <p:ph type="sldNum" sz="quarter" idx="12"/>
          </p:nvPr>
        </p:nvSpPr>
        <p:spPr/>
        <p:txBody>
          <a:bodyPr/>
          <a:lstStyle/>
          <a:p>
            <a:pPr>
              <a:defRPr/>
            </a:pPr>
            <a:fld id="{8D6FA6BD-47C2-4A32-8949-F712C7623B0B}" type="slidenum">
              <a:rPr lang="en-US" altLang="en-US"/>
              <a:pPr>
                <a:defRPr/>
              </a:pPr>
              <a:t>146</a:t>
            </a:fld>
            <a:endParaRPr lang="en-US" altLang="en-US"/>
          </a:p>
        </p:txBody>
      </p:sp>
      <p:sp>
        <p:nvSpPr>
          <p:cNvPr id="1366018" name="Rectangle 2">
            <a:extLst>
              <a:ext uri="{FF2B5EF4-FFF2-40B4-BE49-F238E27FC236}">
                <a16:creationId xmlns:a16="http://schemas.microsoft.com/office/drawing/2014/main" id="{73C66CD3-15ED-41A3-8BD7-87EDB0E5DF5A}"/>
              </a:ext>
            </a:extLst>
          </p:cNvPr>
          <p:cNvSpPr>
            <a:spLocks noGrp="1" noChangeArrowheads="1"/>
          </p:cNvSpPr>
          <p:nvPr>
            <p:ph type="title"/>
          </p:nvPr>
        </p:nvSpPr>
        <p:spPr>
          <a:xfrm>
            <a:off x="197963" y="152400"/>
            <a:ext cx="11745798" cy="762000"/>
          </a:xfrm>
        </p:spPr>
        <p:txBody>
          <a:bodyPr/>
          <a:lstStyle/>
          <a:p>
            <a:pPr algn="ctr" eaLnBrk="1" hangingPunct="1">
              <a:defRPr/>
            </a:pPr>
            <a:r>
              <a:rPr lang="en-US" altLang="en-US" sz="4000" dirty="0"/>
              <a:t>Modification: Needed or Not Needed?</a:t>
            </a:r>
          </a:p>
        </p:txBody>
      </p:sp>
      <p:sp>
        <p:nvSpPr>
          <p:cNvPr id="1366019" name="Rectangle 3">
            <a:extLst>
              <a:ext uri="{FF2B5EF4-FFF2-40B4-BE49-F238E27FC236}">
                <a16:creationId xmlns:a16="http://schemas.microsoft.com/office/drawing/2014/main" id="{6073A62C-F5AA-4A6E-8A64-E3EA84BD335E}"/>
              </a:ext>
            </a:extLst>
          </p:cNvPr>
          <p:cNvSpPr>
            <a:spLocks noGrp="1" noChangeArrowheads="1"/>
          </p:cNvSpPr>
          <p:nvPr>
            <p:ph type="body" idx="1"/>
          </p:nvPr>
        </p:nvSpPr>
        <p:spPr>
          <a:xfrm>
            <a:off x="386500" y="914399"/>
            <a:ext cx="11227324" cy="5599521"/>
          </a:xfrm>
        </p:spPr>
        <p:txBody>
          <a:bodyPr/>
          <a:lstStyle/>
          <a:p>
            <a:pPr eaLnBrk="1" hangingPunct="1">
              <a:spcBef>
                <a:spcPts val="0"/>
              </a:spcBef>
              <a:defRPr/>
            </a:pPr>
            <a:r>
              <a:rPr lang="en-US" altLang="en-US" sz="3200" dirty="0"/>
              <a:t>A contractor “…shall comply with all federal, State, and local laws, regulations and ordinances applicable to its activities and obligations under …” the contract </a:t>
            </a:r>
          </a:p>
          <a:p>
            <a:pPr lvl="1">
              <a:spcBef>
                <a:spcPts val="0"/>
              </a:spcBef>
              <a:defRPr/>
            </a:pPr>
            <a:r>
              <a:rPr lang="en-US" altLang="en-US" sz="2800" dirty="0"/>
              <a:t>(Per COMAR 21.07.01.22 C)</a:t>
            </a:r>
          </a:p>
          <a:p>
            <a:pPr eaLnBrk="1" hangingPunct="1">
              <a:spcBef>
                <a:spcPts val="0"/>
              </a:spcBef>
              <a:defRPr/>
            </a:pPr>
            <a:r>
              <a:rPr lang="en-US" altLang="en-US" sz="3200" dirty="0"/>
              <a:t>The regulations in effect as of the date of execution of a contract are applicable for the contract</a:t>
            </a:r>
          </a:p>
          <a:p>
            <a:pPr lvl="1" eaLnBrk="1" hangingPunct="1">
              <a:spcBef>
                <a:spcPts val="0"/>
              </a:spcBef>
              <a:defRPr/>
            </a:pPr>
            <a:r>
              <a:rPr lang="en-US" altLang="en-US" sz="2800" dirty="0"/>
              <a:t>Per COMAR 21.07.01.17 and SF &amp; P 11-206</a:t>
            </a:r>
          </a:p>
          <a:p>
            <a:pPr eaLnBrk="1" hangingPunct="1">
              <a:spcBef>
                <a:spcPts val="0"/>
              </a:spcBef>
              <a:defRPr/>
            </a:pPr>
            <a:r>
              <a:rPr lang="en-US" altLang="en-US" sz="3200" dirty="0"/>
              <a:t>However, “A State procurement regulation may not change in any way a contractual obligation that was entered into before the effective date of the regulation.”</a:t>
            </a:r>
          </a:p>
          <a:p>
            <a:pPr lvl="1">
              <a:spcBef>
                <a:spcPts val="0"/>
              </a:spcBef>
              <a:defRPr/>
            </a:pPr>
            <a:r>
              <a:rPr lang="en-US" altLang="en-US" sz="2800" dirty="0"/>
              <a:t>(Per COMAR 21.03.01.05)</a:t>
            </a:r>
          </a:p>
        </p:txBody>
      </p:sp>
      <p:sp>
        <p:nvSpPr>
          <p:cNvPr id="2" name="Footer Placeholder 1">
            <a:extLst>
              <a:ext uri="{FF2B5EF4-FFF2-40B4-BE49-F238E27FC236}">
                <a16:creationId xmlns:a16="http://schemas.microsoft.com/office/drawing/2014/main" id="{3E05AC96-BEB7-4B02-9980-D3A988982C65}"/>
              </a:ext>
            </a:extLst>
          </p:cNvPr>
          <p:cNvSpPr>
            <a:spLocks noGrp="1"/>
          </p:cNvSpPr>
          <p:nvPr>
            <p:ph type="ftr" sz="quarter" idx="11"/>
          </p:nvPr>
        </p:nvSpPr>
        <p:spPr>
          <a:xfrm>
            <a:off x="812800" y="6513921"/>
            <a:ext cx="994318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152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1A8D7F-B6AB-4779-94F7-88C0B870E0C8}"/>
              </a:ext>
            </a:extLst>
          </p:cNvPr>
          <p:cNvSpPr>
            <a:spLocks noGrp="1"/>
          </p:cNvSpPr>
          <p:nvPr>
            <p:ph type="sldNum" sz="quarter" idx="12"/>
          </p:nvPr>
        </p:nvSpPr>
        <p:spPr/>
        <p:txBody>
          <a:bodyPr/>
          <a:lstStyle/>
          <a:p>
            <a:pPr>
              <a:defRPr/>
            </a:pPr>
            <a:fld id="{6FB4031E-4F05-4001-A094-F3D148587FF7}" type="slidenum">
              <a:rPr lang="en-US" altLang="en-US"/>
              <a:pPr>
                <a:defRPr/>
              </a:pPr>
              <a:t>147</a:t>
            </a:fld>
            <a:endParaRPr lang="en-US" altLang="en-US"/>
          </a:p>
        </p:txBody>
      </p:sp>
      <p:sp>
        <p:nvSpPr>
          <p:cNvPr id="1363970" name="Rectangle 2">
            <a:extLst>
              <a:ext uri="{FF2B5EF4-FFF2-40B4-BE49-F238E27FC236}">
                <a16:creationId xmlns:a16="http://schemas.microsoft.com/office/drawing/2014/main" id="{25DE024A-293C-4711-A6A6-2FB4D783CE7E}"/>
              </a:ext>
            </a:extLst>
          </p:cNvPr>
          <p:cNvSpPr>
            <a:spLocks noGrp="1" noChangeArrowheads="1"/>
          </p:cNvSpPr>
          <p:nvPr>
            <p:ph type="title"/>
          </p:nvPr>
        </p:nvSpPr>
        <p:spPr>
          <a:xfrm>
            <a:off x="207390" y="152400"/>
            <a:ext cx="11755224" cy="609600"/>
          </a:xfrm>
        </p:spPr>
        <p:txBody>
          <a:bodyPr/>
          <a:lstStyle/>
          <a:p>
            <a:pPr eaLnBrk="1" hangingPunct="1">
              <a:defRPr/>
            </a:pPr>
            <a:r>
              <a:rPr lang="en-US" altLang="en-US" sz="4000" dirty="0"/>
              <a:t>Reconciling Apparent Contradictions</a:t>
            </a:r>
            <a:endParaRPr lang="en-US" altLang="en-US" sz="2400" dirty="0"/>
          </a:p>
        </p:txBody>
      </p:sp>
      <p:sp>
        <p:nvSpPr>
          <p:cNvPr id="1363971" name="Rectangle 3">
            <a:extLst>
              <a:ext uri="{FF2B5EF4-FFF2-40B4-BE49-F238E27FC236}">
                <a16:creationId xmlns:a16="http://schemas.microsoft.com/office/drawing/2014/main" id="{F7185F7B-8C7A-4A86-A57C-26A82999DBF7}"/>
              </a:ext>
            </a:extLst>
          </p:cNvPr>
          <p:cNvSpPr>
            <a:spLocks noGrp="1" noChangeArrowheads="1"/>
          </p:cNvSpPr>
          <p:nvPr>
            <p:ph type="body" idx="1"/>
          </p:nvPr>
        </p:nvSpPr>
        <p:spPr>
          <a:xfrm>
            <a:off x="584462" y="1282044"/>
            <a:ext cx="11274458" cy="5423555"/>
          </a:xfrm>
        </p:spPr>
        <p:txBody>
          <a:bodyPr/>
          <a:lstStyle/>
          <a:p>
            <a:pPr eaLnBrk="1" hangingPunct="1">
              <a:lnSpc>
                <a:spcPct val="90000"/>
              </a:lnSpc>
              <a:defRPr/>
            </a:pPr>
            <a:r>
              <a:rPr lang="en-US" altLang="en-US" sz="3200" dirty="0"/>
              <a:t>There is no need to try to modify a contract because of a change in </a:t>
            </a:r>
            <a:r>
              <a:rPr lang="en-US" altLang="en-US" sz="3200" b="1" u="sng" dirty="0">
                <a:solidFill>
                  <a:srgbClr val="7030A0"/>
                </a:solidFill>
              </a:rPr>
              <a:t>Title 21 regulations</a:t>
            </a:r>
          </a:p>
          <a:p>
            <a:pPr eaLnBrk="1" hangingPunct="1">
              <a:lnSpc>
                <a:spcPct val="90000"/>
              </a:lnSpc>
              <a:defRPr/>
            </a:pPr>
            <a:r>
              <a:rPr lang="en-US" altLang="en-US" sz="3200" dirty="0"/>
              <a:t>But the contractor is required to abide by all changes in:</a:t>
            </a:r>
          </a:p>
          <a:p>
            <a:pPr lvl="1" eaLnBrk="1" hangingPunct="1">
              <a:lnSpc>
                <a:spcPct val="90000"/>
              </a:lnSpc>
              <a:defRPr/>
            </a:pPr>
            <a:r>
              <a:rPr lang="en-US" altLang="en-US" sz="2800" dirty="0"/>
              <a:t>Law, including ordinances</a:t>
            </a:r>
          </a:p>
          <a:p>
            <a:pPr lvl="1" eaLnBrk="1" hangingPunct="1">
              <a:lnSpc>
                <a:spcPct val="90000"/>
              </a:lnSpc>
              <a:defRPr/>
            </a:pPr>
            <a:r>
              <a:rPr lang="en-US" altLang="en-US" sz="2800" dirty="0"/>
              <a:t>Regulations, other than Title 21 regulations</a:t>
            </a:r>
          </a:p>
          <a:p>
            <a:pPr eaLnBrk="1" hangingPunct="1">
              <a:lnSpc>
                <a:spcPct val="90000"/>
              </a:lnSpc>
              <a:defRPr/>
            </a:pPr>
            <a:r>
              <a:rPr lang="en-US" altLang="en-US" sz="3200" dirty="0"/>
              <a:t>Since the requirement to abide by changes in law or non-Title 21 regulations is an existing clause in State contracts, no modification is needed to require the contractor to comply with such changes</a:t>
            </a:r>
          </a:p>
        </p:txBody>
      </p:sp>
      <p:sp>
        <p:nvSpPr>
          <p:cNvPr id="2" name="Footer Placeholder 1">
            <a:extLst>
              <a:ext uri="{FF2B5EF4-FFF2-40B4-BE49-F238E27FC236}">
                <a16:creationId xmlns:a16="http://schemas.microsoft.com/office/drawing/2014/main" id="{D20E7F53-72E7-49A0-AD3C-D965CC65A765}"/>
              </a:ext>
            </a:extLst>
          </p:cNvPr>
          <p:cNvSpPr>
            <a:spLocks noGrp="1"/>
          </p:cNvSpPr>
          <p:nvPr>
            <p:ph type="ftr" sz="quarter" idx="11"/>
          </p:nvPr>
        </p:nvSpPr>
        <p:spPr>
          <a:xfrm>
            <a:off x="812799" y="6356351"/>
            <a:ext cx="1002802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0688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6440DF-70C4-404D-A5BE-818F5DBDD9D4}"/>
              </a:ext>
            </a:extLst>
          </p:cNvPr>
          <p:cNvSpPr>
            <a:spLocks noGrp="1"/>
          </p:cNvSpPr>
          <p:nvPr>
            <p:ph type="sldNum" sz="quarter" idx="12"/>
          </p:nvPr>
        </p:nvSpPr>
        <p:spPr/>
        <p:txBody>
          <a:bodyPr/>
          <a:lstStyle/>
          <a:p>
            <a:pPr>
              <a:defRPr/>
            </a:pPr>
            <a:fld id="{2173D433-1BB1-4417-9495-564C654976FC}" type="slidenum">
              <a:rPr lang="en-US" altLang="en-US"/>
              <a:pPr>
                <a:defRPr/>
              </a:pPr>
              <a:t>148</a:t>
            </a:fld>
            <a:endParaRPr lang="en-US" altLang="en-US"/>
          </a:p>
        </p:txBody>
      </p:sp>
      <p:sp>
        <p:nvSpPr>
          <p:cNvPr id="1367042" name="Rectangle 2">
            <a:extLst>
              <a:ext uri="{FF2B5EF4-FFF2-40B4-BE49-F238E27FC236}">
                <a16:creationId xmlns:a16="http://schemas.microsoft.com/office/drawing/2014/main" id="{2A235438-467A-47A8-ACD6-39E7946DA05C}"/>
              </a:ext>
            </a:extLst>
          </p:cNvPr>
          <p:cNvSpPr>
            <a:spLocks noGrp="1" noChangeArrowheads="1"/>
          </p:cNvSpPr>
          <p:nvPr>
            <p:ph type="title"/>
          </p:nvPr>
        </p:nvSpPr>
        <p:spPr>
          <a:xfrm>
            <a:off x="254524" y="152400"/>
            <a:ext cx="11632676" cy="838200"/>
          </a:xfrm>
        </p:spPr>
        <p:txBody>
          <a:bodyPr/>
          <a:lstStyle/>
          <a:p>
            <a:pPr algn="ctr" eaLnBrk="1" hangingPunct="1">
              <a:defRPr/>
            </a:pPr>
            <a:r>
              <a:rPr lang="en-US" altLang="en-US" sz="4000" dirty="0"/>
              <a:t>Reconciling Contradictions </a:t>
            </a:r>
            <a:r>
              <a:rPr lang="en-US" altLang="en-US" sz="2400" b="0" dirty="0"/>
              <a:t>(Cont’d)</a:t>
            </a:r>
          </a:p>
        </p:txBody>
      </p:sp>
      <p:sp>
        <p:nvSpPr>
          <p:cNvPr id="1367043" name="Rectangle 3">
            <a:extLst>
              <a:ext uri="{FF2B5EF4-FFF2-40B4-BE49-F238E27FC236}">
                <a16:creationId xmlns:a16="http://schemas.microsoft.com/office/drawing/2014/main" id="{24763B13-9DCE-47DE-BDE5-A5C3851B0D83}"/>
              </a:ext>
            </a:extLst>
          </p:cNvPr>
          <p:cNvSpPr>
            <a:spLocks noGrp="1" noChangeArrowheads="1"/>
          </p:cNvSpPr>
          <p:nvPr>
            <p:ph type="body" idx="1"/>
          </p:nvPr>
        </p:nvSpPr>
        <p:spPr>
          <a:xfrm>
            <a:off x="395926" y="1310326"/>
            <a:ext cx="11236750" cy="5395274"/>
          </a:xfrm>
        </p:spPr>
        <p:txBody>
          <a:bodyPr/>
          <a:lstStyle/>
          <a:p>
            <a:pPr eaLnBrk="1" hangingPunct="1">
              <a:lnSpc>
                <a:spcPct val="90000"/>
              </a:lnSpc>
              <a:spcBef>
                <a:spcPct val="15000"/>
              </a:spcBef>
              <a:defRPr/>
            </a:pPr>
            <a:r>
              <a:rPr lang="en-US" altLang="en-US" sz="3200" dirty="0"/>
              <a:t>A vendor might be entitled to an equitable adjustment in the contract price due to a change in law or non-Title 21 regulations, but the vendor must abide by the change</a:t>
            </a:r>
          </a:p>
          <a:p>
            <a:pPr eaLnBrk="1" hangingPunct="1">
              <a:lnSpc>
                <a:spcPct val="90000"/>
              </a:lnSpc>
              <a:spcBef>
                <a:spcPct val="15000"/>
              </a:spcBef>
              <a:defRPr/>
            </a:pPr>
            <a:r>
              <a:rPr lang="en-US" altLang="en-US" sz="3200" dirty="0"/>
              <a:t>If agreement can not be reached concerning whether an equitable adjustment is warranted, or if the amount of adjustment cannot be mutually agreed to, the vendor can file a claim for the amount in dispute</a:t>
            </a:r>
          </a:p>
          <a:p>
            <a:pPr eaLnBrk="1" hangingPunct="1">
              <a:lnSpc>
                <a:spcPct val="90000"/>
              </a:lnSpc>
              <a:spcBef>
                <a:spcPct val="10000"/>
              </a:spcBef>
              <a:defRPr/>
            </a:pPr>
            <a:r>
              <a:rPr lang="en-US" altLang="en-US" sz="3200" dirty="0"/>
              <a:t>Also, the agency may need approval for the increased contract expenditure level</a:t>
            </a:r>
          </a:p>
          <a:p>
            <a:pPr lvl="1" eaLnBrk="1" hangingPunct="1">
              <a:lnSpc>
                <a:spcPct val="90000"/>
              </a:lnSpc>
              <a:spcBef>
                <a:spcPct val="10000"/>
              </a:spcBef>
              <a:defRPr/>
            </a:pPr>
            <a:r>
              <a:rPr lang="en-US" altLang="en-US" sz="2800" dirty="0"/>
              <a:t>Despite no modification being needed</a:t>
            </a:r>
          </a:p>
        </p:txBody>
      </p:sp>
      <p:sp>
        <p:nvSpPr>
          <p:cNvPr id="2" name="Footer Placeholder 1">
            <a:extLst>
              <a:ext uri="{FF2B5EF4-FFF2-40B4-BE49-F238E27FC236}">
                <a16:creationId xmlns:a16="http://schemas.microsoft.com/office/drawing/2014/main" id="{36819303-BBDF-41C1-BD37-5565DAD911EB}"/>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07236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5E44E0-96F2-4420-B946-16CEBF359FB1}"/>
              </a:ext>
            </a:extLst>
          </p:cNvPr>
          <p:cNvSpPr>
            <a:spLocks noGrp="1"/>
          </p:cNvSpPr>
          <p:nvPr>
            <p:ph type="sldNum" sz="quarter" idx="12"/>
          </p:nvPr>
        </p:nvSpPr>
        <p:spPr/>
        <p:txBody>
          <a:bodyPr/>
          <a:lstStyle/>
          <a:p>
            <a:pPr>
              <a:defRPr/>
            </a:pPr>
            <a:fld id="{138066EF-137B-4981-9FC1-23E7054EE184}" type="slidenum">
              <a:rPr lang="en-US" altLang="en-US"/>
              <a:pPr>
                <a:defRPr/>
              </a:pPr>
              <a:t>149</a:t>
            </a:fld>
            <a:endParaRPr lang="en-US" altLang="en-US"/>
          </a:p>
        </p:txBody>
      </p:sp>
      <p:sp>
        <p:nvSpPr>
          <p:cNvPr id="1368066" name="Rectangle 2">
            <a:extLst>
              <a:ext uri="{FF2B5EF4-FFF2-40B4-BE49-F238E27FC236}">
                <a16:creationId xmlns:a16="http://schemas.microsoft.com/office/drawing/2014/main" id="{83863089-2349-4A9A-B543-40FFC700E915}"/>
              </a:ext>
            </a:extLst>
          </p:cNvPr>
          <p:cNvSpPr>
            <a:spLocks noGrp="1" noChangeArrowheads="1"/>
          </p:cNvSpPr>
          <p:nvPr>
            <p:ph type="title"/>
          </p:nvPr>
        </p:nvSpPr>
        <p:spPr>
          <a:xfrm>
            <a:off x="301657" y="152400"/>
            <a:ext cx="11500701" cy="827988"/>
          </a:xfrm>
        </p:spPr>
        <p:txBody>
          <a:bodyPr/>
          <a:lstStyle/>
          <a:p>
            <a:pPr algn="ctr" eaLnBrk="1" hangingPunct="1">
              <a:defRPr/>
            </a:pPr>
            <a:r>
              <a:rPr lang="en-US" altLang="en-US" sz="4000" dirty="0"/>
              <a:t>Reconciling Contradictions </a:t>
            </a:r>
            <a:r>
              <a:rPr lang="en-US" altLang="en-US" sz="2400" b="0" dirty="0"/>
              <a:t>(Cont’d)</a:t>
            </a:r>
          </a:p>
        </p:txBody>
      </p:sp>
      <p:sp>
        <p:nvSpPr>
          <p:cNvPr id="1368067" name="Rectangle 3">
            <a:extLst>
              <a:ext uri="{FF2B5EF4-FFF2-40B4-BE49-F238E27FC236}">
                <a16:creationId xmlns:a16="http://schemas.microsoft.com/office/drawing/2014/main" id="{D1DEF476-F026-4BC1-BC48-975BD753202D}"/>
              </a:ext>
            </a:extLst>
          </p:cNvPr>
          <p:cNvSpPr>
            <a:spLocks noGrp="1" noChangeArrowheads="1"/>
          </p:cNvSpPr>
          <p:nvPr>
            <p:ph type="body" idx="1"/>
          </p:nvPr>
        </p:nvSpPr>
        <p:spPr>
          <a:xfrm>
            <a:off x="650449" y="1329179"/>
            <a:ext cx="10850252" cy="4835952"/>
          </a:xfrm>
        </p:spPr>
        <p:txBody>
          <a:bodyPr/>
          <a:lstStyle/>
          <a:p>
            <a:pPr eaLnBrk="1" hangingPunct="1">
              <a:lnSpc>
                <a:spcPct val="95000"/>
              </a:lnSpc>
              <a:defRPr/>
            </a:pPr>
            <a:r>
              <a:rPr lang="en-US" altLang="en-US" sz="3200" dirty="0"/>
              <a:t>Although not required, a vendor can voluntarily agree to modify a contract because of a Title 21 change</a:t>
            </a:r>
          </a:p>
          <a:p>
            <a:pPr eaLnBrk="1" hangingPunct="1">
              <a:lnSpc>
                <a:spcPct val="95000"/>
              </a:lnSpc>
              <a:defRPr/>
            </a:pPr>
            <a:r>
              <a:rPr lang="en-US" altLang="en-US" sz="3200" dirty="0"/>
              <a:t>Such modification might be required by an agency as a condition for exercising a renewal option; i.e., if a vendor:</a:t>
            </a:r>
          </a:p>
          <a:p>
            <a:pPr lvl="1" eaLnBrk="1" hangingPunct="1">
              <a:lnSpc>
                <a:spcPct val="95000"/>
              </a:lnSpc>
              <a:defRPr/>
            </a:pPr>
            <a:r>
              <a:rPr lang="en-US" altLang="en-US" sz="2800" dirty="0"/>
              <a:t>Agrees to a modification to incorporate a Title 21 change, an option will be exercised </a:t>
            </a:r>
          </a:p>
          <a:p>
            <a:pPr lvl="1" eaLnBrk="1" hangingPunct="1">
              <a:lnSpc>
                <a:spcPct val="95000"/>
              </a:lnSpc>
              <a:defRPr/>
            </a:pPr>
            <a:r>
              <a:rPr lang="en-US" altLang="en-US" sz="2800" dirty="0"/>
              <a:t>Does not agree to a modification to incorporate a Title 21 change, an option will not be exercised </a:t>
            </a:r>
          </a:p>
        </p:txBody>
      </p:sp>
      <p:sp>
        <p:nvSpPr>
          <p:cNvPr id="2" name="Footer Placeholder 1">
            <a:extLst>
              <a:ext uri="{FF2B5EF4-FFF2-40B4-BE49-F238E27FC236}">
                <a16:creationId xmlns:a16="http://schemas.microsoft.com/office/drawing/2014/main" id="{CDE728E5-5C05-4326-8494-4777294BE65C}"/>
              </a:ext>
            </a:extLst>
          </p:cNvPr>
          <p:cNvSpPr>
            <a:spLocks noGrp="1"/>
          </p:cNvSpPr>
          <p:nvPr>
            <p:ph type="ftr" sz="quarter" idx="11"/>
          </p:nvPr>
        </p:nvSpPr>
        <p:spPr>
          <a:xfrm>
            <a:off x="812799" y="6356351"/>
            <a:ext cx="1000917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4231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A71-D10F-4C78-B871-475ECA147475}"/>
              </a:ext>
            </a:extLst>
          </p:cNvPr>
          <p:cNvSpPr>
            <a:spLocks noGrp="1"/>
          </p:cNvSpPr>
          <p:nvPr>
            <p:ph type="title"/>
          </p:nvPr>
        </p:nvSpPr>
        <p:spPr>
          <a:xfrm>
            <a:off x="812800" y="274638"/>
            <a:ext cx="10566400" cy="611482"/>
          </a:xfrm>
        </p:spPr>
        <p:txBody>
          <a:bodyPr/>
          <a:lstStyle/>
          <a:p>
            <a:r>
              <a:rPr lang="en-US" dirty="0"/>
              <a:t>Sole source example - nephrology</a:t>
            </a:r>
          </a:p>
        </p:txBody>
      </p:sp>
      <p:sp>
        <p:nvSpPr>
          <p:cNvPr id="3" name="Content Placeholder 2">
            <a:extLst>
              <a:ext uri="{FF2B5EF4-FFF2-40B4-BE49-F238E27FC236}">
                <a16:creationId xmlns:a16="http://schemas.microsoft.com/office/drawing/2014/main" id="{4976CB0E-5175-4866-80B1-5F00F61F4ACB}"/>
              </a:ext>
            </a:extLst>
          </p:cNvPr>
          <p:cNvSpPr>
            <a:spLocks noGrp="1"/>
          </p:cNvSpPr>
          <p:nvPr>
            <p:ph sz="quarter" idx="13"/>
          </p:nvPr>
        </p:nvSpPr>
        <p:spPr>
          <a:xfrm>
            <a:off x="179109" y="886119"/>
            <a:ext cx="11698664" cy="5835357"/>
          </a:xfrm>
        </p:spPr>
        <p:txBody>
          <a:bodyPr>
            <a:normAutofit fontScale="92500" lnSpcReduction="10000"/>
          </a:bodyPr>
          <a:lstStyle/>
          <a:p>
            <a:r>
              <a:rPr lang="en-US" sz="3300" dirty="0"/>
              <a:t>Deer’s Head Hospital Center in Salisbury has a number of residents and outpatients on kidney dialysis</a:t>
            </a:r>
          </a:p>
          <a:p>
            <a:r>
              <a:rPr lang="en-US" sz="3300" dirty="0"/>
              <a:t>There can be circumstances when something happens and a dialysis patient has to be transported to Peninsula General Hospital in Salisbury</a:t>
            </a:r>
          </a:p>
          <a:p>
            <a:r>
              <a:rPr lang="en-US" sz="3300" dirty="0"/>
              <a:t>Kidney conditions involves a specialized medical field called nephrology </a:t>
            </a:r>
          </a:p>
          <a:p>
            <a:r>
              <a:rPr lang="en-US" sz="3300" dirty="0"/>
              <a:t>Deer’s Head requires a contract with a certified nephrologist, both to handle routine medical issues with dialysis patients that occur at the Center, and to respond to emergency situations with dialysis patients at Peninsula General Hospital</a:t>
            </a:r>
          </a:p>
          <a:p>
            <a:endParaRPr lang="en-US" dirty="0"/>
          </a:p>
        </p:txBody>
      </p:sp>
      <p:sp>
        <p:nvSpPr>
          <p:cNvPr id="4" name="Footer Placeholder 3">
            <a:extLst>
              <a:ext uri="{FF2B5EF4-FFF2-40B4-BE49-F238E27FC236}">
                <a16:creationId xmlns:a16="http://schemas.microsoft.com/office/drawing/2014/main" id="{E1A054A4-1E48-4E60-B998-A666CF1204D4}"/>
              </a:ext>
            </a:extLst>
          </p:cNvPr>
          <p:cNvSpPr>
            <a:spLocks noGrp="1"/>
          </p:cNvSpPr>
          <p:nvPr>
            <p:ph type="ftr" sz="quarter" idx="11"/>
          </p:nvPr>
        </p:nvSpPr>
        <p:spPr>
          <a:xfrm>
            <a:off x="812800" y="6356351"/>
            <a:ext cx="1022598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C3BA99B-9BD8-407D-A076-2FBDFC23C5D2}"/>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31869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646D71-6EA6-413B-A1D6-31335E7B49F1}"/>
              </a:ext>
            </a:extLst>
          </p:cNvPr>
          <p:cNvSpPr>
            <a:spLocks noGrp="1"/>
          </p:cNvSpPr>
          <p:nvPr>
            <p:ph type="sldNum" sz="quarter" idx="12"/>
          </p:nvPr>
        </p:nvSpPr>
        <p:spPr/>
        <p:txBody>
          <a:bodyPr/>
          <a:lstStyle/>
          <a:p>
            <a:pPr>
              <a:defRPr/>
            </a:pPr>
            <a:fld id="{2644ABC2-D772-4F28-BB09-13D92D679520}" type="slidenum">
              <a:rPr lang="en-US" altLang="en-US"/>
              <a:pPr>
                <a:defRPr/>
              </a:pPr>
              <a:t>150</a:t>
            </a:fld>
            <a:endParaRPr lang="en-US" altLang="en-US"/>
          </a:p>
        </p:txBody>
      </p:sp>
      <p:sp>
        <p:nvSpPr>
          <p:cNvPr id="173058" name="Rectangle 2">
            <a:extLst>
              <a:ext uri="{FF2B5EF4-FFF2-40B4-BE49-F238E27FC236}">
                <a16:creationId xmlns:a16="http://schemas.microsoft.com/office/drawing/2014/main" id="{48F7EEF1-A96E-4DA4-88D0-D3B77B036A6C}"/>
              </a:ext>
            </a:extLst>
          </p:cNvPr>
          <p:cNvSpPr>
            <a:spLocks noGrp="1" noChangeArrowheads="1"/>
          </p:cNvSpPr>
          <p:nvPr>
            <p:ph type="title"/>
          </p:nvPr>
        </p:nvSpPr>
        <p:spPr>
          <a:xfrm>
            <a:off x="1981200" y="152400"/>
            <a:ext cx="8229600" cy="685800"/>
          </a:xfrm>
        </p:spPr>
        <p:txBody>
          <a:bodyPr/>
          <a:lstStyle/>
          <a:p>
            <a:pPr algn="ctr" eaLnBrk="1" hangingPunct="1">
              <a:defRPr/>
            </a:pPr>
            <a:r>
              <a:rPr lang="en-US" altLang="en-US" dirty="0">
                <a:solidFill>
                  <a:schemeClr val="hlink"/>
                </a:solidFill>
              </a:rPr>
              <a:t>Change Order</a:t>
            </a:r>
          </a:p>
        </p:txBody>
      </p:sp>
      <p:sp>
        <p:nvSpPr>
          <p:cNvPr id="173059" name="Rectangle 3">
            <a:extLst>
              <a:ext uri="{FF2B5EF4-FFF2-40B4-BE49-F238E27FC236}">
                <a16:creationId xmlns:a16="http://schemas.microsoft.com/office/drawing/2014/main" id="{CD5F4EC7-5E97-424F-8555-0D6409A0392F}"/>
              </a:ext>
            </a:extLst>
          </p:cNvPr>
          <p:cNvSpPr>
            <a:spLocks noGrp="1" noChangeArrowheads="1"/>
          </p:cNvSpPr>
          <p:nvPr>
            <p:ph type="body" idx="1"/>
          </p:nvPr>
        </p:nvSpPr>
        <p:spPr>
          <a:xfrm>
            <a:off x="812800" y="1131216"/>
            <a:ext cx="11046120" cy="5726784"/>
          </a:xfrm>
        </p:spPr>
        <p:txBody>
          <a:bodyPr/>
          <a:lstStyle/>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A written order signed by the responsible procurement officer directing a contractor to make changes, with or without the consent of the contractor</a:t>
            </a:r>
          </a:p>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When using a change order - i.e., a unilateral modification - the State must be willing to accept the responsibility for the potential financial or other consequences of the Contractor’s compliance</a:t>
            </a:r>
          </a:p>
          <a:p>
            <a:pPr marL="0" indent="0">
              <a:lnSpc>
                <a:spcPct val="95000"/>
              </a:lnSpc>
              <a:spcBef>
                <a:spcPct val="15000"/>
              </a:spcBef>
              <a:defRPr/>
            </a:pPr>
            <a:r>
              <a:rPr lang="en-US" altLang="en-US" sz="3200" dirty="0">
                <a:latin typeface="Arial" panose="020B0604020202020204" pitchFamily="34" charset="0"/>
                <a:cs typeface="Arial" panose="020B0604020202020204" pitchFamily="34" charset="0"/>
              </a:rPr>
              <a:t>Execute a Change Order only if a mutually agreeable modification cannot be executed</a:t>
            </a:r>
          </a:p>
        </p:txBody>
      </p:sp>
      <p:sp>
        <p:nvSpPr>
          <p:cNvPr id="2" name="Footer Placeholder 1">
            <a:extLst>
              <a:ext uri="{FF2B5EF4-FFF2-40B4-BE49-F238E27FC236}">
                <a16:creationId xmlns:a16="http://schemas.microsoft.com/office/drawing/2014/main" id="{0DEF1EB1-74D5-4DBC-B8C4-536F512E1C5D}"/>
              </a:ext>
            </a:extLst>
          </p:cNvPr>
          <p:cNvSpPr>
            <a:spLocks noGrp="1"/>
          </p:cNvSpPr>
          <p:nvPr>
            <p:ph type="ftr" sz="quarter" idx="11"/>
          </p:nvPr>
        </p:nvSpPr>
        <p:spPr>
          <a:xfrm>
            <a:off x="812800" y="6356351"/>
            <a:ext cx="1004687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168608525"/>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40AFA1-235E-4068-8334-F1B385D73B7E}"/>
              </a:ext>
            </a:extLst>
          </p:cNvPr>
          <p:cNvSpPr>
            <a:spLocks noGrp="1"/>
          </p:cNvSpPr>
          <p:nvPr>
            <p:ph type="sldNum" sz="quarter" idx="12"/>
          </p:nvPr>
        </p:nvSpPr>
        <p:spPr/>
        <p:txBody>
          <a:bodyPr/>
          <a:lstStyle/>
          <a:p>
            <a:pPr>
              <a:defRPr/>
            </a:pPr>
            <a:fld id="{C9D91453-D9F3-420C-AAB0-D1F31DABCE3E}" type="slidenum">
              <a:rPr lang="en-US" altLang="en-US"/>
              <a:pPr>
                <a:defRPr/>
              </a:pPr>
              <a:t>151</a:t>
            </a:fld>
            <a:endParaRPr lang="en-US" altLang="en-US"/>
          </a:p>
        </p:txBody>
      </p:sp>
      <p:sp>
        <p:nvSpPr>
          <p:cNvPr id="177154" name="Rectangle 2">
            <a:extLst>
              <a:ext uri="{FF2B5EF4-FFF2-40B4-BE49-F238E27FC236}">
                <a16:creationId xmlns:a16="http://schemas.microsoft.com/office/drawing/2014/main" id="{AC603C91-CA3A-40B1-A635-4E50E5B3EEEB}"/>
              </a:ext>
            </a:extLst>
          </p:cNvPr>
          <p:cNvSpPr>
            <a:spLocks noGrp="1" noChangeArrowheads="1"/>
          </p:cNvSpPr>
          <p:nvPr>
            <p:ph type="title"/>
          </p:nvPr>
        </p:nvSpPr>
        <p:spPr>
          <a:xfrm>
            <a:off x="1981200" y="228600"/>
            <a:ext cx="8229600" cy="533400"/>
          </a:xfrm>
        </p:spPr>
        <p:txBody>
          <a:bodyPr/>
          <a:lstStyle/>
          <a:p>
            <a:pPr eaLnBrk="1" hangingPunct="1">
              <a:defRPr/>
            </a:pPr>
            <a:r>
              <a:rPr lang="en-US" altLang="en-US" dirty="0">
                <a:solidFill>
                  <a:schemeClr val="hlink"/>
                </a:solidFill>
                <a:latin typeface="Arial" panose="020B0604020202020204" pitchFamily="34" charset="0"/>
                <a:cs typeface="Arial" panose="020B0604020202020204" pitchFamily="34" charset="0"/>
              </a:rPr>
              <a:t>Change Order </a:t>
            </a:r>
            <a:r>
              <a:rPr lang="en-US" altLang="en-US" sz="2000" dirty="0">
                <a:solidFill>
                  <a:schemeClr val="hlink"/>
                </a:solidFill>
              </a:rPr>
              <a:t>(Cont’d)</a:t>
            </a:r>
            <a:r>
              <a:rPr lang="en-US" altLang="en-US" dirty="0"/>
              <a:t> </a:t>
            </a:r>
          </a:p>
        </p:txBody>
      </p:sp>
      <p:sp>
        <p:nvSpPr>
          <p:cNvPr id="177155" name="Rectangle 3">
            <a:extLst>
              <a:ext uri="{FF2B5EF4-FFF2-40B4-BE49-F238E27FC236}">
                <a16:creationId xmlns:a16="http://schemas.microsoft.com/office/drawing/2014/main" id="{3B61C5E9-2DBF-4865-84EC-36856E82B391}"/>
              </a:ext>
            </a:extLst>
          </p:cNvPr>
          <p:cNvSpPr>
            <a:spLocks noGrp="1" noChangeArrowheads="1"/>
          </p:cNvSpPr>
          <p:nvPr>
            <p:ph type="body" idx="1"/>
          </p:nvPr>
        </p:nvSpPr>
        <p:spPr>
          <a:xfrm>
            <a:off x="735291" y="914400"/>
            <a:ext cx="11104775" cy="5791200"/>
          </a:xfrm>
        </p:spPr>
        <p:txBody>
          <a:bodyPr/>
          <a:lstStyle/>
          <a:p>
            <a:pPr marL="0" indent="0">
              <a:lnSpc>
                <a:spcPct val="90000"/>
              </a:lnSpc>
              <a:spcBef>
                <a:spcPct val="15000"/>
              </a:spcBef>
              <a:defRPr/>
            </a:pPr>
            <a:r>
              <a:rPr lang="en-US" altLang="en-US" sz="3200" dirty="0">
                <a:latin typeface="Arial" panose="020B0604020202020204" pitchFamily="34" charset="0"/>
                <a:cs typeface="Arial" panose="020B0604020202020204" pitchFamily="34" charset="0"/>
              </a:rPr>
              <a:t>The </a:t>
            </a:r>
            <a:r>
              <a:rPr lang="en-US" altLang="en-US" sz="3200" b="1" u="sng" dirty="0">
                <a:solidFill>
                  <a:srgbClr val="C00000"/>
                </a:solidFill>
                <a:latin typeface="Arial" panose="020B0604020202020204" pitchFamily="34" charset="0"/>
                <a:cs typeface="Arial" panose="020B0604020202020204" pitchFamily="34" charset="0"/>
              </a:rPr>
              <a:t>Changes</a:t>
            </a:r>
            <a:r>
              <a:rPr lang="en-US" altLang="en-US" sz="3200" b="1" dirty="0">
                <a:solidFill>
                  <a:srgbClr val="C00000"/>
                </a:solidFill>
                <a:latin typeface="Arial" panose="020B0604020202020204" pitchFamily="34" charset="0"/>
                <a:cs typeface="Arial" panose="020B0604020202020204" pitchFamily="34" charset="0"/>
              </a:rPr>
              <a:t> clause </a:t>
            </a:r>
            <a:r>
              <a:rPr lang="en-US" altLang="en-US" sz="3200" dirty="0">
                <a:latin typeface="Arial" panose="020B0604020202020204" pitchFamily="34" charset="0"/>
                <a:cs typeface="Arial" panose="020B0604020202020204" pitchFamily="34" charset="0"/>
              </a:rPr>
              <a:t>in the contract only allows unilateral changes that are within the scope of the contract</a:t>
            </a:r>
          </a:p>
          <a:p>
            <a:pPr marL="0" indent="0">
              <a:lnSpc>
                <a:spcPct val="90000"/>
              </a:lnSpc>
              <a:spcBef>
                <a:spcPct val="15000"/>
              </a:spcBef>
              <a:defRPr/>
            </a:pPr>
            <a:r>
              <a:rPr lang="en-US" altLang="en-US" sz="3200" dirty="0"/>
              <a:t>A contractor must abide by a change order and perform as directed</a:t>
            </a:r>
          </a:p>
          <a:p>
            <a:pPr lvl="1" eaLnBrk="1" hangingPunct="1">
              <a:lnSpc>
                <a:spcPct val="90000"/>
              </a:lnSpc>
              <a:spcBef>
                <a:spcPct val="15000"/>
              </a:spcBef>
              <a:defRPr/>
            </a:pPr>
            <a:r>
              <a:rPr lang="en-US" altLang="en-US" sz="2800" dirty="0"/>
              <a:t>Possibly unless it disputes that the change is within the contract scope</a:t>
            </a:r>
          </a:p>
          <a:p>
            <a:pPr lvl="1" eaLnBrk="1" hangingPunct="1">
              <a:lnSpc>
                <a:spcPct val="90000"/>
              </a:lnSpc>
              <a:spcBef>
                <a:spcPct val="15000"/>
              </a:spcBef>
              <a:defRPr/>
            </a:pPr>
            <a:r>
              <a:rPr lang="en-US" altLang="en-US" sz="2800" dirty="0"/>
              <a:t>But the contractor can file a claim for higher payments than the agency wants to pay for the change</a:t>
            </a:r>
          </a:p>
          <a:p>
            <a:pPr marL="0" indent="0">
              <a:lnSpc>
                <a:spcPct val="90000"/>
              </a:lnSpc>
              <a:spcBef>
                <a:spcPct val="15000"/>
              </a:spcBef>
              <a:defRPr/>
            </a:pPr>
            <a:r>
              <a:rPr lang="en-US" altLang="en-US" sz="3200" dirty="0"/>
              <a:t>Consult with your AAG before issuing a change order</a:t>
            </a:r>
          </a:p>
        </p:txBody>
      </p:sp>
      <p:sp>
        <p:nvSpPr>
          <p:cNvPr id="2" name="Footer Placeholder 1">
            <a:extLst>
              <a:ext uri="{FF2B5EF4-FFF2-40B4-BE49-F238E27FC236}">
                <a16:creationId xmlns:a16="http://schemas.microsoft.com/office/drawing/2014/main" id="{8CE63A59-473B-4255-A53C-5CB6A1A8C37A}"/>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8903407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CDC6371-E3E5-4A6D-BAE2-68D0A9D8D5EE}"/>
              </a:ext>
            </a:extLst>
          </p:cNvPr>
          <p:cNvSpPr>
            <a:spLocks noGrp="1"/>
          </p:cNvSpPr>
          <p:nvPr>
            <p:ph type="sldNum" sz="quarter" idx="12"/>
          </p:nvPr>
        </p:nvSpPr>
        <p:spPr/>
        <p:txBody>
          <a:bodyPr/>
          <a:lstStyle/>
          <a:p>
            <a:pPr>
              <a:defRPr/>
            </a:pPr>
            <a:fld id="{42455495-E012-47AA-AF28-EF8957318BA4}" type="slidenum">
              <a:rPr lang="en-US" altLang="en-US"/>
              <a:pPr>
                <a:defRPr/>
              </a:pPr>
              <a:t>152</a:t>
            </a:fld>
            <a:endParaRPr lang="en-US" altLang="en-US"/>
          </a:p>
        </p:txBody>
      </p:sp>
      <p:sp>
        <p:nvSpPr>
          <p:cNvPr id="976899" name="Rectangle 2">
            <a:extLst>
              <a:ext uri="{FF2B5EF4-FFF2-40B4-BE49-F238E27FC236}">
                <a16:creationId xmlns:a16="http://schemas.microsoft.com/office/drawing/2014/main" id="{59247341-AF11-4D3E-9638-85C6BF1C9D89}"/>
              </a:ext>
            </a:extLst>
          </p:cNvPr>
          <p:cNvSpPr>
            <a:spLocks noGrp="1" noChangeArrowheads="1"/>
          </p:cNvSpPr>
          <p:nvPr>
            <p:ph type="title" idx="4294967295"/>
          </p:nvPr>
        </p:nvSpPr>
        <p:spPr>
          <a:xfrm>
            <a:off x="2286000" y="228600"/>
            <a:ext cx="7772400" cy="533400"/>
          </a:xfrm>
        </p:spPr>
        <p:txBody>
          <a:bodyPr/>
          <a:lstStyle/>
          <a:p>
            <a:pPr eaLnBrk="1" hangingPunct="1">
              <a:defRPr/>
            </a:pPr>
            <a:r>
              <a:rPr lang="en-US" altLang="en-US"/>
              <a:t>Change Order Example</a:t>
            </a:r>
          </a:p>
        </p:txBody>
      </p:sp>
      <p:sp>
        <p:nvSpPr>
          <p:cNvPr id="976900" name="Rectangle 3">
            <a:extLst>
              <a:ext uri="{FF2B5EF4-FFF2-40B4-BE49-F238E27FC236}">
                <a16:creationId xmlns:a16="http://schemas.microsoft.com/office/drawing/2014/main" id="{EF101FB8-B443-4223-B9D6-A5522AC9F763}"/>
              </a:ext>
            </a:extLst>
          </p:cNvPr>
          <p:cNvSpPr>
            <a:spLocks noGrp="1" noChangeArrowheads="1"/>
          </p:cNvSpPr>
          <p:nvPr>
            <p:ph type="body" idx="4294967295"/>
          </p:nvPr>
        </p:nvSpPr>
        <p:spPr>
          <a:xfrm>
            <a:off x="688157" y="1046904"/>
            <a:ext cx="10691043" cy="5309447"/>
          </a:xfrm>
        </p:spPr>
        <p:txBody>
          <a:bodyPr/>
          <a:lstStyle/>
          <a:p>
            <a:pPr marL="0" indent="0">
              <a:lnSpc>
                <a:spcPct val="90000"/>
              </a:lnSpc>
              <a:spcBef>
                <a:spcPct val="15000"/>
              </a:spcBef>
              <a:buNone/>
              <a:defRPr/>
            </a:pPr>
            <a:r>
              <a:rPr lang="en-US" altLang="en-US" sz="3200" dirty="0"/>
              <a:t>Situation: Housekeeping contract at a small facility</a:t>
            </a:r>
          </a:p>
          <a:p>
            <a:pPr marL="0" indent="0">
              <a:lnSpc>
                <a:spcPct val="90000"/>
              </a:lnSpc>
              <a:spcBef>
                <a:spcPct val="15000"/>
              </a:spcBef>
              <a:defRPr/>
            </a:pPr>
            <a:r>
              <a:rPr lang="en-US" altLang="en-US" sz="2800" dirty="0"/>
              <a:t>Cleaning hours were from 7 am to 3 pm</a:t>
            </a:r>
          </a:p>
          <a:p>
            <a:pPr marL="0" indent="0">
              <a:lnSpc>
                <a:spcPct val="90000"/>
              </a:lnSpc>
              <a:spcBef>
                <a:spcPct val="15000"/>
              </a:spcBef>
              <a:defRPr/>
            </a:pPr>
            <a:r>
              <a:rPr lang="en-US" altLang="en-US" sz="2800" dirty="0"/>
              <a:t>As per the contract, the dining area was currently being cleaned in the early afternoon</a:t>
            </a:r>
          </a:p>
          <a:p>
            <a:pPr marL="0" indent="0">
              <a:lnSpc>
                <a:spcPct val="90000"/>
              </a:lnSpc>
              <a:spcBef>
                <a:spcPct val="15000"/>
              </a:spcBef>
              <a:defRPr/>
            </a:pPr>
            <a:r>
              <a:rPr lang="en-US" altLang="en-US" sz="2800" dirty="0"/>
              <a:t>The facility decided it would be better to have the dining area cleaned at 7 pm instead</a:t>
            </a:r>
          </a:p>
          <a:p>
            <a:pPr marL="0" indent="0">
              <a:lnSpc>
                <a:spcPct val="90000"/>
              </a:lnSpc>
              <a:spcBef>
                <a:spcPct val="15000"/>
              </a:spcBef>
              <a:defRPr/>
            </a:pPr>
            <a:r>
              <a:rPr lang="en-US" altLang="en-US" sz="2800" dirty="0"/>
              <a:t>The vendor didn’t want to do this </a:t>
            </a:r>
          </a:p>
          <a:p>
            <a:pPr lvl="1" eaLnBrk="1" hangingPunct="1">
              <a:lnSpc>
                <a:spcPct val="90000"/>
              </a:lnSpc>
              <a:spcBef>
                <a:spcPct val="15000"/>
              </a:spcBef>
              <a:defRPr/>
            </a:pPr>
            <a:r>
              <a:rPr lang="en-US" altLang="en-US" sz="2400" dirty="0"/>
              <a:t>It didn’t want to modify the contract </a:t>
            </a:r>
          </a:p>
          <a:p>
            <a:pPr marL="0" indent="0">
              <a:lnSpc>
                <a:spcPct val="90000"/>
              </a:lnSpc>
              <a:spcBef>
                <a:spcPct val="15000"/>
              </a:spcBef>
              <a:defRPr/>
            </a:pPr>
            <a:r>
              <a:rPr lang="en-US" altLang="en-US" sz="2800" b="1" dirty="0">
                <a:solidFill>
                  <a:srgbClr val="66FF33"/>
                </a:solidFill>
              </a:rPr>
              <a:t>Can the facility issue a change order for this? </a:t>
            </a:r>
          </a:p>
        </p:txBody>
      </p:sp>
      <p:sp>
        <p:nvSpPr>
          <p:cNvPr id="2" name="Footer Placeholder 1">
            <a:extLst>
              <a:ext uri="{FF2B5EF4-FFF2-40B4-BE49-F238E27FC236}">
                <a16:creationId xmlns:a16="http://schemas.microsoft.com/office/drawing/2014/main" id="{D08F5C00-17E1-4994-99C1-059FA10AE9BE}"/>
              </a:ext>
            </a:extLst>
          </p:cNvPr>
          <p:cNvSpPr>
            <a:spLocks noGrp="1"/>
          </p:cNvSpPr>
          <p:nvPr>
            <p:ph type="ftr" sz="quarter" idx="11"/>
          </p:nvPr>
        </p:nvSpPr>
        <p:spPr>
          <a:xfrm>
            <a:off x="812800" y="6356351"/>
            <a:ext cx="9952610" cy="365125"/>
          </a:xfrm>
        </p:spPr>
        <p:txBody>
          <a:bodyPr/>
          <a:lstStyle/>
          <a:p>
            <a:r>
              <a:rPr lang="en-US"/>
              <a:t>5/22/2018   S.S. Emergency. Options &amp; Mods  Copyright © Maryland Department of Health (Unpublished Work)</a:t>
            </a:r>
          </a:p>
        </p:txBody>
      </p:sp>
    </p:spTree>
    <p:extLst>
      <p:ext uri="{BB962C8B-B14F-4D97-AF65-F5344CB8AC3E}">
        <p14:creationId xmlns:p14="http://schemas.microsoft.com/office/powerpoint/2010/main" val="23614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B0678D6-86C6-48D3-84EB-97A155B8F3AF}"/>
              </a:ext>
            </a:extLst>
          </p:cNvPr>
          <p:cNvSpPr>
            <a:spLocks noGrp="1"/>
          </p:cNvSpPr>
          <p:nvPr>
            <p:ph type="sldNum" sz="quarter" idx="12"/>
          </p:nvPr>
        </p:nvSpPr>
        <p:spPr/>
        <p:txBody>
          <a:bodyPr/>
          <a:lstStyle/>
          <a:p>
            <a:pPr>
              <a:defRPr/>
            </a:pPr>
            <a:fld id="{EAA3A44F-4930-45DE-9400-0EB3722BF738}" type="slidenum">
              <a:rPr lang="en-US" altLang="en-US"/>
              <a:pPr>
                <a:defRPr/>
              </a:pPr>
              <a:t>153</a:t>
            </a:fld>
            <a:endParaRPr lang="en-US" altLang="en-US"/>
          </a:p>
        </p:txBody>
      </p:sp>
      <p:sp>
        <p:nvSpPr>
          <p:cNvPr id="779269" name="Slide Number Placeholder 5">
            <a:extLst>
              <a:ext uri="{FF2B5EF4-FFF2-40B4-BE49-F238E27FC236}">
                <a16:creationId xmlns:a16="http://schemas.microsoft.com/office/drawing/2014/main" id="{E7A7CC56-92E0-4578-BF87-7FA7C177E29C}"/>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977923" name="Rectangle 2">
            <a:extLst>
              <a:ext uri="{FF2B5EF4-FFF2-40B4-BE49-F238E27FC236}">
                <a16:creationId xmlns:a16="http://schemas.microsoft.com/office/drawing/2014/main" id="{6032B5E4-3155-48B4-AB44-C29864419E7D}"/>
              </a:ext>
            </a:extLst>
          </p:cNvPr>
          <p:cNvSpPr>
            <a:spLocks noGrp="1" noChangeArrowheads="1"/>
          </p:cNvSpPr>
          <p:nvPr>
            <p:ph type="title" idx="4294967295"/>
          </p:nvPr>
        </p:nvSpPr>
        <p:spPr>
          <a:xfrm>
            <a:off x="2068514" y="300039"/>
            <a:ext cx="8131175" cy="441325"/>
          </a:xfrm>
        </p:spPr>
        <p:txBody>
          <a:bodyPr/>
          <a:lstStyle/>
          <a:p>
            <a:pPr eaLnBrk="1" hangingPunct="1">
              <a:defRPr/>
            </a:pPr>
            <a:r>
              <a:rPr lang="en-US" altLang="en-US"/>
              <a:t>Change Order Example </a:t>
            </a:r>
            <a:r>
              <a:rPr lang="en-US" altLang="en-US" sz="2400"/>
              <a:t>(Cont’d)</a:t>
            </a:r>
          </a:p>
        </p:txBody>
      </p:sp>
      <p:sp>
        <p:nvSpPr>
          <p:cNvPr id="977924" name="Rectangle 3">
            <a:extLst>
              <a:ext uri="{FF2B5EF4-FFF2-40B4-BE49-F238E27FC236}">
                <a16:creationId xmlns:a16="http://schemas.microsoft.com/office/drawing/2014/main" id="{84E0571C-B5E9-400E-B394-5DA559307F1F}"/>
              </a:ext>
            </a:extLst>
          </p:cNvPr>
          <p:cNvSpPr>
            <a:spLocks noGrp="1" noChangeArrowheads="1"/>
          </p:cNvSpPr>
          <p:nvPr>
            <p:ph type="body" idx="4294967295"/>
          </p:nvPr>
        </p:nvSpPr>
        <p:spPr>
          <a:xfrm>
            <a:off x="812799" y="1219200"/>
            <a:ext cx="10433377" cy="5029200"/>
          </a:xfrm>
        </p:spPr>
        <p:txBody>
          <a:bodyPr/>
          <a:lstStyle/>
          <a:p>
            <a:pPr marL="0" indent="0">
              <a:buNone/>
              <a:defRPr/>
            </a:pPr>
            <a:r>
              <a:rPr lang="en-US" altLang="en-US" sz="3200" dirty="0"/>
              <a:t>Answer: Maybe!</a:t>
            </a:r>
          </a:p>
          <a:p>
            <a:pPr marL="0" indent="0">
              <a:defRPr/>
            </a:pPr>
            <a:r>
              <a:rPr lang="en-US" altLang="en-US" sz="2800" dirty="0"/>
              <a:t>The issue is whether changing the working hours is within the scope of the contract</a:t>
            </a:r>
          </a:p>
          <a:p>
            <a:pPr marL="0" indent="0">
              <a:defRPr/>
            </a:pPr>
            <a:r>
              <a:rPr lang="en-US" altLang="en-US" sz="2800" dirty="0"/>
              <a:t>Obviously, it’s still housekeeping work</a:t>
            </a:r>
          </a:p>
          <a:p>
            <a:pPr marL="0" indent="0">
              <a:defRPr/>
            </a:pPr>
            <a:r>
              <a:rPr lang="en-US" altLang="en-US" sz="2800" dirty="0"/>
              <a:t>But, such a change would impose a new set of responsibilities on the contractor</a:t>
            </a:r>
          </a:p>
          <a:p>
            <a:pPr lvl="1" eaLnBrk="1" hangingPunct="1">
              <a:defRPr/>
            </a:pPr>
            <a:r>
              <a:rPr lang="en-US" altLang="en-US" sz="2400" dirty="0"/>
              <a:t>Currently all cleaning is done by 3 pm</a:t>
            </a:r>
          </a:p>
          <a:p>
            <a:pPr lvl="1" eaLnBrk="1" hangingPunct="1">
              <a:defRPr/>
            </a:pPr>
            <a:r>
              <a:rPr lang="en-US" altLang="en-US" sz="2400" dirty="0"/>
              <a:t>This change would mean having another person come in at 7 pm</a:t>
            </a:r>
          </a:p>
        </p:txBody>
      </p:sp>
      <p:sp>
        <p:nvSpPr>
          <p:cNvPr id="2" name="Footer Placeholder 1">
            <a:extLst>
              <a:ext uri="{FF2B5EF4-FFF2-40B4-BE49-F238E27FC236}">
                <a16:creationId xmlns:a16="http://schemas.microsoft.com/office/drawing/2014/main" id="{0B42848A-A760-4EE8-B5F4-95BF43E2EF1D}"/>
              </a:ext>
            </a:extLst>
          </p:cNvPr>
          <p:cNvSpPr>
            <a:spLocks noGrp="1"/>
          </p:cNvSpPr>
          <p:nvPr>
            <p:ph type="ftr" sz="quarter" idx="11"/>
          </p:nvPr>
        </p:nvSpPr>
        <p:spPr>
          <a:xfrm>
            <a:off x="812800" y="6356351"/>
            <a:ext cx="981120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2820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9C4BED5-D97B-4970-A9F5-B9EB2A485A97}"/>
              </a:ext>
            </a:extLst>
          </p:cNvPr>
          <p:cNvSpPr>
            <a:spLocks noGrp="1"/>
          </p:cNvSpPr>
          <p:nvPr>
            <p:ph type="sldNum" sz="quarter" idx="12"/>
          </p:nvPr>
        </p:nvSpPr>
        <p:spPr/>
        <p:txBody>
          <a:bodyPr/>
          <a:lstStyle/>
          <a:p>
            <a:pPr>
              <a:defRPr/>
            </a:pPr>
            <a:fld id="{B1580FA5-3423-4FD9-AFDA-11C2E256A9E6}" type="slidenum">
              <a:rPr lang="en-US" altLang="en-US"/>
              <a:pPr>
                <a:defRPr/>
              </a:pPr>
              <a:t>154</a:t>
            </a:fld>
            <a:endParaRPr lang="en-US" altLang="en-US"/>
          </a:p>
        </p:txBody>
      </p:sp>
      <p:sp>
        <p:nvSpPr>
          <p:cNvPr id="780293" name="Slide Number Placeholder 5">
            <a:extLst>
              <a:ext uri="{FF2B5EF4-FFF2-40B4-BE49-F238E27FC236}">
                <a16:creationId xmlns:a16="http://schemas.microsoft.com/office/drawing/2014/main" id="{C26CE3CA-4384-4B01-9F21-D98F3EF259AF}"/>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978947" name="Rectangle 2">
            <a:extLst>
              <a:ext uri="{FF2B5EF4-FFF2-40B4-BE49-F238E27FC236}">
                <a16:creationId xmlns:a16="http://schemas.microsoft.com/office/drawing/2014/main" id="{9809D199-F204-422E-9FC2-5B4BF76D153B}"/>
              </a:ext>
            </a:extLst>
          </p:cNvPr>
          <p:cNvSpPr>
            <a:spLocks noGrp="1" noChangeArrowheads="1"/>
          </p:cNvSpPr>
          <p:nvPr>
            <p:ph type="title" idx="4294967295"/>
          </p:nvPr>
        </p:nvSpPr>
        <p:spPr>
          <a:xfrm>
            <a:off x="311085" y="228600"/>
            <a:ext cx="11434713" cy="457200"/>
          </a:xfrm>
        </p:spPr>
        <p:txBody>
          <a:bodyPr/>
          <a:lstStyle/>
          <a:p>
            <a:pPr algn="ctr" eaLnBrk="1" hangingPunct="1">
              <a:defRPr/>
            </a:pPr>
            <a:r>
              <a:rPr lang="en-US" altLang="en-US" dirty="0"/>
              <a:t>Change Order Example </a:t>
            </a:r>
            <a:r>
              <a:rPr lang="en-US" altLang="en-US" sz="2400" b="0" dirty="0"/>
              <a:t>(Cont’d)</a:t>
            </a:r>
          </a:p>
        </p:txBody>
      </p:sp>
      <p:sp>
        <p:nvSpPr>
          <p:cNvPr id="978948" name="Rectangle 3">
            <a:extLst>
              <a:ext uri="{FF2B5EF4-FFF2-40B4-BE49-F238E27FC236}">
                <a16:creationId xmlns:a16="http://schemas.microsoft.com/office/drawing/2014/main" id="{758E117E-F4C2-4238-9425-B606D8F1CE44}"/>
              </a:ext>
            </a:extLst>
          </p:cNvPr>
          <p:cNvSpPr>
            <a:spLocks noGrp="1" noChangeArrowheads="1"/>
          </p:cNvSpPr>
          <p:nvPr>
            <p:ph type="body" idx="4294967295"/>
          </p:nvPr>
        </p:nvSpPr>
        <p:spPr>
          <a:xfrm>
            <a:off x="593889" y="990600"/>
            <a:ext cx="11151909" cy="5257800"/>
          </a:xfrm>
        </p:spPr>
        <p:txBody>
          <a:bodyPr>
            <a:noAutofit/>
          </a:bodyPr>
          <a:lstStyle/>
          <a:p>
            <a:pPr marL="0" indent="0">
              <a:lnSpc>
                <a:spcPct val="95000"/>
              </a:lnSpc>
              <a:defRPr/>
            </a:pPr>
            <a:r>
              <a:rPr lang="en-US" altLang="en-US" sz="3200" dirty="0"/>
              <a:t>The procurement officer was asked by the facility to intervene</a:t>
            </a:r>
          </a:p>
          <a:p>
            <a:pPr lvl="1" eaLnBrk="1" hangingPunct="1">
              <a:lnSpc>
                <a:spcPct val="95000"/>
              </a:lnSpc>
              <a:defRPr/>
            </a:pPr>
            <a:r>
              <a:rPr lang="en-US" altLang="en-US" sz="2800" dirty="0"/>
              <a:t>i.e., to make the contractor do what was wanted</a:t>
            </a:r>
          </a:p>
          <a:p>
            <a:pPr marL="0" indent="0">
              <a:lnSpc>
                <a:spcPct val="95000"/>
              </a:lnSpc>
              <a:defRPr/>
            </a:pPr>
            <a:r>
              <a:rPr lang="en-US" altLang="en-US" sz="3200" dirty="0"/>
              <a:t>Also, only the procurement officer can:</a:t>
            </a:r>
          </a:p>
          <a:p>
            <a:pPr lvl="1" eaLnBrk="1" hangingPunct="1">
              <a:lnSpc>
                <a:spcPct val="95000"/>
              </a:lnSpc>
              <a:defRPr/>
            </a:pPr>
            <a:r>
              <a:rPr lang="en-US" altLang="en-US" sz="2800" dirty="0"/>
              <a:t>Approve modifications to the contract</a:t>
            </a:r>
          </a:p>
          <a:p>
            <a:pPr lvl="1" eaLnBrk="1" hangingPunct="1">
              <a:lnSpc>
                <a:spcPct val="95000"/>
              </a:lnSpc>
              <a:defRPr/>
            </a:pPr>
            <a:r>
              <a:rPr lang="en-US" altLang="en-US" sz="2800" dirty="0"/>
              <a:t>Issue change orders</a:t>
            </a:r>
          </a:p>
          <a:p>
            <a:pPr marL="0" indent="0">
              <a:lnSpc>
                <a:spcPct val="95000"/>
              </a:lnSpc>
              <a:defRPr/>
            </a:pPr>
            <a:r>
              <a:rPr lang="en-US" altLang="en-US" sz="3200" dirty="0"/>
              <a:t>Subject to AAG, and other necessary approvals</a:t>
            </a:r>
          </a:p>
          <a:p>
            <a:pPr marL="0" indent="0">
              <a:lnSpc>
                <a:spcPct val="95000"/>
              </a:lnSpc>
              <a:defRPr/>
            </a:pPr>
            <a:r>
              <a:rPr lang="en-US" altLang="en-US" sz="3200" dirty="0"/>
              <a:t>The procurement officer discussed the issue with the contractor’s representative</a:t>
            </a:r>
          </a:p>
        </p:txBody>
      </p:sp>
      <p:sp>
        <p:nvSpPr>
          <p:cNvPr id="2" name="Footer Placeholder 1">
            <a:extLst>
              <a:ext uri="{FF2B5EF4-FFF2-40B4-BE49-F238E27FC236}">
                <a16:creationId xmlns:a16="http://schemas.microsoft.com/office/drawing/2014/main" id="{8D109E5E-3BE9-4F7A-8EE0-42DC5A30EC84}"/>
              </a:ext>
            </a:extLst>
          </p:cNvPr>
          <p:cNvSpPr>
            <a:spLocks noGrp="1"/>
          </p:cNvSpPr>
          <p:nvPr>
            <p:ph type="ftr" sz="quarter" idx="11"/>
          </p:nvPr>
        </p:nvSpPr>
        <p:spPr>
          <a:xfrm>
            <a:off x="812800" y="6356351"/>
            <a:ext cx="987719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529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BD0BDC7-AC67-4756-ACBD-EFC3DC6D0A0A}"/>
              </a:ext>
            </a:extLst>
          </p:cNvPr>
          <p:cNvSpPr>
            <a:spLocks noGrp="1"/>
          </p:cNvSpPr>
          <p:nvPr>
            <p:ph type="sldNum" sz="quarter" idx="12"/>
          </p:nvPr>
        </p:nvSpPr>
        <p:spPr/>
        <p:txBody>
          <a:bodyPr/>
          <a:lstStyle/>
          <a:p>
            <a:pPr>
              <a:defRPr/>
            </a:pPr>
            <a:fld id="{846F13DA-F897-4C25-80C4-ABCB67F39DCA}" type="slidenum">
              <a:rPr lang="en-US" altLang="en-US"/>
              <a:pPr>
                <a:defRPr/>
              </a:pPr>
              <a:t>155</a:t>
            </a:fld>
            <a:endParaRPr lang="en-US" altLang="en-US"/>
          </a:p>
        </p:txBody>
      </p:sp>
      <p:sp>
        <p:nvSpPr>
          <p:cNvPr id="781317" name="Slide Number Placeholder 5">
            <a:extLst>
              <a:ext uri="{FF2B5EF4-FFF2-40B4-BE49-F238E27FC236}">
                <a16:creationId xmlns:a16="http://schemas.microsoft.com/office/drawing/2014/main" id="{8BBF2B82-DCF4-435C-906B-2C3D67FD279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096707" name="Rectangle 2">
            <a:extLst>
              <a:ext uri="{FF2B5EF4-FFF2-40B4-BE49-F238E27FC236}">
                <a16:creationId xmlns:a16="http://schemas.microsoft.com/office/drawing/2014/main" id="{9724D47D-3FC0-4938-A22C-59378DC66E45}"/>
              </a:ext>
            </a:extLst>
          </p:cNvPr>
          <p:cNvSpPr>
            <a:spLocks noGrp="1" noChangeArrowheads="1"/>
          </p:cNvSpPr>
          <p:nvPr>
            <p:ph type="title" idx="4294967295"/>
          </p:nvPr>
        </p:nvSpPr>
        <p:spPr>
          <a:xfrm>
            <a:off x="471339" y="152400"/>
            <a:ext cx="11217897" cy="533400"/>
          </a:xfrm>
        </p:spPr>
        <p:txBody>
          <a:bodyPr/>
          <a:lstStyle/>
          <a:p>
            <a:pPr algn="ctr" eaLnBrk="1" hangingPunct="1">
              <a:defRPr/>
            </a:pPr>
            <a:r>
              <a:rPr lang="en-US" altLang="en-US" dirty="0"/>
              <a:t>Change Order Example </a:t>
            </a:r>
            <a:r>
              <a:rPr lang="en-US" altLang="en-US" sz="2400" b="0" dirty="0"/>
              <a:t>(Cont’d)</a:t>
            </a:r>
          </a:p>
        </p:txBody>
      </p:sp>
      <p:sp>
        <p:nvSpPr>
          <p:cNvPr id="1096708" name="Rectangle 3">
            <a:extLst>
              <a:ext uri="{FF2B5EF4-FFF2-40B4-BE49-F238E27FC236}">
                <a16:creationId xmlns:a16="http://schemas.microsoft.com/office/drawing/2014/main" id="{DD03355A-4902-4AAA-9B43-E11DEB08CDF2}"/>
              </a:ext>
            </a:extLst>
          </p:cNvPr>
          <p:cNvSpPr>
            <a:spLocks noGrp="1" noChangeArrowheads="1"/>
          </p:cNvSpPr>
          <p:nvPr>
            <p:ph type="body" idx="4294967295"/>
          </p:nvPr>
        </p:nvSpPr>
        <p:spPr>
          <a:xfrm>
            <a:off x="311084" y="685800"/>
            <a:ext cx="11547835" cy="5752707"/>
          </a:xfrm>
        </p:spPr>
        <p:txBody>
          <a:bodyPr>
            <a:normAutofit lnSpcReduction="10000"/>
          </a:bodyPr>
          <a:lstStyle/>
          <a:p>
            <a:pPr marL="0" indent="0">
              <a:spcBef>
                <a:spcPct val="15000"/>
              </a:spcBef>
              <a:defRPr/>
            </a:pPr>
            <a:r>
              <a:rPr lang="en-US" altLang="en-US" sz="3200" dirty="0"/>
              <a:t>As explained by the contractor: </a:t>
            </a:r>
          </a:p>
          <a:p>
            <a:pPr lvl="1" eaLnBrk="1" hangingPunct="1">
              <a:spcBef>
                <a:spcPct val="15000"/>
              </a:spcBef>
              <a:defRPr/>
            </a:pPr>
            <a:r>
              <a:rPr lang="en-US" altLang="en-US" sz="2800" dirty="0"/>
              <a:t>The person hired would only work part of a shift (3-4 hours), without supervision</a:t>
            </a:r>
          </a:p>
          <a:p>
            <a:pPr lvl="2" eaLnBrk="1" hangingPunct="1">
              <a:spcBef>
                <a:spcPct val="15000"/>
              </a:spcBef>
              <a:defRPr/>
            </a:pPr>
            <a:r>
              <a:rPr lang="en-US" altLang="en-US" sz="2400" dirty="0"/>
              <a:t>i.e., the person hired would essentially have to supervise him/herself</a:t>
            </a:r>
          </a:p>
          <a:p>
            <a:pPr lvl="1" eaLnBrk="1" hangingPunct="1">
              <a:spcBef>
                <a:spcPct val="15000"/>
              </a:spcBef>
              <a:defRPr/>
            </a:pPr>
            <a:r>
              <a:rPr lang="en-US" altLang="en-US" sz="2800" dirty="0"/>
              <a:t>It’s difficult to find this type of person, especially for part-time work</a:t>
            </a:r>
          </a:p>
          <a:p>
            <a:pPr lvl="1" eaLnBrk="1" hangingPunct="1">
              <a:spcBef>
                <a:spcPct val="15000"/>
              </a:spcBef>
              <a:defRPr/>
            </a:pPr>
            <a:r>
              <a:rPr lang="en-US" altLang="en-US" sz="2800" dirty="0"/>
              <a:t>And, such a person would have to be paid more</a:t>
            </a:r>
          </a:p>
          <a:p>
            <a:pPr marL="0" indent="0">
              <a:spcBef>
                <a:spcPct val="15000"/>
              </a:spcBef>
              <a:defRPr/>
            </a:pPr>
            <a:r>
              <a:rPr lang="en-US" altLang="en-US" sz="3200" dirty="0"/>
              <a:t>Is it fair to order the vendor to do all this?</a:t>
            </a:r>
          </a:p>
          <a:p>
            <a:pPr lvl="1" eaLnBrk="1" hangingPunct="1">
              <a:spcBef>
                <a:spcPct val="15000"/>
              </a:spcBef>
              <a:defRPr/>
            </a:pPr>
            <a:r>
              <a:rPr lang="en-US" altLang="en-US" sz="2800" dirty="0"/>
              <a:t>What if the vendor couldn’t find a qualified person to do the 7 pm cleaning?</a:t>
            </a:r>
          </a:p>
          <a:p>
            <a:pPr lvl="1" eaLnBrk="1" hangingPunct="1">
              <a:spcBef>
                <a:spcPct val="15000"/>
              </a:spcBef>
              <a:defRPr/>
            </a:pPr>
            <a:r>
              <a:rPr lang="en-US" altLang="en-US" sz="2800" dirty="0"/>
              <a:t>Could the facility withhold payment, or terminate the contract for default?</a:t>
            </a:r>
          </a:p>
        </p:txBody>
      </p:sp>
      <p:sp>
        <p:nvSpPr>
          <p:cNvPr id="2" name="Footer Placeholder 1">
            <a:extLst>
              <a:ext uri="{FF2B5EF4-FFF2-40B4-BE49-F238E27FC236}">
                <a16:creationId xmlns:a16="http://schemas.microsoft.com/office/drawing/2014/main" id="{C1BCFC5F-C7C9-48F7-8AB6-2F94BDDF46B0}"/>
              </a:ext>
            </a:extLst>
          </p:cNvPr>
          <p:cNvSpPr>
            <a:spLocks noGrp="1"/>
          </p:cNvSpPr>
          <p:nvPr>
            <p:ph type="ftr" sz="quarter" idx="11"/>
          </p:nvPr>
        </p:nvSpPr>
        <p:spPr>
          <a:xfrm>
            <a:off x="812799" y="6448425"/>
            <a:ext cx="9933757" cy="365126"/>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6429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C5C4D12-40E5-42A6-9598-01139B8C8A80}"/>
              </a:ext>
            </a:extLst>
          </p:cNvPr>
          <p:cNvSpPr>
            <a:spLocks noGrp="1"/>
          </p:cNvSpPr>
          <p:nvPr>
            <p:ph type="sldNum" sz="quarter" idx="12"/>
          </p:nvPr>
        </p:nvSpPr>
        <p:spPr/>
        <p:txBody>
          <a:bodyPr/>
          <a:lstStyle/>
          <a:p>
            <a:pPr>
              <a:defRPr/>
            </a:pPr>
            <a:fld id="{6F4FCF82-6CDA-46D9-BE84-3B779AD2DA29}" type="slidenum">
              <a:rPr lang="en-US" altLang="en-US"/>
              <a:pPr>
                <a:defRPr/>
              </a:pPr>
              <a:t>156</a:t>
            </a:fld>
            <a:endParaRPr lang="en-US" altLang="en-US"/>
          </a:p>
        </p:txBody>
      </p:sp>
      <p:sp>
        <p:nvSpPr>
          <p:cNvPr id="782341" name="Slide Number Placeholder 5">
            <a:extLst>
              <a:ext uri="{FF2B5EF4-FFF2-40B4-BE49-F238E27FC236}">
                <a16:creationId xmlns:a16="http://schemas.microsoft.com/office/drawing/2014/main" id="{36443537-423E-402E-8957-CF5594DACA7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095683" name="Rectangle 2">
            <a:extLst>
              <a:ext uri="{FF2B5EF4-FFF2-40B4-BE49-F238E27FC236}">
                <a16:creationId xmlns:a16="http://schemas.microsoft.com/office/drawing/2014/main" id="{2548585B-05E2-4AC3-B828-7F2126A04142}"/>
              </a:ext>
            </a:extLst>
          </p:cNvPr>
          <p:cNvSpPr>
            <a:spLocks noGrp="1" noChangeArrowheads="1"/>
          </p:cNvSpPr>
          <p:nvPr>
            <p:ph type="title" idx="4294967295"/>
          </p:nvPr>
        </p:nvSpPr>
        <p:spPr>
          <a:xfrm>
            <a:off x="311085" y="228600"/>
            <a:ext cx="11500701" cy="533400"/>
          </a:xfrm>
        </p:spPr>
        <p:txBody>
          <a:bodyPr/>
          <a:lstStyle/>
          <a:p>
            <a:pPr algn="ctr" eaLnBrk="1" hangingPunct="1">
              <a:defRPr/>
            </a:pPr>
            <a:r>
              <a:rPr lang="en-US" altLang="en-US" dirty="0"/>
              <a:t>Change Order Example </a:t>
            </a:r>
            <a:r>
              <a:rPr lang="en-US" altLang="en-US" sz="2400" b="0" dirty="0"/>
              <a:t>(Cont’d)</a:t>
            </a:r>
          </a:p>
        </p:txBody>
      </p:sp>
      <p:sp>
        <p:nvSpPr>
          <p:cNvPr id="1095684" name="Rectangle 3">
            <a:extLst>
              <a:ext uri="{FF2B5EF4-FFF2-40B4-BE49-F238E27FC236}">
                <a16:creationId xmlns:a16="http://schemas.microsoft.com/office/drawing/2014/main" id="{E5B9B677-7F3E-4A6D-95B6-69B1D484E005}"/>
              </a:ext>
            </a:extLst>
          </p:cNvPr>
          <p:cNvSpPr>
            <a:spLocks noGrp="1" noChangeArrowheads="1"/>
          </p:cNvSpPr>
          <p:nvPr>
            <p:ph type="body" idx="4294967295"/>
          </p:nvPr>
        </p:nvSpPr>
        <p:spPr>
          <a:xfrm>
            <a:off x="527901" y="914399"/>
            <a:ext cx="11283885" cy="5441951"/>
          </a:xfrm>
        </p:spPr>
        <p:txBody>
          <a:bodyPr>
            <a:normAutofit lnSpcReduction="10000"/>
          </a:bodyPr>
          <a:lstStyle/>
          <a:p>
            <a:pPr marL="0" indent="0" algn="ctr">
              <a:lnSpc>
                <a:spcPct val="90000"/>
              </a:lnSpc>
              <a:buNone/>
              <a:defRPr/>
            </a:pPr>
            <a:r>
              <a:rPr lang="en-US" altLang="en-US" sz="3600" dirty="0"/>
              <a:t>What was done:</a:t>
            </a:r>
          </a:p>
          <a:p>
            <a:pPr marL="0" indent="0">
              <a:lnSpc>
                <a:spcPct val="90000"/>
              </a:lnSpc>
              <a:defRPr/>
            </a:pPr>
            <a:r>
              <a:rPr lang="en-US" altLang="en-US" sz="3200" dirty="0"/>
              <a:t>In the end this situation was readily resolved</a:t>
            </a:r>
          </a:p>
          <a:p>
            <a:pPr marL="0" indent="0">
              <a:lnSpc>
                <a:spcPct val="90000"/>
              </a:lnSpc>
              <a:defRPr/>
            </a:pPr>
            <a:r>
              <a:rPr lang="en-US" altLang="en-US" sz="3200" dirty="0"/>
              <a:t>The procurement officer told the facility:</a:t>
            </a:r>
          </a:p>
          <a:p>
            <a:pPr lvl="1" eaLnBrk="1" hangingPunct="1">
              <a:lnSpc>
                <a:spcPct val="90000"/>
              </a:lnSpc>
              <a:defRPr/>
            </a:pPr>
            <a:r>
              <a:rPr lang="en-US" altLang="en-US" sz="2800" dirty="0"/>
              <a:t>If a change order was issued, while the vendor was obligated to do its best to comply, the vendor could file a claim for more money</a:t>
            </a:r>
          </a:p>
          <a:p>
            <a:pPr lvl="1" eaLnBrk="1" hangingPunct="1">
              <a:lnSpc>
                <a:spcPct val="90000"/>
              </a:lnSpc>
              <a:defRPr/>
            </a:pPr>
            <a:r>
              <a:rPr lang="en-US" altLang="en-US" sz="2800" dirty="0"/>
              <a:t>That such </a:t>
            </a:r>
            <a:r>
              <a:rPr lang="en-US" altLang="en-US" sz="2800" b="1" dirty="0">
                <a:solidFill>
                  <a:srgbClr val="FFFF00"/>
                </a:solidFill>
              </a:rPr>
              <a:t>a claim would be upheld</a:t>
            </a:r>
            <a:r>
              <a:rPr lang="en-US" altLang="en-US" sz="2800" dirty="0"/>
              <a:t>, if it were for a reasonable amount</a:t>
            </a:r>
          </a:p>
          <a:p>
            <a:pPr marL="0" indent="0">
              <a:lnSpc>
                <a:spcPct val="90000"/>
              </a:lnSpc>
              <a:defRPr/>
            </a:pPr>
            <a:r>
              <a:rPr lang="en-US" altLang="en-US" sz="3200" dirty="0"/>
              <a:t>The facility said it couldn’t pay more money</a:t>
            </a:r>
          </a:p>
          <a:p>
            <a:pPr lvl="1" eaLnBrk="1" hangingPunct="1">
              <a:lnSpc>
                <a:spcPct val="90000"/>
              </a:lnSpc>
              <a:defRPr/>
            </a:pPr>
            <a:r>
              <a:rPr lang="en-US" altLang="en-US" sz="2800" dirty="0"/>
              <a:t>It wanted the change in hours for no more cost</a:t>
            </a:r>
          </a:p>
          <a:p>
            <a:pPr marL="0" indent="0">
              <a:lnSpc>
                <a:spcPct val="90000"/>
              </a:lnSpc>
              <a:defRPr/>
            </a:pPr>
            <a:r>
              <a:rPr lang="en-US" altLang="en-US" sz="3200" dirty="0"/>
              <a:t>The facility dropped the change request </a:t>
            </a:r>
          </a:p>
        </p:txBody>
      </p:sp>
      <p:sp>
        <p:nvSpPr>
          <p:cNvPr id="2" name="Footer Placeholder 1">
            <a:extLst>
              <a:ext uri="{FF2B5EF4-FFF2-40B4-BE49-F238E27FC236}">
                <a16:creationId xmlns:a16="http://schemas.microsoft.com/office/drawing/2014/main" id="{195B9722-0361-49EE-8EE9-085B24C37EB8}"/>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2864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A7D837C-F9D0-445F-AE22-610168917CDA}"/>
              </a:ext>
            </a:extLst>
          </p:cNvPr>
          <p:cNvSpPr>
            <a:spLocks noGrp="1"/>
          </p:cNvSpPr>
          <p:nvPr>
            <p:ph type="sldNum" sz="quarter" idx="12"/>
          </p:nvPr>
        </p:nvSpPr>
        <p:spPr/>
        <p:txBody>
          <a:bodyPr/>
          <a:lstStyle/>
          <a:p>
            <a:pPr>
              <a:defRPr/>
            </a:pPr>
            <a:fld id="{7A39F12F-CD7B-4DFD-82EA-8341E0E45ED2}" type="slidenum">
              <a:rPr lang="en-US" altLang="en-US"/>
              <a:pPr>
                <a:defRPr/>
              </a:pPr>
              <a:t>157</a:t>
            </a:fld>
            <a:endParaRPr lang="en-US" altLang="en-US"/>
          </a:p>
        </p:txBody>
      </p:sp>
      <p:sp>
        <p:nvSpPr>
          <p:cNvPr id="1369091" name="Rectangle 2">
            <a:extLst>
              <a:ext uri="{FF2B5EF4-FFF2-40B4-BE49-F238E27FC236}">
                <a16:creationId xmlns:a16="http://schemas.microsoft.com/office/drawing/2014/main" id="{4EF4E37E-BFDB-4927-8CCD-B5CBCE03C8D9}"/>
              </a:ext>
            </a:extLst>
          </p:cNvPr>
          <p:cNvSpPr>
            <a:spLocks noGrp="1" noChangeArrowheads="1"/>
          </p:cNvSpPr>
          <p:nvPr>
            <p:ph type="title" idx="4294967295"/>
          </p:nvPr>
        </p:nvSpPr>
        <p:spPr>
          <a:xfrm>
            <a:off x="245097" y="152400"/>
            <a:ext cx="11538408" cy="533400"/>
          </a:xfrm>
        </p:spPr>
        <p:txBody>
          <a:bodyPr/>
          <a:lstStyle/>
          <a:p>
            <a:pPr eaLnBrk="1" hangingPunct="1">
              <a:defRPr/>
            </a:pPr>
            <a:r>
              <a:rPr lang="en-US" altLang="en-US" dirty="0"/>
              <a:t>Theoretical Change Order Situation </a:t>
            </a:r>
            <a:endParaRPr lang="en-US" altLang="en-US" sz="2400" dirty="0"/>
          </a:p>
        </p:txBody>
      </p:sp>
      <p:sp>
        <p:nvSpPr>
          <p:cNvPr id="1369092" name="Rectangle 3">
            <a:extLst>
              <a:ext uri="{FF2B5EF4-FFF2-40B4-BE49-F238E27FC236}">
                <a16:creationId xmlns:a16="http://schemas.microsoft.com/office/drawing/2014/main" id="{C843B37E-4687-4B38-B2B6-91BA1D42D338}"/>
              </a:ext>
            </a:extLst>
          </p:cNvPr>
          <p:cNvSpPr>
            <a:spLocks noGrp="1" noChangeArrowheads="1"/>
          </p:cNvSpPr>
          <p:nvPr>
            <p:ph type="body" idx="4294967295"/>
          </p:nvPr>
        </p:nvSpPr>
        <p:spPr>
          <a:xfrm>
            <a:off x="461913" y="810705"/>
            <a:ext cx="11199044" cy="5467547"/>
          </a:xfrm>
        </p:spPr>
        <p:txBody>
          <a:bodyPr>
            <a:normAutofit lnSpcReduction="10000"/>
          </a:bodyPr>
          <a:lstStyle/>
          <a:p>
            <a:pPr marL="0" indent="0">
              <a:lnSpc>
                <a:spcPct val="95000"/>
              </a:lnSpc>
              <a:defRPr/>
            </a:pPr>
            <a:r>
              <a:rPr lang="en-US" altLang="en-US" sz="3200" dirty="0"/>
              <a:t>Can an agency require a vendor to continue to perform a contract past the scheduled expiration date via a change order if the contractor doesn’t want to do so?</a:t>
            </a:r>
          </a:p>
          <a:p>
            <a:pPr lvl="1" eaLnBrk="1" hangingPunct="1">
              <a:lnSpc>
                <a:spcPct val="95000"/>
              </a:lnSpc>
              <a:defRPr/>
            </a:pPr>
            <a:r>
              <a:rPr lang="en-US" altLang="en-US" sz="2800" dirty="0"/>
              <a:t>Arguably, all activities under the contract would be the same, so the requirement might be construed to be within the scope of the contract </a:t>
            </a:r>
          </a:p>
          <a:p>
            <a:pPr lvl="1" eaLnBrk="1" hangingPunct="1">
              <a:lnSpc>
                <a:spcPct val="95000"/>
              </a:lnSpc>
              <a:defRPr/>
            </a:pPr>
            <a:r>
              <a:rPr lang="en-US" altLang="en-US" sz="2800" dirty="0"/>
              <a:t>On the other hand, it is possible that by definition trying to have a vendor perform services past a scheduled expiration date is beyond the scope of the contract</a:t>
            </a:r>
          </a:p>
          <a:p>
            <a:pPr lvl="1" eaLnBrk="1" hangingPunct="1">
              <a:lnSpc>
                <a:spcPct val="95000"/>
              </a:lnSpc>
              <a:defRPr/>
            </a:pPr>
            <a:r>
              <a:rPr lang="en-US" altLang="en-US" sz="2800" dirty="0"/>
              <a:t>And per the Bio-</a:t>
            </a:r>
            <a:r>
              <a:rPr lang="en-US" altLang="en-US" sz="2800" dirty="0" err="1"/>
              <a:t>Gro</a:t>
            </a:r>
            <a:r>
              <a:rPr lang="en-US" altLang="en-US" sz="2800" dirty="0"/>
              <a:t> decision discussed under the Option section, a contract extension for a competitively procured contract may be illegal, regardless of whether the contractor wants to do it </a:t>
            </a:r>
          </a:p>
        </p:txBody>
      </p:sp>
      <p:sp>
        <p:nvSpPr>
          <p:cNvPr id="2" name="Footer Placeholder 1">
            <a:extLst>
              <a:ext uri="{FF2B5EF4-FFF2-40B4-BE49-F238E27FC236}">
                <a16:creationId xmlns:a16="http://schemas.microsoft.com/office/drawing/2014/main" id="{EBC9203D-3B93-4C5C-9483-0500EA86DC07}"/>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203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251D164-6688-447A-BC43-797264CC6AE5}"/>
              </a:ext>
            </a:extLst>
          </p:cNvPr>
          <p:cNvSpPr>
            <a:spLocks noGrp="1"/>
          </p:cNvSpPr>
          <p:nvPr>
            <p:ph type="sldNum" sz="quarter" idx="12"/>
          </p:nvPr>
        </p:nvSpPr>
        <p:spPr/>
        <p:txBody>
          <a:bodyPr/>
          <a:lstStyle/>
          <a:p>
            <a:pPr>
              <a:defRPr/>
            </a:pPr>
            <a:fld id="{2DF72890-87B5-4CB7-9549-3DF629D46854}" type="slidenum">
              <a:rPr lang="en-US" altLang="en-US"/>
              <a:pPr>
                <a:defRPr/>
              </a:pPr>
              <a:t>158</a:t>
            </a:fld>
            <a:endParaRPr lang="en-US" altLang="en-US"/>
          </a:p>
        </p:txBody>
      </p:sp>
      <p:sp>
        <p:nvSpPr>
          <p:cNvPr id="784389" name="Slide Number Placeholder 5">
            <a:extLst>
              <a:ext uri="{FF2B5EF4-FFF2-40B4-BE49-F238E27FC236}">
                <a16:creationId xmlns:a16="http://schemas.microsoft.com/office/drawing/2014/main" id="{14B007CD-7C90-41FA-8147-1D71EA35661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
        <p:nvSpPr>
          <p:cNvPr id="1370115" name="Rectangle 2">
            <a:extLst>
              <a:ext uri="{FF2B5EF4-FFF2-40B4-BE49-F238E27FC236}">
                <a16:creationId xmlns:a16="http://schemas.microsoft.com/office/drawing/2014/main" id="{A1865CE3-A888-406B-A831-CC3C006C6CD2}"/>
              </a:ext>
            </a:extLst>
          </p:cNvPr>
          <p:cNvSpPr>
            <a:spLocks noGrp="1" noChangeArrowheads="1"/>
          </p:cNvSpPr>
          <p:nvPr>
            <p:ph type="title" idx="4294967295"/>
          </p:nvPr>
        </p:nvSpPr>
        <p:spPr>
          <a:xfrm>
            <a:off x="169682" y="228600"/>
            <a:ext cx="11745798" cy="533400"/>
          </a:xfrm>
        </p:spPr>
        <p:txBody>
          <a:bodyPr/>
          <a:lstStyle/>
          <a:p>
            <a:pPr algn="ctr" eaLnBrk="1" hangingPunct="1">
              <a:defRPr/>
            </a:pPr>
            <a:r>
              <a:rPr lang="en-US" altLang="en-US" dirty="0"/>
              <a:t>Theoretical Change Order Situation </a:t>
            </a:r>
            <a:r>
              <a:rPr lang="en-US" altLang="en-US" sz="2400" b="0" dirty="0"/>
              <a:t>(Cont’d)</a:t>
            </a:r>
          </a:p>
        </p:txBody>
      </p:sp>
      <p:sp>
        <p:nvSpPr>
          <p:cNvPr id="1370116" name="Rectangle 3">
            <a:extLst>
              <a:ext uri="{FF2B5EF4-FFF2-40B4-BE49-F238E27FC236}">
                <a16:creationId xmlns:a16="http://schemas.microsoft.com/office/drawing/2014/main" id="{DC61356F-57CD-45F3-9ACF-D14A4BCD4D50}"/>
              </a:ext>
            </a:extLst>
          </p:cNvPr>
          <p:cNvSpPr>
            <a:spLocks noGrp="1" noChangeArrowheads="1"/>
          </p:cNvSpPr>
          <p:nvPr>
            <p:ph type="body" idx="4294967295"/>
          </p:nvPr>
        </p:nvSpPr>
        <p:spPr>
          <a:xfrm>
            <a:off x="348792" y="838200"/>
            <a:ext cx="11491274" cy="6019800"/>
          </a:xfrm>
        </p:spPr>
        <p:txBody>
          <a:bodyPr/>
          <a:lstStyle/>
          <a:p>
            <a:pPr marL="0" indent="0">
              <a:lnSpc>
                <a:spcPct val="95000"/>
              </a:lnSpc>
              <a:spcBef>
                <a:spcPts val="0"/>
              </a:spcBef>
              <a:defRPr/>
            </a:pPr>
            <a:r>
              <a:rPr lang="en-US" altLang="en-US" sz="3200" dirty="0"/>
              <a:t>The author of these slides knows of no situation when a contract was extended via a change order, so it isn’t known whether this is a valid application of the change order authority</a:t>
            </a:r>
          </a:p>
          <a:p>
            <a:pPr marL="0" indent="0">
              <a:lnSpc>
                <a:spcPct val="95000"/>
              </a:lnSpc>
              <a:spcBef>
                <a:spcPts val="0"/>
              </a:spcBef>
              <a:defRPr/>
            </a:pPr>
            <a:r>
              <a:rPr lang="en-US" altLang="en-US" sz="3200" dirty="0"/>
              <a:t>Likely this is because of the possibility of:</a:t>
            </a:r>
          </a:p>
          <a:p>
            <a:pPr lvl="1" eaLnBrk="1" hangingPunct="1">
              <a:lnSpc>
                <a:spcPct val="95000"/>
              </a:lnSpc>
              <a:spcBef>
                <a:spcPts val="0"/>
              </a:spcBef>
              <a:defRPr/>
            </a:pPr>
            <a:r>
              <a:rPr lang="en-US" altLang="en-US" sz="3200" dirty="0"/>
              <a:t>A claim, with an unknown price; or,</a:t>
            </a:r>
          </a:p>
          <a:p>
            <a:pPr lvl="1" eaLnBrk="1" hangingPunct="1">
              <a:lnSpc>
                <a:spcPct val="95000"/>
              </a:lnSpc>
              <a:spcBef>
                <a:spcPts val="0"/>
              </a:spcBef>
              <a:defRPr/>
            </a:pPr>
            <a:r>
              <a:rPr lang="en-US" altLang="en-US" sz="3200" dirty="0"/>
              <a:t>Performance problems in forcing a vendor to do something it doesn’t want to do</a:t>
            </a:r>
          </a:p>
          <a:p>
            <a:pPr marL="0" indent="0">
              <a:lnSpc>
                <a:spcPct val="95000"/>
              </a:lnSpc>
              <a:spcBef>
                <a:spcPts val="0"/>
              </a:spcBef>
              <a:defRPr/>
            </a:pPr>
            <a:r>
              <a:rPr lang="en-US" altLang="en-US" sz="3200" dirty="0"/>
              <a:t>But under the right circumstances it may make sense for an agency to seek guidance from the OAG of the propriety of such action</a:t>
            </a:r>
          </a:p>
          <a:p>
            <a:pPr marL="0" indent="0">
              <a:lnSpc>
                <a:spcPct val="95000"/>
              </a:lnSpc>
              <a:defRPr/>
            </a:pPr>
            <a:endParaRPr lang="en-US" altLang="en-US" dirty="0"/>
          </a:p>
        </p:txBody>
      </p:sp>
      <p:sp>
        <p:nvSpPr>
          <p:cNvPr id="2" name="Footer Placeholder 1">
            <a:extLst>
              <a:ext uri="{FF2B5EF4-FFF2-40B4-BE49-F238E27FC236}">
                <a16:creationId xmlns:a16="http://schemas.microsoft.com/office/drawing/2014/main" id="{83E4F7B1-62A0-431E-B591-6DA924B5C774}"/>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0549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767D4A-57C8-4F02-BB99-10BC03A72E43}"/>
              </a:ext>
            </a:extLst>
          </p:cNvPr>
          <p:cNvSpPr>
            <a:spLocks noGrp="1"/>
          </p:cNvSpPr>
          <p:nvPr>
            <p:ph type="sldNum" sz="quarter" idx="12"/>
          </p:nvPr>
        </p:nvSpPr>
        <p:spPr/>
        <p:txBody>
          <a:bodyPr/>
          <a:lstStyle/>
          <a:p>
            <a:pPr>
              <a:defRPr/>
            </a:pPr>
            <a:fld id="{12D37FE0-B28B-491C-A0F9-957B6A07EA63}" type="slidenum">
              <a:rPr lang="en-US" altLang="en-US"/>
              <a:pPr>
                <a:defRPr/>
              </a:pPr>
              <a:t>159</a:t>
            </a:fld>
            <a:endParaRPr lang="en-US" altLang="en-US"/>
          </a:p>
        </p:txBody>
      </p:sp>
      <p:sp>
        <p:nvSpPr>
          <p:cNvPr id="179202" name="Rectangle 2">
            <a:extLst>
              <a:ext uri="{FF2B5EF4-FFF2-40B4-BE49-F238E27FC236}">
                <a16:creationId xmlns:a16="http://schemas.microsoft.com/office/drawing/2014/main" id="{914A5EB0-5541-4418-8D9E-FB94C1963E4A}"/>
              </a:ext>
            </a:extLst>
          </p:cNvPr>
          <p:cNvSpPr>
            <a:spLocks noGrp="1" noChangeArrowheads="1"/>
          </p:cNvSpPr>
          <p:nvPr>
            <p:ph type="title"/>
          </p:nvPr>
        </p:nvSpPr>
        <p:spPr>
          <a:xfrm>
            <a:off x="367645" y="152399"/>
            <a:ext cx="11246178" cy="685801"/>
          </a:xfrm>
        </p:spPr>
        <p:txBody>
          <a:bodyPr/>
          <a:lstStyle/>
          <a:p>
            <a:pPr algn="ctr" eaLnBrk="1" hangingPunct="1">
              <a:defRPr/>
            </a:pPr>
            <a:r>
              <a:rPr lang="en-US" altLang="en-US" sz="4000" dirty="0">
                <a:solidFill>
                  <a:schemeClr val="hlink"/>
                </a:solidFill>
                <a:latin typeface="Arial" panose="020B0604020202020204" pitchFamily="34" charset="0"/>
                <a:cs typeface="Arial" panose="020B0604020202020204" pitchFamily="34" charset="0"/>
              </a:rPr>
              <a:t>Considerations for Modifications</a:t>
            </a:r>
            <a:endParaRPr lang="en-US" altLang="en-US" sz="4000" dirty="0"/>
          </a:p>
        </p:txBody>
      </p:sp>
      <p:sp>
        <p:nvSpPr>
          <p:cNvPr id="179203" name="Rectangle 3">
            <a:extLst>
              <a:ext uri="{FF2B5EF4-FFF2-40B4-BE49-F238E27FC236}">
                <a16:creationId xmlns:a16="http://schemas.microsoft.com/office/drawing/2014/main" id="{BA878924-EF07-4D81-9027-47657D1370F5}"/>
              </a:ext>
            </a:extLst>
          </p:cNvPr>
          <p:cNvSpPr>
            <a:spLocks noGrp="1" noChangeArrowheads="1"/>
          </p:cNvSpPr>
          <p:nvPr>
            <p:ph type="body" idx="1"/>
          </p:nvPr>
        </p:nvSpPr>
        <p:spPr>
          <a:xfrm>
            <a:off x="461913" y="838200"/>
            <a:ext cx="11528982" cy="6019800"/>
          </a:xfrm>
        </p:spPr>
        <p:txBody>
          <a:bodyPr/>
          <a:lstStyle/>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Get a New Cost and Price Certification</a:t>
            </a:r>
          </a:p>
          <a:p>
            <a:pPr lvl="1" eaLnBrk="1" hangingPunct="1">
              <a:lnSpc>
                <a:spcPct val="90000"/>
              </a:lnSpc>
              <a:spcBef>
                <a:spcPts val="0"/>
              </a:spcBef>
              <a:defRPr/>
            </a:pPr>
            <a:r>
              <a:rPr lang="en-US" altLang="en-US" sz="3200" dirty="0"/>
              <a:t>Or, add one if this is not in the original contract </a:t>
            </a:r>
          </a:p>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Don’t Pay for the Same Thing Twice</a:t>
            </a:r>
          </a:p>
          <a:p>
            <a:pPr lvl="1"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Ensure that the intended addition is truly a new requirement, and not an existing requirement that has been overlooked</a:t>
            </a:r>
            <a:endParaRPr lang="en-US" altLang="en-US" sz="3200" dirty="0"/>
          </a:p>
          <a:p>
            <a:pPr eaLnBrk="1" hangingPunct="1">
              <a:lnSpc>
                <a:spcPct val="90000"/>
              </a:lnSpc>
              <a:spcBef>
                <a:spcPts val="0"/>
              </a:spcBef>
              <a:defRPr/>
            </a:pPr>
            <a:r>
              <a:rPr lang="en-US" altLang="en-US" sz="3200" dirty="0">
                <a:latin typeface="Arial" panose="020B0604020202020204" pitchFamily="34" charset="0"/>
                <a:cs typeface="Arial" panose="020B0604020202020204" pitchFamily="34" charset="0"/>
              </a:rPr>
              <a:t>Insurance</a:t>
            </a:r>
            <a:r>
              <a:rPr lang="en-US" altLang="en-US" sz="3200" dirty="0"/>
              <a:t> and/or </a:t>
            </a:r>
            <a:r>
              <a:rPr lang="en-US" altLang="en-US" sz="3200" dirty="0">
                <a:latin typeface="Arial" panose="020B0604020202020204" pitchFamily="34" charset="0"/>
                <a:cs typeface="Arial" panose="020B0604020202020204" pitchFamily="34" charset="0"/>
              </a:rPr>
              <a:t>Bonds</a:t>
            </a:r>
          </a:p>
          <a:p>
            <a:pPr lvl="1" eaLnBrk="1" hangingPunct="1">
              <a:lnSpc>
                <a:spcPct val="90000"/>
              </a:lnSpc>
              <a:spcBef>
                <a:spcPts val="0"/>
              </a:spcBef>
              <a:defRPr/>
            </a:pPr>
            <a:r>
              <a:rPr lang="en-US" altLang="en-US" sz="3200" dirty="0"/>
              <a:t>If not in the initial contract, possibly require one or both of these, or increase previous limits </a:t>
            </a:r>
          </a:p>
          <a:p>
            <a:pPr>
              <a:lnSpc>
                <a:spcPct val="90000"/>
              </a:lnSpc>
              <a:spcBef>
                <a:spcPts val="0"/>
              </a:spcBef>
              <a:defRPr/>
            </a:pPr>
            <a:r>
              <a:rPr lang="en-US" altLang="en-US" sz="3200" dirty="0">
                <a:latin typeface="Arial" panose="020B0604020202020204" pitchFamily="34" charset="0"/>
                <a:cs typeface="Arial" panose="020B0604020202020204" pitchFamily="34" charset="0"/>
              </a:rPr>
              <a:t>MBE: </a:t>
            </a:r>
            <a:r>
              <a:rPr lang="en-US" altLang="en-US" sz="3200" b="1" dirty="0">
                <a:solidFill>
                  <a:srgbClr val="66FF33"/>
                </a:solidFill>
              </a:rPr>
              <a:t>In the absence of anything to the contrary, the original % goal applies to the mod </a:t>
            </a:r>
          </a:p>
        </p:txBody>
      </p:sp>
      <p:sp>
        <p:nvSpPr>
          <p:cNvPr id="2" name="Footer Placeholder 1">
            <a:extLst>
              <a:ext uri="{FF2B5EF4-FFF2-40B4-BE49-F238E27FC236}">
                <a16:creationId xmlns:a16="http://schemas.microsoft.com/office/drawing/2014/main" id="{EABB880D-E94F-4BB0-B523-1E038F2026CB}"/>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94023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A71-D10F-4C78-B871-475ECA147475}"/>
              </a:ext>
            </a:extLst>
          </p:cNvPr>
          <p:cNvSpPr>
            <a:spLocks noGrp="1"/>
          </p:cNvSpPr>
          <p:nvPr>
            <p:ph type="title"/>
          </p:nvPr>
        </p:nvSpPr>
        <p:spPr>
          <a:xfrm>
            <a:off x="812800" y="274638"/>
            <a:ext cx="10566400" cy="611482"/>
          </a:xfrm>
        </p:spPr>
        <p:txBody>
          <a:bodyPr/>
          <a:lstStyle/>
          <a:p>
            <a:r>
              <a:rPr lang="en-US" dirty="0"/>
              <a:t>Sole source example - nephrology</a:t>
            </a:r>
          </a:p>
        </p:txBody>
      </p:sp>
      <p:sp>
        <p:nvSpPr>
          <p:cNvPr id="3" name="Content Placeholder 2">
            <a:extLst>
              <a:ext uri="{FF2B5EF4-FFF2-40B4-BE49-F238E27FC236}">
                <a16:creationId xmlns:a16="http://schemas.microsoft.com/office/drawing/2014/main" id="{4976CB0E-5175-4866-80B1-5F00F61F4ACB}"/>
              </a:ext>
            </a:extLst>
          </p:cNvPr>
          <p:cNvSpPr>
            <a:spLocks noGrp="1"/>
          </p:cNvSpPr>
          <p:nvPr>
            <p:ph sz="quarter" idx="13"/>
          </p:nvPr>
        </p:nvSpPr>
        <p:spPr>
          <a:xfrm>
            <a:off x="179109" y="886119"/>
            <a:ext cx="11698664" cy="5835357"/>
          </a:xfrm>
        </p:spPr>
        <p:txBody>
          <a:bodyPr>
            <a:normAutofit lnSpcReduction="10000"/>
          </a:bodyPr>
          <a:lstStyle/>
          <a:p>
            <a:r>
              <a:rPr lang="en-US" sz="3300" dirty="0"/>
              <a:t>One of the contract requirement is that in an emergency, a certified nephrologist must respond either to the Center or to Peninsula General within one hour of notification</a:t>
            </a:r>
          </a:p>
          <a:p>
            <a:r>
              <a:rPr lang="en-US" sz="3300" dirty="0"/>
              <a:t>There is only 1 nephrology practice on the Eastern Shore, including Delaware, that is within 1 hour normal travel time of Salisbury</a:t>
            </a:r>
          </a:p>
          <a:p>
            <a:r>
              <a:rPr lang="en-US" sz="3300" dirty="0"/>
              <a:t>This nephrology practice thus is a sole source for this contract </a:t>
            </a:r>
          </a:p>
          <a:p>
            <a:r>
              <a:rPr lang="en-US" sz="3300" dirty="0"/>
              <a:t>If Deer’s Head would stop handling kidney dialysis patients or if another nephrologist would open an office within 1 hour’s distance, the sole source justification would end      </a:t>
            </a:r>
          </a:p>
          <a:p>
            <a:endParaRPr lang="en-US" dirty="0"/>
          </a:p>
        </p:txBody>
      </p:sp>
      <p:sp>
        <p:nvSpPr>
          <p:cNvPr id="4" name="Footer Placeholder 3">
            <a:extLst>
              <a:ext uri="{FF2B5EF4-FFF2-40B4-BE49-F238E27FC236}">
                <a16:creationId xmlns:a16="http://schemas.microsoft.com/office/drawing/2014/main" id="{E1A054A4-1E48-4E60-B998-A666CF1204D4}"/>
              </a:ext>
            </a:extLst>
          </p:cNvPr>
          <p:cNvSpPr>
            <a:spLocks noGrp="1"/>
          </p:cNvSpPr>
          <p:nvPr>
            <p:ph type="ftr" sz="quarter" idx="11"/>
          </p:nvPr>
        </p:nvSpPr>
        <p:spPr>
          <a:xfrm>
            <a:off x="812800" y="6356351"/>
            <a:ext cx="1022598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C3BA99B-9BD8-407D-A076-2FBDFC23C5D2}"/>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26119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4E87EE-C560-4183-AFBB-59D76B1BCF03}"/>
              </a:ext>
            </a:extLst>
          </p:cNvPr>
          <p:cNvSpPr>
            <a:spLocks noGrp="1"/>
          </p:cNvSpPr>
          <p:nvPr>
            <p:ph type="sldNum" sz="quarter" idx="12"/>
          </p:nvPr>
        </p:nvSpPr>
        <p:spPr/>
        <p:txBody>
          <a:bodyPr/>
          <a:lstStyle/>
          <a:p>
            <a:pPr>
              <a:defRPr/>
            </a:pPr>
            <a:fld id="{6139B575-2700-4C86-8B32-07E473FEE9E6}" type="slidenum">
              <a:rPr lang="en-US" altLang="en-US"/>
              <a:pPr>
                <a:defRPr/>
              </a:pPr>
              <a:t>160</a:t>
            </a:fld>
            <a:endParaRPr lang="en-US" altLang="en-US"/>
          </a:p>
        </p:txBody>
      </p:sp>
      <p:sp>
        <p:nvSpPr>
          <p:cNvPr id="1133570" name="Rectangle 2">
            <a:extLst>
              <a:ext uri="{FF2B5EF4-FFF2-40B4-BE49-F238E27FC236}">
                <a16:creationId xmlns:a16="http://schemas.microsoft.com/office/drawing/2014/main" id="{2B8B069A-F609-4D31-A334-249678F61C56}"/>
              </a:ext>
            </a:extLst>
          </p:cNvPr>
          <p:cNvSpPr>
            <a:spLocks noGrp="1" noChangeArrowheads="1"/>
          </p:cNvSpPr>
          <p:nvPr>
            <p:ph type="title"/>
          </p:nvPr>
        </p:nvSpPr>
        <p:spPr>
          <a:xfrm>
            <a:off x="395926" y="228600"/>
            <a:ext cx="11510128" cy="838200"/>
          </a:xfrm>
        </p:spPr>
        <p:txBody>
          <a:bodyPr/>
          <a:lstStyle/>
          <a:p>
            <a:pPr eaLnBrk="1" hangingPunct="1">
              <a:defRPr/>
            </a:pPr>
            <a:r>
              <a:rPr lang="en-US" altLang="en-US" sz="4400" dirty="0">
                <a:solidFill>
                  <a:schemeClr val="hlink"/>
                </a:solidFill>
                <a:latin typeface="Arial" panose="020B0604020202020204" pitchFamily="34" charset="0"/>
                <a:cs typeface="Arial" panose="020B0604020202020204" pitchFamily="34" charset="0"/>
              </a:rPr>
              <a:t>Required Modification Approvals</a:t>
            </a:r>
            <a:r>
              <a:rPr lang="en-US" altLang="en-US" sz="4400" dirty="0"/>
              <a:t> </a:t>
            </a:r>
          </a:p>
        </p:txBody>
      </p:sp>
      <p:sp>
        <p:nvSpPr>
          <p:cNvPr id="1133571" name="Rectangle 3">
            <a:extLst>
              <a:ext uri="{FF2B5EF4-FFF2-40B4-BE49-F238E27FC236}">
                <a16:creationId xmlns:a16="http://schemas.microsoft.com/office/drawing/2014/main" id="{BAE5D7C7-F52B-4760-ACE5-82B1C9F7CD69}"/>
              </a:ext>
            </a:extLst>
          </p:cNvPr>
          <p:cNvSpPr>
            <a:spLocks noGrp="1" noChangeArrowheads="1"/>
          </p:cNvSpPr>
          <p:nvPr>
            <p:ph type="body" idx="1"/>
          </p:nvPr>
        </p:nvSpPr>
        <p:spPr>
          <a:xfrm>
            <a:off x="707009" y="1319752"/>
            <a:ext cx="11001081" cy="5538247"/>
          </a:xfrm>
        </p:spPr>
        <p:txBody>
          <a:bodyPr/>
          <a:lstStyle/>
          <a:p>
            <a:pPr eaLnBrk="1" hangingPunct="1">
              <a:defRPr/>
            </a:pPr>
            <a:r>
              <a:rPr lang="en-US" altLang="en-US" sz="3200" dirty="0"/>
              <a:t>If any modification would increase or decrease the overall value of a contract, or any component of a contract, by more than $50,000, prior BPW approval is required</a:t>
            </a:r>
          </a:p>
          <a:p>
            <a:pPr eaLnBrk="1" hangingPunct="1">
              <a:defRPr/>
            </a:pPr>
            <a:r>
              <a:rPr lang="en-US" altLang="en-US" sz="3200" dirty="0"/>
              <a:t>A modification valued at less than a $50,000 change would only need control agency approval, unless such approval has been delegated by that control agency</a:t>
            </a:r>
          </a:p>
        </p:txBody>
      </p:sp>
      <p:sp>
        <p:nvSpPr>
          <p:cNvPr id="2" name="Footer Placeholder 1">
            <a:extLst>
              <a:ext uri="{FF2B5EF4-FFF2-40B4-BE49-F238E27FC236}">
                <a16:creationId xmlns:a16="http://schemas.microsoft.com/office/drawing/2014/main" id="{A893F487-525E-4F6B-A0AB-70BCCBB16BA5}"/>
              </a:ext>
            </a:extLst>
          </p:cNvPr>
          <p:cNvSpPr>
            <a:spLocks noGrp="1"/>
          </p:cNvSpPr>
          <p:nvPr>
            <p:ph type="ftr" sz="quarter" idx="11"/>
          </p:nvPr>
        </p:nvSpPr>
        <p:spPr>
          <a:xfrm>
            <a:off x="812800" y="6356351"/>
            <a:ext cx="994318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16990910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0EF071-4ECA-4BF4-9ABE-C2071F929CA4}"/>
              </a:ext>
            </a:extLst>
          </p:cNvPr>
          <p:cNvSpPr>
            <a:spLocks noGrp="1"/>
          </p:cNvSpPr>
          <p:nvPr>
            <p:ph type="sldNum" sz="quarter" idx="12"/>
          </p:nvPr>
        </p:nvSpPr>
        <p:spPr/>
        <p:txBody>
          <a:bodyPr/>
          <a:lstStyle/>
          <a:p>
            <a:pPr>
              <a:defRPr/>
            </a:pPr>
            <a:fld id="{9DF9DDC6-6DA6-4D39-B7A3-AACD467BAB96}" type="slidenum">
              <a:rPr lang="en-US" altLang="en-US"/>
              <a:pPr>
                <a:defRPr/>
              </a:pPr>
              <a:t>161</a:t>
            </a:fld>
            <a:endParaRPr lang="en-US" altLang="en-US"/>
          </a:p>
        </p:txBody>
      </p:sp>
      <p:sp>
        <p:nvSpPr>
          <p:cNvPr id="1432578" name="Rectangle 2">
            <a:extLst>
              <a:ext uri="{FF2B5EF4-FFF2-40B4-BE49-F238E27FC236}">
                <a16:creationId xmlns:a16="http://schemas.microsoft.com/office/drawing/2014/main" id="{4955C6CB-3818-4001-9D49-D2E44914C999}"/>
              </a:ext>
            </a:extLst>
          </p:cNvPr>
          <p:cNvSpPr>
            <a:spLocks noGrp="1" noChangeArrowheads="1"/>
          </p:cNvSpPr>
          <p:nvPr>
            <p:ph type="title"/>
          </p:nvPr>
        </p:nvSpPr>
        <p:spPr>
          <a:xfrm>
            <a:off x="556181" y="228600"/>
            <a:ext cx="11227324" cy="1143000"/>
          </a:xfrm>
        </p:spPr>
        <p:txBody>
          <a:bodyPr/>
          <a:lstStyle/>
          <a:p>
            <a:pPr algn="ctr" eaLnBrk="1" hangingPunct="1">
              <a:lnSpc>
                <a:spcPct val="90000"/>
              </a:lnSpc>
              <a:defRPr/>
            </a:pPr>
            <a:r>
              <a:rPr lang="en-US" altLang="en-US" dirty="0">
                <a:solidFill>
                  <a:schemeClr val="hlink"/>
                </a:solidFill>
                <a:latin typeface="Arial" panose="020B0604020202020204" pitchFamily="34" charset="0"/>
                <a:cs typeface="Arial" panose="020B0604020202020204" pitchFamily="34" charset="0"/>
              </a:rPr>
              <a:t>Special </a:t>
            </a:r>
            <a:r>
              <a:rPr lang="en-US" altLang="en-US" b="1" u="sng" dirty="0">
                <a:solidFill>
                  <a:srgbClr val="FFFF00"/>
                </a:solidFill>
                <a:latin typeface="Arial" panose="020B0604020202020204" pitchFamily="34" charset="0"/>
                <a:cs typeface="Arial" panose="020B0604020202020204" pitchFamily="34" charset="0"/>
              </a:rPr>
              <a:t>BPW</a:t>
            </a:r>
            <a:r>
              <a:rPr lang="en-US" altLang="en-US" dirty="0">
                <a:solidFill>
                  <a:schemeClr val="folHlink"/>
                </a:solidFill>
                <a:latin typeface="Arial" panose="020B0604020202020204" pitchFamily="34" charset="0"/>
                <a:cs typeface="Arial" panose="020B0604020202020204" pitchFamily="34" charset="0"/>
              </a:rPr>
              <a:t> </a:t>
            </a:r>
            <a:r>
              <a:rPr lang="en-US" altLang="en-US" dirty="0">
                <a:solidFill>
                  <a:schemeClr val="hlink"/>
                </a:solidFill>
                <a:latin typeface="Arial" panose="020B0604020202020204" pitchFamily="34" charset="0"/>
                <a:cs typeface="Arial" panose="020B0604020202020204" pitchFamily="34" charset="0"/>
              </a:rPr>
              <a:t>Modification Approval Circumstances</a:t>
            </a:r>
            <a:r>
              <a:rPr lang="en-US" altLang="en-US" dirty="0"/>
              <a:t> </a:t>
            </a:r>
          </a:p>
        </p:txBody>
      </p:sp>
      <p:sp>
        <p:nvSpPr>
          <p:cNvPr id="1432579" name="Rectangle 3">
            <a:extLst>
              <a:ext uri="{FF2B5EF4-FFF2-40B4-BE49-F238E27FC236}">
                <a16:creationId xmlns:a16="http://schemas.microsoft.com/office/drawing/2014/main" id="{83EBC1F8-A3A0-4565-9269-428582D9CF28}"/>
              </a:ext>
            </a:extLst>
          </p:cNvPr>
          <p:cNvSpPr>
            <a:spLocks noGrp="1" noChangeArrowheads="1"/>
          </p:cNvSpPr>
          <p:nvPr>
            <p:ph type="body" idx="1"/>
          </p:nvPr>
        </p:nvSpPr>
        <p:spPr>
          <a:xfrm>
            <a:off x="452487" y="1524000"/>
            <a:ext cx="11227324" cy="4603423"/>
          </a:xfrm>
        </p:spPr>
        <p:txBody>
          <a:bodyPr/>
          <a:lstStyle/>
          <a:p>
            <a:pPr eaLnBrk="1" hangingPunct="1">
              <a:spcBef>
                <a:spcPct val="10000"/>
              </a:spcBef>
              <a:defRPr/>
            </a:pPr>
            <a:r>
              <a:rPr lang="en-US" altLang="en-US" sz="3200" dirty="0"/>
              <a:t>A modification of any amount needs BPW OK if:</a:t>
            </a:r>
          </a:p>
          <a:p>
            <a:pPr lvl="1" eaLnBrk="1" hangingPunct="1">
              <a:spcBef>
                <a:spcPct val="10000"/>
              </a:spcBef>
              <a:defRPr/>
            </a:pPr>
            <a:r>
              <a:rPr lang="en-US" altLang="en-US" sz="2800" dirty="0"/>
              <a:t>The total contract value, including the original amount, all prior options &amp; modifications, and the proposed modification will exceed $200,000; and,</a:t>
            </a:r>
          </a:p>
          <a:p>
            <a:pPr lvl="1" eaLnBrk="1" hangingPunct="1">
              <a:spcBef>
                <a:spcPct val="10000"/>
              </a:spcBef>
              <a:defRPr/>
            </a:pPr>
            <a:r>
              <a:rPr lang="en-US" altLang="en-US" sz="2800" dirty="0"/>
              <a:t>The BPW has not previously approved the contract </a:t>
            </a:r>
          </a:p>
          <a:p>
            <a:pPr eaLnBrk="1" hangingPunct="1">
              <a:spcBef>
                <a:spcPct val="10000"/>
              </a:spcBef>
              <a:defRPr/>
            </a:pPr>
            <a:r>
              <a:rPr lang="en-US" altLang="en-US" sz="3200" dirty="0"/>
              <a:t>Any material change needs BPW OK, regardless of amount</a:t>
            </a:r>
          </a:p>
          <a:p>
            <a:pPr lvl="1" eaLnBrk="1" hangingPunct="1">
              <a:spcBef>
                <a:spcPct val="10000"/>
              </a:spcBef>
              <a:defRPr/>
            </a:pPr>
            <a:r>
              <a:rPr lang="en-US" altLang="en-US" sz="2800" dirty="0"/>
              <a:t>“Material” is not defined, so seek AAG or control agency advice as to whether a modification is material (significant/substantial)   </a:t>
            </a:r>
          </a:p>
        </p:txBody>
      </p:sp>
      <p:sp>
        <p:nvSpPr>
          <p:cNvPr id="2" name="Footer Placeholder 1">
            <a:extLst>
              <a:ext uri="{FF2B5EF4-FFF2-40B4-BE49-F238E27FC236}">
                <a16:creationId xmlns:a16="http://schemas.microsoft.com/office/drawing/2014/main" id="{70A63D9E-A390-4DD0-B0AD-6F6C19174FB4}"/>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269577627"/>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6" name="Rectangle 4">
            <a:extLst>
              <a:ext uri="{FF2B5EF4-FFF2-40B4-BE49-F238E27FC236}">
                <a16:creationId xmlns:a16="http://schemas.microsoft.com/office/drawing/2014/main" id="{F220E9DE-6E1E-4015-95AD-307C6402980A}"/>
              </a:ext>
            </a:extLst>
          </p:cNvPr>
          <p:cNvSpPr>
            <a:spLocks noGrp="1" noChangeArrowheads="1"/>
          </p:cNvSpPr>
          <p:nvPr>
            <p:ph type="ctrTitle"/>
          </p:nvPr>
        </p:nvSpPr>
        <p:spPr>
          <a:xfrm>
            <a:off x="2209800" y="1371600"/>
            <a:ext cx="7772400" cy="685800"/>
          </a:xfrm>
        </p:spPr>
        <p:txBody>
          <a:bodyPr/>
          <a:lstStyle/>
          <a:p>
            <a:pPr eaLnBrk="1" hangingPunct="1">
              <a:defRPr/>
            </a:pPr>
            <a:r>
              <a:rPr lang="en-US" altLang="en-US" dirty="0" err="1"/>
              <a:t>Appendicies</a:t>
            </a:r>
            <a:endParaRPr lang="en-US" altLang="en-US" dirty="0"/>
          </a:p>
        </p:txBody>
      </p:sp>
      <p:sp>
        <p:nvSpPr>
          <p:cNvPr id="1124357" name="Rectangle 5">
            <a:extLst>
              <a:ext uri="{FF2B5EF4-FFF2-40B4-BE49-F238E27FC236}">
                <a16:creationId xmlns:a16="http://schemas.microsoft.com/office/drawing/2014/main" id="{07E6D9E1-13BD-4DAD-B0A4-DA0DD165CCD8}"/>
              </a:ext>
            </a:extLst>
          </p:cNvPr>
          <p:cNvSpPr>
            <a:spLocks noGrp="1" noChangeArrowheads="1"/>
          </p:cNvSpPr>
          <p:nvPr>
            <p:ph type="subTitle" idx="1"/>
          </p:nvPr>
        </p:nvSpPr>
        <p:spPr>
          <a:xfrm>
            <a:off x="348792" y="2895600"/>
            <a:ext cx="11462994" cy="3486346"/>
          </a:xfrm>
        </p:spPr>
        <p:txBody>
          <a:bodyPr>
            <a:normAutofit/>
          </a:bodyPr>
          <a:lstStyle/>
          <a:p>
            <a:pPr eaLnBrk="1" hangingPunct="1">
              <a:defRPr/>
            </a:pPr>
            <a:r>
              <a:rPr lang="en-US" altLang="en-US" sz="4800" dirty="0"/>
              <a:t>Appendix 1 - Writing &amp; Negotiating</a:t>
            </a:r>
          </a:p>
          <a:p>
            <a:pPr eaLnBrk="1" hangingPunct="1">
              <a:defRPr/>
            </a:pPr>
            <a:r>
              <a:rPr lang="en-US" altLang="en-US" sz="4800" dirty="0"/>
              <a:t>Contract Modifications</a:t>
            </a:r>
          </a:p>
          <a:p>
            <a:pPr eaLnBrk="1" hangingPunct="1">
              <a:defRPr/>
            </a:pPr>
            <a:r>
              <a:rPr lang="en-US" altLang="en-US" sz="4800" dirty="0"/>
              <a:t>Appendix 2 – Modification Examples </a:t>
            </a:r>
          </a:p>
          <a:p>
            <a:pPr eaLnBrk="1" hangingPunct="1">
              <a:defRPr/>
            </a:pPr>
            <a:endParaRPr lang="en-US" altLang="en-US" sz="4800" dirty="0"/>
          </a:p>
        </p:txBody>
      </p:sp>
      <p:sp>
        <p:nvSpPr>
          <p:cNvPr id="2" name="Slide Number Placeholder 1">
            <a:extLst>
              <a:ext uri="{FF2B5EF4-FFF2-40B4-BE49-F238E27FC236}">
                <a16:creationId xmlns:a16="http://schemas.microsoft.com/office/drawing/2014/main" id="{711D90AB-5A60-4EE9-B382-A89D6C962F19}"/>
              </a:ext>
            </a:extLst>
          </p:cNvPr>
          <p:cNvSpPr>
            <a:spLocks noGrp="1"/>
          </p:cNvSpPr>
          <p:nvPr>
            <p:ph type="sldNum" sz="quarter" idx="12"/>
          </p:nvPr>
        </p:nvSpPr>
        <p:spPr/>
        <p:txBody>
          <a:bodyPr/>
          <a:lstStyle/>
          <a:p>
            <a:fld id="{401CF334-2D5C-4859-84A6-CA7E6E43FAEB}" type="slidenum">
              <a:rPr lang="en-US" smtClean="0"/>
              <a:t>162</a:t>
            </a:fld>
            <a:endParaRPr lang="en-US"/>
          </a:p>
        </p:txBody>
      </p:sp>
    </p:spTree>
    <p:extLst>
      <p:ext uri="{BB962C8B-B14F-4D97-AF65-F5344CB8AC3E}">
        <p14:creationId xmlns:p14="http://schemas.microsoft.com/office/powerpoint/2010/main" val="4147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E6D9-B7C8-488F-B971-2E9E58EED1A7}"/>
              </a:ext>
            </a:extLst>
          </p:cNvPr>
          <p:cNvSpPr>
            <a:spLocks noGrp="1"/>
          </p:cNvSpPr>
          <p:nvPr>
            <p:ph type="ctrTitle"/>
          </p:nvPr>
        </p:nvSpPr>
        <p:spPr/>
        <p:txBody>
          <a:bodyPr/>
          <a:lstStyle/>
          <a:p>
            <a:r>
              <a:rPr lang="en-US" dirty="0"/>
              <a:t>Appendix 1</a:t>
            </a:r>
          </a:p>
        </p:txBody>
      </p:sp>
      <p:sp>
        <p:nvSpPr>
          <p:cNvPr id="7" name="Subtitle 6">
            <a:extLst>
              <a:ext uri="{FF2B5EF4-FFF2-40B4-BE49-F238E27FC236}">
                <a16:creationId xmlns:a16="http://schemas.microsoft.com/office/drawing/2014/main" id="{462067E1-0A55-479F-8618-F92CD81C66EC}"/>
              </a:ext>
            </a:extLst>
          </p:cNvPr>
          <p:cNvSpPr>
            <a:spLocks noGrp="1"/>
          </p:cNvSpPr>
          <p:nvPr>
            <p:ph type="subTitle" idx="1"/>
          </p:nvPr>
        </p:nvSpPr>
        <p:spPr/>
        <p:txBody>
          <a:bodyPr>
            <a:normAutofit lnSpcReduction="10000"/>
          </a:bodyPr>
          <a:lstStyle/>
          <a:p>
            <a:pPr>
              <a:defRPr/>
            </a:pPr>
            <a:r>
              <a:rPr lang="en-US" altLang="en-US" sz="4800" dirty="0"/>
              <a:t>Writing &amp; Negotiating</a:t>
            </a:r>
          </a:p>
          <a:p>
            <a:pPr>
              <a:defRPr/>
            </a:pPr>
            <a:r>
              <a:rPr lang="en-US" altLang="en-US" sz="4800" dirty="0"/>
              <a:t>Contract Modifications</a:t>
            </a:r>
          </a:p>
          <a:p>
            <a:endParaRPr lang="en-US" dirty="0"/>
          </a:p>
        </p:txBody>
      </p:sp>
      <p:sp>
        <p:nvSpPr>
          <p:cNvPr id="4" name="Footer Placeholder 3">
            <a:extLst>
              <a:ext uri="{FF2B5EF4-FFF2-40B4-BE49-F238E27FC236}">
                <a16:creationId xmlns:a16="http://schemas.microsoft.com/office/drawing/2014/main" id="{208E4296-75B9-465E-B3BA-167E74D2B4E1}"/>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38B30DDF-ECC0-4098-B70E-3004F7B375DF}"/>
              </a:ext>
            </a:extLst>
          </p:cNvPr>
          <p:cNvSpPr>
            <a:spLocks noGrp="1"/>
          </p:cNvSpPr>
          <p:nvPr>
            <p:ph type="sldNum" sz="quarter" idx="12"/>
          </p:nvPr>
        </p:nvSpPr>
        <p:spPr/>
        <p:txBody>
          <a:bodyPr/>
          <a:lstStyle/>
          <a:p>
            <a:fld id="{401CF334-2D5C-4859-84A6-CA7E6E43FAEB}" type="slidenum">
              <a:rPr lang="en-US" smtClean="0"/>
              <a:t>163</a:t>
            </a:fld>
            <a:endParaRPr lang="en-US"/>
          </a:p>
        </p:txBody>
      </p:sp>
    </p:spTree>
    <p:extLst>
      <p:ext uri="{BB962C8B-B14F-4D97-AF65-F5344CB8AC3E}">
        <p14:creationId xmlns:p14="http://schemas.microsoft.com/office/powerpoint/2010/main" val="38481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754E2F-8044-4911-A222-D29FCC04BDA9}"/>
              </a:ext>
            </a:extLst>
          </p:cNvPr>
          <p:cNvSpPr>
            <a:spLocks noGrp="1"/>
          </p:cNvSpPr>
          <p:nvPr>
            <p:ph type="sldNum" sz="quarter" idx="12"/>
          </p:nvPr>
        </p:nvSpPr>
        <p:spPr/>
        <p:txBody>
          <a:bodyPr/>
          <a:lstStyle/>
          <a:p>
            <a:pPr>
              <a:defRPr/>
            </a:pPr>
            <a:fld id="{843170D2-BD76-483E-A253-0BFC5DCA2765}" type="slidenum">
              <a:rPr lang="en-US" altLang="en-US"/>
              <a:pPr>
                <a:defRPr/>
              </a:pPr>
              <a:t>164</a:t>
            </a:fld>
            <a:endParaRPr lang="en-US" altLang="en-US"/>
          </a:p>
        </p:txBody>
      </p:sp>
      <p:sp>
        <p:nvSpPr>
          <p:cNvPr id="1127426" name="Rectangle 2">
            <a:extLst>
              <a:ext uri="{FF2B5EF4-FFF2-40B4-BE49-F238E27FC236}">
                <a16:creationId xmlns:a16="http://schemas.microsoft.com/office/drawing/2014/main" id="{75CD6C58-83E6-422E-8F71-294E003B1B73}"/>
              </a:ext>
            </a:extLst>
          </p:cNvPr>
          <p:cNvSpPr>
            <a:spLocks noGrp="1" noChangeArrowheads="1"/>
          </p:cNvSpPr>
          <p:nvPr>
            <p:ph type="title"/>
          </p:nvPr>
        </p:nvSpPr>
        <p:spPr>
          <a:xfrm>
            <a:off x="1524000" y="152400"/>
            <a:ext cx="9144000" cy="762000"/>
          </a:xfrm>
        </p:spPr>
        <p:txBody>
          <a:bodyPr/>
          <a:lstStyle/>
          <a:p>
            <a:pPr eaLnBrk="1" hangingPunct="1">
              <a:defRPr/>
            </a:pPr>
            <a:r>
              <a:rPr lang="en-US" altLang="en-US"/>
              <a:t>Writing Contract Modifications </a:t>
            </a:r>
            <a:endParaRPr lang="en-US" altLang="en-US" sz="2800"/>
          </a:p>
        </p:txBody>
      </p:sp>
      <p:sp>
        <p:nvSpPr>
          <p:cNvPr id="1127427" name="Rectangle 3">
            <a:extLst>
              <a:ext uri="{FF2B5EF4-FFF2-40B4-BE49-F238E27FC236}">
                <a16:creationId xmlns:a16="http://schemas.microsoft.com/office/drawing/2014/main" id="{BFF78534-FA33-46FD-86E1-13B843025672}"/>
              </a:ext>
            </a:extLst>
          </p:cNvPr>
          <p:cNvSpPr>
            <a:spLocks noGrp="1" noChangeArrowheads="1"/>
          </p:cNvSpPr>
          <p:nvPr>
            <p:ph type="body" idx="1"/>
          </p:nvPr>
        </p:nvSpPr>
        <p:spPr>
          <a:xfrm>
            <a:off x="669303" y="1140642"/>
            <a:ext cx="11265031" cy="5488757"/>
          </a:xfrm>
        </p:spPr>
        <p:txBody>
          <a:bodyPr/>
          <a:lstStyle/>
          <a:p>
            <a:pPr eaLnBrk="1" hangingPunct="1">
              <a:defRPr/>
            </a:pPr>
            <a:r>
              <a:rPr lang="en-US" altLang="en-US" sz="3200" dirty="0"/>
              <a:t>A modification should clearly detail what aspect(s) of the existing contract will change</a:t>
            </a:r>
          </a:p>
          <a:p>
            <a:pPr lvl="1" eaLnBrk="1" hangingPunct="1">
              <a:defRPr/>
            </a:pPr>
            <a:r>
              <a:rPr lang="en-US" altLang="en-US" sz="2800" dirty="0"/>
              <a:t>At the very least the amount to be paid under the contract will usually change</a:t>
            </a:r>
          </a:p>
          <a:p>
            <a:pPr lvl="1" eaLnBrk="1" hangingPunct="1">
              <a:defRPr/>
            </a:pPr>
            <a:r>
              <a:rPr lang="en-US" altLang="en-US" sz="2800" dirty="0"/>
              <a:t>Often time frames will changed</a:t>
            </a:r>
          </a:p>
          <a:p>
            <a:pPr lvl="1" eaLnBrk="1" hangingPunct="1">
              <a:defRPr/>
            </a:pPr>
            <a:r>
              <a:rPr lang="en-US" altLang="en-US" sz="2800" dirty="0"/>
              <a:t>Deliverables, wording, etc. may change</a:t>
            </a:r>
          </a:p>
          <a:p>
            <a:pPr eaLnBrk="1" hangingPunct="1">
              <a:defRPr/>
            </a:pPr>
            <a:r>
              <a:rPr lang="en-US" altLang="en-US" sz="3200" dirty="0"/>
              <a:t>Often, aside from the total contract value, a modification only adds one or more deliverables, and doesn’t change any other aspect of the current contract</a:t>
            </a:r>
          </a:p>
        </p:txBody>
      </p:sp>
      <p:sp>
        <p:nvSpPr>
          <p:cNvPr id="2" name="Footer Placeholder 1">
            <a:extLst>
              <a:ext uri="{FF2B5EF4-FFF2-40B4-BE49-F238E27FC236}">
                <a16:creationId xmlns:a16="http://schemas.microsoft.com/office/drawing/2014/main" id="{166A2D69-51D0-40A5-9752-3E1784D1427E}"/>
              </a:ext>
            </a:extLst>
          </p:cNvPr>
          <p:cNvSpPr>
            <a:spLocks noGrp="1"/>
          </p:cNvSpPr>
          <p:nvPr>
            <p:ph type="ftr" sz="quarter" idx="11"/>
          </p:nvPr>
        </p:nvSpPr>
        <p:spPr>
          <a:xfrm>
            <a:off x="812799" y="6356351"/>
            <a:ext cx="996203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0360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ADC295-77F9-4778-A578-BB6E3302F066}"/>
              </a:ext>
            </a:extLst>
          </p:cNvPr>
          <p:cNvSpPr>
            <a:spLocks noGrp="1"/>
          </p:cNvSpPr>
          <p:nvPr>
            <p:ph type="sldNum" sz="quarter" idx="12"/>
          </p:nvPr>
        </p:nvSpPr>
        <p:spPr/>
        <p:txBody>
          <a:bodyPr/>
          <a:lstStyle/>
          <a:p>
            <a:pPr>
              <a:defRPr/>
            </a:pPr>
            <a:fld id="{1CD0677C-FA0D-458E-8151-A3B9843AA971}" type="slidenum">
              <a:rPr lang="en-US" altLang="en-US"/>
              <a:pPr>
                <a:defRPr/>
              </a:pPr>
              <a:t>165</a:t>
            </a:fld>
            <a:endParaRPr lang="en-US" altLang="en-US"/>
          </a:p>
        </p:txBody>
      </p:sp>
      <p:sp>
        <p:nvSpPr>
          <p:cNvPr id="1134594" name="Rectangle 2">
            <a:extLst>
              <a:ext uri="{FF2B5EF4-FFF2-40B4-BE49-F238E27FC236}">
                <a16:creationId xmlns:a16="http://schemas.microsoft.com/office/drawing/2014/main" id="{4A3E1EFC-EABA-43BB-ADC6-FC9575E85404}"/>
              </a:ext>
            </a:extLst>
          </p:cNvPr>
          <p:cNvSpPr>
            <a:spLocks noGrp="1" noChangeArrowheads="1"/>
          </p:cNvSpPr>
          <p:nvPr>
            <p:ph type="title"/>
          </p:nvPr>
        </p:nvSpPr>
        <p:spPr>
          <a:xfrm>
            <a:off x="339365" y="152400"/>
            <a:ext cx="11434713" cy="762000"/>
          </a:xfrm>
        </p:spPr>
        <p:txBody>
          <a:bodyPr/>
          <a:lstStyle/>
          <a:p>
            <a:pPr eaLnBrk="1" hangingPunct="1">
              <a:defRPr/>
            </a:pPr>
            <a:r>
              <a:rPr lang="en-US" altLang="en-US" sz="4000" dirty="0"/>
              <a:t>Writing Contract Modifications </a:t>
            </a:r>
            <a:r>
              <a:rPr lang="en-US" altLang="en-US" sz="2400" b="0" dirty="0"/>
              <a:t>(Cont’d)</a:t>
            </a:r>
          </a:p>
        </p:txBody>
      </p:sp>
      <p:sp>
        <p:nvSpPr>
          <p:cNvPr id="1134595" name="Rectangle 3">
            <a:extLst>
              <a:ext uri="{FF2B5EF4-FFF2-40B4-BE49-F238E27FC236}">
                <a16:creationId xmlns:a16="http://schemas.microsoft.com/office/drawing/2014/main" id="{E13ECED8-6A28-4412-A2DD-D799D8EF921C}"/>
              </a:ext>
            </a:extLst>
          </p:cNvPr>
          <p:cNvSpPr>
            <a:spLocks noGrp="1" noChangeArrowheads="1"/>
          </p:cNvSpPr>
          <p:nvPr>
            <p:ph type="body" idx="1"/>
          </p:nvPr>
        </p:nvSpPr>
        <p:spPr>
          <a:xfrm>
            <a:off x="593889" y="1102936"/>
            <a:ext cx="11180189" cy="5526464"/>
          </a:xfrm>
        </p:spPr>
        <p:txBody>
          <a:bodyPr/>
          <a:lstStyle/>
          <a:p>
            <a:pPr eaLnBrk="1" hangingPunct="1">
              <a:lnSpc>
                <a:spcPct val="95000"/>
              </a:lnSpc>
              <a:defRPr/>
            </a:pPr>
            <a:r>
              <a:rPr lang="en-US" altLang="en-US" sz="3200" dirty="0"/>
              <a:t>Whatever the situation, the modification must be clear as to what both parties must do in the future</a:t>
            </a:r>
          </a:p>
          <a:p>
            <a:pPr lvl="1" eaLnBrk="1" hangingPunct="1">
              <a:lnSpc>
                <a:spcPct val="95000"/>
              </a:lnSpc>
              <a:defRPr/>
            </a:pPr>
            <a:r>
              <a:rPr lang="en-US" altLang="en-US" sz="2800" dirty="0"/>
              <a:t>So that these responsibilities are added to the Contract Compliance Checklist, and</a:t>
            </a:r>
          </a:p>
          <a:p>
            <a:pPr lvl="1" eaLnBrk="1" hangingPunct="1">
              <a:lnSpc>
                <a:spcPct val="95000"/>
              </a:lnSpc>
              <a:defRPr/>
            </a:pPr>
            <a:r>
              <a:rPr lang="en-US" altLang="en-US" sz="2800" dirty="0"/>
              <a:t>The contractor can be held accountable for performance before it is paid any extra monies</a:t>
            </a:r>
          </a:p>
          <a:p>
            <a:pPr eaLnBrk="1" hangingPunct="1">
              <a:lnSpc>
                <a:spcPct val="95000"/>
              </a:lnSpc>
              <a:defRPr/>
            </a:pPr>
            <a:r>
              <a:rPr lang="en-US" altLang="en-US" sz="3200" dirty="0"/>
              <a:t>And the modification must clearly be a change in some term or condition, not a repeat or insignificant variation of something that is already required and being paid for</a:t>
            </a:r>
          </a:p>
        </p:txBody>
      </p:sp>
      <p:sp>
        <p:nvSpPr>
          <p:cNvPr id="2" name="Footer Placeholder 1">
            <a:extLst>
              <a:ext uri="{FF2B5EF4-FFF2-40B4-BE49-F238E27FC236}">
                <a16:creationId xmlns:a16="http://schemas.microsoft.com/office/drawing/2014/main" id="{8B025740-5790-4B0F-9826-C4CA3B6065DD}"/>
              </a:ext>
            </a:extLst>
          </p:cNvPr>
          <p:cNvSpPr>
            <a:spLocks noGrp="1"/>
          </p:cNvSpPr>
          <p:nvPr>
            <p:ph type="ftr" sz="quarter" idx="11"/>
          </p:nvPr>
        </p:nvSpPr>
        <p:spPr>
          <a:xfrm>
            <a:off x="812800" y="6356351"/>
            <a:ext cx="992433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976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C77A75-302C-452D-9BA6-850FA1A7E4CC}"/>
              </a:ext>
            </a:extLst>
          </p:cNvPr>
          <p:cNvSpPr>
            <a:spLocks noGrp="1"/>
          </p:cNvSpPr>
          <p:nvPr>
            <p:ph type="sldNum" sz="quarter" idx="12"/>
          </p:nvPr>
        </p:nvSpPr>
        <p:spPr/>
        <p:txBody>
          <a:bodyPr/>
          <a:lstStyle/>
          <a:p>
            <a:pPr>
              <a:defRPr/>
            </a:pPr>
            <a:fld id="{B22BE3FE-146B-496F-AD8B-CD8F2B58977C}" type="slidenum">
              <a:rPr lang="en-US" altLang="en-US"/>
              <a:pPr>
                <a:defRPr/>
              </a:pPr>
              <a:t>166</a:t>
            </a:fld>
            <a:endParaRPr lang="en-US" altLang="en-US"/>
          </a:p>
        </p:txBody>
      </p:sp>
      <p:sp>
        <p:nvSpPr>
          <p:cNvPr id="1135618" name="Rectangle 2">
            <a:extLst>
              <a:ext uri="{FF2B5EF4-FFF2-40B4-BE49-F238E27FC236}">
                <a16:creationId xmlns:a16="http://schemas.microsoft.com/office/drawing/2014/main" id="{52888F53-0760-42BF-B6F8-EF2B2F418B9B}"/>
              </a:ext>
            </a:extLst>
          </p:cNvPr>
          <p:cNvSpPr>
            <a:spLocks noGrp="1" noChangeArrowheads="1"/>
          </p:cNvSpPr>
          <p:nvPr>
            <p:ph type="title"/>
          </p:nvPr>
        </p:nvSpPr>
        <p:spPr>
          <a:xfrm>
            <a:off x="358219" y="0"/>
            <a:ext cx="11491274" cy="762000"/>
          </a:xfrm>
        </p:spPr>
        <p:txBody>
          <a:bodyPr/>
          <a:lstStyle/>
          <a:p>
            <a:pPr algn="ctr" eaLnBrk="1" hangingPunct="1">
              <a:defRPr/>
            </a:pPr>
            <a:r>
              <a:rPr lang="en-US" altLang="en-US" dirty="0"/>
              <a:t>Writing Contract Modifications </a:t>
            </a:r>
            <a:r>
              <a:rPr lang="en-US" altLang="en-US" sz="2400" b="0" dirty="0"/>
              <a:t>(Cont’d)</a:t>
            </a:r>
          </a:p>
        </p:txBody>
      </p:sp>
      <p:sp>
        <p:nvSpPr>
          <p:cNvPr id="1135619" name="Rectangle 3">
            <a:extLst>
              <a:ext uri="{FF2B5EF4-FFF2-40B4-BE49-F238E27FC236}">
                <a16:creationId xmlns:a16="http://schemas.microsoft.com/office/drawing/2014/main" id="{AD7CF7AE-2B1F-403D-BBBB-857763749DE0}"/>
              </a:ext>
            </a:extLst>
          </p:cNvPr>
          <p:cNvSpPr>
            <a:spLocks noGrp="1" noChangeArrowheads="1"/>
          </p:cNvSpPr>
          <p:nvPr>
            <p:ph type="body" idx="1"/>
          </p:nvPr>
        </p:nvSpPr>
        <p:spPr>
          <a:xfrm>
            <a:off x="688157" y="1055802"/>
            <a:ext cx="11001080" cy="5118755"/>
          </a:xfrm>
        </p:spPr>
        <p:txBody>
          <a:bodyPr/>
          <a:lstStyle/>
          <a:p>
            <a:pPr eaLnBrk="1" hangingPunct="1">
              <a:lnSpc>
                <a:spcPct val="90000"/>
              </a:lnSpc>
              <a:defRPr/>
            </a:pPr>
            <a:r>
              <a:rPr lang="en-US" altLang="en-US" sz="3200" dirty="0"/>
              <a:t>Unfortunately, often when reviewing a modification it is difficult, or impossible to decipher what is changing in the contract</a:t>
            </a:r>
          </a:p>
          <a:p>
            <a:pPr lvl="1" eaLnBrk="1" hangingPunct="1">
              <a:lnSpc>
                <a:spcPct val="90000"/>
              </a:lnSpc>
              <a:defRPr/>
            </a:pPr>
            <a:r>
              <a:rPr lang="en-US" altLang="en-US" sz="2800" dirty="0"/>
              <a:t>i.e., someone, or some other document has to explain what is being modified because it isn’t clear from the contents of the modification itself</a:t>
            </a:r>
          </a:p>
          <a:p>
            <a:pPr eaLnBrk="1" hangingPunct="1">
              <a:lnSpc>
                <a:spcPct val="90000"/>
              </a:lnSpc>
              <a:defRPr/>
            </a:pPr>
            <a:r>
              <a:rPr lang="en-US" altLang="en-US" sz="3200" dirty="0"/>
              <a:t>Obviously, a modification that doesn’t convey what is being modified has not been worded correctly and shouldn’t be approved by any involved party</a:t>
            </a:r>
          </a:p>
          <a:p>
            <a:pPr lvl="1" eaLnBrk="1" hangingPunct="1">
              <a:lnSpc>
                <a:spcPct val="90000"/>
              </a:lnSpc>
              <a:defRPr/>
            </a:pPr>
            <a:r>
              <a:rPr lang="en-US" altLang="en-US" sz="2800" dirty="0"/>
              <a:t>The agency, the contractor, the AAG, or a control agency</a:t>
            </a:r>
          </a:p>
        </p:txBody>
      </p:sp>
      <p:sp>
        <p:nvSpPr>
          <p:cNvPr id="2" name="Footer Placeholder 1">
            <a:extLst>
              <a:ext uri="{FF2B5EF4-FFF2-40B4-BE49-F238E27FC236}">
                <a16:creationId xmlns:a16="http://schemas.microsoft.com/office/drawing/2014/main" id="{7381CC39-1E69-401B-800F-89384DCFF50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896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58B775-696A-428C-A22E-5390BD262053}"/>
              </a:ext>
            </a:extLst>
          </p:cNvPr>
          <p:cNvSpPr>
            <a:spLocks noGrp="1"/>
          </p:cNvSpPr>
          <p:nvPr>
            <p:ph type="sldNum" sz="quarter" idx="12"/>
          </p:nvPr>
        </p:nvSpPr>
        <p:spPr/>
        <p:txBody>
          <a:bodyPr/>
          <a:lstStyle/>
          <a:p>
            <a:pPr>
              <a:defRPr/>
            </a:pPr>
            <a:fld id="{89E93EA2-3940-44B4-B122-EC4F78F0275E}" type="slidenum">
              <a:rPr lang="en-US" altLang="en-US"/>
              <a:pPr>
                <a:defRPr/>
              </a:pPr>
              <a:t>167</a:t>
            </a:fld>
            <a:endParaRPr lang="en-US" altLang="en-US"/>
          </a:p>
        </p:txBody>
      </p:sp>
      <p:sp>
        <p:nvSpPr>
          <p:cNvPr id="1136642" name="Rectangle 2">
            <a:extLst>
              <a:ext uri="{FF2B5EF4-FFF2-40B4-BE49-F238E27FC236}">
                <a16:creationId xmlns:a16="http://schemas.microsoft.com/office/drawing/2014/main" id="{D7C1D26F-E229-426C-8EFB-E35B9FFCF0C7}"/>
              </a:ext>
            </a:extLst>
          </p:cNvPr>
          <p:cNvSpPr>
            <a:spLocks noGrp="1" noChangeArrowheads="1"/>
          </p:cNvSpPr>
          <p:nvPr>
            <p:ph type="title"/>
          </p:nvPr>
        </p:nvSpPr>
        <p:spPr>
          <a:xfrm>
            <a:off x="254524" y="152400"/>
            <a:ext cx="11604396" cy="762000"/>
          </a:xfrm>
        </p:spPr>
        <p:txBody>
          <a:bodyPr/>
          <a:lstStyle/>
          <a:p>
            <a:pPr eaLnBrk="1" hangingPunct="1">
              <a:defRPr/>
            </a:pPr>
            <a:r>
              <a:rPr lang="en-US" altLang="en-US" dirty="0"/>
              <a:t>Writing Contract Modifications </a:t>
            </a:r>
            <a:r>
              <a:rPr lang="en-US" altLang="en-US" sz="2400" b="0" dirty="0"/>
              <a:t>(Cont’d)</a:t>
            </a:r>
          </a:p>
        </p:txBody>
      </p:sp>
      <p:sp>
        <p:nvSpPr>
          <p:cNvPr id="1136643" name="Rectangle 3">
            <a:extLst>
              <a:ext uri="{FF2B5EF4-FFF2-40B4-BE49-F238E27FC236}">
                <a16:creationId xmlns:a16="http://schemas.microsoft.com/office/drawing/2014/main" id="{8D85DC39-3BC1-489D-8A9C-248070D60F6F}"/>
              </a:ext>
            </a:extLst>
          </p:cNvPr>
          <p:cNvSpPr>
            <a:spLocks noGrp="1" noChangeArrowheads="1"/>
          </p:cNvSpPr>
          <p:nvPr>
            <p:ph type="body" idx="1"/>
          </p:nvPr>
        </p:nvSpPr>
        <p:spPr>
          <a:xfrm>
            <a:off x="333080" y="914400"/>
            <a:ext cx="11525839" cy="5307291"/>
          </a:xfrm>
        </p:spPr>
        <p:txBody>
          <a:bodyPr/>
          <a:lstStyle/>
          <a:p>
            <a:pPr eaLnBrk="1" hangingPunct="1">
              <a:lnSpc>
                <a:spcPct val="90000"/>
              </a:lnSpc>
              <a:defRPr/>
            </a:pPr>
            <a:r>
              <a:rPr lang="en-US" altLang="en-US" sz="3200" dirty="0"/>
              <a:t>When writing a contract modification:</a:t>
            </a:r>
          </a:p>
          <a:p>
            <a:pPr lvl="1" eaLnBrk="1" hangingPunct="1">
              <a:lnSpc>
                <a:spcPct val="90000"/>
              </a:lnSpc>
              <a:defRPr/>
            </a:pPr>
            <a:r>
              <a:rPr lang="en-US" altLang="en-US" sz="2800" dirty="0"/>
              <a:t>Reference the original contract</a:t>
            </a:r>
          </a:p>
          <a:p>
            <a:pPr lvl="2" eaLnBrk="1" hangingPunct="1">
              <a:lnSpc>
                <a:spcPct val="90000"/>
              </a:lnSpc>
              <a:defRPr/>
            </a:pPr>
            <a:r>
              <a:rPr lang="en-US" altLang="en-US" sz="2400" dirty="0"/>
              <a:t>By name, effective date, contracting parties, etc.</a:t>
            </a:r>
          </a:p>
          <a:p>
            <a:pPr lvl="1" eaLnBrk="1" hangingPunct="1">
              <a:lnSpc>
                <a:spcPct val="90000"/>
              </a:lnSpc>
              <a:defRPr/>
            </a:pPr>
            <a:r>
              <a:rPr lang="en-US" altLang="en-US" sz="2800" dirty="0"/>
              <a:t>Reference if the original contract has previously been modified, and/or had an option renewed; e.g.,</a:t>
            </a:r>
          </a:p>
          <a:p>
            <a:pPr lvl="2" eaLnBrk="1" hangingPunct="1">
              <a:lnSpc>
                <a:spcPct val="90000"/>
              </a:lnSpc>
              <a:defRPr/>
            </a:pPr>
            <a:r>
              <a:rPr lang="en-US" altLang="en-US" sz="2400" dirty="0"/>
              <a:t>Reference the original contract, as per the preceding bullet, then say as modified by modification 1, dated XXX, &amp; modification 2, dated XXX, etc. </a:t>
            </a:r>
          </a:p>
          <a:p>
            <a:pPr lvl="1" eaLnBrk="1" hangingPunct="1">
              <a:lnSpc>
                <a:spcPct val="90000"/>
              </a:lnSpc>
              <a:defRPr/>
            </a:pPr>
            <a:r>
              <a:rPr lang="en-US" altLang="en-US" sz="3200" dirty="0"/>
              <a:t>Have language that confirms that except as specifically noted in the modification, the terms and conditions of the original contract, or original contract as previously modified or renewed, remain in full force and effect</a:t>
            </a:r>
          </a:p>
        </p:txBody>
      </p:sp>
      <p:sp>
        <p:nvSpPr>
          <p:cNvPr id="2" name="Footer Placeholder 1">
            <a:extLst>
              <a:ext uri="{FF2B5EF4-FFF2-40B4-BE49-F238E27FC236}">
                <a16:creationId xmlns:a16="http://schemas.microsoft.com/office/drawing/2014/main" id="{F877EE53-0290-498E-8BE0-3E194C8B0210}"/>
              </a:ext>
            </a:extLst>
          </p:cNvPr>
          <p:cNvSpPr>
            <a:spLocks noGrp="1"/>
          </p:cNvSpPr>
          <p:nvPr>
            <p:ph type="ftr" sz="quarter" idx="11"/>
          </p:nvPr>
        </p:nvSpPr>
        <p:spPr>
          <a:xfrm>
            <a:off x="812800" y="6356351"/>
            <a:ext cx="1004687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8622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43A6F3-5AAC-4D29-854D-91134B3EA840}"/>
              </a:ext>
            </a:extLst>
          </p:cNvPr>
          <p:cNvSpPr>
            <a:spLocks noGrp="1"/>
          </p:cNvSpPr>
          <p:nvPr>
            <p:ph type="sldNum" sz="quarter" idx="12"/>
          </p:nvPr>
        </p:nvSpPr>
        <p:spPr/>
        <p:txBody>
          <a:bodyPr/>
          <a:lstStyle/>
          <a:p>
            <a:pPr>
              <a:defRPr/>
            </a:pPr>
            <a:fld id="{5A39856C-0AEF-4BB8-A3F7-EBA6D9B09E9E}" type="slidenum">
              <a:rPr lang="en-US" altLang="en-US"/>
              <a:pPr>
                <a:defRPr/>
              </a:pPr>
              <a:t>168</a:t>
            </a:fld>
            <a:endParaRPr lang="en-US" altLang="en-US"/>
          </a:p>
        </p:txBody>
      </p:sp>
      <p:sp>
        <p:nvSpPr>
          <p:cNvPr id="1137666" name="Rectangle 2">
            <a:extLst>
              <a:ext uri="{FF2B5EF4-FFF2-40B4-BE49-F238E27FC236}">
                <a16:creationId xmlns:a16="http://schemas.microsoft.com/office/drawing/2014/main" id="{C134E9E2-CF0B-41F7-B8CD-10C73F261187}"/>
              </a:ext>
            </a:extLst>
          </p:cNvPr>
          <p:cNvSpPr>
            <a:spLocks noGrp="1" noChangeArrowheads="1"/>
          </p:cNvSpPr>
          <p:nvPr>
            <p:ph type="title"/>
          </p:nvPr>
        </p:nvSpPr>
        <p:spPr>
          <a:xfrm>
            <a:off x="452487" y="152400"/>
            <a:ext cx="11500701" cy="762000"/>
          </a:xfrm>
        </p:spPr>
        <p:txBody>
          <a:bodyPr/>
          <a:lstStyle/>
          <a:p>
            <a:pPr algn="ctr" eaLnBrk="1" hangingPunct="1">
              <a:defRPr/>
            </a:pPr>
            <a:r>
              <a:rPr lang="en-US" altLang="en-US" dirty="0"/>
              <a:t>Writing Contract Modifications </a:t>
            </a:r>
            <a:r>
              <a:rPr lang="en-US" altLang="en-US" sz="2400" b="0" dirty="0"/>
              <a:t>(Cont’d)</a:t>
            </a:r>
          </a:p>
        </p:txBody>
      </p:sp>
      <p:sp>
        <p:nvSpPr>
          <p:cNvPr id="1137667" name="Rectangle 3">
            <a:extLst>
              <a:ext uri="{FF2B5EF4-FFF2-40B4-BE49-F238E27FC236}">
                <a16:creationId xmlns:a16="http://schemas.microsoft.com/office/drawing/2014/main" id="{E96D1A8A-0FC6-48BC-9FC1-C3E4A2C135FA}"/>
              </a:ext>
            </a:extLst>
          </p:cNvPr>
          <p:cNvSpPr>
            <a:spLocks noGrp="1" noChangeArrowheads="1"/>
          </p:cNvSpPr>
          <p:nvPr>
            <p:ph type="body" idx="1"/>
          </p:nvPr>
        </p:nvSpPr>
        <p:spPr>
          <a:xfrm>
            <a:off x="263951" y="990600"/>
            <a:ext cx="11613822" cy="5174530"/>
          </a:xfrm>
        </p:spPr>
        <p:txBody>
          <a:bodyPr/>
          <a:lstStyle/>
          <a:p>
            <a:pPr eaLnBrk="1" hangingPunct="1">
              <a:lnSpc>
                <a:spcPct val="95000"/>
              </a:lnSpc>
              <a:defRPr/>
            </a:pPr>
            <a:r>
              <a:rPr lang="en-US" altLang="en-US" sz="3200" dirty="0"/>
              <a:t>When writing a contract modification: </a:t>
            </a:r>
            <a:r>
              <a:rPr lang="en-US" altLang="en-US" sz="2400" dirty="0"/>
              <a:t>(Cont’d)</a:t>
            </a:r>
            <a:endParaRPr lang="en-US" altLang="en-US" dirty="0"/>
          </a:p>
          <a:p>
            <a:pPr lvl="1" eaLnBrk="1" hangingPunct="1">
              <a:lnSpc>
                <a:spcPct val="95000"/>
              </a:lnSpc>
              <a:defRPr/>
            </a:pPr>
            <a:r>
              <a:rPr lang="en-US" altLang="en-US" sz="2800" dirty="0"/>
              <a:t>Specifically state all money aspects, as follows:</a:t>
            </a:r>
          </a:p>
          <a:p>
            <a:pPr lvl="2" eaLnBrk="1" hangingPunct="1">
              <a:lnSpc>
                <a:spcPct val="95000"/>
              </a:lnSpc>
              <a:defRPr/>
            </a:pPr>
            <a:r>
              <a:rPr lang="en-US" altLang="en-US" sz="2400" dirty="0"/>
              <a:t>The original contract amount</a:t>
            </a:r>
          </a:p>
          <a:p>
            <a:pPr lvl="2" eaLnBrk="1" hangingPunct="1">
              <a:lnSpc>
                <a:spcPct val="95000"/>
              </a:lnSpc>
              <a:defRPr/>
            </a:pPr>
            <a:r>
              <a:rPr lang="en-US" altLang="en-US" sz="2400" dirty="0"/>
              <a:t>The amount(s) of any previous modification(s), and/or option renewal(s) </a:t>
            </a:r>
          </a:p>
          <a:p>
            <a:pPr lvl="2" eaLnBrk="1" hangingPunct="1">
              <a:lnSpc>
                <a:spcPct val="95000"/>
              </a:lnSpc>
              <a:defRPr/>
            </a:pPr>
            <a:r>
              <a:rPr lang="en-US" altLang="en-US" sz="2400" dirty="0"/>
              <a:t>The amount of the current modification, and </a:t>
            </a:r>
          </a:p>
          <a:p>
            <a:pPr lvl="2" eaLnBrk="1" hangingPunct="1">
              <a:lnSpc>
                <a:spcPct val="95000"/>
              </a:lnSpc>
              <a:defRPr/>
            </a:pPr>
            <a:r>
              <a:rPr lang="en-US" altLang="en-US" sz="2400" dirty="0"/>
              <a:t>The resulting revised total contract amount</a:t>
            </a:r>
          </a:p>
          <a:p>
            <a:pPr lvl="1" eaLnBrk="1" hangingPunct="1">
              <a:lnSpc>
                <a:spcPct val="95000"/>
              </a:lnSpc>
              <a:defRPr/>
            </a:pPr>
            <a:r>
              <a:rPr lang="en-US" altLang="en-US" sz="2800" dirty="0"/>
              <a:t>Depending on the volume of text needed to describe what is being modified:</a:t>
            </a:r>
          </a:p>
          <a:p>
            <a:pPr lvl="2" eaLnBrk="1" hangingPunct="1">
              <a:lnSpc>
                <a:spcPct val="95000"/>
              </a:lnSpc>
              <a:defRPr/>
            </a:pPr>
            <a:r>
              <a:rPr lang="en-US" altLang="en-US" sz="2400" dirty="0"/>
              <a:t>Include the specific modification language on the signature page, or </a:t>
            </a:r>
          </a:p>
          <a:p>
            <a:pPr lvl="2" eaLnBrk="1" hangingPunct="1">
              <a:lnSpc>
                <a:spcPct val="95000"/>
              </a:lnSpc>
              <a:defRPr/>
            </a:pPr>
            <a:r>
              <a:rPr lang="en-US" altLang="en-US" sz="2400" dirty="0"/>
              <a:t>Have an attachment with the modified language</a:t>
            </a:r>
          </a:p>
        </p:txBody>
      </p:sp>
      <p:sp>
        <p:nvSpPr>
          <p:cNvPr id="2" name="Footer Placeholder 1">
            <a:extLst>
              <a:ext uri="{FF2B5EF4-FFF2-40B4-BE49-F238E27FC236}">
                <a16:creationId xmlns:a16="http://schemas.microsoft.com/office/drawing/2014/main" id="{581DA28C-1B15-45FA-AF46-D4DC3F9C39DF}"/>
              </a:ext>
            </a:extLst>
          </p:cNvPr>
          <p:cNvSpPr>
            <a:spLocks noGrp="1"/>
          </p:cNvSpPr>
          <p:nvPr>
            <p:ph type="ftr" sz="quarter" idx="11"/>
          </p:nvPr>
        </p:nvSpPr>
        <p:spPr>
          <a:xfrm>
            <a:off x="812799" y="6356351"/>
            <a:ext cx="1005630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9260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763A81-F799-4A41-9EBB-BB46AD3744FE}"/>
              </a:ext>
            </a:extLst>
          </p:cNvPr>
          <p:cNvSpPr>
            <a:spLocks noGrp="1"/>
          </p:cNvSpPr>
          <p:nvPr>
            <p:ph type="sldNum" sz="quarter" idx="12"/>
          </p:nvPr>
        </p:nvSpPr>
        <p:spPr/>
        <p:txBody>
          <a:bodyPr/>
          <a:lstStyle/>
          <a:p>
            <a:pPr>
              <a:defRPr/>
            </a:pPr>
            <a:fld id="{71C1B427-5507-49BF-87BA-C337E02F0561}" type="slidenum">
              <a:rPr lang="en-US" altLang="en-US"/>
              <a:pPr>
                <a:defRPr/>
              </a:pPr>
              <a:t>169</a:t>
            </a:fld>
            <a:endParaRPr lang="en-US" altLang="en-US"/>
          </a:p>
        </p:txBody>
      </p:sp>
      <p:sp>
        <p:nvSpPr>
          <p:cNvPr id="1138690" name="Rectangle 2">
            <a:extLst>
              <a:ext uri="{FF2B5EF4-FFF2-40B4-BE49-F238E27FC236}">
                <a16:creationId xmlns:a16="http://schemas.microsoft.com/office/drawing/2014/main" id="{D3A1AF2B-ABBF-4985-B795-9B45F9940778}"/>
              </a:ext>
            </a:extLst>
          </p:cNvPr>
          <p:cNvSpPr>
            <a:spLocks noGrp="1" noChangeArrowheads="1"/>
          </p:cNvSpPr>
          <p:nvPr>
            <p:ph type="title"/>
          </p:nvPr>
        </p:nvSpPr>
        <p:spPr>
          <a:xfrm>
            <a:off x="254523" y="152400"/>
            <a:ext cx="11623249" cy="762000"/>
          </a:xfrm>
        </p:spPr>
        <p:txBody>
          <a:bodyPr/>
          <a:lstStyle/>
          <a:p>
            <a:pPr eaLnBrk="1" hangingPunct="1">
              <a:defRPr/>
            </a:pPr>
            <a:r>
              <a:rPr lang="en-US" altLang="en-US" dirty="0"/>
              <a:t>Writing Contract Modifications </a:t>
            </a:r>
            <a:r>
              <a:rPr lang="en-US" altLang="en-US" sz="2400" b="0" dirty="0"/>
              <a:t>(Cont’d)</a:t>
            </a:r>
          </a:p>
        </p:txBody>
      </p:sp>
      <p:sp>
        <p:nvSpPr>
          <p:cNvPr id="1138691" name="Rectangle 3">
            <a:extLst>
              <a:ext uri="{FF2B5EF4-FFF2-40B4-BE49-F238E27FC236}">
                <a16:creationId xmlns:a16="http://schemas.microsoft.com/office/drawing/2014/main" id="{740BFD93-8D3C-4826-A348-124F02717250}"/>
              </a:ext>
            </a:extLst>
          </p:cNvPr>
          <p:cNvSpPr>
            <a:spLocks noGrp="1" noChangeArrowheads="1"/>
          </p:cNvSpPr>
          <p:nvPr>
            <p:ph type="body" idx="1"/>
          </p:nvPr>
        </p:nvSpPr>
        <p:spPr>
          <a:xfrm>
            <a:off x="433633" y="1187776"/>
            <a:ext cx="11444139" cy="5168575"/>
          </a:xfrm>
        </p:spPr>
        <p:txBody>
          <a:bodyPr/>
          <a:lstStyle/>
          <a:p>
            <a:pPr eaLnBrk="1" hangingPunct="1">
              <a:lnSpc>
                <a:spcPct val="90000"/>
              </a:lnSpc>
              <a:spcBef>
                <a:spcPct val="15000"/>
              </a:spcBef>
              <a:defRPr/>
            </a:pPr>
            <a:r>
              <a:rPr lang="en-US" altLang="en-US" sz="3200" dirty="0"/>
              <a:t>When an attachment is needed because of the volume of new text:</a:t>
            </a:r>
          </a:p>
          <a:p>
            <a:pPr lvl="1" eaLnBrk="1" hangingPunct="1">
              <a:lnSpc>
                <a:spcPct val="90000"/>
              </a:lnSpc>
              <a:spcBef>
                <a:spcPct val="15000"/>
              </a:spcBef>
              <a:defRPr/>
            </a:pPr>
            <a:r>
              <a:rPr lang="en-US" altLang="en-US" sz="2800" dirty="0"/>
              <a:t>Specifically reference and incorporate the attachment in the modification</a:t>
            </a:r>
          </a:p>
          <a:p>
            <a:pPr lvl="1" eaLnBrk="1" hangingPunct="1">
              <a:lnSpc>
                <a:spcPct val="90000"/>
              </a:lnSpc>
              <a:spcBef>
                <a:spcPct val="15000"/>
              </a:spcBef>
              <a:defRPr/>
            </a:pPr>
            <a:r>
              <a:rPr lang="en-US" altLang="en-US" sz="2800" dirty="0"/>
              <a:t>State how many pages are in the attachment</a:t>
            </a:r>
          </a:p>
          <a:p>
            <a:pPr lvl="1" eaLnBrk="1" hangingPunct="1">
              <a:lnSpc>
                <a:spcPct val="90000"/>
              </a:lnSpc>
              <a:spcBef>
                <a:spcPct val="15000"/>
              </a:spcBef>
              <a:defRPr/>
            </a:pPr>
            <a:r>
              <a:rPr lang="en-US" altLang="en-US" sz="2800" dirty="0"/>
              <a:t>On each page of the attachment list the page number and the total number of pages in the attachment; e.g.,</a:t>
            </a:r>
          </a:p>
          <a:p>
            <a:pPr lvl="2" eaLnBrk="1" hangingPunct="1">
              <a:lnSpc>
                <a:spcPct val="90000"/>
              </a:lnSpc>
              <a:spcBef>
                <a:spcPct val="15000"/>
              </a:spcBef>
              <a:defRPr/>
            </a:pPr>
            <a:r>
              <a:rPr lang="en-US" altLang="en-US" sz="2400" dirty="0"/>
              <a:t>Page number 1 of 4 pages of Attachment A to the Contract for …..”</a:t>
            </a:r>
          </a:p>
          <a:p>
            <a:pPr lvl="1" eaLnBrk="1" hangingPunct="1">
              <a:lnSpc>
                <a:spcPct val="90000"/>
              </a:lnSpc>
              <a:spcBef>
                <a:spcPct val="15000"/>
              </a:spcBef>
              <a:defRPr/>
            </a:pPr>
            <a:r>
              <a:rPr lang="en-US" altLang="en-US" sz="2800" dirty="0"/>
              <a:t>Preferably the signatory for each party should initial and date each page of the attachment to clearly acknowledge it as being part of the mod.</a:t>
            </a:r>
          </a:p>
          <a:p>
            <a:pPr lvl="2" eaLnBrk="1" hangingPunct="1">
              <a:defRPr/>
            </a:pPr>
            <a:endParaRPr lang="en-US" altLang="en-US" dirty="0"/>
          </a:p>
        </p:txBody>
      </p:sp>
      <p:sp>
        <p:nvSpPr>
          <p:cNvPr id="2" name="Footer Placeholder 1">
            <a:extLst>
              <a:ext uri="{FF2B5EF4-FFF2-40B4-BE49-F238E27FC236}">
                <a16:creationId xmlns:a16="http://schemas.microsoft.com/office/drawing/2014/main" id="{482F5391-150F-45CA-9A6E-59527735D3F5}"/>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4676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17</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1447800"/>
            <a:ext cx="11413918" cy="5257800"/>
          </a:xfrm>
        </p:spPr>
        <p:txBody>
          <a:bodyPr lIns="92075" tIns="46038" rIns="92075" bIns="46038"/>
          <a:lstStyle/>
          <a:p>
            <a:pPr marL="400050" indent="-400050">
              <a:lnSpc>
                <a:spcPct val="90000"/>
              </a:lnSpc>
              <a:defRPr/>
            </a:pPr>
            <a:r>
              <a:rPr lang="en-US" altLang="en-US" sz="3200" dirty="0"/>
              <a:t>For this type of sole source two factors need to be verified:</a:t>
            </a:r>
          </a:p>
          <a:p>
            <a:pPr marL="914400" lvl="1" indent="-400050">
              <a:lnSpc>
                <a:spcPct val="90000"/>
              </a:lnSpc>
              <a:buFont typeface="Wingdings" panose="05000000000000000000" pitchFamily="2" charset="2"/>
              <a:buAutoNum type="arabicPeriod"/>
              <a:defRPr/>
            </a:pPr>
            <a:r>
              <a:rPr lang="en-US" altLang="en-US" sz="2800" dirty="0"/>
              <a:t>That the described situation (circumstances) is valid; i.e., that it has been unquestionably verified that the good or service is needed within the stated time frame </a:t>
            </a:r>
          </a:p>
          <a:p>
            <a:pPr marL="914400" lvl="1" indent="-400050">
              <a:lnSpc>
                <a:spcPct val="90000"/>
              </a:lnSpc>
              <a:buFont typeface="Wingdings" panose="05000000000000000000" pitchFamily="2" charset="2"/>
              <a:buAutoNum type="arabicPeriod"/>
              <a:defRPr/>
            </a:pPr>
            <a:r>
              <a:rPr lang="en-US" altLang="en-US" sz="2800" dirty="0"/>
              <a:t>The identified vendor is the only entity that reasonably can be expected to meet this time frame</a:t>
            </a:r>
          </a:p>
          <a:p>
            <a:pPr marL="400050" indent="-400050">
              <a:lnSpc>
                <a:spcPct val="90000"/>
              </a:lnSpc>
              <a:defRPr/>
            </a:pPr>
            <a:r>
              <a:rPr lang="en-US" altLang="en-US" sz="3200" dirty="0"/>
              <a:t>If either factor cannot be established with certainty, this type of sole source isn’t valid</a:t>
            </a:r>
          </a:p>
          <a:p>
            <a:pPr marL="914400" lvl="1" indent="-400050">
              <a:lnSpc>
                <a:spcPct val="90000"/>
              </a:lnSpc>
              <a:defRPr/>
            </a:pPr>
            <a:r>
              <a:rPr lang="en-US" altLang="en-US" sz="2800" b="1" i="1" u="sng" dirty="0">
                <a:solidFill>
                  <a:srgbClr val="FFFF00"/>
                </a:solidFill>
              </a:rPr>
              <a:t>When in doubt, bid it out</a:t>
            </a:r>
          </a:p>
        </p:txBody>
      </p:sp>
    </p:spTree>
    <p:extLst>
      <p:ext uri="{BB962C8B-B14F-4D97-AF65-F5344CB8AC3E}">
        <p14:creationId xmlns:p14="http://schemas.microsoft.com/office/powerpoint/2010/main" val="1754985477"/>
      </p:ext>
    </p:extLst>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2366D5-64A1-45C5-A0A1-BC4A9B2216D6}"/>
              </a:ext>
            </a:extLst>
          </p:cNvPr>
          <p:cNvSpPr>
            <a:spLocks noGrp="1"/>
          </p:cNvSpPr>
          <p:nvPr>
            <p:ph type="sldNum" sz="quarter" idx="12"/>
          </p:nvPr>
        </p:nvSpPr>
        <p:spPr/>
        <p:txBody>
          <a:bodyPr/>
          <a:lstStyle/>
          <a:p>
            <a:pPr>
              <a:defRPr/>
            </a:pPr>
            <a:fld id="{D6E38340-3BDF-40D4-BB41-7119B3759665}" type="slidenum">
              <a:rPr lang="en-US" altLang="en-US"/>
              <a:pPr>
                <a:defRPr/>
              </a:pPr>
              <a:t>170</a:t>
            </a:fld>
            <a:endParaRPr lang="en-US" altLang="en-US"/>
          </a:p>
        </p:txBody>
      </p:sp>
      <p:sp>
        <p:nvSpPr>
          <p:cNvPr id="1126402" name="Rectangle 2">
            <a:extLst>
              <a:ext uri="{FF2B5EF4-FFF2-40B4-BE49-F238E27FC236}">
                <a16:creationId xmlns:a16="http://schemas.microsoft.com/office/drawing/2014/main" id="{D019B667-2527-4525-B684-2FE6E7398557}"/>
              </a:ext>
            </a:extLst>
          </p:cNvPr>
          <p:cNvSpPr>
            <a:spLocks noGrp="1" noChangeArrowheads="1"/>
          </p:cNvSpPr>
          <p:nvPr>
            <p:ph type="title"/>
          </p:nvPr>
        </p:nvSpPr>
        <p:spPr>
          <a:xfrm>
            <a:off x="282804" y="274639"/>
            <a:ext cx="11670384" cy="639761"/>
          </a:xfrm>
        </p:spPr>
        <p:txBody>
          <a:bodyPr/>
          <a:lstStyle/>
          <a:p>
            <a:pPr eaLnBrk="1" hangingPunct="1">
              <a:defRPr/>
            </a:pPr>
            <a:r>
              <a:rPr lang="en-US" altLang="en-US" sz="4000" dirty="0"/>
              <a:t>Negotiating Contract Modifications</a:t>
            </a:r>
          </a:p>
        </p:txBody>
      </p:sp>
      <p:sp>
        <p:nvSpPr>
          <p:cNvPr id="1126403" name="Rectangle 3">
            <a:extLst>
              <a:ext uri="{FF2B5EF4-FFF2-40B4-BE49-F238E27FC236}">
                <a16:creationId xmlns:a16="http://schemas.microsoft.com/office/drawing/2014/main" id="{84522586-FF2D-4052-8BF5-AF623BD8775E}"/>
              </a:ext>
            </a:extLst>
          </p:cNvPr>
          <p:cNvSpPr>
            <a:spLocks noGrp="1" noChangeArrowheads="1"/>
          </p:cNvSpPr>
          <p:nvPr>
            <p:ph type="body" idx="1"/>
          </p:nvPr>
        </p:nvSpPr>
        <p:spPr>
          <a:xfrm>
            <a:off x="424207" y="1027522"/>
            <a:ext cx="11368726" cy="5328829"/>
          </a:xfrm>
        </p:spPr>
        <p:txBody>
          <a:bodyPr/>
          <a:lstStyle/>
          <a:p>
            <a:pPr eaLnBrk="1" hangingPunct="1">
              <a:lnSpc>
                <a:spcPct val="95000"/>
              </a:lnSpc>
              <a:defRPr/>
            </a:pPr>
            <a:r>
              <a:rPr lang="en-US" altLang="en-US" sz="3200" dirty="0"/>
              <a:t>The approach to negotiating a contract modification is the same as for any type of negotiation</a:t>
            </a:r>
          </a:p>
          <a:p>
            <a:pPr eaLnBrk="1" hangingPunct="1">
              <a:lnSpc>
                <a:spcPct val="95000"/>
              </a:lnSpc>
              <a:defRPr/>
            </a:pPr>
            <a:r>
              <a:rPr lang="en-US" altLang="en-US" sz="3200" dirty="0"/>
              <a:t>In general:</a:t>
            </a:r>
          </a:p>
          <a:p>
            <a:pPr lvl="1" eaLnBrk="1" hangingPunct="1">
              <a:lnSpc>
                <a:spcPct val="95000"/>
              </a:lnSpc>
              <a:defRPr/>
            </a:pPr>
            <a:r>
              <a:rPr lang="en-US" altLang="en-US" sz="2800" dirty="0"/>
              <a:t>Know what you want</a:t>
            </a:r>
          </a:p>
          <a:p>
            <a:pPr lvl="1" eaLnBrk="1" hangingPunct="1">
              <a:lnSpc>
                <a:spcPct val="95000"/>
              </a:lnSpc>
              <a:defRPr/>
            </a:pPr>
            <a:r>
              <a:rPr lang="en-US" altLang="en-US" sz="2800" dirty="0"/>
              <a:t>Know what is available from other sources</a:t>
            </a:r>
          </a:p>
          <a:p>
            <a:pPr lvl="1" eaLnBrk="1" hangingPunct="1">
              <a:lnSpc>
                <a:spcPct val="95000"/>
              </a:lnSpc>
              <a:defRPr/>
            </a:pPr>
            <a:r>
              <a:rPr lang="en-US" altLang="en-US" sz="2800" dirty="0"/>
              <a:t>Have the other party make the first offer</a:t>
            </a:r>
          </a:p>
          <a:p>
            <a:pPr lvl="1" eaLnBrk="1" hangingPunct="1">
              <a:lnSpc>
                <a:spcPct val="95000"/>
              </a:lnSpc>
              <a:defRPr/>
            </a:pPr>
            <a:r>
              <a:rPr lang="en-US" altLang="en-US" sz="2800" dirty="0"/>
              <a:t>Have the other party document how it determined the value/expense of its offer</a:t>
            </a:r>
          </a:p>
          <a:p>
            <a:pPr lvl="1" eaLnBrk="1" hangingPunct="1">
              <a:lnSpc>
                <a:spcPct val="95000"/>
              </a:lnSpc>
              <a:defRPr/>
            </a:pPr>
            <a:r>
              <a:rPr lang="en-US" altLang="en-US" sz="2800" dirty="0"/>
              <a:t>Be as precise as possible of what is to be achieved by the modification</a:t>
            </a:r>
          </a:p>
        </p:txBody>
      </p:sp>
      <p:sp>
        <p:nvSpPr>
          <p:cNvPr id="2" name="Footer Placeholder 1">
            <a:extLst>
              <a:ext uri="{FF2B5EF4-FFF2-40B4-BE49-F238E27FC236}">
                <a16:creationId xmlns:a16="http://schemas.microsoft.com/office/drawing/2014/main" id="{8B736104-9C63-4084-AF0F-B8BB6436633A}"/>
              </a:ext>
            </a:extLst>
          </p:cNvPr>
          <p:cNvSpPr>
            <a:spLocks noGrp="1"/>
          </p:cNvSpPr>
          <p:nvPr>
            <p:ph type="ftr" sz="quarter" idx="11"/>
          </p:nvPr>
        </p:nvSpPr>
        <p:spPr>
          <a:xfrm>
            <a:off x="812799" y="6356351"/>
            <a:ext cx="991490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8999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A66D40-B0C1-4DA7-A1FB-39BEAA44EA5D}"/>
              </a:ext>
            </a:extLst>
          </p:cNvPr>
          <p:cNvSpPr>
            <a:spLocks noGrp="1"/>
          </p:cNvSpPr>
          <p:nvPr>
            <p:ph type="sldNum" sz="quarter" idx="12"/>
          </p:nvPr>
        </p:nvSpPr>
        <p:spPr/>
        <p:txBody>
          <a:bodyPr/>
          <a:lstStyle/>
          <a:p>
            <a:pPr>
              <a:defRPr/>
            </a:pPr>
            <a:fld id="{FE229DCD-CF12-41A3-B205-51CE14DA0AF7}" type="slidenum">
              <a:rPr lang="en-US" altLang="en-US"/>
              <a:pPr>
                <a:defRPr/>
              </a:pPr>
              <a:t>171</a:t>
            </a:fld>
            <a:endParaRPr lang="en-US" altLang="en-US"/>
          </a:p>
        </p:txBody>
      </p:sp>
      <p:sp>
        <p:nvSpPr>
          <p:cNvPr id="1139714" name="Rectangle 2">
            <a:extLst>
              <a:ext uri="{FF2B5EF4-FFF2-40B4-BE49-F238E27FC236}">
                <a16:creationId xmlns:a16="http://schemas.microsoft.com/office/drawing/2014/main" id="{A45EF27B-BDAE-4DC5-B99A-091F51E21352}"/>
              </a:ext>
            </a:extLst>
          </p:cNvPr>
          <p:cNvSpPr>
            <a:spLocks noGrp="1" noChangeArrowheads="1"/>
          </p:cNvSpPr>
          <p:nvPr>
            <p:ph type="title"/>
          </p:nvPr>
        </p:nvSpPr>
        <p:spPr>
          <a:xfrm>
            <a:off x="179109" y="152400"/>
            <a:ext cx="11811785" cy="705440"/>
          </a:xfrm>
        </p:spPr>
        <p:txBody>
          <a:bodyPr/>
          <a:lstStyle/>
          <a:p>
            <a:pPr eaLnBrk="1" hangingPunct="1">
              <a:defRPr/>
            </a:pPr>
            <a:r>
              <a:rPr lang="en-US" altLang="en-US" dirty="0"/>
              <a:t>Negotiating Contract Modifications </a:t>
            </a:r>
            <a:r>
              <a:rPr lang="en-US" altLang="en-US" sz="2400" b="0" dirty="0"/>
              <a:t>(Cont’d)</a:t>
            </a:r>
            <a:endParaRPr lang="en-US" altLang="en-US" sz="4000" b="0" dirty="0"/>
          </a:p>
        </p:txBody>
      </p:sp>
      <p:sp>
        <p:nvSpPr>
          <p:cNvPr id="1139715" name="Rectangle 3">
            <a:extLst>
              <a:ext uri="{FF2B5EF4-FFF2-40B4-BE49-F238E27FC236}">
                <a16:creationId xmlns:a16="http://schemas.microsoft.com/office/drawing/2014/main" id="{54337881-1C85-4878-8D4E-384DA02769DA}"/>
              </a:ext>
            </a:extLst>
          </p:cNvPr>
          <p:cNvSpPr>
            <a:spLocks noGrp="1" noChangeArrowheads="1"/>
          </p:cNvSpPr>
          <p:nvPr>
            <p:ph type="body" idx="1"/>
          </p:nvPr>
        </p:nvSpPr>
        <p:spPr>
          <a:xfrm>
            <a:off x="348792" y="857840"/>
            <a:ext cx="11642102" cy="5498511"/>
          </a:xfrm>
        </p:spPr>
        <p:txBody>
          <a:bodyPr/>
          <a:lstStyle/>
          <a:p>
            <a:pPr eaLnBrk="1" hangingPunct="1">
              <a:lnSpc>
                <a:spcPct val="90000"/>
              </a:lnSpc>
              <a:spcBef>
                <a:spcPct val="15000"/>
              </a:spcBef>
              <a:defRPr/>
            </a:pPr>
            <a:r>
              <a:rPr lang="en-US" altLang="en-US" sz="3200" dirty="0"/>
              <a:t>If the agency wants the modification, have the vendor provide a proposal describing:</a:t>
            </a:r>
          </a:p>
          <a:p>
            <a:pPr lvl="1" eaLnBrk="1" hangingPunct="1">
              <a:lnSpc>
                <a:spcPct val="90000"/>
              </a:lnSpc>
              <a:spcBef>
                <a:spcPct val="15000"/>
              </a:spcBef>
              <a:defRPr/>
            </a:pPr>
            <a:r>
              <a:rPr lang="en-US" altLang="en-US" sz="2800" dirty="0"/>
              <a:t>Specifically what it will do under the modification in response to the agency’s request, in terms of:</a:t>
            </a:r>
          </a:p>
          <a:p>
            <a:pPr lvl="2" eaLnBrk="1" hangingPunct="1">
              <a:lnSpc>
                <a:spcPct val="90000"/>
              </a:lnSpc>
              <a:spcBef>
                <a:spcPct val="15000"/>
              </a:spcBef>
              <a:defRPr/>
            </a:pPr>
            <a:r>
              <a:rPr lang="en-US" altLang="en-US" sz="2400" dirty="0"/>
              <a:t>Number &amp; type of personnel or resources to be added/employed</a:t>
            </a:r>
          </a:p>
          <a:p>
            <a:pPr lvl="2" eaLnBrk="1" hangingPunct="1">
              <a:lnSpc>
                <a:spcPct val="90000"/>
              </a:lnSpc>
              <a:spcBef>
                <a:spcPct val="15000"/>
              </a:spcBef>
              <a:defRPr/>
            </a:pPr>
            <a:r>
              <a:rPr lang="en-US" altLang="en-US" sz="2400" dirty="0"/>
              <a:t>Actions to be performed, and maybe their sequence</a:t>
            </a:r>
          </a:p>
          <a:p>
            <a:pPr lvl="2" eaLnBrk="1" hangingPunct="1">
              <a:lnSpc>
                <a:spcPct val="90000"/>
              </a:lnSpc>
              <a:spcBef>
                <a:spcPct val="15000"/>
              </a:spcBef>
              <a:defRPr/>
            </a:pPr>
            <a:r>
              <a:rPr lang="en-US" altLang="en-US" sz="2400" dirty="0"/>
              <a:t>Results/outcomes to be produced/achieved</a:t>
            </a:r>
          </a:p>
          <a:p>
            <a:pPr lvl="2" eaLnBrk="1" hangingPunct="1">
              <a:lnSpc>
                <a:spcPct val="90000"/>
              </a:lnSpc>
              <a:spcBef>
                <a:spcPct val="15000"/>
              </a:spcBef>
              <a:defRPr/>
            </a:pPr>
            <a:r>
              <a:rPr lang="en-US" altLang="en-US" sz="2400" dirty="0"/>
              <a:t>Time frames for all actions/results</a:t>
            </a:r>
          </a:p>
          <a:p>
            <a:pPr lvl="2" eaLnBrk="1" hangingPunct="1">
              <a:lnSpc>
                <a:spcPct val="90000"/>
              </a:lnSpc>
              <a:spcBef>
                <a:spcPct val="15000"/>
              </a:spcBef>
              <a:defRPr/>
            </a:pPr>
            <a:r>
              <a:rPr lang="en-US" altLang="en-US" sz="2400" dirty="0"/>
              <a:t>The price for doing all the above </a:t>
            </a:r>
          </a:p>
          <a:p>
            <a:pPr lvl="1" eaLnBrk="1" hangingPunct="1">
              <a:lnSpc>
                <a:spcPct val="90000"/>
              </a:lnSpc>
              <a:spcBef>
                <a:spcPct val="15000"/>
              </a:spcBef>
              <a:defRPr/>
            </a:pPr>
            <a:r>
              <a:rPr lang="en-US" altLang="en-US" sz="2800" dirty="0"/>
              <a:t>How the price was calculated, broken down by each action, or resource employed, or the number of hours to be worked and hourly rate per person  </a:t>
            </a:r>
          </a:p>
        </p:txBody>
      </p:sp>
      <p:sp>
        <p:nvSpPr>
          <p:cNvPr id="2" name="Footer Placeholder 1">
            <a:extLst>
              <a:ext uri="{FF2B5EF4-FFF2-40B4-BE49-F238E27FC236}">
                <a16:creationId xmlns:a16="http://schemas.microsoft.com/office/drawing/2014/main" id="{9618809E-90F0-4D4A-AA51-443A9E35E40F}"/>
              </a:ext>
            </a:extLst>
          </p:cNvPr>
          <p:cNvSpPr>
            <a:spLocks noGrp="1"/>
          </p:cNvSpPr>
          <p:nvPr>
            <p:ph type="ftr" sz="quarter" idx="11"/>
          </p:nvPr>
        </p:nvSpPr>
        <p:spPr>
          <a:xfrm>
            <a:off x="812799" y="6356351"/>
            <a:ext cx="1002802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01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E93C2B-25FB-4803-BDE3-93426EE367D2}"/>
              </a:ext>
            </a:extLst>
          </p:cNvPr>
          <p:cNvSpPr>
            <a:spLocks noGrp="1"/>
          </p:cNvSpPr>
          <p:nvPr>
            <p:ph type="sldNum" sz="quarter" idx="12"/>
          </p:nvPr>
        </p:nvSpPr>
        <p:spPr/>
        <p:txBody>
          <a:bodyPr/>
          <a:lstStyle/>
          <a:p>
            <a:pPr>
              <a:defRPr/>
            </a:pPr>
            <a:fld id="{611A70D3-0B9E-4DBC-B44E-883CDAC0DAF4}" type="slidenum">
              <a:rPr lang="en-US" altLang="en-US"/>
              <a:pPr>
                <a:defRPr/>
              </a:pPr>
              <a:t>172</a:t>
            </a:fld>
            <a:endParaRPr lang="en-US" altLang="en-US"/>
          </a:p>
        </p:txBody>
      </p:sp>
      <p:sp>
        <p:nvSpPr>
          <p:cNvPr id="1140738" name="Rectangle 2">
            <a:extLst>
              <a:ext uri="{FF2B5EF4-FFF2-40B4-BE49-F238E27FC236}">
                <a16:creationId xmlns:a16="http://schemas.microsoft.com/office/drawing/2014/main" id="{F97D38D1-AB5D-4233-8793-51BFFCC83D0E}"/>
              </a:ext>
            </a:extLst>
          </p:cNvPr>
          <p:cNvSpPr>
            <a:spLocks noGrp="1" noChangeArrowheads="1"/>
          </p:cNvSpPr>
          <p:nvPr>
            <p:ph type="title"/>
          </p:nvPr>
        </p:nvSpPr>
        <p:spPr>
          <a:xfrm>
            <a:off x="207389" y="152400"/>
            <a:ext cx="1181178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0739" name="Rectangle 3">
            <a:extLst>
              <a:ext uri="{FF2B5EF4-FFF2-40B4-BE49-F238E27FC236}">
                <a16:creationId xmlns:a16="http://schemas.microsoft.com/office/drawing/2014/main" id="{5A940AAC-69B7-4C60-9DFD-A4500BDF7822}"/>
              </a:ext>
            </a:extLst>
          </p:cNvPr>
          <p:cNvSpPr>
            <a:spLocks noGrp="1" noChangeArrowheads="1"/>
          </p:cNvSpPr>
          <p:nvPr>
            <p:ph type="body" idx="1"/>
          </p:nvPr>
        </p:nvSpPr>
        <p:spPr>
          <a:xfrm>
            <a:off x="207389" y="838200"/>
            <a:ext cx="11425287" cy="5345784"/>
          </a:xfrm>
        </p:spPr>
        <p:txBody>
          <a:bodyPr/>
          <a:lstStyle/>
          <a:p>
            <a:pPr eaLnBrk="1" hangingPunct="1">
              <a:defRPr/>
            </a:pPr>
            <a:r>
              <a:rPr lang="en-US" altLang="en-US" sz="3200" dirty="0"/>
              <a:t>Have the vendor explain why it needs each person, software program, major piece of equipment, etc. that is included in the proposal</a:t>
            </a:r>
          </a:p>
          <a:p>
            <a:pPr lvl="1" eaLnBrk="1" hangingPunct="1">
              <a:defRPr/>
            </a:pPr>
            <a:r>
              <a:rPr lang="en-US" altLang="en-US" sz="2800" dirty="0"/>
              <a:t>What they will do, what they cost, and how the results would be different if they weren’t used</a:t>
            </a:r>
          </a:p>
          <a:p>
            <a:pPr lvl="2" eaLnBrk="1" hangingPunct="1">
              <a:defRPr/>
            </a:pPr>
            <a:r>
              <a:rPr lang="en-US" altLang="en-US" sz="2400" dirty="0"/>
              <a:t>i.e., if the agency decides they aren’t worth the price</a:t>
            </a:r>
          </a:p>
          <a:p>
            <a:pPr eaLnBrk="1" hangingPunct="1">
              <a:defRPr/>
            </a:pPr>
            <a:r>
              <a:rPr lang="en-US" altLang="en-US" sz="3200" dirty="0"/>
              <a:t>Don’t simply accept whatever the vendor says</a:t>
            </a:r>
          </a:p>
          <a:p>
            <a:pPr lvl="1" eaLnBrk="1" hangingPunct="1">
              <a:defRPr/>
            </a:pPr>
            <a:r>
              <a:rPr lang="en-US" altLang="en-US" sz="2800" dirty="0"/>
              <a:t>Challenge its assumptions</a:t>
            </a:r>
          </a:p>
          <a:p>
            <a:pPr lvl="1" eaLnBrk="1" hangingPunct="1">
              <a:defRPr/>
            </a:pPr>
            <a:r>
              <a:rPr lang="en-US" altLang="en-US" sz="2800" dirty="0"/>
              <a:t>Ask it to provide references for something you aren’t familiar with  </a:t>
            </a:r>
          </a:p>
        </p:txBody>
      </p:sp>
      <p:sp>
        <p:nvSpPr>
          <p:cNvPr id="2" name="Footer Placeholder 1">
            <a:extLst>
              <a:ext uri="{FF2B5EF4-FFF2-40B4-BE49-F238E27FC236}">
                <a16:creationId xmlns:a16="http://schemas.microsoft.com/office/drawing/2014/main" id="{F2C061A7-9315-40A0-878D-15A45492617C}"/>
              </a:ext>
            </a:extLst>
          </p:cNvPr>
          <p:cNvSpPr>
            <a:spLocks noGrp="1"/>
          </p:cNvSpPr>
          <p:nvPr>
            <p:ph type="ftr" sz="quarter" idx="11"/>
          </p:nvPr>
        </p:nvSpPr>
        <p:spPr>
          <a:xfrm>
            <a:off x="812800" y="6356351"/>
            <a:ext cx="978292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608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2B661E-FA9B-4C17-9B5B-0EFE10372E93}"/>
              </a:ext>
            </a:extLst>
          </p:cNvPr>
          <p:cNvSpPr>
            <a:spLocks noGrp="1"/>
          </p:cNvSpPr>
          <p:nvPr>
            <p:ph type="sldNum" sz="quarter" idx="12"/>
          </p:nvPr>
        </p:nvSpPr>
        <p:spPr/>
        <p:txBody>
          <a:bodyPr/>
          <a:lstStyle/>
          <a:p>
            <a:pPr>
              <a:defRPr/>
            </a:pPr>
            <a:fld id="{5A9F6C87-CDBC-4313-A318-6B80695A85FD}" type="slidenum">
              <a:rPr lang="en-US" altLang="en-US"/>
              <a:pPr>
                <a:defRPr/>
              </a:pPr>
              <a:t>173</a:t>
            </a:fld>
            <a:endParaRPr lang="en-US" altLang="en-US"/>
          </a:p>
        </p:txBody>
      </p:sp>
      <p:sp>
        <p:nvSpPr>
          <p:cNvPr id="1141762" name="Rectangle 2">
            <a:extLst>
              <a:ext uri="{FF2B5EF4-FFF2-40B4-BE49-F238E27FC236}">
                <a16:creationId xmlns:a16="http://schemas.microsoft.com/office/drawing/2014/main" id="{9521FFC7-D66A-45C6-97BB-274873EBB5B1}"/>
              </a:ext>
            </a:extLst>
          </p:cNvPr>
          <p:cNvSpPr>
            <a:spLocks noGrp="1" noChangeArrowheads="1"/>
          </p:cNvSpPr>
          <p:nvPr>
            <p:ph type="title"/>
          </p:nvPr>
        </p:nvSpPr>
        <p:spPr>
          <a:xfrm>
            <a:off x="218387" y="136524"/>
            <a:ext cx="1175522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1763" name="Rectangle 3">
            <a:extLst>
              <a:ext uri="{FF2B5EF4-FFF2-40B4-BE49-F238E27FC236}">
                <a16:creationId xmlns:a16="http://schemas.microsoft.com/office/drawing/2014/main" id="{B89E64DF-D3EE-4F05-A16B-C4ED15FDDEB6}"/>
              </a:ext>
            </a:extLst>
          </p:cNvPr>
          <p:cNvSpPr>
            <a:spLocks noGrp="1" noChangeArrowheads="1"/>
          </p:cNvSpPr>
          <p:nvPr>
            <p:ph type="body" idx="1"/>
          </p:nvPr>
        </p:nvSpPr>
        <p:spPr>
          <a:xfrm>
            <a:off x="622169" y="1131216"/>
            <a:ext cx="11076495" cy="5498184"/>
          </a:xfrm>
        </p:spPr>
        <p:txBody>
          <a:bodyPr/>
          <a:lstStyle/>
          <a:p>
            <a:pPr eaLnBrk="1" hangingPunct="1">
              <a:lnSpc>
                <a:spcPct val="95000"/>
              </a:lnSpc>
              <a:defRPr/>
            </a:pPr>
            <a:r>
              <a:rPr lang="en-US" altLang="en-US" sz="3200" dirty="0"/>
              <a:t>Don’t simply accept whatever the vendor says </a:t>
            </a:r>
            <a:r>
              <a:rPr lang="en-US" altLang="en-US" sz="2400" dirty="0"/>
              <a:t>(Cont’d)</a:t>
            </a:r>
            <a:endParaRPr lang="en-US" altLang="en-US" sz="3200" dirty="0"/>
          </a:p>
          <a:p>
            <a:pPr lvl="1" eaLnBrk="1" hangingPunct="1">
              <a:lnSpc>
                <a:spcPct val="95000"/>
              </a:lnSpc>
              <a:defRPr/>
            </a:pPr>
            <a:r>
              <a:rPr lang="en-US" altLang="en-US" sz="2800" dirty="0"/>
              <a:t>Check the references for satisfaction and price comparisons</a:t>
            </a:r>
          </a:p>
          <a:p>
            <a:pPr lvl="1" eaLnBrk="1" hangingPunct="1">
              <a:lnSpc>
                <a:spcPct val="95000"/>
              </a:lnSpc>
              <a:defRPr/>
            </a:pPr>
            <a:r>
              <a:rPr lang="en-US" altLang="en-US" sz="2800" dirty="0"/>
              <a:t>Check the math on all price quotes</a:t>
            </a:r>
          </a:p>
          <a:p>
            <a:pPr lvl="1" eaLnBrk="1" hangingPunct="1">
              <a:lnSpc>
                <a:spcPct val="95000"/>
              </a:lnSpc>
              <a:defRPr/>
            </a:pPr>
            <a:r>
              <a:rPr lang="en-US" altLang="en-US" sz="2800" dirty="0"/>
              <a:t>See if anything that is individually itemized and priced, seems to be part of something else that is itemized and priced</a:t>
            </a:r>
          </a:p>
          <a:p>
            <a:pPr lvl="1" eaLnBrk="1" hangingPunct="1">
              <a:lnSpc>
                <a:spcPct val="95000"/>
              </a:lnSpc>
              <a:defRPr/>
            </a:pPr>
            <a:r>
              <a:rPr lang="en-US" altLang="en-US" sz="2800" dirty="0"/>
              <a:t>Try to find independent means to verify the reasonableness of the pricing</a:t>
            </a:r>
          </a:p>
          <a:p>
            <a:pPr lvl="1" eaLnBrk="1" hangingPunct="1">
              <a:lnSpc>
                <a:spcPct val="95000"/>
              </a:lnSpc>
              <a:defRPr/>
            </a:pPr>
            <a:r>
              <a:rPr lang="en-US" altLang="en-US" sz="2800" dirty="0"/>
              <a:t>Even if you can’t find any errors, or seemingly duplicate entries, ask the vendor if the price quoted is the best it can do </a:t>
            </a:r>
          </a:p>
        </p:txBody>
      </p:sp>
      <p:sp>
        <p:nvSpPr>
          <p:cNvPr id="2" name="Footer Placeholder 1">
            <a:extLst>
              <a:ext uri="{FF2B5EF4-FFF2-40B4-BE49-F238E27FC236}">
                <a16:creationId xmlns:a16="http://schemas.microsoft.com/office/drawing/2014/main" id="{B8F2B79B-B48F-40D5-87D6-4510A4050EF3}"/>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720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2B661E-FA9B-4C17-9B5B-0EFE10372E93}"/>
              </a:ext>
            </a:extLst>
          </p:cNvPr>
          <p:cNvSpPr>
            <a:spLocks noGrp="1"/>
          </p:cNvSpPr>
          <p:nvPr>
            <p:ph type="sldNum" sz="quarter" idx="12"/>
          </p:nvPr>
        </p:nvSpPr>
        <p:spPr/>
        <p:txBody>
          <a:bodyPr/>
          <a:lstStyle/>
          <a:p>
            <a:pPr>
              <a:defRPr/>
            </a:pPr>
            <a:fld id="{5A9F6C87-CDBC-4313-A318-6B80695A85FD}" type="slidenum">
              <a:rPr lang="en-US" altLang="en-US"/>
              <a:pPr>
                <a:defRPr/>
              </a:pPr>
              <a:t>174</a:t>
            </a:fld>
            <a:endParaRPr lang="en-US" altLang="en-US"/>
          </a:p>
        </p:txBody>
      </p:sp>
      <p:sp>
        <p:nvSpPr>
          <p:cNvPr id="1141762" name="Rectangle 2">
            <a:extLst>
              <a:ext uri="{FF2B5EF4-FFF2-40B4-BE49-F238E27FC236}">
                <a16:creationId xmlns:a16="http://schemas.microsoft.com/office/drawing/2014/main" id="{9521FFC7-D66A-45C6-97BB-274873EBB5B1}"/>
              </a:ext>
            </a:extLst>
          </p:cNvPr>
          <p:cNvSpPr>
            <a:spLocks noGrp="1" noChangeArrowheads="1"/>
          </p:cNvSpPr>
          <p:nvPr>
            <p:ph type="title"/>
          </p:nvPr>
        </p:nvSpPr>
        <p:spPr>
          <a:xfrm>
            <a:off x="218387" y="136524"/>
            <a:ext cx="11755225" cy="6096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1763" name="Rectangle 3">
            <a:extLst>
              <a:ext uri="{FF2B5EF4-FFF2-40B4-BE49-F238E27FC236}">
                <a16:creationId xmlns:a16="http://schemas.microsoft.com/office/drawing/2014/main" id="{B89E64DF-D3EE-4F05-A16B-C4ED15FDDEB6}"/>
              </a:ext>
            </a:extLst>
          </p:cNvPr>
          <p:cNvSpPr>
            <a:spLocks noGrp="1" noChangeArrowheads="1"/>
          </p:cNvSpPr>
          <p:nvPr>
            <p:ph type="body" idx="1"/>
          </p:nvPr>
        </p:nvSpPr>
        <p:spPr>
          <a:xfrm>
            <a:off x="622169" y="1131216"/>
            <a:ext cx="11076495" cy="5225135"/>
          </a:xfrm>
        </p:spPr>
        <p:txBody>
          <a:bodyPr/>
          <a:lstStyle/>
          <a:p>
            <a:pPr>
              <a:spcBef>
                <a:spcPct val="25000"/>
              </a:spcBef>
              <a:defRPr/>
            </a:pPr>
            <a:r>
              <a:rPr lang="en-US" altLang="en-US" sz="3200" dirty="0"/>
              <a:t>Don’t simply accept whatever the vendor says </a:t>
            </a:r>
            <a:r>
              <a:rPr lang="en-US" altLang="en-US" sz="2400" dirty="0"/>
              <a:t>(Cont’d)</a:t>
            </a:r>
          </a:p>
          <a:p>
            <a:pPr lvl="1">
              <a:spcBef>
                <a:spcPct val="25000"/>
              </a:spcBef>
              <a:defRPr/>
            </a:pPr>
            <a:r>
              <a:rPr lang="en-US" altLang="en-US" sz="2800" dirty="0"/>
              <a:t>State that the modification must be both affordable and seem reasonable for the agency to agree to it</a:t>
            </a:r>
          </a:p>
          <a:p>
            <a:pPr lvl="1">
              <a:spcBef>
                <a:spcPct val="25000"/>
              </a:spcBef>
              <a:defRPr/>
            </a:pPr>
            <a:r>
              <a:rPr lang="en-US" altLang="en-US" sz="2800" dirty="0"/>
              <a:t>State that other persons in the agency besides you, as well as the personnel of a control agency, and maybe the BPW have to be convinced of the appropriateness of the pricing, or the modification may not be approved</a:t>
            </a:r>
          </a:p>
          <a:p>
            <a:pPr lvl="2">
              <a:spcBef>
                <a:spcPct val="25000"/>
              </a:spcBef>
              <a:defRPr/>
            </a:pPr>
            <a:r>
              <a:rPr lang="en-US" altLang="en-US" sz="2400" dirty="0"/>
              <a:t>State the obvious; the better the pricing is, the more likely that approvals will be obtained</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B8F2B79B-B48F-40D5-87D6-4510A4050EF3}"/>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5818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A99ABB-06FC-4126-B5A3-65553B31BEF8}"/>
              </a:ext>
            </a:extLst>
          </p:cNvPr>
          <p:cNvSpPr>
            <a:spLocks noGrp="1"/>
          </p:cNvSpPr>
          <p:nvPr>
            <p:ph type="sldNum" sz="quarter" idx="12"/>
          </p:nvPr>
        </p:nvSpPr>
        <p:spPr/>
        <p:txBody>
          <a:bodyPr/>
          <a:lstStyle/>
          <a:p>
            <a:pPr>
              <a:defRPr/>
            </a:pPr>
            <a:fld id="{D8C77F2D-438A-4647-9899-829E357CFB37}" type="slidenum">
              <a:rPr lang="en-US" altLang="en-US"/>
              <a:pPr>
                <a:defRPr/>
              </a:pPr>
              <a:t>175</a:t>
            </a:fld>
            <a:endParaRPr lang="en-US" altLang="en-US"/>
          </a:p>
        </p:txBody>
      </p:sp>
      <p:sp>
        <p:nvSpPr>
          <p:cNvPr id="1143810" name="Rectangle 2">
            <a:extLst>
              <a:ext uri="{FF2B5EF4-FFF2-40B4-BE49-F238E27FC236}">
                <a16:creationId xmlns:a16="http://schemas.microsoft.com/office/drawing/2014/main" id="{A3D8E0B5-F75B-47D4-A88C-EC7E5F4F337F}"/>
              </a:ext>
            </a:extLst>
          </p:cNvPr>
          <p:cNvSpPr>
            <a:spLocks noGrp="1" noChangeArrowheads="1"/>
          </p:cNvSpPr>
          <p:nvPr>
            <p:ph type="title"/>
          </p:nvPr>
        </p:nvSpPr>
        <p:spPr>
          <a:xfrm>
            <a:off x="197963" y="152400"/>
            <a:ext cx="11783505" cy="5334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3811" name="Rectangle 3">
            <a:extLst>
              <a:ext uri="{FF2B5EF4-FFF2-40B4-BE49-F238E27FC236}">
                <a16:creationId xmlns:a16="http://schemas.microsoft.com/office/drawing/2014/main" id="{129486CF-412A-46AA-B1A5-122109901F57}"/>
              </a:ext>
            </a:extLst>
          </p:cNvPr>
          <p:cNvSpPr>
            <a:spLocks noGrp="1" noChangeArrowheads="1"/>
          </p:cNvSpPr>
          <p:nvPr>
            <p:ph type="body" idx="1"/>
          </p:nvPr>
        </p:nvSpPr>
        <p:spPr>
          <a:xfrm>
            <a:off x="282804" y="685800"/>
            <a:ext cx="11698664" cy="5583025"/>
          </a:xfrm>
        </p:spPr>
        <p:txBody>
          <a:bodyPr/>
          <a:lstStyle/>
          <a:p>
            <a:pPr eaLnBrk="1" hangingPunct="1">
              <a:spcBef>
                <a:spcPts val="0"/>
              </a:spcBef>
              <a:defRPr/>
            </a:pPr>
            <a:r>
              <a:rPr lang="en-US" altLang="en-US" sz="3200" dirty="0"/>
              <a:t>Don’t simply accept whatever the vendor says</a:t>
            </a:r>
          </a:p>
          <a:p>
            <a:pPr lvl="1" eaLnBrk="1" hangingPunct="1">
              <a:spcBef>
                <a:spcPts val="0"/>
              </a:spcBef>
              <a:defRPr/>
            </a:pPr>
            <a:r>
              <a:rPr lang="en-US" altLang="en-US" sz="2800" dirty="0"/>
              <a:t>If there is a substantial expansion of contract activities:</a:t>
            </a:r>
          </a:p>
          <a:p>
            <a:pPr lvl="2" eaLnBrk="1" hangingPunct="1">
              <a:spcBef>
                <a:spcPts val="0"/>
              </a:spcBef>
              <a:defRPr/>
            </a:pPr>
            <a:r>
              <a:rPr lang="en-US" altLang="en-US" sz="2400" b="1" dirty="0"/>
              <a:t>Don’t settle for the same rates as in the original contract, unless you know the rates are below current market rates</a:t>
            </a:r>
          </a:p>
          <a:p>
            <a:pPr lvl="2" eaLnBrk="1" hangingPunct="1">
              <a:spcBef>
                <a:spcPts val="0"/>
              </a:spcBef>
              <a:defRPr/>
            </a:pPr>
            <a:r>
              <a:rPr lang="en-US" altLang="en-US" sz="2400" b="1" dirty="0"/>
              <a:t>Seek lower rates under the modification based upon the increased overall work volume</a:t>
            </a:r>
          </a:p>
          <a:p>
            <a:pPr eaLnBrk="1" hangingPunct="1">
              <a:spcBef>
                <a:spcPts val="0"/>
              </a:spcBef>
              <a:defRPr/>
            </a:pPr>
            <a:r>
              <a:rPr lang="en-US" altLang="en-US" sz="3200" dirty="0"/>
              <a:t>Don’t tell the vendor how much you can afford under a modification, unless you are sure that that amount is lower than any price the vendor would provide for the modification</a:t>
            </a:r>
          </a:p>
          <a:p>
            <a:pPr eaLnBrk="1" hangingPunct="1">
              <a:spcBef>
                <a:spcPts val="0"/>
              </a:spcBef>
              <a:defRPr/>
            </a:pPr>
            <a:r>
              <a:rPr lang="en-US" altLang="en-US" sz="3200" dirty="0"/>
              <a:t>If you are sure the available funding is essentially inadequate, provide it to the vendor as a target and ask what it can provide for that amount </a:t>
            </a:r>
          </a:p>
        </p:txBody>
      </p:sp>
      <p:sp>
        <p:nvSpPr>
          <p:cNvPr id="2" name="Footer Placeholder 1">
            <a:extLst>
              <a:ext uri="{FF2B5EF4-FFF2-40B4-BE49-F238E27FC236}">
                <a16:creationId xmlns:a16="http://schemas.microsoft.com/office/drawing/2014/main" id="{61B9EC7D-F3CD-40D8-91B9-95CE379D93B9}"/>
              </a:ext>
            </a:extLst>
          </p:cNvPr>
          <p:cNvSpPr>
            <a:spLocks noGrp="1"/>
          </p:cNvSpPr>
          <p:nvPr>
            <p:ph type="ftr" sz="quarter" idx="11"/>
          </p:nvPr>
        </p:nvSpPr>
        <p:spPr>
          <a:xfrm>
            <a:off x="812800" y="6495068"/>
            <a:ext cx="10094012" cy="313934"/>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454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A99ABB-06FC-4126-B5A3-65553B31BEF8}"/>
              </a:ext>
            </a:extLst>
          </p:cNvPr>
          <p:cNvSpPr>
            <a:spLocks noGrp="1"/>
          </p:cNvSpPr>
          <p:nvPr>
            <p:ph type="sldNum" sz="quarter" idx="12"/>
          </p:nvPr>
        </p:nvSpPr>
        <p:spPr/>
        <p:txBody>
          <a:bodyPr/>
          <a:lstStyle/>
          <a:p>
            <a:pPr>
              <a:defRPr/>
            </a:pPr>
            <a:fld id="{D8C77F2D-438A-4647-9899-829E357CFB37}" type="slidenum">
              <a:rPr lang="en-US" altLang="en-US"/>
              <a:pPr>
                <a:defRPr/>
              </a:pPr>
              <a:t>176</a:t>
            </a:fld>
            <a:endParaRPr lang="en-US" altLang="en-US"/>
          </a:p>
        </p:txBody>
      </p:sp>
      <p:sp>
        <p:nvSpPr>
          <p:cNvPr id="1143810" name="Rectangle 2">
            <a:extLst>
              <a:ext uri="{FF2B5EF4-FFF2-40B4-BE49-F238E27FC236}">
                <a16:creationId xmlns:a16="http://schemas.microsoft.com/office/drawing/2014/main" id="{A3D8E0B5-F75B-47D4-A88C-EC7E5F4F337F}"/>
              </a:ext>
            </a:extLst>
          </p:cNvPr>
          <p:cNvSpPr>
            <a:spLocks noGrp="1" noChangeArrowheads="1"/>
          </p:cNvSpPr>
          <p:nvPr>
            <p:ph type="title"/>
          </p:nvPr>
        </p:nvSpPr>
        <p:spPr>
          <a:xfrm>
            <a:off x="197963" y="152400"/>
            <a:ext cx="11783505" cy="533400"/>
          </a:xfrm>
        </p:spPr>
        <p:txBody>
          <a:bodyPr/>
          <a:lstStyle/>
          <a:p>
            <a:pPr algn="ctr" eaLnBrk="1" hangingPunct="1">
              <a:defRPr/>
            </a:pPr>
            <a:r>
              <a:rPr lang="en-US" altLang="en-US" dirty="0"/>
              <a:t>Negotiating Contract Modifications </a:t>
            </a:r>
            <a:r>
              <a:rPr lang="en-US" altLang="en-US" sz="2400" b="0" dirty="0"/>
              <a:t>(Cont’d)</a:t>
            </a:r>
            <a:endParaRPr lang="en-US" altLang="en-US" sz="4000" b="0" dirty="0"/>
          </a:p>
        </p:txBody>
      </p:sp>
      <p:sp>
        <p:nvSpPr>
          <p:cNvPr id="1143811" name="Rectangle 3">
            <a:extLst>
              <a:ext uri="{FF2B5EF4-FFF2-40B4-BE49-F238E27FC236}">
                <a16:creationId xmlns:a16="http://schemas.microsoft.com/office/drawing/2014/main" id="{129486CF-412A-46AA-B1A5-122109901F57}"/>
              </a:ext>
            </a:extLst>
          </p:cNvPr>
          <p:cNvSpPr>
            <a:spLocks noGrp="1" noChangeArrowheads="1"/>
          </p:cNvSpPr>
          <p:nvPr>
            <p:ph type="body" idx="1"/>
          </p:nvPr>
        </p:nvSpPr>
        <p:spPr>
          <a:xfrm>
            <a:off x="812800" y="1084082"/>
            <a:ext cx="10650194" cy="5184743"/>
          </a:xfrm>
        </p:spPr>
        <p:txBody>
          <a:bodyPr/>
          <a:lstStyle/>
          <a:p>
            <a:pPr>
              <a:spcBef>
                <a:spcPct val="15000"/>
              </a:spcBef>
              <a:defRPr/>
            </a:pPr>
            <a:r>
              <a:rPr lang="en-US" altLang="en-US" sz="3200" dirty="0"/>
              <a:t>If the vendor requests a modification ask:</a:t>
            </a:r>
          </a:p>
          <a:p>
            <a:pPr lvl="1">
              <a:spcBef>
                <a:spcPct val="15000"/>
              </a:spcBef>
              <a:defRPr/>
            </a:pPr>
            <a:r>
              <a:rPr lang="en-US" altLang="en-US" sz="2800" dirty="0"/>
              <a:t>Why the vendor wants the modification</a:t>
            </a:r>
          </a:p>
          <a:p>
            <a:pPr lvl="1">
              <a:spcBef>
                <a:spcPct val="15000"/>
              </a:spcBef>
              <a:defRPr/>
            </a:pPr>
            <a:r>
              <a:rPr lang="en-US" altLang="en-US" sz="2800" dirty="0"/>
              <a:t>How the agency would benefit from the modification, as proposed</a:t>
            </a:r>
          </a:p>
          <a:p>
            <a:pPr>
              <a:spcBef>
                <a:spcPct val="15000"/>
              </a:spcBef>
              <a:defRPr/>
            </a:pPr>
            <a:r>
              <a:rPr lang="en-US" altLang="en-US" sz="3200" dirty="0"/>
              <a:t>If the answers to these questions seem satisfactory, then ask for a proposal and following all the recommendations for agency initiated requests</a:t>
            </a:r>
          </a:p>
          <a:p>
            <a:pPr lvl="1">
              <a:spcBef>
                <a:spcPct val="15000"/>
              </a:spcBef>
              <a:defRPr/>
            </a:pPr>
            <a:r>
              <a:rPr lang="en-US" altLang="en-US" sz="2800" dirty="0"/>
              <a:t>i.e., what is described on the previous 6 slides</a:t>
            </a:r>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61B9EC7D-F3CD-40D8-91B9-95CE379D93B9}"/>
              </a:ext>
            </a:extLst>
          </p:cNvPr>
          <p:cNvSpPr>
            <a:spLocks noGrp="1"/>
          </p:cNvSpPr>
          <p:nvPr>
            <p:ph type="ftr" sz="quarter" idx="11"/>
          </p:nvPr>
        </p:nvSpPr>
        <p:spPr>
          <a:xfrm>
            <a:off x="812800" y="6495068"/>
            <a:ext cx="10094012" cy="313934"/>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5795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E6D9-B7C8-488F-B971-2E9E58EED1A7}"/>
              </a:ext>
            </a:extLst>
          </p:cNvPr>
          <p:cNvSpPr>
            <a:spLocks noGrp="1"/>
          </p:cNvSpPr>
          <p:nvPr>
            <p:ph type="ctrTitle"/>
          </p:nvPr>
        </p:nvSpPr>
        <p:spPr/>
        <p:txBody>
          <a:bodyPr/>
          <a:lstStyle/>
          <a:p>
            <a:r>
              <a:rPr lang="en-US" dirty="0"/>
              <a:t>Appendix 2</a:t>
            </a:r>
          </a:p>
        </p:txBody>
      </p:sp>
      <p:sp>
        <p:nvSpPr>
          <p:cNvPr id="7" name="Subtitle 6">
            <a:extLst>
              <a:ext uri="{FF2B5EF4-FFF2-40B4-BE49-F238E27FC236}">
                <a16:creationId xmlns:a16="http://schemas.microsoft.com/office/drawing/2014/main" id="{462067E1-0A55-479F-8618-F92CD81C66EC}"/>
              </a:ext>
            </a:extLst>
          </p:cNvPr>
          <p:cNvSpPr>
            <a:spLocks noGrp="1"/>
          </p:cNvSpPr>
          <p:nvPr>
            <p:ph type="subTitle" idx="1"/>
          </p:nvPr>
        </p:nvSpPr>
        <p:spPr/>
        <p:txBody>
          <a:bodyPr>
            <a:normAutofit/>
          </a:bodyPr>
          <a:lstStyle/>
          <a:p>
            <a:r>
              <a:rPr lang="en-US" sz="4800" dirty="0"/>
              <a:t>8 Modification Examples</a:t>
            </a:r>
          </a:p>
        </p:txBody>
      </p:sp>
      <p:sp>
        <p:nvSpPr>
          <p:cNvPr id="4" name="Footer Placeholder 3">
            <a:extLst>
              <a:ext uri="{FF2B5EF4-FFF2-40B4-BE49-F238E27FC236}">
                <a16:creationId xmlns:a16="http://schemas.microsoft.com/office/drawing/2014/main" id="{208E4296-75B9-465E-B3BA-167E74D2B4E1}"/>
              </a:ext>
            </a:extLst>
          </p:cNvPr>
          <p:cNvSpPr>
            <a:spLocks noGrp="1"/>
          </p:cNvSpPr>
          <p:nvPr>
            <p:ph type="ftr" sz="quarter" idx="11"/>
          </p:nvPr>
        </p:nvSpPr>
        <p:spPr>
          <a:xfrm>
            <a:off x="812800" y="6356351"/>
            <a:ext cx="990547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38B30DDF-ECC0-4098-B70E-3004F7B375DF}"/>
              </a:ext>
            </a:extLst>
          </p:cNvPr>
          <p:cNvSpPr>
            <a:spLocks noGrp="1"/>
          </p:cNvSpPr>
          <p:nvPr>
            <p:ph type="sldNum" sz="quarter" idx="12"/>
          </p:nvPr>
        </p:nvSpPr>
        <p:spPr/>
        <p:txBody>
          <a:bodyPr/>
          <a:lstStyle/>
          <a:p>
            <a:fld id="{401CF334-2D5C-4859-84A6-CA7E6E43FAEB}" type="slidenum">
              <a:rPr lang="en-US" smtClean="0"/>
              <a:t>177</a:t>
            </a:fld>
            <a:endParaRPr lang="en-US"/>
          </a:p>
        </p:txBody>
      </p:sp>
    </p:spTree>
    <p:extLst>
      <p:ext uri="{BB962C8B-B14F-4D97-AF65-F5344CB8AC3E}">
        <p14:creationId xmlns:p14="http://schemas.microsoft.com/office/powerpoint/2010/main" val="111279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4895B4-182A-481A-97F6-F125ADB27255}"/>
              </a:ext>
            </a:extLst>
          </p:cNvPr>
          <p:cNvSpPr>
            <a:spLocks noGrp="1"/>
          </p:cNvSpPr>
          <p:nvPr>
            <p:ph type="sldNum" sz="quarter" idx="12"/>
          </p:nvPr>
        </p:nvSpPr>
        <p:spPr/>
        <p:txBody>
          <a:bodyPr/>
          <a:lstStyle/>
          <a:p>
            <a:pPr>
              <a:defRPr/>
            </a:pPr>
            <a:fld id="{C70DE1DF-2663-4FC8-B38D-B3750ACB298A}" type="slidenum">
              <a:rPr lang="en-US" altLang="en-US"/>
              <a:pPr>
                <a:defRPr/>
              </a:pPr>
              <a:t>178</a:t>
            </a:fld>
            <a:endParaRPr lang="en-US" altLang="en-US"/>
          </a:p>
        </p:txBody>
      </p:sp>
      <p:sp>
        <p:nvSpPr>
          <p:cNvPr id="827394" name="Rectangle 2">
            <a:extLst>
              <a:ext uri="{FF2B5EF4-FFF2-40B4-BE49-F238E27FC236}">
                <a16:creationId xmlns:a16="http://schemas.microsoft.com/office/drawing/2014/main" id="{97352A26-DB94-4F0A-8817-F0FF24FACA62}"/>
              </a:ext>
            </a:extLst>
          </p:cNvPr>
          <p:cNvSpPr>
            <a:spLocks noGrp="1" noChangeArrowheads="1"/>
          </p:cNvSpPr>
          <p:nvPr>
            <p:ph type="title"/>
          </p:nvPr>
        </p:nvSpPr>
        <p:spPr>
          <a:xfrm>
            <a:off x="1981200" y="0"/>
            <a:ext cx="8229600" cy="822501"/>
          </a:xfrm>
        </p:spPr>
        <p:txBody>
          <a:bodyPr/>
          <a:lstStyle/>
          <a:p>
            <a:pPr eaLnBrk="1" hangingPunct="1">
              <a:lnSpc>
                <a:spcPct val="90000"/>
              </a:lnSpc>
              <a:defRPr/>
            </a:pPr>
            <a:r>
              <a:rPr lang="en-US" altLang="en-US" dirty="0"/>
              <a:t>Modifications: Example #1</a:t>
            </a:r>
          </a:p>
        </p:txBody>
      </p:sp>
      <p:sp>
        <p:nvSpPr>
          <p:cNvPr id="827395" name="Rectangle 3">
            <a:extLst>
              <a:ext uri="{FF2B5EF4-FFF2-40B4-BE49-F238E27FC236}">
                <a16:creationId xmlns:a16="http://schemas.microsoft.com/office/drawing/2014/main" id="{E0A092BA-45B4-4943-B50F-9A62698A6222}"/>
              </a:ext>
            </a:extLst>
          </p:cNvPr>
          <p:cNvSpPr>
            <a:spLocks noGrp="1" noChangeArrowheads="1"/>
          </p:cNvSpPr>
          <p:nvPr>
            <p:ph type="body" idx="1"/>
          </p:nvPr>
        </p:nvSpPr>
        <p:spPr>
          <a:xfrm>
            <a:off x="395926" y="1075224"/>
            <a:ext cx="11331018" cy="5782776"/>
          </a:xfrm>
        </p:spPr>
        <p:txBody>
          <a:bodyPr/>
          <a:lstStyle/>
          <a:p>
            <a:pPr eaLnBrk="1" hangingPunct="1">
              <a:lnSpc>
                <a:spcPct val="95000"/>
              </a:lnSpc>
              <a:spcBef>
                <a:spcPts val="600"/>
              </a:spcBef>
              <a:defRPr/>
            </a:pPr>
            <a:r>
              <a:rPr lang="en-US" altLang="en-US" sz="3200" dirty="0"/>
              <a:t>Situation:  </a:t>
            </a:r>
            <a:r>
              <a:rPr lang="en-US" altLang="en-US" sz="2800" dirty="0"/>
              <a:t>A multiple year professional services contract does not identify the type of contract award</a:t>
            </a:r>
          </a:p>
          <a:p>
            <a:pPr lvl="1" eaLnBrk="1" hangingPunct="1">
              <a:lnSpc>
                <a:spcPct val="95000"/>
              </a:lnSpc>
              <a:spcBef>
                <a:spcPts val="600"/>
              </a:spcBef>
              <a:defRPr/>
            </a:pPr>
            <a:r>
              <a:rPr lang="en-US" altLang="en-US" sz="2800" dirty="0"/>
              <a:t>There is only the following language to provide any guidance</a:t>
            </a:r>
          </a:p>
          <a:p>
            <a:pPr lvl="2" eaLnBrk="1" hangingPunct="1">
              <a:lnSpc>
                <a:spcPct val="95000"/>
              </a:lnSpc>
              <a:spcBef>
                <a:spcPts val="600"/>
              </a:spcBef>
              <a:defRPr/>
            </a:pPr>
            <a:r>
              <a:rPr lang="en-US" altLang="en-US" sz="2400" dirty="0"/>
              <a:t>It is estimated the effort needed to provide the required services will be about 10-15 hours per week, but the State will not be liable for any increase in the amount of work needed to perform the contract</a:t>
            </a:r>
          </a:p>
          <a:p>
            <a:pPr lvl="2" eaLnBrk="1" hangingPunct="1">
              <a:lnSpc>
                <a:spcPct val="95000"/>
              </a:lnSpc>
              <a:spcBef>
                <a:spcPts val="600"/>
              </a:spcBef>
              <a:defRPr/>
            </a:pPr>
            <a:r>
              <a:rPr lang="en-US" altLang="en-US" sz="2400" dirty="0"/>
              <a:t>Offerors will be ranked in the order of their </a:t>
            </a:r>
            <a:r>
              <a:rPr lang="en-US" altLang="en-US" sz="2400" b="1" dirty="0">
                <a:solidFill>
                  <a:srgbClr val="C00000"/>
                </a:solidFill>
              </a:rPr>
              <a:t>fixed prices</a:t>
            </a:r>
          </a:p>
          <a:p>
            <a:pPr lvl="1" eaLnBrk="1" hangingPunct="1">
              <a:lnSpc>
                <a:spcPct val="95000"/>
              </a:lnSpc>
              <a:spcBef>
                <a:spcPts val="600"/>
              </a:spcBef>
              <a:defRPr/>
            </a:pPr>
            <a:r>
              <a:rPr lang="en-US" altLang="en-US" sz="2800" dirty="0"/>
              <a:t>After 2 years of providing services the contractor has been averaging about 40 hours per week</a:t>
            </a:r>
          </a:p>
          <a:p>
            <a:pPr lvl="2">
              <a:lnSpc>
                <a:spcPct val="95000"/>
              </a:lnSpc>
              <a:spcBef>
                <a:spcPts val="600"/>
              </a:spcBef>
              <a:defRPr/>
            </a:pPr>
            <a:r>
              <a:rPr lang="en-US" altLang="en-US" sz="2800" dirty="0"/>
              <a:t>Primary because this is during a period of recession and  more people need the services provided under the contract</a:t>
            </a:r>
          </a:p>
        </p:txBody>
      </p:sp>
      <p:sp>
        <p:nvSpPr>
          <p:cNvPr id="2" name="Footer Placeholder 1">
            <a:extLst>
              <a:ext uri="{FF2B5EF4-FFF2-40B4-BE49-F238E27FC236}">
                <a16:creationId xmlns:a16="http://schemas.microsoft.com/office/drawing/2014/main" id="{DFE29E45-AA08-4E2F-9F57-8B8D67DD48F6}"/>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38602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4895B4-182A-481A-97F6-F125ADB27255}"/>
              </a:ext>
            </a:extLst>
          </p:cNvPr>
          <p:cNvSpPr>
            <a:spLocks noGrp="1"/>
          </p:cNvSpPr>
          <p:nvPr>
            <p:ph type="sldNum" sz="quarter" idx="12"/>
          </p:nvPr>
        </p:nvSpPr>
        <p:spPr/>
        <p:txBody>
          <a:bodyPr/>
          <a:lstStyle/>
          <a:p>
            <a:pPr>
              <a:defRPr/>
            </a:pPr>
            <a:fld id="{C70DE1DF-2663-4FC8-B38D-B3750ACB298A}" type="slidenum">
              <a:rPr lang="en-US" altLang="en-US"/>
              <a:pPr>
                <a:defRPr/>
              </a:pPr>
              <a:t>179</a:t>
            </a:fld>
            <a:endParaRPr lang="en-US" altLang="en-US"/>
          </a:p>
        </p:txBody>
      </p:sp>
      <p:sp>
        <p:nvSpPr>
          <p:cNvPr id="827394" name="Rectangle 2">
            <a:extLst>
              <a:ext uri="{FF2B5EF4-FFF2-40B4-BE49-F238E27FC236}">
                <a16:creationId xmlns:a16="http://schemas.microsoft.com/office/drawing/2014/main" id="{97352A26-DB94-4F0A-8817-F0FF24FACA62}"/>
              </a:ext>
            </a:extLst>
          </p:cNvPr>
          <p:cNvSpPr>
            <a:spLocks noGrp="1" noChangeArrowheads="1"/>
          </p:cNvSpPr>
          <p:nvPr>
            <p:ph type="title"/>
          </p:nvPr>
        </p:nvSpPr>
        <p:spPr>
          <a:xfrm>
            <a:off x="465056" y="0"/>
            <a:ext cx="11261888" cy="990600"/>
          </a:xfrm>
        </p:spPr>
        <p:txBody>
          <a:bodyPr/>
          <a:lstStyle/>
          <a:p>
            <a:pPr algn="ctr" eaLnBrk="1" hangingPunct="1">
              <a:lnSpc>
                <a:spcPct val="90000"/>
              </a:lnSpc>
              <a:defRPr/>
            </a:pPr>
            <a:r>
              <a:rPr lang="en-US" altLang="en-US" dirty="0"/>
              <a:t>Modifications: Example #1 </a:t>
            </a:r>
            <a:r>
              <a:rPr lang="en-US" altLang="en-US" sz="2400" b="0" dirty="0"/>
              <a:t>(Cont’d)</a:t>
            </a:r>
            <a:endParaRPr lang="en-US" altLang="en-US" dirty="0"/>
          </a:p>
        </p:txBody>
      </p:sp>
      <p:sp>
        <p:nvSpPr>
          <p:cNvPr id="827395" name="Rectangle 3">
            <a:extLst>
              <a:ext uri="{FF2B5EF4-FFF2-40B4-BE49-F238E27FC236}">
                <a16:creationId xmlns:a16="http://schemas.microsoft.com/office/drawing/2014/main" id="{E0A092BA-45B4-4943-B50F-9A62698A6222}"/>
              </a:ext>
            </a:extLst>
          </p:cNvPr>
          <p:cNvSpPr>
            <a:spLocks noGrp="1" noChangeArrowheads="1"/>
          </p:cNvSpPr>
          <p:nvPr>
            <p:ph type="body" idx="1"/>
          </p:nvPr>
        </p:nvSpPr>
        <p:spPr>
          <a:xfrm>
            <a:off x="395926" y="1357460"/>
            <a:ext cx="11331018" cy="5500540"/>
          </a:xfrm>
        </p:spPr>
        <p:txBody>
          <a:bodyPr/>
          <a:lstStyle/>
          <a:p>
            <a:pPr lvl="1">
              <a:lnSpc>
                <a:spcPct val="95000"/>
              </a:lnSpc>
              <a:defRPr/>
            </a:pPr>
            <a:r>
              <a:rPr lang="en-US" altLang="en-US" sz="3200" dirty="0"/>
              <a:t>The higher level of effort (the 40 hours per week) is verified by the agency as:</a:t>
            </a:r>
          </a:p>
          <a:p>
            <a:pPr lvl="2">
              <a:lnSpc>
                <a:spcPct val="95000"/>
              </a:lnSpc>
              <a:defRPr/>
            </a:pPr>
            <a:r>
              <a:rPr lang="en-US" altLang="en-US" sz="2800" dirty="0"/>
              <a:t>Having been provided</a:t>
            </a:r>
          </a:p>
          <a:p>
            <a:pPr lvl="2">
              <a:lnSpc>
                <a:spcPct val="95000"/>
              </a:lnSpc>
              <a:defRPr/>
            </a:pPr>
            <a:r>
              <a:rPr lang="en-US" altLang="en-US" sz="2800" dirty="0"/>
              <a:t>Being appropriate for the level of services needed</a:t>
            </a:r>
          </a:p>
          <a:p>
            <a:pPr lvl="1">
              <a:lnSpc>
                <a:spcPct val="95000"/>
              </a:lnSpc>
              <a:defRPr/>
            </a:pPr>
            <a:r>
              <a:rPr lang="en-US" altLang="en-US" sz="3200" dirty="0"/>
              <a:t>The contractor requests an increase in the contract price</a:t>
            </a:r>
          </a:p>
          <a:p>
            <a:pPr lvl="1">
              <a:lnSpc>
                <a:spcPct val="95000"/>
              </a:lnSpc>
              <a:defRPr/>
            </a:pPr>
            <a:r>
              <a:rPr lang="en-US" altLang="en-US" sz="3200" dirty="0"/>
              <a:t>Can/should you modify the contract to pay a higher price?</a:t>
            </a:r>
          </a:p>
          <a:p>
            <a:pPr lvl="2">
              <a:lnSpc>
                <a:spcPct val="95000"/>
              </a:lnSpc>
              <a:defRPr/>
            </a:pPr>
            <a:r>
              <a:rPr lang="en-US" altLang="en-US" sz="2800" dirty="0"/>
              <a:t>If so, is there any limitation on the percentage of increase in the contract price?  </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DFE29E45-AA08-4E2F-9F57-8B8D67DD48F6}"/>
              </a:ext>
            </a:extLst>
          </p:cNvPr>
          <p:cNvSpPr>
            <a:spLocks noGrp="1"/>
          </p:cNvSpPr>
          <p:nvPr>
            <p:ph type="ftr" sz="quarter" idx="11"/>
          </p:nvPr>
        </p:nvSpPr>
        <p:spPr>
          <a:xfrm>
            <a:off x="812800" y="6356351"/>
            <a:ext cx="995261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895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18</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914400"/>
            <a:ext cx="11413918" cy="5791200"/>
          </a:xfrm>
        </p:spPr>
        <p:txBody>
          <a:bodyPr lIns="92075" tIns="46038" rIns="92075" bIns="46038"/>
          <a:lstStyle/>
          <a:p>
            <a:pPr marL="400050" indent="-400050">
              <a:lnSpc>
                <a:spcPct val="90000"/>
              </a:lnSpc>
              <a:defRPr/>
            </a:pPr>
            <a:r>
              <a:rPr lang="en-US" altLang="en-US" sz="2800" dirty="0">
                <a:solidFill>
                  <a:schemeClr val="tx1"/>
                </a:solidFill>
              </a:rPr>
              <a:t>For example: an agency is notified that it has just been approved for a federal grant of over $200,000 for a specific project, but the grant funds have to be expended within 6 months</a:t>
            </a:r>
          </a:p>
          <a:p>
            <a:pPr marL="400050" indent="-400050">
              <a:lnSpc>
                <a:spcPct val="90000"/>
              </a:lnSpc>
              <a:defRPr/>
            </a:pPr>
            <a:r>
              <a:rPr lang="en-US" altLang="en-US" sz="2800" dirty="0">
                <a:solidFill>
                  <a:schemeClr val="tx1"/>
                </a:solidFill>
              </a:rPr>
              <a:t>And the project itself will take at least 4 months to complete</a:t>
            </a:r>
          </a:p>
          <a:p>
            <a:pPr marL="400050" indent="-400050">
              <a:lnSpc>
                <a:spcPct val="90000"/>
              </a:lnSpc>
              <a:defRPr/>
            </a:pPr>
            <a:r>
              <a:rPr lang="en-US" altLang="en-US" sz="2800" dirty="0">
                <a:solidFill>
                  <a:schemeClr val="tx1"/>
                </a:solidFill>
              </a:rPr>
              <a:t>Leaving less than 2 months to complete a competitive procurement, including:</a:t>
            </a:r>
          </a:p>
          <a:p>
            <a:pPr marL="800100" lvl="1" indent="-400050">
              <a:lnSpc>
                <a:spcPct val="90000"/>
              </a:lnSpc>
              <a:defRPr/>
            </a:pPr>
            <a:r>
              <a:rPr lang="en-US" altLang="en-US" sz="2800" dirty="0">
                <a:solidFill>
                  <a:schemeClr val="tx1"/>
                </a:solidFill>
              </a:rPr>
              <a:t>Writing specifications</a:t>
            </a:r>
          </a:p>
          <a:p>
            <a:pPr marL="800100" lvl="1" indent="-400050">
              <a:lnSpc>
                <a:spcPct val="90000"/>
              </a:lnSpc>
              <a:defRPr/>
            </a:pPr>
            <a:r>
              <a:rPr lang="en-US" altLang="en-US" sz="2800" dirty="0">
                <a:solidFill>
                  <a:schemeClr val="tx1"/>
                </a:solidFill>
              </a:rPr>
              <a:t>Getting those specifications approved by the OAG and the appropriate control agency</a:t>
            </a:r>
          </a:p>
          <a:p>
            <a:pPr marL="800100" lvl="1" indent="-400050">
              <a:lnSpc>
                <a:spcPct val="90000"/>
              </a:lnSpc>
              <a:defRPr/>
            </a:pPr>
            <a:r>
              <a:rPr lang="en-US" altLang="en-US" sz="2800" dirty="0">
                <a:solidFill>
                  <a:schemeClr val="tx1"/>
                </a:solidFill>
              </a:rPr>
              <a:t>Completing a CSP procurement and recommending an award</a:t>
            </a:r>
          </a:p>
          <a:p>
            <a:pPr marL="800100" lvl="1" indent="-400050">
              <a:lnSpc>
                <a:spcPct val="90000"/>
              </a:lnSpc>
              <a:defRPr/>
            </a:pPr>
            <a:r>
              <a:rPr lang="en-US" altLang="en-US" sz="2800" dirty="0">
                <a:solidFill>
                  <a:schemeClr val="tx1"/>
                </a:solidFill>
              </a:rPr>
              <a:t>Obtaining BPW approval of the proposed award </a:t>
            </a:r>
          </a:p>
          <a:p>
            <a:pPr marL="400050" indent="-400050">
              <a:lnSpc>
                <a:spcPct val="90000"/>
              </a:lnSpc>
              <a:defRPr/>
            </a:pPr>
            <a:endParaRPr lang="en-US" altLang="en-US" sz="2800" dirty="0">
              <a:solidFill>
                <a:schemeClr val="tx1"/>
              </a:solidFill>
            </a:endParaRPr>
          </a:p>
          <a:p>
            <a:pPr marL="800100" lvl="1" indent="-400050">
              <a:lnSpc>
                <a:spcPct val="90000"/>
              </a:lnSpc>
              <a:defRPr/>
            </a:pPr>
            <a:endParaRPr lang="en-US" altLang="en-US" sz="2800" dirty="0">
              <a:solidFill>
                <a:schemeClr val="tx1"/>
              </a:solidFill>
            </a:endParaRPr>
          </a:p>
        </p:txBody>
      </p:sp>
    </p:spTree>
    <p:extLst>
      <p:ext uri="{BB962C8B-B14F-4D97-AF65-F5344CB8AC3E}">
        <p14:creationId xmlns:p14="http://schemas.microsoft.com/office/powerpoint/2010/main" val="2952580961"/>
      </p:ext>
    </p:extLst>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1C2D15-B00C-4219-B620-B687CE9BEE13}"/>
              </a:ext>
            </a:extLst>
          </p:cNvPr>
          <p:cNvSpPr>
            <a:spLocks noGrp="1"/>
          </p:cNvSpPr>
          <p:nvPr>
            <p:ph type="sldNum" sz="quarter" idx="12"/>
          </p:nvPr>
        </p:nvSpPr>
        <p:spPr/>
        <p:txBody>
          <a:bodyPr/>
          <a:lstStyle/>
          <a:p>
            <a:pPr>
              <a:defRPr/>
            </a:pPr>
            <a:fld id="{807D11FD-E42E-4A66-9AC9-F6612C2E6D89}" type="slidenum">
              <a:rPr lang="en-US" altLang="en-US"/>
              <a:pPr>
                <a:defRPr/>
              </a:pPr>
              <a:t>180</a:t>
            </a:fld>
            <a:endParaRPr lang="en-US" altLang="en-US"/>
          </a:p>
        </p:txBody>
      </p:sp>
      <p:sp>
        <p:nvSpPr>
          <p:cNvPr id="800770" name="Rectangle 2">
            <a:extLst>
              <a:ext uri="{FF2B5EF4-FFF2-40B4-BE49-F238E27FC236}">
                <a16:creationId xmlns:a16="http://schemas.microsoft.com/office/drawing/2014/main" id="{9EB2B490-158B-4022-A6BB-A97604A50346}"/>
              </a:ext>
            </a:extLst>
          </p:cNvPr>
          <p:cNvSpPr>
            <a:spLocks noGrp="1" noChangeArrowheads="1"/>
          </p:cNvSpPr>
          <p:nvPr>
            <p:ph type="title"/>
          </p:nvPr>
        </p:nvSpPr>
        <p:spPr>
          <a:xfrm>
            <a:off x="301657" y="152400"/>
            <a:ext cx="11547835"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0771" name="Rectangle 3">
            <a:extLst>
              <a:ext uri="{FF2B5EF4-FFF2-40B4-BE49-F238E27FC236}">
                <a16:creationId xmlns:a16="http://schemas.microsoft.com/office/drawing/2014/main" id="{A7F902B0-21FA-4362-A005-DDA8838053F9}"/>
              </a:ext>
            </a:extLst>
          </p:cNvPr>
          <p:cNvSpPr>
            <a:spLocks noGrp="1" noChangeArrowheads="1"/>
          </p:cNvSpPr>
          <p:nvPr>
            <p:ph type="body" idx="1"/>
          </p:nvPr>
        </p:nvSpPr>
        <p:spPr>
          <a:xfrm>
            <a:off x="395926" y="1036948"/>
            <a:ext cx="11453565" cy="5231877"/>
          </a:xfrm>
        </p:spPr>
        <p:txBody>
          <a:bodyPr/>
          <a:lstStyle/>
          <a:p>
            <a:pPr eaLnBrk="1" hangingPunct="1">
              <a:lnSpc>
                <a:spcPct val="95000"/>
              </a:lnSpc>
              <a:buFont typeface="Wingdings" panose="05000000000000000000" pitchFamily="2" charset="2"/>
              <a:buNone/>
              <a:defRPr/>
            </a:pPr>
            <a:r>
              <a:rPr lang="en-US" altLang="en-US" sz="3600" dirty="0"/>
              <a:t>Answer: </a:t>
            </a:r>
          </a:p>
          <a:p>
            <a:pPr eaLnBrk="1" hangingPunct="1">
              <a:lnSpc>
                <a:spcPct val="95000"/>
              </a:lnSpc>
              <a:defRPr/>
            </a:pPr>
            <a:r>
              <a:rPr lang="en-US" altLang="en-US" sz="3200" dirty="0"/>
              <a:t>The answer is complicated because the contract type wasn’t identified in the solicitation/contract</a:t>
            </a:r>
          </a:p>
          <a:p>
            <a:pPr lvl="1" eaLnBrk="1" hangingPunct="1">
              <a:lnSpc>
                <a:spcPct val="95000"/>
              </a:lnSpc>
              <a:defRPr/>
            </a:pPr>
            <a:r>
              <a:rPr lang="en-US" altLang="en-US" sz="2800" dirty="0"/>
              <a:t>i.e., the failure through the entire procurement process to identify a critical contract element is causing problems with contract performance</a:t>
            </a:r>
          </a:p>
          <a:p>
            <a:pPr lvl="1" eaLnBrk="1" hangingPunct="1">
              <a:lnSpc>
                <a:spcPct val="95000"/>
              </a:lnSpc>
              <a:defRPr/>
            </a:pPr>
            <a:r>
              <a:rPr lang="en-US" altLang="en-US" sz="2800" dirty="0"/>
              <a:t>This contract was awarded before the current standard templates were created</a:t>
            </a:r>
          </a:p>
          <a:p>
            <a:pPr lvl="2">
              <a:lnSpc>
                <a:spcPct val="95000"/>
              </a:lnSpc>
              <a:defRPr/>
            </a:pPr>
            <a:r>
              <a:rPr lang="en-US" altLang="en-US" sz="2800" dirty="0"/>
              <a:t>Now, agencies must identify the contract type in the solicitation</a:t>
            </a:r>
          </a:p>
          <a:p>
            <a:pPr lvl="2">
              <a:lnSpc>
                <a:spcPct val="95000"/>
              </a:lnSpc>
              <a:defRPr/>
            </a:pPr>
            <a:r>
              <a:rPr lang="en-US" altLang="en-US" sz="2800" dirty="0"/>
              <a:t>Although agencies don’t always list the correct contract type</a:t>
            </a:r>
          </a:p>
        </p:txBody>
      </p:sp>
      <p:sp>
        <p:nvSpPr>
          <p:cNvPr id="2" name="Footer Placeholder 1">
            <a:extLst>
              <a:ext uri="{FF2B5EF4-FFF2-40B4-BE49-F238E27FC236}">
                <a16:creationId xmlns:a16="http://schemas.microsoft.com/office/drawing/2014/main" id="{D6D7D07E-A0F3-47C0-BF8B-BF56A23FEA22}"/>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80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1C2D15-B00C-4219-B620-B687CE9BEE13}"/>
              </a:ext>
            </a:extLst>
          </p:cNvPr>
          <p:cNvSpPr>
            <a:spLocks noGrp="1"/>
          </p:cNvSpPr>
          <p:nvPr>
            <p:ph type="sldNum" sz="quarter" idx="12"/>
          </p:nvPr>
        </p:nvSpPr>
        <p:spPr/>
        <p:txBody>
          <a:bodyPr/>
          <a:lstStyle/>
          <a:p>
            <a:pPr>
              <a:defRPr/>
            </a:pPr>
            <a:fld id="{807D11FD-E42E-4A66-9AC9-F6612C2E6D89}" type="slidenum">
              <a:rPr lang="en-US" altLang="en-US"/>
              <a:pPr>
                <a:defRPr/>
              </a:pPr>
              <a:t>181</a:t>
            </a:fld>
            <a:endParaRPr lang="en-US" altLang="en-US"/>
          </a:p>
        </p:txBody>
      </p:sp>
      <p:sp>
        <p:nvSpPr>
          <p:cNvPr id="800770" name="Rectangle 2">
            <a:extLst>
              <a:ext uri="{FF2B5EF4-FFF2-40B4-BE49-F238E27FC236}">
                <a16:creationId xmlns:a16="http://schemas.microsoft.com/office/drawing/2014/main" id="{9EB2B490-158B-4022-A6BB-A97604A50346}"/>
              </a:ext>
            </a:extLst>
          </p:cNvPr>
          <p:cNvSpPr>
            <a:spLocks noGrp="1" noChangeArrowheads="1"/>
          </p:cNvSpPr>
          <p:nvPr>
            <p:ph type="title"/>
          </p:nvPr>
        </p:nvSpPr>
        <p:spPr>
          <a:xfrm>
            <a:off x="301657" y="152400"/>
            <a:ext cx="11547835"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0771" name="Rectangle 3">
            <a:extLst>
              <a:ext uri="{FF2B5EF4-FFF2-40B4-BE49-F238E27FC236}">
                <a16:creationId xmlns:a16="http://schemas.microsoft.com/office/drawing/2014/main" id="{A7F902B0-21FA-4362-A005-DDA8838053F9}"/>
              </a:ext>
            </a:extLst>
          </p:cNvPr>
          <p:cNvSpPr>
            <a:spLocks noGrp="1" noChangeArrowheads="1"/>
          </p:cNvSpPr>
          <p:nvPr>
            <p:ph type="body" idx="1"/>
          </p:nvPr>
        </p:nvSpPr>
        <p:spPr>
          <a:xfrm>
            <a:off x="395926" y="1187776"/>
            <a:ext cx="11453565" cy="4760537"/>
          </a:xfrm>
        </p:spPr>
        <p:txBody>
          <a:bodyPr/>
          <a:lstStyle/>
          <a:p>
            <a:pPr eaLnBrk="1" hangingPunct="1">
              <a:lnSpc>
                <a:spcPct val="95000"/>
              </a:lnSpc>
              <a:buFont typeface="Wingdings" panose="05000000000000000000" pitchFamily="2" charset="2"/>
              <a:buNone/>
              <a:defRPr/>
            </a:pPr>
            <a:r>
              <a:rPr lang="en-US" altLang="en-US" sz="3600" dirty="0"/>
              <a:t>Answer: </a:t>
            </a:r>
          </a:p>
          <a:p>
            <a:pPr eaLnBrk="1" hangingPunct="1">
              <a:lnSpc>
                <a:spcPct val="95000"/>
              </a:lnSpc>
              <a:defRPr/>
            </a:pPr>
            <a:r>
              <a:rPr lang="en-US" altLang="en-US" sz="3200" dirty="0"/>
              <a:t>First determine if the contract is a:</a:t>
            </a:r>
          </a:p>
          <a:p>
            <a:pPr lvl="1" eaLnBrk="1" hangingPunct="1">
              <a:lnSpc>
                <a:spcPct val="95000"/>
              </a:lnSpc>
              <a:defRPr/>
            </a:pPr>
            <a:r>
              <a:rPr lang="en-US" altLang="en-US" sz="2800" b="1" dirty="0">
                <a:solidFill>
                  <a:srgbClr val="C00000"/>
                </a:solidFill>
              </a:rPr>
              <a:t>Firm, fixed price </a:t>
            </a:r>
            <a:r>
              <a:rPr lang="en-US" altLang="en-US" sz="2800" dirty="0"/>
              <a:t>contract; or</a:t>
            </a:r>
          </a:p>
          <a:p>
            <a:pPr lvl="1" eaLnBrk="1" hangingPunct="1">
              <a:lnSpc>
                <a:spcPct val="95000"/>
              </a:lnSpc>
              <a:defRPr/>
            </a:pPr>
            <a:r>
              <a:rPr lang="en-US" altLang="en-US" sz="2800" b="1" dirty="0">
                <a:solidFill>
                  <a:srgbClr val="7030A0"/>
                </a:solidFill>
              </a:rPr>
              <a:t>Fixed price </a:t>
            </a:r>
            <a:r>
              <a:rPr lang="en-US" altLang="en-US" sz="2800" dirty="0"/>
              <a:t>contract (not firm)</a:t>
            </a:r>
          </a:p>
          <a:p>
            <a:pPr lvl="1" eaLnBrk="1" hangingPunct="1">
              <a:lnSpc>
                <a:spcPct val="95000"/>
              </a:lnSpc>
              <a:defRPr/>
            </a:pPr>
            <a:r>
              <a:rPr lang="en-US" altLang="en-US" sz="2800" dirty="0"/>
              <a:t>And, maybe also an </a:t>
            </a:r>
            <a:r>
              <a:rPr lang="en-US" altLang="en-US" sz="2800" b="1" dirty="0">
                <a:solidFill>
                  <a:schemeClr val="accent2"/>
                </a:solidFill>
              </a:rPr>
              <a:t>indefinite quantity </a:t>
            </a:r>
            <a:r>
              <a:rPr lang="en-US" altLang="en-US" sz="2800" dirty="0"/>
              <a:t>contract </a:t>
            </a:r>
          </a:p>
        </p:txBody>
      </p:sp>
      <p:sp>
        <p:nvSpPr>
          <p:cNvPr id="2" name="Footer Placeholder 1">
            <a:extLst>
              <a:ext uri="{FF2B5EF4-FFF2-40B4-BE49-F238E27FC236}">
                <a16:creationId xmlns:a16="http://schemas.microsoft.com/office/drawing/2014/main" id="{DD4E3A31-DB66-4991-A86B-425104F31606}"/>
              </a:ext>
            </a:extLst>
          </p:cNvPr>
          <p:cNvSpPr>
            <a:spLocks noGrp="1"/>
          </p:cNvSpPr>
          <p:nvPr>
            <p:ph type="ftr" sz="quarter" idx="11"/>
          </p:nvPr>
        </p:nvSpPr>
        <p:spPr>
          <a:xfrm>
            <a:off x="812800" y="6356351"/>
            <a:ext cx="985834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842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75B09A-0632-46D0-A1EB-302242544D7A}"/>
              </a:ext>
            </a:extLst>
          </p:cNvPr>
          <p:cNvSpPr>
            <a:spLocks noGrp="1"/>
          </p:cNvSpPr>
          <p:nvPr>
            <p:ph type="sldNum" sz="quarter" idx="12"/>
          </p:nvPr>
        </p:nvSpPr>
        <p:spPr/>
        <p:txBody>
          <a:bodyPr/>
          <a:lstStyle/>
          <a:p>
            <a:pPr>
              <a:defRPr/>
            </a:pPr>
            <a:fld id="{AD9A6CEF-E227-490B-BE1A-E3E9A2258EC9}" type="slidenum">
              <a:rPr lang="en-US" altLang="en-US"/>
              <a:pPr>
                <a:defRPr/>
              </a:pPr>
              <a:t>182</a:t>
            </a:fld>
            <a:endParaRPr lang="en-US" altLang="en-US"/>
          </a:p>
        </p:txBody>
      </p:sp>
      <p:sp>
        <p:nvSpPr>
          <p:cNvPr id="829442" name="Rectangle 2">
            <a:extLst>
              <a:ext uri="{FF2B5EF4-FFF2-40B4-BE49-F238E27FC236}">
                <a16:creationId xmlns:a16="http://schemas.microsoft.com/office/drawing/2014/main" id="{6F7A4CFA-4ED9-4CB7-A919-98D75DCDBE72}"/>
              </a:ext>
            </a:extLst>
          </p:cNvPr>
          <p:cNvSpPr>
            <a:spLocks noGrp="1" noChangeArrowheads="1"/>
          </p:cNvSpPr>
          <p:nvPr>
            <p:ph type="title"/>
          </p:nvPr>
        </p:nvSpPr>
        <p:spPr>
          <a:xfrm>
            <a:off x="273377" y="152400"/>
            <a:ext cx="116138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29443" name="Rectangle 3">
            <a:extLst>
              <a:ext uri="{FF2B5EF4-FFF2-40B4-BE49-F238E27FC236}">
                <a16:creationId xmlns:a16="http://schemas.microsoft.com/office/drawing/2014/main" id="{72FA7752-0D42-4CF9-9574-DAB34C1FB54D}"/>
              </a:ext>
            </a:extLst>
          </p:cNvPr>
          <p:cNvSpPr>
            <a:spLocks noGrp="1" noChangeArrowheads="1"/>
          </p:cNvSpPr>
          <p:nvPr>
            <p:ph type="body" idx="1"/>
          </p:nvPr>
        </p:nvSpPr>
        <p:spPr>
          <a:xfrm>
            <a:off x="452487" y="914400"/>
            <a:ext cx="11085921" cy="5943600"/>
          </a:xfrm>
        </p:spPr>
        <p:txBody>
          <a:bodyPr/>
          <a:lstStyle/>
          <a:p>
            <a:pPr eaLnBrk="1" hangingPunct="1">
              <a:lnSpc>
                <a:spcPct val="95000"/>
              </a:lnSpc>
              <a:defRPr/>
            </a:pPr>
            <a:r>
              <a:rPr lang="en-US" altLang="en-US" sz="3200" dirty="0"/>
              <a:t>If the contract is a </a:t>
            </a:r>
            <a:r>
              <a:rPr lang="en-US" altLang="en-US" sz="3200" b="1" dirty="0">
                <a:solidFill>
                  <a:srgbClr val="7030A0"/>
                </a:solidFill>
              </a:rPr>
              <a:t>firm, fixed price </a:t>
            </a:r>
            <a:r>
              <a:rPr lang="en-US" altLang="en-US" sz="3200" dirty="0"/>
              <a:t>contract, a modification is not permitted</a:t>
            </a:r>
          </a:p>
          <a:p>
            <a:pPr eaLnBrk="1" hangingPunct="1">
              <a:lnSpc>
                <a:spcPct val="95000"/>
              </a:lnSpc>
              <a:defRPr/>
            </a:pPr>
            <a:r>
              <a:rPr lang="en-US" altLang="en-US" sz="3200" dirty="0"/>
              <a:t>There is no:</a:t>
            </a:r>
          </a:p>
          <a:p>
            <a:pPr lvl="1">
              <a:lnSpc>
                <a:spcPct val="95000"/>
              </a:lnSpc>
              <a:defRPr/>
            </a:pPr>
            <a:r>
              <a:rPr lang="en-US" altLang="en-US" sz="2800" dirty="0"/>
              <a:t>Correlation between the number of hours required to perform the contract deliverables and the annual price</a:t>
            </a:r>
          </a:p>
          <a:p>
            <a:pPr lvl="1">
              <a:lnSpc>
                <a:spcPct val="95000"/>
              </a:lnSpc>
              <a:defRPr/>
            </a:pPr>
            <a:r>
              <a:rPr lang="en-US" altLang="en-US" sz="2800" dirty="0"/>
              <a:t>Allowance for any escalation, or any circumstance to trigger higher contract payment</a:t>
            </a:r>
          </a:p>
          <a:p>
            <a:pPr lvl="2">
              <a:lnSpc>
                <a:spcPct val="95000"/>
              </a:lnSpc>
              <a:defRPr/>
            </a:pPr>
            <a:r>
              <a:rPr lang="en-US" altLang="en-US" sz="2400" dirty="0"/>
              <a:t>The increased hours were to perform the exact services required by the contract, nothing new</a:t>
            </a:r>
          </a:p>
          <a:p>
            <a:pPr lvl="2">
              <a:lnSpc>
                <a:spcPct val="95000"/>
              </a:lnSpc>
              <a:defRPr/>
            </a:pPr>
            <a:r>
              <a:rPr lang="en-US" altLang="en-US" sz="2400" dirty="0"/>
              <a:t>So the Constitutional prohibition against paying more money without receiving more services applies</a:t>
            </a:r>
          </a:p>
        </p:txBody>
      </p:sp>
      <p:sp>
        <p:nvSpPr>
          <p:cNvPr id="2" name="Footer Placeholder 1">
            <a:extLst>
              <a:ext uri="{FF2B5EF4-FFF2-40B4-BE49-F238E27FC236}">
                <a16:creationId xmlns:a16="http://schemas.microsoft.com/office/drawing/2014/main" id="{C4DC6E83-2031-4B85-8A32-29B758E28A04}"/>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1773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75B09A-0632-46D0-A1EB-302242544D7A}"/>
              </a:ext>
            </a:extLst>
          </p:cNvPr>
          <p:cNvSpPr>
            <a:spLocks noGrp="1"/>
          </p:cNvSpPr>
          <p:nvPr>
            <p:ph type="sldNum" sz="quarter" idx="12"/>
          </p:nvPr>
        </p:nvSpPr>
        <p:spPr/>
        <p:txBody>
          <a:bodyPr/>
          <a:lstStyle/>
          <a:p>
            <a:pPr>
              <a:defRPr/>
            </a:pPr>
            <a:fld id="{AD9A6CEF-E227-490B-BE1A-E3E9A2258EC9}" type="slidenum">
              <a:rPr lang="en-US" altLang="en-US"/>
              <a:pPr>
                <a:defRPr/>
              </a:pPr>
              <a:t>183</a:t>
            </a:fld>
            <a:endParaRPr lang="en-US" altLang="en-US"/>
          </a:p>
        </p:txBody>
      </p:sp>
      <p:sp>
        <p:nvSpPr>
          <p:cNvPr id="829442" name="Rectangle 2">
            <a:extLst>
              <a:ext uri="{FF2B5EF4-FFF2-40B4-BE49-F238E27FC236}">
                <a16:creationId xmlns:a16="http://schemas.microsoft.com/office/drawing/2014/main" id="{6F7A4CFA-4ED9-4CB7-A919-98D75DCDBE72}"/>
              </a:ext>
            </a:extLst>
          </p:cNvPr>
          <p:cNvSpPr>
            <a:spLocks noGrp="1" noChangeArrowheads="1"/>
          </p:cNvSpPr>
          <p:nvPr>
            <p:ph type="title"/>
          </p:nvPr>
        </p:nvSpPr>
        <p:spPr>
          <a:xfrm>
            <a:off x="273377" y="152400"/>
            <a:ext cx="116138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29443" name="Rectangle 3">
            <a:extLst>
              <a:ext uri="{FF2B5EF4-FFF2-40B4-BE49-F238E27FC236}">
                <a16:creationId xmlns:a16="http://schemas.microsoft.com/office/drawing/2014/main" id="{72FA7752-0D42-4CF9-9574-DAB34C1FB54D}"/>
              </a:ext>
            </a:extLst>
          </p:cNvPr>
          <p:cNvSpPr>
            <a:spLocks noGrp="1" noChangeArrowheads="1"/>
          </p:cNvSpPr>
          <p:nvPr>
            <p:ph type="body" idx="1"/>
          </p:nvPr>
        </p:nvSpPr>
        <p:spPr>
          <a:xfrm>
            <a:off x="452487" y="1168924"/>
            <a:ext cx="11085921" cy="5689076"/>
          </a:xfrm>
        </p:spPr>
        <p:txBody>
          <a:bodyPr/>
          <a:lstStyle/>
          <a:p>
            <a:pPr>
              <a:spcBef>
                <a:spcPct val="15000"/>
              </a:spcBef>
              <a:defRPr/>
            </a:pPr>
            <a:r>
              <a:rPr lang="en-US" altLang="en-US" sz="3200" dirty="0"/>
              <a:t>If the contract is a </a:t>
            </a:r>
            <a:r>
              <a:rPr lang="en-US" altLang="en-US" sz="3200" b="1" u="sng" dirty="0">
                <a:solidFill>
                  <a:srgbClr val="FFFF00"/>
                </a:solidFill>
              </a:rPr>
              <a:t>fixed price contract</a:t>
            </a:r>
            <a:r>
              <a:rPr lang="en-US" altLang="en-US" sz="3200" dirty="0">
                <a:solidFill>
                  <a:srgbClr val="FFFF00"/>
                </a:solidFill>
              </a:rPr>
              <a:t>, </a:t>
            </a:r>
            <a:r>
              <a:rPr lang="en-US" altLang="en-US" sz="3200" dirty="0"/>
              <a:t>but not a </a:t>
            </a:r>
            <a:r>
              <a:rPr lang="en-US" altLang="en-US" sz="3200" b="1" u="sng" dirty="0">
                <a:solidFill>
                  <a:schemeClr val="accent2"/>
                </a:solidFill>
              </a:rPr>
              <a:t>firm, fixed price</a:t>
            </a:r>
            <a:r>
              <a:rPr lang="en-US" altLang="en-US" sz="3200" b="1" dirty="0">
                <a:solidFill>
                  <a:schemeClr val="accent2"/>
                </a:solidFill>
              </a:rPr>
              <a:t> </a:t>
            </a:r>
            <a:r>
              <a:rPr lang="en-US" altLang="en-US" sz="3200" dirty="0"/>
              <a:t>one, the price can be adjusted:</a:t>
            </a:r>
          </a:p>
          <a:p>
            <a:pPr lvl="1">
              <a:spcBef>
                <a:spcPct val="15000"/>
              </a:spcBef>
              <a:defRPr/>
            </a:pPr>
            <a:r>
              <a:rPr lang="en-US" altLang="en-US" sz="2800" dirty="0"/>
              <a:t>By an </a:t>
            </a:r>
            <a:r>
              <a:rPr lang="en-US" altLang="en-US" sz="2800" b="1" dirty="0">
                <a:solidFill>
                  <a:srgbClr val="0070C0"/>
                </a:solidFill>
              </a:rPr>
              <a:t>escalation factor </a:t>
            </a:r>
            <a:r>
              <a:rPr lang="en-US" altLang="en-US" sz="2800" dirty="0"/>
              <a:t>if one is contained in the contract</a:t>
            </a:r>
          </a:p>
          <a:p>
            <a:pPr lvl="2">
              <a:spcBef>
                <a:spcPct val="15000"/>
              </a:spcBef>
              <a:defRPr/>
            </a:pPr>
            <a:r>
              <a:rPr lang="en-US" altLang="en-US" sz="2400" b="1" dirty="0"/>
              <a:t>But this contract has no escalation provision</a:t>
            </a:r>
            <a:endParaRPr lang="en-US" altLang="en-US" sz="2400" dirty="0"/>
          </a:p>
          <a:p>
            <a:pPr lvl="1">
              <a:spcBef>
                <a:spcPct val="15000"/>
              </a:spcBef>
              <a:defRPr/>
            </a:pPr>
            <a:r>
              <a:rPr lang="en-US" altLang="en-US" sz="2800" dirty="0"/>
              <a:t>Or, if the contractor quoted a fixed price to perform an estimated amount of work, with an allowance for an equitable adjustment for excess variation above or below the estimate, there might be a permissible price adjustment, as per the next slide	</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C4DC6E83-2031-4B85-8A32-29B758E28A04}"/>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0341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184</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358219" y="1112362"/>
            <a:ext cx="11541550" cy="5745637"/>
          </a:xfrm>
        </p:spPr>
        <p:txBody>
          <a:bodyPr/>
          <a:lstStyle/>
          <a:p>
            <a:pPr eaLnBrk="1" hangingPunct="1">
              <a:lnSpc>
                <a:spcPct val="95000"/>
              </a:lnSpc>
              <a:defRPr/>
            </a:pPr>
            <a:r>
              <a:rPr lang="en-US" altLang="en-US" sz="3200" dirty="0"/>
              <a:t>For a contract to be a </a:t>
            </a:r>
            <a:r>
              <a:rPr lang="en-US" altLang="en-US" sz="3200" b="1" dirty="0">
                <a:solidFill>
                  <a:schemeClr val="accent2">
                    <a:lumMod val="75000"/>
                  </a:schemeClr>
                </a:solidFill>
              </a:rPr>
              <a:t>fixed price with estimated quantities </a:t>
            </a:r>
            <a:r>
              <a:rPr lang="en-US" altLang="en-US" sz="3200" dirty="0"/>
              <a:t>contract:</a:t>
            </a:r>
          </a:p>
          <a:p>
            <a:pPr lvl="1" eaLnBrk="1" hangingPunct="1">
              <a:lnSpc>
                <a:spcPct val="95000"/>
              </a:lnSpc>
              <a:defRPr/>
            </a:pPr>
            <a:r>
              <a:rPr lang="en-US" altLang="en-US" sz="2800" dirty="0"/>
              <a:t>This needs to be stated in the contract</a:t>
            </a:r>
          </a:p>
          <a:p>
            <a:pPr lvl="2" eaLnBrk="1" hangingPunct="1">
              <a:lnSpc>
                <a:spcPct val="95000"/>
              </a:lnSpc>
              <a:defRPr/>
            </a:pPr>
            <a:r>
              <a:rPr lang="en-US" altLang="en-US" sz="2400" dirty="0"/>
              <a:t>And the provided quantities must be the State’s best estimate of the actual quantity of work the contractor must expend to complete the contract </a:t>
            </a:r>
          </a:p>
          <a:p>
            <a:pPr lvl="1" eaLnBrk="1" hangingPunct="1">
              <a:lnSpc>
                <a:spcPct val="95000"/>
              </a:lnSpc>
              <a:defRPr/>
            </a:pPr>
            <a:r>
              <a:rPr lang="en-US" altLang="en-US" sz="2800" dirty="0"/>
              <a:t>And, a </a:t>
            </a:r>
            <a:r>
              <a:rPr lang="en-US" altLang="en-US" sz="2800" b="1" dirty="0">
                <a:solidFill>
                  <a:srgbClr val="66FF33"/>
                </a:solidFill>
              </a:rPr>
              <a:t>Variations in Estimated Quantities </a:t>
            </a:r>
            <a:r>
              <a:rPr lang="en-US" altLang="en-US" sz="2800" dirty="0"/>
              <a:t>clause is a mandatory contract clause</a:t>
            </a:r>
          </a:p>
          <a:p>
            <a:pPr lvl="2" eaLnBrk="1" hangingPunct="1">
              <a:lnSpc>
                <a:spcPct val="95000"/>
              </a:lnSpc>
              <a:defRPr/>
            </a:pPr>
            <a:r>
              <a:rPr lang="en-US" altLang="en-US" sz="2400" dirty="0"/>
              <a:t>The Variations in Estimated Quantities clause must state the variation above and below the estimate that must be provided for the firm price</a:t>
            </a:r>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7553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185</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358219" y="1112362"/>
            <a:ext cx="11541550" cy="5745637"/>
          </a:xfrm>
        </p:spPr>
        <p:txBody>
          <a:bodyPr/>
          <a:lstStyle/>
          <a:p>
            <a:pPr>
              <a:lnSpc>
                <a:spcPct val="90000"/>
              </a:lnSpc>
              <a:defRPr/>
            </a:pPr>
            <a:r>
              <a:rPr lang="en-US" altLang="en-US" sz="3200" dirty="0"/>
              <a:t>Typically the </a:t>
            </a:r>
            <a:r>
              <a:rPr lang="en-US" altLang="en-US" sz="3200" b="1" dirty="0">
                <a:solidFill>
                  <a:srgbClr val="66FFFF"/>
                </a:solidFill>
              </a:rPr>
              <a:t>Variation Range </a:t>
            </a:r>
            <a:r>
              <a:rPr lang="en-US" altLang="en-US" sz="3200" dirty="0"/>
              <a:t>is 25% above the estimated quantity to 25% below it</a:t>
            </a:r>
          </a:p>
          <a:p>
            <a:pPr lvl="1">
              <a:lnSpc>
                <a:spcPct val="90000"/>
              </a:lnSpc>
              <a:defRPr/>
            </a:pPr>
            <a:r>
              <a:rPr lang="en-US" altLang="en-US" sz="2800" dirty="0"/>
              <a:t>i.e., 75% to 125% of the estimated quantity</a:t>
            </a:r>
          </a:p>
          <a:p>
            <a:pPr>
              <a:lnSpc>
                <a:spcPct val="90000"/>
              </a:lnSpc>
              <a:defRPr/>
            </a:pPr>
            <a:r>
              <a:rPr lang="en-US" altLang="en-US" sz="3200" dirty="0"/>
              <a:t>But the agency in the solicitation/contract can set the variation range at whatever it thinks is reasonable; e.g.,</a:t>
            </a:r>
          </a:p>
          <a:p>
            <a:pPr lvl="1">
              <a:lnSpc>
                <a:spcPct val="90000"/>
              </a:lnSpc>
              <a:defRPr/>
            </a:pPr>
            <a:r>
              <a:rPr lang="en-US" altLang="en-US" sz="2800" dirty="0"/>
              <a:t>20%; 15%; 10%; 5%, etc. above or below the estimated quantity</a:t>
            </a:r>
          </a:p>
          <a:p>
            <a:pPr>
              <a:lnSpc>
                <a:spcPct val="90000"/>
              </a:lnSpc>
              <a:defRPr/>
            </a:pPr>
            <a:r>
              <a:rPr lang="en-US" altLang="en-US" sz="3200" dirty="0"/>
              <a:t>And the implication is that a single, discrete quantity is listed for </a:t>
            </a:r>
            <a:r>
              <a:rPr lang="en-US" altLang="en-US" sz="3200" b="1" u="sng" dirty="0"/>
              <a:t>each</a:t>
            </a:r>
            <a:r>
              <a:rPr lang="en-US" altLang="en-US" sz="3200" b="1" dirty="0"/>
              <a:t> </a:t>
            </a:r>
            <a:r>
              <a:rPr lang="en-US" altLang="en-US" sz="3200" dirty="0"/>
              <a:t>estimated quantity</a:t>
            </a:r>
          </a:p>
          <a:p>
            <a:pPr lvl="1">
              <a:lnSpc>
                <a:spcPct val="90000"/>
              </a:lnSpc>
              <a:defRPr/>
            </a:pPr>
            <a:r>
              <a:rPr lang="en-US" altLang="en-US" sz="2800" dirty="0"/>
              <a:t>Not a range</a:t>
            </a:r>
          </a:p>
          <a:p>
            <a:pPr lvl="2">
              <a:lnSpc>
                <a:spcPct val="90000"/>
              </a:lnSpc>
              <a:defRPr/>
            </a:pPr>
            <a:r>
              <a:rPr lang="en-US" altLang="en-US" sz="2400" dirty="0"/>
              <a:t>e.g., 12 hours per week, not 10-15 hours</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1025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B1D9B-8A24-4E9F-9A6A-A0711D6CD188}"/>
              </a:ext>
            </a:extLst>
          </p:cNvPr>
          <p:cNvSpPr>
            <a:spLocks noGrp="1"/>
          </p:cNvSpPr>
          <p:nvPr>
            <p:ph type="sldNum" sz="quarter" idx="12"/>
          </p:nvPr>
        </p:nvSpPr>
        <p:spPr/>
        <p:txBody>
          <a:bodyPr/>
          <a:lstStyle/>
          <a:p>
            <a:pPr>
              <a:defRPr/>
            </a:pPr>
            <a:fld id="{74EB1110-C860-483D-B11F-13D530D9E8DB}" type="slidenum">
              <a:rPr lang="en-US" altLang="en-US"/>
              <a:pPr>
                <a:defRPr/>
              </a:pPr>
              <a:t>186</a:t>
            </a:fld>
            <a:endParaRPr lang="en-US" altLang="en-US"/>
          </a:p>
        </p:txBody>
      </p:sp>
      <p:sp>
        <p:nvSpPr>
          <p:cNvPr id="831490" name="Rectangle 2">
            <a:extLst>
              <a:ext uri="{FF2B5EF4-FFF2-40B4-BE49-F238E27FC236}">
                <a16:creationId xmlns:a16="http://schemas.microsoft.com/office/drawing/2014/main" id="{440F2469-3DCB-498A-A60F-8055439E1AD4}"/>
              </a:ext>
            </a:extLst>
          </p:cNvPr>
          <p:cNvSpPr>
            <a:spLocks noGrp="1" noChangeArrowheads="1"/>
          </p:cNvSpPr>
          <p:nvPr>
            <p:ph type="title"/>
          </p:nvPr>
        </p:nvSpPr>
        <p:spPr>
          <a:xfrm>
            <a:off x="292231" y="228600"/>
            <a:ext cx="11387579" cy="762000"/>
          </a:xfrm>
        </p:spPr>
        <p:txBody>
          <a:bodyPr/>
          <a:lstStyle/>
          <a:p>
            <a:pPr eaLnBrk="1" hangingPunct="1">
              <a:lnSpc>
                <a:spcPct val="90000"/>
              </a:lnSpc>
              <a:defRPr/>
            </a:pPr>
            <a:r>
              <a:rPr lang="en-US" altLang="en-US" sz="4000" dirty="0"/>
              <a:t>Modifications: Example #1</a:t>
            </a:r>
            <a:r>
              <a:rPr lang="en-US" altLang="en-US" dirty="0"/>
              <a:t> </a:t>
            </a:r>
            <a:r>
              <a:rPr lang="en-US" altLang="en-US" sz="2400" b="0" dirty="0"/>
              <a:t>(Cont’d)</a:t>
            </a:r>
          </a:p>
        </p:txBody>
      </p:sp>
      <p:sp>
        <p:nvSpPr>
          <p:cNvPr id="831491" name="Rectangle 3">
            <a:extLst>
              <a:ext uri="{FF2B5EF4-FFF2-40B4-BE49-F238E27FC236}">
                <a16:creationId xmlns:a16="http://schemas.microsoft.com/office/drawing/2014/main" id="{9A845B99-2A66-40E4-B556-6145FD1B5EAC}"/>
              </a:ext>
            </a:extLst>
          </p:cNvPr>
          <p:cNvSpPr>
            <a:spLocks noGrp="1" noChangeArrowheads="1"/>
          </p:cNvSpPr>
          <p:nvPr>
            <p:ph type="body" idx="1"/>
          </p:nvPr>
        </p:nvSpPr>
        <p:spPr>
          <a:xfrm>
            <a:off x="669303" y="1112362"/>
            <a:ext cx="10586301" cy="5745637"/>
          </a:xfrm>
        </p:spPr>
        <p:txBody>
          <a:bodyPr/>
          <a:lstStyle/>
          <a:p>
            <a:pPr>
              <a:spcBef>
                <a:spcPct val="15000"/>
              </a:spcBef>
              <a:defRPr/>
            </a:pPr>
            <a:r>
              <a:rPr lang="en-US" altLang="en-US" sz="3200" dirty="0"/>
              <a:t>If actual contract requirements end up above or below the Variation Range, an </a:t>
            </a:r>
            <a:r>
              <a:rPr lang="en-US" altLang="en-US" sz="3200" b="1" dirty="0">
                <a:solidFill>
                  <a:schemeClr val="accent2">
                    <a:lumMod val="75000"/>
                  </a:schemeClr>
                </a:solidFill>
              </a:rPr>
              <a:t>Equitable Adjustment </a:t>
            </a:r>
            <a:r>
              <a:rPr lang="en-US" altLang="en-US" sz="3200" dirty="0"/>
              <a:t>is to be made in the fixed price</a:t>
            </a:r>
          </a:p>
          <a:p>
            <a:pPr lvl="1">
              <a:spcBef>
                <a:spcPct val="15000"/>
              </a:spcBef>
              <a:defRPr/>
            </a:pPr>
            <a:r>
              <a:rPr lang="en-US" altLang="en-US" sz="2800" dirty="0"/>
              <a:t>An Equitable Adjustment means a price that is commensurate with:</a:t>
            </a:r>
          </a:p>
          <a:p>
            <a:pPr lvl="2">
              <a:spcBef>
                <a:spcPct val="15000"/>
              </a:spcBef>
              <a:defRPr/>
            </a:pPr>
            <a:r>
              <a:rPr lang="en-US" altLang="en-US" sz="2400" dirty="0"/>
              <a:t>The amount of extra work performed</a:t>
            </a:r>
          </a:p>
          <a:p>
            <a:pPr lvl="3">
              <a:spcBef>
                <a:spcPct val="15000"/>
              </a:spcBef>
              <a:defRPr/>
            </a:pPr>
            <a:r>
              <a:rPr lang="en-US" altLang="en-US" b="1" dirty="0"/>
              <a:t>For extra work the contractor gets paid more than its fixed price</a:t>
            </a:r>
          </a:p>
          <a:p>
            <a:pPr lvl="2">
              <a:spcBef>
                <a:spcPct val="15000"/>
              </a:spcBef>
              <a:defRPr/>
            </a:pPr>
            <a:r>
              <a:rPr lang="en-US" altLang="en-US" sz="2400" dirty="0"/>
              <a:t>Or, the amount of expected work that didn’t have to be performed</a:t>
            </a:r>
          </a:p>
          <a:p>
            <a:pPr lvl="3">
              <a:spcBef>
                <a:spcPct val="15000"/>
              </a:spcBef>
              <a:defRPr/>
            </a:pPr>
            <a:r>
              <a:rPr lang="en-US" altLang="en-US" b="1" dirty="0"/>
              <a:t>For less work the contractor gets paid less than its fixed price	</a:t>
            </a:r>
          </a:p>
          <a:p>
            <a:pPr eaLnBrk="1" hangingPunct="1">
              <a:lnSpc>
                <a:spcPct val="95000"/>
              </a:lnSpc>
              <a:defRPr/>
            </a:pPr>
            <a:endParaRPr lang="en-US" altLang="en-US" sz="2400" dirty="0"/>
          </a:p>
        </p:txBody>
      </p:sp>
      <p:sp>
        <p:nvSpPr>
          <p:cNvPr id="2" name="Footer Placeholder 1">
            <a:extLst>
              <a:ext uri="{FF2B5EF4-FFF2-40B4-BE49-F238E27FC236}">
                <a16:creationId xmlns:a16="http://schemas.microsoft.com/office/drawing/2014/main" id="{A73366B5-6511-47FD-8753-437AB56E03C4}"/>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5452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699128-B31A-410A-9878-4412E0075BF5}"/>
              </a:ext>
            </a:extLst>
          </p:cNvPr>
          <p:cNvSpPr>
            <a:spLocks noGrp="1"/>
          </p:cNvSpPr>
          <p:nvPr>
            <p:ph type="sldNum" sz="quarter" idx="12"/>
          </p:nvPr>
        </p:nvSpPr>
        <p:spPr/>
        <p:txBody>
          <a:bodyPr/>
          <a:lstStyle/>
          <a:p>
            <a:pPr>
              <a:defRPr/>
            </a:pPr>
            <a:fld id="{6AAA6CAF-62C9-4C19-9CB7-FD34FC6FB941}" type="slidenum">
              <a:rPr lang="en-US" altLang="en-US"/>
              <a:pPr>
                <a:defRPr/>
              </a:pPr>
              <a:t>187</a:t>
            </a:fld>
            <a:endParaRPr lang="en-US" altLang="en-US"/>
          </a:p>
        </p:txBody>
      </p:sp>
      <p:sp>
        <p:nvSpPr>
          <p:cNvPr id="834562" name="Rectangle 2">
            <a:extLst>
              <a:ext uri="{FF2B5EF4-FFF2-40B4-BE49-F238E27FC236}">
                <a16:creationId xmlns:a16="http://schemas.microsoft.com/office/drawing/2014/main" id="{C92A285F-CFD7-4D77-8CBC-021685B40F9D}"/>
              </a:ext>
            </a:extLst>
          </p:cNvPr>
          <p:cNvSpPr>
            <a:spLocks noGrp="1" noChangeArrowheads="1"/>
          </p:cNvSpPr>
          <p:nvPr>
            <p:ph type="title"/>
          </p:nvPr>
        </p:nvSpPr>
        <p:spPr>
          <a:xfrm>
            <a:off x="348792" y="228600"/>
            <a:ext cx="11472420"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34563" name="Rectangle 3">
            <a:extLst>
              <a:ext uri="{FF2B5EF4-FFF2-40B4-BE49-F238E27FC236}">
                <a16:creationId xmlns:a16="http://schemas.microsoft.com/office/drawing/2014/main" id="{A9300D1F-A639-46BD-B23F-B54B377D6609}"/>
              </a:ext>
            </a:extLst>
          </p:cNvPr>
          <p:cNvSpPr>
            <a:spLocks noGrp="1" noChangeArrowheads="1"/>
          </p:cNvSpPr>
          <p:nvPr>
            <p:ph type="body" idx="1"/>
          </p:nvPr>
        </p:nvSpPr>
        <p:spPr>
          <a:xfrm>
            <a:off x="348792" y="1143000"/>
            <a:ext cx="11472419" cy="5715000"/>
          </a:xfrm>
        </p:spPr>
        <p:txBody>
          <a:bodyPr/>
          <a:lstStyle/>
          <a:p>
            <a:pPr eaLnBrk="1" hangingPunct="1">
              <a:lnSpc>
                <a:spcPct val="95000"/>
              </a:lnSpc>
              <a:defRPr/>
            </a:pPr>
            <a:r>
              <a:rPr lang="en-US" altLang="en-US" sz="3600" dirty="0"/>
              <a:t>For this contract there was no:</a:t>
            </a:r>
          </a:p>
          <a:p>
            <a:pPr lvl="1" eaLnBrk="1" hangingPunct="1">
              <a:lnSpc>
                <a:spcPct val="95000"/>
              </a:lnSpc>
              <a:defRPr/>
            </a:pPr>
            <a:r>
              <a:rPr lang="en-US" altLang="en-US" sz="3200" dirty="0"/>
              <a:t>Statement that this was a contract with estimated quantities; or a,</a:t>
            </a:r>
          </a:p>
          <a:p>
            <a:pPr lvl="1" eaLnBrk="1" hangingPunct="1">
              <a:lnSpc>
                <a:spcPct val="95000"/>
              </a:lnSpc>
              <a:defRPr/>
            </a:pPr>
            <a:r>
              <a:rPr lang="en-US" altLang="en-US" sz="3200" dirty="0"/>
              <a:t>Variations in Estimated Quantities clause</a:t>
            </a:r>
          </a:p>
          <a:p>
            <a:pPr lvl="2" eaLnBrk="1" hangingPunct="1">
              <a:lnSpc>
                <a:spcPct val="95000"/>
              </a:lnSpc>
              <a:defRPr/>
            </a:pPr>
            <a:r>
              <a:rPr lang="en-US" altLang="en-US" sz="2800" dirty="0"/>
              <a:t>But, there was the statement that the estimated number of hours to be worked by the contractor would be 10-15 per week </a:t>
            </a:r>
          </a:p>
          <a:p>
            <a:pPr lvl="1" eaLnBrk="1" hangingPunct="1">
              <a:lnSpc>
                <a:spcPct val="95000"/>
              </a:lnSpc>
              <a:defRPr/>
            </a:pPr>
            <a:r>
              <a:rPr lang="en-US" altLang="en-US" sz="3200" dirty="0"/>
              <a:t>Plus, no provision for the contractor to try to prove, or even report, the number of weekly hours it devotes to the contract </a:t>
            </a:r>
          </a:p>
        </p:txBody>
      </p:sp>
      <p:sp>
        <p:nvSpPr>
          <p:cNvPr id="2" name="Footer Placeholder 1">
            <a:extLst>
              <a:ext uri="{FF2B5EF4-FFF2-40B4-BE49-F238E27FC236}">
                <a16:creationId xmlns:a16="http://schemas.microsoft.com/office/drawing/2014/main" id="{B25DB508-B21C-48EE-9FFA-7A75815570D0}"/>
              </a:ext>
            </a:extLst>
          </p:cNvPr>
          <p:cNvSpPr>
            <a:spLocks noGrp="1"/>
          </p:cNvSpPr>
          <p:nvPr>
            <p:ph type="ftr" sz="quarter" idx="11"/>
          </p:nvPr>
        </p:nvSpPr>
        <p:spPr>
          <a:xfrm>
            <a:off x="812800" y="6447934"/>
            <a:ext cx="10065732" cy="273542"/>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23179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699128-B31A-410A-9878-4412E0075BF5}"/>
              </a:ext>
            </a:extLst>
          </p:cNvPr>
          <p:cNvSpPr>
            <a:spLocks noGrp="1"/>
          </p:cNvSpPr>
          <p:nvPr>
            <p:ph type="sldNum" sz="quarter" idx="12"/>
          </p:nvPr>
        </p:nvSpPr>
        <p:spPr/>
        <p:txBody>
          <a:bodyPr/>
          <a:lstStyle/>
          <a:p>
            <a:pPr>
              <a:defRPr/>
            </a:pPr>
            <a:fld id="{6AAA6CAF-62C9-4C19-9CB7-FD34FC6FB941}" type="slidenum">
              <a:rPr lang="en-US" altLang="en-US"/>
              <a:pPr>
                <a:defRPr/>
              </a:pPr>
              <a:t>188</a:t>
            </a:fld>
            <a:endParaRPr lang="en-US" altLang="en-US"/>
          </a:p>
        </p:txBody>
      </p:sp>
      <p:sp>
        <p:nvSpPr>
          <p:cNvPr id="834562" name="Rectangle 2">
            <a:extLst>
              <a:ext uri="{FF2B5EF4-FFF2-40B4-BE49-F238E27FC236}">
                <a16:creationId xmlns:a16="http://schemas.microsoft.com/office/drawing/2014/main" id="{C92A285F-CFD7-4D77-8CBC-021685B40F9D}"/>
              </a:ext>
            </a:extLst>
          </p:cNvPr>
          <p:cNvSpPr>
            <a:spLocks noGrp="1" noChangeArrowheads="1"/>
          </p:cNvSpPr>
          <p:nvPr>
            <p:ph type="title"/>
          </p:nvPr>
        </p:nvSpPr>
        <p:spPr>
          <a:xfrm>
            <a:off x="348792" y="228600"/>
            <a:ext cx="11472420"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34563" name="Rectangle 3">
            <a:extLst>
              <a:ext uri="{FF2B5EF4-FFF2-40B4-BE49-F238E27FC236}">
                <a16:creationId xmlns:a16="http://schemas.microsoft.com/office/drawing/2014/main" id="{A9300D1F-A639-46BD-B23F-B54B377D6609}"/>
              </a:ext>
            </a:extLst>
          </p:cNvPr>
          <p:cNvSpPr>
            <a:spLocks noGrp="1" noChangeArrowheads="1"/>
          </p:cNvSpPr>
          <p:nvPr>
            <p:ph type="body" idx="1"/>
          </p:nvPr>
        </p:nvSpPr>
        <p:spPr>
          <a:xfrm>
            <a:off x="348792" y="1143000"/>
            <a:ext cx="11472419" cy="5715000"/>
          </a:xfrm>
        </p:spPr>
        <p:txBody>
          <a:bodyPr/>
          <a:lstStyle/>
          <a:p>
            <a:pPr>
              <a:lnSpc>
                <a:spcPct val="90000"/>
              </a:lnSpc>
              <a:defRPr/>
            </a:pPr>
            <a:r>
              <a:rPr lang="en-US" altLang="en-US" sz="3200" dirty="0"/>
              <a:t>If the decision is this is a fixed price contract, and also an estimated usage contract: </a:t>
            </a:r>
          </a:p>
          <a:p>
            <a:pPr>
              <a:lnSpc>
                <a:spcPct val="90000"/>
              </a:lnSpc>
              <a:defRPr/>
            </a:pPr>
            <a:r>
              <a:rPr lang="en-US" altLang="en-US" sz="3200" dirty="0"/>
              <a:t>The contractor can be paid more money if it is reasonably verified that it is spending more than 19 hours per week in productive effort to perform the contract (25% above 15 hours)</a:t>
            </a:r>
          </a:p>
          <a:p>
            <a:pPr lvl="1">
              <a:lnSpc>
                <a:spcPct val="90000"/>
              </a:lnSpc>
              <a:defRPr/>
            </a:pPr>
            <a:r>
              <a:rPr lang="en-US" altLang="en-US" sz="2800" dirty="0"/>
              <a:t>You can’t just accept the contractor’s statement this is the case</a:t>
            </a:r>
          </a:p>
          <a:p>
            <a:pPr lvl="1">
              <a:lnSpc>
                <a:spcPct val="90000"/>
              </a:lnSpc>
              <a:defRPr/>
            </a:pPr>
            <a:r>
              <a:rPr lang="en-US" altLang="en-US" sz="2800" dirty="0"/>
              <a:t>As part of the modification to cover the payment increase, it may be advisable to include reports on the number of hours per week worked under the contract and what this work accomplished </a:t>
            </a:r>
          </a:p>
          <a:p>
            <a:pPr eaLnBrk="1" hangingPunct="1">
              <a:lnSpc>
                <a:spcPct val="95000"/>
              </a:lnSpc>
              <a:defRPr/>
            </a:pPr>
            <a:endParaRPr lang="en-US" altLang="en-US" sz="3200" dirty="0"/>
          </a:p>
        </p:txBody>
      </p:sp>
      <p:sp>
        <p:nvSpPr>
          <p:cNvPr id="2" name="Footer Placeholder 1">
            <a:extLst>
              <a:ext uri="{FF2B5EF4-FFF2-40B4-BE49-F238E27FC236}">
                <a16:creationId xmlns:a16="http://schemas.microsoft.com/office/drawing/2014/main" id="{B25DB508-B21C-48EE-9FFA-7A75815570D0}"/>
              </a:ext>
            </a:extLst>
          </p:cNvPr>
          <p:cNvSpPr>
            <a:spLocks noGrp="1"/>
          </p:cNvSpPr>
          <p:nvPr>
            <p:ph type="ftr" sz="quarter" idx="11"/>
          </p:nvPr>
        </p:nvSpPr>
        <p:spPr>
          <a:xfrm>
            <a:off x="812800" y="6447934"/>
            <a:ext cx="10065732" cy="273542"/>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382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E125C7-74CC-465A-ABE4-4DD137732099}"/>
              </a:ext>
            </a:extLst>
          </p:cNvPr>
          <p:cNvSpPr>
            <a:spLocks noGrp="1"/>
          </p:cNvSpPr>
          <p:nvPr>
            <p:ph type="sldNum" sz="quarter" idx="12"/>
          </p:nvPr>
        </p:nvSpPr>
        <p:spPr/>
        <p:txBody>
          <a:bodyPr/>
          <a:lstStyle/>
          <a:p>
            <a:pPr>
              <a:defRPr/>
            </a:pPr>
            <a:fld id="{2E78A44D-B6C9-410A-84E3-68D077A5995B}" type="slidenum">
              <a:rPr lang="en-US" altLang="en-US"/>
              <a:pPr>
                <a:defRPr/>
              </a:pPr>
              <a:t>189</a:t>
            </a:fld>
            <a:endParaRPr lang="en-US" altLang="en-US"/>
          </a:p>
        </p:txBody>
      </p:sp>
      <p:sp>
        <p:nvSpPr>
          <p:cNvPr id="862210" name="Rectangle 2">
            <a:extLst>
              <a:ext uri="{FF2B5EF4-FFF2-40B4-BE49-F238E27FC236}">
                <a16:creationId xmlns:a16="http://schemas.microsoft.com/office/drawing/2014/main" id="{39A81F53-3A5A-4CBC-A975-74363A089CAB}"/>
              </a:ext>
            </a:extLst>
          </p:cNvPr>
          <p:cNvSpPr>
            <a:spLocks noGrp="1" noChangeArrowheads="1"/>
          </p:cNvSpPr>
          <p:nvPr>
            <p:ph type="title"/>
          </p:nvPr>
        </p:nvSpPr>
        <p:spPr>
          <a:xfrm>
            <a:off x="292231" y="152400"/>
            <a:ext cx="11538408" cy="838200"/>
          </a:xfrm>
        </p:spPr>
        <p:txBody>
          <a:bodyPr/>
          <a:lstStyle/>
          <a:p>
            <a:pPr eaLnBrk="1" hangingPunct="1">
              <a:lnSpc>
                <a:spcPct val="90000"/>
              </a:lnSpc>
              <a:defRPr/>
            </a:pPr>
            <a:r>
              <a:rPr lang="en-US" altLang="en-US" dirty="0"/>
              <a:t>Modifications: Example #1 </a:t>
            </a:r>
            <a:r>
              <a:rPr lang="en-US" altLang="en-US" sz="2400" b="0" dirty="0"/>
              <a:t>(Cont’d)</a:t>
            </a:r>
          </a:p>
        </p:txBody>
      </p:sp>
      <p:sp>
        <p:nvSpPr>
          <p:cNvPr id="862211" name="Rectangle 3">
            <a:extLst>
              <a:ext uri="{FF2B5EF4-FFF2-40B4-BE49-F238E27FC236}">
                <a16:creationId xmlns:a16="http://schemas.microsoft.com/office/drawing/2014/main" id="{8A6EFA7D-1DCC-404B-9357-2B96A6699EDA}"/>
              </a:ext>
            </a:extLst>
          </p:cNvPr>
          <p:cNvSpPr>
            <a:spLocks noGrp="1" noChangeArrowheads="1"/>
          </p:cNvSpPr>
          <p:nvPr>
            <p:ph type="body" idx="1"/>
          </p:nvPr>
        </p:nvSpPr>
        <p:spPr>
          <a:xfrm>
            <a:off x="405353" y="1263192"/>
            <a:ext cx="11425285" cy="5594808"/>
          </a:xfrm>
        </p:spPr>
        <p:txBody>
          <a:bodyPr/>
          <a:lstStyle/>
          <a:p>
            <a:pPr eaLnBrk="1" hangingPunct="1">
              <a:lnSpc>
                <a:spcPct val="95000"/>
              </a:lnSpc>
              <a:defRPr/>
            </a:pPr>
            <a:r>
              <a:rPr lang="en-US" altLang="en-US" sz="2800" dirty="0"/>
              <a:t>And there are Board of Contract Appeals decisions finding vendors entitled to an equitable adjustment, even if the variation range isn’t exceeded,</a:t>
            </a:r>
          </a:p>
          <a:p>
            <a:pPr lvl="1" eaLnBrk="1" hangingPunct="1">
              <a:lnSpc>
                <a:spcPct val="95000"/>
              </a:lnSpc>
              <a:defRPr/>
            </a:pPr>
            <a:r>
              <a:rPr lang="en-US" altLang="en-US" sz="2400" dirty="0"/>
              <a:t>The 25%, etc. above &amp; below the average</a:t>
            </a:r>
          </a:p>
          <a:p>
            <a:pPr eaLnBrk="1" hangingPunct="1">
              <a:lnSpc>
                <a:spcPct val="95000"/>
              </a:lnSpc>
              <a:defRPr/>
            </a:pPr>
            <a:r>
              <a:rPr lang="en-US" altLang="en-US" sz="2800" dirty="0"/>
              <a:t>if the agency did not make a reasonable effort to ascertain the actual average</a:t>
            </a:r>
          </a:p>
          <a:p>
            <a:pPr lvl="1" eaLnBrk="1" hangingPunct="1">
              <a:lnSpc>
                <a:spcPct val="95000"/>
              </a:lnSpc>
              <a:defRPr/>
            </a:pPr>
            <a:r>
              <a:rPr lang="en-US" altLang="en-US" sz="2400" dirty="0"/>
              <a:t>i.e., if it made a wild guess and just threw a number in the solicitation (10-15 hours) and said this is the average</a:t>
            </a:r>
          </a:p>
          <a:p>
            <a:pPr eaLnBrk="1" hangingPunct="1">
              <a:lnSpc>
                <a:spcPct val="95000"/>
              </a:lnSpc>
              <a:defRPr/>
            </a:pPr>
            <a:r>
              <a:rPr lang="en-US" altLang="en-US" sz="2800" dirty="0"/>
              <a:t>So a flat statement that the agency will not be responsible for any increased usage also doesn’t apply if a diligent effort was not made to calculate the amount of work needed under the contract</a:t>
            </a:r>
          </a:p>
        </p:txBody>
      </p:sp>
      <p:sp>
        <p:nvSpPr>
          <p:cNvPr id="2" name="Footer Placeholder 1">
            <a:extLst>
              <a:ext uri="{FF2B5EF4-FFF2-40B4-BE49-F238E27FC236}">
                <a16:creationId xmlns:a16="http://schemas.microsoft.com/office/drawing/2014/main" id="{0A5CE611-D40D-41E3-BC10-A0E957C1AD55}"/>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911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19</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1074656"/>
            <a:ext cx="11413918" cy="5630944"/>
          </a:xfrm>
        </p:spPr>
        <p:txBody>
          <a:bodyPr lIns="92075" tIns="46038" rIns="92075" bIns="46038"/>
          <a:lstStyle/>
          <a:p>
            <a:pPr marL="400050" indent="-400050">
              <a:lnSpc>
                <a:spcPct val="90000"/>
              </a:lnSpc>
              <a:defRPr/>
            </a:pPr>
            <a:r>
              <a:rPr lang="en-US" altLang="en-US" sz="2800" dirty="0">
                <a:solidFill>
                  <a:schemeClr val="tx1"/>
                </a:solidFill>
              </a:rPr>
              <a:t>In this situation it is extremely unlikely that a CSP procurement of over $200,000 can be completed and a contract awarded in less than 2 months</a:t>
            </a:r>
          </a:p>
          <a:p>
            <a:pPr marL="400050" indent="-400050">
              <a:lnSpc>
                <a:spcPct val="90000"/>
              </a:lnSpc>
              <a:defRPr/>
            </a:pPr>
            <a:r>
              <a:rPr lang="en-US" altLang="en-US" sz="2800" dirty="0">
                <a:solidFill>
                  <a:schemeClr val="tx1"/>
                </a:solidFill>
              </a:rPr>
              <a:t>If the procurement takes longer than 2 months, the project won’t be completed within 6 months</a:t>
            </a:r>
          </a:p>
          <a:p>
            <a:pPr marL="400050" indent="-400050">
              <a:lnSpc>
                <a:spcPct val="90000"/>
              </a:lnSpc>
              <a:defRPr/>
            </a:pPr>
            <a:r>
              <a:rPr lang="en-US" altLang="en-US" sz="2800" dirty="0">
                <a:solidFill>
                  <a:schemeClr val="tx1"/>
                </a:solidFill>
              </a:rPr>
              <a:t>Which may mean the federal funds revert and are lost</a:t>
            </a:r>
          </a:p>
          <a:p>
            <a:pPr marL="400050" indent="-400050">
              <a:lnSpc>
                <a:spcPct val="90000"/>
              </a:lnSpc>
              <a:defRPr/>
            </a:pPr>
            <a:r>
              <a:rPr lang="en-US" altLang="en-US" sz="2800" dirty="0">
                <a:solidFill>
                  <a:schemeClr val="tx1"/>
                </a:solidFill>
              </a:rPr>
              <a:t>Which means the contract no longer can be paid for </a:t>
            </a:r>
          </a:p>
          <a:p>
            <a:pPr marL="0" indent="0" algn="ctr">
              <a:lnSpc>
                <a:spcPct val="90000"/>
              </a:lnSpc>
              <a:buNone/>
              <a:defRPr/>
            </a:pPr>
            <a:r>
              <a:rPr lang="en-US" altLang="en-US" sz="4000" dirty="0">
                <a:solidFill>
                  <a:schemeClr val="tx1"/>
                </a:solidFill>
              </a:rPr>
              <a:t>So, What Do You Do?</a:t>
            </a:r>
          </a:p>
          <a:p>
            <a:pPr marL="800100" lvl="1" indent="-400050">
              <a:lnSpc>
                <a:spcPct val="90000"/>
              </a:lnSpc>
              <a:defRPr/>
            </a:pPr>
            <a:endParaRPr lang="en-US" altLang="en-US" sz="2800" dirty="0">
              <a:solidFill>
                <a:schemeClr val="tx1"/>
              </a:solidFill>
            </a:endParaRPr>
          </a:p>
        </p:txBody>
      </p:sp>
    </p:spTree>
    <p:extLst>
      <p:ext uri="{BB962C8B-B14F-4D97-AF65-F5344CB8AC3E}">
        <p14:creationId xmlns:p14="http://schemas.microsoft.com/office/powerpoint/2010/main" val="4120406333"/>
      </p:ext>
    </p:extLst>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E125C7-74CC-465A-ABE4-4DD137732099}"/>
              </a:ext>
            </a:extLst>
          </p:cNvPr>
          <p:cNvSpPr>
            <a:spLocks noGrp="1"/>
          </p:cNvSpPr>
          <p:nvPr>
            <p:ph type="sldNum" sz="quarter" idx="12"/>
          </p:nvPr>
        </p:nvSpPr>
        <p:spPr/>
        <p:txBody>
          <a:bodyPr/>
          <a:lstStyle/>
          <a:p>
            <a:pPr>
              <a:defRPr/>
            </a:pPr>
            <a:fld id="{2E78A44D-B6C9-410A-84E3-68D077A5995B}" type="slidenum">
              <a:rPr lang="en-US" altLang="en-US"/>
              <a:pPr>
                <a:defRPr/>
              </a:pPr>
              <a:t>190</a:t>
            </a:fld>
            <a:endParaRPr lang="en-US" altLang="en-US"/>
          </a:p>
        </p:txBody>
      </p:sp>
      <p:sp>
        <p:nvSpPr>
          <p:cNvPr id="862210" name="Rectangle 2">
            <a:extLst>
              <a:ext uri="{FF2B5EF4-FFF2-40B4-BE49-F238E27FC236}">
                <a16:creationId xmlns:a16="http://schemas.microsoft.com/office/drawing/2014/main" id="{39A81F53-3A5A-4CBC-A975-74363A089CAB}"/>
              </a:ext>
            </a:extLst>
          </p:cNvPr>
          <p:cNvSpPr>
            <a:spLocks noGrp="1" noChangeArrowheads="1"/>
          </p:cNvSpPr>
          <p:nvPr>
            <p:ph type="title"/>
          </p:nvPr>
        </p:nvSpPr>
        <p:spPr>
          <a:xfrm>
            <a:off x="292231" y="152400"/>
            <a:ext cx="11538408" cy="838200"/>
          </a:xfrm>
        </p:spPr>
        <p:txBody>
          <a:bodyPr/>
          <a:lstStyle/>
          <a:p>
            <a:pPr eaLnBrk="1" hangingPunct="1">
              <a:lnSpc>
                <a:spcPct val="90000"/>
              </a:lnSpc>
              <a:defRPr/>
            </a:pPr>
            <a:r>
              <a:rPr lang="en-US" altLang="en-US" dirty="0"/>
              <a:t>Modifications: Example #1 </a:t>
            </a:r>
            <a:r>
              <a:rPr lang="en-US" altLang="en-US" sz="2400" b="0" dirty="0"/>
              <a:t>(Cont’d)</a:t>
            </a:r>
          </a:p>
        </p:txBody>
      </p:sp>
      <p:sp>
        <p:nvSpPr>
          <p:cNvPr id="862211" name="Rectangle 3">
            <a:extLst>
              <a:ext uri="{FF2B5EF4-FFF2-40B4-BE49-F238E27FC236}">
                <a16:creationId xmlns:a16="http://schemas.microsoft.com/office/drawing/2014/main" id="{8A6EFA7D-1DCC-404B-9357-2B96A6699EDA}"/>
              </a:ext>
            </a:extLst>
          </p:cNvPr>
          <p:cNvSpPr>
            <a:spLocks noGrp="1" noChangeArrowheads="1"/>
          </p:cNvSpPr>
          <p:nvPr>
            <p:ph type="body" idx="1"/>
          </p:nvPr>
        </p:nvSpPr>
        <p:spPr>
          <a:xfrm>
            <a:off x="405353" y="1263192"/>
            <a:ext cx="11425285" cy="5594808"/>
          </a:xfrm>
        </p:spPr>
        <p:txBody>
          <a:bodyPr/>
          <a:lstStyle/>
          <a:p>
            <a:pPr>
              <a:spcBef>
                <a:spcPct val="15000"/>
              </a:spcBef>
              <a:defRPr/>
            </a:pPr>
            <a:r>
              <a:rPr lang="en-US" altLang="en-US" sz="3200" dirty="0"/>
              <a:t>Complication: the contractor:</a:t>
            </a:r>
          </a:p>
          <a:p>
            <a:pPr lvl="1">
              <a:spcBef>
                <a:spcPct val="15000"/>
              </a:spcBef>
              <a:defRPr/>
            </a:pPr>
            <a:r>
              <a:rPr lang="en-US" altLang="en-US" sz="2800" dirty="0"/>
              <a:t>Doesn’t want to hear about a fixed price vs. firm, fixed price contract, or estimated quantities provision</a:t>
            </a:r>
          </a:p>
          <a:p>
            <a:pPr lvl="1">
              <a:spcBef>
                <a:spcPct val="15000"/>
              </a:spcBef>
              <a:defRPr/>
            </a:pPr>
            <a:r>
              <a:rPr lang="en-US" altLang="en-US" sz="2800" dirty="0"/>
              <a:t>Doesn’t want to accept that it might have to continue to provide the higher number of hours without receiving more money</a:t>
            </a:r>
          </a:p>
          <a:p>
            <a:pPr lvl="1">
              <a:spcBef>
                <a:spcPct val="15000"/>
              </a:spcBef>
              <a:defRPr/>
            </a:pPr>
            <a:r>
              <a:rPr lang="en-US" altLang="en-US" sz="2800" dirty="0"/>
              <a:t>Emphasizes that its contract quote was based upon only working 10-15 hours per week</a:t>
            </a:r>
          </a:p>
          <a:p>
            <a:pPr lvl="1">
              <a:spcBef>
                <a:spcPct val="15000"/>
              </a:spcBef>
              <a:defRPr/>
            </a:pPr>
            <a:r>
              <a:rPr lang="en-US" altLang="en-US" sz="2800" dirty="0"/>
              <a:t>States that its rates are well below the “market rate” for such services, even with an increase</a:t>
            </a:r>
          </a:p>
          <a:p>
            <a:pPr eaLnBrk="1" hangingPunct="1">
              <a:lnSpc>
                <a:spcPct val="95000"/>
              </a:lnSpc>
              <a:defRPr/>
            </a:pPr>
            <a:endParaRPr lang="en-US" altLang="en-US" sz="2800" dirty="0"/>
          </a:p>
        </p:txBody>
      </p:sp>
      <p:sp>
        <p:nvSpPr>
          <p:cNvPr id="2" name="Footer Placeholder 1">
            <a:extLst>
              <a:ext uri="{FF2B5EF4-FFF2-40B4-BE49-F238E27FC236}">
                <a16:creationId xmlns:a16="http://schemas.microsoft.com/office/drawing/2014/main" id="{0A5CE611-D40D-41E3-BC10-A0E957C1AD55}"/>
              </a:ext>
            </a:extLst>
          </p:cNvPr>
          <p:cNvSpPr>
            <a:spLocks noGrp="1"/>
          </p:cNvSpPr>
          <p:nvPr>
            <p:ph type="ftr" sz="quarter" idx="11"/>
          </p:nvPr>
        </p:nvSpPr>
        <p:spPr>
          <a:xfrm>
            <a:off x="812800" y="6356351"/>
            <a:ext cx="1003745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5658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01FF26-01AF-4213-8C4A-F1C567C7AA7F}"/>
              </a:ext>
            </a:extLst>
          </p:cNvPr>
          <p:cNvSpPr>
            <a:spLocks noGrp="1"/>
          </p:cNvSpPr>
          <p:nvPr>
            <p:ph type="sldNum" sz="quarter" idx="12"/>
          </p:nvPr>
        </p:nvSpPr>
        <p:spPr/>
        <p:txBody>
          <a:bodyPr/>
          <a:lstStyle/>
          <a:p>
            <a:pPr>
              <a:defRPr/>
            </a:pPr>
            <a:fld id="{9B6D6480-FBCB-4F80-B121-94F218F6156A}" type="slidenum">
              <a:rPr lang="en-US" altLang="en-US"/>
              <a:pPr>
                <a:defRPr/>
              </a:pPr>
              <a:t>191</a:t>
            </a:fld>
            <a:endParaRPr lang="en-US" altLang="en-US"/>
          </a:p>
        </p:txBody>
      </p:sp>
      <p:sp>
        <p:nvSpPr>
          <p:cNvPr id="835586" name="Rectangle 2">
            <a:extLst>
              <a:ext uri="{FF2B5EF4-FFF2-40B4-BE49-F238E27FC236}">
                <a16:creationId xmlns:a16="http://schemas.microsoft.com/office/drawing/2014/main" id="{5914A901-CF74-4C35-8B92-CC3D084FF0CA}"/>
              </a:ext>
            </a:extLst>
          </p:cNvPr>
          <p:cNvSpPr>
            <a:spLocks noGrp="1" noChangeArrowheads="1"/>
          </p:cNvSpPr>
          <p:nvPr>
            <p:ph type="title"/>
          </p:nvPr>
        </p:nvSpPr>
        <p:spPr>
          <a:xfrm>
            <a:off x="266509" y="159908"/>
            <a:ext cx="11685021" cy="589073"/>
          </a:xfrm>
        </p:spPr>
        <p:txBody>
          <a:bodyPr/>
          <a:lstStyle/>
          <a:p>
            <a:pPr algn="ctr" eaLnBrk="1" hangingPunct="1">
              <a:lnSpc>
                <a:spcPct val="85000"/>
              </a:lnSpc>
              <a:defRPr/>
            </a:pPr>
            <a:r>
              <a:rPr lang="en-US" altLang="en-US" dirty="0"/>
              <a:t>Modifications: Example #1 </a:t>
            </a:r>
            <a:r>
              <a:rPr lang="en-US" altLang="en-US" sz="2400" b="0" dirty="0"/>
              <a:t>(Cont’d)</a:t>
            </a:r>
          </a:p>
        </p:txBody>
      </p:sp>
      <p:sp>
        <p:nvSpPr>
          <p:cNvPr id="835587" name="Rectangle 3">
            <a:extLst>
              <a:ext uri="{FF2B5EF4-FFF2-40B4-BE49-F238E27FC236}">
                <a16:creationId xmlns:a16="http://schemas.microsoft.com/office/drawing/2014/main" id="{C8E554CF-A06B-4684-B916-30F410EC8695}"/>
              </a:ext>
            </a:extLst>
          </p:cNvPr>
          <p:cNvSpPr>
            <a:spLocks noGrp="1" noChangeArrowheads="1"/>
          </p:cNvSpPr>
          <p:nvPr>
            <p:ph type="body" idx="1"/>
          </p:nvPr>
        </p:nvSpPr>
        <p:spPr>
          <a:xfrm>
            <a:off x="312458" y="827095"/>
            <a:ext cx="11487437" cy="6030905"/>
          </a:xfrm>
        </p:spPr>
        <p:txBody>
          <a:bodyPr/>
          <a:lstStyle/>
          <a:p>
            <a:pPr eaLnBrk="1" hangingPunct="1">
              <a:lnSpc>
                <a:spcPct val="90000"/>
              </a:lnSpc>
              <a:defRPr/>
            </a:pPr>
            <a:r>
              <a:rPr lang="en-US" altLang="en-US" sz="3200" dirty="0"/>
              <a:t>The contractor says that </a:t>
            </a:r>
            <a:r>
              <a:rPr lang="en-US" altLang="en-US" sz="2800" dirty="0"/>
              <a:t>If it doesn’t get an increase it:</a:t>
            </a:r>
          </a:p>
          <a:p>
            <a:pPr lvl="1">
              <a:lnSpc>
                <a:spcPct val="90000"/>
              </a:lnSpc>
              <a:defRPr/>
            </a:pPr>
            <a:r>
              <a:rPr lang="en-US" altLang="en-US" sz="2800" dirty="0"/>
              <a:t>Will be less conscientious performing the contract, to reduce its number of uncompensated hours</a:t>
            </a:r>
          </a:p>
          <a:p>
            <a:pPr lvl="2" eaLnBrk="1" hangingPunct="1">
              <a:lnSpc>
                <a:spcPct val="90000"/>
              </a:lnSpc>
              <a:defRPr/>
            </a:pPr>
            <a:r>
              <a:rPr lang="en-US" altLang="en-US" sz="2400" dirty="0"/>
              <a:t>i.e., </a:t>
            </a:r>
            <a:r>
              <a:rPr lang="en-US" altLang="en-US" sz="2400" b="1" dirty="0"/>
              <a:t>just enough to get by</a:t>
            </a:r>
          </a:p>
          <a:p>
            <a:pPr lvl="1" eaLnBrk="1" hangingPunct="1">
              <a:lnSpc>
                <a:spcPct val="90000"/>
              </a:lnSpc>
              <a:defRPr/>
            </a:pPr>
            <a:r>
              <a:rPr lang="en-US" altLang="en-US" sz="2800" dirty="0"/>
              <a:t>Might simply default on the contract &amp; never seek State work again, since the State is unfair and tries to gouge “the little guy”</a:t>
            </a:r>
          </a:p>
          <a:p>
            <a:pPr eaLnBrk="1" hangingPunct="1">
              <a:lnSpc>
                <a:spcPct val="90000"/>
              </a:lnSpc>
              <a:defRPr/>
            </a:pPr>
            <a:r>
              <a:rPr lang="en-US" altLang="en-US" sz="3200" dirty="0"/>
              <a:t>You as the contract manager know that:</a:t>
            </a:r>
          </a:p>
          <a:p>
            <a:pPr lvl="1" eaLnBrk="1" hangingPunct="1">
              <a:lnSpc>
                <a:spcPct val="90000"/>
              </a:lnSpc>
              <a:defRPr/>
            </a:pPr>
            <a:r>
              <a:rPr lang="en-US" altLang="en-US" sz="2800" dirty="0"/>
              <a:t>The contractor has done a very good job; and,</a:t>
            </a:r>
          </a:p>
          <a:p>
            <a:pPr lvl="1" eaLnBrk="1" hangingPunct="1">
              <a:lnSpc>
                <a:spcPct val="90000"/>
              </a:lnSpc>
              <a:defRPr/>
            </a:pPr>
            <a:r>
              <a:rPr lang="en-US" altLang="en-US" sz="2800" dirty="0"/>
              <a:t>It has been difficult to get much competition for this contract over the years</a:t>
            </a:r>
          </a:p>
        </p:txBody>
      </p:sp>
      <p:sp>
        <p:nvSpPr>
          <p:cNvPr id="2" name="Footer Placeholder 1">
            <a:extLst>
              <a:ext uri="{FF2B5EF4-FFF2-40B4-BE49-F238E27FC236}">
                <a16:creationId xmlns:a16="http://schemas.microsoft.com/office/drawing/2014/main" id="{D08CAE53-E5B3-41CE-AA56-70358F974909}"/>
              </a:ext>
            </a:extLst>
          </p:cNvPr>
          <p:cNvSpPr>
            <a:spLocks noGrp="1"/>
          </p:cNvSpPr>
          <p:nvPr>
            <p:ph type="ftr" sz="quarter" idx="11"/>
          </p:nvPr>
        </p:nvSpPr>
        <p:spPr>
          <a:xfrm>
            <a:off x="812799" y="6356351"/>
            <a:ext cx="992106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78596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5DE137-7837-4AE4-A8EF-D35195EFB50D}"/>
              </a:ext>
            </a:extLst>
          </p:cNvPr>
          <p:cNvSpPr>
            <a:spLocks noGrp="1"/>
          </p:cNvSpPr>
          <p:nvPr>
            <p:ph type="sldNum" sz="quarter" idx="12"/>
          </p:nvPr>
        </p:nvSpPr>
        <p:spPr/>
        <p:txBody>
          <a:bodyPr/>
          <a:lstStyle/>
          <a:p>
            <a:pPr>
              <a:defRPr/>
            </a:pPr>
            <a:fld id="{B4E51FF1-006E-457C-BFE1-B087F5DA1D45}" type="slidenum">
              <a:rPr lang="en-US" altLang="en-US"/>
              <a:pPr>
                <a:defRPr/>
              </a:pPr>
              <a:t>192</a:t>
            </a:fld>
            <a:endParaRPr lang="en-US" altLang="en-US"/>
          </a:p>
        </p:txBody>
      </p:sp>
      <p:sp>
        <p:nvSpPr>
          <p:cNvPr id="843778" name="Rectangle 2">
            <a:extLst>
              <a:ext uri="{FF2B5EF4-FFF2-40B4-BE49-F238E27FC236}">
                <a16:creationId xmlns:a16="http://schemas.microsoft.com/office/drawing/2014/main" id="{931D76DB-3A7B-4388-BEF2-6EB7529A3017}"/>
              </a:ext>
            </a:extLst>
          </p:cNvPr>
          <p:cNvSpPr>
            <a:spLocks noGrp="1" noChangeArrowheads="1"/>
          </p:cNvSpPr>
          <p:nvPr>
            <p:ph type="title"/>
          </p:nvPr>
        </p:nvSpPr>
        <p:spPr>
          <a:xfrm>
            <a:off x="284887" y="152400"/>
            <a:ext cx="11542577" cy="625476"/>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43779" name="Rectangle 3">
            <a:extLst>
              <a:ext uri="{FF2B5EF4-FFF2-40B4-BE49-F238E27FC236}">
                <a16:creationId xmlns:a16="http://schemas.microsoft.com/office/drawing/2014/main" id="{BBB603CC-83AF-4218-944C-7B809BF2AB56}"/>
              </a:ext>
            </a:extLst>
          </p:cNvPr>
          <p:cNvSpPr>
            <a:spLocks noGrp="1" noChangeArrowheads="1"/>
          </p:cNvSpPr>
          <p:nvPr>
            <p:ph type="body" idx="1"/>
          </p:nvPr>
        </p:nvSpPr>
        <p:spPr>
          <a:xfrm>
            <a:off x="344622" y="914400"/>
            <a:ext cx="11482841" cy="5943600"/>
          </a:xfrm>
        </p:spPr>
        <p:txBody>
          <a:bodyPr/>
          <a:lstStyle/>
          <a:p>
            <a:pPr eaLnBrk="1" hangingPunct="1">
              <a:spcBef>
                <a:spcPct val="15000"/>
              </a:spcBef>
              <a:defRPr/>
            </a:pPr>
            <a:r>
              <a:rPr lang="en-US" altLang="en-US" sz="3200" dirty="0"/>
              <a:t>If the decision is this is a fixed price contract, but not an estimated usage contract, none of the contractor’s threats or concerns matter</a:t>
            </a:r>
          </a:p>
          <a:p>
            <a:pPr lvl="1" eaLnBrk="1" hangingPunct="1">
              <a:spcBef>
                <a:spcPct val="15000"/>
              </a:spcBef>
              <a:defRPr/>
            </a:pPr>
            <a:r>
              <a:rPr lang="en-US" altLang="en-US" sz="2800" dirty="0"/>
              <a:t>The contractor cannot be paid more than the contract permits without providing more services</a:t>
            </a:r>
          </a:p>
          <a:p>
            <a:pPr lvl="1" eaLnBrk="1" hangingPunct="1">
              <a:spcBef>
                <a:spcPct val="15000"/>
              </a:spcBef>
              <a:defRPr/>
            </a:pPr>
            <a:r>
              <a:rPr lang="en-US" altLang="en-US" sz="2800" dirty="0"/>
              <a:t>These issues should have been anticipated </a:t>
            </a:r>
          </a:p>
          <a:p>
            <a:pPr lvl="2" eaLnBrk="1" hangingPunct="1">
              <a:spcBef>
                <a:spcPct val="15000"/>
              </a:spcBef>
              <a:defRPr/>
            </a:pPr>
            <a:r>
              <a:rPr lang="en-US" altLang="en-US" sz="2400" dirty="0"/>
              <a:t>Some relief could have been built into the specifications, if services levels increased by a given percentage, before the contract was re-competed</a:t>
            </a:r>
          </a:p>
          <a:p>
            <a:pPr lvl="2" eaLnBrk="1" hangingPunct="1">
              <a:spcBef>
                <a:spcPct val="15000"/>
              </a:spcBef>
              <a:defRPr/>
            </a:pPr>
            <a:r>
              <a:rPr lang="en-US" altLang="en-US" sz="2400" dirty="0"/>
              <a:t>e.g., if the required level of effort increased by more than 25% the contractor could receive a 10%; 20%, etc. increase in the annual amount</a:t>
            </a:r>
          </a:p>
        </p:txBody>
      </p:sp>
      <p:sp>
        <p:nvSpPr>
          <p:cNvPr id="2" name="Footer Placeholder 1">
            <a:extLst>
              <a:ext uri="{FF2B5EF4-FFF2-40B4-BE49-F238E27FC236}">
                <a16:creationId xmlns:a16="http://schemas.microsoft.com/office/drawing/2014/main" id="{4B77C4B9-3DFE-43A9-A7EE-AB1591AAAEAC}"/>
              </a:ext>
            </a:extLst>
          </p:cNvPr>
          <p:cNvSpPr>
            <a:spLocks noGrp="1"/>
          </p:cNvSpPr>
          <p:nvPr>
            <p:ph type="ftr" sz="quarter" idx="11"/>
          </p:nvPr>
        </p:nvSpPr>
        <p:spPr>
          <a:xfrm>
            <a:off x="812799" y="6356351"/>
            <a:ext cx="982456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1698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37247A-F97C-48A8-896A-A8EB86C6670B}"/>
              </a:ext>
            </a:extLst>
          </p:cNvPr>
          <p:cNvSpPr>
            <a:spLocks noGrp="1"/>
          </p:cNvSpPr>
          <p:nvPr>
            <p:ph type="sldNum" sz="quarter" idx="12"/>
          </p:nvPr>
        </p:nvSpPr>
        <p:spPr/>
        <p:txBody>
          <a:bodyPr/>
          <a:lstStyle/>
          <a:p>
            <a:pPr>
              <a:defRPr/>
            </a:pPr>
            <a:fld id="{F9466F2F-1DEA-4128-A4B1-2D4748C9F781}" type="slidenum">
              <a:rPr lang="en-US" altLang="en-US"/>
              <a:pPr>
                <a:defRPr/>
              </a:pPr>
              <a:t>193</a:t>
            </a:fld>
            <a:endParaRPr lang="en-US" altLang="en-US"/>
          </a:p>
        </p:txBody>
      </p:sp>
      <p:sp>
        <p:nvSpPr>
          <p:cNvPr id="802818" name="Rectangle 2">
            <a:extLst>
              <a:ext uri="{FF2B5EF4-FFF2-40B4-BE49-F238E27FC236}">
                <a16:creationId xmlns:a16="http://schemas.microsoft.com/office/drawing/2014/main" id="{F5C9781F-04DB-4663-8DA8-37BE9E1139C6}"/>
              </a:ext>
            </a:extLst>
          </p:cNvPr>
          <p:cNvSpPr>
            <a:spLocks noGrp="1" noChangeArrowheads="1"/>
          </p:cNvSpPr>
          <p:nvPr>
            <p:ph type="title"/>
          </p:nvPr>
        </p:nvSpPr>
        <p:spPr>
          <a:xfrm>
            <a:off x="376787" y="152400"/>
            <a:ext cx="11409323"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2819" name="Rectangle 3">
            <a:extLst>
              <a:ext uri="{FF2B5EF4-FFF2-40B4-BE49-F238E27FC236}">
                <a16:creationId xmlns:a16="http://schemas.microsoft.com/office/drawing/2014/main" id="{E27FCF4F-E949-4662-AE48-2DA53D55E57F}"/>
              </a:ext>
            </a:extLst>
          </p:cNvPr>
          <p:cNvSpPr>
            <a:spLocks noGrp="1" noChangeArrowheads="1"/>
          </p:cNvSpPr>
          <p:nvPr>
            <p:ph type="body" idx="1"/>
          </p:nvPr>
        </p:nvSpPr>
        <p:spPr>
          <a:xfrm>
            <a:off x="376787" y="1580670"/>
            <a:ext cx="11322019" cy="5277329"/>
          </a:xfrm>
        </p:spPr>
        <p:txBody>
          <a:bodyPr/>
          <a:lstStyle/>
          <a:p>
            <a:pPr eaLnBrk="1" hangingPunct="1">
              <a:lnSpc>
                <a:spcPct val="95000"/>
              </a:lnSpc>
              <a:defRPr/>
            </a:pPr>
            <a:r>
              <a:rPr lang="en-US" altLang="en-US" sz="3200" dirty="0"/>
              <a:t>And whatever you do, at some point it will be reviewed by DBM and maybe the BPW, either of whom may decide what you did was wrong and deny the modification</a:t>
            </a:r>
          </a:p>
          <a:p>
            <a:pPr eaLnBrk="1" hangingPunct="1">
              <a:lnSpc>
                <a:spcPct val="95000"/>
              </a:lnSpc>
              <a:defRPr/>
            </a:pPr>
            <a:r>
              <a:rPr lang="en-US" altLang="en-US" sz="3200" dirty="0"/>
              <a:t>Again, the failure to adequately consider the contract type, escalation factors, estimation variations, etc. when the contract was first written, can require a lot of time &amp; effort and result in frustration, and even contract performance problems when the contract is being performed and managed</a:t>
            </a:r>
          </a:p>
        </p:txBody>
      </p:sp>
      <p:sp>
        <p:nvSpPr>
          <p:cNvPr id="2" name="Footer Placeholder 1">
            <a:extLst>
              <a:ext uri="{FF2B5EF4-FFF2-40B4-BE49-F238E27FC236}">
                <a16:creationId xmlns:a16="http://schemas.microsoft.com/office/drawing/2014/main" id="{BC311A8D-F9C7-4316-AB78-24644597D6A2}"/>
              </a:ext>
            </a:extLst>
          </p:cNvPr>
          <p:cNvSpPr>
            <a:spLocks noGrp="1"/>
          </p:cNvSpPr>
          <p:nvPr>
            <p:ph type="ftr" sz="quarter" idx="11"/>
          </p:nvPr>
        </p:nvSpPr>
        <p:spPr>
          <a:xfrm>
            <a:off x="812800" y="6356351"/>
            <a:ext cx="987511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8719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4B1ED4-A4AC-45D1-8A06-E3B68E4E61F4}"/>
              </a:ext>
            </a:extLst>
          </p:cNvPr>
          <p:cNvSpPr>
            <a:spLocks noGrp="1"/>
          </p:cNvSpPr>
          <p:nvPr>
            <p:ph type="sldNum" sz="quarter" idx="12"/>
          </p:nvPr>
        </p:nvSpPr>
        <p:spPr/>
        <p:txBody>
          <a:bodyPr/>
          <a:lstStyle/>
          <a:p>
            <a:pPr>
              <a:defRPr/>
            </a:pPr>
            <a:fld id="{4EB2401A-6E0B-48EB-A5EF-28C4C2B480F9}" type="slidenum">
              <a:rPr lang="en-US" altLang="en-US"/>
              <a:pPr>
                <a:defRPr/>
              </a:pPr>
              <a:t>194</a:t>
            </a:fld>
            <a:endParaRPr lang="en-US" altLang="en-US"/>
          </a:p>
        </p:txBody>
      </p:sp>
      <p:sp>
        <p:nvSpPr>
          <p:cNvPr id="804866" name="Rectangle 2">
            <a:extLst>
              <a:ext uri="{FF2B5EF4-FFF2-40B4-BE49-F238E27FC236}">
                <a16:creationId xmlns:a16="http://schemas.microsoft.com/office/drawing/2014/main" id="{234906DB-67F0-46BF-9ED9-F55955025DB5}"/>
              </a:ext>
            </a:extLst>
          </p:cNvPr>
          <p:cNvSpPr>
            <a:spLocks noGrp="1" noChangeArrowheads="1"/>
          </p:cNvSpPr>
          <p:nvPr>
            <p:ph type="title"/>
          </p:nvPr>
        </p:nvSpPr>
        <p:spPr>
          <a:xfrm>
            <a:off x="344623" y="206774"/>
            <a:ext cx="11418513" cy="707626"/>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4867" name="Rectangle 3">
            <a:extLst>
              <a:ext uri="{FF2B5EF4-FFF2-40B4-BE49-F238E27FC236}">
                <a16:creationId xmlns:a16="http://schemas.microsoft.com/office/drawing/2014/main" id="{885AD23B-0F33-489E-9772-9D7764E90E8D}"/>
              </a:ext>
            </a:extLst>
          </p:cNvPr>
          <p:cNvSpPr>
            <a:spLocks noGrp="1" noChangeArrowheads="1"/>
          </p:cNvSpPr>
          <p:nvPr>
            <p:ph type="body" idx="1"/>
          </p:nvPr>
        </p:nvSpPr>
        <p:spPr>
          <a:xfrm>
            <a:off x="1905000" y="1752600"/>
            <a:ext cx="8382000" cy="5105400"/>
          </a:xfrm>
        </p:spPr>
        <p:txBody>
          <a:bodyPr/>
          <a:lstStyle/>
          <a:p>
            <a:pPr eaLnBrk="1" hangingPunct="1">
              <a:spcBef>
                <a:spcPct val="15000"/>
              </a:spcBef>
              <a:buFont typeface="Wingdings" panose="05000000000000000000" pitchFamily="2" charset="2"/>
              <a:buNone/>
              <a:defRPr/>
            </a:pPr>
            <a:r>
              <a:rPr lang="en-US" altLang="en-US" sz="3600"/>
              <a:t>Variation:</a:t>
            </a:r>
          </a:p>
          <a:p>
            <a:pPr eaLnBrk="1" hangingPunct="1">
              <a:spcBef>
                <a:spcPct val="15000"/>
              </a:spcBef>
              <a:defRPr/>
            </a:pPr>
            <a:r>
              <a:rPr lang="en-US" altLang="en-US" sz="3600"/>
              <a:t> Can you process a modification now that incorporates escalation factors, etc. into the contract?</a:t>
            </a:r>
          </a:p>
          <a:p>
            <a:pPr eaLnBrk="1" hangingPunct="1">
              <a:spcBef>
                <a:spcPct val="15000"/>
              </a:spcBef>
              <a:buFont typeface="Wingdings" panose="05000000000000000000" pitchFamily="2" charset="2"/>
              <a:buNone/>
              <a:defRPr/>
            </a:pPr>
            <a:endParaRPr lang="en-US" altLang="en-US"/>
          </a:p>
        </p:txBody>
      </p:sp>
      <p:sp>
        <p:nvSpPr>
          <p:cNvPr id="2" name="Footer Placeholder 1">
            <a:extLst>
              <a:ext uri="{FF2B5EF4-FFF2-40B4-BE49-F238E27FC236}">
                <a16:creationId xmlns:a16="http://schemas.microsoft.com/office/drawing/2014/main" id="{6A7A982D-04F1-44AF-8015-5BE4C532BE53}"/>
              </a:ext>
            </a:extLst>
          </p:cNvPr>
          <p:cNvSpPr>
            <a:spLocks noGrp="1"/>
          </p:cNvSpPr>
          <p:nvPr>
            <p:ph type="ftr" sz="quarter" idx="11"/>
          </p:nvPr>
        </p:nvSpPr>
        <p:spPr>
          <a:xfrm>
            <a:off x="812800" y="6356351"/>
            <a:ext cx="9829162"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643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FE3962-5C4C-4BD0-893E-BF9A7AEEE583}"/>
              </a:ext>
            </a:extLst>
          </p:cNvPr>
          <p:cNvSpPr>
            <a:spLocks noGrp="1"/>
          </p:cNvSpPr>
          <p:nvPr>
            <p:ph type="sldNum" sz="quarter" idx="12"/>
          </p:nvPr>
        </p:nvSpPr>
        <p:spPr/>
        <p:txBody>
          <a:bodyPr/>
          <a:lstStyle/>
          <a:p>
            <a:pPr>
              <a:defRPr/>
            </a:pPr>
            <a:fld id="{F5A3D252-D6D4-4122-9644-B30CEFFF1387}" type="slidenum">
              <a:rPr lang="en-US" altLang="en-US"/>
              <a:pPr>
                <a:defRPr/>
              </a:pPr>
              <a:t>195</a:t>
            </a:fld>
            <a:endParaRPr lang="en-US" altLang="en-US"/>
          </a:p>
        </p:txBody>
      </p:sp>
      <p:sp>
        <p:nvSpPr>
          <p:cNvPr id="805890" name="Rectangle 2">
            <a:extLst>
              <a:ext uri="{FF2B5EF4-FFF2-40B4-BE49-F238E27FC236}">
                <a16:creationId xmlns:a16="http://schemas.microsoft.com/office/drawing/2014/main" id="{B26F18BE-E81F-46C4-AC47-D3125128FF7C}"/>
              </a:ext>
            </a:extLst>
          </p:cNvPr>
          <p:cNvSpPr>
            <a:spLocks noGrp="1" noChangeArrowheads="1"/>
          </p:cNvSpPr>
          <p:nvPr>
            <p:ph type="title"/>
          </p:nvPr>
        </p:nvSpPr>
        <p:spPr>
          <a:xfrm>
            <a:off x="454903" y="152400"/>
            <a:ext cx="11156599"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5891" name="Rectangle 3">
            <a:extLst>
              <a:ext uri="{FF2B5EF4-FFF2-40B4-BE49-F238E27FC236}">
                <a16:creationId xmlns:a16="http://schemas.microsoft.com/office/drawing/2014/main" id="{2DCF9DAC-CA8F-46BB-86E0-C597786C4CC6}"/>
              </a:ext>
            </a:extLst>
          </p:cNvPr>
          <p:cNvSpPr>
            <a:spLocks noGrp="1" noChangeArrowheads="1"/>
          </p:cNvSpPr>
          <p:nvPr>
            <p:ph type="body" idx="1"/>
          </p:nvPr>
        </p:nvSpPr>
        <p:spPr>
          <a:xfrm>
            <a:off x="850070" y="1295400"/>
            <a:ext cx="10573038" cy="5562600"/>
          </a:xfrm>
        </p:spPr>
        <p:txBody>
          <a:bodyPr/>
          <a:lstStyle/>
          <a:p>
            <a:pPr eaLnBrk="1" hangingPunct="1">
              <a:spcBef>
                <a:spcPct val="15000"/>
              </a:spcBef>
              <a:defRPr/>
            </a:pPr>
            <a:r>
              <a:rPr lang="en-US" altLang="en-US" sz="3600" dirty="0"/>
              <a:t>Variation Answer:</a:t>
            </a:r>
          </a:p>
          <a:p>
            <a:pPr lvl="1" eaLnBrk="1" hangingPunct="1">
              <a:spcBef>
                <a:spcPct val="15000"/>
              </a:spcBef>
              <a:defRPr/>
            </a:pPr>
            <a:r>
              <a:rPr lang="en-US" altLang="en-US" sz="3200" dirty="0"/>
              <a:t>Probably not</a:t>
            </a:r>
          </a:p>
          <a:p>
            <a:pPr lvl="1" eaLnBrk="1" hangingPunct="1">
              <a:spcBef>
                <a:spcPct val="15000"/>
              </a:spcBef>
              <a:defRPr/>
            </a:pPr>
            <a:r>
              <a:rPr lang="en-US" altLang="en-US" sz="3200" dirty="0"/>
              <a:t>If it is clear that the modification ultimately:</a:t>
            </a:r>
          </a:p>
          <a:p>
            <a:pPr lvl="2" eaLnBrk="1" hangingPunct="1">
              <a:spcBef>
                <a:spcPct val="15000"/>
              </a:spcBef>
              <a:defRPr/>
            </a:pPr>
            <a:r>
              <a:rPr lang="en-US" altLang="en-US" sz="2800" dirty="0"/>
              <a:t>Will result in higher payments to the contractor than it is currently entitled to</a:t>
            </a:r>
          </a:p>
          <a:p>
            <a:pPr lvl="2" eaLnBrk="1" hangingPunct="1">
              <a:spcBef>
                <a:spcPct val="15000"/>
              </a:spcBef>
              <a:defRPr/>
            </a:pPr>
            <a:r>
              <a:rPr lang="en-US" altLang="en-US" sz="2800" dirty="0"/>
              <a:t>Without performing more services than it is currently required to provide </a:t>
            </a:r>
          </a:p>
          <a:p>
            <a:pPr lvl="1" eaLnBrk="1" hangingPunct="1">
              <a:spcBef>
                <a:spcPct val="15000"/>
              </a:spcBef>
              <a:defRPr/>
            </a:pPr>
            <a:r>
              <a:rPr lang="en-US" altLang="en-US" sz="2800" dirty="0"/>
              <a:t>The modification would not be permitted</a:t>
            </a:r>
          </a:p>
        </p:txBody>
      </p:sp>
      <p:sp>
        <p:nvSpPr>
          <p:cNvPr id="2" name="Footer Placeholder 1">
            <a:extLst>
              <a:ext uri="{FF2B5EF4-FFF2-40B4-BE49-F238E27FC236}">
                <a16:creationId xmlns:a16="http://schemas.microsoft.com/office/drawing/2014/main" id="{6F895387-0C59-4F02-B50E-BF040EEFF1C9}"/>
              </a:ext>
            </a:extLst>
          </p:cNvPr>
          <p:cNvSpPr>
            <a:spLocks noGrp="1"/>
          </p:cNvSpPr>
          <p:nvPr>
            <p:ph type="ftr" sz="quarter" idx="11"/>
          </p:nvPr>
        </p:nvSpPr>
        <p:spPr>
          <a:xfrm>
            <a:off x="812800" y="6356351"/>
            <a:ext cx="991646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4115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EA3B64-622B-4297-BAE9-E92D93B898C3}"/>
              </a:ext>
            </a:extLst>
          </p:cNvPr>
          <p:cNvSpPr>
            <a:spLocks noGrp="1"/>
          </p:cNvSpPr>
          <p:nvPr>
            <p:ph type="sldNum" sz="quarter" idx="12"/>
          </p:nvPr>
        </p:nvSpPr>
        <p:spPr/>
        <p:txBody>
          <a:bodyPr/>
          <a:lstStyle/>
          <a:p>
            <a:pPr>
              <a:defRPr/>
            </a:pPr>
            <a:fld id="{4F583FA1-4D91-436F-995F-E8505EAC98D4}" type="slidenum">
              <a:rPr lang="en-US" altLang="en-US"/>
              <a:pPr>
                <a:defRPr/>
              </a:pPr>
              <a:t>196</a:t>
            </a:fld>
            <a:endParaRPr lang="en-US" altLang="en-US"/>
          </a:p>
        </p:txBody>
      </p:sp>
      <p:sp>
        <p:nvSpPr>
          <p:cNvPr id="806914" name="Rectangle 2">
            <a:extLst>
              <a:ext uri="{FF2B5EF4-FFF2-40B4-BE49-F238E27FC236}">
                <a16:creationId xmlns:a16="http://schemas.microsoft.com/office/drawing/2014/main" id="{E1F5AB32-9E5A-4980-90AF-FAE802A7A5D5}"/>
              </a:ext>
            </a:extLst>
          </p:cNvPr>
          <p:cNvSpPr>
            <a:spLocks noGrp="1" noChangeArrowheads="1"/>
          </p:cNvSpPr>
          <p:nvPr>
            <p:ph type="title"/>
          </p:nvPr>
        </p:nvSpPr>
        <p:spPr>
          <a:xfrm>
            <a:off x="395167" y="152400"/>
            <a:ext cx="11271473" cy="674695"/>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6915" name="Rectangle 3">
            <a:extLst>
              <a:ext uri="{FF2B5EF4-FFF2-40B4-BE49-F238E27FC236}">
                <a16:creationId xmlns:a16="http://schemas.microsoft.com/office/drawing/2014/main" id="{7173A34F-F6CA-4DA0-AA40-DC01A6B59D65}"/>
              </a:ext>
            </a:extLst>
          </p:cNvPr>
          <p:cNvSpPr>
            <a:spLocks noGrp="1" noChangeArrowheads="1"/>
          </p:cNvSpPr>
          <p:nvPr>
            <p:ph type="body" idx="1"/>
          </p:nvPr>
        </p:nvSpPr>
        <p:spPr>
          <a:xfrm>
            <a:off x="395167" y="882236"/>
            <a:ext cx="11271473" cy="5975764"/>
          </a:xfrm>
        </p:spPr>
        <p:txBody>
          <a:bodyPr/>
          <a:lstStyle/>
          <a:p>
            <a:pPr eaLnBrk="1" hangingPunct="1">
              <a:lnSpc>
                <a:spcPct val="90000"/>
              </a:lnSpc>
              <a:spcBef>
                <a:spcPct val="15000"/>
              </a:spcBef>
              <a:defRPr/>
            </a:pPr>
            <a:r>
              <a:rPr lang="en-US" altLang="en-US" sz="3200" dirty="0"/>
              <a:t>The purpose of:</a:t>
            </a:r>
          </a:p>
          <a:p>
            <a:pPr lvl="1" eaLnBrk="1" hangingPunct="1">
              <a:lnSpc>
                <a:spcPct val="90000"/>
              </a:lnSpc>
              <a:spcBef>
                <a:spcPct val="15000"/>
              </a:spcBef>
              <a:defRPr/>
            </a:pPr>
            <a:r>
              <a:rPr lang="en-US" altLang="en-US" sz="2800" dirty="0"/>
              <a:t>Escalation factors</a:t>
            </a:r>
          </a:p>
          <a:p>
            <a:pPr lvl="1" eaLnBrk="1" hangingPunct="1">
              <a:lnSpc>
                <a:spcPct val="90000"/>
              </a:lnSpc>
              <a:spcBef>
                <a:spcPct val="15000"/>
              </a:spcBef>
              <a:defRPr/>
            </a:pPr>
            <a:r>
              <a:rPr lang="en-US" altLang="en-US" sz="2800" dirty="0"/>
              <a:t>Caps on contractor liability</a:t>
            </a:r>
          </a:p>
          <a:p>
            <a:pPr lvl="1" eaLnBrk="1" hangingPunct="1">
              <a:lnSpc>
                <a:spcPct val="90000"/>
              </a:lnSpc>
              <a:spcBef>
                <a:spcPct val="15000"/>
              </a:spcBef>
              <a:defRPr/>
            </a:pPr>
            <a:r>
              <a:rPr lang="en-US" altLang="en-US" sz="2800" dirty="0"/>
              <a:t>Maximum levels of required effort, etc.</a:t>
            </a:r>
          </a:p>
          <a:p>
            <a:pPr eaLnBrk="1" hangingPunct="1">
              <a:lnSpc>
                <a:spcPct val="90000"/>
              </a:lnSpc>
              <a:spcBef>
                <a:spcPct val="15000"/>
              </a:spcBef>
              <a:defRPr/>
            </a:pPr>
            <a:r>
              <a:rPr lang="en-US" altLang="en-US" sz="3200" dirty="0"/>
              <a:t>Is to reduce contractor risk</a:t>
            </a:r>
          </a:p>
          <a:p>
            <a:pPr lvl="1" eaLnBrk="1" hangingPunct="1">
              <a:lnSpc>
                <a:spcPct val="90000"/>
              </a:lnSpc>
              <a:spcBef>
                <a:spcPct val="15000"/>
              </a:spcBef>
              <a:defRPr/>
            </a:pPr>
            <a:r>
              <a:rPr lang="en-US" altLang="en-US" sz="2800" dirty="0"/>
              <a:t>With the presumption that lower risk will translate to lower contract prices</a:t>
            </a:r>
          </a:p>
          <a:p>
            <a:pPr lvl="1" eaLnBrk="1" hangingPunct="1">
              <a:lnSpc>
                <a:spcPct val="90000"/>
              </a:lnSpc>
              <a:spcBef>
                <a:spcPct val="15000"/>
              </a:spcBef>
              <a:defRPr/>
            </a:pPr>
            <a:r>
              <a:rPr lang="en-US" altLang="en-US" sz="2800" dirty="0"/>
              <a:t>But, once a contract is awarded, the price already supposedly has taken all risk factors into consideration</a:t>
            </a:r>
          </a:p>
          <a:p>
            <a:pPr lvl="1" eaLnBrk="1" hangingPunct="1">
              <a:lnSpc>
                <a:spcPct val="90000"/>
              </a:lnSpc>
              <a:spcBef>
                <a:spcPct val="15000"/>
              </a:spcBef>
              <a:defRPr/>
            </a:pPr>
            <a:r>
              <a:rPr lang="en-US" altLang="en-US" sz="2800" dirty="0"/>
              <a:t>So, adding risk reduction factors after award likely will end up costing the State more money</a:t>
            </a:r>
          </a:p>
        </p:txBody>
      </p:sp>
      <p:sp>
        <p:nvSpPr>
          <p:cNvPr id="2" name="Footer Placeholder 1">
            <a:extLst>
              <a:ext uri="{FF2B5EF4-FFF2-40B4-BE49-F238E27FC236}">
                <a16:creationId xmlns:a16="http://schemas.microsoft.com/office/drawing/2014/main" id="{7F45BC26-BECD-4086-B550-DA5CCEBDBAB6}"/>
              </a:ext>
            </a:extLst>
          </p:cNvPr>
          <p:cNvSpPr>
            <a:spLocks noGrp="1"/>
          </p:cNvSpPr>
          <p:nvPr>
            <p:ph type="ftr" sz="quarter" idx="11"/>
          </p:nvPr>
        </p:nvSpPr>
        <p:spPr>
          <a:xfrm>
            <a:off x="812800" y="6356351"/>
            <a:ext cx="9907276"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20795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3EA89A-F996-4249-86CB-477E01E57A99}"/>
              </a:ext>
            </a:extLst>
          </p:cNvPr>
          <p:cNvSpPr>
            <a:spLocks noGrp="1"/>
          </p:cNvSpPr>
          <p:nvPr>
            <p:ph type="sldNum" sz="quarter" idx="12"/>
          </p:nvPr>
        </p:nvSpPr>
        <p:spPr/>
        <p:txBody>
          <a:bodyPr/>
          <a:lstStyle/>
          <a:p>
            <a:pPr>
              <a:defRPr/>
            </a:pPr>
            <a:fld id="{8503D1FB-4973-4477-9F6E-E42E56097DA1}" type="slidenum">
              <a:rPr lang="en-US" altLang="en-US"/>
              <a:pPr>
                <a:defRPr/>
              </a:pPr>
              <a:t>197</a:t>
            </a:fld>
            <a:endParaRPr lang="en-US" altLang="en-US"/>
          </a:p>
        </p:txBody>
      </p:sp>
      <p:sp>
        <p:nvSpPr>
          <p:cNvPr id="807938" name="Rectangle 2">
            <a:extLst>
              <a:ext uri="{FF2B5EF4-FFF2-40B4-BE49-F238E27FC236}">
                <a16:creationId xmlns:a16="http://schemas.microsoft.com/office/drawing/2014/main" id="{51557A0C-6EAA-4EE8-8D37-DDCF40F03DC3}"/>
              </a:ext>
            </a:extLst>
          </p:cNvPr>
          <p:cNvSpPr>
            <a:spLocks noGrp="1" noChangeArrowheads="1"/>
          </p:cNvSpPr>
          <p:nvPr>
            <p:ph type="title"/>
          </p:nvPr>
        </p:nvSpPr>
        <p:spPr>
          <a:xfrm>
            <a:off x="266509" y="152400"/>
            <a:ext cx="11583931" cy="762000"/>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07939" name="Rectangle 3">
            <a:extLst>
              <a:ext uri="{FF2B5EF4-FFF2-40B4-BE49-F238E27FC236}">
                <a16:creationId xmlns:a16="http://schemas.microsoft.com/office/drawing/2014/main" id="{99438696-BA7B-4E62-9A9D-6B8D6E1B6249}"/>
              </a:ext>
            </a:extLst>
          </p:cNvPr>
          <p:cNvSpPr>
            <a:spLocks noGrp="1" noChangeArrowheads="1"/>
          </p:cNvSpPr>
          <p:nvPr>
            <p:ph type="body" idx="1"/>
          </p:nvPr>
        </p:nvSpPr>
        <p:spPr>
          <a:xfrm>
            <a:off x="629512" y="1337138"/>
            <a:ext cx="10899280" cy="5520862"/>
          </a:xfrm>
        </p:spPr>
        <p:txBody>
          <a:bodyPr/>
          <a:lstStyle/>
          <a:p>
            <a:pPr eaLnBrk="1" hangingPunct="1">
              <a:lnSpc>
                <a:spcPct val="95000"/>
              </a:lnSpc>
              <a:defRPr/>
            </a:pPr>
            <a:r>
              <a:rPr lang="en-US" altLang="en-US" sz="3200" dirty="0"/>
              <a:t>A modification might be permissible if there is more likelihood in the future that it could end up saving money to the State, even though it costs money initially</a:t>
            </a:r>
          </a:p>
          <a:p>
            <a:pPr lvl="1" eaLnBrk="1" hangingPunct="1">
              <a:lnSpc>
                <a:spcPct val="95000"/>
              </a:lnSpc>
              <a:defRPr/>
            </a:pPr>
            <a:r>
              <a:rPr lang="en-US" altLang="en-US" sz="2800" dirty="0"/>
              <a:t>i.e., the modification not only increases payments when the level of effort exceeds a certain level, but</a:t>
            </a:r>
          </a:p>
          <a:p>
            <a:pPr lvl="1" eaLnBrk="1" hangingPunct="1">
              <a:lnSpc>
                <a:spcPct val="95000"/>
              </a:lnSpc>
              <a:defRPr/>
            </a:pPr>
            <a:r>
              <a:rPr lang="en-US" altLang="en-US" sz="2800" dirty="0"/>
              <a:t>Decreases payments when the level of effort decreases to certain levels</a:t>
            </a:r>
          </a:p>
          <a:p>
            <a:pPr lvl="1" eaLnBrk="1" hangingPunct="1">
              <a:lnSpc>
                <a:spcPct val="95000"/>
              </a:lnSpc>
              <a:defRPr/>
            </a:pPr>
            <a:r>
              <a:rPr lang="en-US" altLang="en-US" sz="2800" dirty="0"/>
              <a:t>And it is likely that when the recession ends that this will be the case</a:t>
            </a:r>
          </a:p>
        </p:txBody>
      </p:sp>
      <p:sp>
        <p:nvSpPr>
          <p:cNvPr id="2" name="Footer Placeholder 1">
            <a:extLst>
              <a:ext uri="{FF2B5EF4-FFF2-40B4-BE49-F238E27FC236}">
                <a16:creationId xmlns:a16="http://schemas.microsoft.com/office/drawing/2014/main" id="{E97CF73C-DE40-4CB1-AB4E-A30ED1490DF9}"/>
              </a:ext>
            </a:extLst>
          </p:cNvPr>
          <p:cNvSpPr>
            <a:spLocks noGrp="1"/>
          </p:cNvSpPr>
          <p:nvPr>
            <p:ph type="ftr" sz="quarter" idx="11"/>
          </p:nvPr>
        </p:nvSpPr>
        <p:spPr>
          <a:xfrm>
            <a:off x="812799" y="6356351"/>
            <a:ext cx="9842947"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7090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FF8DA2-A41D-4387-B8EF-353E5CAA14E3}"/>
              </a:ext>
            </a:extLst>
          </p:cNvPr>
          <p:cNvSpPr>
            <a:spLocks noGrp="1"/>
          </p:cNvSpPr>
          <p:nvPr>
            <p:ph type="sldNum" sz="quarter" idx="12"/>
          </p:nvPr>
        </p:nvSpPr>
        <p:spPr/>
        <p:txBody>
          <a:bodyPr/>
          <a:lstStyle/>
          <a:p>
            <a:pPr>
              <a:defRPr/>
            </a:pPr>
            <a:fld id="{A2BC24DC-8A45-477A-9ECE-B3730BE52830}" type="slidenum">
              <a:rPr lang="en-US" altLang="en-US"/>
              <a:pPr>
                <a:defRPr/>
              </a:pPr>
              <a:t>198</a:t>
            </a:fld>
            <a:endParaRPr lang="en-US" altLang="en-US"/>
          </a:p>
        </p:txBody>
      </p:sp>
      <p:sp>
        <p:nvSpPr>
          <p:cNvPr id="842754" name="Rectangle 2">
            <a:extLst>
              <a:ext uri="{FF2B5EF4-FFF2-40B4-BE49-F238E27FC236}">
                <a16:creationId xmlns:a16="http://schemas.microsoft.com/office/drawing/2014/main" id="{26B0D065-3553-463B-AC02-D2711049FCE3}"/>
              </a:ext>
            </a:extLst>
          </p:cNvPr>
          <p:cNvSpPr>
            <a:spLocks noGrp="1" noChangeArrowheads="1"/>
          </p:cNvSpPr>
          <p:nvPr>
            <p:ph type="title"/>
          </p:nvPr>
        </p:nvSpPr>
        <p:spPr>
          <a:xfrm>
            <a:off x="280293" y="152399"/>
            <a:ext cx="11413918" cy="701677"/>
          </a:xfrm>
        </p:spPr>
        <p:txBody>
          <a:bodyPr/>
          <a:lstStyle/>
          <a:p>
            <a:pPr algn="ctr" eaLnBrk="1" hangingPunct="1">
              <a:lnSpc>
                <a:spcPct val="90000"/>
              </a:lnSpc>
              <a:defRPr/>
            </a:pPr>
            <a:r>
              <a:rPr lang="en-US" altLang="en-US" dirty="0"/>
              <a:t>Modifications: Example #1 </a:t>
            </a:r>
            <a:r>
              <a:rPr lang="en-US" altLang="en-US" sz="2400" b="0" dirty="0"/>
              <a:t>(Cont’d)</a:t>
            </a:r>
          </a:p>
        </p:txBody>
      </p:sp>
      <p:sp>
        <p:nvSpPr>
          <p:cNvPr id="842755" name="Rectangle 3">
            <a:extLst>
              <a:ext uri="{FF2B5EF4-FFF2-40B4-BE49-F238E27FC236}">
                <a16:creationId xmlns:a16="http://schemas.microsoft.com/office/drawing/2014/main" id="{6A0B35AF-89D0-48CF-84BD-8858A1C42E1E}"/>
              </a:ext>
            </a:extLst>
          </p:cNvPr>
          <p:cNvSpPr>
            <a:spLocks noGrp="1" noChangeArrowheads="1"/>
          </p:cNvSpPr>
          <p:nvPr>
            <p:ph type="body" idx="1"/>
          </p:nvPr>
        </p:nvSpPr>
        <p:spPr>
          <a:xfrm>
            <a:off x="385977" y="990600"/>
            <a:ext cx="11413917" cy="5867400"/>
          </a:xfrm>
        </p:spPr>
        <p:txBody>
          <a:bodyPr/>
          <a:lstStyle/>
          <a:p>
            <a:pPr eaLnBrk="1" hangingPunct="1">
              <a:lnSpc>
                <a:spcPct val="95000"/>
              </a:lnSpc>
              <a:spcBef>
                <a:spcPct val="15000"/>
              </a:spcBef>
              <a:defRPr/>
            </a:pPr>
            <a:r>
              <a:rPr lang="en-US" altLang="en-US" sz="3200" dirty="0"/>
              <a:t>But there isn’t much incentive for a vendor to agree to a modification that likely will decrease its future payments</a:t>
            </a:r>
          </a:p>
          <a:p>
            <a:pPr eaLnBrk="1" hangingPunct="1">
              <a:lnSpc>
                <a:spcPct val="95000"/>
              </a:lnSpc>
              <a:spcBef>
                <a:spcPct val="15000"/>
              </a:spcBef>
              <a:defRPr/>
            </a:pPr>
            <a:r>
              <a:rPr lang="en-US" altLang="en-US" sz="3200" dirty="0"/>
              <a:t>So both parties probably will live with the contract the way it is until it ends</a:t>
            </a:r>
          </a:p>
          <a:p>
            <a:pPr eaLnBrk="1" hangingPunct="1">
              <a:lnSpc>
                <a:spcPct val="95000"/>
              </a:lnSpc>
              <a:spcBef>
                <a:spcPct val="15000"/>
              </a:spcBef>
              <a:defRPr/>
            </a:pPr>
            <a:r>
              <a:rPr lang="en-US" altLang="en-US" sz="3200" dirty="0"/>
              <a:t>But, the agency should address all these issues in the next procurement to:</a:t>
            </a:r>
          </a:p>
          <a:p>
            <a:pPr lvl="1" eaLnBrk="1" hangingPunct="1">
              <a:lnSpc>
                <a:spcPct val="95000"/>
              </a:lnSpc>
              <a:spcBef>
                <a:spcPct val="15000"/>
              </a:spcBef>
              <a:defRPr/>
            </a:pPr>
            <a:r>
              <a:rPr lang="en-US" altLang="en-US" sz="2800" dirty="0"/>
              <a:t>Prevent a recurrence of the current problems, &amp;</a:t>
            </a:r>
          </a:p>
          <a:p>
            <a:pPr lvl="1" eaLnBrk="1" hangingPunct="1">
              <a:lnSpc>
                <a:spcPct val="95000"/>
              </a:lnSpc>
              <a:spcBef>
                <a:spcPct val="15000"/>
              </a:spcBef>
              <a:defRPr/>
            </a:pPr>
            <a:r>
              <a:rPr lang="en-US" altLang="en-US" sz="2800" dirty="0"/>
              <a:t>Help avoid a big increase in prices under the new contract, because vendors assume they will have to devote 40 hours per week to perform it</a:t>
            </a:r>
          </a:p>
        </p:txBody>
      </p:sp>
      <p:sp>
        <p:nvSpPr>
          <p:cNvPr id="2" name="Footer Placeholder 1">
            <a:extLst>
              <a:ext uri="{FF2B5EF4-FFF2-40B4-BE49-F238E27FC236}">
                <a16:creationId xmlns:a16="http://schemas.microsoft.com/office/drawing/2014/main" id="{EB5704C0-2137-494E-A34B-23D2B1C97D35}"/>
              </a:ext>
            </a:extLst>
          </p:cNvPr>
          <p:cNvSpPr>
            <a:spLocks noGrp="1"/>
          </p:cNvSpPr>
          <p:nvPr>
            <p:ph type="ftr" sz="quarter" idx="11"/>
          </p:nvPr>
        </p:nvSpPr>
        <p:spPr>
          <a:xfrm>
            <a:off x="812799" y="6356351"/>
            <a:ext cx="10118645"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97631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EA4725-F2FB-4B7D-8272-BD8C21CE81D6}"/>
              </a:ext>
            </a:extLst>
          </p:cNvPr>
          <p:cNvSpPr>
            <a:spLocks noGrp="1"/>
          </p:cNvSpPr>
          <p:nvPr>
            <p:ph type="sldNum" sz="quarter" idx="12"/>
          </p:nvPr>
        </p:nvSpPr>
        <p:spPr/>
        <p:txBody>
          <a:bodyPr/>
          <a:lstStyle/>
          <a:p>
            <a:pPr>
              <a:defRPr/>
            </a:pPr>
            <a:fld id="{97CDF9C3-164B-4B3D-9B15-BDDF7706BF40}" type="slidenum">
              <a:rPr lang="en-US" altLang="en-US"/>
              <a:pPr>
                <a:defRPr/>
              </a:pPr>
              <a:t>199</a:t>
            </a:fld>
            <a:endParaRPr lang="en-US" altLang="en-US"/>
          </a:p>
        </p:txBody>
      </p:sp>
      <p:sp>
        <p:nvSpPr>
          <p:cNvPr id="809986" name="Rectangle 2">
            <a:extLst>
              <a:ext uri="{FF2B5EF4-FFF2-40B4-BE49-F238E27FC236}">
                <a16:creationId xmlns:a16="http://schemas.microsoft.com/office/drawing/2014/main" id="{74BFF700-74D3-40F8-93FA-A67FB6B22974}"/>
              </a:ext>
            </a:extLst>
          </p:cNvPr>
          <p:cNvSpPr>
            <a:spLocks noGrp="1" noChangeArrowheads="1"/>
          </p:cNvSpPr>
          <p:nvPr>
            <p:ph type="title"/>
          </p:nvPr>
        </p:nvSpPr>
        <p:spPr>
          <a:xfrm>
            <a:off x="1981200" y="143210"/>
            <a:ext cx="8229600" cy="838200"/>
          </a:xfrm>
        </p:spPr>
        <p:txBody>
          <a:bodyPr/>
          <a:lstStyle/>
          <a:p>
            <a:pPr eaLnBrk="1" hangingPunct="1">
              <a:lnSpc>
                <a:spcPct val="90000"/>
              </a:lnSpc>
              <a:defRPr/>
            </a:pPr>
            <a:r>
              <a:rPr lang="en-US" altLang="en-US"/>
              <a:t>Modifications: Example #2 </a:t>
            </a:r>
          </a:p>
        </p:txBody>
      </p:sp>
      <p:sp>
        <p:nvSpPr>
          <p:cNvPr id="809987" name="Rectangle 3">
            <a:extLst>
              <a:ext uri="{FF2B5EF4-FFF2-40B4-BE49-F238E27FC236}">
                <a16:creationId xmlns:a16="http://schemas.microsoft.com/office/drawing/2014/main" id="{C53120F8-6E11-424B-A5AC-D2EC4F58AA7C}"/>
              </a:ext>
            </a:extLst>
          </p:cNvPr>
          <p:cNvSpPr>
            <a:spLocks noGrp="1" noChangeArrowheads="1"/>
          </p:cNvSpPr>
          <p:nvPr>
            <p:ph type="body" idx="1"/>
          </p:nvPr>
        </p:nvSpPr>
        <p:spPr>
          <a:xfrm>
            <a:off x="594359" y="1436370"/>
            <a:ext cx="11173371" cy="5421630"/>
          </a:xfrm>
        </p:spPr>
        <p:txBody>
          <a:bodyPr/>
          <a:lstStyle/>
          <a:p>
            <a:pPr eaLnBrk="1" hangingPunct="1">
              <a:lnSpc>
                <a:spcPct val="90000"/>
              </a:lnSpc>
              <a:spcBef>
                <a:spcPct val="15000"/>
              </a:spcBef>
              <a:buFont typeface="Wingdings" panose="05000000000000000000" pitchFamily="2" charset="2"/>
              <a:buNone/>
              <a:defRPr/>
            </a:pPr>
            <a:r>
              <a:rPr lang="en-US" altLang="en-US" sz="3200" dirty="0"/>
              <a:t>Situation:</a:t>
            </a:r>
          </a:p>
          <a:p>
            <a:pPr eaLnBrk="1" hangingPunct="1">
              <a:lnSpc>
                <a:spcPct val="90000"/>
              </a:lnSpc>
              <a:spcBef>
                <a:spcPct val="15000"/>
              </a:spcBef>
              <a:defRPr/>
            </a:pPr>
            <a:r>
              <a:rPr lang="en-US" altLang="en-US" sz="2800" dirty="0"/>
              <a:t>Imposition of land fill fees for trash removal contracts</a:t>
            </a:r>
          </a:p>
          <a:p>
            <a:pPr eaLnBrk="1" hangingPunct="1">
              <a:lnSpc>
                <a:spcPct val="90000"/>
              </a:lnSpc>
              <a:spcBef>
                <a:spcPct val="15000"/>
              </a:spcBef>
              <a:defRPr/>
            </a:pPr>
            <a:r>
              <a:rPr lang="en-US" altLang="en-US" sz="2800" dirty="0"/>
              <a:t>In the early 1980s some rural counties charged no fee for any county resident to dump trash in the county landfills</a:t>
            </a:r>
          </a:p>
          <a:p>
            <a:pPr lvl="1" eaLnBrk="1" hangingPunct="1">
              <a:lnSpc>
                <a:spcPct val="90000"/>
              </a:lnSpc>
              <a:spcBef>
                <a:spcPct val="15000"/>
              </a:spcBef>
              <a:defRPr/>
            </a:pPr>
            <a:r>
              <a:rPr lang="en-US" altLang="en-US" sz="2400" b="1" dirty="0"/>
              <a:t>Individuals or businesses</a:t>
            </a:r>
          </a:p>
          <a:p>
            <a:pPr eaLnBrk="1" hangingPunct="1">
              <a:lnSpc>
                <a:spcPct val="90000"/>
              </a:lnSpc>
              <a:spcBef>
                <a:spcPct val="15000"/>
              </a:spcBef>
              <a:defRPr/>
            </a:pPr>
            <a:r>
              <a:rPr lang="en-US" altLang="en-US" sz="2800" dirty="0"/>
              <a:t>Many DHMH facilities:</a:t>
            </a:r>
          </a:p>
          <a:p>
            <a:pPr lvl="1" eaLnBrk="1" hangingPunct="1">
              <a:lnSpc>
                <a:spcPct val="90000"/>
              </a:lnSpc>
              <a:spcBef>
                <a:spcPct val="15000"/>
              </a:spcBef>
              <a:defRPr/>
            </a:pPr>
            <a:r>
              <a:rPr lang="en-US" altLang="en-US" sz="2400" b="1" dirty="0"/>
              <a:t>Were located in rural counties</a:t>
            </a:r>
          </a:p>
          <a:p>
            <a:pPr lvl="1" eaLnBrk="1" hangingPunct="1">
              <a:lnSpc>
                <a:spcPct val="90000"/>
              </a:lnSpc>
              <a:spcBef>
                <a:spcPct val="15000"/>
              </a:spcBef>
              <a:defRPr/>
            </a:pPr>
            <a:r>
              <a:rPr lang="en-US" altLang="en-US" sz="2400" b="1" dirty="0"/>
              <a:t>Had multiple year trash removal contracts</a:t>
            </a:r>
          </a:p>
        </p:txBody>
      </p:sp>
      <p:sp>
        <p:nvSpPr>
          <p:cNvPr id="2" name="Footer Placeholder 1">
            <a:extLst>
              <a:ext uri="{FF2B5EF4-FFF2-40B4-BE49-F238E27FC236}">
                <a16:creationId xmlns:a16="http://schemas.microsoft.com/office/drawing/2014/main" id="{48B1EE15-343C-4B38-AFEA-1CB7738F1382}"/>
              </a:ext>
            </a:extLst>
          </p:cNvPr>
          <p:cNvSpPr>
            <a:spLocks noGrp="1"/>
          </p:cNvSpPr>
          <p:nvPr>
            <p:ph type="ftr" sz="quarter" idx="11"/>
          </p:nvPr>
        </p:nvSpPr>
        <p:spPr>
          <a:xfrm>
            <a:off x="812799" y="6356351"/>
            <a:ext cx="1004972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7295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244D-F620-4B24-B29A-1EDDD0DE7EE3}"/>
              </a:ext>
            </a:extLst>
          </p:cNvPr>
          <p:cNvSpPr>
            <a:spLocks noGrp="1"/>
          </p:cNvSpPr>
          <p:nvPr>
            <p:ph type="title"/>
          </p:nvPr>
        </p:nvSpPr>
        <p:spPr>
          <a:xfrm>
            <a:off x="1752600" y="152400"/>
            <a:ext cx="8686800" cy="553825"/>
          </a:xfrm>
        </p:spPr>
        <p:txBody>
          <a:bodyPr/>
          <a:lstStyle/>
          <a:p>
            <a:pPr algn="ctr">
              <a:defRPr/>
            </a:pPr>
            <a:r>
              <a:rPr lang="en-US" altLang="en-US" dirty="0"/>
              <a:t>MDH Presenters</a:t>
            </a:r>
            <a:endParaRPr lang="en-US" dirty="0"/>
          </a:p>
        </p:txBody>
      </p:sp>
      <p:sp>
        <p:nvSpPr>
          <p:cNvPr id="3" name="Content Placeholder 2">
            <a:extLst>
              <a:ext uri="{FF2B5EF4-FFF2-40B4-BE49-F238E27FC236}">
                <a16:creationId xmlns:a16="http://schemas.microsoft.com/office/drawing/2014/main" id="{E954DFB6-DB5D-4557-8A6E-EB3524D7CF81}"/>
              </a:ext>
            </a:extLst>
          </p:cNvPr>
          <p:cNvSpPr>
            <a:spLocks noGrp="1"/>
          </p:cNvSpPr>
          <p:nvPr>
            <p:ph sz="half" idx="1"/>
          </p:nvPr>
        </p:nvSpPr>
        <p:spPr>
          <a:xfrm>
            <a:off x="490194" y="706225"/>
            <a:ext cx="5516906" cy="5694575"/>
          </a:xfrm>
        </p:spPr>
        <p:txBody>
          <a:bodyPr/>
          <a:lstStyle/>
          <a:p>
            <a:pPr>
              <a:spcBef>
                <a:spcPts val="1200"/>
              </a:spcBef>
              <a:buNone/>
              <a:defRPr/>
            </a:pPr>
            <a:r>
              <a:rPr lang="en-US" altLang="en-US" sz="3200" b="1" dirty="0">
                <a:solidFill>
                  <a:srgbClr val="99FF33"/>
                </a:solidFill>
              </a:rPr>
              <a:t>   </a:t>
            </a:r>
            <a:r>
              <a:rPr lang="en-US" altLang="en-US" sz="3600" b="1" dirty="0">
                <a:solidFill>
                  <a:schemeClr val="accent6">
                    <a:lumMod val="75000"/>
                  </a:schemeClr>
                </a:solidFill>
              </a:rPr>
              <a:t>Dana Dembrow</a:t>
            </a:r>
          </a:p>
          <a:p>
            <a:pPr>
              <a:spcBef>
                <a:spcPts val="1200"/>
              </a:spcBef>
              <a:buFont typeface="Wingdings" panose="05000000000000000000" pitchFamily="2" charset="2"/>
              <a:buChar char="Ø"/>
              <a:defRPr/>
            </a:pPr>
            <a:r>
              <a:rPr lang="en-US" altLang="en-US" sz="2300" b="1" dirty="0">
                <a:solidFill>
                  <a:srgbClr val="660066"/>
                </a:solidFill>
              </a:rPr>
              <a:t>MDH Chief of Procurement </a:t>
            </a:r>
          </a:p>
          <a:p>
            <a:pPr eaLnBrk="1" hangingPunct="1">
              <a:buFont typeface="Wingdings" panose="05000000000000000000" pitchFamily="2" charset="2"/>
              <a:buChar char="Ø"/>
              <a:defRPr/>
            </a:pPr>
            <a:r>
              <a:rPr lang="en-US" altLang="en-US" sz="2300" b="1" dirty="0">
                <a:solidFill>
                  <a:srgbClr val="660066"/>
                </a:solidFill>
              </a:rPr>
              <a:t>Attorney</a:t>
            </a:r>
          </a:p>
          <a:p>
            <a:pPr eaLnBrk="1" hangingPunct="1">
              <a:buFont typeface="Wingdings" panose="05000000000000000000" pitchFamily="2" charset="2"/>
              <a:buChar char="Ø"/>
              <a:defRPr/>
            </a:pPr>
            <a:r>
              <a:rPr lang="en-US" altLang="en-US" sz="2300" b="1" dirty="0">
                <a:solidFill>
                  <a:srgbClr val="660066"/>
                </a:solidFill>
              </a:rPr>
              <a:t>Former State Delegate </a:t>
            </a:r>
          </a:p>
          <a:p>
            <a:pPr eaLnBrk="1" hangingPunct="1">
              <a:buFont typeface="Wingdings" panose="05000000000000000000" pitchFamily="2" charset="2"/>
              <a:buChar char="Ø"/>
              <a:defRPr/>
            </a:pPr>
            <a:r>
              <a:rPr lang="en-US" altLang="en-US" sz="2300" b="1" dirty="0">
                <a:solidFill>
                  <a:schemeClr val="tx1"/>
                </a:solidFill>
              </a:rPr>
              <a:t>10 years as 1 of 3 </a:t>
            </a:r>
            <a:r>
              <a:rPr lang="en-US" altLang="en-US" sz="2300" b="1" dirty="0">
                <a:solidFill>
                  <a:srgbClr val="660066"/>
                </a:solidFill>
              </a:rPr>
              <a:t>Member</a:t>
            </a:r>
            <a:r>
              <a:rPr lang="en-US" altLang="en-US" sz="2300" b="1" dirty="0">
                <a:solidFill>
                  <a:schemeClr val="tx1"/>
                </a:solidFill>
              </a:rPr>
              <a:t>s of the </a:t>
            </a:r>
            <a:r>
              <a:rPr lang="en-US" altLang="en-US" sz="2300" b="1" dirty="0">
                <a:solidFill>
                  <a:srgbClr val="660066"/>
                </a:solidFill>
              </a:rPr>
              <a:t>Maryland State Board of Contract Appeals</a:t>
            </a:r>
          </a:p>
          <a:p>
            <a:pPr lvl="1" eaLnBrk="1" hangingPunct="1">
              <a:buFont typeface="Wingdings" panose="05000000000000000000" pitchFamily="2" charset="2"/>
              <a:buChar char="Ø"/>
              <a:defRPr/>
            </a:pPr>
            <a:r>
              <a:rPr lang="en-US" altLang="en-US" sz="2100" b="1" dirty="0">
                <a:solidFill>
                  <a:schemeClr val="tx1"/>
                </a:solidFill>
              </a:rPr>
              <a:t>Rendered formal decisions on Procurement Protests and Claims filed by vendors</a:t>
            </a:r>
          </a:p>
          <a:p>
            <a:pPr lvl="1" eaLnBrk="1" hangingPunct="1">
              <a:buFont typeface="Wingdings" panose="05000000000000000000" pitchFamily="2" charset="2"/>
              <a:buChar char="Ø"/>
              <a:defRPr/>
            </a:pPr>
            <a:r>
              <a:rPr lang="en-US" altLang="en-US" sz="2100" b="1" dirty="0">
                <a:solidFill>
                  <a:schemeClr val="tx1"/>
                </a:solidFill>
              </a:rPr>
              <a:t>Authored almost all decisions (verdicts) during that time </a:t>
            </a:r>
          </a:p>
          <a:p>
            <a:pPr>
              <a:defRPr/>
            </a:pPr>
            <a:endParaRPr lang="en-US" dirty="0"/>
          </a:p>
        </p:txBody>
      </p:sp>
      <p:sp>
        <p:nvSpPr>
          <p:cNvPr id="4" name="Content Placeholder 3">
            <a:extLst>
              <a:ext uri="{FF2B5EF4-FFF2-40B4-BE49-F238E27FC236}">
                <a16:creationId xmlns:a16="http://schemas.microsoft.com/office/drawing/2014/main" id="{F4ADA912-6E54-4527-9E19-FD212B925A8B}"/>
              </a:ext>
            </a:extLst>
          </p:cNvPr>
          <p:cNvSpPr>
            <a:spLocks noGrp="1"/>
          </p:cNvSpPr>
          <p:nvPr>
            <p:ph sz="half" idx="2"/>
          </p:nvPr>
        </p:nvSpPr>
        <p:spPr>
          <a:xfrm>
            <a:off x="6095999" y="706225"/>
            <a:ext cx="5847761" cy="5562601"/>
          </a:xfrm>
        </p:spPr>
        <p:txBody>
          <a:bodyPr/>
          <a:lstStyle/>
          <a:p>
            <a:pPr>
              <a:buNone/>
              <a:defRPr/>
            </a:pPr>
            <a:r>
              <a:rPr lang="en-US" altLang="en-US" sz="3200" b="1" dirty="0">
                <a:solidFill>
                  <a:srgbClr val="99FF33"/>
                </a:solidFill>
              </a:rPr>
              <a:t>   </a:t>
            </a:r>
            <a:r>
              <a:rPr lang="en-US" altLang="en-US" sz="3600" b="1" dirty="0">
                <a:solidFill>
                  <a:schemeClr val="accent6">
                    <a:lumMod val="75000"/>
                  </a:schemeClr>
                </a:solidFill>
              </a:rPr>
              <a:t>Joel Leberknight</a:t>
            </a:r>
          </a:p>
          <a:p>
            <a:pPr>
              <a:spcBef>
                <a:spcPts val="1200"/>
              </a:spcBef>
              <a:buFont typeface="Wingdings" panose="05000000000000000000" pitchFamily="2" charset="2"/>
              <a:buChar char="Ø"/>
              <a:defRPr/>
            </a:pPr>
            <a:r>
              <a:rPr lang="en-US" altLang="en-US" sz="2400" b="1" dirty="0">
                <a:solidFill>
                  <a:srgbClr val="660066"/>
                </a:solidFill>
              </a:rPr>
              <a:t>Retired State employee</a:t>
            </a:r>
          </a:p>
          <a:p>
            <a:pPr>
              <a:spcBef>
                <a:spcPts val="1200"/>
              </a:spcBef>
              <a:buNone/>
              <a:defRPr/>
            </a:pPr>
            <a:r>
              <a:rPr lang="en-US" altLang="en-US" dirty="0">
                <a:solidFill>
                  <a:srgbClr val="FF9933"/>
                </a:solidFill>
              </a:rPr>
              <a:t>	</a:t>
            </a:r>
            <a:r>
              <a:rPr lang="en-US" altLang="en-US" sz="2100" b="1" dirty="0">
                <a:solidFill>
                  <a:schemeClr val="tx1"/>
                </a:solidFill>
              </a:rPr>
              <a:t>38 years full time; over 4 years part time    (over 17 years full time and over 2 years part-time at MDH)</a:t>
            </a:r>
          </a:p>
          <a:p>
            <a:pPr>
              <a:spcBef>
                <a:spcPts val="1200"/>
              </a:spcBef>
              <a:buFont typeface="Wingdings" panose="05000000000000000000" pitchFamily="2" charset="2"/>
              <a:buChar char="Ø"/>
              <a:defRPr/>
            </a:pPr>
            <a:r>
              <a:rPr lang="en-US" altLang="en-US" sz="2400" b="1" dirty="0">
                <a:solidFill>
                  <a:srgbClr val="660066"/>
                </a:solidFill>
              </a:rPr>
              <a:t>35 years of Maryland procurement experience, including:</a:t>
            </a:r>
          </a:p>
          <a:p>
            <a:pPr>
              <a:spcBef>
                <a:spcPts val="1200"/>
              </a:spcBef>
              <a:buNone/>
              <a:defRPr/>
            </a:pPr>
            <a:r>
              <a:rPr lang="en-US" altLang="en-US" dirty="0">
                <a:solidFill>
                  <a:srgbClr val="FF9933"/>
                </a:solidFill>
              </a:rPr>
              <a:t>	</a:t>
            </a:r>
            <a:r>
              <a:rPr lang="en-US" altLang="en-US" sz="2100" b="1" dirty="0">
                <a:solidFill>
                  <a:schemeClr val="tx1"/>
                </a:solidFill>
              </a:rPr>
              <a:t>Over 8 years as Chief of Procurement at MDH (DHMH) </a:t>
            </a:r>
            <a:r>
              <a:rPr lang="en-US" altLang="en-US" sz="2100" b="1" dirty="0">
                <a:solidFill>
                  <a:schemeClr val="bg2"/>
                </a:solidFill>
              </a:rPr>
              <a:t>(from 4/88 to 12/96)</a:t>
            </a:r>
          </a:p>
          <a:p>
            <a:pPr>
              <a:spcBef>
                <a:spcPts val="1200"/>
              </a:spcBef>
              <a:buNone/>
              <a:defRPr/>
            </a:pPr>
            <a:r>
              <a:rPr lang="en-US" altLang="en-US" sz="2100" b="1" dirty="0">
                <a:solidFill>
                  <a:schemeClr val="tx1"/>
                </a:solidFill>
              </a:rPr>
              <a:t>	Almost 17 years as Chief of Procurement at the Dept. of Budget &amp; Management (DBM) </a:t>
            </a:r>
            <a:r>
              <a:rPr lang="en-US" altLang="en-US" sz="2100" b="1" dirty="0">
                <a:solidFill>
                  <a:schemeClr val="bg2"/>
                </a:solidFill>
              </a:rPr>
              <a:t>(from 12/96 to 10/13)</a:t>
            </a:r>
          </a:p>
          <a:p>
            <a:pPr>
              <a:defRPr/>
            </a:pPr>
            <a:endParaRPr lang="en-US" dirty="0"/>
          </a:p>
        </p:txBody>
      </p:sp>
      <p:sp>
        <p:nvSpPr>
          <p:cNvPr id="6" name="Footer Placeholder 5">
            <a:extLst>
              <a:ext uri="{FF2B5EF4-FFF2-40B4-BE49-F238E27FC236}">
                <a16:creationId xmlns:a16="http://schemas.microsoft.com/office/drawing/2014/main" id="{AA380D93-F8E4-473F-9466-BDD8C05A0C1A}"/>
              </a:ext>
            </a:extLst>
          </p:cNvPr>
          <p:cNvSpPr>
            <a:spLocks noGrp="1"/>
          </p:cNvSpPr>
          <p:nvPr>
            <p:ph type="ftr" sz="quarter" idx="12"/>
          </p:nvPr>
        </p:nvSpPr>
        <p:spPr>
          <a:xfrm>
            <a:off x="622169" y="6477000"/>
            <a:ext cx="9360031" cy="304800"/>
          </a:xfrm>
        </p:spPr>
        <p:txBody>
          <a:bodyPr/>
          <a:lstStyle/>
          <a:p>
            <a:pPr>
              <a:defRPr/>
            </a:pPr>
            <a:r>
              <a:rPr lang="en-US" altLang="en-US" dirty="0"/>
              <a:t>5/22/18 Sole Source; Emergency; Options &amp; Mods          Copyright 2018 Md. Dept. of Health - Unpublished Work</a:t>
            </a:r>
          </a:p>
        </p:txBody>
      </p:sp>
      <p:sp>
        <p:nvSpPr>
          <p:cNvPr id="5" name="Slide Number Placeholder 4">
            <a:extLst>
              <a:ext uri="{FF2B5EF4-FFF2-40B4-BE49-F238E27FC236}">
                <a16:creationId xmlns:a16="http://schemas.microsoft.com/office/drawing/2014/main" id="{2835CEED-DECF-4140-A2FB-3443339EBEDE}"/>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1795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F090-3CE4-4001-BC2A-355715E88553}"/>
              </a:ext>
            </a:extLst>
          </p:cNvPr>
          <p:cNvSpPr>
            <a:spLocks noGrp="1"/>
          </p:cNvSpPr>
          <p:nvPr>
            <p:ph type="title"/>
          </p:nvPr>
        </p:nvSpPr>
        <p:spPr>
          <a:xfrm>
            <a:off x="812800" y="274638"/>
            <a:ext cx="10566400" cy="734030"/>
          </a:xfrm>
        </p:spPr>
        <p:txBody>
          <a:bodyPr/>
          <a:lstStyle/>
          <a:p>
            <a:pPr algn="ctr"/>
            <a:r>
              <a:rPr lang="en-US" dirty="0"/>
              <a:t>What do you do?</a:t>
            </a:r>
          </a:p>
        </p:txBody>
      </p:sp>
      <p:sp>
        <p:nvSpPr>
          <p:cNvPr id="3" name="Content Placeholder 2">
            <a:extLst>
              <a:ext uri="{FF2B5EF4-FFF2-40B4-BE49-F238E27FC236}">
                <a16:creationId xmlns:a16="http://schemas.microsoft.com/office/drawing/2014/main" id="{8A0AFF2E-5A15-4DDE-A001-39F23700B69E}"/>
              </a:ext>
            </a:extLst>
          </p:cNvPr>
          <p:cNvSpPr>
            <a:spLocks noGrp="1"/>
          </p:cNvSpPr>
          <p:nvPr>
            <p:ph sz="quarter" idx="13"/>
          </p:nvPr>
        </p:nvSpPr>
        <p:spPr>
          <a:xfrm>
            <a:off x="282805" y="1008668"/>
            <a:ext cx="11547834" cy="5269584"/>
          </a:xfrm>
        </p:spPr>
        <p:txBody>
          <a:bodyPr>
            <a:normAutofit fontScale="92500"/>
          </a:bodyPr>
          <a:lstStyle/>
          <a:p>
            <a:r>
              <a:rPr lang="en-US" dirty="0"/>
              <a:t>You could consider making an emergency award</a:t>
            </a:r>
          </a:p>
          <a:p>
            <a:pPr lvl="1"/>
            <a:r>
              <a:rPr lang="en-US" dirty="0"/>
              <a:t>As described later in the class</a:t>
            </a:r>
          </a:p>
          <a:p>
            <a:r>
              <a:rPr lang="en-US" dirty="0"/>
              <a:t>But, emergency awards are probably even more disfavored by the BPW than sole source ones</a:t>
            </a:r>
          </a:p>
          <a:p>
            <a:r>
              <a:rPr lang="en-US" dirty="0"/>
              <a:t>You also don’t want to risk losing the federal funds and either doing without the project or having no monies to pay for it</a:t>
            </a:r>
          </a:p>
          <a:p>
            <a:r>
              <a:rPr lang="en-US" dirty="0"/>
              <a:t>Given all these circumstances, perhaps a sole source award to a vendor that is considered the most capable of completing the project properly and on time might be the most prudent action </a:t>
            </a:r>
          </a:p>
        </p:txBody>
      </p:sp>
      <p:sp>
        <p:nvSpPr>
          <p:cNvPr id="4" name="Footer Placeholder 3">
            <a:extLst>
              <a:ext uri="{FF2B5EF4-FFF2-40B4-BE49-F238E27FC236}">
                <a16:creationId xmlns:a16="http://schemas.microsoft.com/office/drawing/2014/main" id="{AE7994A3-ED5C-46CC-AF71-A8469CB033D7}"/>
              </a:ext>
            </a:extLst>
          </p:cNvPr>
          <p:cNvSpPr>
            <a:spLocks noGrp="1"/>
          </p:cNvSpPr>
          <p:nvPr>
            <p:ph type="ftr" sz="quarter" idx="11"/>
          </p:nvPr>
        </p:nvSpPr>
        <p:spPr>
          <a:xfrm>
            <a:off x="812799" y="6356351"/>
            <a:ext cx="9820635"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34D217C-2CE3-441D-918A-705955979411}"/>
              </a:ext>
            </a:extLst>
          </p:cNvPr>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22158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BAF85-6099-4B2E-AF76-61907C91FF19}"/>
              </a:ext>
            </a:extLst>
          </p:cNvPr>
          <p:cNvSpPr>
            <a:spLocks noGrp="1"/>
          </p:cNvSpPr>
          <p:nvPr>
            <p:ph type="sldNum" sz="quarter" idx="12"/>
          </p:nvPr>
        </p:nvSpPr>
        <p:spPr/>
        <p:txBody>
          <a:bodyPr/>
          <a:lstStyle/>
          <a:p>
            <a:pPr>
              <a:defRPr/>
            </a:pPr>
            <a:fld id="{A768D09C-AC6A-4CF1-8E8D-3A2445B036B9}" type="slidenum">
              <a:rPr lang="en-US" altLang="en-US"/>
              <a:pPr>
                <a:defRPr/>
              </a:pPr>
              <a:t>200</a:t>
            </a:fld>
            <a:endParaRPr lang="en-US" altLang="en-US"/>
          </a:p>
        </p:txBody>
      </p:sp>
      <p:sp>
        <p:nvSpPr>
          <p:cNvPr id="837634" name="Rectangle 2">
            <a:extLst>
              <a:ext uri="{FF2B5EF4-FFF2-40B4-BE49-F238E27FC236}">
                <a16:creationId xmlns:a16="http://schemas.microsoft.com/office/drawing/2014/main" id="{B0361428-39B3-4117-9722-D34098625088}"/>
              </a:ext>
            </a:extLst>
          </p:cNvPr>
          <p:cNvSpPr>
            <a:spLocks noGrp="1" noChangeArrowheads="1"/>
          </p:cNvSpPr>
          <p:nvPr>
            <p:ph type="title"/>
          </p:nvPr>
        </p:nvSpPr>
        <p:spPr>
          <a:xfrm>
            <a:off x="298673" y="152400"/>
            <a:ext cx="11588527"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7635" name="Rectangle 3">
            <a:extLst>
              <a:ext uri="{FF2B5EF4-FFF2-40B4-BE49-F238E27FC236}">
                <a16:creationId xmlns:a16="http://schemas.microsoft.com/office/drawing/2014/main" id="{81E9E723-587B-4A4C-8248-FEBA41165B53}"/>
              </a:ext>
            </a:extLst>
          </p:cNvPr>
          <p:cNvSpPr>
            <a:spLocks noGrp="1" noChangeArrowheads="1"/>
          </p:cNvSpPr>
          <p:nvPr>
            <p:ph type="body" idx="1"/>
          </p:nvPr>
        </p:nvSpPr>
        <p:spPr>
          <a:xfrm>
            <a:off x="812799" y="1390650"/>
            <a:ext cx="10674351" cy="4366683"/>
          </a:xfrm>
        </p:spPr>
        <p:txBody>
          <a:bodyPr/>
          <a:lstStyle/>
          <a:p>
            <a:pPr eaLnBrk="1" hangingPunct="1">
              <a:lnSpc>
                <a:spcPct val="90000"/>
              </a:lnSpc>
              <a:spcBef>
                <a:spcPts val="0"/>
              </a:spcBef>
              <a:buFont typeface="Wingdings" panose="05000000000000000000" pitchFamily="2" charset="2"/>
              <a:buNone/>
              <a:defRPr/>
            </a:pPr>
            <a:r>
              <a:rPr lang="en-US" altLang="en-US" sz="3200" dirty="0"/>
              <a:t>Situation: Then due to both:</a:t>
            </a:r>
          </a:p>
          <a:p>
            <a:pPr lvl="1" eaLnBrk="1" hangingPunct="1">
              <a:lnSpc>
                <a:spcPct val="90000"/>
              </a:lnSpc>
              <a:spcBef>
                <a:spcPts val="0"/>
              </a:spcBef>
              <a:defRPr/>
            </a:pPr>
            <a:r>
              <a:rPr lang="en-US" altLang="en-US" sz="2800" dirty="0"/>
              <a:t>Budget problems (need to raise revenue), and </a:t>
            </a:r>
          </a:p>
          <a:p>
            <a:pPr lvl="1" eaLnBrk="1" hangingPunct="1">
              <a:lnSpc>
                <a:spcPct val="90000"/>
              </a:lnSpc>
              <a:spcBef>
                <a:spcPts val="0"/>
              </a:spcBef>
              <a:defRPr/>
            </a:pPr>
            <a:r>
              <a:rPr lang="en-US" altLang="en-US" sz="2800" dirty="0"/>
              <a:t>The desire to start conserving space in the landfills so new ones wouldn’t be needed as quickly, </a:t>
            </a:r>
          </a:p>
          <a:p>
            <a:pPr eaLnBrk="1" hangingPunct="1">
              <a:lnSpc>
                <a:spcPct val="90000"/>
              </a:lnSpc>
              <a:spcBef>
                <a:spcPts val="0"/>
              </a:spcBef>
              <a:defRPr/>
            </a:pPr>
            <a:r>
              <a:rPr lang="en-US" altLang="en-US" sz="2800" dirty="0"/>
              <a:t>these counties imposed a “dumping fee”</a:t>
            </a:r>
          </a:p>
          <a:p>
            <a:pPr lvl="1" eaLnBrk="1" hangingPunct="1">
              <a:lnSpc>
                <a:spcPct val="90000"/>
              </a:lnSpc>
              <a:spcBef>
                <a:spcPts val="0"/>
              </a:spcBef>
              <a:defRPr/>
            </a:pPr>
            <a:r>
              <a:rPr lang="en-US" altLang="en-US" sz="2800" dirty="0"/>
              <a:t>For businesses, per ton of trash</a:t>
            </a:r>
          </a:p>
          <a:p>
            <a:pPr eaLnBrk="1" hangingPunct="1">
              <a:lnSpc>
                <a:spcPct val="90000"/>
              </a:lnSpc>
              <a:spcBef>
                <a:spcPts val="0"/>
              </a:spcBef>
              <a:defRPr/>
            </a:pPr>
            <a:r>
              <a:rPr lang="en-US" altLang="en-US" sz="3200" dirty="0"/>
              <a:t>These fees were imposed with little warning</a:t>
            </a:r>
          </a:p>
          <a:p>
            <a:pPr eaLnBrk="1" hangingPunct="1">
              <a:lnSpc>
                <a:spcPct val="90000"/>
              </a:lnSpc>
              <a:spcBef>
                <a:spcPts val="0"/>
              </a:spcBef>
              <a:defRPr/>
            </a:pPr>
            <a:r>
              <a:rPr lang="en-US" altLang="en-US" sz="3200" dirty="0"/>
              <a:t>There were no exemptions to paying the fee</a:t>
            </a:r>
          </a:p>
          <a:p>
            <a:pPr lvl="1" eaLnBrk="1" hangingPunct="1">
              <a:lnSpc>
                <a:spcPct val="90000"/>
              </a:lnSpc>
              <a:spcBef>
                <a:spcPts val="0"/>
              </a:spcBef>
              <a:defRPr/>
            </a:pPr>
            <a:r>
              <a:rPr lang="en-US" altLang="en-US" sz="2800" dirty="0"/>
              <a:t>i.e., because of existing contract prices</a:t>
            </a:r>
          </a:p>
        </p:txBody>
      </p:sp>
      <p:sp>
        <p:nvSpPr>
          <p:cNvPr id="2" name="Footer Placeholder 1">
            <a:extLst>
              <a:ext uri="{FF2B5EF4-FFF2-40B4-BE49-F238E27FC236}">
                <a16:creationId xmlns:a16="http://schemas.microsoft.com/office/drawing/2014/main" id="{9CBC3860-48A6-4D59-AFB4-E75325A2C7D7}"/>
              </a:ext>
            </a:extLst>
          </p:cNvPr>
          <p:cNvSpPr>
            <a:spLocks noGrp="1"/>
          </p:cNvSpPr>
          <p:nvPr>
            <p:ph type="ftr" sz="quarter" idx="11"/>
          </p:nvPr>
        </p:nvSpPr>
        <p:spPr>
          <a:xfrm>
            <a:off x="812799" y="6356351"/>
            <a:ext cx="9967011"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35695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8298BB-76A0-4A95-9ABD-30D79DE3761E}"/>
              </a:ext>
            </a:extLst>
          </p:cNvPr>
          <p:cNvSpPr>
            <a:spLocks noGrp="1"/>
          </p:cNvSpPr>
          <p:nvPr>
            <p:ph type="sldNum" sz="quarter" idx="12"/>
          </p:nvPr>
        </p:nvSpPr>
        <p:spPr/>
        <p:txBody>
          <a:bodyPr/>
          <a:lstStyle/>
          <a:p>
            <a:pPr>
              <a:defRPr/>
            </a:pPr>
            <a:fld id="{F115A93B-F689-4E65-B519-1B989DB4B284}" type="slidenum">
              <a:rPr lang="en-US" altLang="en-US"/>
              <a:pPr>
                <a:defRPr/>
              </a:pPr>
              <a:t>201</a:t>
            </a:fld>
            <a:endParaRPr lang="en-US" altLang="en-US"/>
          </a:p>
        </p:txBody>
      </p:sp>
      <p:sp>
        <p:nvSpPr>
          <p:cNvPr id="838658" name="Rectangle 2">
            <a:extLst>
              <a:ext uri="{FF2B5EF4-FFF2-40B4-BE49-F238E27FC236}">
                <a16:creationId xmlns:a16="http://schemas.microsoft.com/office/drawing/2014/main" id="{770FA95B-A62D-41B6-8D9A-99839D054B7A}"/>
              </a:ext>
            </a:extLst>
          </p:cNvPr>
          <p:cNvSpPr>
            <a:spLocks noGrp="1" noChangeArrowheads="1"/>
          </p:cNvSpPr>
          <p:nvPr>
            <p:ph type="title"/>
          </p:nvPr>
        </p:nvSpPr>
        <p:spPr>
          <a:xfrm>
            <a:off x="300037" y="152400"/>
            <a:ext cx="11496675"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8659" name="Rectangle 3">
            <a:extLst>
              <a:ext uri="{FF2B5EF4-FFF2-40B4-BE49-F238E27FC236}">
                <a16:creationId xmlns:a16="http://schemas.microsoft.com/office/drawing/2014/main" id="{ECACB8E5-0322-48DD-B481-26F51358F5F4}"/>
              </a:ext>
            </a:extLst>
          </p:cNvPr>
          <p:cNvSpPr>
            <a:spLocks noGrp="1" noChangeArrowheads="1"/>
          </p:cNvSpPr>
          <p:nvPr>
            <p:ph type="body" idx="1"/>
          </p:nvPr>
        </p:nvSpPr>
        <p:spPr>
          <a:xfrm>
            <a:off x="647700" y="990600"/>
            <a:ext cx="11149012" cy="4948238"/>
          </a:xfrm>
        </p:spPr>
        <p:txBody>
          <a:bodyPr/>
          <a:lstStyle/>
          <a:p>
            <a:pPr eaLnBrk="1" hangingPunct="1">
              <a:lnSpc>
                <a:spcPct val="90000"/>
              </a:lnSpc>
              <a:buFont typeface="Wingdings" panose="05000000000000000000" pitchFamily="2" charset="2"/>
              <a:buNone/>
              <a:defRPr/>
            </a:pPr>
            <a:r>
              <a:rPr lang="en-US" altLang="en-US" sz="3200" dirty="0"/>
              <a:t>Situation: </a:t>
            </a:r>
          </a:p>
          <a:p>
            <a:pPr>
              <a:lnSpc>
                <a:spcPct val="90000"/>
              </a:lnSpc>
              <a:defRPr/>
            </a:pPr>
            <a:r>
              <a:rPr lang="en-US" altLang="en-US" sz="3200" dirty="0"/>
              <a:t>Trash removal firms serving these counties immediately sent notices to all their customers, including DHMH facilities, that because of the new dumping fees they had to raise their prices</a:t>
            </a:r>
          </a:p>
          <a:p>
            <a:pPr eaLnBrk="1" hangingPunct="1">
              <a:lnSpc>
                <a:spcPct val="90000"/>
              </a:lnSpc>
              <a:defRPr/>
            </a:pPr>
            <a:r>
              <a:rPr lang="en-US" altLang="en-US" sz="3200" dirty="0"/>
              <a:t>And their billings immediately included the higher prices</a:t>
            </a:r>
          </a:p>
          <a:p>
            <a:pPr eaLnBrk="1" hangingPunct="1">
              <a:lnSpc>
                <a:spcPct val="90000"/>
              </a:lnSpc>
              <a:defRPr/>
            </a:pPr>
            <a:r>
              <a:rPr lang="en-US" altLang="en-US" sz="3200" dirty="0"/>
              <a:t>If you were the contract manager at this time, could you pay the higher rates</a:t>
            </a:r>
          </a:p>
          <a:p>
            <a:pPr lvl="1" eaLnBrk="1" hangingPunct="1">
              <a:lnSpc>
                <a:spcPct val="90000"/>
              </a:lnSpc>
              <a:defRPr/>
            </a:pPr>
            <a:r>
              <a:rPr lang="en-US" altLang="en-US" sz="2800" dirty="0"/>
              <a:t>These rates exceeded what was in the contracts</a:t>
            </a:r>
          </a:p>
        </p:txBody>
      </p:sp>
      <p:sp>
        <p:nvSpPr>
          <p:cNvPr id="2" name="Footer Placeholder 1">
            <a:extLst>
              <a:ext uri="{FF2B5EF4-FFF2-40B4-BE49-F238E27FC236}">
                <a16:creationId xmlns:a16="http://schemas.microsoft.com/office/drawing/2014/main" id="{20C5C9E8-C3BC-4FC3-8BD4-25FB410B9A29}"/>
              </a:ext>
            </a:extLst>
          </p:cNvPr>
          <p:cNvSpPr>
            <a:spLocks noGrp="1"/>
          </p:cNvSpPr>
          <p:nvPr>
            <p:ph type="ftr" sz="quarter" idx="11"/>
          </p:nvPr>
        </p:nvSpPr>
        <p:spPr>
          <a:xfrm>
            <a:off x="812799" y="6356351"/>
            <a:ext cx="989806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395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6208FE-9B5B-4BE4-9145-FEBCBD9BB12C}"/>
              </a:ext>
            </a:extLst>
          </p:cNvPr>
          <p:cNvSpPr>
            <a:spLocks noGrp="1"/>
          </p:cNvSpPr>
          <p:nvPr>
            <p:ph type="sldNum" sz="quarter" idx="12"/>
          </p:nvPr>
        </p:nvSpPr>
        <p:spPr/>
        <p:txBody>
          <a:bodyPr/>
          <a:lstStyle/>
          <a:p>
            <a:pPr>
              <a:defRPr/>
            </a:pPr>
            <a:fld id="{9C54DFBE-0180-458B-BFD2-391D356AF9F7}" type="slidenum">
              <a:rPr lang="en-US" altLang="en-US"/>
              <a:pPr>
                <a:defRPr/>
              </a:pPr>
              <a:t>202</a:t>
            </a:fld>
            <a:endParaRPr lang="en-US" altLang="en-US"/>
          </a:p>
        </p:txBody>
      </p:sp>
      <p:sp>
        <p:nvSpPr>
          <p:cNvPr id="839682" name="Rectangle 2">
            <a:extLst>
              <a:ext uri="{FF2B5EF4-FFF2-40B4-BE49-F238E27FC236}">
                <a16:creationId xmlns:a16="http://schemas.microsoft.com/office/drawing/2014/main" id="{8CD8918F-F405-4D07-AB6E-44190AC38CFC}"/>
              </a:ext>
            </a:extLst>
          </p:cNvPr>
          <p:cNvSpPr>
            <a:spLocks noGrp="1" noChangeArrowheads="1"/>
          </p:cNvSpPr>
          <p:nvPr>
            <p:ph type="title"/>
          </p:nvPr>
        </p:nvSpPr>
        <p:spPr>
          <a:xfrm>
            <a:off x="195263" y="152400"/>
            <a:ext cx="11720512"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39683" name="Rectangle 3">
            <a:extLst>
              <a:ext uri="{FF2B5EF4-FFF2-40B4-BE49-F238E27FC236}">
                <a16:creationId xmlns:a16="http://schemas.microsoft.com/office/drawing/2014/main" id="{E2793A34-74A0-4620-B98D-0D210B61C06C}"/>
              </a:ext>
            </a:extLst>
          </p:cNvPr>
          <p:cNvSpPr>
            <a:spLocks noGrp="1" noChangeArrowheads="1"/>
          </p:cNvSpPr>
          <p:nvPr>
            <p:ph type="body" idx="1"/>
          </p:nvPr>
        </p:nvSpPr>
        <p:spPr>
          <a:xfrm>
            <a:off x="481013" y="914400"/>
            <a:ext cx="11082337" cy="5943600"/>
          </a:xfrm>
        </p:spPr>
        <p:txBody>
          <a:bodyPr/>
          <a:lstStyle/>
          <a:p>
            <a:pPr eaLnBrk="1" hangingPunct="1">
              <a:lnSpc>
                <a:spcPct val="95000"/>
              </a:lnSpc>
              <a:spcBef>
                <a:spcPct val="15000"/>
              </a:spcBef>
              <a:buFont typeface="Wingdings" panose="05000000000000000000" pitchFamily="2" charset="2"/>
              <a:buNone/>
              <a:defRPr/>
            </a:pPr>
            <a:r>
              <a:rPr lang="en-US" altLang="en-US" sz="3600" dirty="0"/>
              <a:t>Answer:  No!</a:t>
            </a:r>
          </a:p>
          <a:p>
            <a:pPr eaLnBrk="1" hangingPunct="1">
              <a:lnSpc>
                <a:spcPct val="95000"/>
              </a:lnSpc>
              <a:spcBef>
                <a:spcPct val="15000"/>
              </a:spcBef>
              <a:defRPr/>
            </a:pPr>
            <a:r>
              <a:rPr lang="en-US" altLang="en-US" sz="3200" dirty="0"/>
              <a:t>These contracts were indefinite quantity contracts with fixed unit prices</a:t>
            </a:r>
          </a:p>
          <a:p>
            <a:pPr lvl="1" eaLnBrk="1" hangingPunct="1">
              <a:lnSpc>
                <a:spcPct val="95000"/>
              </a:lnSpc>
              <a:spcBef>
                <a:spcPct val="15000"/>
              </a:spcBef>
              <a:defRPr/>
            </a:pPr>
            <a:r>
              <a:rPr lang="en-US" altLang="en-US" sz="2800" dirty="0"/>
              <a:t>The prices were fixed by the </a:t>
            </a:r>
            <a:r>
              <a:rPr lang="en-US" altLang="en-US" sz="2800" dirty="0">
                <a:solidFill>
                  <a:srgbClr val="66FF33"/>
                </a:solidFill>
              </a:rPr>
              <a:t>number </a:t>
            </a:r>
            <a:r>
              <a:rPr lang="en-US" altLang="en-US" sz="2800" dirty="0"/>
              <a:t>and </a:t>
            </a:r>
            <a:r>
              <a:rPr lang="en-US" altLang="en-US" sz="2800" dirty="0">
                <a:solidFill>
                  <a:srgbClr val="66FFFF"/>
                </a:solidFill>
              </a:rPr>
              <a:t>size </a:t>
            </a:r>
            <a:r>
              <a:rPr lang="en-US" altLang="en-US" sz="2800" dirty="0"/>
              <a:t>of the trash containers and the </a:t>
            </a:r>
            <a:r>
              <a:rPr lang="en-US" altLang="en-US" sz="2800" dirty="0">
                <a:solidFill>
                  <a:srgbClr val="FFFF00"/>
                </a:solidFill>
              </a:rPr>
              <a:t>frequency </a:t>
            </a:r>
            <a:r>
              <a:rPr lang="en-US" altLang="en-US" sz="2800" dirty="0"/>
              <a:t>of the pick-up of a container</a:t>
            </a:r>
          </a:p>
          <a:p>
            <a:pPr lvl="1" eaLnBrk="1" hangingPunct="1">
              <a:lnSpc>
                <a:spcPct val="95000"/>
              </a:lnSpc>
              <a:spcBef>
                <a:spcPct val="15000"/>
              </a:spcBef>
              <a:defRPr/>
            </a:pPr>
            <a:r>
              <a:rPr lang="en-US" altLang="en-US" sz="2800" dirty="0"/>
              <a:t>The actual price to be paid under the contracts could vary if the State contract manager told the contractor to:</a:t>
            </a:r>
          </a:p>
          <a:p>
            <a:pPr lvl="2" eaLnBrk="1" hangingPunct="1">
              <a:lnSpc>
                <a:spcPct val="95000"/>
              </a:lnSpc>
              <a:spcBef>
                <a:spcPct val="15000"/>
              </a:spcBef>
              <a:defRPr/>
            </a:pPr>
            <a:r>
              <a:rPr lang="en-US" altLang="en-US" sz="2400" dirty="0"/>
              <a:t>Add more containers, or remove some</a:t>
            </a:r>
          </a:p>
          <a:p>
            <a:pPr lvl="2" eaLnBrk="1" hangingPunct="1">
              <a:lnSpc>
                <a:spcPct val="95000"/>
              </a:lnSpc>
              <a:spcBef>
                <a:spcPct val="15000"/>
              </a:spcBef>
              <a:defRPr/>
            </a:pPr>
            <a:r>
              <a:rPr lang="en-US" altLang="en-US" sz="2400" dirty="0"/>
              <a:t>Change the size of one or more containers</a:t>
            </a:r>
          </a:p>
          <a:p>
            <a:pPr lvl="2" eaLnBrk="1" hangingPunct="1">
              <a:lnSpc>
                <a:spcPct val="95000"/>
              </a:lnSpc>
              <a:spcBef>
                <a:spcPct val="15000"/>
              </a:spcBef>
              <a:defRPr/>
            </a:pPr>
            <a:r>
              <a:rPr lang="en-US" altLang="en-US" sz="2400" dirty="0"/>
              <a:t>Increase or decrease the frequency of trash pick-ups</a:t>
            </a:r>
          </a:p>
        </p:txBody>
      </p:sp>
      <p:sp>
        <p:nvSpPr>
          <p:cNvPr id="2" name="Footer Placeholder 1">
            <a:extLst>
              <a:ext uri="{FF2B5EF4-FFF2-40B4-BE49-F238E27FC236}">
                <a16:creationId xmlns:a16="http://schemas.microsoft.com/office/drawing/2014/main" id="{E472311C-EA25-4440-95D8-6D5A636E4BBC}"/>
              </a:ext>
            </a:extLst>
          </p:cNvPr>
          <p:cNvSpPr>
            <a:spLocks noGrp="1"/>
          </p:cNvSpPr>
          <p:nvPr>
            <p:ph type="ftr" sz="quarter" idx="11"/>
          </p:nvPr>
        </p:nvSpPr>
        <p:spPr>
          <a:xfrm>
            <a:off x="812800" y="6356351"/>
            <a:ext cx="9969500"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9428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D1394B-F6AD-410B-A1BE-1C618805A7F8}"/>
              </a:ext>
            </a:extLst>
          </p:cNvPr>
          <p:cNvSpPr>
            <a:spLocks noGrp="1"/>
          </p:cNvSpPr>
          <p:nvPr>
            <p:ph type="sldNum" sz="quarter" idx="12"/>
          </p:nvPr>
        </p:nvSpPr>
        <p:spPr/>
        <p:txBody>
          <a:bodyPr/>
          <a:lstStyle/>
          <a:p>
            <a:pPr>
              <a:defRPr/>
            </a:pPr>
            <a:fld id="{2C373795-AEC0-493D-9A34-A7FCE745E397}" type="slidenum">
              <a:rPr lang="en-US" altLang="en-US"/>
              <a:pPr>
                <a:defRPr/>
              </a:pPr>
              <a:t>203</a:t>
            </a:fld>
            <a:endParaRPr lang="en-US" altLang="en-US"/>
          </a:p>
        </p:txBody>
      </p:sp>
      <p:sp>
        <p:nvSpPr>
          <p:cNvPr id="840706" name="Rectangle 2">
            <a:extLst>
              <a:ext uri="{FF2B5EF4-FFF2-40B4-BE49-F238E27FC236}">
                <a16:creationId xmlns:a16="http://schemas.microsoft.com/office/drawing/2014/main" id="{F3BAB8E2-7332-42CC-9B99-C2285AA5F9CE}"/>
              </a:ext>
            </a:extLst>
          </p:cNvPr>
          <p:cNvSpPr>
            <a:spLocks noGrp="1" noChangeArrowheads="1"/>
          </p:cNvSpPr>
          <p:nvPr>
            <p:ph type="title"/>
          </p:nvPr>
        </p:nvSpPr>
        <p:spPr>
          <a:xfrm>
            <a:off x="295275" y="152400"/>
            <a:ext cx="11506200" cy="677862"/>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0707" name="Rectangle 3">
            <a:extLst>
              <a:ext uri="{FF2B5EF4-FFF2-40B4-BE49-F238E27FC236}">
                <a16:creationId xmlns:a16="http://schemas.microsoft.com/office/drawing/2014/main" id="{543609F6-3779-47A6-BA10-F083E16D156E}"/>
              </a:ext>
            </a:extLst>
          </p:cNvPr>
          <p:cNvSpPr>
            <a:spLocks noGrp="1" noChangeArrowheads="1"/>
          </p:cNvSpPr>
          <p:nvPr>
            <p:ph type="body" idx="1"/>
          </p:nvPr>
        </p:nvSpPr>
        <p:spPr>
          <a:xfrm>
            <a:off x="342901" y="871538"/>
            <a:ext cx="11349038" cy="5324475"/>
          </a:xfrm>
        </p:spPr>
        <p:txBody>
          <a:bodyPr/>
          <a:lstStyle/>
          <a:p>
            <a:pPr eaLnBrk="1" hangingPunct="1">
              <a:spcBef>
                <a:spcPts val="0"/>
              </a:spcBef>
              <a:buFont typeface="Wingdings" panose="05000000000000000000" pitchFamily="2" charset="2"/>
              <a:buNone/>
              <a:defRPr/>
            </a:pPr>
            <a:r>
              <a:rPr lang="en-US" altLang="en-US" sz="3600" dirty="0"/>
              <a:t>Answer:  No!</a:t>
            </a:r>
          </a:p>
          <a:p>
            <a:pPr eaLnBrk="1" hangingPunct="1">
              <a:spcBef>
                <a:spcPts val="0"/>
              </a:spcBef>
              <a:defRPr/>
            </a:pPr>
            <a:r>
              <a:rPr lang="en-US" altLang="en-US" sz="3200" dirty="0"/>
              <a:t>There was no permitted variation in the firm unit prices that had been bid for each of these circumstances</a:t>
            </a:r>
          </a:p>
          <a:p>
            <a:pPr eaLnBrk="1" hangingPunct="1">
              <a:spcBef>
                <a:spcPts val="600"/>
              </a:spcBef>
              <a:defRPr/>
            </a:pPr>
            <a:r>
              <a:rPr lang="en-US" altLang="en-US" sz="3200" dirty="0"/>
              <a:t>These were not Estimated Quantity Contracts (EQC)</a:t>
            </a:r>
          </a:p>
          <a:p>
            <a:pPr lvl="1" eaLnBrk="1" hangingPunct="1">
              <a:spcBef>
                <a:spcPts val="600"/>
              </a:spcBef>
              <a:defRPr/>
            </a:pPr>
            <a:r>
              <a:rPr lang="en-US" altLang="en-US" sz="2800" dirty="0"/>
              <a:t>A 6 cubic yard container holds 6 cubic yards of trash, etc. </a:t>
            </a:r>
          </a:p>
          <a:p>
            <a:pPr eaLnBrk="1" hangingPunct="1">
              <a:spcBef>
                <a:spcPts val="600"/>
              </a:spcBef>
              <a:defRPr/>
            </a:pPr>
            <a:r>
              <a:rPr lang="en-US" altLang="en-US" sz="3200" dirty="0"/>
              <a:t>But even if they were EQC, there was no variation in the estimate of the trash to be picked-up</a:t>
            </a:r>
          </a:p>
          <a:p>
            <a:pPr eaLnBrk="1" hangingPunct="1">
              <a:spcBef>
                <a:spcPts val="600"/>
              </a:spcBef>
              <a:defRPr/>
            </a:pPr>
            <a:r>
              <a:rPr lang="en-US" altLang="en-US" sz="3200" dirty="0"/>
              <a:t>The only variation was the price per ton of trash the contractor took to the landfill, and there was no provision in the contract to allow for such variation</a:t>
            </a:r>
          </a:p>
        </p:txBody>
      </p:sp>
      <p:sp>
        <p:nvSpPr>
          <p:cNvPr id="2" name="Footer Placeholder 1">
            <a:extLst>
              <a:ext uri="{FF2B5EF4-FFF2-40B4-BE49-F238E27FC236}">
                <a16:creationId xmlns:a16="http://schemas.microsoft.com/office/drawing/2014/main" id="{0A935B14-D401-477D-A092-8522A3674CE9}"/>
              </a:ext>
            </a:extLst>
          </p:cNvPr>
          <p:cNvSpPr>
            <a:spLocks noGrp="1"/>
          </p:cNvSpPr>
          <p:nvPr>
            <p:ph type="ftr" sz="quarter" idx="11"/>
          </p:nvPr>
        </p:nvSpPr>
        <p:spPr>
          <a:xfrm>
            <a:off x="812800" y="6467475"/>
            <a:ext cx="1017428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8800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A30C8CD-AB6C-426C-BEAE-D5BE7C9799FE}"/>
              </a:ext>
            </a:extLst>
          </p:cNvPr>
          <p:cNvSpPr>
            <a:spLocks noGrp="1"/>
          </p:cNvSpPr>
          <p:nvPr>
            <p:ph type="sldNum" sz="quarter" idx="12"/>
          </p:nvPr>
        </p:nvSpPr>
        <p:spPr/>
        <p:txBody>
          <a:bodyPr/>
          <a:lstStyle/>
          <a:p>
            <a:pPr>
              <a:defRPr/>
            </a:pPr>
            <a:fld id="{B4AD62FD-1643-41DB-BCE3-2B1726DA9FF1}" type="slidenum">
              <a:rPr lang="en-US" altLang="en-US"/>
              <a:pPr>
                <a:defRPr/>
              </a:pPr>
              <a:t>204</a:t>
            </a:fld>
            <a:endParaRPr lang="en-US" altLang="en-US"/>
          </a:p>
        </p:txBody>
      </p:sp>
      <p:sp>
        <p:nvSpPr>
          <p:cNvPr id="841730" name="Rectangle 2">
            <a:extLst>
              <a:ext uri="{FF2B5EF4-FFF2-40B4-BE49-F238E27FC236}">
                <a16:creationId xmlns:a16="http://schemas.microsoft.com/office/drawing/2014/main" id="{F16A0552-22A1-42CD-B0DC-347856A38D4C}"/>
              </a:ext>
            </a:extLst>
          </p:cNvPr>
          <p:cNvSpPr>
            <a:spLocks noGrp="1" noChangeArrowheads="1"/>
          </p:cNvSpPr>
          <p:nvPr>
            <p:ph type="title"/>
          </p:nvPr>
        </p:nvSpPr>
        <p:spPr>
          <a:xfrm>
            <a:off x="409575" y="152400"/>
            <a:ext cx="11372850"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1731" name="Rectangle 3">
            <a:extLst>
              <a:ext uri="{FF2B5EF4-FFF2-40B4-BE49-F238E27FC236}">
                <a16:creationId xmlns:a16="http://schemas.microsoft.com/office/drawing/2014/main" id="{1911E6C6-6F0D-4473-9906-AB2A02AB83D6}"/>
              </a:ext>
            </a:extLst>
          </p:cNvPr>
          <p:cNvSpPr>
            <a:spLocks noGrp="1" noChangeArrowheads="1"/>
          </p:cNvSpPr>
          <p:nvPr>
            <p:ph type="body" idx="1"/>
          </p:nvPr>
        </p:nvSpPr>
        <p:spPr>
          <a:xfrm>
            <a:off x="409575" y="990599"/>
            <a:ext cx="11225213" cy="5224463"/>
          </a:xfrm>
        </p:spPr>
        <p:txBody>
          <a:bodyPr/>
          <a:lstStyle/>
          <a:p>
            <a:pPr eaLnBrk="1" hangingPunct="1">
              <a:lnSpc>
                <a:spcPct val="90000"/>
              </a:lnSpc>
              <a:buFont typeface="Wingdings" panose="05000000000000000000" pitchFamily="2" charset="2"/>
              <a:buNone/>
              <a:defRPr/>
            </a:pPr>
            <a:r>
              <a:rPr lang="en-US" altLang="en-US" sz="3200" dirty="0"/>
              <a:t>Answer:  No!</a:t>
            </a:r>
          </a:p>
          <a:p>
            <a:pPr eaLnBrk="1" hangingPunct="1">
              <a:lnSpc>
                <a:spcPct val="90000"/>
              </a:lnSpc>
              <a:defRPr/>
            </a:pPr>
            <a:r>
              <a:rPr lang="en-US" altLang="en-US" sz="3200" dirty="0"/>
              <a:t>The contractors holding these multi-year contracts were typically small local firms</a:t>
            </a:r>
          </a:p>
          <a:p>
            <a:pPr eaLnBrk="1" hangingPunct="1">
              <a:lnSpc>
                <a:spcPct val="90000"/>
              </a:lnSpc>
              <a:defRPr/>
            </a:pPr>
            <a:r>
              <a:rPr lang="en-US" altLang="en-US" sz="3200" dirty="0"/>
              <a:t>All said they couldn’t absorb paying increased costs due to the imposition of dumping fees without being paid more</a:t>
            </a:r>
          </a:p>
          <a:p>
            <a:pPr lvl="1" eaLnBrk="1" hangingPunct="1">
              <a:lnSpc>
                <a:spcPct val="90000"/>
              </a:lnSpc>
              <a:defRPr/>
            </a:pPr>
            <a:r>
              <a:rPr lang="en-US" altLang="en-US" sz="2800" dirty="0"/>
              <a:t>One or more even said doing so would drive it into bankruptcy</a:t>
            </a:r>
          </a:p>
          <a:p>
            <a:pPr eaLnBrk="1" hangingPunct="1">
              <a:lnSpc>
                <a:spcPct val="90000"/>
              </a:lnSpc>
              <a:defRPr/>
            </a:pPr>
            <a:r>
              <a:rPr lang="en-US" altLang="en-US" sz="3200" dirty="0"/>
              <a:t>While the State personnel could empathize with the contractors’ plight, they couldn’t pay more money than the contract permitted</a:t>
            </a:r>
          </a:p>
        </p:txBody>
      </p:sp>
      <p:sp>
        <p:nvSpPr>
          <p:cNvPr id="2" name="Footer Placeholder 1">
            <a:extLst>
              <a:ext uri="{FF2B5EF4-FFF2-40B4-BE49-F238E27FC236}">
                <a16:creationId xmlns:a16="http://schemas.microsoft.com/office/drawing/2014/main" id="{CA138555-7630-4ABE-A1E8-2A0D7EC256D2}"/>
              </a:ext>
            </a:extLst>
          </p:cNvPr>
          <p:cNvSpPr>
            <a:spLocks noGrp="1"/>
          </p:cNvSpPr>
          <p:nvPr>
            <p:ph type="ftr" sz="quarter" idx="11"/>
          </p:nvPr>
        </p:nvSpPr>
        <p:spPr>
          <a:xfrm>
            <a:off x="812799" y="6356351"/>
            <a:ext cx="10126663"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44943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D1B232-E1F0-4EC3-90E2-B66B72DB6748}"/>
              </a:ext>
            </a:extLst>
          </p:cNvPr>
          <p:cNvSpPr>
            <a:spLocks noGrp="1"/>
          </p:cNvSpPr>
          <p:nvPr>
            <p:ph type="sldNum" sz="quarter" idx="12"/>
          </p:nvPr>
        </p:nvSpPr>
        <p:spPr/>
        <p:txBody>
          <a:bodyPr/>
          <a:lstStyle/>
          <a:p>
            <a:pPr>
              <a:defRPr/>
            </a:pPr>
            <a:fld id="{1263BB23-C266-4F3A-B63A-AD2FE317212F}" type="slidenum">
              <a:rPr lang="en-US" altLang="en-US"/>
              <a:pPr>
                <a:defRPr/>
              </a:pPr>
              <a:t>205</a:t>
            </a:fld>
            <a:endParaRPr lang="en-US" altLang="en-US"/>
          </a:p>
        </p:txBody>
      </p:sp>
      <p:sp>
        <p:nvSpPr>
          <p:cNvPr id="844802" name="Rectangle 2">
            <a:extLst>
              <a:ext uri="{FF2B5EF4-FFF2-40B4-BE49-F238E27FC236}">
                <a16:creationId xmlns:a16="http://schemas.microsoft.com/office/drawing/2014/main" id="{2B4520F8-7D99-4C48-BDC2-9A7BB672C10C}"/>
              </a:ext>
            </a:extLst>
          </p:cNvPr>
          <p:cNvSpPr>
            <a:spLocks noGrp="1" noChangeArrowheads="1"/>
          </p:cNvSpPr>
          <p:nvPr>
            <p:ph type="title"/>
          </p:nvPr>
        </p:nvSpPr>
        <p:spPr>
          <a:xfrm>
            <a:off x="294270" y="210220"/>
            <a:ext cx="11501438" cy="762000"/>
          </a:xfrm>
        </p:spPr>
        <p:txBody>
          <a:bodyPr/>
          <a:lstStyle/>
          <a:p>
            <a:pPr algn="ctr" eaLnBrk="1" hangingPunct="1">
              <a:lnSpc>
                <a:spcPct val="90000"/>
              </a:lnSpc>
              <a:defRPr/>
            </a:pPr>
            <a:r>
              <a:rPr lang="en-US" altLang="en-US" dirty="0"/>
              <a:t>Modifications: Example #2 </a:t>
            </a:r>
            <a:r>
              <a:rPr lang="en-US" altLang="en-US" sz="2400" b="0" dirty="0"/>
              <a:t>(Cont’d)</a:t>
            </a:r>
          </a:p>
        </p:txBody>
      </p:sp>
      <p:sp>
        <p:nvSpPr>
          <p:cNvPr id="844803" name="Rectangle 3">
            <a:extLst>
              <a:ext uri="{FF2B5EF4-FFF2-40B4-BE49-F238E27FC236}">
                <a16:creationId xmlns:a16="http://schemas.microsoft.com/office/drawing/2014/main" id="{EA5EAAF4-8BAF-4CC1-AEA0-66656378A775}"/>
              </a:ext>
            </a:extLst>
          </p:cNvPr>
          <p:cNvSpPr>
            <a:spLocks noGrp="1" noChangeArrowheads="1"/>
          </p:cNvSpPr>
          <p:nvPr>
            <p:ph type="body" idx="1"/>
          </p:nvPr>
        </p:nvSpPr>
        <p:spPr>
          <a:xfrm>
            <a:off x="414337" y="990600"/>
            <a:ext cx="11215687" cy="5365751"/>
          </a:xfrm>
        </p:spPr>
        <p:txBody>
          <a:bodyPr/>
          <a:lstStyle/>
          <a:p>
            <a:pPr eaLnBrk="1" hangingPunct="1">
              <a:lnSpc>
                <a:spcPct val="95000"/>
              </a:lnSpc>
              <a:defRPr/>
            </a:pPr>
            <a:r>
              <a:rPr lang="en-US" altLang="en-US" sz="3200" dirty="0"/>
              <a:t>For the contractor that says it will go bankrupt if it doesn’t get an increase, the only answer might be for it to default on the contract </a:t>
            </a:r>
          </a:p>
          <a:p>
            <a:pPr lvl="1" eaLnBrk="1" hangingPunct="1">
              <a:lnSpc>
                <a:spcPct val="95000"/>
              </a:lnSpc>
              <a:defRPr/>
            </a:pPr>
            <a:r>
              <a:rPr lang="en-US" altLang="en-US" sz="2800" dirty="0"/>
              <a:t>Since the agency is barred from paying more</a:t>
            </a:r>
          </a:p>
          <a:p>
            <a:pPr eaLnBrk="1" hangingPunct="1">
              <a:lnSpc>
                <a:spcPct val="95000"/>
              </a:lnSpc>
              <a:defRPr/>
            </a:pPr>
            <a:r>
              <a:rPr lang="en-US" altLang="en-US" sz="3200" dirty="0"/>
              <a:t>And, with the agency not determining the vendor to be “not-responsible” the next time it bids on this contract</a:t>
            </a:r>
          </a:p>
          <a:p>
            <a:pPr lvl="1" eaLnBrk="1" hangingPunct="1">
              <a:lnSpc>
                <a:spcPct val="95000"/>
              </a:lnSpc>
              <a:defRPr/>
            </a:pPr>
            <a:r>
              <a:rPr lang="en-US" altLang="en-US" sz="2800" dirty="0"/>
              <a:t>Especially, since the next time the contract was bid an escalation provision was in place to protect against a recurrence of this situation </a:t>
            </a:r>
          </a:p>
        </p:txBody>
      </p:sp>
      <p:sp>
        <p:nvSpPr>
          <p:cNvPr id="2" name="Footer Placeholder 1">
            <a:extLst>
              <a:ext uri="{FF2B5EF4-FFF2-40B4-BE49-F238E27FC236}">
                <a16:creationId xmlns:a16="http://schemas.microsoft.com/office/drawing/2014/main" id="{B391E44A-F955-4B23-800B-BE870852BD7F}"/>
              </a:ext>
            </a:extLst>
          </p:cNvPr>
          <p:cNvSpPr>
            <a:spLocks noGrp="1"/>
          </p:cNvSpPr>
          <p:nvPr>
            <p:ph type="ftr" sz="quarter" idx="11"/>
          </p:nvPr>
        </p:nvSpPr>
        <p:spPr>
          <a:xfrm>
            <a:off x="812800" y="6356351"/>
            <a:ext cx="9850438" cy="365125"/>
          </a:xfrm>
        </p:spPr>
        <p:txBody>
          <a:bodyPr/>
          <a:lstStyle/>
          <a:p>
            <a:r>
              <a:rPr lang="en-US" dirty="0"/>
              <a:t>5/22/2018   S.S. Emergency. Options &amp; Mods  Copyright © Maryland Department of Health (Unpublished Work)</a:t>
            </a:r>
          </a:p>
        </p:txBody>
      </p:sp>
    </p:spTree>
    <p:extLst>
      <p:ext uri="{BB962C8B-B14F-4D97-AF65-F5344CB8AC3E}">
        <p14:creationId xmlns:p14="http://schemas.microsoft.com/office/powerpoint/2010/main" val="1372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A29F97E-2D38-4F52-A581-E69E716FC900}"/>
              </a:ext>
            </a:extLst>
          </p:cNvPr>
          <p:cNvSpPr>
            <a:spLocks noGrp="1"/>
          </p:cNvSpPr>
          <p:nvPr>
            <p:ph type="ftr" sz="quarter" idx="11"/>
          </p:nvPr>
        </p:nvSpPr>
        <p:spPr>
          <a:xfrm>
            <a:off x="812799" y="6356351"/>
            <a:ext cx="988662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D261C3A1-4779-43EC-8165-8FDA15461159}"/>
              </a:ext>
            </a:extLst>
          </p:cNvPr>
          <p:cNvSpPr>
            <a:spLocks noGrp="1"/>
          </p:cNvSpPr>
          <p:nvPr>
            <p:ph type="sldNum" sz="quarter" idx="12"/>
          </p:nvPr>
        </p:nvSpPr>
        <p:spPr/>
        <p:txBody>
          <a:bodyPr/>
          <a:lstStyle/>
          <a:p>
            <a:fld id="{2898F55B-8A7A-4AEE-BD62-E4AD931D2DB2}" type="slidenum">
              <a:rPr lang="en-US" altLang="en-US" smtClean="0"/>
              <a:pPr/>
              <a:t>206</a:t>
            </a:fld>
            <a:endParaRPr lang="en-US" altLang="en-US"/>
          </a:p>
        </p:txBody>
      </p:sp>
      <p:sp>
        <p:nvSpPr>
          <p:cNvPr id="1166339" name="Rectangle 2">
            <a:extLst>
              <a:ext uri="{FF2B5EF4-FFF2-40B4-BE49-F238E27FC236}">
                <a16:creationId xmlns:a16="http://schemas.microsoft.com/office/drawing/2014/main" id="{1B13AD22-6D95-4878-BD48-F2483886E8DB}"/>
              </a:ext>
            </a:extLst>
          </p:cNvPr>
          <p:cNvSpPr>
            <a:spLocks noGrp="1" noChangeArrowheads="1"/>
          </p:cNvSpPr>
          <p:nvPr>
            <p:ph type="title" idx="4294967295"/>
          </p:nvPr>
        </p:nvSpPr>
        <p:spPr>
          <a:xfrm>
            <a:off x="0" y="152400"/>
            <a:ext cx="12115800" cy="666750"/>
          </a:xfrm>
        </p:spPr>
        <p:txBody>
          <a:bodyPr/>
          <a:lstStyle/>
          <a:p>
            <a:pPr algn="ctr" eaLnBrk="1" hangingPunct="1">
              <a:defRPr/>
            </a:pPr>
            <a:r>
              <a:rPr lang="en-US" altLang="en-US" sz="4000" dirty="0"/>
              <a:t>Modifications: Example #3 </a:t>
            </a:r>
          </a:p>
        </p:txBody>
      </p:sp>
      <p:sp>
        <p:nvSpPr>
          <p:cNvPr id="1166340" name="Rectangle 3">
            <a:extLst>
              <a:ext uri="{FF2B5EF4-FFF2-40B4-BE49-F238E27FC236}">
                <a16:creationId xmlns:a16="http://schemas.microsoft.com/office/drawing/2014/main" id="{875936A9-6D71-4AAF-89E2-FE7ACA78883A}"/>
              </a:ext>
            </a:extLst>
          </p:cNvPr>
          <p:cNvSpPr>
            <a:spLocks noGrp="1" noChangeArrowheads="1"/>
          </p:cNvSpPr>
          <p:nvPr>
            <p:ph type="body" idx="4294967295"/>
          </p:nvPr>
        </p:nvSpPr>
        <p:spPr>
          <a:xfrm>
            <a:off x="209550" y="962024"/>
            <a:ext cx="11982450" cy="5394327"/>
          </a:xfrm>
        </p:spPr>
        <p:txBody>
          <a:bodyPr/>
          <a:lstStyle/>
          <a:p>
            <a:pPr marL="0" indent="0">
              <a:lnSpc>
                <a:spcPct val="90000"/>
              </a:lnSpc>
              <a:spcBef>
                <a:spcPct val="10000"/>
              </a:spcBef>
              <a:buNone/>
              <a:defRPr/>
            </a:pPr>
            <a:r>
              <a:rPr lang="en-US" altLang="en-US" sz="3200" dirty="0"/>
              <a:t>Situation: WIC Program </a:t>
            </a:r>
          </a:p>
          <a:p>
            <a:pPr marL="0" indent="0">
              <a:lnSpc>
                <a:spcPct val="90000"/>
              </a:lnSpc>
              <a:spcBef>
                <a:spcPct val="10000"/>
              </a:spcBef>
              <a:defRPr/>
            </a:pPr>
            <a:r>
              <a:rPr lang="en-US" altLang="en-US" sz="3200" dirty="0"/>
              <a:t>Contracts were awarded to over 300 food stores to be eligible to redeem WIC vouchers</a:t>
            </a:r>
          </a:p>
          <a:p>
            <a:pPr marL="0" indent="0">
              <a:lnSpc>
                <a:spcPct val="90000"/>
              </a:lnSpc>
              <a:spcBef>
                <a:spcPct val="10000"/>
              </a:spcBef>
              <a:defRPr/>
            </a:pPr>
            <a:r>
              <a:rPr lang="en-US" altLang="en-US" sz="3200" dirty="0"/>
              <a:t>Awards were based largely on the shelf prices of WIC foods at the time of proposal submission</a:t>
            </a:r>
          </a:p>
          <a:p>
            <a:pPr marL="0" indent="0">
              <a:lnSpc>
                <a:spcPct val="90000"/>
              </a:lnSpc>
              <a:spcBef>
                <a:spcPct val="10000"/>
              </a:spcBef>
              <a:defRPr/>
            </a:pPr>
            <a:r>
              <a:rPr lang="en-US" altLang="en-US" sz="3200" dirty="0"/>
              <a:t>Stores were not required to hold their shelf prices firm after the proposal submission </a:t>
            </a:r>
          </a:p>
          <a:p>
            <a:pPr lvl="1" eaLnBrk="1" hangingPunct="1">
              <a:lnSpc>
                <a:spcPct val="90000"/>
              </a:lnSpc>
              <a:spcBef>
                <a:spcPct val="10000"/>
              </a:spcBef>
              <a:defRPr/>
            </a:pPr>
            <a:r>
              <a:rPr lang="en-US" altLang="en-US" sz="2800" dirty="0"/>
              <a:t>The reasoning was that stores wouldn’t manipulate their shelf prices just to become eligible to participate in WIC </a:t>
            </a:r>
          </a:p>
          <a:p>
            <a:pPr lvl="1" eaLnBrk="1" hangingPunct="1">
              <a:lnSpc>
                <a:spcPct val="90000"/>
              </a:lnSpc>
              <a:spcBef>
                <a:spcPct val="10000"/>
              </a:spcBef>
              <a:defRPr/>
            </a:pPr>
            <a:r>
              <a:rPr lang="en-US" altLang="en-US" sz="2800" dirty="0"/>
              <a:t>WIC business would only be a small part of a store’s total business, so stores would focus on their core customers</a:t>
            </a:r>
          </a:p>
        </p:txBody>
      </p:sp>
      <p:sp>
        <p:nvSpPr>
          <p:cNvPr id="806917" name="Slide Number Placeholder 5">
            <a:extLst>
              <a:ext uri="{FF2B5EF4-FFF2-40B4-BE49-F238E27FC236}">
                <a16:creationId xmlns:a16="http://schemas.microsoft.com/office/drawing/2014/main" id="{F062314F-4BC7-41A5-8BDB-76FE9904669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56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3BEB74C-D8D5-4308-826B-511CEFCFFDBC}"/>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C1355AF-A3C8-40D9-AE03-FEE6CF380068}"/>
              </a:ext>
            </a:extLst>
          </p:cNvPr>
          <p:cNvSpPr>
            <a:spLocks noGrp="1"/>
          </p:cNvSpPr>
          <p:nvPr>
            <p:ph type="sldNum" sz="quarter" idx="12"/>
          </p:nvPr>
        </p:nvSpPr>
        <p:spPr/>
        <p:txBody>
          <a:bodyPr/>
          <a:lstStyle/>
          <a:p>
            <a:fld id="{371E119E-66CB-4D78-977D-67AFCFB95E2F}" type="slidenum">
              <a:rPr lang="en-US" altLang="en-US" smtClean="0"/>
              <a:pPr/>
              <a:t>207</a:t>
            </a:fld>
            <a:endParaRPr lang="en-US" altLang="en-US"/>
          </a:p>
        </p:txBody>
      </p:sp>
      <p:sp>
        <p:nvSpPr>
          <p:cNvPr id="1167363" name="Rectangle 2">
            <a:extLst>
              <a:ext uri="{FF2B5EF4-FFF2-40B4-BE49-F238E27FC236}">
                <a16:creationId xmlns:a16="http://schemas.microsoft.com/office/drawing/2014/main" id="{FA88AFB0-16AF-4A57-B44C-6CD29EEF0014}"/>
              </a:ext>
            </a:extLst>
          </p:cNvPr>
          <p:cNvSpPr>
            <a:spLocks noGrp="1" noChangeArrowheads="1"/>
          </p:cNvSpPr>
          <p:nvPr>
            <p:ph type="title" idx="4294967295"/>
          </p:nvPr>
        </p:nvSpPr>
        <p:spPr>
          <a:xfrm>
            <a:off x="0" y="152400"/>
            <a:ext cx="12249150" cy="533400"/>
          </a:xfrm>
        </p:spPr>
        <p:txBody>
          <a:bodyPr/>
          <a:lstStyle/>
          <a:p>
            <a:pPr algn="ctr" eaLnBrk="1" hangingPunct="1">
              <a:defRPr/>
            </a:pPr>
            <a:r>
              <a:rPr lang="en-US" altLang="en-US" sz="4000" dirty="0"/>
              <a:t>Modifications: Example #3 </a:t>
            </a:r>
            <a:r>
              <a:rPr lang="en-US" altLang="en-US" sz="2400" b="0" dirty="0"/>
              <a:t>(Cont’d)</a:t>
            </a:r>
          </a:p>
        </p:txBody>
      </p:sp>
      <p:sp>
        <p:nvSpPr>
          <p:cNvPr id="1167364" name="Rectangle 3">
            <a:extLst>
              <a:ext uri="{FF2B5EF4-FFF2-40B4-BE49-F238E27FC236}">
                <a16:creationId xmlns:a16="http://schemas.microsoft.com/office/drawing/2014/main" id="{40111741-B6C2-4F9D-86B7-7FBE7CB4C56F}"/>
              </a:ext>
            </a:extLst>
          </p:cNvPr>
          <p:cNvSpPr>
            <a:spLocks noGrp="1" noChangeArrowheads="1"/>
          </p:cNvSpPr>
          <p:nvPr>
            <p:ph type="body" idx="4294967295"/>
          </p:nvPr>
        </p:nvSpPr>
        <p:spPr>
          <a:xfrm>
            <a:off x="314325" y="685800"/>
            <a:ext cx="11515725" cy="5762624"/>
          </a:xfrm>
        </p:spPr>
        <p:txBody>
          <a:bodyPr>
            <a:noAutofit/>
          </a:bodyPr>
          <a:lstStyle/>
          <a:p>
            <a:pPr marL="0" indent="0">
              <a:lnSpc>
                <a:spcPct val="90000"/>
              </a:lnSpc>
              <a:spcBef>
                <a:spcPts val="600"/>
              </a:spcBef>
              <a:spcAft>
                <a:spcPts val="0"/>
              </a:spcAft>
              <a:defRPr/>
            </a:pPr>
            <a:r>
              <a:rPr lang="en-US" altLang="en-US" sz="3200" dirty="0"/>
              <a:t>i.e., if a store generally charged low prices to attract customers, it would continue to do so</a:t>
            </a:r>
          </a:p>
          <a:p>
            <a:pPr marL="0" indent="0">
              <a:lnSpc>
                <a:spcPct val="90000"/>
              </a:lnSpc>
              <a:spcBef>
                <a:spcPts val="600"/>
              </a:spcBef>
              <a:spcAft>
                <a:spcPts val="0"/>
              </a:spcAft>
              <a:defRPr/>
            </a:pPr>
            <a:r>
              <a:rPr lang="en-US" altLang="en-US" sz="3200" dirty="0"/>
              <a:t>This worked well in urban areas with lots of competition</a:t>
            </a:r>
          </a:p>
          <a:p>
            <a:pPr lvl="1" eaLnBrk="1" hangingPunct="1">
              <a:lnSpc>
                <a:spcPct val="90000"/>
              </a:lnSpc>
              <a:spcBef>
                <a:spcPts val="600"/>
              </a:spcBef>
              <a:spcAft>
                <a:spcPts val="0"/>
              </a:spcAft>
              <a:defRPr/>
            </a:pPr>
            <a:r>
              <a:rPr lang="en-US" altLang="en-US" sz="2800" dirty="0"/>
              <a:t>There were more than 600 stores that wanted to participate in WIC, most of them in urban areas </a:t>
            </a:r>
          </a:p>
          <a:p>
            <a:pPr marL="0" indent="0">
              <a:lnSpc>
                <a:spcPct val="90000"/>
              </a:lnSpc>
              <a:spcBef>
                <a:spcPts val="600"/>
              </a:spcBef>
              <a:spcAft>
                <a:spcPts val="0"/>
              </a:spcAft>
              <a:defRPr/>
            </a:pPr>
            <a:r>
              <a:rPr lang="en-US" altLang="en-US" sz="3200" dirty="0"/>
              <a:t>But this premise didn’t work as well in rural areas</a:t>
            </a:r>
          </a:p>
          <a:p>
            <a:pPr marL="0" indent="0">
              <a:lnSpc>
                <a:spcPct val="90000"/>
              </a:lnSpc>
              <a:spcBef>
                <a:spcPts val="600"/>
              </a:spcBef>
              <a:spcAft>
                <a:spcPts val="0"/>
              </a:spcAft>
              <a:defRPr/>
            </a:pPr>
            <a:r>
              <a:rPr lang="en-US" altLang="en-US" sz="3200" dirty="0"/>
              <a:t>Also, the BPW, legislators, many stores, WIC recipients &amp; others didn’t like the competitive aspect of awarding contracts to a limited number of stores</a:t>
            </a:r>
          </a:p>
          <a:p>
            <a:pPr marL="0" indent="0">
              <a:lnSpc>
                <a:spcPct val="90000"/>
              </a:lnSpc>
              <a:spcBef>
                <a:spcPts val="600"/>
              </a:spcBef>
              <a:spcAft>
                <a:spcPts val="0"/>
              </a:spcAft>
              <a:defRPr/>
            </a:pPr>
            <a:r>
              <a:rPr lang="en-US" altLang="en-US" sz="3200" dirty="0"/>
              <a:t>The solution was for the entire process to be put under regulations to eliminate the competitive aspect and the limited number of awards</a:t>
            </a:r>
          </a:p>
        </p:txBody>
      </p:sp>
      <p:sp>
        <p:nvSpPr>
          <p:cNvPr id="807941" name="Slide Number Placeholder 5">
            <a:extLst>
              <a:ext uri="{FF2B5EF4-FFF2-40B4-BE49-F238E27FC236}">
                <a16:creationId xmlns:a16="http://schemas.microsoft.com/office/drawing/2014/main" id="{EC050CDE-3152-492C-ABAF-2A5858705AF5}"/>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8188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1D36FAF-79A0-45FA-8081-22D0FBC0B107}"/>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A5AE6DAC-0BB8-43FD-9B0E-F8BF81E508B0}"/>
              </a:ext>
            </a:extLst>
          </p:cNvPr>
          <p:cNvSpPr>
            <a:spLocks noGrp="1"/>
          </p:cNvSpPr>
          <p:nvPr>
            <p:ph type="sldNum" sz="quarter" idx="12"/>
          </p:nvPr>
        </p:nvSpPr>
        <p:spPr/>
        <p:txBody>
          <a:bodyPr/>
          <a:lstStyle/>
          <a:p>
            <a:fld id="{B5BF5CD9-B884-4193-9495-65CF9596FB14}" type="slidenum">
              <a:rPr lang="en-US" altLang="en-US" smtClean="0"/>
              <a:pPr/>
              <a:t>208</a:t>
            </a:fld>
            <a:endParaRPr lang="en-US" altLang="en-US"/>
          </a:p>
        </p:txBody>
      </p:sp>
      <p:sp>
        <p:nvSpPr>
          <p:cNvPr id="1168387" name="Rectangle 2">
            <a:extLst>
              <a:ext uri="{FF2B5EF4-FFF2-40B4-BE49-F238E27FC236}">
                <a16:creationId xmlns:a16="http://schemas.microsoft.com/office/drawing/2014/main" id="{B613D4EA-AAB9-4C64-A61A-9C7F827DFE61}"/>
              </a:ext>
            </a:extLst>
          </p:cNvPr>
          <p:cNvSpPr>
            <a:spLocks noGrp="1" noChangeArrowheads="1"/>
          </p:cNvSpPr>
          <p:nvPr>
            <p:ph type="title" idx="4294967295"/>
          </p:nvPr>
        </p:nvSpPr>
        <p:spPr>
          <a:xfrm>
            <a:off x="190500" y="152400"/>
            <a:ext cx="11811000" cy="533400"/>
          </a:xfrm>
        </p:spPr>
        <p:txBody>
          <a:bodyPr/>
          <a:lstStyle/>
          <a:p>
            <a:pPr algn="ctr" eaLnBrk="1" hangingPunct="1">
              <a:defRPr/>
            </a:pPr>
            <a:r>
              <a:rPr lang="en-US" altLang="en-US" dirty="0"/>
              <a:t>Modifications: Example #3 </a:t>
            </a:r>
            <a:r>
              <a:rPr lang="en-US" altLang="en-US" sz="2400" b="0" dirty="0"/>
              <a:t>(Cont’d)</a:t>
            </a:r>
          </a:p>
        </p:txBody>
      </p:sp>
      <p:sp>
        <p:nvSpPr>
          <p:cNvPr id="1168388" name="Rectangle 3">
            <a:extLst>
              <a:ext uri="{FF2B5EF4-FFF2-40B4-BE49-F238E27FC236}">
                <a16:creationId xmlns:a16="http://schemas.microsoft.com/office/drawing/2014/main" id="{2123C45D-EAD0-4CA7-9BBF-CBDEC45B655C}"/>
              </a:ext>
            </a:extLst>
          </p:cNvPr>
          <p:cNvSpPr>
            <a:spLocks noGrp="1" noChangeArrowheads="1"/>
          </p:cNvSpPr>
          <p:nvPr>
            <p:ph type="body" idx="4294967295"/>
          </p:nvPr>
        </p:nvSpPr>
        <p:spPr>
          <a:xfrm>
            <a:off x="419100" y="1295782"/>
            <a:ext cx="11353800" cy="5105017"/>
          </a:xfrm>
        </p:spPr>
        <p:txBody>
          <a:bodyPr/>
          <a:lstStyle/>
          <a:p>
            <a:pPr marL="0" indent="0">
              <a:lnSpc>
                <a:spcPct val="90000"/>
              </a:lnSpc>
              <a:spcBef>
                <a:spcPct val="15000"/>
              </a:spcBef>
              <a:buNone/>
              <a:defRPr/>
            </a:pPr>
            <a:r>
              <a:rPr lang="en-US" altLang="en-US" sz="3200" dirty="0"/>
              <a:t>Situation: WIC is a federal program</a:t>
            </a:r>
          </a:p>
          <a:p>
            <a:pPr marL="0" indent="0">
              <a:lnSpc>
                <a:spcPct val="90000"/>
              </a:lnSpc>
              <a:spcBef>
                <a:spcPct val="15000"/>
              </a:spcBef>
              <a:defRPr/>
            </a:pPr>
            <a:r>
              <a:rPr lang="en-US" altLang="en-US" sz="2800" dirty="0"/>
              <a:t>It was known that a long time would be needed to get regulations in place that would be acceptable to the federal government</a:t>
            </a:r>
          </a:p>
          <a:p>
            <a:pPr marL="0" indent="0">
              <a:lnSpc>
                <a:spcPct val="90000"/>
              </a:lnSpc>
              <a:spcBef>
                <a:spcPct val="15000"/>
              </a:spcBef>
              <a:defRPr/>
            </a:pPr>
            <a:r>
              <a:rPr lang="en-US" altLang="en-US" sz="2800" dirty="0"/>
              <a:t>In the 2</a:t>
            </a:r>
            <a:r>
              <a:rPr lang="en-US" altLang="en-US" sz="2800" baseline="30000" dirty="0"/>
              <a:t>nd</a:t>
            </a:r>
            <a:r>
              <a:rPr lang="en-US" altLang="en-US" sz="2800" dirty="0"/>
              <a:t> year of 3 year contracts, the Md. WIC Program offered a contract modification to all 300+ stores to institute what was proposed to be in the regulations</a:t>
            </a:r>
          </a:p>
          <a:p>
            <a:pPr marL="0" indent="0">
              <a:lnSpc>
                <a:spcPct val="90000"/>
              </a:lnSpc>
              <a:spcBef>
                <a:spcPct val="15000"/>
              </a:spcBef>
              <a:defRPr/>
            </a:pPr>
            <a:r>
              <a:rPr lang="en-US" altLang="en-US" sz="2800" dirty="0"/>
              <a:t>A key feature was the creation of regional average prices for WIC food items</a:t>
            </a:r>
          </a:p>
          <a:p>
            <a:pPr lvl="1" eaLnBrk="1" hangingPunct="1">
              <a:lnSpc>
                <a:spcPct val="90000"/>
              </a:lnSpc>
              <a:spcBef>
                <a:spcPct val="15000"/>
              </a:spcBef>
              <a:defRPr/>
            </a:pPr>
            <a:r>
              <a:rPr lang="en-US" altLang="en-US" sz="2400" dirty="0"/>
              <a:t>No store would be paid more than a specified % above the regional average </a:t>
            </a:r>
          </a:p>
        </p:txBody>
      </p:sp>
      <p:sp>
        <p:nvSpPr>
          <p:cNvPr id="808965" name="Slide Number Placeholder 5">
            <a:extLst>
              <a:ext uri="{FF2B5EF4-FFF2-40B4-BE49-F238E27FC236}">
                <a16:creationId xmlns:a16="http://schemas.microsoft.com/office/drawing/2014/main" id="{024C886F-DF46-452D-9EFE-B1E74D02A48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7770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E53DA85-1AEB-4EF9-BF72-15A66F9BDD4B}"/>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AEE1E02-E7E5-4D9B-98A5-1B19A0CC729C}"/>
              </a:ext>
            </a:extLst>
          </p:cNvPr>
          <p:cNvSpPr>
            <a:spLocks noGrp="1"/>
          </p:cNvSpPr>
          <p:nvPr>
            <p:ph type="sldNum" sz="quarter" idx="12"/>
          </p:nvPr>
        </p:nvSpPr>
        <p:spPr/>
        <p:txBody>
          <a:bodyPr/>
          <a:lstStyle/>
          <a:p>
            <a:fld id="{A71DF457-922E-4908-929F-7FA927D45FCF}" type="slidenum">
              <a:rPr lang="en-US" altLang="en-US" smtClean="0"/>
              <a:pPr/>
              <a:t>209</a:t>
            </a:fld>
            <a:endParaRPr lang="en-US" altLang="en-US"/>
          </a:p>
        </p:txBody>
      </p:sp>
      <p:sp>
        <p:nvSpPr>
          <p:cNvPr id="1169411" name="Rectangle 2">
            <a:extLst>
              <a:ext uri="{FF2B5EF4-FFF2-40B4-BE49-F238E27FC236}">
                <a16:creationId xmlns:a16="http://schemas.microsoft.com/office/drawing/2014/main" id="{50318BEA-B652-4B57-9C6B-1A9194E9725C}"/>
              </a:ext>
            </a:extLst>
          </p:cNvPr>
          <p:cNvSpPr>
            <a:spLocks noGrp="1" noChangeArrowheads="1"/>
          </p:cNvSpPr>
          <p:nvPr>
            <p:ph type="title" idx="4294967295"/>
          </p:nvPr>
        </p:nvSpPr>
        <p:spPr>
          <a:xfrm>
            <a:off x="285751" y="300038"/>
            <a:ext cx="11906250" cy="628650"/>
          </a:xfrm>
        </p:spPr>
        <p:txBody>
          <a:bodyPr/>
          <a:lstStyle/>
          <a:p>
            <a:pPr algn="ctr" eaLnBrk="1" hangingPunct="1">
              <a:defRPr/>
            </a:pPr>
            <a:r>
              <a:rPr lang="en-US" altLang="en-US" sz="4000" dirty="0"/>
              <a:t>Modifications: Example #3 </a:t>
            </a:r>
            <a:r>
              <a:rPr lang="en-US" altLang="en-US" sz="2400" b="0" dirty="0"/>
              <a:t>(Cont’d)</a:t>
            </a:r>
          </a:p>
        </p:txBody>
      </p:sp>
      <p:sp>
        <p:nvSpPr>
          <p:cNvPr id="1169412" name="Rectangle 3">
            <a:extLst>
              <a:ext uri="{FF2B5EF4-FFF2-40B4-BE49-F238E27FC236}">
                <a16:creationId xmlns:a16="http://schemas.microsoft.com/office/drawing/2014/main" id="{B8118BAD-90A2-4CD1-AB05-0686F68405F1}"/>
              </a:ext>
            </a:extLst>
          </p:cNvPr>
          <p:cNvSpPr>
            <a:spLocks noGrp="1" noChangeArrowheads="1"/>
          </p:cNvSpPr>
          <p:nvPr>
            <p:ph type="body" idx="4294967295"/>
          </p:nvPr>
        </p:nvSpPr>
        <p:spPr>
          <a:xfrm>
            <a:off x="866775" y="1752600"/>
            <a:ext cx="10512425" cy="4419600"/>
          </a:xfrm>
        </p:spPr>
        <p:txBody>
          <a:bodyPr>
            <a:normAutofit/>
          </a:bodyPr>
          <a:lstStyle/>
          <a:p>
            <a:pPr marL="0" indent="0">
              <a:buNone/>
              <a:defRPr/>
            </a:pPr>
            <a:r>
              <a:rPr lang="en-US" altLang="en-US" sz="3200" dirty="0"/>
              <a:t>Situation:</a:t>
            </a:r>
          </a:p>
          <a:p>
            <a:pPr marL="0" indent="0">
              <a:defRPr/>
            </a:pPr>
            <a:r>
              <a:rPr lang="en-US" altLang="en-US" sz="3200" dirty="0"/>
              <a:t>For any store that did not agree to the modification there were consequences</a:t>
            </a:r>
          </a:p>
          <a:p>
            <a:pPr lvl="1" eaLnBrk="1" hangingPunct="1">
              <a:defRPr/>
            </a:pPr>
            <a:r>
              <a:rPr lang="en-US" altLang="en-US" sz="2800" dirty="0"/>
              <a:t>Something like more frequent inspections </a:t>
            </a:r>
          </a:p>
          <a:p>
            <a:pPr marL="0" indent="0">
              <a:defRPr/>
            </a:pPr>
            <a:r>
              <a:rPr lang="en-US" altLang="en-US" sz="3200" dirty="0"/>
              <a:t>Most, if not all stores agreed to the mod</a:t>
            </a:r>
          </a:p>
        </p:txBody>
      </p:sp>
      <p:sp>
        <p:nvSpPr>
          <p:cNvPr id="809989" name="Slide Number Placeholder 5">
            <a:extLst>
              <a:ext uri="{FF2B5EF4-FFF2-40B4-BE49-F238E27FC236}">
                <a16:creationId xmlns:a16="http://schemas.microsoft.com/office/drawing/2014/main" id="{DE807AC3-17D5-4C5C-BA6B-34404D21E013}"/>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76940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F090-3CE4-4001-BC2A-355715E88553}"/>
              </a:ext>
            </a:extLst>
          </p:cNvPr>
          <p:cNvSpPr>
            <a:spLocks noGrp="1"/>
          </p:cNvSpPr>
          <p:nvPr>
            <p:ph type="title"/>
          </p:nvPr>
        </p:nvSpPr>
        <p:spPr>
          <a:xfrm>
            <a:off x="812800" y="274638"/>
            <a:ext cx="10566400" cy="734030"/>
          </a:xfrm>
        </p:spPr>
        <p:txBody>
          <a:bodyPr/>
          <a:lstStyle/>
          <a:p>
            <a:pPr algn="ctr"/>
            <a:r>
              <a:rPr lang="en-US" dirty="0"/>
              <a:t>What do you do?</a:t>
            </a:r>
          </a:p>
        </p:txBody>
      </p:sp>
      <p:sp>
        <p:nvSpPr>
          <p:cNvPr id="3" name="Content Placeholder 2">
            <a:extLst>
              <a:ext uri="{FF2B5EF4-FFF2-40B4-BE49-F238E27FC236}">
                <a16:creationId xmlns:a16="http://schemas.microsoft.com/office/drawing/2014/main" id="{8A0AFF2E-5A15-4DDE-A001-39F23700B69E}"/>
              </a:ext>
            </a:extLst>
          </p:cNvPr>
          <p:cNvSpPr>
            <a:spLocks noGrp="1"/>
          </p:cNvSpPr>
          <p:nvPr>
            <p:ph sz="quarter" idx="13"/>
          </p:nvPr>
        </p:nvSpPr>
        <p:spPr>
          <a:xfrm>
            <a:off x="282805" y="1008668"/>
            <a:ext cx="11547834" cy="5269584"/>
          </a:xfrm>
        </p:spPr>
        <p:txBody>
          <a:bodyPr>
            <a:normAutofit/>
          </a:bodyPr>
          <a:lstStyle/>
          <a:p>
            <a:r>
              <a:rPr lang="en-US" dirty="0"/>
              <a:t>But before arriving at that conclusion and seeking to negotiate a contract with the favored vendor</a:t>
            </a:r>
          </a:p>
          <a:p>
            <a:r>
              <a:rPr lang="en-US" dirty="0"/>
              <a:t>The involved control agency and perhaps the BPW Procurement Advisor should be consulted to ensure they either agree that the proposed sole source award is justified, or at least don’t outright oppose it</a:t>
            </a:r>
          </a:p>
          <a:p>
            <a:r>
              <a:rPr lang="en-US" dirty="0"/>
              <a:t>i.e., it is better to ask for advance approval than after the fact forgiveness</a:t>
            </a:r>
          </a:p>
          <a:p>
            <a:pPr lvl="1"/>
            <a:r>
              <a:rPr lang="en-US" dirty="0"/>
              <a:t>You might even be advised to do the emergency procurement</a:t>
            </a:r>
          </a:p>
        </p:txBody>
      </p:sp>
      <p:sp>
        <p:nvSpPr>
          <p:cNvPr id="4" name="Footer Placeholder 3">
            <a:extLst>
              <a:ext uri="{FF2B5EF4-FFF2-40B4-BE49-F238E27FC236}">
                <a16:creationId xmlns:a16="http://schemas.microsoft.com/office/drawing/2014/main" id="{AE7994A3-ED5C-46CC-AF71-A8469CB033D7}"/>
              </a:ext>
            </a:extLst>
          </p:cNvPr>
          <p:cNvSpPr>
            <a:spLocks noGrp="1"/>
          </p:cNvSpPr>
          <p:nvPr>
            <p:ph type="ftr" sz="quarter" idx="11"/>
          </p:nvPr>
        </p:nvSpPr>
        <p:spPr>
          <a:xfrm>
            <a:off x="812799" y="6356351"/>
            <a:ext cx="9820635"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34D217C-2CE3-441D-918A-705955979411}"/>
              </a:ext>
            </a:extLst>
          </p:cNvPr>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18715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a:extLst>
              <a:ext uri="{FF2B5EF4-FFF2-40B4-BE49-F238E27FC236}">
                <a16:creationId xmlns:a16="http://schemas.microsoft.com/office/drawing/2014/main" id="{EB611314-087C-42E3-9097-0D0A391773E9}"/>
              </a:ext>
            </a:extLst>
          </p:cNvPr>
          <p:cNvSpPr>
            <a:spLocks noGrp="1" noChangeArrowheads="1"/>
          </p:cNvSpPr>
          <p:nvPr>
            <p:ph type="title"/>
          </p:nvPr>
        </p:nvSpPr>
        <p:spPr>
          <a:xfrm>
            <a:off x="812800" y="296636"/>
            <a:ext cx="10566400" cy="862467"/>
          </a:xfrm>
        </p:spPr>
        <p:txBody>
          <a:bodyPr/>
          <a:lstStyle/>
          <a:p>
            <a:pPr algn="ctr"/>
            <a:r>
              <a:rPr lang="en-US" altLang="en-US" sz="4000" dirty="0"/>
              <a:t>Modifications: Example #4</a:t>
            </a:r>
          </a:p>
        </p:txBody>
      </p:sp>
      <p:sp>
        <p:nvSpPr>
          <p:cNvPr id="1170435" name="Rectangle 3">
            <a:extLst>
              <a:ext uri="{FF2B5EF4-FFF2-40B4-BE49-F238E27FC236}">
                <a16:creationId xmlns:a16="http://schemas.microsoft.com/office/drawing/2014/main" id="{33736B59-F4ED-4004-9EDA-03CFD41C285F}"/>
              </a:ext>
            </a:extLst>
          </p:cNvPr>
          <p:cNvSpPr>
            <a:spLocks noGrp="1" noChangeArrowheads="1"/>
          </p:cNvSpPr>
          <p:nvPr>
            <p:ph type="body" idx="13"/>
          </p:nvPr>
        </p:nvSpPr>
        <p:spPr>
          <a:xfrm>
            <a:off x="447675" y="1600199"/>
            <a:ext cx="11220450" cy="4648201"/>
          </a:xfrm>
        </p:spPr>
        <p:txBody>
          <a:bodyPr>
            <a:noAutofit/>
          </a:bodyPr>
          <a:lstStyle/>
          <a:p>
            <a:r>
              <a:rPr lang="en-US" altLang="en-US" dirty="0"/>
              <a:t>Situation: </a:t>
            </a:r>
          </a:p>
          <a:p>
            <a:r>
              <a:rPr lang="en-US" altLang="en-US" dirty="0"/>
              <a:t>There is a fixed price contract for the contractor to produce a defined product  (study/report, software program, etc.) by a specified date, but the product isn’t completed by this date</a:t>
            </a:r>
          </a:p>
          <a:p>
            <a:r>
              <a:rPr lang="en-US" altLang="en-US" dirty="0"/>
              <a:t>The contractor wants the contract modified to extend the due date</a:t>
            </a:r>
          </a:p>
          <a:p>
            <a:r>
              <a:rPr lang="en-US" altLang="en-US" dirty="0"/>
              <a:t>Can/should you extend the due date?</a:t>
            </a:r>
          </a:p>
        </p:txBody>
      </p:sp>
      <p:sp>
        <p:nvSpPr>
          <p:cNvPr id="5" name="Footer Placeholder 4">
            <a:extLst>
              <a:ext uri="{FF2B5EF4-FFF2-40B4-BE49-F238E27FC236}">
                <a16:creationId xmlns:a16="http://schemas.microsoft.com/office/drawing/2014/main" id="{E8CC06CD-A70F-423B-8376-04998848CC59}"/>
              </a:ext>
            </a:extLst>
          </p:cNvPr>
          <p:cNvSpPr>
            <a:spLocks noGrp="1"/>
          </p:cNvSpPr>
          <p:nvPr>
            <p:ph type="ftr" sz="quarter" idx="11"/>
          </p:nvPr>
        </p:nvSpPr>
        <p:spPr>
          <a:xfrm>
            <a:off x="812800" y="6356351"/>
            <a:ext cx="994318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361606B-DFAB-45E2-91F0-6505DBEEF454}"/>
              </a:ext>
            </a:extLst>
          </p:cNvPr>
          <p:cNvSpPr>
            <a:spLocks noGrp="1"/>
          </p:cNvSpPr>
          <p:nvPr>
            <p:ph type="sldNum" sz="quarter" idx="12"/>
          </p:nvPr>
        </p:nvSpPr>
        <p:spPr/>
        <p:txBody>
          <a:bodyPr/>
          <a:lstStyle/>
          <a:p>
            <a:fld id="{9C4C80EE-2019-40CB-A525-62117E329AAE}" type="slidenum">
              <a:rPr lang="en-US" altLang="en-US" smtClean="0"/>
              <a:pPr/>
              <a:t>210</a:t>
            </a:fld>
            <a:endParaRPr lang="en-US" altLang="en-US"/>
          </a:p>
        </p:txBody>
      </p:sp>
    </p:spTree>
    <p:extLst>
      <p:ext uri="{BB962C8B-B14F-4D97-AF65-F5344CB8AC3E}">
        <p14:creationId xmlns:p14="http://schemas.microsoft.com/office/powerpoint/2010/main" val="282376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a:extLst>
              <a:ext uri="{FF2B5EF4-FFF2-40B4-BE49-F238E27FC236}">
                <a16:creationId xmlns:a16="http://schemas.microsoft.com/office/drawing/2014/main" id="{7AF878A6-FA43-4D87-B5E2-8874AF788E17}"/>
              </a:ext>
            </a:extLst>
          </p:cNvPr>
          <p:cNvSpPr>
            <a:spLocks noGrp="1" noChangeArrowheads="1"/>
          </p:cNvSpPr>
          <p:nvPr>
            <p:ph type="title"/>
          </p:nvPr>
        </p:nvSpPr>
        <p:spPr>
          <a:xfrm>
            <a:off x="812800" y="136524"/>
            <a:ext cx="10566400" cy="782639"/>
          </a:xfrm>
        </p:spPr>
        <p:txBody>
          <a:bodyPr/>
          <a:lstStyle/>
          <a:p>
            <a:pPr algn="ctr"/>
            <a:r>
              <a:rPr lang="en-US" altLang="en-US" sz="4000" dirty="0"/>
              <a:t>Modifications: Example #4</a:t>
            </a:r>
          </a:p>
        </p:txBody>
      </p:sp>
      <p:sp>
        <p:nvSpPr>
          <p:cNvPr id="1238019" name="Rectangle 3">
            <a:extLst>
              <a:ext uri="{FF2B5EF4-FFF2-40B4-BE49-F238E27FC236}">
                <a16:creationId xmlns:a16="http://schemas.microsoft.com/office/drawing/2014/main" id="{88AD8345-1D37-424C-A29B-06A7EE2561DA}"/>
              </a:ext>
            </a:extLst>
          </p:cNvPr>
          <p:cNvSpPr>
            <a:spLocks noGrp="1" noChangeArrowheads="1"/>
          </p:cNvSpPr>
          <p:nvPr>
            <p:ph type="body" idx="13"/>
          </p:nvPr>
        </p:nvSpPr>
        <p:spPr>
          <a:xfrm>
            <a:off x="433387" y="919163"/>
            <a:ext cx="11387137" cy="5381625"/>
          </a:xfrm>
        </p:spPr>
        <p:txBody>
          <a:bodyPr>
            <a:normAutofit fontScale="92500" lnSpcReduction="20000"/>
          </a:bodyPr>
          <a:lstStyle/>
          <a:p>
            <a:r>
              <a:rPr lang="en-US" altLang="en-US" sz="3500" dirty="0"/>
              <a:t>Answer: It depends! </a:t>
            </a:r>
          </a:p>
          <a:p>
            <a:r>
              <a:rPr lang="en-US" altLang="en-US" sz="3500" dirty="0"/>
              <a:t>Assuming the product is still needed, there may be no choice but to extend the due date</a:t>
            </a:r>
          </a:p>
          <a:p>
            <a:r>
              <a:rPr lang="en-US" altLang="en-US" sz="3500" dirty="0"/>
              <a:t>So the primary issue likely will be whether to invoke any sanctions, or take additional actions before, or while agreeing to extend</a:t>
            </a:r>
          </a:p>
          <a:p>
            <a:r>
              <a:rPr lang="en-US" altLang="en-US" sz="3500" dirty="0"/>
              <a:t>But, if there had been monitoring of progress on the contract, it should not be sudden news that the due date won’t be met</a:t>
            </a:r>
          </a:p>
          <a:p>
            <a:pPr lvl="1"/>
            <a:r>
              <a:rPr lang="en-US" altLang="en-US" sz="3000" dirty="0"/>
              <a:t>Contingencies, sanctions, etc. should have been decided upon and discussed with the vendor prior to a formal request for extension   </a:t>
            </a:r>
          </a:p>
        </p:txBody>
      </p:sp>
      <p:sp>
        <p:nvSpPr>
          <p:cNvPr id="5" name="Footer Placeholder 4">
            <a:extLst>
              <a:ext uri="{FF2B5EF4-FFF2-40B4-BE49-F238E27FC236}">
                <a16:creationId xmlns:a16="http://schemas.microsoft.com/office/drawing/2014/main" id="{BD0E2587-0CA5-4E48-87D9-F6B5200652D8}"/>
              </a:ext>
            </a:extLst>
          </p:cNvPr>
          <p:cNvSpPr>
            <a:spLocks noGrp="1"/>
          </p:cNvSpPr>
          <p:nvPr>
            <p:ph type="ftr" sz="quarter" idx="11"/>
          </p:nvPr>
        </p:nvSpPr>
        <p:spPr>
          <a:xfrm>
            <a:off x="812800" y="6356351"/>
            <a:ext cx="999974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8152775-4414-4FED-92B8-40D6EE9782E8}"/>
              </a:ext>
            </a:extLst>
          </p:cNvPr>
          <p:cNvSpPr>
            <a:spLocks noGrp="1"/>
          </p:cNvSpPr>
          <p:nvPr>
            <p:ph type="sldNum" sz="quarter" idx="12"/>
          </p:nvPr>
        </p:nvSpPr>
        <p:spPr/>
        <p:txBody>
          <a:bodyPr/>
          <a:lstStyle/>
          <a:p>
            <a:fld id="{AC7C3977-9576-4476-B228-EBD41336E655}" type="slidenum">
              <a:rPr lang="en-US" altLang="en-US" smtClean="0"/>
              <a:pPr/>
              <a:t>211</a:t>
            </a:fld>
            <a:endParaRPr lang="en-US" altLang="en-US"/>
          </a:p>
        </p:txBody>
      </p:sp>
    </p:spTree>
    <p:extLst>
      <p:ext uri="{BB962C8B-B14F-4D97-AF65-F5344CB8AC3E}">
        <p14:creationId xmlns:p14="http://schemas.microsoft.com/office/powerpoint/2010/main" val="380930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a:extLst>
              <a:ext uri="{FF2B5EF4-FFF2-40B4-BE49-F238E27FC236}">
                <a16:creationId xmlns:a16="http://schemas.microsoft.com/office/drawing/2014/main" id="{654A6845-98A8-4506-9AEE-FEC0C64329F8}"/>
              </a:ext>
            </a:extLst>
          </p:cNvPr>
          <p:cNvSpPr>
            <a:spLocks noGrp="1" noChangeArrowheads="1"/>
          </p:cNvSpPr>
          <p:nvPr>
            <p:ph type="title"/>
          </p:nvPr>
        </p:nvSpPr>
        <p:spPr>
          <a:xfrm>
            <a:off x="812800" y="204788"/>
            <a:ext cx="10566400" cy="754061"/>
          </a:xfrm>
        </p:spPr>
        <p:txBody>
          <a:bodyPr/>
          <a:lstStyle/>
          <a:p>
            <a:pPr algn="ctr"/>
            <a:r>
              <a:rPr lang="en-US" altLang="en-US" sz="4000" dirty="0"/>
              <a:t>Modifications: Example #4</a:t>
            </a:r>
          </a:p>
        </p:txBody>
      </p:sp>
      <p:sp>
        <p:nvSpPr>
          <p:cNvPr id="1239043" name="Rectangle 3">
            <a:extLst>
              <a:ext uri="{FF2B5EF4-FFF2-40B4-BE49-F238E27FC236}">
                <a16:creationId xmlns:a16="http://schemas.microsoft.com/office/drawing/2014/main" id="{05BAA256-6028-487F-8D83-8A4C4C45B3D5}"/>
              </a:ext>
            </a:extLst>
          </p:cNvPr>
          <p:cNvSpPr>
            <a:spLocks noGrp="1" noChangeArrowheads="1"/>
          </p:cNvSpPr>
          <p:nvPr>
            <p:ph type="body" idx="13"/>
          </p:nvPr>
        </p:nvSpPr>
        <p:spPr>
          <a:xfrm>
            <a:off x="419100" y="1071563"/>
            <a:ext cx="11387138" cy="5319712"/>
          </a:xfrm>
        </p:spPr>
        <p:txBody>
          <a:bodyPr>
            <a:normAutofit/>
          </a:bodyPr>
          <a:lstStyle/>
          <a:p>
            <a:r>
              <a:rPr lang="en-US" altLang="en-US" dirty="0"/>
              <a:t>To a large degree, what to do about the missed due date depends upon why the date was missed</a:t>
            </a:r>
          </a:p>
          <a:p>
            <a:r>
              <a:rPr lang="en-US" altLang="en-US" dirty="0"/>
              <a:t>If the delay was excusable, aside from:</a:t>
            </a:r>
          </a:p>
          <a:p>
            <a:pPr lvl="1"/>
            <a:r>
              <a:rPr lang="en-US" altLang="en-US" dirty="0"/>
              <a:t>Notifying a surety, if any; and,</a:t>
            </a:r>
          </a:p>
          <a:p>
            <a:pPr lvl="1"/>
            <a:r>
              <a:rPr lang="en-US" altLang="en-US" dirty="0"/>
              <a:t>Implementing any appropriate stop gap measures</a:t>
            </a:r>
          </a:p>
          <a:p>
            <a:r>
              <a:rPr lang="en-US" altLang="en-US" dirty="0"/>
              <a:t>Perhaps nothing more should be done</a:t>
            </a:r>
          </a:p>
          <a:p>
            <a:pPr lvl="1"/>
            <a:r>
              <a:rPr lang="en-US" altLang="en-US" dirty="0"/>
              <a:t>Or, maybe a remediation plan is warranted, even with the delay being excusable    </a:t>
            </a:r>
          </a:p>
        </p:txBody>
      </p:sp>
      <p:sp>
        <p:nvSpPr>
          <p:cNvPr id="5" name="Footer Placeholder 4">
            <a:extLst>
              <a:ext uri="{FF2B5EF4-FFF2-40B4-BE49-F238E27FC236}">
                <a16:creationId xmlns:a16="http://schemas.microsoft.com/office/drawing/2014/main" id="{380433EE-BA79-4EF6-945F-0AF2A64C080D}"/>
              </a:ext>
            </a:extLst>
          </p:cNvPr>
          <p:cNvSpPr>
            <a:spLocks noGrp="1"/>
          </p:cNvSpPr>
          <p:nvPr>
            <p:ph type="ftr" sz="quarter" idx="11"/>
          </p:nvPr>
        </p:nvSpPr>
        <p:spPr>
          <a:xfrm>
            <a:off x="812800" y="6356351"/>
            <a:ext cx="999031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05330FA-DAE9-4A7B-BCD0-9E64A018581F}"/>
              </a:ext>
            </a:extLst>
          </p:cNvPr>
          <p:cNvSpPr>
            <a:spLocks noGrp="1"/>
          </p:cNvSpPr>
          <p:nvPr>
            <p:ph type="sldNum" sz="quarter" idx="12"/>
          </p:nvPr>
        </p:nvSpPr>
        <p:spPr/>
        <p:txBody>
          <a:bodyPr/>
          <a:lstStyle/>
          <a:p>
            <a:fld id="{0EF2C925-2D82-4FD2-B433-07D33B800942}" type="slidenum">
              <a:rPr lang="en-US" altLang="en-US" smtClean="0"/>
              <a:pPr/>
              <a:t>212</a:t>
            </a:fld>
            <a:endParaRPr lang="en-US" altLang="en-US"/>
          </a:p>
        </p:txBody>
      </p:sp>
    </p:spTree>
    <p:extLst>
      <p:ext uri="{BB962C8B-B14F-4D97-AF65-F5344CB8AC3E}">
        <p14:creationId xmlns:p14="http://schemas.microsoft.com/office/powerpoint/2010/main" val="32092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a:extLst>
              <a:ext uri="{FF2B5EF4-FFF2-40B4-BE49-F238E27FC236}">
                <a16:creationId xmlns:a16="http://schemas.microsoft.com/office/drawing/2014/main" id="{979C2A5F-3FBB-49F8-8012-7B063A723418}"/>
              </a:ext>
            </a:extLst>
          </p:cNvPr>
          <p:cNvSpPr>
            <a:spLocks noGrp="1" noChangeArrowheads="1"/>
          </p:cNvSpPr>
          <p:nvPr>
            <p:ph type="title"/>
          </p:nvPr>
        </p:nvSpPr>
        <p:spPr>
          <a:xfrm>
            <a:off x="812800" y="136524"/>
            <a:ext cx="10566400" cy="696914"/>
          </a:xfrm>
        </p:spPr>
        <p:txBody>
          <a:bodyPr/>
          <a:lstStyle/>
          <a:p>
            <a:pPr algn="ctr"/>
            <a:r>
              <a:rPr lang="en-US" altLang="en-US" sz="4000" dirty="0"/>
              <a:t>Modifications: Example #4</a:t>
            </a:r>
          </a:p>
        </p:txBody>
      </p:sp>
      <p:sp>
        <p:nvSpPr>
          <p:cNvPr id="1242115" name="Rectangle 3">
            <a:extLst>
              <a:ext uri="{FF2B5EF4-FFF2-40B4-BE49-F238E27FC236}">
                <a16:creationId xmlns:a16="http://schemas.microsoft.com/office/drawing/2014/main" id="{015759B2-3AA4-45E4-89D0-06A11F593353}"/>
              </a:ext>
            </a:extLst>
          </p:cNvPr>
          <p:cNvSpPr>
            <a:spLocks noGrp="1" noChangeArrowheads="1"/>
          </p:cNvSpPr>
          <p:nvPr>
            <p:ph type="body" idx="13"/>
          </p:nvPr>
        </p:nvSpPr>
        <p:spPr>
          <a:xfrm>
            <a:off x="266700" y="833439"/>
            <a:ext cx="11558588" cy="5522912"/>
          </a:xfrm>
        </p:spPr>
        <p:txBody>
          <a:bodyPr>
            <a:normAutofit fontScale="92500" lnSpcReduction="20000"/>
          </a:bodyPr>
          <a:lstStyle/>
          <a:p>
            <a:pPr>
              <a:spcBef>
                <a:spcPts val="600"/>
              </a:spcBef>
            </a:pPr>
            <a:r>
              <a:rPr lang="en-US" altLang="en-US" sz="3400" dirty="0"/>
              <a:t>For non-excusable delays, the agency may require increased:</a:t>
            </a:r>
          </a:p>
          <a:p>
            <a:pPr lvl="1">
              <a:spcBef>
                <a:spcPts val="600"/>
              </a:spcBef>
            </a:pPr>
            <a:r>
              <a:rPr lang="en-US" altLang="en-US" sz="3000" dirty="0"/>
              <a:t>Reporting, meetings, etc. to monitor progress</a:t>
            </a:r>
          </a:p>
          <a:p>
            <a:pPr lvl="1">
              <a:spcBef>
                <a:spcPts val="600"/>
              </a:spcBef>
            </a:pPr>
            <a:r>
              <a:rPr lang="en-US" altLang="en-US" sz="3000" dirty="0"/>
              <a:t>Bond levels, or a performance bond if one was not previously required</a:t>
            </a:r>
          </a:p>
          <a:p>
            <a:pPr lvl="2">
              <a:spcBef>
                <a:spcPts val="600"/>
              </a:spcBef>
            </a:pPr>
            <a:r>
              <a:rPr lang="en-US" altLang="en-US" sz="2600" dirty="0"/>
              <a:t>Although under the circumstances the vendor may not be able to get bonding or increased levels</a:t>
            </a:r>
          </a:p>
          <a:p>
            <a:pPr lvl="1">
              <a:spcBef>
                <a:spcPts val="600"/>
              </a:spcBef>
            </a:pPr>
            <a:r>
              <a:rPr lang="en-US" altLang="en-US" sz="3000" dirty="0"/>
              <a:t>Insurance</a:t>
            </a:r>
          </a:p>
          <a:p>
            <a:pPr lvl="1">
              <a:spcBef>
                <a:spcPts val="600"/>
              </a:spcBef>
            </a:pPr>
            <a:r>
              <a:rPr lang="en-US" altLang="en-US" sz="3000" dirty="0"/>
              <a:t>Liquidated damages (LD), or the establishment of LD if there were none previously</a:t>
            </a:r>
          </a:p>
          <a:p>
            <a:pPr lvl="1">
              <a:spcBef>
                <a:spcPts val="600"/>
              </a:spcBef>
            </a:pPr>
            <a:r>
              <a:rPr lang="en-US" altLang="en-US" sz="3000" dirty="0"/>
              <a:t>Other types of guaranties offered by the vendor</a:t>
            </a:r>
          </a:p>
          <a:p>
            <a:pPr>
              <a:spcBef>
                <a:spcPts val="600"/>
              </a:spcBef>
            </a:pPr>
            <a:r>
              <a:rPr lang="en-US" altLang="en-US" sz="3400" dirty="0"/>
              <a:t>New or increased requirements need to be added as part of the extension modification  </a:t>
            </a:r>
          </a:p>
        </p:txBody>
      </p:sp>
      <p:sp>
        <p:nvSpPr>
          <p:cNvPr id="5" name="Footer Placeholder 4">
            <a:extLst>
              <a:ext uri="{FF2B5EF4-FFF2-40B4-BE49-F238E27FC236}">
                <a16:creationId xmlns:a16="http://schemas.microsoft.com/office/drawing/2014/main" id="{9D1B1493-B7DD-4395-A557-2E6EE77C3C1D}"/>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5009AF4-BEDC-4CCF-BD87-A79C6E2B94E7}"/>
              </a:ext>
            </a:extLst>
          </p:cNvPr>
          <p:cNvSpPr>
            <a:spLocks noGrp="1"/>
          </p:cNvSpPr>
          <p:nvPr>
            <p:ph type="sldNum" sz="quarter" idx="12"/>
          </p:nvPr>
        </p:nvSpPr>
        <p:spPr/>
        <p:txBody>
          <a:bodyPr/>
          <a:lstStyle/>
          <a:p>
            <a:fld id="{B97B2148-1C32-4888-9670-277DD1237E3A}" type="slidenum">
              <a:rPr lang="en-US" altLang="en-US" smtClean="0"/>
              <a:pPr/>
              <a:t>213</a:t>
            </a:fld>
            <a:endParaRPr lang="en-US" altLang="en-US"/>
          </a:p>
        </p:txBody>
      </p:sp>
    </p:spTree>
    <p:extLst>
      <p:ext uri="{BB962C8B-B14F-4D97-AF65-F5344CB8AC3E}">
        <p14:creationId xmlns:p14="http://schemas.microsoft.com/office/powerpoint/2010/main" val="143394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a:extLst>
              <a:ext uri="{FF2B5EF4-FFF2-40B4-BE49-F238E27FC236}">
                <a16:creationId xmlns:a16="http://schemas.microsoft.com/office/drawing/2014/main" id="{63CF452E-1DF1-44D7-8768-0BA7F15B0231}"/>
              </a:ext>
            </a:extLst>
          </p:cNvPr>
          <p:cNvSpPr>
            <a:spLocks noGrp="1" noChangeArrowheads="1"/>
          </p:cNvSpPr>
          <p:nvPr>
            <p:ph type="title"/>
          </p:nvPr>
        </p:nvSpPr>
        <p:spPr>
          <a:xfrm>
            <a:off x="812800" y="136524"/>
            <a:ext cx="10566400" cy="822325"/>
          </a:xfrm>
        </p:spPr>
        <p:txBody>
          <a:bodyPr/>
          <a:lstStyle/>
          <a:p>
            <a:pPr algn="ctr"/>
            <a:r>
              <a:rPr lang="en-US" altLang="en-US" sz="4000" dirty="0"/>
              <a:t>Modifications: Example #4</a:t>
            </a:r>
          </a:p>
        </p:txBody>
      </p:sp>
      <p:sp>
        <p:nvSpPr>
          <p:cNvPr id="1240067" name="Rectangle 3">
            <a:extLst>
              <a:ext uri="{FF2B5EF4-FFF2-40B4-BE49-F238E27FC236}">
                <a16:creationId xmlns:a16="http://schemas.microsoft.com/office/drawing/2014/main" id="{74C13A8C-0A1A-44BE-8A77-2E6DA0E52872}"/>
              </a:ext>
            </a:extLst>
          </p:cNvPr>
          <p:cNvSpPr>
            <a:spLocks noGrp="1" noChangeArrowheads="1"/>
          </p:cNvSpPr>
          <p:nvPr>
            <p:ph type="body" idx="13"/>
          </p:nvPr>
        </p:nvSpPr>
        <p:spPr>
          <a:xfrm>
            <a:off x="290513" y="1000125"/>
            <a:ext cx="11530012" cy="5356226"/>
          </a:xfrm>
        </p:spPr>
        <p:txBody>
          <a:bodyPr>
            <a:normAutofit lnSpcReduction="10000"/>
          </a:bodyPr>
          <a:lstStyle/>
          <a:p>
            <a:r>
              <a:rPr lang="en-US" altLang="en-US" dirty="0"/>
              <a:t>For non-excusable delays, the agency may:</a:t>
            </a:r>
          </a:p>
          <a:p>
            <a:pPr lvl="1"/>
            <a:r>
              <a:rPr lang="en-US" altLang="en-US" dirty="0"/>
              <a:t>Invoke liquidated damages (LD), if available</a:t>
            </a:r>
          </a:p>
          <a:p>
            <a:pPr lvl="1"/>
            <a:r>
              <a:rPr lang="en-US" altLang="en-US" dirty="0"/>
              <a:t>Notify the vendor of a claim for actual damages, if there are no LD</a:t>
            </a:r>
          </a:p>
          <a:p>
            <a:pPr lvl="2"/>
            <a:r>
              <a:rPr lang="en-US" altLang="en-US" dirty="0"/>
              <a:t>But the amount of the claim may not be determinable until the product is actually completed</a:t>
            </a:r>
          </a:p>
          <a:p>
            <a:pPr lvl="1"/>
            <a:r>
              <a:rPr lang="en-US" altLang="en-US" dirty="0"/>
              <a:t>Withhold progress, or labor hours payments until the product is completed</a:t>
            </a:r>
          </a:p>
          <a:p>
            <a:pPr lvl="1"/>
            <a:r>
              <a:rPr lang="en-US" altLang="en-US" dirty="0"/>
              <a:t>Seek to enforce a performance bond, if any</a:t>
            </a:r>
          </a:p>
          <a:p>
            <a:pPr lvl="1"/>
            <a:r>
              <a:rPr lang="en-US" altLang="en-US" dirty="0"/>
              <a:t>Permit the assignment of the contract to a vendor perceived as being more capable</a:t>
            </a:r>
          </a:p>
        </p:txBody>
      </p:sp>
      <p:sp>
        <p:nvSpPr>
          <p:cNvPr id="5" name="Footer Placeholder 4">
            <a:extLst>
              <a:ext uri="{FF2B5EF4-FFF2-40B4-BE49-F238E27FC236}">
                <a16:creationId xmlns:a16="http://schemas.microsoft.com/office/drawing/2014/main" id="{4A2AD554-3BFD-4E5F-8D5B-342958973E7D}"/>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8619C6E-500A-4AA1-B56F-9F6ED9529751}"/>
              </a:ext>
            </a:extLst>
          </p:cNvPr>
          <p:cNvSpPr>
            <a:spLocks noGrp="1"/>
          </p:cNvSpPr>
          <p:nvPr>
            <p:ph type="sldNum" sz="quarter" idx="12"/>
          </p:nvPr>
        </p:nvSpPr>
        <p:spPr/>
        <p:txBody>
          <a:bodyPr/>
          <a:lstStyle/>
          <a:p>
            <a:fld id="{397D3994-9534-42F3-B4A5-0EB5C93A55A5}" type="slidenum">
              <a:rPr lang="en-US" altLang="en-US" smtClean="0"/>
              <a:pPr/>
              <a:t>214</a:t>
            </a:fld>
            <a:endParaRPr lang="en-US" altLang="en-US"/>
          </a:p>
        </p:txBody>
      </p:sp>
    </p:spTree>
    <p:extLst>
      <p:ext uri="{BB962C8B-B14F-4D97-AF65-F5344CB8AC3E}">
        <p14:creationId xmlns:p14="http://schemas.microsoft.com/office/powerpoint/2010/main" val="128345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a:extLst>
              <a:ext uri="{FF2B5EF4-FFF2-40B4-BE49-F238E27FC236}">
                <a16:creationId xmlns:a16="http://schemas.microsoft.com/office/drawing/2014/main" id="{39D89463-C133-46D1-96E5-9E717372318C}"/>
              </a:ext>
            </a:extLst>
          </p:cNvPr>
          <p:cNvSpPr>
            <a:spLocks noGrp="1" noChangeArrowheads="1"/>
          </p:cNvSpPr>
          <p:nvPr>
            <p:ph type="title"/>
          </p:nvPr>
        </p:nvSpPr>
        <p:spPr>
          <a:xfrm>
            <a:off x="812800" y="185738"/>
            <a:ext cx="10566400" cy="773111"/>
          </a:xfrm>
        </p:spPr>
        <p:txBody>
          <a:bodyPr/>
          <a:lstStyle/>
          <a:p>
            <a:pPr algn="ctr"/>
            <a:r>
              <a:rPr lang="en-US" altLang="en-US" sz="4000" dirty="0"/>
              <a:t>Modifications: Example #4</a:t>
            </a:r>
          </a:p>
        </p:txBody>
      </p:sp>
      <p:sp>
        <p:nvSpPr>
          <p:cNvPr id="1241091" name="Rectangle 3">
            <a:extLst>
              <a:ext uri="{FF2B5EF4-FFF2-40B4-BE49-F238E27FC236}">
                <a16:creationId xmlns:a16="http://schemas.microsoft.com/office/drawing/2014/main" id="{C5710D44-95BB-4719-A166-80A307DDB889}"/>
              </a:ext>
            </a:extLst>
          </p:cNvPr>
          <p:cNvSpPr>
            <a:spLocks noGrp="1" noChangeArrowheads="1"/>
          </p:cNvSpPr>
          <p:nvPr>
            <p:ph type="body" idx="13"/>
          </p:nvPr>
        </p:nvSpPr>
        <p:spPr>
          <a:xfrm>
            <a:off x="295275" y="958848"/>
            <a:ext cx="11606213" cy="5713413"/>
          </a:xfrm>
        </p:spPr>
        <p:txBody>
          <a:bodyPr>
            <a:normAutofit fontScale="92500" lnSpcReduction="10000"/>
          </a:bodyPr>
          <a:lstStyle/>
          <a:p>
            <a:r>
              <a:rPr lang="en-US" altLang="en-US" dirty="0"/>
              <a:t>If the delay is not excusable, the agency may:</a:t>
            </a:r>
          </a:p>
          <a:p>
            <a:pPr lvl="1"/>
            <a:r>
              <a:rPr lang="en-US" altLang="en-US" dirty="0"/>
              <a:t>Require a remedial plan, with the vendor pledging to do one or more of the following:</a:t>
            </a:r>
          </a:p>
          <a:p>
            <a:pPr lvl="2"/>
            <a:r>
              <a:rPr lang="en-US" altLang="en-US" dirty="0"/>
              <a:t>Increase the number of personnel working on the contract, either full-time or part-time</a:t>
            </a:r>
          </a:p>
          <a:p>
            <a:pPr lvl="2"/>
            <a:r>
              <a:rPr lang="en-US" altLang="en-US" dirty="0"/>
              <a:t>Replace current contract personnel</a:t>
            </a:r>
          </a:p>
          <a:p>
            <a:pPr lvl="2"/>
            <a:r>
              <a:rPr lang="en-US" altLang="en-US" dirty="0"/>
              <a:t>Apply more non-personnel resources</a:t>
            </a:r>
          </a:p>
          <a:p>
            <a:pPr lvl="2"/>
            <a:r>
              <a:rPr lang="en-US" altLang="en-US" dirty="0"/>
              <a:t>Subcontract some activities</a:t>
            </a:r>
          </a:p>
          <a:p>
            <a:pPr lvl="1"/>
            <a:r>
              <a:rPr lang="en-US" altLang="en-US" dirty="0"/>
              <a:t>Terminate the contract for default and possibly:</a:t>
            </a:r>
          </a:p>
          <a:p>
            <a:pPr lvl="2"/>
            <a:r>
              <a:rPr lang="en-US" altLang="en-US" dirty="0"/>
              <a:t>Try to complete the product with State personnel</a:t>
            </a:r>
          </a:p>
          <a:p>
            <a:pPr lvl="2"/>
            <a:r>
              <a:rPr lang="en-US" altLang="en-US" dirty="0"/>
              <a:t>Award an emergency contract for another vendor to  provide the product, or complete the product if there have been acceptable intermediate stages completed</a:t>
            </a:r>
          </a:p>
        </p:txBody>
      </p:sp>
      <p:sp>
        <p:nvSpPr>
          <p:cNvPr id="5" name="Footer Placeholder 4">
            <a:extLst>
              <a:ext uri="{FF2B5EF4-FFF2-40B4-BE49-F238E27FC236}">
                <a16:creationId xmlns:a16="http://schemas.microsoft.com/office/drawing/2014/main" id="{8313BC18-7C9B-4A12-A50D-B41689FB908F}"/>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CEBFE15-9F4E-4B51-8EF6-D7EF386362CE}"/>
              </a:ext>
            </a:extLst>
          </p:cNvPr>
          <p:cNvSpPr>
            <a:spLocks noGrp="1"/>
          </p:cNvSpPr>
          <p:nvPr>
            <p:ph type="sldNum" sz="quarter" idx="12"/>
          </p:nvPr>
        </p:nvSpPr>
        <p:spPr/>
        <p:txBody>
          <a:bodyPr/>
          <a:lstStyle/>
          <a:p>
            <a:fld id="{06DF9463-F446-4698-BE78-EEE555FB254D}" type="slidenum">
              <a:rPr lang="en-US" altLang="en-US" smtClean="0"/>
              <a:pPr/>
              <a:t>215</a:t>
            </a:fld>
            <a:endParaRPr lang="en-US" altLang="en-US"/>
          </a:p>
        </p:txBody>
      </p:sp>
    </p:spTree>
    <p:extLst>
      <p:ext uri="{BB962C8B-B14F-4D97-AF65-F5344CB8AC3E}">
        <p14:creationId xmlns:p14="http://schemas.microsoft.com/office/powerpoint/2010/main" val="291041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a:extLst>
              <a:ext uri="{FF2B5EF4-FFF2-40B4-BE49-F238E27FC236}">
                <a16:creationId xmlns:a16="http://schemas.microsoft.com/office/drawing/2014/main" id="{1AD9A282-DB19-4946-8B87-7B244E1C2756}"/>
              </a:ext>
            </a:extLst>
          </p:cNvPr>
          <p:cNvSpPr>
            <a:spLocks noGrp="1" noChangeArrowheads="1"/>
          </p:cNvSpPr>
          <p:nvPr>
            <p:ph type="title"/>
          </p:nvPr>
        </p:nvSpPr>
        <p:spPr/>
        <p:txBody>
          <a:bodyPr/>
          <a:lstStyle/>
          <a:p>
            <a:pPr algn="ctr"/>
            <a:r>
              <a:rPr lang="en-US" altLang="en-US" sz="4000" dirty="0"/>
              <a:t>Modifications: Example #4 </a:t>
            </a:r>
            <a:r>
              <a:rPr lang="en-US" altLang="en-US" sz="2400" b="0" dirty="0"/>
              <a:t>(Cont’d)</a:t>
            </a:r>
          </a:p>
        </p:txBody>
      </p:sp>
      <p:sp>
        <p:nvSpPr>
          <p:cNvPr id="1171459" name="Rectangle 3">
            <a:extLst>
              <a:ext uri="{FF2B5EF4-FFF2-40B4-BE49-F238E27FC236}">
                <a16:creationId xmlns:a16="http://schemas.microsoft.com/office/drawing/2014/main" id="{332F36E6-B18B-480C-B213-6853CA30FF06}"/>
              </a:ext>
            </a:extLst>
          </p:cNvPr>
          <p:cNvSpPr>
            <a:spLocks noGrp="1" noChangeArrowheads="1"/>
          </p:cNvSpPr>
          <p:nvPr>
            <p:ph type="body" idx="13"/>
          </p:nvPr>
        </p:nvSpPr>
        <p:spPr/>
        <p:txBody>
          <a:bodyPr/>
          <a:lstStyle/>
          <a:p>
            <a:r>
              <a:rPr lang="en-US" altLang="en-US" dirty="0"/>
              <a:t>Situation: </a:t>
            </a:r>
          </a:p>
          <a:p>
            <a:r>
              <a:rPr lang="en-US" altLang="en-US" dirty="0"/>
              <a:t>What if the contractor also asks for more money because the project is taking longer than intended?</a:t>
            </a:r>
          </a:p>
        </p:txBody>
      </p:sp>
      <p:sp>
        <p:nvSpPr>
          <p:cNvPr id="5" name="Footer Placeholder 4">
            <a:extLst>
              <a:ext uri="{FF2B5EF4-FFF2-40B4-BE49-F238E27FC236}">
                <a16:creationId xmlns:a16="http://schemas.microsoft.com/office/drawing/2014/main" id="{FA7B467B-8D52-45FC-952A-ECC66049D429}"/>
              </a:ext>
            </a:extLst>
          </p:cNvPr>
          <p:cNvSpPr>
            <a:spLocks noGrp="1"/>
          </p:cNvSpPr>
          <p:nvPr>
            <p:ph type="ftr" sz="quarter" idx="11"/>
          </p:nvPr>
        </p:nvSpPr>
        <p:spPr>
          <a:xfrm>
            <a:off x="812799" y="6356351"/>
            <a:ext cx="1021656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0289C14-C53B-448E-B65D-216D9F5CC35C}"/>
              </a:ext>
            </a:extLst>
          </p:cNvPr>
          <p:cNvSpPr>
            <a:spLocks noGrp="1"/>
          </p:cNvSpPr>
          <p:nvPr>
            <p:ph type="sldNum" sz="quarter" idx="12"/>
          </p:nvPr>
        </p:nvSpPr>
        <p:spPr/>
        <p:txBody>
          <a:bodyPr/>
          <a:lstStyle/>
          <a:p>
            <a:fld id="{6BEAAE6A-9DBE-45C2-BDA4-08FE2D42B712}" type="slidenum">
              <a:rPr lang="en-US" altLang="en-US" smtClean="0"/>
              <a:pPr/>
              <a:t>216</a:t>
            </a:fld>
            <a:endParaRPr lang="en-US" altLang="en-US"/>
          </a:p>
        </p:txBody>
      </p:sp>
    </p:spTree>
    <p:extLst>
      <p:ext uri="{BB962C8B-B14F-4D97-AF65-F5344CB8AC3E}">
        <p14:creationId xmlns:p14="http://schemas.microsoft.com/office/powerpoint/2010/main" val="36675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a:extLst>
              <a:ext uri="{FF2B5EF4-FFF2-40B4-BE49-F238E27FC236}">
                <a16:creationId xmlns:a16="http://schemas.microsoft.com/office/drawing/2014/main" id="{E23C06FF-AE51-4CEB-BA1E-5227DC946F5F}"/>
              </a:ext>
            </a:extLst>
          </p:cNvPr>
          <p:cNvSpPr>
            <a:spLocks noGrp="1" noChangeArrowheads="1"/>
          </p:cNvSpPr>
          <p:nvPr>
            <p:ph type="title"/>
          </p:nvPr>
        </p:nvSpPr>
        <p:spPr>
          <a:xfrm>
            <a:off x="812800" y="274638"/>
            <a:ext cx="10566400" cy="754062"/>
          </a:xfrm>
        </p:spPr>
        <p:txBody>
          <a:bodyPr/>
          <a:lstStyle/>
          <a:p>
            <a:pPr algn="ctr"/>
            <a:r>
              <a:rPr lang="en-US" altLang="en-US" sz="4000" dirty="0"/>
              <a:t>Modifications: Example #4 </a:t>
            </a:r>
            <a:r>
              <a:rPr lang="en-US" altLang="en-US" sz="2400" b="0" dirty="0"/>
              <a:t>(Cont’d)</a:t>
            </a:r>
          </a:p>
        </p:txBody>
      </p:sp>
      <p:sp>
        <p:nvSpPr>
          <p:cNvPr id="1173507" name="Rectangle 3">
            <a:extLst>
              <a:ext uri="{FF2B5EF4-FFF2-40B4-BE49-F238E27FC236}">
                <a16:creationId xmlns:a16="http://schemas.microsoft.com/office/drawing/2014/main" id="{238717DE-0BE8-4032-9546-3D9EC73F9CC9}"/>
              </a:ext>
            </a:extLst>
          </p:cNvPr>
          <p:cNvSpPr>
            <a:spLocks noGrp="1" noChangeArrowheads="1"/>
          </p:cNvSpPr>
          <p:nvPr>
            <p:ph type="body" idx="13"/>
          </p:nvPr>
        </p:nvSpPr>
        <p:spPr>
          <a:xfrm>
            <a:off x="261938" y="1028699"/>
            <a:ext cx="11625262" cy="5434013"/>
          </a:xfrm>
        </p:spPr>
        <p:txBody>
          <a:bodyPr>
            <a:normAutofit/>
          </a:bodyPr>
          <a:lstStyle/>
          <a:p>
            <a:r>
              <a:rPr lang="en-US" altLang="en-US" dirty="0"/>
              <a:t>Answer: </a:t>
            </a:r>
          </a:p>
          <a:p>
            <a:r>
              <a:rPr lang="en-US" altLang="en-US" dirty="0"/>
              <a:t>If the delay was caused by the State or its contractors, maybe additional payment is warranted as an equitable adjustment </a:t>
            </a:r>
          </a:p>
          <a:p>
            <a:pPr lvl="1"/>
            <a:r>
              <a:rPr lang="en-US" altLang="en-US" dirty="0"/>
              <a:t>It depends upon whether the vendor can document valid additional expenses</a:t>
            </a:r>
          </a:p>
          <a:p>
            <a:r>
              <a:rPr lang="en-US" altLang="en-US" dirty="0"/>
              <a:t>If the delay is excusable, but not caused by the State, or its contractors, probably not</a:t>
            </a:r>
          </a:p>
          <a:p>
            <a:r>
              <a:rPr lang="en-US" altLang="en-US" dirty="0"/>
              <a:t>If the delay is not excusable: NO! </a:t>
            </a:r>
          </a:p>
        </p:txBody>
      </p:sp>
      <p:sp>
        <p:nvSpPr>
          <p:cNvPr id="5" name="Footer Placeholder 4">
            <a:extLst>
              <a:ext uri="{FF2B5EF4-FFF2-40B4-BE49-F238E27FC236}">
                <a16:creationId xmlns:a16="http://schemas.microsoft.com/office/drawing/2014/main" id="{4D296CC1-0C67-4C8E-8BEF-08DD20609DD7}"/>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E3D9673-8A32-4C70-A2E5-5EA539B6C3DC}"/>
              </a:ext>
            </a:extLst>
          </p:cNvPr>
          <p:cNvSpPr>
            <a:spLocks noGrp="1"/>
          </p:cNvSpPr>
          <p:nvPr>
            <p:ph type="sldNum" sz="quarter" idx="12"/>
          </p:nvPr>
        </p:nvSpPr>
        <p:spPr/>
        <p:txBody>
          <a:bodyPr/>
          <a:lstStyle/>
          <a:p>
            <a:fld id="{EDB4EB3A-79F1-46EE-9945-EB9ACAD36EEA}" type="slidenum">
              <a:rPr lang="en-US" altLang="en-US" smtClean="0"/>
              <a:pPr/>
              <a:t>217</a:t>
            </a:fld>
            <a:endParaRPr lang="en-US" altLang="en-US"/>
          </a:p>
        </p:txBody>
      </p:sp>
    </p:spTree>
    <p:extLst>
      <p:ext uri="{BB962C8B-B14F-4D97-AF65-F5344CB8AC3E}">
        <p14:creationId xmlns:p14="http://schemas.microsoft.com/office/powerpoint/2010/main" val="36867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a:extLst>
              <a:ext uri="{FF2B5EF4-FFF2-40B4-BE49-F238E27FC236}">
                <a16:creationId xmlns:a16="http://schemas.microsoft.com/office/drawing/2014/main" id="{9CEFB774-C0B1-43F2-92DF-95EEB7D22848}"/>
              </a:ext>
            </a:extLst>
          </p:cNvPr>
          <p:cNvSpPr>
            <a:spLocks noGrp="1" noChangeArrowheads="1"/>
          </p:cNvSpPr>
          <p:nvPr>
            <p:ph type="title"/>
          </p:nvPr>
        </p:nvSpPr>
        <p:spPr/>
        <p:txBody>
          <a:bodyPr/>
          <a:lstStyle/>
          <a:p>
            <a:r>
              <a:rPr lang="en-US" altLang="en-US"/>
              <a:t>Modifications: Example #5</a:t>
            </a:r>
          </a:p>
        </p:txBody>
      </p:sp>
      <p:sp>
        <p:nvSpPr>
          <p:cNvPr id="1101827" name="Rectangle 3">
            <a:extLst>
              <a:ext uri="{FF2B5EF4-FFF2-40B4-BE49-F238E27FC236}">
                <a16:creationId xmlns:a16="http://schemas.microsoft.com/office/drawing/2014/main" id="{AC69487E-025B-4EBF-8112-7FEA53CDF2A5}"/>
              </a:ext>
            </a:extLst>
          </p:cNvPr>
          <p:cNvSpPr>
            <a:spLocks noGrp="1" noChangeArrowheads="1"/>
          </p:cNvSpPr>
          <p:nvPr>
            <p:ph type="body" idx="13"/>
          </p:nvPr>
        </p:nvSpPr>
        <p:spPr/>
        <p:txBody>
          <a:bodyPr/>
          <a:lstStyle/>
          <a:p>
            <a:r>
              <a:rPr lang="en-US" altLang="en-US" dirty="0"/>
              <a:t>Situation: </a:t>
            </a:r>
          </a:p>
          <a:p>
            <a:r>
              <a:rPr lang="en-US" altLang="en-US" dirty="0"/>
              <a:t>A new procurement was not undertaken by the State in time for a follow-up contract to be awarded and commence by the time the current contract is to expire</a:t>
            </a:r>
          </a:p>
          <a:p>
            <a:r>
              <a:rPr lang="en-US" altLang="en-US" dirty="0"/>
              <a:t>Can the current contract be modified to extend it, if the contractor is willing to do so?</a:t>
            </a:r>
          </a:p>
        </p:txBody>
      </p:sp>
      <p:sp>
        <p:nvSpPr>
          <p:cNvPr id="5" name="Footer Placeholder 4">
            <a:extLst>
              <a:ext uri="{FF2B5EF4-FFF2-40B4-BE49-F238E27FC236}">
                <a16:creationId xmlns:a16="http://schemas.microsoft.com/office/drawing/2014/main" id="{0A43C9CF-79D8-4415-ACBA-AE0D464FEF32}"/>
              </a:ext>
            </a:extLst>
          </p:cNvPr>
          <p:cNvSpPr>
            <a:spLocks noGrp="1"/>
          </p:cNvSpPr>
          <p:nvPr>
            <p:ph type="ftr" sz="quarter" idx="11"/>
          </p:nvPr>
        </p:nvSpPr>
        <p:spPr>
          <a:xfrm>
            <a:off x="812800" y="6356351"/>
            <a:ext cx="1020713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51D18C3-80CF-4970-979F-005842B63BAB}"/>
              </a:ext>
            </a:extLst>
          </p:cNvPr>
          <p:cNvSpPr>
            <a:spLocks noGrp="1"/>
          </p:cNvSpPr>
          <p:nvPr>
            <p:ph type="sldNum" sz="quarter" idx="12"/>
          </p:nvPr>
        </p:nvSpPr>
        <p:spPr/>
        <p:txBody>
          <a:bodyPr/>
          <a:lstStyle/>
          <a:p>
            <a:fld id="{A033CDEA-7268-4417-8190-7950646FE04D}" type="slidenum">
              <a:rPr lang="en-US" altLang="en-US" smtClean="0"/>
              <a:pPr/>
              <a:t>218</a:t>
            </a:fld>
            <a:endParaRPr lang="en-US" altLang="en-US"/>
          </a:p>
        </p:txBody>
      </p:sp>
    </p:spTree>
    <p:extLst>
      <p:ext uri="{BB962C8B-B14F-4D97-AF65-F5344CB8AC3E}">
        <p14:creationId xmlns:p14="http://schemas.microsoft.com/office/powerpoint/2010/main" val="6224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a:extLst>
              <a:ext uri="{FF2B5EF4-FFF2-40B4-BE49-F238E27FC236}">
                <a16:creationId xmlns:a16="http://schemas.microsoft.com/office/drawing/2014/main" id="{F88BF499-82F7-4C1D-9FFA-EC50D316167A}"/>
              </a:ext>
            </a:extLst>
          </p:cNvPr>
          <p:cNvSpPr>
            <a:spLocks noGrp="1" noChangeArrowheads="1"/>
          </p:cNvSpPr>
          <p:nvPr>
            <p:ph type="title"/>
          </p:nvPr>
        </p:nvSpPr>
        <p:spPr/>
        <p:txBody>
          <a:bodyPr/>
          <a:lstStyle/>
          <a:p>
            <a:pPr algn="ctr"/>
            <a:r>
              <a:rPr lang="en-US" altLang="en-US" dirty="0"/>
              <a:t>Modifications: Example #5 </a:t>
            </a:r>
            <a:r>
              <a:rPr lang="en-US" altLang="en-US" sz="2400" b="0" dirty="0"/>
              <a:t>(Cont’d)</a:t>
            </a:r>
          </a:p>
        </p:txBody>
      </p:sp>
      <p:sp>
        <p:nvSpPr>
          <p:cNvPr id="1219587" name="Rectangle 3">
            <a:extLst>
              <a:ext uri="{FF2B5EF4-FFF2-40B4-BE49-F238E27FC236}">
                <a16:creationId xmlns:a16="http://schemas.microsoft.com/office/drawing/2014/main" id="{ADA6B8CA-658F-4947-B612-2E5FC5499C97}"/>
              </a:ext>
            </a:extLst>
          </p:cNvPr>
          <p:cNvSpPr>
            <a:spLocks noGrp="1" noChangeArrowheads="1"/>
          </p:cNvSpPr>
          <p:nvPr>
            <p:ph type="body" idx="13"/>
          </p:nvPr>
        </p:nvSpPr>
        <p:spPr>
          <a:xfrm>
            <a:off x="280988" y="1600199"/>
            <a:ext cx="11620500" cy="4756151"/>
          </a:xfrm>
        </p:spPr>
        <p:txBody>
          <a:bodyPr>
            <a:normAutofit/>
          </a:bodyPr>
          <a:lstStyle/>
          <a:p>
            <a:r>
              <a:rPr lang="en-US" altLang="en-US" dirty="0"/>
              <a:t>Answer: The contract can be extended for a period of time that is reasonably sufficient to permit the re-competition &amp; resulting award</a:t>
            </a:r>
          </a:p>
          <a:p>
            <a:r>
              <a:rPr lang="en-US" altLang="en-US" dirty="0"/>
              <a:t>The approval needed for such an extension depends upon the value of the payments to be made to the contractor during the extension period</a:t>
            </a:r>
          </a:p>
          <a:p>
            <a:pPr lvl="1"/>
            <a:r>
              <a:rPr lang="en-US" altLang="en-US" dirty="0"/>
              <a:t>If this value exceeds $50,000 the BPW must approve the extension</a:t>
            </a:r>
          </a:p>
          <a:p>
            <a:pPr lvl="2"/>
            <a:r>
              <a:rPr lang="en-US" altLang="en-US" dirty="0"/>
              <a:t>Unless the subject contract is exempt from BPW OK</a:t>
            </a:r>
          </a:p>
        </p:txBody>
      </p:sp>
      <p:sp>
        <p:nvSpPr>
          <p:cNvPr id="5" name="Footer Placeholder 4">
            <a:extLst>
              <a:ext uri="{FF2B5EF4-FFF2-40B4-BE49-F238E27FC236}">
                <a16:creationId xmlns:a16="http://schemas.microsoft.com/office/drawing/2014/main" id="{EC0AFA4B-746F-43F8-BADB-E82DF3F477AA}"/>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7A5DFE3-D314-448A-AC58-31A2386715B9}"/>
              </a:ext>
            </a:extLst>
          </p:cNvPr>
          <p:cNvSpPr>
            <a:spLocks noGrp="1"/>
          </p:cNvSpPr>
          <p:nvPr>
            <p:ph type="sldNum" sz="quarter" idx="12"/>
          </p:nvPr>
        </p:nvSpPr>
        <p:spPr/>
        <p:txBody>
          <a:bodyPr/>
          <a:lstStyle/>
          <a:p>
            <a:fld id="{15A1D10A-695F-4C92-B281-2EDF2B6EAA7F}" type="slidenum">
              <a:rPr lang="en-US" altLang="en-US" smtClean="0"/>
              <a:pPr/>
              <a:t>219</a:t>
            </a:fld>
            <a:endParaRPr lang="en-US" altLang="en-US"/>
          </a:p>
        </p:txBody>
      </p:sp>
    </p:spTree>
    <p:extLst>
      <p:ext uri="{BB962C8B-B14F-4D97-AF65-F5344CB8AC3E}">
        <p14:creationId xmlns:p14="http://schemas.microsoft.com/office/powerpoint/2010/main" val="317770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22</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762000"/>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312458" y="914400"/>
            <a:ext cx="11620692" cy="5376121"/>
          </a:xfrm>
        </p:spPr>
        <p:txBody>
          <a:bodyPr lIns="92075" tIns="46038" rIns="92075" bIns="46038"/>
          <a:lstStyle/>
          <a:p>
            <a:pPr marL="514350" indent="-400050">
              <a:lnSpc>
                <a:spcPct val="90000"/>
              </a:lnSpc>
              <a:defRPr/>
            </a:pPr>
            <a:r>
              <a:rPr lang="en-US" altLang="en-US" sz="2800" dirty="0">
                <a:solidFill>
                  <a:schemeClr val="tx1"/>
                </a:solidFill>
              </a:rPr>
              <a:t>The Legislative Auditors apparently do not recognize Situational Sole Sources</a:t>
            </a:r>
          </a:p>
          <a:p>
            <a:pPr marL="514350" indent="-400050">
              <a:lnSpc>
                <a:spcPct val="90000"/>
              </a:lnSpc>
              <a:defRPr/>
            </a:pPr>
            <a:r>
              <a:rPr lang="en-US" altLang="en-US" sz="2800" dirty="0">
                <a:solidFill>
                  <a:schemeClr val="tx1"/>
                </a:solidFill>
              </a:rPr>
              <a:t>There was a particular sole source contract that was approved by the Board of Public Works several years ago, including:</a:t>
            </a:r>
          </a:p>
          <a:p>
            <a:pPr marL="914400" lvl="1" indent="-400050">
              <a:lnSpc>
                <a:spcPct val="90000"/>
              </a:lnSpc>
              <a:defRPr/>
            </a:pPr>
            <a:r>
              <a:rPr lang="en-US" altLang="en-US" sz="2800" dirty="0">
                <a:solidFill>
                  <a:schemeClr val="tx1"/>
                </a:solidFill>
              </a:rPr>
              <a:t>Being discussed at the Board meeting</a:t>
            </a:r>
          </a:p>
          <a:p>
            <a:pPr marL="914400" lvl="1" indent="-400050">
              <a:lnSpc>
                <a:spcPct val="90000"/>
              </a:lnSpc>
              <a:defRPr/>
            </a:pPr>
            <a:r>
              <a:rPr lang="en-US" altLang="en-US" sz="2800" dirty="0">
                <a:solidFill>
                  <a:schemeClr val="tx1"/>
                </a:solidFill>
              </a:rPr>
              <a:t>MDH being praised by the Board members for being able to  negotiate the contract with the declared sole source vendor for a specific purpose</a:t>
            </a:r>
          </a:p>
          <a:p>
            <a:pPr marL="514350" indent="-400050">
              <a:lnSpc>
                <a:spcPct val="90000"/>
              </a:lnSpc>
              <a:defRPr/>
            </a:pPr>
            <a:r>
              <a:rPr lang="en-US" altLang="en-US" sz="2800" dirty="0">
                <a:solidFill>
                  <a:schemeClr val="tx1"/>
                </a:solidFill>
              </a:rPr>
              <a:t>And in 2017 the Office of the Legislative Auditors wrote an adverse audit finding against MDH, saying this contract did not meet the strict requirements for awarding a sole source contract and should have only been awarded as the result of a competitive procurement   </a:t>
            </a:r>
          </a:p>
          <a:p>
            <a:pPr marL="514350" indent="-400050">
              <a:lnSpc>
                <a:spcPct val="90000"/>
              </a:lnSpc>
              <a:defRPr/>
            </a:pPr>
            <a:endParaRPr lang="en-US" altLang="en-US" sz="2800" dirty="0">
              <a:solidFill>
                <a:schemeClr val="bg1"/>
              </a:solidFill>
            </a:endParaRPr>
          </a:p>
        </p:txBody>
      </p:sp>
    </p:spTree>
    <p:extLst>
      <p:ext uri="{BB962C8B-B14F-4D97-AF65-F5344CB8AC3E}">
        <p14:creationId xmlns:p14="http://schemas.microsoft.com/office/powerpoint/2010/main" val="3357398118"/>
      </p:ext>
    </p:extLst>
  </p:cSld>
  <p:clrMapOvr>
    <a:masterClrMapping/>
  </p:clrMapOvr>
  <p:transition>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a:extLst>
              <a:ext uri="{FF2B5EF4-FFF2-40B4-BE49-F238E27FC236}">
                <a16:creationId xmlns:a16="http://schemas.microsoft.com/office/drawing/2014/main" id="{C115E72F-D72F-479F-A36A-1D7484EB2630}"/>
              </a:ext>
            </a:extLst>
          </p:cNvPr>
          <p:cNvSpPr>
            <a:spLocks noGrp="1" noChangeArrowheads="1"/>
          </p:cNvSpPr>
          <p:nvPr>
            <p:ph type="title"/>
          </p:nvPr>
        </p:nvSpPr>
        <p:spPr>
          <a:xfrm>
            <a:off x="812800" y="136524"/>
            <a:ext cx="10566400" cy="749301"/>
          </a:xfrm>
        </p:spPr>
        <p:txBody>
          <a:bodyPr/>
          <a:lstStyle/>
          <a:p>
            <a:pPr algn="ctr"/>
            <a:r>
              <a:rPr lang="en-US" altLang="en-US" dirty="0"/>
              <a:t>Modifications: Example #5 </a:t>
            </a:r>
            <a:r>
              <a:rPr lang="en-US" altLang="en-US" sz="2400" b="0" dirty="0"/>
              <a:t>(Cont’d)</a:t>
            </a:r>
          </a:p>
        </p:txBody>
      </p:sp>
      <p:sp>
        <p:nvSpPr>
          <p:cNvPr id="1220611" name="Rectangle 3">
            <a:extLst>
              <a:ext uri="{FF2B5EF4-FFF2-40B4-BE49-F238E27FC236}">
                <a16:creationId xmlns:a16="http://schemas.microsoft.com/office/drawing/2014/main" id="{33DA2753-FBE4-4BE4-AF46-C9540F9E08AD}"/>
              </a:ext>
            </a:extLst>
          </p:cNvPr>
          <p:cNvSpPr>
            <a:spLocks noGrp="1" noChangeArrowheads="1"/>
          </p:cNvSpPr>
          <p:nvPr>
            <p:ph type="body" idx="13"/>
          </p:nvPr>
        </p:nvSpPr>
        <p:spPr>
          <a:xfrm>
            <a:off x="271463" y="885825"/>
            <a:ext cx="11610975" cy="5572125"/>
          </a:xfrm>
        </p:spPr>
        <p:txBody>
          <a:bodyPr>
            <a:normAutofit/>
          </a:bodyPr>
          <a:lstStyle/>
          <a:p>
            <a:r>
              <a:rPr lang="en-US" altLang="en-US" dirty="0"/>
              <a:t>Answer: </a:t>
            </a:r>
          </a:p>
          <a:p>
            <a:r>
              <a:rPr lang="en-US" altLang="en-US" dirty="0"/>
              <a:t>If the value of the extension is $50,000 or less, the appropriate control agency must approve the modification</a:t>
            </a:r>
          </a:p>
          <a:p>
            <a:pPr lvl="1"/>
            <a:r>
              <a:rPr lang="en-US" altLang="en-US" dirty="0"/>
              <a:t>Unless the subject contract is exempt from control agency review; or,</a:t>
            </a:r>
          </a:p>
          <a:p>
            <a:pPr lvl="1"/>
            <a:r>
              <a:rPr lang="en-US" altLang="en-US" dirty="0"/>
              <a:t>The modification value is within the level of delegation from a control agency</a:t>
            </a:r>
          </a:p>
          <a:p>
            <a:pPr lvl="1"/>
            <a:r>
              <a:rPr lang="en-US" altLang="en-US" dirty="0"/>
              <a:t>But, frequently modifications valued between $25,000 and $50,000 must be reported on a Procurement Agency Activity Report (PAAR)</a:t>
            </a:r>
          </a:p>
        </p:txBody>
      </p:sp>
      <p:sp>
        <p:nvSpPr>
          <p:cNvPr id="5" name="Footer Placeholder 4">
            <a:extLst>
              <a:ext uri="{FF2B5EF4-FFF2-40B4-BE49-F238E27FC236}">
                <a16:creationId xmlns:a16="http://schemas.microsoft.com/office/drawing/2014/main" id="{90D0E546-5EB1-4745-9DD5-2B54D39DB0C3}"/>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CC227A8-86E7-4094-BB98-AA3A9E9A53D6}"/>
              </a:ext>
            </a:extLst>
          </p:cNvPr>
          <p:cNvSpPr>
            <a:spLocks noGrp="1"/>
          </p:cNvSpPr>
          <p:nvPr>
            <p:ph type="sldNum" sz="quarter" idx="12"/>
          </p:nvPr>
        </p:nvSpPr>
        <p:spPr/>
        <p:txBody>
          <a:bodyPr/>
          <a:lstStyle/>
          <a:p>
            <a:fld id="{052F45A8-99D1-4BFC-897A-DD8EDA823FA1}" type="slidenum">
              <a:rPr lang="en-US" altLang="en-US" smtClean="0"/>
              <a:pPr/>
              <a:t>220</a:t>
            </a:fld>
            <a:endParaRPr lang="en-US" altLang="en-US"/>
          </a:p>
        </p:txBody>
      </p:sp>
    </p:spTree>
    <p:extLst>
      <p:ext uri="{BB962C8B-B14F-4D97-AF65-F5344CB8AC3E}">
        <p14:creationId xmlns:p14="http://schemas.microsoft.com/office/powerpoint/2010/main" val="11221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a:extLst>
              <a:ext uri="{FF2B5EF4-FFF2-40B4-BE49-F238E27FC236}">
                <a16:creationId xmlns:a16="http://schemas.microsoft.com/office/drawing/2014/main" id="{B85A9AAE-3B8D-4E26-B69E-19AB9FF1B36F}"/>
              </a:ext>
            </a:extLst>
          </p:cNvPr>
          <p:cNvSpPr>
            <a:spLocks noGrp="1" noChangeArrowheads="1"/>
          </p:cNvSpPr>
          <p:nvPr>
            <p:ph type="title"/>
          </p:nvPr>
        </p:nvSpPr>
        <p:spPr/>
        <p:txBody>
          <a:bodyPr/>
          <a:lstStyle/>
          <a:p>
            <a:pPr algn="ctr"/>
            <a:r>
              <a:rPr lang="en-US" altLang="en-US" dirty="0"/>
              <a:t>Modifications: Example #5 </a:t>
            </a:r>
            <a:r>
              <a:rPr lang="en-US" altLang="en-US" sz="2400" b="0" dirty="0"/>
              <a:t>(Cont’d) </a:t>
            </a:r>
          </a:p>
        </p:txBody>
      </p:sp>
      <p:sp>
        <p:nvSpPr>
          <p:cNvPr id="1175555" name="Rectangle 3">
            <a:extLst>
              <a:ext uri="{FF2B5EF4-FFF2-40B4-BE49-F238E27FC236}">
                <a16:creationId xmlns:a16="http://schemas.microsoft.com/office/drawing/2014/main" id="{55163087-7461-49CE-9F07-615B2A07D7EF}"/>
              </a:ext>
            </a:extLst>
          </p:cNvPr>
          <p:cNvSpPr>
            <a:spLocks noGrp="1" noChangeArrowheads="1"/>
          </p:cNvSpPr>
          <p:nvPr>
            <p:ph type="body" idx="13"/>
          </p:nvPr>
        </p:nvSpPr>
        <p:spPr>
          <a:xfrm>
            <a:off x="812800" y="2081212"/>
            <a:ext cx="10566400" cy="3633787"/>
          </a:xfrm>
        </p:spPr>
        <p:txBody>
          <a:bodyPr/>
          <a:lstStyle/>
          <a:p>
            <a:r>
              <a:rPr lang="en-US" altLang="en-US" dirty="0"/>
              <a:t>Complication:  </a:t>
            </a:r>
          </a:p>
          <a:p>
            <a:r>
              <a:rPr lang="en-US" altLang="en-US" dirty="0"/>
              <a:t>What if the contractor is only willing to extend if it gets a higher rate of payment than under the current contract</a:t>
            </a:r>
          </a:p>
          <a:p>
            <a:r>
              <a:rPr lang="en-US" altLang="en-US" dirty="0"/>
              <a:t>Can it be paid a higher rate?</a:t>
            </a:r>
          </a:p>
        </p:txBody>
      </p:sp>
      <p:sp>
        <p:nvSpPr>
          <p:cNvPr id="5" name="Footer Placeholder 4">
            <a:extLst>
              <a:ext uri="{FF2B5EF4-FFF2-40B4-BE49-F238E27FC236}">
                <a16:creationId xmlns:a16="http://schemas.microsoft.com/office/drawing/2014/main" id="{D33AB1EA-E389-4E89-96A2-15696882B670}"/>
              </a:ext>
            </a:extLst>
          </p:cNvPr>
          <p:cNvSpPr>
            <a:spLocks noGrp="1"/>
          </p:cNvSpPr>
          <p:nvPr>
            <p:ph type="ftr" sz="quarter" idx="11"/>
          </p:nvPr>
        </p:nvSpPr>
        <p:spPr>
          <a:xfrm>
            <a:off x="812799" y="6356351"/>
            <a:ext cx="1000917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389F522-2794-4171-9BBA-9F82C0276E97}"/>
              </a:ext>
            </a:extLst>
          </p:cNvPr>
          <p:cNvSpPr>
            <a:spLocks noGrp="1"/>
          </p:cNvSpPr>
          <p:nvPr>
            <p:ph type="sldNum" sz="quarter" idx="12"/>
          </p:nvPr>
        </p:nvSpPr>
        <p:spPr/>
        <p:txBody>
          <a:bodyPr/>
          <a:lstStyle/>
          <a:p>
            <a:fld id="{F106958B-1A42-440B-8939-F2B44C13BF4F}" type="slidenum">
              <a:rPr lang="en-US" altLang="en-US" smtClean="0"/>
              <a:pPr/>
              <a:t>221</a:t>
            </a:fld>
            <a:endParaRPr lang="en-US" altLang="en-US"/>
          </a:p>
        </p:txBody>
      </p:sp>
    </p:spTree>
    <p:extLst>
      <p:ext uri="{BB962C8B-B14F-4D97-AF65-F5344CB8AC3E}">
        <p14:creationId xmlns:p14="http://schemas.microsoft.com/office/powerpoint/2010/main" val="37557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a:extLst>
              <a:ext uri="{FF2B5EF4-FFF2-40B4-BE49-F238E27FC236}">
                <a16:creationId xmlns:a16="http://schemas.microsoft.com/office/drawing/2014/main" id="{48016373-E577-4F77-A89F-22A0DB34635D}"/>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#5 </a:t>
            </a:r>
            <a:r>
              <a:rPr lang="en-US" altLang="en-US" sz="2400" b="0" dirty="0"/>
              <a:t>(Cont’d) </a:t>
            </a:r>
          </a:p>
        </p:txBody>
      </p:sp>
      <p:sp>
        <p:nvSpPr>
          <p:cNvPr id="1176579" name="Rectangle 3">
            <a:extLst>
              <a:ext uri="{FF2B5EF4-FFF2-40B4-BE49-F238E27FC236}">
                <a16:creationId xmlns:a16="http://schemas.microsoft.com/office/drawing/2014/main" id="{065967E0-DDA3-4E21-89E2-35FE6E0B6478}"/>
              </a:ext>
            </a:extLst>
          </p:cNvPr>
          <p:cNvSpPr>
            <a:spLocks noGrp="1" noChangeArrowheads="1"/>
          </p:cNvSpPr>
          <p:nvPr>
            <p:ph type="body" idx="13"/>
          </p:nvPr>
        </p:nvSpPr>
        <p:spPr>
          <a:xfrm>
            <a:off x="338137" y="1028700"/>
            <a:ext cx="11515725" cy="5327651"/>
          </a:xfrm>
        </p:spPr>
        <p:txBody>
          <a:bodyPr>
            <a:normAutofit lnSpcReduction="10000"/>
          </a:bodyPr>
          <a:lstStyle/>
          <a:p>
            <a:r>
              <a:rPr lang="en-US" altLang="en-US" dirty="0"/>
              <a:t>Response: Yes it can</a:t>
            </a:r>
          </a:p>
          <a:p>
            <a:r>
              <a:rPr lang="en-US" altLang="en-US" dirty="0"/>
              <a:t>The prohibition against paying more money under a contract doesn’t apply, because the original contract would end if the State hadn’t requested an extension</a:t>
            </a:r>
          </a:p>
          <a:p>
            <a:r>
              <a:rPr lang="en-US" altLang="en-US" dirty="0"/>
              <a:t>The vendor did not originally contract to provide the contract activity during the period of the extension for the same price as during the contract period</a:t>
            </a:r>
          </a:p>
          <a:p>
            <a:pPr lvl="1"/>
            <a:r>
              <a:rPr lang="en-US" altLang="en-US" dirty="0"/>
              <a:t>As it would do for an option period</a:t>
            </a:r>
          </a:p>
          <a:p>
            <a:r>
              <a:rPr lang="en-US" altLang="en-US" dirty="0"/>
              <a:t>So the fact the contract is being extended, means there is an increase in deliverables   </a:t>
            </a:r>
          </a:p>
        </p:txBody>
      </p:sp>
      <p:sp>
        <p:nvSpPr>
          <p:cNvPr id="5" name="Footer Placeholder 4">
            <a:extLst>
              <a:ext uri="{FF2B5EF4-FFF2-40B4-BE49-F238E27FC236}">
                <a16:creationId xmlns:a16="http://schemas.microsoft.com/office/drawing/2014/main" id="{46B6DCF2-6398-4414-AB7A-6A273961ABF4}"/>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AE1464A-7F72-40B9-9BAD-0489DFA958F7}"/>
              </a:ext>
            </a:extLst>
          </p:cNvPr>
          <p:cNvSpPr>
            <a:spLocks noGrp="1"/>
          </p:cNvSpPr>
          <p:nvPr>
            <p:ph type="sldNum" sz="quarter" idx="12"/>
          </p:nvPr>
        </p:nvSpPr>
        <p:spPr/>
        <p:txBody>
          <a:bodyPr/>
          <a:lstStyle/>
          <a:p>
            <a:fld id="{51D9C4A6-27CD-4EEC-9BD7-5EA3D9BF8074}" type="slidenum">
              <a:rPr lang="en-US" altLang="en-US" smtClean="0"/>
              <a:pPr/>
              <a:t>222</a:t>
            </a:fld>
            <a:endParaRPr lang="en-US" altLang="en-US"/>
          </a:p>
        </p:txBody>
      </p:sp>
    </p:spTree>
    <p:extLst>
      <p:ext uri="{BB962C8B-B14F-4D97-AF65-F5344CB8AC3E}">
        <p14:creationId xmlns:p14="http://schemas.microsoft.com/office/powerpoint/2010/main" val="15271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a:extLst>
              <a:ext uri="{FF2B5EF4-FFF2-40B4-BE49-F238E27FC236}">
                <a16:creationId xmlns:a16="http://schemas.microsoft.com/office/drawing/2014/main" id="{4CA2C97E-8C56-4507-8018-CA049EF39637}"/>
              </a:ext>
            </a:extLst>
          </p:cNvPr>
          <p:cNvSpPr>
            <a:spLocks noGrp="1" noChangeArrowheads="1"/>
          </p:cNvSpPr>
          <p:nvPr>
            <p:ph type="title"/>
          </p:nvPr>
        </p:nvSpPr>
        <p:spPr>
          <a:xfrm>
            <a:off x="812800" y="136524"/>
            <a:ext cx="10566400" cy="720726"/>
          </a:xfrm>
        </p:spPr>
        <p:txBody>
          <a:bodyPr/>
          <a:lstStyle/>
          <a:p>
            <a:pPr algn="ctr"/>
            <a:r>
              <a:rPr lang="en-US" altLang="en-US" dirty="0"/>
              <a:t>Modifications: Example #5 </a:t>
            </a:r>
            <a:r>
              <a:rPr lang="en-US" altLang="en-US" sz="2400" b="0" dirty="0"/>
              <a:t>(Cont’d) </a:t>
            </a:r>
          </a:p>
        </p:txBody>
      </p:sp>
      <p:sp>
        <p:nvSpPr>
          <p:cNvPr id="1221635" name="Rectangle 3">
            <a:extLst>
              <a:ext uri="{FF2B5EF4-FFF2-40B4-BE49-F238E27FC236}">
                <a16:creationId xmlns:a16="http://schemas.microsoft.com/office/drawing/2014/main" id="{9348AA27-627F-403A-99E3-4AB5FA9FE089}"/>
              </a:ext>
            </a:extLst>
          </p:cNvPr>
          <p:cNvSpPr>
            <a:spLocks noGrp="1" noChangeArrowheads="1"/>
          </p:cNvSpPr>
          <p:nvPr>
            <p:ph type="body" idx="13"/>
          </p:nvPr>
        </p:nvSpPr>
        <p:spPr>
          <a:xfrm>
            <a:off x="812799" y="1262062"/>
            <a:ext cx="10626726" cy="5191125"/>
          </a:xfrm>
        </p:spPr>
        <p:txBody>
          <a:bodyPr>
            <a:normAutofit/>
          </a:bodyPr>
          <a:lstStyle/>
          <a:p>
            <a:r>
              <a:rPr lang="en-US" altLang="en-US" dirty="0"/>
              <a:t>And when there is an increase in deliverables, there can be a commensurate increase in compensation</a:t>
            </a:r>
          </a:p>
          <a:p>
            <a:r>
              <a:rPr lang="en-US" altLang="en-US" dirty="0"/>
              <a:t>But, while it is permissible to pay more money during an extension period, the agency should always try to:</a:t>
            </a:r>
          </a:p>
          <a:p>
            <a:pPr lvl="1"/>
            <a:r>
              <a:rPr lang="en-US" altLang="en-US" dirty="0"/>
              <a:t>Have the contract extended for the same price as under the current contract; or,</a:t>
            </a:r>
          </a:p>
          <a:p>
            <a:pPr lvl="1"/>
            <a:r>
              <a:rPr lang="en-US" altLang="en-US" dirty="0"/>
              <a:t>Negotiate the lowest payment increase possible</a:t>
            </a:r>
          </a:p>
        </p:txBody>
      </p:sp>
      <p:sp>
        <p:nvSpPr>
          <p:cNvPr id="5" name="Footer Placeholder 4">
            <a:extLst>
              <a:ext uri="{FF2B5EF4-FFF2-40B4-BE49-F238E27FC236}">
                <a16:creationId xmlns:a16="http://schemas.microsoft.com/office/drawing/2014/main" id="{C256C900-BFD8-4EC7-92FC-4CFBB3B22554}"/>
              </a:ext>
            </a:extLst>
          </p:cNvPr>
          <p:cNvSpPr>
            <a:spLocks noGrp="1"/>
          </p:cNvSpPr>
          <p:nvPr>
            <p:ph type="ftr" sz="quarter" idx="11"/>
          </p:nvPr>
        </p:nvSpPr>
        <p:spPr>
          <a:xfrm>
            <a:off x="812799" y="6356351"/>
            <a:ext cx="10216561"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A347419-1BB5-4D34-89DB-14A671C40013}"/>
              </a:ext>
            </a:extLst>
          </p:cNvPr>
          <p:cNvSpPr>
            <a:spLocks noGrp="1"/>
          </p:cNvSpPr>
          <p:nvPr>
            <p:ph type="sldNum" sz="quarter" idx="12"/>
          </p:nvPr>
        </p:nvSpPr>
        <p:spPr/>
        <p:txBody>
          <a:bodyPr/>
          <a:lstStyle/>
          <a:p>
            <a:fld id="{C8D8BD7E-5DC3-4B0D-BBCC-7B47DCFBBB55}" type="slidenum">
              <a:rPr lang="en-US" altLang="en-US" smtClean="0"/>
              <a:pPr/>
              <a:t>223</a:t>
            </a:fld>
            <a:endParaRPr lang="en-US" altLang="en-US"/>
          </a:p>
        </p:txBody>
      </p:sp>
    </p:spTree>
    <p:extLst>
      <p:ext uri="{BB962C8B-B14F-4D97-AF65-F5344CB8AC3E}">
        <p14:creationId xmlns:p14="http://schemas.microsoft.com/office/powerpoint/2010/main" val="34313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a:extLst>
              <a:ext uri="{FF2B5EF4-FFF2-40B4-BE49-F238E27FC236}">
                <a16:creationId xmlns:a16="http://schemas.microsoft.com/office/drawing/2014/main" id="{2670DDDD-01B8-478D-A5D4-B4C1A5DC20DB}"/>
              </a:ext>
            </a:extLst>
          </p:cNvPr>
          <p:cNvSpPr>
            <a:spLocks noGrp="1" noChangeArrowheads="1"/>
          </p:cNvSpPr>
          <p:nvPr>
            <p:ph type="title"/>
          </p:nvPr>
        </p:nvSpPr>
        <p:spPr>
          <a:xfrm>
            <a:off x="812800" y="38100"/>
            <a:ext cx="10566400" cy="700088"/>
          </a:xfrm>
        </p:spPr>
        <p:txBody>
          <a:bodyPr/>
          <a:lstStyle/>
          <a:p>
            <a:pPr algn="ctr"/>
            <a:r>
              <a:rPr lang="en-US" altLang="en-US" dirty="0"/>
              <a:t>Modifications: Example #5 </a:t>
            </a:r>
            <a:r>
              <a:rPr lang="en-US" altLang="en-US" sz="2400" b="0" dirty="0"/>
              <a:t>(Cont’d) </a:t>
            </a:r>
          </a:p>
        </p:txBody>
      </p:sp>
      <p:sp>
        <p:nvSpPr>
          <p:cNvPr id="1222659" name="Rectangle 3">
            <a:extLst>
              <a:ext uri="{FF2B5EF4-FFF2-40B4-BE49-F238E27FC236}">
                <a16:creationId xmlns:a16="http://schemas.microsoft.com/office/drawing/2014/main" id="{7CD5CC38-D314-417F-8026-F91768F622A8}"/>
              </a:ext>
            </a:extLst>
          </p:cNvPr>
          <p:cNvSpPr>
            <a:spLocks noGrp="1" noChangeArrowheads="1"/>
          </p:cNvSpPr>
          <p:nvPr>
            <p:ph type="body" idx="13"/>
          </p:nvPr>
        </p:nvSpPr>
        <p:spPr>
          <a:xfrm>
            <a:off x="223837" y="819150"/>
            <a:ext cx="11730037" cy="5902326"/>
          </a:xfrm>
        </p:spPr>
        <p:txBody>
          <a:bodyPr>
            <a:normAutofit lnSpcReduction="10000"/>
          </a:bodyPr>
          <a:lstStyle/>
          <a:p>
            <a:pPr>
              <a:spcBef>
                <a:spcPts val="0"/>
              </a:spcBef>
            </a:pPr>
            <a:r>
              <a:rPr lang="en-US" altLang="en-US" dirty="0"/>
              <a:t>And the agency should consider alternative actions to perform what is currently being done by the contractor, before agreeing to a price increase that it considers exorbitant, such as:</a:t>
            </a:r>
          </a:p>
          <a:p>
            <a:pPr lvl="1">
              <a:spcBef>
                <a:spcPts val="0"/>
              </a:spcBef>
            </a:pPr>
            <a:r>
              <a:rPr lang="en-US" altLang="en-US" dirty="0"/>
              <a:t>An emergency or small procurement contract</a:t>
            </a:r>
          </a:p>
          <a:p>
            <a:pPr lvl="1">
              <a:spcBef>
                <a:spcPts val="0"/>
              </a:spcBef>
            </a:pPr>
            <a:r>
              <a:rPr lang="en-US" altLang="en-US" dirty="0"/>
              <a:t>A control agency master contract task order</a:t>
            </a:r>
          </a:p>
          <a:p>
            <a:pPr lvl="1">
              <a:spcBef>
                <a:spcPts val="0"/>
              </a:spcBef>
            </a:pPr>
            <a:r>
              <a:rPr lang="en-US" altLang="en-US" dirty="0"/>
              <a:t>Doing an interagency agreement</a:t>
            </a:r>
          </a:p>
          <a:p>
            <a:pPr lvl="1">
              <a:spcBef>
                <a:spcPts val="0"/>
              </a:spcBef>
            </a:pPr>
            <a:r>
              <a:rPr lang="en-US" altLang="en-US" dirty="0"/>
              <a:t>Using its own employees</a:t>
            </a:r>
          </a:p>
          <a:p>
            <a:pPr lvl="1">
              <a:spcBef>
                <a:spcPts val="0"/>
              </a:spcBef>
            </a:pPr>
            <a:r>
              <a:rPr lang="en-US" altLang="en-US" dirty="0"/>
              <a:t>Doing without the activity</a:t>
            </a:r>
          </a:p>
          <a:p>
            <a:pPr>
              <a:spcBef>
                <a:spcPts val="0"/>
              </a:spcBef>
            </a:pPr>
            <a:r>
              <a:rPr lang="en-US" altLang="en-US" dirty="0"/>
              <a:t>But if it isn’t practical do without the activity, or have anyone but the current vendor continue to provide the activity, it may be necessary to pay what the vendor demands</a:t>
            </a:r>
          </a:p>
        </p:txBody>
      </p:sp>
      <p:sp>
        <p:nvSpPr>
          <p:cNvPr id="5" name="Footer Placeholder 4">
            <a:extLst>
              <a:ext uri="{FF2B5EF4-FFF2-40B4-BE49-F238E27FC236}">
                <a16:creationId xmlns:a16="http://schemas.microsoft.com/office/drawing/2014/main" id="{A126A4C7-7854-40E8-8B84-A461F7582FC1}"/>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8628CFE-EAFA-4636-A6F2-01585E4CFE13}"/>
              </a:ext>
            </a:extLst>
          </p:cNvPr>
          <p:cNvSpPr>
            <a:spLocks noGrp="1"/>
          </p:cNvSpPr>
          <p:nvPr>
            <p:ph type="sldNum" sz="quarter" idx="12"/>
          </p:nvPr>
        </p:nvSpPr>
        <p:spPr/>
        <p:txBody>
          <a:bodyPr/>
          <a:lstStyle/>
          <a:p>
            <a:fld id="{C083A1CF-5E60-4ADA-9AD0-7925FEB6D537}" type="slidenum">
              <a:rPr lang="en-US" altLang="en-US" smtClean="0"/>
              <a:pPr/>
              <a:t>224</a:t>
            </a:fld>
            <a:endParaRPr lang="en-US" altLang="en-US"/>
          </a:p>
        </p:txBody>
      </p:sp>
    </p:spTree>
    <p:extLst>
      <p:ext uri="{BB962C8B-B14F-4D97-AF65-F5344CB8AC3E}">
        <p14:creationId xmlns:p14="http://schemas.microsoft.com/office/powerpoint/2010/main" val="398039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a:extLst>
              <a:ext uri="{FF2B5EF4-FFF2-40B4-BE49-F238E27FC236}">
                <a16:creationId xmlns:a16="http://schemas.microsoft.com/office/drawing/2014/main" id="{B28B6A77-64FE-48D7-93C3-508B43EB5A8A}"/>
              </a:ext>
            </a:extLst>
          </p:cNvPr>
          <p:cNvSpPr>
            <a:spLocks noGrp="1" noChangeArrowheads="1"/>
          </p:cNvSpPr>
          <p:nvPr>
            <p:ph type="title"/>
          </p:nvPr>
        </p:nvSpPr>
        <p:spPr>
          <a:xfrm>
            <a:off x="812800" y="274638"/>
            <a:ext cx="10566400" cy="828156"/>
          </a:xfrm>
        </p:spPr>
        <p:txBody>
          <a:bodyPr/>
          <a:lstStyle/>
          <a:p>
            <a:pPr algn="ctr"/>
            <a:r>
              <a:rPr lang="en-US" altLang="en-US" dirty="0"/>
              <a:t>Modifications: Example #6 </a:t>
            </a:r>
          </a:p>
        </p:txBody>
      </p:sp>
      <p:sp>
        <p:nvSpPr>
          <p:cNvPr id="1102851" name="Rectangle 3">
            <a:extLst>
              <a:ext uri="{FF2B5EF4-FFF2-40B4-BE49-F238E27FC236}">
                <a16:creationId xmlns:a16="http://schemas.microsoft.com/office/drawing/2014/main" id="{39D9A26F-4FAE-4A8B-9AFB-605428F8B50B}"/>
              </a:ext>
            </a:extLst>
          </p:cNvPr>
          <p:cNvSpPr>
            <a:spLocks noGrp="1" noChangeArrowheads="1"/>
          </p:cNvSpPr>
          <p:nvPr>
            <p:ph type="body" idx="13"/>
          </p:nvPr>
        </p:nvSpPr>
        <p:spPr>
          <a:xfrm>
            <a:off x="500851" y="1194693"/>
            <a:ext cx="11299043" cy="5270437"/>
          </a:xfrm>
        </p:spPr>
        <p:txBody>
          <a:bodyPr>
            <a:normAutofit fontScale="92500" lnSpcReduction="10000"/>
          </a:bodyPr>
          <a:lstStyle/>
          <a:p>
            <a:r>
              <a:rPr lang="en-US" altLang="en-US" dirty="0"/>
              <a:t>Situation: </a:t>
            </a:r>
          </a:p>
          <a:p>
            <a:r>
              <a:rPr lang="en-US" altLang="en-US" dirty="0"/>
              <a:t>When an incumbent contractor is notified that it is not selected for the award of the follow-up contract, it files a protest that the agency denies</a:t>
            </a:r>
          </a:p>
          <a:p>
            <a:r>
              <a:rPr lang="en-US" altLang="en-US" dirty="0"/>
              <a:t>The contractor appeals the agency’s protest denial </a:t>
            </a:r>
          </a:p>
          <a:p>
            <a:r>
              <a:rPr lang="en-US" altLang="en-US" dirty="0"/>
              <a:t>Because of these actions the follow-up contract usually cannot be awarded (see the caveat in the following answers), so the current contract needs to be extended</a:t>
            </a:r>
          </a:p>
          <a:p>
            <a:r>
              <a:rPr lang="en-US" altLang="en-US" dirty="0"/>
              <a:t>The current contractor (the protester) agrees to the extension</a:t>
            </a:r>
          </a:p>
          <a:p>
            <a:r>
              <a:rPr lang="en-US" altLang="en-US" dirty="0"/>
              <a:t>Can/should you extend the contract? </a:t>
            </a:r>
          </a:p>
        </p:txBody>
      </p:sp>
      <p:sp>
        <p:nvSpPr>
          <p:cNvPr id="5" name="Footer Placeholder 4">
            <a:extLst>
              <a:ext uri="{FF2B5EF4-FFF2-40B4-BE49-F238E27FC236}">
                <a16:creationId xmlns:a16="http://schemas.microsoft.com/office/drawing/2014/main" id="{52CB7075-E0DA-4D06-8CA1-9EA2DCB6B36C}"/>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3B17384-1F09-46D2-A8B8-680DD75AB44F}"/>
              </a:ext>
            </a:extLst>
          </p:cNvPr>
          <p:cNvSpPr>
            <a:spLocks noGrp="1"/>
          </p:cNvSpPr>
          <p:nvPr>
            <p:ph type="sldNum" sz="quarter" idx="12"/>
          </p:nvPr>
        </p:nvSpPr>
        <p:spPr/>
        <p:txBody>
          <a:bodyPr/>
          <a:lstStyle/>
          <a:p>
            <a:fld id="{43006ACD-4CA8-4743-BD45-398266F72E11}" type="slidenum">
              <a:rPr lang="en-US" altLang="en-US" smtClean="0"/>
              <a:pPr/>
              <a:t>225</a:t>
            </a:fld>
            <a:endParaRPr lang="en-US" altLang="en-US"/>
          </a:p>
        </p:txBody>
      </p:sp>
    </p:spTree>
    <p:extLst>
      <p:ext uri="{BB962C8B-B14F-4D97-AF65-F5344CB8AC3E}">
        <p14:creationId xmlns:p14="http://schemas.microsoft.com/office/powerpoint/2010/main" val="34775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a:extLst>
              <a:ext uri="{FF2B5EF4-FFF2-40B4-BE49-F238E27FC236}">
                <a16:creationId xmlns:a16="http://schemas.microsoft.com/office/drawing/2014/main" id="{0383D9B5-9134-4CAA-82BA-7928FCED0884}"/>
              </a:ext>
            </a:extLst>
          </p:cNvPr>
          <p:cNvSpPr>
            <a:spLocks noGrp="1" noChangeArrowheads="1"/>
          </p:cNvSpPr>
          <p:nvPr>
            <p:ph type="title"/>
          </p:nvPr>
        </p:nvSpPr>
        <p:spPr/>
        <p:txBody>
          <a:bodyPr/>
          <a:lstStyle/>
          <a:p>
            <a:pPr algn="ctr"/>
            <a:r>
              <a:rPr lang="en-US" altLang="en-US" dirty="0"/>
              <a:t>Modifications: Example #6 </a:t>
            </a:r>
            <a:r>
              <a:rPr lang="en-US" altLang="en-US" sz="2400" b="0" dirty="0"/>
              <a:t>(Cont’d) </a:t>
            </a:r>
          </a:p>
        </p:txBody>
      </p:sp>
      <p:sp>
        <p:nvSpPr>
          <p:cNvPr id="1223683" name="Rectangle 3">
            <a:extLst>
              <a:ext uri="{FF2B5EF4-FFF2-40B4-BE49-F238E27FC236}">
                <a16:creationId xmlns:a16="http://schemas.microsoft.com/office/drawing/2014/main" id="{0FDA616E-0481-4E45-BF10-223AD3E17BD4}"/>
              </a:ext>
            </a:extLst>
          </p:cNvPr>
          <p:cNvSpPr>
            <a:spLocks noGrp="1" noChangeArrowheads="1"/>
          </p:cNvSpPr>
          <p:nvPr>
            <p:ph type="body" idx="13"/>
          </p:nvPr>
        </p:nvSpPr>
        <p:spPr/>
        <p:txBody>
          <a:bodyPr/>
          <a:lstStyle/>
          <a:p>
            <a:r>
              <a:rPr lang="en-US" altLang="en-US" dirty="0"/>
              <a:t>Question: Can you extend? </a:t>
            </a:r>
          </a:p>
          <a:p>
            <a:endParaRPr lang="en-US" altLang="en-US" dirty="0"/>
          </a:p>
          <a:p>
            <a:r>
              <a:rPr lang="en-US" altLang="en-US" dirty="0"/>
              <a:t>Answer: YES!</a:t>
            </a:r>
          </a:p>
          <a:p>
            <a:endParaRPr lang="en-US" altLang="en-US" dirty="0"/>
          </a:p>
          <a:p>
            <a:r>
              <a:rPr lang="en-US" altLang="en-US" dirty="0"/>
              <a:t>This is essentially the same situation as in Example 5, so the answers to Example 5 also apply here</a:t>
            </a:r>
          </a:p>
          <a:p>
            <a:endParaRPr lang="en-US" altLang="en-US" dirty="0"/>
          </a:p>
        </p:txBody>
      </p:sp>
      <p:sp>
        <p:nvSpPr>
          <p:cNvPr id="5" name="Footer Placeholder 4">
            <a:extLst>
              <a:ext uri="{FF2B5EF4-FFF2-40B4-BE49-F238E27FC236}">
                <a16:creationId xmlns:a16="http://schemas.microsoft.com/office/drawing/2014/main" id="{A6048363-E198-4D63-80FB-CC2E3197C95A}"/>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9905249-A516-4E61-BAEE-08382241DC68}"/>
              </a:ext>
            </a:extLst>
          </p:cNvPr>
          <p:cNvSpPr>
            <a:spLocks noGrp="1"/>
          </p:cNvSpPr>
          <p:nvPr>
            <p:ph type="sldNum" sz="quarter" idx="12"/>
          </p:nvPr>
        </p:nvSpPr>
        <p:spPr/>
        <p:txBody>
          <a:bodyPr/>
          <a:lstStyle/>
          <a:p>
            <a:fld id="{0D473061-F17E-4F99-BF92-8217DC910629}" type="slidenum">
              <a:rPr lang="en-US" altLang="en-US" smtClean="0"/>
              <a:pPr/>
              <a:t>226</a:t>
            </a:fld>
            <a:endParaRPr lang="en-US" altLang="en-US"/>
          </a:p>
        </p:txBody>
      </p:sp>
    </p:spTree>
    <p:extLst>
      <p:ext uri="{BB962C8B-B14F-4D97-AF65-F5344CB8AC3E}">
        <p14:creationId xmlns:p14="http://schemas.microsoft.com/office/powerpoint/2010/main" val="13114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a:extLst>
              <a:ext uri="{FF2B5EF4-FFF2-40B4-BE49-F238E27FC236}">
                <a16:creationId xmlns:a16="http://schemas.microsoft.com/office/drawing/2014/main" id="{EB3A9E50-1D8D-4FE4-9F21-AD5BA360D917}"/>
              </a:ext>
            </a:extLst>
          </p:cNvPr>
          <p:cNvSpPr>
            <a:spLocks noGrp="1" noChangeArrowheads="1"/>
          </p:cNvSpPr>
          <p:nvPr>
            <p:ph type="title"/>
          </p:nvPr>
        </p:nvSpPr>
        <p:spPr>
          <a:xfrm>
            <a:off x="812800" y="136525"/>
            <a:ext cx="10566400" cy="681382"/>
          </a:xfrm>
        </p:spPr>
        <p:txBody>
          <a:bodyPr/>
          <a:lstStyle/>
          <a:p>
            <a:pPr algn="ctr"/>
            <a:r>
              <a:rPr lang="en-US" altLang="en-US" dirty="0"/>
              <a:t>Modifications: Example #6 </a:t>
            </a:r>
            <a:r>
              <a:rPr lang="en-US" altLang="en-US" sz="2400" b="0" dirty="0"/>
              <a:t>(Cont’d) </a:t>
            </a:r>
          </a:p>
        </p:txBody>
      </p:sp>
      <p:sp>
        <p:nvSpPr>
          <p:cNvPr id="1224707" name="Rectangle 3">
            <a:extLst>
              <a:ext uri="{FF2B5EF4-FFF2-40B4-BE49-F238E27FC236}">
                <a16:creationId xmlns:a16="http://schemas.microsoft.com/office/drawing/2014/main" id="{8D312EA5-69CD-4BFF-8502-DB4EE37194A4}"/>
              </a:ext>
            </a:extLst>
          </p:cNvPr>
          <p:cNvSpPr>
            <a:spLocks noGrp="1" noChangeArrowheads="1"/>
          </p:cNvSpPr>
          <p:nvPr>
            <p:ph type="body" idx="13"/>
          </p:nvPr>
        </p:nvSpPr>
        <p:spPr>
          <a:xfrm>
            <a:off x="510041" y="928185"/>
            <a:ext cx="11354183" cy="5578299"/>
          </a:xfrm>
        </p:spPr>
        <p:txBody>
          <a:bodyPr>
            <a:normAutofit/>
          </a:bodyPr>
          <a:lstStyle/>
          <a:p>
            <a:r>
              <a:rPr lang="en-US" altLang="en-US" dirty="0"/>
              <a:t>Question: Should you extend? </a:t>
            </a:r>
          </a:p>
          <a:p>
            <a:r>
              <a:rPr lang="en-US" altLang="en-US" dirty="0"/>
              <a:t>Answer: It depends!</a:t>
            </a:r>
          </a:p>
          <a:p>
            <a:r>
              <a:rPr lang="en-US" altLang="en-US" dirty="0"/>
              <a:t>Per COMAR 21.10.02.11, for the most part protesting vendors are to be given the opportunity to have their protest or appeal formally considered and answered, while there is still the opportunity to benefit if the protest or appeal is upheld</a:t>
            </a:r>
          </a:p>
          <a:p>
            <a:pPr lvl="1"/>
            <a:r>
              <a:rPr lang="en-US" altLang="en-US" dirty="0"/>
              <a:t>i.e., they may be awarded the contract, or be successful in obtaining some other requested action, such as a re-evaluation, re-competition, or the elimination of a competitor</a:t>
            </a:r>
          </a:p>
        </p:txBody>
      </p:sp>
      <p:sp>
        <p:nvSpPr>
          <p:cNvPr id="5" name="Footer Placeholder 4">
            <a:extLst>
              <a:ext uri="{FF2B5EF4-FFF2-40B4-BE49-F238E27FC236}">
                <a16:creationId xmlns:a16="http://schemas.microsoft.com/office/drawing/2014/main" id="{99E2EA3B-6B69-4F1F-BA24-F9336DEE80E6}"/>
              </a:ext>
            </a:extLst>
          </p:cNvPr>
          <p:cNvSpPr>
            <a:spLocks noGrp="1"/>
          </p:cNvSpPr>
          <p:nvPr>
            <p:ph type="ftr" sz="quarter" idx="11"/>
          </p:nvPr>
        </p:nvSpPr>
        <p:spPr>
          <a:xfrm>
            <a:off x="812800" y="6356351"/>
            <a:ext cx="1016000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2BBCCA4-A45D-47BC-B280-3F835FA28D3B}"/>
              </a:ext>
            </a:extLst>
          </p:cNvPr>
          <p:cNvSpPr>
            <a:spLocks noGrp="1"/>
          </p:cNvSpPr>
          <p:nvPr>
            <p:ph type="sldNum" sz="quarter" idx="12"/>
          </p:nvPr>
        </p:nvSpPr>
        <p:spPr/>
        <p:txBody>
          <a:bodyPr/>
          <a:lstStyle/>
          <a:p>
            <a:fld id="{CC29504A-B5CF-4E0D-85DD-3C0613D50274}" type="slidenum">
              <a:rPr lang="en-US" altLang="en-US" smtClean="0"/>
              <a:pPr/>
              <a:t>227</a:t>
            </a:fld>
            <a:endParaRPr lang="en-US" altLang="en-US"/>
          </a:p>
        </p:txBody>
      </p:sp>
    </p:spTree>
    <p:extLst>
      <p:ext uri="{BB962C8B-B14F-4D97-AF65-F5344CB8AC3E}">
        <p14:creationId xmlns:p14="http://schemas.microsoft.com/office/powerpoint/2010/main" val="22734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a:extLst>
              <a:ext uri="{FF2B5EF4-FFF2-40B4-BE49-F238E27FC236}">
                <a16:creationId xmlns:a16="http://schemas.microsoft.com/office/drawing/2014/main" id="{A444B9C6-4D6B-4DD3-A5C6-0A01E1DAF030}"/>
              </a:ext>
            </a:extLst>
          </p:cNvPr>
          <p:cNvSpPr>
            <a:spLocks noGrp="1" noChangeArrowheads="1"/>
          </p:cNvSpPr>
          <p:nvPr>
            <p:ph type="title"/>
          </p:nvPr>
        </p:nvSpPr>
        <p:spPr>
          <a:xfrm>
            <a:off x="812800" y="136524"/>
            <a:ext cx="10566400" cy="943295"/>
          </a:xfrm>
        </p:spPr>
        <p:txBody>
          <a:bodyPr/>
          <a:lstStyle/>
          <a:p>
            <a:pPr algn="ctr"/>
            <a:r>
              <a:rPr lang="en-US" altLang="en-US" dirty="0"/>
              <a:t>Modifications: Example #6 </a:t>
            </a:r>
            <a:r>
              <a:rPr lang="en-US" altLang="en-US" sz="2400" b="0" dirty="0"/>
              <a:t>(Cont’d) </a:t>
            </a:r>
          </a:p>
        </p:txBody>
      </p:sp>
      <p:sp>
        <p:nvSpPr>
          <p:cNvPr id="1225731" name="Rectangle 3">
            <a:extLst>
              <a:ext uri="{FF2B5EF4-FFF2-40B4-BE49-F238E27FC236}">
                <a16:creationId xmlns:a16="http://schemas.microsoft.com/office/drawing/2014/main" id="{7D8CA26C-BDD6-4801-A577-37E0A9A19037}"/>
              </a:ext>
            </a:extLst>
          </p:cNvPr>
          <p:cNvSpPr>
            <a:spLocks noGrp="1" noChangeArrowheads="1"/>
          </p:cNvSpPr>
          <p:nvPr>
            <p:ph type="body" idx="13"/>
          </p:nvPr>
        </p:nvSpPr>
        <p:spPr>
          <a:xfrm>
            <a:off x="408953" y="1222263"/>
            <a:ext cx="11524197" cy="5134088"/>
          </a:xfrm>
        </p:spPr>
        <p:txBody>
          <a:bodyPr>
            <a:normAutofit/>
          </a:bodyPr>
          <a:lstStyle/>
          <a:p>
            <a:r>
              <a:rPr lang="en-US" altLang="en-US" dirty="0"/>
              <a:t>Caveat</a:t>
            </a:r>
          </a:p>
          <a:p>
            <a:r>
              <a:rPr lang="en-US" altLang="en-US" dirty="0"/>
              <a:t>However, COMAR 21.10.02.11, also permits an award to be made before there is a formal, final answer to the protest or appeal when the BPW finds that execution of the contract without delay is necessary to protect substantial State interests</a:t>
            </a:r>
          </a:p>
          <a:p>
            <a:pPr lvl="1"/>
            <a:r>
              <a:rPr lang="en-US" altLang="en-US" dirty="0"/>
              <a:t>e.g., if the funding from a federal grant will be lost, so that by the time a decision is received, it’s moot since there are no longer funds to pay for the contract    </a:t>
            </a:r>
          </a:p>
        </p:txBody>
      </p:sp>
      <p:sp>
        <p:nvSpPr>
          <p:cNvPr id="5" name="Footer Placeholder 4">
            <a:extLst>
              <a:ext uri="{FF2B5EF4-FFF2-40B4-BE49-F238E27FC236}">
                <a16:creationId xmlns:a16="http://schemas.microsoft.com/office/drawing/2014/main" id="{414EE796-3A6F-4075-80E7-6999C921099C}"/>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ADEEF92-5F0F-4F3C-840D-217A0DF63F31}"/>
              </a:ext>
            </a:extLst>
          </p:cNvPr>
          <p:cNvSpPr>
            <a:spLocks noGrp="1"/>
          </p:cNvSpPr>
          <p:nvPr>
            <p:ph type="sldNum" sz="quarter" idx="12"/>
          </p:nvPr>
        </p:nvSpPr>
        <p:spPr/>
        <p:txBody>
          <a:bodyPr/>
          <a:lstStyle/>
          <a:p>
            <a:fld id="{4E0BE7EC-0795-47D4-986B-753CB7EAD18B}" type="slidenum">
              <a:rPr lang="en-US" altLang="en-US" smtClean="0"/>
              <a:pPr/>
              <a:t>228</a:t>
            </a:fld>
            <a:endParaRPr lang="en-US" altLang="en-US"/>
          </a:p>
        </p:txBody>
      </p:sp>
    </p:spTree>
    <p:extLst>
      <p:ext uri="{BB962C8B-B14F-4D97-AF65-F5344CB8AC3E}">
        <p14:creationId xmlns:p14="http://schemas.microsoft.com/office/powerpoint/2010/main" val="12328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a:extLst>
              <a:ext uri="{FF2B5EF4-FFF2-40B4-BE49-F238E27FC236}">
                <a16:creationId xmlns:a16="http://schemas.microsoft.com/office/drawing/2014/main" id="{D274059E-1D07-4248-A904-145D275215B2}"/>
              </a:ext>
            </a:extLst>
          </p:cNvPr>
          <p:cNvSpPr>
            <a:spLocks noGrp="1" noChangeArrowheads="1"/>
          </p:cNvSpPr>
          <p:nvPr>
            <p:ph type="title"/>
          </p:nvPr>
        </p:nvSpPr>
        <p:spPr>
          <a:xfrm>
            <a:off x="812800" y="136524"/>
            <a:ext cx="10566400" cy="750306"/>
          </a:xfrm>
        </p:spPr>
        <p:txBody>
          <a:bodyPr/>
          <a:lstStyle/>
          <a:p>
            <a:pPr algn="ctr"/>
            <a:r>
              <a:rPr lang="en-US" altLang="en-US" dirty="0"/>
              <a:t>Modifications: Example #6 </a:t>
            </a:r>
            <a:r>
              <a:rPr lang="en-US" altLang="en-US" sz="2400" b="0" dirty="0"/>
              <a:t>(Cont’d) </a:t>
            </a:r>
          </a:p>
        </p:txBody>
      </p:sp>
      <p:sp>
        <p:nvSpPr>
          <p:cNvPr id="1226755" name="Rectangle 3">
            <a:extLst>
              <a:ext uri="{FF2B5EF4-FFF2-40B4-BE49-F238E27FC236}">
                <a16:creationId xmlns:a16="http://schemas.microsoft.com/office/drawing/2014/main" id="{6F5A48E2-E3BA-41BE-81B9-D0850FEB0E62}"/>
              </a:ext>
            </a:extLst>
          </p:cNvPr>
          <p:cNvSpPr>
            <a:spLocks noGrp="1" noChangeArrowheads="1"/>
          </p:cNvSpPr>
          <p:nvPr>
            <p:ph type="body" idx="13"/>
          </p:nvPr>
        </p:nvSpPr>
        <p:spPr>
          <a:xfrm>
            <a:off x="459497" y="1236047"/>
            <a:ext cx="11464463" cy="5120303"/>
          </a:xfrm>
        </p:spPr>
        <p:txBody>
          <a:bodyPr>
            <a:normAutofit/>
          </a:bodyPr>
          <a:lstStyle/>
          <a:p>
            <a:r>
              <a:rPr lang="en-US" altLang="en-US" dirty="0"/>
              <a:t>Caveat</a:t>
            </a:r>
          </a:p>
          <a:p>
            <a:r>
              <a:rPr lang="en-US" altLang="en-US" dirty="0"/>
              <a:t>So if a case can be made due to a substantial State interest for awarding the new contract, rather than extending the current contract</a:t>
            </a:r>
          </a:p>
          <a:p>
            <a:r>
              <a:rPr lang="en-US" altLang="en-US" dirty="0"/>
              <a:t>And either the BPW, or the appropriate control agency approves the new award on a Substantial State Interest basis</a:t>
            </a:r>
          </a:p>
          <a:p>
            <a:pPr lvl="1"/>
            <a:r>
              <a:rPr lang="en-US" altLang="en-US" dirty="0"/>
              <a:t>The contract does not have to be extended with the protesting incumbent</a:t>
            </a:r>
          </a:p>
        </p:txBody>
      </p:sp>
      <p:sp>
        <p:nvSpPr>
          <p:cNvPr id="5" name="Footer Placeholder 4">
            <a:extLst>
              <a:ext uri="{FF2B5EF4-FFF2-40B4-BE49-F238E27FC236}">
                <a16:creationId xmlns:a16="http://schemas.microsoft.com/office/drawing/2014/main" id="{8F2C888E-C5DD-430A-B000-76FD1C5E6E9E}"/>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FFE2974-4FCE-4CC3-8CCB-DBC05D21A0E8}"/>
              </a:ext>
            </a:extLst>
          </p:cNvPr>
          <p:cNvSpPr>
            <a:spLocks noGrp="1"/>
          </p:cNvSpPr>
          <p:nvPr>
            <p:ph type="sldNum" sz="quarter" idx="12"/>
          </p:nvPr>
        </p:nvSpPr>
        <p:spPr/>
        <p:txBody>
          <a:bodyPr/>
          <a:lstStyle/>
          <a:p>
            <a:fld id="{EE07F077-AF01-43EF-BCB8-02B061145AC1}" type="slidenum">
              <a:rPr lang="en-US" altLang="en-US" smtClean="0"/>
              <a:pPr/>
              <a:t>229</a:t>
            </a:fld>
            <a:endParaRPr lang="en-US" altLang="en-US"/>
          </a:p>
        </p:txBody>
      </p:sp>
    </p:spTree>
    <p:extLst>
      <p:ext uri="{BB962C8B-B14F-4D97-AF65-F5344CB8AC3E}">
        <p14:creationId xmlns:p14="http://schemas.microsoft.com/office/powerpoint/2010/main" val="27200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D25A819-FFEC-4209-A452-853E5DBBFB69}"/>
              </a:ext>
            </a:extLst>
          </p:cNvPr>
          <p:cNvSpPr>
            <a:spLocks noGrp="1"/>
          </p:cNvSpPr>
          <p:nvPr>
            <p:ph type="sldNum" sz="quarter" idx="10"/>
          </p:nvPr>
        </p:nvSpPr>
        <p:spPr>
          <a:xfrm>
            <a:off x="10515600" y="6356351"/>
            <a:ext cx="121077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79E6E55-3AEC-422C-8A2E-ACE356B5866E}" type="slidenum">
              <a:rPr lang="en-US" altLang="en-US" sz="1200">
                <a:latin typeface="Arial" panose="020B0604020202020204" pitchFamily="34" charset="0"/>
              </a:rPr>
              <a:pPr>
                <a:spcBef>
                  <a:spcPct val="0"/>
                </a:spcBef>
                <a:buClrTx/>
                <a:buSzTx/>
                <a:buFontTx/>
                <a:buNone/>
              </a:pPr>
              <a:t>23</a:t>
            </a:fld>
            <a:endParaRPr lang="en-US" altLang="en-US" sz="1200">
              <a:latin typeface="Arial" panose="020B0604020202020204" pitchFamily="34" charset="0"/>
            </a:endParaRPr>
          </a:p>
        </p:txBody>
      </p:sp>
      <p:sp>
        <p:nvSpPr>
          <p:cNvPr id="83971" name="Footer Placeholder 4">
            <a:extLst>
              <a:ext uri="{FF2B5EF4-FFF2-40B4-BE49-F238E27FC236}">
                <a16:creationId xmlns:a16="http://schemas.microsoft.com/office/drawing/2014/main" id="{8CF75265-BF00-484F-8EBD-F2F3DBDE01D6}"/>
              </a:ext>
            </a:extLst>
          </p:cNvPr>
          <p:cNvSpPr>
            <a:spLocks noGrp="1"/>
          </p:cNvSpPr>
          <p:nvPr>
            <p:ph type="ftr" sz="quarter" idx="11"/>
          </p:nvPr>
        </p:nvSpPr>
        <p:spPr>
          <a:xfrm>
            <a:off x="909805" y="6356351"/>
            <a:ext cx="104627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8258" name="Rectangle 2">
            <a:extLst>
              <a:ext uri="{FF2B5EF4-FFF2-40B4-BE49-F238E27FC236}">
                <a16:creationId xmlns:a16="http://schemas.microsoft.com/office/drawing/2014/main" id="{E7664414-1C7E-4B01-B8ED-784B8117C118}"/>
              </a:ext>
            </a:extLst>
          </p:cNvPr>
          <p:cNvSpPr>
            <a:spLocks noGrp="1" noChangeArrowheads="1"/>
          </p:cNvSpPr>
          <p:nvPr>
            <p:ph type="title"/>
          </p:nvPr>
        </p:nvSpPr>
        <p:spPr>
          <a:xfrm>
            <a:off x="1752600" y="152400"/>
            <a:ext cx="8763000" cy="569011"/>
          </a:xfrm>
        </p:spPr>
        <p:txBody>
          <a:bodyPr vert="horz" lIns="92075" tIns="46038" rIns="92075" bIns="46038" rtlCol="0" anchor="b" anchorCtr="0">
            <a:noAutofit/>
          </a:bodyPr>
          <a:lstStyle/>
          <a:p>
            <a:pPr eaLnBrk="1" hangingPunct="1">
              <a:defRPr/>
            </a:pPr>
            <a:r>
              <a:rPr lang="en-US" altLang="en-US" dirty="0"/>
              <a:t>Situational Sole Source </a:t>
            </a:r>
            <a:r>
              <a:rPr lang="en-US" altLang="en-US" sz="2400" dirty="0"/>
              <a:t>(Cont’d)</a:t>
            </a:r>
            <a:endParaRPr lang="en-US" altLang="en-US" dirty="0"/>
          </a:p>
        </p:txBody>
      </p:sp>
      <p:sp>
        <p:nvSpPr>
          <p:cNvPr id="1248259" name="Rectangle 3">
            <a:extLst>
              <a:ext uri="{FF2B5EF4-FFF2-40B4-BE49-F238E27FC236}">
                <a16:creationId xmlns:a16="http://schemas.microsoft.com/office/drawing/2014/main" id="{6D2BEAAC-2A8B-4A28-AC37-6385D7E49182}"/>
              </a:ext>
            </a:extLst>
          </p:cNvPr>
          <p:cNvSpPr>
            <a:spLocks noGrp="1" noChangeArrowheads="1"/>
          </p:cNvSpPr>
          <p:nvPr>
            <p:ph type="body" idx="1"/>
          </p:nvPr>
        </p:nvSpPr>
        <p:spPr>
          <a:xfrm>
            <a:off x="192989" y="721411"/>
            <a:ext cx="11740161" cy="5783083"/>
          </a:xfrm>
        </p:spPr>
        <p:txBody>
          <a:bodyPr lIns="92075" tIns="46038" rIns="92075" bIns="46038"/>
          <a:lstStyle/>
          <a:p>
            <a:pPr marL="514350" indent="-400050">
              <a:lnSpc>
                <a:spcPct val="90000"/>
              </a:lnSpc>
              <a:spcBef>
                <a:spcPts val="600"/>
              </a:spcBef>
              <a:defRPr/>
            </a:pPr>
            <a:r>
              <a:rPr lang="en-US" altLang="en-US" sz="2800" dirty="0">
                <a:solidFill>
                  <a:schemeClr val="tx1"/>
                </a:solidFill>
              </a:rPr>
              <a:t>From discussion with the Legislative Auditors concerning this contract, and despite being shown a transcript of the BPW meeting, evidencing the favorable comments of the Board members</a:t>
            </a:r>
          </a:p>
          <a:p>
            <a:pPr marL="514350" indent="-400050">
              <a:lnSpc>
                <a:spcPct val="90000"/>
              </a:lnSpc>
              <a:spcBef>
                <a:spcPts val="600"/>
              </a:spcBef>
              <a:defRPr/>
            </a:pPr>
            <a:r>
              <a:rPr lang="en-US" altLang="en-US" sz="2800" dirty="0">
                <a:solidFill>
                  <a:schemeClr val="tx1"/>
                </a:solidFill>
              </a:rPr>
              <a:t>The Auditors refused to budge from an extremely rigid interpretation of what legitimately constitutes a sole source scenario and in the Audit report said the MDH should not have awarded this contract as a sole source; there should have been a competitive procurement </a:t>
            </a:r>
          </a:p>
          <a:p>
            <a:pPr marL="914400" lvl="1" indent="-400050">
              <a:lnSpc>
                <a:spcPct val="90000"/>
              </a:lnSpc>
              <a:spcBef>
                <a:spcPts val="600"/>
              </a:spcBef>
              <a:defRPr/>
            </a:pPr>
            <a:r>
              <a:rPr lang="en-US" altLang="en-US" sz="2800" dirty="0">
                <a:solidFill>
                  <a:schemeClr val="tx1"/>
                </a:solidFill>
              </a:rPr>
              <a:t>Even though time was of the essence in this situation and a competitive procurement would have:</a:t>
            </a:r>
          </a:p>
          <a:p>
            <a:pPr marL="1314450" lvl="2" indent="-400050">
              <a:lnSpc>
                <a:spcPct val="90000"/>
              </a:lnSpc>
              <a:spcBef>
                <a:spcPts val="0"/>
              </a:spcBef>
              <a:defRPr/>
            </a:pPr>
            <a:r>
              <a:rPr lang="en-US" altLang="en-US" sz="2800" dirty="0">
                <a:solidFill>
                  <a:schemeClr val="tx1"/>
                </a:solidFill>
              </a:rPr>
              <a:t>Delayed getting the needed service for months</a:t>
            </a:r>
          </a:p>
          <a:p>
            <a:pPr marL="1314450" lvl="2" indent="-400050">
              <a:lnSpc>
                <a:spcPct val="90000"/>
              </a:lnSpc>
              <a:spcBef>
                <a:spcPts val="0"/>
              </a:spcBef>
              <a:defRPr/>
            </a:pPr>
            <a:r>
              <a:rPr lang="en-US" altLang="en-US" sz="2800" dirty="0">
                <a:solidFill>
                  <a:schemeClr val="tx1"/>
                </a:solidFill>
              </a:rPr>
              <a:t>Resulted in the award going to the same vendor, since MDH felt it was the only vendor that could provide what was needed</a:t>
            </a:r>
          </a:p>
          <a:p>
            <a:pPr marL="1314450" lvl="2" indent="-400050">
              <a:lnSpc>
                <a:spcPct val="90000"/>
              </a:lnSpc>
              <a:spcBef>
                <a:spcPts val="0"/>
              </a:spcBef>
              <a:defRPr/>
            </a:pPr>
            <a:r>
              <a:rPr lang="en-US" altLang="en-US" sz="2800" dirty="0">
                <a:solidFill>
                  <a:schemeClr val="tx1"/>
                </a:solidFill>
              </a:rPr>
              <a:t>Or possibly resulted in a protest delaying the award even more   </a:t>
            </a:r>
          </a:p>
        </p:txBody>
      </p:sp>
    </p:spTree>
    <p:extLst>
      <p:ext uri="{BB962C8B-B14F-4D97-AF65-F5344CB8AC3E}">
        <p14:creationId xmlns:p14="http://schemas.microsoft.com/office/powerpoint/2010/main" val="1933907882"/>
      </p:ext>
    </p:extLst>
  </p:cSld>
  <p:clrMapOvr>
    <a:masterClrMapping/>
  </p:clrMapOvr>
  <p:transition>
    <p:random/>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a:extLst>
              <a:ext uri="{FF2B5EF4-FFF2-40B4-BE49-F238E27FC236}">
                <a16:creationId xmlns:a16="http://schemas.microsoft.com/office/drawing/2014/main" id="{9703A642-2D6F-4FBE-B362-C556908461D1}"/>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#6 </a:t>
            </a:r>
            <a:r>
              <a:rPr lang="en-US" altLang="en-US" sz="2400" b="0" dirty="0"/>
              <a:t>(Cont’d) </a:t>
            </a:r>
          </a:p>
        </p:txBody>
      </p:sp>
      <p:sp>
        <p:nvSpPr>
          <p:cNvPr id="1227779" name="Rectangle 3">
            <a:extLst>
              <a:ext uri="{FF2B5EF4-FFF2-40B4-BE49-F238E27FC236}">
                <a16:creationId xmlns:a16="http://schemas.microsoft.com/office/drawing/2014/main" id="{41E3BE6D-1A62-4EF5-A6C6-0F1121F2FA31}"/>
              </a:ext>
            </a:extLst>
          </p:cNvPr>
          <p:cNvSpPr>
            <a:spLocks noGrp="1" noChangeArrowheads="1"/>
          </p:cNvSpPr>
          <p:nvPr>
            <p:ph type="body" idx="13"/>
          </p:nvPr>
        </p:nvSpPr>
        <p:spPr>
          <a:xfrm>
            <a:off x="408953" y="1056844"/>
            <a:ext cx="11331208" cy="5399096"/>
          </a:xfrm>
        </p:spPr>
        <p:txBody>
          <a:bodyPr>
            <a:normAutofit/>
          </a:bodyPr>
          <a:lstStyle/>
          <a:p>
            <a:pPr>
              <a:spcBef>
                <a:spcPts val="600"/>
              </a:spcBef>
            </a:pPr>
            <a:r>
              <a:rPr lang="en-US" altLang="en-US" dirty="0"/>
              <a:t>Complication </a:t>
            </a:r>
          </a:p>
          <a:p>
            <a:pPr>
              <a:spcBef>
                <a:spcPts val="600"/>
              </a:spcBef>
            </a:pPr>
            <a:r>
              <a:rPr lang="en-US" altLang="en-US" dirty="0"/>
              <a:t>What if the agency can’t contend a substantial State interest is at stake</a:t>
            </a:r>
          </a:p>
          <a:p>
            <a:pPr>
              <a:spcBef>
                <a:spcPts val="600"/>
              </a:spcBef>
            </a:pPr>
            <a:r>
              <a:rPr lang="en-US" altLang="en-US" dirty="0"/>
              <a:t>So, it requests the incumbent vendor to extend the existing contract</a:t>
            </a:r>
          </a:p>
          <a:p>
            <a:pPr>
              <a:spcBef>
                <a:spcPts val="600"/>
              </a:spcBef>
            </a:pPr>
            <a:r>
              <a:rPr lang="en-US" altLang="en-US" dirty="0"/>
              <a:t>And, the incumbent vendor agrees to do so</a:t>
            </a:r>
          </a:p>
          <a:p>
            <a:pPr>
              <a:spcBef>
                <a:spcPts val="600"/>
              </a:spcBef>
            </a:pPr>
            <a:r>
              <a:rPr lang="en-US" altLang="en-US" dirty="0"/>
              <a:t>But, wants a higher rate than it is currently being paid under the contract </a:t>
            </a:r>
          </a:p>
          <a:p>
            <a:pPr>
              <a:spcBef>
                <a:spcPts val="600"/>
              </a:spcBef>
            </a:pPr>
            <a:r>
              <a:rPr lang="en-US" altLang="en-US" dirty="0"/>
              <a:t>Now, can/should the contract be extended?</a:t>
            </a:r>
          </a:p>
        </p:txBody>
      </p:sp>
      <p:sp>
        <p:nvSpPr>
          <p:cNvPr id="5" name="Footer Placeholder 4">
            <a:extLst>
              <a:ext uri="{FF2B5EF4-FFF2-40B4-BE49-F238E27FC236}">
                <a16:creationId xmlns:a16="http://schemas.microsoft.com/office/drawing/2014/main" id="{268358C9-EEFE-47A8-8C32-9E6B181F23E0}"/>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C4D3BDC6-5F05-49D0-B9CE-AABA6F7C5E47}"/>
              </a:ext>
            </a:extLst>
          </p:cNvPr>
          <p:cNvSpPr>
            <a:spLocks noGrp="1"/>
          </p:cNvSpPr>
          <p:nvPr>
            <p:ph type="sldNum" sz="quarter" idx="12"/>
          </p:nvPr>
        </p:nvSpPr>
        <p:spPr/>
        <p:txBody>
          <a:bodyPr/>
          <a:lstStyle/>
          <a:p>
            <a:fld id="{2FB67712-21BA-45FC-9642-143EB1454E43}" type="slidenum">
              <a:rPr lang="en-US" altLang="en-US" smtClean="0"/>
              <a:pPr/>
              <a:t>230</a:t>
            </a:fld>
            <a:endParaRPr lang="en-US" altLang="en-US"/>
          </a:p>
        </p:txBody>
      </p:sp>
    </p:spTree>
    <p:extLst>
      <p:ext uri="{BB962C8B-B14F-4D97-AF65-F5344CB8AC3E}">
        <p14:creationId xmlns:p14="http://schemas.microsoft.com/office/powerpoint/2010/main" val="30567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a:extLst>
              <a:ext uri="{FF2B5EF4-FFF2-40B4-BE49-F238E27FC236}">
                <a16:creationId xmlns:a16="http://schemas.microsoft.com/office/drawing/2014/main" id="{D1795927-7246-4B95-9B77-95F9C47648DC}"/>
              </a:ext>
            </a:extLst>
          </p:cNvPr>
          <p:cNvSpPr>
            <a:spLocks noGrp="1" noChangeArrowheads="1"/>
          </p:cNvSpPr>
          <p:nvPr>
            <p:ph type="title"/>
          </p:nvPr>
        </p:nvSpPr>
        <p:spPr/>
        <p:txBody>
          <a:bodyPr/>
          <a:lstStyle/>
          <a:p>
            <a:pPr algn="ctr"/>
            <a:r>
              <a:rPr lang="en-US" altLang="en-US" dirty="0"/>
              <a:t>Modifications: Example #6 </a:t>
            </a:r>
            <a:r>
              <a:rPr lang="en-US" altLang="en-US" sz="2400" b="0" dirty="0"/>
              <a:t>(Cont’d) </a:t>
            </a:r>
          </a:p>
        </p:txBody>
      </p:sp>
      <p:sp>
        <p:nvSpPr>
          <p:cNvPr id="1228803" name="Rectangle 3">
            <a:extLst>
              <a:ext uri="{FF2B5EF4-FFF2-40B4-BE49-F238E27FC236}">
                <a16:creationId xmlns:a16="http://schemas.microsoft.com/office/drawing/2014/main" id="{1F5E8CAD-211D-4799-A58F-61F0DD8DE7BE}"/>
              </a:ext>
            </a:extLst>
          </p:cNvPr>
          <p:cNvSpPr>
            <a:spLocks noGrp="1" noChangeArrowheads="1"/>
          </p:cNvSpPr>
          <p:nvPr>
            <p:ph type="body" idx="13"/>
          </p:nvPr>
        </p:nvSpPr>
        <p:spPr/>
        <p:txBody>
          <a:bodyPr>
            <a:normAutofit lnSpcReduction="10000"/>
          </a:bodyPr>
          <a:lstStyle/>
          <a:p>
            <a:r>
              <a:rPr lang="en-US" altLang="en-US" dirty="0"/>
              <a:t>Question: Can you extend? </a:t>
            </a:r>
          </a:p>
          <a:p>
            <a:endParaRPr lang="en-US" altLang="en-US" dirty="0"/>
          </a:p>
          <a:p>
            <a:r>
              <a:rPr lang="en-US" altLang="en-US" dirty="0"/>
              <a:t>Answer: YES!</a:t>
            </a:r>
          </a:p>
          <a:p>
            <a:endParaRPr lang="en-US" altLang="en-US" dirty="0"/>
          </a:p>
          <a:p>
            <a:r>
              <a:rPr lang="en-US" altLang="en-US" dirty="0"/>
              <a:t>As already answered for this example, this is essentially the same situation as in Example 5, so the answers to Example 5 also apply here</a:t>
            </a:r>
          </a:p>
          <a:p>
            <a:endParaRPr lang="en-US" altLang="en-US" dirty="0"/>
          </a:p>
        </p:txBody>
      </p:sp>
      <p:sp>
        <p:nvSpPr>
          <p:cNvPr id="5" name="Footer Placeholder 4">
            <a:extLst>
              <a:ext uri="{FF2B5EF4-FFF2-40B4-BE49-F238E27FC236}">
                <a16:creationId xmlns:a16="http://schemas.microsoft.com/office/drawing/2014/main" id="{E4E47CB6-440A-4425-A5BB-99514DFEAED8}"/>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89FDC06-A3C1-413D-A1FF-931B78A2EA03}"/>
              </a:ext>
            </a:extLst>
          </p:cNvPr>
          <p:cNvSpPr>
            <a:spLocks noGrp="1"/>
          </p:cNvSpPr>
          <p:nvPr>
            <p:ph type="sldNum" sz="quarter" idx="12"/>
          </p:nvPr>
        </p:nvSpPr>
        <p:spPr/>
        <p:txBody>
          <a:bodyPr/>
          <a:lstStyle/>
          <a:p>
            <a:fld id="{70760B5B-0F59-440D-8518-94BED3E2FAE0}" type="slidenum">
              <a:rPr lang="en-US" altLang="en-US" smtClean="0"/>
              <a:pPr/>
              <a:t>231</a:t>
            </a:fld>
            <a:endParaRPr lang="en-US" altLang="en-US"/>
          </a:p>
        </p:txBody>
      </p:sp>
    </p:spTree>
    <p:extLst>
      <p:ext uri="{BB962C8B-B14F-4D97-AF65-F5344CB8AC3E}">
        <p14:creationId xmlns:p14="http://schemas.microsoft.com/office/powerpoint/2010/main" val="13831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a:extLst>
              <a:ext uri="{FF2B5EF4-FFF2-40B4-BE49-F238E27FC236}">
                <a16:creationId xmlns:a16="http://schemas.microsoft.com/office/drawing/2014/main" id="{A04690F7-6103-43B7-87F6-5B86B2B1305F}"/>
              </a:ext>
            </a:extLst>
          </p:cNvPr>
          <p:cNvSpPr>
            <a:spLocks noGrp="1" noChangeArrowheads="1"/>
          </p:cNvSpPr>
          <p:nvPr>
            <p:ph type="title"/>
          </p:nvPr>
        </p:nvSpPr>
        <p:spPr>
          <a:xfrm>
            <a:off x="812800" y="179204"/>
            <a:ext cx="10566400" cy="739791"/>
          </a:xfrm>
        </p:spPr>
        <p:txBody>
          <a:bodyPr/>
          <a:lstStyle/>
          <a:p>
            <a:pPr algn="ctr"/>
            <a:r>
              <a:rPr lang="en-US" altLang="en-US" dirty="0"/>
              <a:t>Modifications: Example #6 </a:t>
            </a:r>
            <a:r>
              <a:rPr lang="en-US" altLang="en-US" sz="2400" b="0" dirty="0"/>
              <a:t>(Cont’d) </a:t>
            </a:r>
          </a:p>
        </p:txBody>
      </p:sp>
      <p:sp>
        <p:nvSpPr>
          <p:cNvPr id="1229827" name="Rectangle 3">
            <a:extLst>
              <a:ext uri="{FF2B5EF4-FFF2-40B4-BE49-F238E27FC236}">
                <a16:creationId xmlns:a16="http://schemas.microsoft.com/office/drawing/2014/main" id="{3C1C2F3B-DA2D-4990-8D9D-D353FB34E911}"/>
              </a:ext>
            </a:extLst>
          </p:cNvPr>
          <p:cNvSpPr>
            <a:spLocks noGrp="1" noChangeArrowheads="1"/>
          </p:cNvSpPr>
          <p:nvPr>
            <p:ph type="body" idx="13"/>
          </p:nvPr>
        </p:nvSpPr>
        <p:spPr>
          <a:xfrm>
            <a:off x="459497" y="1010894"/>
            <a:ext cx="11395538" cy="5417476"/>
          </a:xfrm>
        </p:spPr>
        <p:txBody>
          <a:bodyPr>
            <a:normAutofit/>
          </a:bodyPr>
          <a:lstStyle/>
          <a:p>
            <a:r>
              <a:rPr lang="en-US" altLang="en-US" dirty="0"/>
              <a:t>Question: Should you extend? </a:t>
            </a:r>
          </a:p>
          <a:p>
            <a:r>
              <a:rPr lang="en-US" altLang="en-US" dirty="0"/>
              <a:t>Answer: Probably not!</a:t>
            </a:r>
          </a:p>
          <a:p>
            <a:r>
              <a:rPr lang="en-US" altLang="en-US" dirty="0"/>
              <a:t>The only reason the contract is being extended is because this vendor filed a protest and then appealed the denial</a:t>
            </a:r>
          </a:p>
          <a:p>
            <a:r>
              <a:rPr lang="en-US" altLang="en-US" dirty="0"/>
              <a:t>While it is one thing to afford the incumbent its due process under 21.10.02.11, and offer an extension to allow the appeal to continue</a:t>
            </a:r>
          </a:p>
          <a:p>
            <a:r>
              <a:rPr lang="en-US" altLang="en-US" dirty="0"/>
              <a:t>It is another thing for the incumbent to profit in the meantime by being paid a higher rate</a:t>
            </a:r>
          </a:p>
        </p:txBody>
      </p:sp>
      <p:sp>
        <p:nvSpPr>
          <p:cNvPr id="5" name="Footer Placeholder 4">
            <a:extLst>
              <a:ext uri="{FF2B5EF4-FFF2-40B4-BE49-F238E27FC236}">
                <a16:creationId xmlns:a16="http://schemas.microsoft.com/office/drawing/2014/main" id="{1302FEA7-6173-4297-BCFD-CE970360E55A}"/>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7D65022-1C2B-4B98-A94C-344B40545435}"/>
              </a:ext>
            </a:extLst>
          </p:cNvPr>
          <p:cNvSpPr>
            <a:spLocks noGrp="1"/>
          </p:cNvSpPr>
          <p:nvPr>
            <p:ph type="sldNum" sz="quarter" idx="12"/>
          </p:nvPr>
        </p:nvSpPr>
        <p:spPr/>
        <p:txBody>
          <a:bodyPr/>
          <a:lstStyle/>
          <a:p>
            <a:fld id="{8B574139-4DE6-423B-9E2E-083F4AB010F5}" type="slidenum">
              <a:rPr lang="en-US" altLang="en-US" smtClean="0"/>
              <a:pPr/>
              <a:t>232</a:t>
            </a:fld>
            <a:endParaRPr lang="en-US" altLang="en-US"/>
          </a:p>
        </p:txBody>
      </p:sp>
    </p:spTree>
    <p:extLst>
      <p:ext uri="{BB962C8B-B14F-4D97-AF65-F5344CB8AC3E}">
        <p14:creationId xmlns:p14="http://schemas.microsoft.com/office/powerpoint/2010/main" val="20449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a:extLst>
              <a:ext uri="{FF2B5EF4-FFF2-40B4-BE49-F238E27FC236}">
                <a16:creationId xmlns:a16="http://schemas.microsoft.com/office/drawing/2014/main" id="{849FAEB9-4C83-49BA-9FC8-D0291D8D6C71}"/>
              </a:ext>
            </a:extLst>
          </p:cNvPr>
          <p:cNvSpPr>
            <a:spLocks noGrp="1" noChangeArrowheads="1"/>
          </p:cNvSpPr>
          <p:nvPr>
            <p:ph type="title"/>
          </p:nvPr>
        </p:nvSpPr>
        <p:spPr>
          <a:xfrm>
            <a:off x="812800" y="274638"/>
            <a:ext cx="10566400" cy="750041"/>
          </a:xfrm>
        </p:spPr>
        <p:txBody>
          <a:bodyPr/>
          <a:lstStyle/>
          <a:p>
            <a:pPr algn="ctr"/>
            <a:r>
              <a:rPr lang="en-US" altLang="en-US" dirty="0"/>
              <a:t>Modifications: Example #6 </a:t>
            </a:r>
            <a:r>
              <a:rPr lang="en-US" altLang="en-US" sz="2400" b="0" dirty="0"/>
              <a:t>(Cont’d) </a:t>
            </a:r>
          </a:p>
        </p:txBody>
      </p:sp>
      <p:sp>
        <p:nvSpPr>
          <p:cNvPr id="1230851" name="Rectangle 3">
            <a:extLst>
              <a:ext uri="{FF2B5EF4-FFF2-40B4-BE49-F238E27FC236}">
                <a16:creationId xmlns:a16="http://schemas.microsoft.com/office/drawing/2014/main" id="{B678711D-E279-4CF2-B9A5-83DCB4A80BFB}"/>
              </a:ext>
            </a:extLst>
          </p:cNvPr>
          <p:cNvSpPr>
            <a:spLocks noGrp="1" noChangeArrowheads="1"/>
          </p:cNvSpPr>
          <p:nvPr>
            <p:ph type="body" idx="13"/>
          </p:nvPr>
        </p:nvSpPr>
        <p:spPr>
          <a:xfrm>
            <a:off x="487067" y="1474987"/>
            <a:ext cx="11220929" cy="4967168"/>
          </a:xfrm>
        </p:spPr>
        <p:txBody>
          <a:bodyPr>
            <a:normAutofit/>
          </a:bodyPr>
          <a:lstStyle/>
          <a:p>
            <a:r>
              <a:rPr lang="en-US" altLang="en-US" dirty="0"/>
              <a:t>So except for the highly unlikely circumstance explained in 3 slides (236), the incumbent should be told that any extension will only be at the current rate</a:t>
            </a:r>
          </a:p>
          <a:p>
            <a:r>
              <a:rPr lang="en-US" altLang="en-US" dirty="0"/>
              <a:t>If the incumbent still refuses to accept the extension at its current rate, this would likely constitute sufficient grounds to be viewed as a substantial State interest</a:t>
            </a:r>
          </a:p>
          <a:p>
            <a:r>
              <a:rPr lang="en-US" altLang="en-US" dirty="0"/>
              <a:t>In this situation a request to award the new contract notwithstanding the appeal would probably be warranted </a:t>
            </a:r>
          </a:p>
        </p:txBody>
      </p:sp>
      <p:sp>
        <p:nvSpPr>
          <p:cNvPr id="5" name="Footer Placeholder 4">
            <a:extLst>
              <a:ext uri="{FF2B5EF4-FFF2-40B4-BE49-F238E27FC236}">
                <a16:creationId xmlns:a16="http://schemas.microsoft.com/office/drawing/2014/main" id="{30F27F86-43FA-4259-94F6-8D1B9977F38F}"/>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7C1DFC5-ADB8-43A9-87FA-EFB535BA36BB}"/>
              </a:ext>
            </a:extLst>
          </p:cNvPr>
          <p:cNvSpPr>
            <a:spLocks noGrp="1"/>
          </p:cNvSpPr>
          <p:nvPr>
            <p:ph type="sldNum" sz="quarter" idx="12"/>
          </p:nvPr>
        </p:nvSpPr>
        <p:spPr/>
        <p:txBody>
          <a:bodyPr/>
          <a:lstStyle/>
          <a:p>
            <a:fld id="{911762B0-E189-443D-A6E7-DE74913CFBF9}" type="slidenum">
              <a:rPr lang="en-US" altLang="en-US" smtClean="0"/>
              <a:pPr/>
              <a:t>233</a:t>
            </a:fld>
            <a:endParaRPr lang="en-US" altLang="en-US"/>
          </a:p>
        </p:txBody>
      </p:sp>
    </p:spTree>
    <p:extLst>
      <p:ext uri="{BB962C8B-B14F-4D97-AF65-F5344CB8AC3E}">
        <p14:creationId xmlns:p14="http://schemas.microsoft.com/office/powerpoint/2010/main" val="18062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a:extLst>
              <a:ext uri="{FF2B5EF4-FFF2-40B4-BE49-F238E27FC236}">
                <a16:creationId xmlns:a16="http://schemas.microsoft.com/office/drawing/2014/main" id="{321B310E-2BCD-4017-9FD9-DA29A5BBE6CE}"/>
              </a:ext>
            </a:extLst>
          </p:cNvPr>
          <p:cNvSpPr>
            <a:spLocks noGrp="1" noChangeArrowheads="1"/>
          </p:cNvSpPr>
          <p:nvPr>
            <p:ph type="title"/>
          </p:nvPr>
        </p:nvSpPr>
        <p:spPr>
          <a:xfrm>
            <a:off x="812800" y="179204"/>
            <a:ext cx="10566400" cy="703031"/>
          </a:xfrm>
        </p:spPr>
        <p:txBody>
          <a:bodyPr/>
          <a:lstStyle/>
          <a:p>
            <a:pPr algn="ctr"/>
            <a:r>
              <a:rPr lang="en-US" altLang="en-US" dirty="0"/>
              <a:t>Modifications: Example #6 </a:t>
            </a:r>
            <a:r>
              <a:rPr lang="en-US" altLang="en-US" sz="2400" b="0" dirty="0"/>
              <a:t>(Cont’d) </a:t>
            </a:r>
          </a:p>
        </p:txBody>
      </p:sp>
      <p:sp>
        <p:nvSpPr>
          <p:cNvPr id="1231875" name="Rectangle 3">
            <a:extLst>
              <a:ext uri="{FF2B5EF4-FFF2-40B4-BE49-F238E27FC236}">
                <a16:creationId xmlns:a16="http://schemas.microsoft.com/office/drawing/2014/main" id="{C53B2C88-DEDB-4EFD-B18E-BB9B6E8D0B78}"/>
              </a:ext>
            </a:extLst>
          </p:cNvPr>
          <p:cNvSpPr>
            <a:spLocks noGrp="1" noChangeArrowheads="1"/>
          </p:cNvSpPr>
          <p:nvPr>
            <p:ph type="body" idx="13"/>
          </p:nvPr>
        </p:nvSpPr>
        <p:spPr>
          <a:xfrm>
            <a:off x="289483" y="918995"/>
            <a:ext cx="11469058" cy="5587489"/>
          </a:xfrm>
        </p:spPr>
        <p:txBody>
          <a:bodyPr>
            <a:normAutofit fontScale="92500"/>
          </a:bodyPr>
          <a:lstStyle/>
          <a:p>
            <a:r>
              <a:rPr lang="en-US" altLang="en-US" dirty="0"/>
              <a:t>In this situation the agency should check with the appropriate control agency to see if it agrees that a request to award the new contract notwithstanding the appeal is now warranted</a:t>
            </a:r>
          </a:p>
          <a:p>
            <a:r>
              <a:rPr lang="en-US" altLang="en-US" dirty="0"/>
              <a:t>If the control agency agrees, notify the incumbent that because of its refusal to extend the contract at the current rate that approval of the new contract is being requested notwithstanding its appeal</a:t>
            </a:r>
          </a:p>
          <a:p>
            <a:r>
              <a:rPr lang="en-US" altLang="en-US" dirty="0"/>
              <a:t>At that point, don’t be surprised if the vendor backs down and agrees to extend at the current rate</a:t>
            </a:r>
          </a:p>
          <a:p>
            <a:pPr lvl="1"/>
            <a:r>
              <a:rPr lang="en-US" altLang="en-US" dirty="0"/>
              <a:t>If it does, the request for approval should be withdrawn and the original extension request submitted </a:t>
            </a:r>
          </a:p>
        </p:txBody>
      </p:sp>
      <p:sp>
        <p:nvSpPr>
          <p:cNvPr id="5" name="Footer Placeholder 4">
            <a:extLst>
              <a:ext uri="{FF2B5EF4-FFF2-40B4-BE49-F238E27FC236}">
                <a16:creationId xmlns:a16="http://schemas.microsoft.com/office/drawing/2014/main" id="{8BC6626B-2442-42BD-85CE-2D6ABBA644E8}"/>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0269171-3F93-40D0-A4C1-8BFD57D688DD}"/>
              </a:ext>
            </a:extLst>
          </p:cNvPr>
          <p:cNvSpPr>
            <a:spLocks noGrp="1"/>
          </p:cNvSpPr>
          <p:nvPr>
            <p:ph type="sldNum" sz="quarter" idx="12"/>
          </p:nvPr>
        </p:nvSpPr>
        <p:spPr/>
        <p:txBody>
          <a:bodyPr/>
          <a:lstStyle/>
          <a:p>
            <a:fld id="{460EBC40-75D6-4682-948B-FDD863A8BB4C}" type="slidenum">
              <a:rPr lang="en-US" altLang="en-US" smtClean="0"/>
              <a:pPr/>
              <a:t>234</a:t>
            </a:fld>
            <a:endParaRPr lang="en-US" altLang="en-US"/>
          </a:p>
        </p:txBody>
      </p:sp>
    </p:spTree>
    <p:extLst>
      <p:ext uri="{BB962C8B-B14F-4D97-AF65-F5344CB8AC3E}">
        <p14:creationId xmlns:p14="http://schemas.microsoft.com/office/powerpoint/2010/main" val="6132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a:extLst>
              <a:ext uri="{FF2B5EF4-FFF2-40B4-BE49-F238E27FC236}">
                <a16:creationId xmlns:a16="http://schemas.microsoft.com/office/drawing/2014/main" id="{613C0797-63FB-48FE-AD7E-F0D58A701227}"/>
              </a:ext>
            </a:extLst>
          </p:cNvPr>
          <p:cNvSpPr>
            <a:spLocks noGrp="1" noChangeArrowheads="1"/>
          </p:cNvSpPr>
          <p:nvPr>
            <p:ph type="title"/>
          </p:nvPr>
        </p:nvSpPr>
        <p:spPr>
          <a:xfrm>
            <a:off x="812800" y="274638"/>
            <a:ext cx="10566400" cy="736256"/>
          </a:xfrm>
        </p:spPr>
        <p:txBody>
          <a:bodyPr/>
          <a:lstStyle/>
          <a:p>
            <a:pPr algn="ctr"/>
            <a:r>
              <a:rPr lang="en-US" altLang="en-US" dirty="0"/>
              <a:t>Modifications: Example #6 </a:t>
            </a:r>
            <a:r>
              <a:rPr lang="en-US" altLang="en-US" sz="2400" b="0" dirty="0"/>
              <a:t>(Cont’d) </a:t>
            </a:r>
          </a:p>
        </p:txBody>
      </p:sp>
      <p:sp>
        <p:nvSpPr>
          <p:cNvPr id="1232899" name="Rectangle 3">
            <a:extLst>
              <a:ext uri="{FF2B5EF4-FFF2-40B4-BE49-F238E27FC236}">
                <a16:creationId xmlns:a16="http://schemas.microsoft.com/office/drawing/2014/main" id="{C9B00C58-467E-4360-B4D0-E406EBBC34BD}"/>
              </a:ext>
            </a:extLst>
          </p:cNvPr>
          <p:cNvSpPr>
            <a:spLocks noGrp="1" noChangeArrowheads="1"/>
          </p:cNvSpPr>
          <p:nvPr>
            <p:ph type="body" idx="13"/>
          </p:nvPr>
        </p:nvSpPr>
        <p:spPr>
          <a:xfrm>
            <a:off x="652486" y="1066034"/>
            <a:ext cx="11071337" cy="5330171"/>
          </a:xfrm>
        </p:spPr>
        <p:txBody>
          <a:bodyPr>
            <a:normAutofit/>
          </a:bodyPr>
          <a:lstStyle/>
          <a:p>
            <a:r>
              <a:rPr lang="en-US" altLang="en-US" dirty="0"/>
              <a:t>But if the contractor does not retreat from its insistence on a higher rate to extend, it should be expected that the incumbent will contest the proposed award</a:t>
            </a:r>
          </a:p>
          <a:p>
            <a:pPr lvl="1"/>
            <a:r>
              <a:rPr lang="en-US" altLang="en-US" dirty="0"/>
              <a:t>Either with the appropriate control agency or the BPW, depending on the value of the new contract for which approval is being requested</a:t>
            </a:r>
          </a:p>
          <a:p>
            <a:pPr lvl="1"/>
            <a:r>
              <a:rPr lang="en-US" altLang="en-US" dirty="0"/>
              <a:t>Merely contesting the proposed new award doesn’t mean the incumbent will prevail in having the award disapproved</a:t>
            </a:r>
          </a:p>
          <a:p>
            <a:pPr lvl="1"/>
            <a:r>
              <a:rPr lang="en-US" altLang="en-US" dirty="0"/>
              <a:t>But it does mean the agency should be prepared to defend its original recommendation</a:t>
            </a:r>
          </a:p>
        </p:txBody>
      </p:sp>
      <p:sp>
        <p:nvSpPr>
          <p:cNvPr id="5" name="Footer Placeholder 4">
            <a:extLst>
              <a:ext uri="{FF2B5EF4-FFF2-40B4-BE49-F238E27FC236}">
                <a16:creationId xmlns:a16="http://schemas.microsoft.com/office/drawing/2014/main" id="{0741BC7C-3604-44D3-8B9D-70DF71C02980}"/>
              </a:ext>
            </a:extLst>
          </p:cNvPr>
          <p:cNvSpPr>
            <a:spLocks noGrp="1"/>
          </p:cNvSpPr>
          <p:nvPr>
            <p:ph type="ftr" sz="quarter" idx="11"/>
          </p:nvPr>
        </p:nvSpPr>
        <p:spPr>
          <a:xfrm>
            <a:off x="812800" y="6356351"/>
            <a:ext cx="1017885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6BA3E95-B5F1-4175-9849-0B54402006F4}"/>
              </a:ext>
            </a:extLst>
          </p:cNvPr>
          <p:cNvSpPr>
            <a:spLocks noGrp="1"/>
          </p:cNvSpPr>
          <p:nvPr>
            <p:ph type="sldNum" sz="quarter" idx="12"/>
          </p:nvPr>
        </p:nvSpPr>
        <p:spPr/>
        <p:txBody>
          <a:bodyPr/>
          <a:lstStyle/>
          <a:p>
            <a:fld id="{5DACD212-EC4F-488E-AAFB-5FB5877D2477}" type="slidenum">
              <a:rPr lang="en-US" altLang="en-US" smtClean="0"/>
              <a:pPr/>
              <a:t>235</a:t>
            </a:fld>
            <a:endParaRPr lang="en-US" altLang="en-US"/>
          </a:p>
        </p:txBody>
      </p:sp>
    </p:spTree>
    <p:extLst>
      <p:ext uri="{BB962C8B-B14F-4D97-AF65-F5344CB8AC3E}">
        <p14:creationId xmlns:p14="http://schemas.microsoft.com/office/powerpoint/2010/main" val="25567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a:extLst>
              <a:ext uri="{FF2B5EF4-FFF2-40B4-BE49-F238E27FC236}">
                <a16:creationId xmlns:a16="http://schemas.microsoft.com/office/drawing/2014/main" id="{26BF9F99-9CF8-4668-9D08-4E51258DF49D}"/>
              </a:ext>
            </a:extLst>
          </p:cNvPr>
          <p:cNvSpPr>
            <a:spLocks noGrp="1" noChangeArrowheads="1"/>
          </p:cNvSpPr>
          <p:nvPr>
            <p:ph type="title"/>
          </p:nvPr>
        </p:nvSpPr>
        <p:spPr>
          <a:xfrm>
            <a:off x="812800" y="136524"/>
            <a:ext cx="10566400" cy="906535"/>
          </a:xfrm>
        </p:spPr>
        <p:txBody>
          <a:bodyPr/>
          <a:lstStyle/>
          <a:p>
            <a:pPr algn="ctr"/>
            <a:r>
              <a:rPr lang="en-US" altLang="en-US" dirty="0"/>
              <a:t>Modifications: Example #6 </a:t>
            </a:r>
            <a:r>
              <a:rPr lang="en-US" altLang="en-US" sz="2400" b="0" dirty="0"/>
              <a:t>(Cont’d) </a:t>
            </a:r>
          </a:p>
        </p:txBody>
      </p:sp>
      <p:sp>
        <p:nvSpPr>
          <p:cNvPr id="1233923" name="Rectangle 3">
            <a:extLst>
              <a:ext uri="{FF2B5EF4-FFF2-40B4-BE49-F238E27FC236}">
                <a16:creationId xmlns:a16="http://schemas.microsoft.com/office/drawing/2014/main" id="{9A51C6E9-A58F-41AC-AF95-5C3B576B297F}"/>
              </a:ext>
            </a:extLst>
          </p:cNvPr>
          <p:cNvSpPr>
            <a:spLocks noGrp="1" noChangeArrowheads="1"/>
          </p:cNvSpPr>
          <p:nvPr>
            <p:ph type="body" idx="13"/>
          </p:nvPr>
        </p:nvSpPr>
        <p:spPr>
          <a:xfrm>
            <a:off x="404357" y="1171719"/>
            <a:ext cx="11390943" cy="5184632"/>
          </a:xfrm>
        </p:spPr>
        <p:txBody>
          <a:bodyPr>
            <a:normAutofit lnSpcReduction="10000"/>
          </a:bodyPr>
          <a:lstStyle/>
          <a:p>
            <a:r>
              <a:rPr lang="en-US" altLang="en-US" dirty="0"/>
              <a:t>Unlikely scenario:</a:t>
            </a:r>
          </a:p>
          <a:p>
            <a:r>
              <a:rPr lang="en-US" altLang="en-US" dirty="0"/>
              <a:t>There can be a situation when it may make sense to pay an incumbent more money to extend a contract, due to a protest/appeal filed by that vendor</a:t>
            </a:r>
          </a:p>
          <a:p>
            <a:r>
              <a:rPr lang="en-US" altLang="en-US" dirty="0"/>
              <a:t>This could happen if even with an increase, the extension with the incumbent would be less expensive than what would be paid to the new vendor under the new contract</a:t>
            </a:r>
          </a:p>
          <a:p>
            <a:pPr lvl="1"/>
            <a:r>
              <a:rPr lang="en-US" altLang="en-US" dirty="0"/>
              <a:t>And, there are not value added technical aspects being provided by the new vendor that would more than compensate for its higher price</a:t>
            </a:r>
          </a:p>
        </p:txBody>
      </p:sp>
      <p:sp>
        <p:nvSpPr>
          <p:cNvPr id="5" name="Footer Placeholder 4">
            <a:extLst>
              <a:ext uri="{FF2B5EF4-FFF2-40B4-BE49-F238E27FC236}">
                <a16:creationId xmlns:a16="http://schemas.microsoft.com/office/drawing/2014/main" id="{F5EF4CF2-58A0-4FC2-89BA-7715AA636F47}"/>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09856EF-86FD-4D76-BC8E-7A94C0678DB6}"/>
              </a:ext>
            </a:extLst>
          </p:cNvPr>
          <p:cNvSpPr>
            <a:spLocks noGrp="1"/>
          </p:cNvSpPr>
          <p:nvPr>
            <p:ph type="sldNum" sz="quarter" idx="12"/>
          </p:nvPr>
        </p:nvSpPr>
        <p:spPr/>
        <p:txBody>
          <a:bodyPr/>
          <a:lstStyle/>
          <a:p>
            <a:fld id="{D6CE2BBA-4819-4099-A806-8EEF6E99550A}" type="slidenum">
              <a:rPr lang="en-US" altLang="en-US" smtClean="0"/>
              <a:pPr/>
              <a:t>236</a:t>
            </a:fld>
            <a:endParaRPr lang="en-US" altLang="en-US"/>
          </a:p>
        </p:txBody>
      </p:sp>
    </p:spTree>
    <p:extLst>
      <p:ext uri="{BB962C8B-B14F-4D97-AF65-F5344CB8AC3E}">
        <p14:creationId xmlns:p14="http://schemas.microsoft.com/office/powerpoint/2010/main" val="94469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a:extLst>
              <a:ext uri="{FF2B5EF4-FFF2-40B4-BE49-F238E27FC236}">
                <a16:creationId xmlns:a16="http://schemas.microsoft.com/office/drawing/2014/main" id="{635C9CF0-152E-42A1-ABEE-C8D022E6CE2F}"/>
              </a:ext>
            </a:extLst>
          </p:cNvPr>
          <p:cNvSpPr>
            <a:spLocks noGrp="1" noChangeArrowheads="1"/>
          </p:cNvSpPr>
          <p:nvPr>
            <p:ph type="title"/>
          </p:nvPr>
        </p:nvSpPr>
        <p:spPr>
          <a:xfrm>
            <a:off x="812800" y="136524"/>
            <a:ext cx="10566400" cy="822325"/>
          </a:xfrm>
        </p:spPr>
        <p:txBody>
          <a:bodyPr/>
          <a:lstStyle/>
          <a:p>
            <a:pPr algn="ctr"/>
            <a:r>
              <a:rPr lang="en-US" altLang="en-US" dirty="0"/>
              <a:t>Modifications: Example #6 </a:t>
            </a:r>
            <a:r>
              <a:rPr lang="en-US" altLang="en-US" sz="2400" dirty="0"/>
              <a:t>(Cont’d) </a:t>
            </a:r>
          </a:p>
        </p:txBody>
      </p:sp>
      <p:sp>
        <p:nvSpPr>
          <p:cNvPr id="1234947" name="Rectangle 3">
            <a:extLst>
              <a:ext uri="{FF2B5EF4-FFF2-40B4-BE49-F238E27FC236}">
                <a16:creationId xmlns:a16="http://schemas.microsoft.com/office/drawing/2014/main" id="{098685FC-46D0-4490-A554-C355234ACC21}"/>
              </a:ext>
            </a:extLst>
          </p:cNvPr>
          <p:cNvSpPr>
            <a:spLocks noGrp="1" noChangeArrowheads="1"/>
          </p:cNvSpPr>
          <p:nvPr>
            <p:ph type="body" idx="13"/>
          </p:nvPr>
        </p:nvSpPr>
        <p:spPr>
          <a:xfrm>
            <a:off x="225154" y="958849"/>
            <a:ext cx="11634475" cy="5762627"/>
          </a:xfrm>
        </p:spPr>
        <p:txBody>
          <a:bodyPr>
            <a:normAutofit fontScale="92500" lnSpcReduction="10000"/>
          </a:bodyPr>
          <a:lstStyle/>
          <a:p>
            <a:r>
              <a:rPr lang="en-US" altLang="en-US" dirty="0"/>
              <a:t>This is an unlikely scenario because if the recommended new vendor is both higher in price, and does not have compensating technical advantages, it shouldn’t have been recommended for the award in the first place</a:t>
            </a:r>
          </a:p>
          <a:p>
            <a:r>
              <a:rPr lang="en-US" altLang="en-US" dirty="0"/>
              <a:t>The only remotely plausible circumstance when paying more money to an incumbent during an extension may make sense, is:</a:t>
            </a:r>
          </a:p>
          <a:p>
            <a:pPr lvl="1"/>
            <a:r>
              <a:rPr lang="en-US" altLang="en-US" dirty="0"/>
              <a:t>If the incumbent quoted a much higher rate for the new contract than under its current contract</a:t>
            </a:r>
          </a:p>
          <a:p>
            <a:pPr lvl="1"/>
            <a:r>
              <a:rPr lang="en-US" altLang="en-US" dirty="0"/>
              <a:t>If not for the much higher rate it would have won the contract again</a:t>
            </a:r>
          </a:p>
          <a:p>
            <a:pPr lvl="1"/>
            <a:r>
              <a:rPr lang="en-US" altLang="en-US" dirty="0"/>
              <a:t>And, it is now willing to accept less than that during the extension, but not as low as its current contract rate </a:t>
            </a:r>
          </a:p>
        </p:txBody>
      </p:sp>
      <p:sp>
        <p:nvSpPr>
          <p:cNvPr id="5" name="Footer Placeholder 4">
            <a:extLst>
              <a:ext uri="{FF2B5EF4-FFF2-40B4-BE49-F238E27FC236}">
                <a16:creationId xmlns:a16="http://schemas.microsoft.com/office/drawing/2014/main" id="{7DD3C59C-43D2-497D-B8C8-5141FA609AFD}"/>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F3DC582-9C67-4F96-AF1B-10C9A2E84106}"/>
              </a:ext>
            </a:extLst>
          </p:cNvPr>
          <p:cNvSpPr>
            <a:spLocks noGrp="1"/>
          </p:cNvSpPr>
          <p:nvPr>
            <p:ph type="sldNum" sz="quarter" idx="12"/>
          </p:nvPr>
        </p:nvSpPr>
        <p:spPr/>
        <p:txBody>
          <a:bodyPr/>
          <a:lstStyle/>
          <a:p>
            <a:fld id="{ABABFF8D-C761-42A5-B2DB-9AF96339BD4E}" type="slidenum">
              <a:rPr lang="en-US" altLang="en-US" smtClean="0"/>
              <a:pPr/>
              <a:t>237</a:t>
            </a:fld>
            <a:endParaRPr lang="en-US" altLang="en-US"/>
          </a:p>
        </p:txBody>
      </p:sp>
    </p:spTree>
    <p:extLst>
      <p:ext uri="{BB962C8B-B14F-4D97-AF65-F5344CB8AC3E}">
        <p14:creationId xmlns:p14="http://schemas.microsoft.com/office/powerpoint/2010/main" val="3767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a:extLst>
              <a:ext uri="{FF2B5EF4-FFF2-40B4-BE49-F238E27FC236}">
                <a16:creationId xmlns:a16="http://schemas.microsoft.com/office/drawing/2014/main" id="{EA6D607B-8654-45CB-A65C-363D7E60F7F2}"/>
              </a:ext>
            </a:extLst>
          </p:cNvPr>
          <p:cNvSpPr>
            <a:spLocks noGrp="1" noChangeArrowheads="1"/>
          </p:cNvSpPr>
          <p:nvPr>
            <p:ph type="title"/>
          </p:nvPr>
        </p:nvSpPr>
        <p:spPr>
          <a:xfrm>
            <a:off x="812800" y="274638"/>
            <a:ext cx="10566400" cy="782206"/>
          </a:xfrm>
        </p:spPr>
        <p:txBody>
          <a:bodyPr/>
          <a:lstStyle/>
          <a:p>
            <a:pPr algn="ctr"/>
            <a:r>
              <a:rPr lang="en-US" altLang="en-US" dirty="0"/>
              <a:t>How Long to Extend: Suggestions </a:t>
            </a:r>
          </a:p>
        </p:txBody>
      </p:sp>
      <p:sp>
        <p:nvSpPr>
          <p:cNvPr id="1235971" name="Rectangle 3">
            <a:extLst>
              <a:ext uri="{FF2B5EF4-FFF2-40B4-BE49-F238E27FC236}">
                <a16:creationId xmlns:a16="http://schemas.microsoft.com/office/drawing/2014/main" id="{98F4D181-5642-4A18-A7ED-1EBC86DDCDB3}"/>
              </a:ext>
            </a:extLst>
          </p:cNvPr>
          <p:cNvSpPr>
            <a:spLocks noGrp="1" noChangeArrowheads="1"/>
          </p:cNvSpPr>
          <p:nvPr>
            <p:ph type="body" idx="13"/>
          </p:nvPr>
        </p:nvSpPr>
        <p:spPr>
          <a:xfrm>
            <a:off x="338932" y="1102794"/>
            <a:ext cx="11608003" cy="5399095"/>
          </a:xfrm>
        </p:spPr>
        <p:txBody>
          <a:bodyPr>
            <a:normAutofit fontScale="92500" lnSpcReduction="10000"/>
          </a:bodyPr>
          <a:lstStyle/>
          <a:p>
            <a:r>
              <a:rPr lang="en-US" altLang="en-US" dirty="0"/>
              <a:t>Because it isn’t known when a decision will be rendered for an appeal of a protest denial</a:t>
            </a:r>
          </a:p>
          <a:p>
            <a:r>
              <a:rPr lang="en-US" altLang="en-US" dirty="0"/>
              <a:t>It isn’t know how long to extend a current contract, pending the decision</a:t>
            </a:r>
          </a:p>
          <a:p>
            <a:pPr lvl="1"/>
            <a:r>
              <a:rPr lang="en-US" altLang="en-US" dirty="0"/>
              <a:t>But, usually the extension runs 3-6 months</a:t>
            </a:r>
          </a:p>
          <a:p>
            <a:r>
              <a:rPr lang="en-US" altLang="en-US" dirty="0"/>
              <a:t>To keep from having to continue an existing contract if a decision is rendered before the extension period expires, one of the following techniques might be used:</a:t>
            </a:r>
          </a:p>
          <a:p>
            <a:pPr lvl="1"/>
            <a:r>
              <a:rPr lang="en-US" altLang="en-US" dirty="0"/>
              <a:t>Instead of a single flat 6 months extension period</a:t>
            </a:r>
          </a:p>
          <a:p>
            <a:pPr lvl="1"/>
            <a:r>
              <a:rPr lang="en-US" altLang="en-US" dirty="0"/>
              <a:t>Have a shorter flat period of maybe 3 months, with 3 additional 1 month renewal options </a:t>
            </a:r>
          </a:p>
        </p:txBody>
      </p:sp>
      <p:sp>
        <p:nvSpPr>
          <p:cNvPr id="5" name="Footer Placeholder 4">
            <a:extLst>
              <a:ext uri="{FF2B5EF4-FFF2-40B4-BE49-F238E27FC236}">
                <a16:creationId xmlns:a16="http://schemas.microsoft.com/office/drawing/2014/main" id="{B3606714-4E4B-4FFA-9C76-216C09B019D9}"/>
              </a:ext>
            </a:extLst>
          </p:cNvPr>
          <p:cNvSpPr>
            <a:spLocks noGrp="1"/>
          </p:cNvSpPr>
          <p:nvPr>
            <p:ph type="ftr" sz="quarter" idx="11"/>
          </p:nvPr>
        </p:nvSpPr>
        <p:spPr>
          <a:xfrm>
            <a:off x="812799" y="6356351"/>
            <a:ext cx="1019770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A71F2BE-8FD1-45BE-A4E6-1B429407C995}"/>
              </a:ext>
            </a:extLst>
          </p:cNvPr>
          <p:cNvSpPr>
            <a:spLocks noGrp="1"/>
          </p:cNvSpPr>
          <p:nvPr>
            <p:ph type="sldNum" sz="quarter" idx="12"/>
          </p:nvPr>
        </p:nvSpPr>
        <p:spPr/>
        <p:txBody>
          <a:bodyPr/>
          <a:lstStyle/>
          <a:p>
            <a:fld id="{8D9AD059-282F-4248-A68A-6C3804473582}" type="slidenum">
              <a:rPr lang="en-US" altLang="en-US" smtClean="0"/>
              <a:pPr/>
              <a:t>238</a:t>
            </a:fld>
            <a:endParaRPr lang="en-US" altLang="en-US"/>
          </a:p>
        </p:txBody>
      </p:sp>
    </p:spTree>
    <p:extLst>
      <p:ext uri="{BB962C8B-B14F-4D97-AF65-F5344CB8AC3E}">
        <p14:creationId xmlns:p14="http://schemas.microsoft.com/office/powerpoint/2010/main" val="33826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a:extLst>
              <a:ext uri="{FF2B5EF4-FFF2-40B4-BE49-F238E27FC236}">
                <a16:creationId xmlns:a16="http://schemas.microsoft.com/office/drawing/2014/main" id="{259D234A-D306-4E61-9B5E-759BDA3D8411}"/>
              </a:ext>
            </a:extLst>
          </p:cNvPr>
          <p:cNvSpPr>
            <a:spLocks noGrp="1" noChangeArrowheads="1"/>
          </p:cNvSpPr>
          <p:nvPr>
            <p:ph type="title"/>
          </p:nvPr>
        </p:nvSpPr>
        <p:spPr>
          <a:xfrm>
            <a:off x="303267" y="274638"/>
            <a:ext cx="11588527" cy="731661"/>
          </a:xfrm>
        </p:spPr>
        <p:txBody>
          <a:bodyPr/>
          <a:lstStyle/>
          <a:p>
            <a:r>
              <a:rPr lang="en-US" altLang="en-US" dirty="0"/>
              <a:t>How Long to Extend: Suggestions </a:t>
            </a:r>
            <a:r>
              <a:rPr lang="en-US" altLang="en-US" sz="2400" b="0" dirty="0"/>
              <a:t>(Cont’d)  </a:t>
            </a:r>
          </a:p>
        </p:txBody>
      </p:sp>
      <p:sp>
        <p:nvSpPr>
          <p:cNvPr id="1236995" name="Rectangle 3">
            <a:extLst>
              <a:ext uri="{FF2B5EF4-FFF2-40B4-BE49-F238E27FC236}">
                <a16:creationId xmlns:a16="http://schemas.microsoft.com/office/drawing/2014/main" id="{392AADF5-9E9E-4CE5-8ECE-79D04A1CA5C4}"/>
              </a:ext>
            </a:extLst>
          </p:cNvPr>
          <p:cNvSpPr>
            <a:spLocks noGrp="1" noChangeArrowheads="1"/>
          </p:cNvSpPr>
          <p:nvPr>
            <p:ph type="body" idx="13"/>
          </p:nvPr>
        </p:nvSpPr>
        <p:spPr>
          <a:xfrm>
            <a:off x="238939" y="1153339"/>
            <a:ext cx="11735566" cy="5568136"/>
          </a:xfrm>
        </p:spPr>
        <p:txBody>
          <a:bodyPr>
            <a:normAutofit fontScale="92500"/>
          </a:bodyPr>
          <a:lstStyle/>
          <a:p>
            <a:r>
              <a:rPr lang="en-US" altLang="en-US" dirty="0"/>
              <a:t>Alternatively, have a single flat extension period of perhaps 6 months</a:t>
            </a:r>
          </a:p>
          <a:p>
            <a:r>
              <a:rPr lang="en-US" altLang="en-US" dirty="0"/>
              <a:t>But have a provision that the extension can be terminated after a given duration – e.g., 3 months – with no liability to the State</a:t>
            </a:r>
          </a:p>
          <a:p>
            <a:pPr lvl="1"/>
            <a:r>
              <a:rPr lang="en-US" altLang="en-US" dirty="0"/>
              <a:t>i.e., essentially the agency can terminate for convenience after 3 months without the vendor having the right to file for incurred expenses</a:t>
            </a:r>
          </a:p>
          <a:p>
            <a:r>
              <a:rPr lang="en-US" altLang="en-US" dirty="0"/>
              <a:t>While each of these variations may be viable</a:t>
            </a:r>
          </a:p>
          <a:p>
            <a:pPr lvl="1"/>
            <a:r>
              <a:rPr lang="en-US" altLang="en-US" dirty="0"/>
              <a:t>The multiple option approach involves more work to implement than the termination one</a:t>
            </a:r>
          </a:p>
          <a:p>
            <a:pPr lvl="1"/>
            <a:r>
              <a:rPr lang="en-US" altLang="en-US" dirty="0"/>
              <a:t>Especially if each option would require BPW OK </a:t>
            </a:r>
          </a:p>
        </p:txBody>
      </p:sp>
      <p:sp>
        <p:nvSpPr>
          <p:cNvPr id="5" name="Footer Placeholder 4">
            <a:extLst>
              <a:ext uri="{FF2B5EF4-FFF2-40B4-BE49-F238E27FC236}">
                <a16:creationId xmlns:a16="http://schemas.microsoft.com/office/drawing/2014/main" id="{686061DB-64AB-4147-B4CC-D83C971DDF65}"/>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B54F83A-7F26-4C04-A7F3-24B5DE59AC4B}"/>
              </a:ext>
            </a:extLst>
          </p:cNvPr>
          <p:cNvSpPr>
            <a:spLocks noGrp="1"/>
          </p:cNvSpPr>
          <p:nvPr>
            <p:ph type="sldNum" sz="quarter" idx="12"/>
          </p:nvPr>
        </p:nvSpPr>
        <p:spPr/>
        <p:txBody>
          <a:bodyPr/>
          <a:lstStyle/>
          <a:p>
            <a:fld id="{B916163B-1913-4190-A03D-08369DA8D09D}" type="slidenum">
              <a:rPr lang="en-US" altLang="en-US" smtClean="0"/>
              <a:pPr/>
              <a:t>239</a:t>
            </a:fld>
            <a:endParaRPr lang="en-US" altLang="en-US"/>
          </a:p>
        </p:txBody>
      </p:sp>
    </p:spTree>
    <p:extLst>
      <p:ext uri="{BB962C8B-B14F-4D97-AF65-F5344CB8AC3E}">
        <p14:creationId xmlns:p14="http://schemas.microsoft.com/office/powerpoint/2010/main" val="21822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A17B-FDEC-48A5-BE8D-2BD23420A1B9}"/>
              </a:ext>
            </a:extLst>
          </p:cNvPr>
          <p:cNvSpPr>
            <a:spLocks noGrp="1"/>
          </p:cNvSpPr>
          <p:nvPr>
            <p:ph type="title"/>
          </p:nvPr>
        </p:nvSpPr>
        <p:spPr>
          <a:xfrm>
            <a:off x="812800" y="136525"/>
            <a:ext cx="10566400" cy="636473"/>
          </a:xfrm>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3F844833-79D0-4A4C-B8E8-543B410540B1}"/>
              </a:ext>
            </a:extLst>
          </p:cNvPr>
          <p:cNvSpPr>
            <a:spLocks noGrp="1"/>
          </p:cNvSpPr>
          <p:nvPr>
            <p:ph sz="quarter" idx="13"/>
          </p:nvPr>
        </p:nvSpPr>
        <p:spPr>
          <a:xfrm>
            <a:off x="169682" y="772999"/>
            <a:ext cx="11792932" cy="5948476"/>
          </a:xfrm>
        </p:spPr>
        <p:txBody>
          <a:bodyPr>
            <a:normAutofit/>
          </a:bodyPr>
          <a:lstStyle/>
          <a:p>
            <a:pPr>
              <a:spcBef>
                <a:spcPts val="600"/>
              </a:spcBef>
            </a:pPr>
            <a:r>
              <a:rPr lang="en-US" dirty="0"/>
              <a:t>Per COMAR 21.05.05.01, a sole source contract can be awarded if:</a:t>
            </a:r>
          </a:p>
          <a:p>
            <a:pPr marL="971550" lvl="1" indent="-514350">
              <a:spcBef>
                <a:spcPts val="600"/>
              </a:spcBef>
              <a:buFont typeface="+mj-lt"/>
              <a:buAutoNum type="arabicPeriod"/>
            </a:pPr>
            <a:r>
              <a:rPr lang="en-US" dirty="0"/>
              <a:t>“… the procurement officer determines that a competitive source selection method cannot be used because there is only one available source for the subject of the contract…”  </a:t>
            </a:r>
          </a:p>
          <a:p>
            <a:pPr marL="971550" lvl="1" indent="-514350">
              <a:spcBef>
                <a:spcPts val="600"/>
              </a:spcBef>
              <a:buFont typeface="+mj-lt"/>
              <a:buAutoNum type="arabicPeriod"/>
            </a:pPr>
            <a:r>
              <a:rPr lang="en-US" dirty="0"/>
              <a:t>Approval of the agency head or designee is obtained </a:t>
            </a:r>
          </a:p>
          <a:p>
            <a:pPr marL="971550" lvl="1" indent="-514350">
              <a:spcBef>
                <a:spcPts val="600"/>
              </a:spcBef>
              <a:buFont typeface="+mj-lt"/>
              <a:buAutoNum type="arabicPeriod"/>
            </a:pPr>
            <a:r>
              <a:rPr lang="en-US" dirty="0"/>
              <a:t>All other approvals are obtained as required by law or regulation</a:t>
            </a:r>
          </a:p>
          <a:p>
            <a:pPr lvl="2">
              <a:spcBef>
                <a:spcPts val="600"/>
              </a:spcBef>
            </a:pPr>
            <a:r>
              <a:rPr lang="en-US" dirty="0"/>
              <a:t>The appropriate control agency </a:t>
            </a:r>
          </a:p>
          <a:p>
            <a:pPr lvl="2">
              <a:spcBef>
                <a:spcPts val="600"/>
              </a:spcBef>
            </a:pPr>
            <a:r>
              <a:rPr lang="en-US" dirty="0"/>
              <a:t>The BPW for contracts over $100,000</a:t>
            </a:r>
          </a:p>
          <a:p>
            <a:pPr>
              <a:spcBef>
                <a:spcPts val="600"/>
              </a:spcBef>
            </a:pPr>
            <a:r>
              <a:rPr lang="en-US" dirty="0"/>
              <a:t>As described on slides12-14, 21.05.05.02 B largely echoes 05.05.01.</a:t>
            </a:r>
          </a:p>
        </p:txBody>
      </p:sp>
      <p:sp>
        <p:nvSpPr>
          <p:cNvPr id="4" name="Footer Placeholder 3">
            <a:extLst>
              <a:ext uri="{FF2B5EF4-FFF2-40B4-BE49-F238E27FC236}">
                <a16:creationId xmlns:a16="http://schemas.microsoft.com/office/drawing/2014/main" id="{82DDF03F-7F79-46C6-8D57-5D2446E18925}"/>
              </a:ext>
            </a:extLst>
          </p:cNvPr>
          <p:cNvSpPr>
            <a:spLocks noGrp="1"/>
          </p:cNvSpPr>
          <p:nvPr>
            <p:ph type="ftr" sz="quarter" idx="11"/>
          </p:nvPr>
        </p:nvSpPr>
        <p:spPr>
          <a:xfrm>
            <a:off x="812800" y="6492875"/>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9CD507EF-9B94-4CF3-A5A2-7ED0C999BC4C}"/>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5885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a:extLst>
              <a:ext uri="{FF2B5EF4-FFF2-40B4-BE49-F238E27FC236}">
                <a16:creationId xmlns:a16="http://schemas.microsoft.com/office/drawing/2014/main" id="{A8A15FC6-CDF8-4704-9B11-7FDEC3452930}"/>
              </a:ext>
            </a:extLst>
          </p:cNvPr>
          <p:cNvSpPr>
            <a:spLocks noGrp="1" noChangeArrowheads="1"/>
          </p:cNvSpPr>
          <p:nvPr>
            <p:ph type="title"/>
          </p:nvPr>
        </p:nvSpPr>
        <p:spPr>
          <a:xfrm>
            <a:off x="634107" y="136525"/>
            <a:ext cx="10745093" cy="644622"/>
          </a:xfrm>
        </p:spPr>
        <p:txBody>
          <a:bodyPr/>
          <a:lstStyle/>
          <a:p>
            <a:pPr algn="ctr"/>
            <a:r>
              <a:rPr lang="en-US" altLang="en-US" dirty="0"/>
              <a:t>Modification Example #7</a:t>
            </a:r>
          </a:p>
        </p:txBody>
      </p:sp>
      <p:sp>
        <p:nvSpPr>
          <p:cNvPr id="1371139" name="Rectangle 3">
            <a:extLst>
              <a:ext uri="{FF2B5EF4-FFF2-40B4-BE49-F238E27FC236}">
                <a16:creationId xmlns:a16="http://schemas.microsoft.com/office/drawing/2014/main" id="{E7D0BFCB-9874-4AD2-8DB7-898A3251EC24}"/>
              </a:ext>
            </a:extLst>
          </p:cNvPr>
          <p:cNvSpPr>
            <a:spLocks noGrp="1" noChangeArrowheads="1"/>
          </p:cNvSpPr>
          <p:nvPr>
            <p:ph type="body" idx="13"/>
          </p:nvPr>
        </p:nvSpPr>
        <p:spPr>
          <a:xfrm>
            <a:off x="385977" y="748981"/>
            <a:ext cx="11450677" cy="6019417"/>
          </a:xfrm>
        </p:spPr>
        <p:txBody>
          <a:bodyPr>
            <a:normAutofit lnSpcReduction="10000"/>
          </a:bodyPr>
          <a:lstStyle/>
          <a:p>
            <a:pPr>
              <a:spcBef>
                <a:spcPts val="600"/>
              </a:spcBef>
            </a:pPr>
            <a:r>
              <a:rPr lang="en-US" altLang="en-US" dirty="0"/>
              <a:t>In 8/2002 DHR submitted a request to modify a $24.3 million contract with Martin Pollack Project (MPP) for foster care services, by about $2.6 million</a:t>
            </a:r>
          </a:p>
          <a:p>
            <a:pPr lvl="1">
              <a:spcBef>
                <a:spcPts val="600"/>
              </a:spcBef>
            </a:pPr>
            <a:r>
              <a:rPr lang="en-US" altLang="en-US" dirty="0"/>
              <a:t>This contract ran from 1/1/2000-12/31/02</a:t>
            </a:r>
          </a:p>
          <a:p>
            <a:pPr lvl="1">
              <a:spcBef>
                <a:spcPts val="600"/>
              </a:spcBef>
            </a:pPr>
            <a:r>
              <a:rPr lang="en-US" altLang="en-US" dirty="0"/>
              <a:t>But, the mod. only covered through 8/31/02 </a:t>
            </a:r>
          </a:p>
          <a:p>
            <a:pPr>
              <a:spcBef>
                <a:spcPts val="600"/>
              </a:spcBef>
            </a:pPr>
            <a:r>
              <a:rPr lang="en-US" altLang="en-US" dirty="0"/>
              <a:t>4 reasons/aspects were provided as justification for the modification request</a:t>
            </a:r>
          </a:p>
          <a:p>
            <a:pPr lvl="1">
              <a:spcBef>
                <a:spcPts val="600"/>
              </a:spcBef>
            </a:pPr>
            <a:r>
              <a:rPr lang="en-US" altLang="en-US" dirty="0"/>
              <a:t>Rate Adjustment</a:t>
            </a:r>
          </a:p>
          <a:p>
            <a:pPr lvl="1">
              <a:spcBef>
                <a:spcPts val="600"/>
              </a:spcBef>
            </a:pPr>
            <a:r>
              <a:rPr lang="en-US" altLang="en-US" dirty="0"/>
              <a:t>Adoption Subsidy</a:t>
            </a:r>
          </a:p>
          <a:p>
            <a:pPr lvl="1">
              <a:spcBef>
                <a:spcPts val="600"/>
              </a:spcBef>
            </a:pPr>
            <a:r>
              <a:rPr lang="en-US" altLang="en-US" dirty="0"/>
              <a:t>Stop Loss</a:t>
            </a:r>
          </a:p>
          <a:p>
            <a:pPr lvl="1">
              <a:spcBef>
                <a:spcPts val="600"/>
              </a:spcBef>
            </a:pPr>
            <a:r>
              <a:rPr lang="en-US" altLang="en-US" dirty="0"/>
              <a:t>High Cost Placements</a:t>
            </a:r>
          </a:p>
        </p:txBody>
      </p:sp>
      <p:sp>
        <p:nvSpPr>
          <p:cNvPr id="5" name="Footer Placeholder 4">
            <a:extLst>
              <a:ext uri="{FF2B5EF4-FFF2-40B4-BE49-F238E27FC236}">
                <a16:creationId xmlns:a16="http://schemas.microsoft.com/office/drawing/2014/main" id="{ED9F2623-1AA9-4F2E-B68C-9DB288D7431E}"/>
              </a:ext>
            </a:extLst>
          </p:cNvPr>
          <p:cNvSpPr>
            <a:spLocks noGrp="1"/>
          </p:cNvSpPr>
          <p:nvPr>
            <p:ph type="ftr" sz="quarter" idx="11"/>
          </p:nvPr>
        </p:nvSpPr>
        <p:spPr>
          <a:xfrm>
            <a:off x="812800" y="6356351"/>
            <a:ext cx="1016000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4308DEB-A868-43CF-9AC4-CCA48DAEFA07}"/>
              </a:ext>
            </a:extLst>
          </p:cNvPr>
          <p:cNvSpPr>
            <a:spLocks noGrp="1"/>
          </p:cNvSpPr>
          <p:nvPr>
            <p:ph type="sldNum" sz="quarter" idx="12"/>
          </p:nvPr>
        </p:nvSpPr>
        <p:spPr/>
        <p:txBody>
          <a:bodyPr/>
          <a:lstStyle/>
          <a:p>
            <a:fld id="{412AAF43-8ABE-4202-BD01-9C5D33E29B09}" type="slidenum">
              <a:rPr lang="en-US" altLang="en-US" smtClean="0"/>
              <a:pPr/>
              <a:t>240</a:t>
            </a:fld>
            <a:endParaRPr lang="en-US" altLang="en-US"/>
          </a:p>
        </p:txBody>
      </p:sp>
    </p:spTree>
    <p:extLst>
      <p:ext uri="{BB962C8B-B14F-4D97-AF65-F5344CB8AC3E}">
        <p14:creationId xmlns:p14="http://schemas.microsoft.com/office/powerpoint/2010/main" val="41924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a:extLst>
              <a:ext uri="{FF2B5EF4-FFF2-40B4-BE49-F238E27FC236}">
                <a16:creationId xmlns:a16="http://schemas.microsoft.com/office/drawing/2014/main" id="{D5A2D13C-7FE4-47F0-A796-70CBA69BDB13}"/>
              </a:ext>
            </a:extLst>
          </p:cNvPr>
          <p:cNvSpPr>
            <a:spLocks noGrp="1" noChangeArrowheads="1"/>
          </p:cNvSpPr>
          <p:nvPr>
            <p:ph type="title"/>
          </p:nvPr>
        </p:nvSpPr>
        <p:spPr>
          <a:xfrm>
            <a:off x="812800" y="136524"/>
            <a:ext cx="10566400" cy="768686"/>
          </a:xfrm>
        </p:spPr>
        <p:txBody>
          <a:bodyPr/>
          <a:lstStyle/>
          <a:p>
            <a:pPr algn="ctr"/>
            <a:r>
              <a:rPr lang="en-US" altLang="en-US" dirty="0"/>
              <a:t>Modification Example #7</a:t>
            </a:r>
          </a:p>
        </p:txBody>
      </p:sp>
      <p:sp>
        <p:nvSpPr>
          <p:cNvPr id="1433603" name="Rectangle 3">
            <a:extLst>
              <a:ext uri="{FF2B5EF4-FFF2-40B4-BE49-F238E27FC236}">
                <a16:creationId xmlns:a16="http://schemas.microsoft.com/office/drawing/2014/main" id="{576FB31A-E10A-409D-903B-F95987B70F2C}"/>
              </a:ext>
            </a:extLst>
          </p:cNvPr>
          <p:cNvSpPr>
            <a:spLocks noGrp="1" noChangeArrowheads="1"/>
          </p:cNvSpPr>
          <p:nvPr>
            <p:ph type="body" idx="13"/>
          </p:nvPr>
        </p:nvSpPr>
        <p:spPr>
          <a:xfrm>
            <a:off x="385978" y="992515"/>
            <a:ext cx="11395538" cy="5449640"/>
          </a:xfrm>
        </p:spPr>
        <p:txBody>
          <a:bodyPr>
            <a:normAutofit lnSpcReduction="10000"/>
          </a:bodyPr>
          <a:lstStyle/>
          <a:p>
            <a:r>
              <a:rPr lang="en-US" altLang="en-US" dirty="0"/>
              <a:t>Rate Adjustment is a well known aspect of many human services type contracts</a:t>
            </a:r>
          </a:p>
          <a:p>
            <a:pPr lvl="1"/>
            <a:r>
              <a:rPr lang="en-US" altLang="en-US" dirty="0"/>
              <a:t>As of July 1st of each year the Dept. of Education Interagency Rates Committee sets daily rates to be paid providers for certain types of contracts to serve individuals in the care of the State</a:t>
            </a:r>
          </a:p>
          <a:p>
            <a:pPr lvl="2"/>
            <a:r>
              <a:rPr lang="en-US" altLang="en-US" dirty="0"/>
              <a:t>Foster care is one of these types of contracts</a:t>
            </a:r>
          </a:p>
          <a:p>
            <a:pPr lvl="1"/>
            <a:r>
              <a:rPr lang="en-US" altLang="en-US" dirty="0"/>
              <a:t>Although the rates to be paid under this contract increased on 7/1/00, 7/1/01 and 7/1/02, MPP had not been paid any of the increased rates  </a:t>
            </a:r>
          </a:p>
          <a:p>
            <a:pPr lvl="1"/>
            <a:r>
              <a:rPr lang="en-US" altLang="en-US" dirty="0"/>
              <a:t>The mod. request had a discrete amount listed for this purpose (retroactively &amp; prospectively) </a:t>
            </a:r>
          </a:p>
        </p:txBody>
      </p:sp>
      <p:sp>
        <p:nvSpPr>
          <p:cNvPr id="5" name="Footer Placeholder 4">
            <a:extLst>
              <a:ext uri="{FF2B5EF4-FFF2-40B4-BE49-F238E27FC236}">
                <a16:creationId xmlns:a16="http://schemas.microsoft.com/office/drawing/2014/main" id="{98B95552-DA89-4C00-B872-80C5674F63D7}"/>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4D9FB58-163D-42A1-9377-513A4E36E831}"/>
              </a:ext>
            </a:extLst>
          </p:cNvPr>
          <p:cNvSpPr>
            <a:spLocks noGrp="1"/>
          </p:cNvSpPr>
          <p:nvPr>
            <p:ph type="sldNum" sz="quarter" idx="12"/>
          </p:nvPr>
        </p:nvSpPr>
        <p:spPr/>
        <p:txBody>
          <a:bodyPr/>
          <a:lstStyle/>
          <a:p>
            <a:fld id="{E827A3FE-A0A8-4532-9772-2D52F0CCD8C9}" type="slidenum">
              <a:rPr lang="en-US" altLang="en-US" smtClean="0"/>
              <a:pPr/>
              <a:t>241</a:t>
            </a:fld>
            <a:endParaRPr lang="en-US" altLang="en-US"/>
          </a:p>
        </p:txBody>
      </p:sp>
    </p:spTree>
    <p:extLst>
      <p:ext uri="{BB962C8B-B14F-4D97-AF65-F5344CB8AC3E}">
        <p14:creationId xmlns:p14="http://schemas.microsoft.com/office/powerpoint/2010/main" val="9609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a:extLst>
              <a:ext uri="{FF2B5EF4-FFF2-40B4-BE49-F238E27FC236}">
                <a16:creationId xmlns:a16="http://schemas.microsoft.com/office/drawing/2014/main" id="{B8DCC2F5-1FCD-4819-8906-048370DE4DB4}"/>
              </a:ext>
            </a:extLst>
          </p:cNvPr>
          <p:cNvSpPr>
            <a:spLocks noGrp="1" noChangeArrowheads="1"/>
          </p:cNvSpPr>
          <p:nvPr>
            <p:ph type="title"/>
          </p:nvPr>
        </p:nvSpPr>
        <p:spPr>
          <a:xfrm>
            <a:off x="882234" y="136524"/>
            <a:ext cx="10496965" cy="708951"/>
          </a:xfrm>
        </p:spPr>
        <p:txBody>
          <a:bodyPr/>
          <a:lstStyle/>
          <a:p>
            <a:pPr algn="ctr"/>
            <a:r>
              <a:rPr lang="en-US" altLang="en-US" dirty="0"/>
              <a:t>Modification Example #7</a:t>
            </a:r>
          </a:p>
        </p:txBody>
      </p:sp>
      <p:sp>
        <p:nvSpPr>
          <p:cNvPr id="1438723" name="Rectangle 3">
            <a:extLst>
              <a:ext uri="{FF2B5EF4-FFF2-40B4-BE49-F238E27FC236}">
                <a16:creationId xmlns:a16="http://schemas.microsoft.com/office/drawing/2014/main" id="{E269B031-0584-49D1-9A7F-8ACD814720F6}"/>
              </a:ext>
            </a:extLst>
          </p:cNvPr>
          <p:cNvSpPr>
            <a:spLocks noGrp="1" noChangeArrowheads="1"/>
          </p:cNvSpPr>
          <p:nvPr>
            <p:ph type="body" idx="13"/>
          </p:nvPr>
        </p:nvSpPr>
        <p:spPr>
          <a:xfrm>
            <a:off x="340027" y="1144148"/>
            <a:ext cx="11469057" cy="5212203"/>
          </a:xfrm>
        </p:spPr>
        <p:txBody>
          <a:bodyPr>
            <a:normAutofit/>
          </a:bodyPr>
          <a:lstStyle/>
          <a:p>
            <a:r>
              <a:rPr lang="en-US" altLang="en-US" dirty="0"/>
              <a:t>However, the other 3 aspects of the mod. were not known and required an explanation</a:t>
            </a:r>
          </a:p>
          <a:p>
            <a:pPr lvl="1"/>
            <a:r>
              <a:rPr lang="en-US" altLang="en-US" dirty="0"/>
              <a:t>There were no descriptions of what these 3 aspects were, or why it was appropriate to modify the contract to pay them</a:t>
            </a:r>
          </a:p>
          <a:p>
            <a:pPr lvl="1"/>
            <a:r>
              <a:rPr lang="en-US" altLang="en-US" dirty="0"/>
              <a:t>And, while each of these 3 aspects had a discrete identified cost, no explanation was provided of how these costs were calculated</a:t>
            </a:r>
          </a:p>
          <a:p>
            <a:r>
              <a:rPr lang="en-US" altLang="en-US" dirty="0"/>
              <a:t>DHR was asked to provide information, but after several weeks there were urgent requests from DHR to submit the mod to the BPW for approval, but no more information</a:t>
            </a:r>
          </a:p>
        </p:txBody>
      </p:sp>
      <p:sp>
        <p:nvSpPr>
          <p:cNvPr id="5" name="Footer Placeholder 4">
            <a:extLst>
              <a:ext uri="{FF2B5EF4-FFF2-40B4-BE49-F238E27FC236}">
                <a16:creationId xmlns:a16="http://schemas.microsoft.com/office/drawing/2014/main" id="{5B255702-0273-42CB-A00E-144F0A71BB5B}"/>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80EF8C2-4409-4F0C-8741-E6E5F288D3DB}"/>
              </a:ext>
            </a:extLst>
          </p:cNvPr>
          <p:cNvSpPr>
            <a:spLocks noGrp="1"/>
          </p:cNvSpPr>
          <p:nvPr>
            <p:ph type="sldNum" sz="quarter" idx="12"/>
          </p:nvPr>
        </p:nvSpPr>
        <p:spPr/>
        <p:txBody>
          <a:bodyPr/>
          <a:lstStyle/>
          <a:p>
            <a:fld id="{5749AB16-06F2-4459-8BAA-6C872B358CA5}" type="slidenum">
              <a:rPr lang="en-US" altLang="en-US" smtClean="0"/>
              <a:pPr/>
              <a:t>242</a:t>
            </a:fld>
            <a:endParaRPr lang="en-US" altLang="en-US"/>
          </a:p>
        </p:txBody>
      </p:sp>
    </p:spTree>
    <p:extLst>
      <p:ext uri="{BB962C8B-B14F-4D97-AF65-F5344CB8AC3E}">
        <p14:creationId xmlns:p14="http://schemas.microsoft.com/office/powerpoint/2010/main" val="330796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a:extLst>
              <a:ext uri="{FF2B5EF4-FFF2-40B4-BE49-F238E27FC236}">
                <a16:creationId xmlns:a16="http://schemas.microsoft.com/office/drawing/2014/main" id="{315A70E7-1548-471F-800E-BD44B7954B28}"/>
              </a:ext>
            </a:extLst>
          </p:cNvPr>
          <p:cNvSpPr>
            <a:spLocks noGrp="1" noChangeArrowheads="1"/>
          </p:cNvSpPr>
          <p:nvPr>
            <p:ph type="title"/>
          </p:nvPr>
        </p:nvSpPr>
        <p:spPr>
          <a:xfrm>
            <a:off x="812800" y="136524"/>
            <a:ext cx="10566400" cy="883560"/>
          </a:xfrm>
        </p:spPr>
        <p:txBody>
          <a:bodyPr/>
          <a:lstStyle/>
          <a:p>
            <a:pPr algn="ctr"/>
            <a:r>
              <a:rPr lang="en-US" altLang="en-US" dirty="0"/>
              <a:t>Modification Example #7</a:t>
            </a:r>
          </a:p>
        </p:txBody>
      </p:sp>
      <p:sp>
        <p:nvSpPr>
          <p:cNvPr id="1437699" name="Rectangle 3">
            <a:extLst>
              <a:ext uri="{FF2B5EF4-FFF2-40B4-BE49-F238E27FC236}">
                <a16:creationId xmlns:a16="http://schemas.microsoft.com/office/drawing/2014/main" id="{44559150-CA22-477C-9834-378F27A07107}"/>
              </a:ext>
            </a:extLst>
          </p:cNvPr>
          <p:cNvSpPr>
            <a:spLocks noGrp="1" noChangeArrowheads="1"/>
          </p:cNvSpPr>
          <p:nvPr>
            <p:ph type="body" idx="13"/>
          </p:nvPr>
        </p:nvSpPr>
        <p:spPr>
          <a:xfrm>
            <a:off x="408953" y="1369303"/>
            <a:ext cx="11597716" cy="5109611"/>
          </a:xfrm>
        </p:spPr>
        <p:txBody>
          <a:bodyPr>
            <a:normAutofit/>
          </a:bodyPr>
          <a:lstStyle/>
          <a:p>
            <a:r>
              <a:rPr lang="en-US" altLang="en-US" dirty="0"/>
              <a:t>Because of all this, in mid-September 2002, a meeting was held between high level DHR officials, personnel of the Governor’s Chief of Staff office and DBM to obtain an explanation of the proposed modification</a:t>
            </a:r>
          </a:p>
          <a:p>
            <a:r>
              <a:rPr lang="en-US" altLang="en-US" dirty="0"/>
              <a:t>But, at this meeting, which was specifically scheduled to obtain details of the proposed mod., the DHR officials couldn’t explain some of the aspects, or how these aspects added to the requested $2.6 mod.</a:t>
            </a:r>
          </a:p>
          <a:p>
            <a:pPr lvl="1"/>
            <a:r>
              <a:rPr lang="en-US" altLang="en-US" dirty="0"/>
              <a:t>And, how much was needed from 9/1/02-12/31/02</a:t>
            </a:r>
          </a:p>
        </p:txBody>
      </p:sp>
      <p:sp>
        <p:nvSpPr>
          <p:cNvPr id="5" name="Footer Placeholder 4">
            <a:extLst>
              <a:ext uri="{FF2B5EF4-FFF2-40B4-BE49-F238E27FC236}">
                <a16:creationId xmlns:a16="http://schemas.microsoft.com/office/drawing/2014/main" id="{3B57F31F-ABBC-49B2-9126-E290B15947F0}"/>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239B8D1-00C8-43BF-B3B1-A139C450B4B6}"/>
              </a:ext>
            </a:extLst>
          </p:cNvPr>
          <p:cNvSpPr>
            <a:spLocks noGrp="1"/>
          </p:cNvSpPr>
          <p:nvPr>
            <p:ph type="sldNum" sz="quarter" idx="12"/>
          </p:nvPr>
        </p:nvSpPr>
        <p:spPr/>
        <p:txBody>
          <a:bodyPr/>
          <a:lstStyle/>
          <a:p>
            <a:fld id="{7775C461-3CED-4AF6-B05E-3AEB39603D21}" type="slidenum">
              <a:rPr lang="en-US" altLang="en-US" smtClean="0"/>
              <a:pPr/>
              <a:t>243</a:t>
            </a:fld>
            <a:endParaRPr lang="en-US" altLang="en-US"/>
          </a:p>
        </p:txBody>
      </p:sp>
    </p:spTree>
    <p:extLst>
      <p:ext uri="{BB962C8B-B14F-4D97-AF65-F5344CB8AC3E}">
        <p14:creationId xmlns:p14="http://schemas.microsoft.com/office/powerpoint/2010/main" val="37932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a:extLst>
              <a:ext uri="{FF2B5EF4-FFF2-40B4-BE49-F238E27FC236}">
                <a16:creationId xmlns:a16="http://schemas.microsoft.com/office/drawing/2014/main" id="{0CBB8E21-CC42-4809-8AE3-9D7BE74A7706}"/>
              </a:ext>
            </a:extLst>
          </p:cNvPr>
          <p:cNvSpPr>
            <a:spLocks noGrp="1" noChangeArrowheads="1"/>
          </p:cNvSpPr>
          <p:nvPr>
            <p:ph type="title"/>
          </p:nvPr>
        </p:nvSpPr>
        <p:spPr>
          <a:xfrm>
            <a:off x="812800" y="274638"/>
            <a:ext cx="10566400" cy="782206"/>
          </a:xfrm>
        </p:spPr>
        <p:txBody>
          <a:bodyPr/>
          <a:lstStyle/>
          <a:p>
            <a:pPr algn="ctr"/>
            <a:r>
              <a:rPr lang="en-US" altLang="en-US" dirty="0"/>
              <a:t>Modification Example #7</a:t>
            </a:r>
          </a:p>
        </p:txBody>
      </p:sp>
      <p:sp>
        <p:nvSpPr>
          <p:cNvPr id="1435651" name="Rectangle 3">
            <a:extLst>
              <a:ext uri="{FF2B5EF4-FFF2-40B4-BE49-F238E27FC236}">
                <a16:creationId xmlns:a16="http://schemas.microsoft.com/office/drawing/2014/main" id="{E71EC1DD-0661-446D-ADC1-28B6B81FD4E5}"/>
              </a:ext>
            </a:extLst>
          </p:cNvPr>
          <p:cNvSpPr>
            <a:spLocks noGrp="1" noChangeArrowheads="1"/>
          </p:cNvSpPr>
          <p:nvPr>
            <p:ph type="body" idx="13"/>
          </p:nvPr>
        </p:nvSpPr>
        <p:spPr>
          <a:xfrm>
            <a:off x="450307" y="1134959"/>
            <a:ext cx="11289853" cy="5302601"/>
          </a:xfrm>
        </p:spPr>
        <p:txBody>
          <a:bodyPr>
            <a:normAutofit lnSpcReduction="10000"/>
          </a:bodyPr>
          <a:lstStyle/>
          <a:p>
            <a:r>
              <a:rPr lang="en-US" altLang="en-US" dirty="0"/>
              <a:t>Obviously, it’s not a good sign when high level agency officials:</a:t>
            </a:r>
          </a:p>
          <a:p>
            <a:pPr lvl="1"/>
            <a:r>
              <a:rPr lang="en-US" altLang="en-US" dirty="0"/>
              <a:t>Agree to participate in a meeting to provide explanations</a:t>
            </a:r>
          </a:p>
          <a:p>
            <a:pPr lvl="1"/>
            <a:r>
              <a:rPr lang="en-US" altLang="en-US" dirty="0"/>
              <a:t>Have days to prepare for the meeting</a:t>
            </a:r>
          </a:p>
          <a:p>
            <a:pPr lvl="1"/>
            <a:r>
              <a:rPr lang="en-US" altLang="en-US" dirty="0"/>
              <a:t>And, basically say they can’t provide any information</a:t>
            </a:r>
          </a:p>
          <a:p>
            <a:r>
              <a:rPr lang="en-US" altLang="en-US" dirty="0"/>
              <a:t>But, they did promise that all necessary information would be provided shortly</a:t>
            </a:r>
          </a:p>
          <a:p>
            <a:r>
              <a:rPr lang="en-US" altLang="en-US" dirty="0"/>
              <a:t>However, about 2 weeks later, without any clarifying information being provided, this “urgently needed” mod. was withdrawn</a:t>
            </a:r>
          </a:p>
        </p:txBody>
      </p:sp>
      <p:sp>
        <p:nvSpPr>
          <p:cNvPr id="5" name="Footer Placeholder 4">
            <a:extLst>
              <a:ext uri="{FF2B5EF4-FFF2-40B4-BE49-F238E27FC236}">
                <a16:creationId xmlns:a16="http://schemas.microsoft.com/office/drawing/2014/main" id="{18EB1FB3-48B6-4F34-A56C-66D8B411DC17}"/>
              </a:ext>
            </a:extLst>
          </p:cNvPr>
          <p:cNvSpPr>
            <a:spLocks noGrp="1"/>
          </p:cNvSpPr>
          <p:nvPr>
            <p:ph type="ftr" sz="quarter" idx="11"/>
          </p:nvPr>
        </p:nvSpPr>
        <p:spPr>
          <a:xfrm>
            <a:off x="812800" y="6356351"/>
            <a:ext cx="1008458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7A6976E-85FF-423C-BB6C-470203A200F9}"/>
              </a:ext>
            </a:extLst>
          </p:cNvPr>
          <p:cNvSpPr>
            <a:spLocks noGrp="1"/>
          </p:cNvSpPr>
          <p:nvPr>
            <p:ph type="sldNum" sz="quarter" idx="12"/>
          </p:nvPr>
        </p:nvSpPr>
        <p:spPr/>
        <p:txBody>
          <a:bodyPr/>
          <a:lstStyle/>
          <a:p>
            <a:fld id="{3A414E75-5867-42E6-98A2-931A2020FAE0}" type="slidenum">
              <a:rPr lang="en-US" altLang="en-US" smtClean="0"/>
              <a:pPr/>
              <a:t>244</a:t>
            </a:fld>
            <a:endParaRPr lang="en-US" altLang="en-US"/>
          </a:p>
        </p:txBody>
      </p:sp>
    </p:spTree>
    <p:extLst>
      <p:ext uri="{BB962C8B-B14F-4D97-AF65-F5344CB8AC3E}">
        <p14:creationId xmlns:p14="http://schemas.microsoft.com/office/powerpoint/2010/main" val="26099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a:extLst>
              <a:ext uri="{FF2B5EF4-FFF2-40B4-BE49-F238E27FC236}">
                <a16:creationId xmlns:a16="http://schemas.microsoft.com/office/drawing/2014/main" id="{10BAF17C-6C91-4C37-81E8-5DCF0DC18745}"/>
              </a:ext>
            </a:extLst>
          </p:cNvPr>
          <p:cNvSpPr>
            <a:spLocks noGrp="1" noChangeArrowheads="1"/>
          </p:cNvSpPr>
          <p:nvPr>
            <p:ph type="title"/>
          </p:nvPr>
        </p:nvSpPr>
        <p:spPr>
          <a:xfrm>
            <a:off x="812800" y="179204"/>
            <a:ext cx="10566400" cy="817906"/>
          </a:xfrm>
        </p:spPr>
        <p:txBody>
          <a:bodyPr/>
          <a:lstStyle/>
          <a:p>
            <a:pPr algn="ctr"/>
            <a:r>
              <a:rPr lang="en-US" altLang="en-US" dirty="0"/>
              <a:t>Modification Example #7</a:t>
            </a:r>
          </a:p>
        </p:txBody>
      </p:sp>
      <p:sp>
        <p:nvSpPr>
          <p:cNvPr id="1439747" name="Rectangle 3">
            <a:extLst>
              <a:ext uri="{FF2B5EF4-FFF2-40B4-BE49-F238E27FC236}">
                <a16:creationId xmlns:a16="http://schemas.microsoft.com/office/drawing/2014/main" id="{E9A247A4-2F98-4F4B-BACD-2F31C543DD2E}"/>
              </a:ext>
            </a:extLst>
          </p:cNvPr>
          <p:cNvSpPr>
            <a:spLocks noGrp="1" noChangeArrowheads="1"/>
          </p:cNvSpPr>
          <p:nvPr>
            <p:ph type="body" idx="13"/>
          </p:nvPr>
        </p:nvSpPr>
        <p:spPr>
          <a:xfrm>
            <a:off x="275699" y="1162529"/>
            <a:ext cx="11464462" cy="5516266"/>
          </a:xfrm>
        </p:spPr>
        <p:txBody>
          <a:bodyPr>
            <a:normAutofit fontScale="92500"/>
          </a:bodyPr>
          <a:lstStyle/>
          <a:p>
            <a:r>
              <a:rPr lang="en-US" altLang="en-US" dirty="0"/>
              <a:t>This seemed like the end of this mod. request </a:t>
            </a:r>
          </a:p>
          <a:p>
            <a:r>
              <a:rPr lang="en-US" altLang="en-US" dirty="0"/>
              <a:t>But, in 11/02 the mod. was resubmitted for about $1M </a:t>
            </a:r>
          </a:p>
          <a:p>
            <a:pPr lvl="1"/>
            <a:r>
              <a:rPr lang="en-US" altLang="en-US" dirty="0"/>
              <a:t>A reduction of $1.6 million, or over 60%</a:t>
            </a:r>
          </a:p>
          <a:p>
            <a:pPr lvl="1"/>
            <a:r>
              <a:rPr lang="en-US" altLang="en-US" dirty="0"/>
              <a:t>And, the </a:t>
            </a:r>
            <a:r>
              <a:rPr lang="en-US" altLang="en-US" b="1" dirty="0"/>
              <a:t>high cost placement </a:t>
            </a:r>
            <a:r>
              <a:rPr lang="en-US" altLang="en-US" dirty="0"/>
              <a:t>aspect was omitted</a:t>
            </a:r>
          </a:p>
          <a:p>
            <a:pPr lvl="2"/>
            <a:r>
              <a:rPr lang="en-US" altLang="en-US" b="1" dirty="0"/>
              <a:t>It was explained that this aspect &amp; the Stop Loss aspect were duplicative</a:t>
            </a:r>
          </a:p>
          <a:p>
            <a:pPr lvl="2"/>
            <a:r>
              <a:rPr lang="en-US" altLang="en-US" b="1" dirty="0"/>
              <a:t>Even though these aspects were originally submitted with different values</a:t>
            </a:r>
          </a:p>
          <a:p>
            <a:r>
              <a:rPr lang="en-US" altLang="en-US" dirty="0"/>
              <a:t>Coupled with the circumstances of the original submission request, the elimination of 1 of the 4 reasons for the mod. and the huge reduction in the requested amount caused skepticism </a:t>
            </a:r>
          </a:p>
          <a:p>
            <a:endParaRPr lang="en-US" altLang="en-US" dirty="0"/>
          </a:p>
        </p:txBody>
      </p:sp>
      <p:sp>
        <p:nvSpPr>
          <p:cNvPr id="5" name="Footer Placeholder 4">
            <a:extLst>
              <a:ext uri="{FF2B5EF4-FFF2-40B4-BE49-F238E27FC236}">
                <a16:creationId xmlns:a16="http://schemas.microsoft.com/office/drawing/2014/main" id="{C0DE6B8F-5D81-4526-B8FD-C4A9AFFE862D}"/>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51804AF-C0DE-4E82-89CE-0EC5DA766A55}"/>
              </a:ext>
            </a:extLst>
          </p:cNvPr>
          <p:cNvSpPr>
            <a:spLocks noGrp="1"/>
          </p:cNvSpPr>
          <p:nvPr>
            <p:ph type="sldNum" sz="quarter" idx="12"/>
          </p:nvPr>
        </p:nvSpPr>
        <p:spPr/>
        <p:txBody>
          <a:bodyPr/>
          <a:lstStyle/>
          <a:p>
            <a:fld id="{AB72E68F-77BF-4ED9-9D00-0EF8AA485C7C}" type="slidenum">
              <a:rPr lang="en-US" altLang="en-US" smtClean="0"/>
              <a:pPr/>
              <a:t>245</a:t>
            </a:fld>
            <a:endParaRPr lang="en-US" altLang="en-US"/>
          </a:p>
        </p:txBody>
      </p:sp>
    </p:spTree>
    <p:extLst>
      <p:ext uri="{BB962C8B-B14F-4D97-AF65-F5344CB8AC3E}">
        <p14:creationId xmlns:p14="http://schemas.microsoft.com/office/powerpoint/2010/main" val="114641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a:extLst>
              <a:ext uri="{FF2B5EF4-FFF2-40B4-BE49-F238E27FC236}">
                <a16:creationId xmlns:a16="http://schemas.microsoft.com/office/drawing/2014/main" id="{D9436653-148A-4BEF-B5F3-1173234C4A6E}"/>
              </a:ext>
            </a:extLst>
          </p:cNvPr>
          <p:cNvSpPr>
            <a:spLocks noGrp="1" noChangeArrowheads="1"/>
          </p:cNvSpPr>
          <p:nvPr>
            <p:ph type="title"/>
          </p:nvPr>
        </p:nvSpPr>
        <p:spPr>
          <a:xfrm>
            <a:off x="812800" y="136524"/>
            <a:ext cx="10566400" cy="759496"/>
          </a:xfrm>
        </p:spPr>
        <p:txBody>
          <a:bodyPr/>
          <a:lstStyle/>
          <a:p>
            <a:pPr algn="ctr"/>
            <a:r>
              <a:rPr lang="en-US" altLang="en-US" dirty="0"/>
              <a:t>Modification Example #7</a:t>
            </a:r>
          </a:p>
        </p:txBody>
      </p:sp>
      <p:sp>
        <p:nvSpPr>
          <p:cNvPr id="1436675" name="Rectangle 3">
            <a:extLst>
              <a:ext uri="{FF2B5EF4-FFF2-40B4-BE49-F238E27FC236}">
                <a16:creationId xmlns:a16="http://schemas.microsoft.com/office/drawing/2014/main" id="{F19DCC8A-FE79-421D-869F-294A2CE48486}"/>
              </a:ext>
            </a:extLst>
          </p:cNvPr>
          <p:cNvSpPr>
            <a:spLocks noGrp="1" noChangeArrowheads="1"/>
          </p:cNvSpPr>
          <p:nvPr>
            <p:ph type="body" idx="13"/>
          </p:nvPr>
        </p:nvSpPr>
        <p:spPr>
          <a:xfrm>
            <a:off x="298673" y="1001705"/>
            <a:ext cx="11537982" cy="5670199"/>
          </a:xfrm>
        </p:spPr>
        <p:txBody>
          <a:bodyPr>
            <a:normAutofit/>
          </a:bodyPr>
          <a:lstStyle/>
          <a:p>
            <a:r>
              <a:rPr lang="en-US" altLang="en-US" dirty="0"/>
              <a:t>This time the Stop Loss and Adoptions Subsidy aspects were described, as follows:</a:t>
            </a:r>
          </a:p>
          <a:p>
            <a:r>
              <a:rPr lang="en-US" altLang="en-US" dirty="0"/>
              <a:t>Adoption Subsidy</a:t>
            </a:r>
          </a:p>
          <a:p>
            <a:pPr lvl="1"/>
            <a:r>
              <a:rPr lang="en-US" altLang="en-US" dirty="0"/>
              <a:t>In order to encourage persons to adopt kids with costly medical, emotional, educational problems, etc., DHR agrees to pay adoptive parents for such expenses </a:t>
            </a:r>
          </a:p>
          <a:p>
            <a:pPr lvl="1"/>
            <a:r>
              <a:rPr lang="en-US" altLang="en-US" dirty="0"/>
              <a:t>This agreement is between DHR &amp; these parents</a:t>
            </a:r>
          </a:p>
          <a:p>
            <a:pPr lvl="1"/>
            <a:r>
              <a:rPr lang="en-US" altLang="en-US" dirty="0"/>
              <a:t>This was never a part of the MPP contract</a:t>
            </a:r>
          </a:p>
          <a:p>
            <a:pPr lvl="1"/>
            <a:r>
              <a:rPr lang="en-US" altLang="en-US" dirty="0"/>
              <a:t>However, for some reason, from 1/1/2000 to 4/30/2001 DHR personnel asked MPP to pay these costs</a:t>
            </a:r>
          </a:p>
        </p:txBody>
      </p:sp>
      <p:sp>
        <p:nvSpPr>
          <p:cNvPr id="5" name="Footer Placeholder 4">
            <a:extLst>
              <a:ext uri="{FF2B5EF4-FFF2-40B4-BE49-F238E27FC236}">
                <a16:creationId xmlns:a16="http://schemas.microsoft.com/office/drawing/2014/main" id="{F8CD075F-F0CE-4F7C-81F7-D1B578F486D9}"/>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91F27CB-C747-4264-B49B-0A2DF73A2DA9}"/>
              </a:ext>
            </a:extLst>
          </p:cNvPr>
          <p:cNvSpPr>
            <a:spLocks noGrp="1"/>
          </p:cNvSpPr>
          <p:nvPr>
            <p:ph type="sldNum" sz="quarter" idx="12"/>
          </p:nvPr>
        </p:nvSpPr>
        <p:spPr/>
        <p:txBody>
          <a:bodyPr/>
          <a:lstStyle/>
          <a:p>
            <a:fld id="{17FBCBBC-8522-45A6-A8FA-BA28CA4693CB}" type="slidenum">
              <a:rPr lang="en-US" altLang="en-US" smtClean="0"/>
              <a:pPr/>
              <a:t>246</a:t>
            </a:fld>
            <a:endParaRPr lang="en-US" altLang="en-US"/>
          </a:p>
        </p:txBody>
      </p:sp>
    </p:spTree>
    <p:extLst>
      <p:ext uri="{BB962C8B-B14F-4D97-AF65-F5344CB8AC3E}">
        <p14:creationId xmlns:p14="http://schemas.microsoft.com/office/powerpoint/2010/main" val="17652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4F76CEA6-4EF0-4542-B95C-2F0B3EAF86AA}"/>
              </a:ext>
            </a:extLst>
          </p:cNvPr>
          <p:cNvSpPr>
            <a:spLocks noGrp="1" noChangeArrowheads="1"/>
          </p:cNvSpPr>
          <p:nvPr>
            <p:ph type="title"/>
          </p:nvPr>
        </p:nvSpPr>
        <p:spPr>
          <a:xfrm>
            <a:off x="812800" y="274638"/>
            <a:ext cx="10566400" cy="782206"/>
          </a:xfrm>
        </p:spPr>
        <p:txBody>
          <a:bodyPr/>
          <a:lstStyle/>
          <a:p>
            <a:pPr algn="ctr"/>
            <a:r>
              <a:rPr lang="en-US" altLang="en-US" dirty="0"/>
              <a:t>Modification Example #7</a:t>
            </a:r>
          </a:p>
        </p:txBody>
      </p:sp>
      <p:sp>
        <p:nvSpPr>
          <p:cNvPr id="1441795" name="Rectangle 3">
            <a:extLst>
              <a:ext uri="{FF2B5EF4-FFF2-40B4-BE49-F238E27FC236}">
                <a16:creationId xmlns:a16="http://schemas.microsoft.com/office/drawing/2014/main" id="{D0C42743-D353-452B-9175-67305F4959FF}"/>
              </a:ext>
            </a:extLst>
          </p:cNvPr>
          <p:cNvSpPr>
            <a:spLocks noGrp="1" noChangeArrowheads="1"/>
          </p:cNvSpPr>
          <p:nvPr>
            <p:ph type="body" idx="13"/>
          </p:nvPr>
        </p:nvSpPr>
        <p:spPr>
          <a:xfrm>
            <a:off x="376787" y="1056844"/>
            <a:ext cx="11432297" cy="5664632"/>
          </a:xfrm>
        </p:spPr>
        <p:txBody>
          <a:bodyPr>
            <a:normAutofit lnSpcReduction="10000"/>
          </a:bodyPr>
          <a:lstStyle/>
          <a:p>
            <a:r>
              <a:rPr lang="en-US" altLang="en-US" dirty="0"/>
              <a:t>Adoption Subsidy</a:t>
            </a:r>
          </a:p>
          <a:p>
            <a:pPr lvl="1"/>
            <a:r>
              <a:rPr lang="en-US" altLang="en-US" dirty="0"/>
              <a:t>Amazingly, MPP agreed to do this, with no change in its contract</a:t>
            </a:r>
          </a:p>
          <a:p>
            <a:pPr lvl="1"/>
            <a:r>
              <a:rPr lang="en-US" altLang="en-US" dirty="0"/>
              <a:t>From 1/1/2000 to 4/30/2001 MPP paid $183,059 to adoptive parents for this purpose</a:t>
            </a:r>
          </a:p>
          <a:p>
            <a:pPr lvl="1"/>
            <a:r>
              <a:rPr lang="en-US" altLang="en-US" dirty="0"/>
              <a:t>As of 5/1/01 DHR started making the subsidy payments directly to the involved adoptive parents, as it should have done all along</a:t>
            </a:r>
          </a:p>
          <a:p>
            <a:pPr lvl="1"/>
            <a:r>
              <a:rPr lang="en-US" altLang="en-US" dirty="0"/>
              <a:t>But, because adoption subsidy was not part of the MPP contract, DHR couldn’t reimburse MPP without approval of a retroactive modification</a:t>
            </a:r>
          </a:p>
          <a:p>
            <a:pPr lvl="2"/>
            <a:r>
              <a:rPr lang="en-US" altLang="en-US" dirty="0"/>
              <a:t>This was MPP’s reward for being a “nice guy”</a:t>
            </a:r>
          </a:p>
          <a:p>
            <a:pPr lvl="2"/>
            <a:r>
              <a:rPr lang="en-US" altLang="en-US" dirty="0"/>
              <a:t>Although they never should have agreed to this</a:t>
            </a:r>
          </a:p>
          <a:p>
            <a:pPr lvl="1"/>
            <a:endParaRPr lang="en-US" altLang="en-US" dirty="0"/>
          </a:p>
        </p:txBody>
      </p:sp>
      <p:sp>
        <p:nvSpPr>
          <p:cNvPr id="5" name="Footer Placeholder 4">
            <a:extLst>
              <a:ext uri="{FF2B5EF4-FFF2-40B4-BE49-F238E27FC236}">
                <a16:creationId xmlns:a16="http://schemas.microsoft.com/office/drawing/2014/main" id="{2656E3EE-A406-4C03-B2FB-5B5F105C980C}"/>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BC358CE-374F-45A2-B144-42E4932EC305}"/>
              </a:ext>
            </a:extLst>
          </p:cNvPr>
          <p:cNvSpPr>
            <a:spLocks noGrp="1"/>
          </p:cNvSpPr>
          <p:nvPr>
            <p:ph type="sldNum" sz="quarter" idx="12"/>
          </p:nvPr>
        </p:nvSpPr>
        <p:spPr/>
        <p:txBody>
          <a:bodyPr/>
          <a:lstStyle/>
          <a:p>
            <a:fld id="{5A64B1B3-D223-4512-819E-47D3A8BA9A77}" type="slidenum">
              <a:rPr lang="en-US" altLang="en-US" smtClean="0"/>
              <a:pPr/>
              <a:t>247</a:t>
            </a:fld>
            <a:endParaRPr lang="en-US" altLang="en-US"/>
          </a:p>
        </p:txBody>
      </p:sp>
    </p:spTree>
    <p:extLst>
      <p:ext uri="{BB962C8B-B14F-4D97-AF65-F5344CB8AC3E}">
        <p14:creationId xmlns:p14="http://schemas.microsoft.com/office/powerpoint/2010/main" val="206864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4221E62E-8976-4B65-AA30-FF66ACFADD35}"/>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a:t>
            </a:r>
          </a:p>
        </p:txBody>
      </p:sp>
      <p:sp>
        <p:nvSpPr>
          <p:cNvPr id="1440771" name="Rectangle 3">
            <a:extLst>
              <a:ext uri="{FF2B5EF4-FFF2-40B4-BE49-F238E27FC236}">
                <a16:creationId xmlns:a16="http://schemas.microsoft.com/office/drawing/2014/main" id="{2895D3DC-9646-45D2-AAFA-7BBD20746A0E}"/>
              </a:ext>
            </a:extLst>
          </p:cNvPr>
          <p:cNvSpPr>
            <a:spLocks noGrp="1" noChangeArrowheads="1"/>
          </p:cNvSpPr>
          <p:nvPr>
            <p:ph type="body" idx="13"/>
          </p:nvPr>
        </p:nvSpPr>
        <p:spPr>
          <a:xfrm>
            <a:off x="445713" y="958849"/>
            <a:ext cx="11363372" cy="5487901"/>
          </a:xfrm>
        </p:spPr>
        <p:txBody>
          <a:bodyPr>
            <a:normAutofit/>
          </a:bodyPr>
          <a:lstStyle/>
          <a:p>
            <a:r>
              <a:rPr lang="en-US" altLang="en-US" dirty="0"/>
              <a:t>Stop Loss was a kind of equivalent situation for children being cared for in foster care (not adoptions) </a:t>
            </a:r>
          </a:p>
          <a:p>
            <a:r>
              <a:rPr lang="en-US" altLang="en-US" dirty="0"/>
              <a:t>To encourage MPP to accept kids with expensive medical and other conditions in foster care, it was agreed that DHR would reimburse 90% of all expenses that exceeded $3,500 per month per child</a:t>
            </a:r>
          </a:p>
          <a:p>
            <a:r>
              <a:rPr lang="en-US" altLang="en-US" dirty="0"/>
              <a:t>Once this aspect was explained, it was easy to see that the </a:t>
            </a:r>
            <a:r>
              <a:rPr lang="en-US" altLang="en-US" b="1" dirty="0"/>
              <a:t>high cost placement </a:t>
            </a:r>
            <a:r>
              <a:rPr lang="en-US" altLang="en-US" dirty="0"/>
              <a:t>aspect was intended to address the same issue</a:t>
            </a:r>
          </a:p>
          <a:p>
            <a:pPr lvl="1"/>
            <a:r>
              <a:rPr lang="en-US" altLang="en-US" dirty="0"/>
              <a:t>And, obviously was duplicative </a:t>
            </a:r>
          </a:p>
        </p:txBody>
      </p:sp>
      <p:sp>
        <p:nvSpPr>
          <p:cNvPr id="5" name="Footer Placeholder 4">
            <a:extLst>
              <a:ext uri="{FF2B5EF4-FFF2-40B4-BE49-F238E27FC236}">
                <a16:creationId xmlns:a16="http://schemas.microsoft.com/office/drawing/2014/main" id="{9DF2339C-EF03-4724-907D-2CCF97AFAE99}"/>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0737A38-BAD4-46F1-8097-12C92B3D5A9C}"/>
              </a:ext>
            </a:extLst>
          </p:cNvPr>
          <p:cNvSpPr>
            <a:spLocks noGrp="1"/>
          </p:cNvSpPr>
          <p:nvPr>
            <p:ph type="sldNum" sz="quarter" idx="12"/>
          </p:nvPr>
        </p:nvSpPr>
        <p:spPr/>
        <p:txBody>
          <a:bodyPr/>
          <a:lstStyle/>
          <a:p>
            <a:fld id="{7CFFE6D6-E803-472D-BBAB-F230E6DAAC12}" type="slidenum">
              <a:rPr lang="en-US" altLang="en-US" smtClean="0"/>
              <a:pPr/>
              <a:t>248</a:t>
            </a:fld>
            <a:endParaRPr lang="en-US" altLang="en-US"/>
          </a:p>
        </p:txBody>
      </p:sp>
    </p:spTree>
    <p:extLst>
      <p:ext uri="{BB962C8B-B14F-4D97-AF65-F5344CB8AC3E}">
        <p14:creationId xmlns:p14="http://schemas.microsoft.com/office/powerpoint/2010/main" val="24880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a:extLst>
              <a:ext uri="{FF2B5EF4-FFF2-40B4-BE49-F238E27FC236}">
                <a16:creationId xmlns:a16="http://schemas.microsoft.com/office/drawing/2014/main" id="{396F115C-4AAE-4477-9BEB-F4F6B8CAAE8A}"/>
              </a:ext>
            </a:extLst>
          </p:cNvPr>
          <p:cNvSpPr>
            <a:spLocks noGrp="1" noChangeArrowheads="1"/>
          </p:cNvSpPr>
          <p:nvPr>
            <p:ph type="title"/>
          </p:nvPr>
        </p:nvSpPr>
        <p:spPr>
          <a:xfrm>
            <a:off x="812800" y="136524"/>
            <a:ext cx="10566400" cy="822325"/>
          </a:xfrm>
        </p:spPr>
        <p:txBody>
          <a:bodyPr/>
          <a:lstStyle/>
          <a:p>
            <a:pPr algn="ctr"/>
            <a:r>
              <a:rPr lang="en-US" altLang="en-US" dirty="0"/>
              <a:t>Modification Example #7</a:t>
            </a:r>
          </a:p>
        </p:txBody>
      </p:sp>
      <p:sp>
        <p:nvSpPr>
          <p:cNvPr id="1446915" name="Rectangle 3">
            <a:extLst>
              <a:ext uri="{FF2B5EF4-FFF2-40B4-BE49-F238E27FC236}">
                <a16:creationId xmlns:a16="http://schemas.microsoft.com/office/drawing/2014/main" id="{7613CD66-225D-4C9E-9858-1292BDFB3F62}"/>
              </a:ext>
            </a:extLst>
          </p:cNvPr>
          <p:cNvSpPr>
            <a:spLocks noGrp="1" noChangeArrowheads="1"/>
          </p:cNvSpPr>
          <p:nvPr>
            <p:ph type="body" idx="13"/>
          </p:nvPr>
        </p:nvSpPr>
        <p:spPr>
          <a:xfrm>
            <a:off x="336199" y="1286593"/>
            <a:ext cx="11519602" cy="5126843"/>
          </a:xfrm>
        </p:spPr>
        <p:txBody>
          <a:bodyPr>
            <a:normAutofit/>
          </a:bodyPr>
          <a:lstStyle/>
          <a:p>
            <a:r>
              <a:rPr lang="en-US" altLang="en-US" dirty="0"/>
              <a:t>Since both the Rates Adjustment and Stop Loss provisions were in the original contract, no modification was needed to implement these provisions and make payment</a:t>
            </a:r>
          </a:p>
          <a:p>
            <a:r>
              <a:rPr lang="en-US" altLang="en-US" dirty="0"/>
              <a:t>But because DHR had no way of knowing over the contract duration how much money would be required for either the Stop Loss or Rate Adjustment provisions</a:t>
            </a:r>
          </a:p>
          <a:p>
            <a:r>
              <a:rPr lang="en-US" altLang="en-US" dirty="0"/>
              <a:t>The $24.3 million original contract approval did not include any projected funding allowance for either of these purposes</a:t>
            </a:r>
          </a:p>
          <a:p>
            <a:endParaRPr lang="en-US" altLang="en-US" dirty="0"/>
          </a:p>
        </p:txBody>
      </p:sp>
      <p:sp>
        <p:nvSpPr>
          <p:cNvPr id="5" name="Footer Placeholder 4">
            <a:extLst>
              <a:ext uri="{FF2B5EF4-FFF2-40B4-BE49-F238E27FC236}">
                <a16:creationId xmlns:a16="http://schemas.microsoft.com/office/drawing/2014/main" id="{5A142530-F588-4256-8CFC-00631996F6BB}"/>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D0E1BC8-A0E8-4D91-B9BF-418E2FB43AF8}"/>
              </a:ext>
            </a:extLst>
          </p:cNvPr>
          <p:cNvSpPr>
            <a:spLocks noGrp="1"/>
          </p:cNvSpPr>
          <p:nvPr>
            <p:ph type="sldNum" sz="quarter" idx="12"/>
          </p:nvPr>
        </p:nvSpPr>
        <p:spPr/>
        <p:txBody>
          <a:bodyPr/>
          <a:lstStyle/>
          <a:p>
            <a:fld id="{99A50D35-6993-48CB-8977-8F0DE1EDEB31}" type="slidenum">
              <a:rPr lang="en-US" altLang="en-US" smtClean="0"/>
              <a:pPr/>
              <a:t>249</a:t>
            </a:fld>
            <a:endParaRPr lang="en-US" altLang="en-US"/>
          </a:p>
        </p:txBody>
      </p:sp>
    </p:spTree>
    <p:extLst>
      <p:ext uri="{BB962C8B-B14F-4D97-AF65-F5344CB8AC3E}">
        <p14:creationId xmlns:p14="http://schemas.microsoft.com/office/powerpoint/2010/main" val="35058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A17B-FDEC-48A5-BE8D-2BD23420A1B9}"/>
              </a:ext>
            </a:extLst>
          </p:cNvPr>
          <p:cNvSpPr>
            <a:spLocks noGrp="1"/>
          </p:cNvSpPr>
          <p:nvPr>
            <p:ph type="title"/>
          </p:nvPr>
        </p:nvSpPr>
        <p:spPr>
          <a:xfrm>
            <a:off x="812800" y="136524"/>
            <a:ext cx="10566400" cy="627047"/>
          </a:xfrm>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3F844833-79D0-4A4C-B8E8-543B410540B1}"/>
              </a:ext>
            </a:extLst>
          </p:cNvPr>
          <p:cNvSpPr>
            <a:spLocks noGrp="1"/>
          </p:cNvSpPr>
          <p:nvPr>
            <p:ph sz="quarter" idx="13"/>
          </p:nvPr>
        </p:nvSpPr>
        <p:spPr>
          <a:xfrm>
            <a:off x="377072" y="763571"/>
            <a:ext cx="11434714" cy="5957905"/>
          </a:xfrm>
        </p:spPr>
        <p:txBody>
          <a:bodyPr>
            <a:normAutofit fontScale="92500" lnSpcReduction="10000"/>
          </a:bodyPr>
          <a:lstStyle/>
          <a:p>
            <a:pPr>
              <a:spcBef>
                <a:spcPts val="600"/>
              </a:spcBef>
            </a:pPr>
            <a:r>
              <a:rPr lang="en-US" dirty="0"/>
              <a:t>It is hard to understand that if MDH adheres to 21.05.05.01 and has the approval of the:</a:t>
            </a:r>
          </a:p>
          <a:p>
            <a:pPr lvl="1">
              <a:spcBef>
                <a:spcPts val="0"/>
              </a:spcBef>
            </a:pPr>
            <a:r>
              <a:rPr lang="en-US" dirty="0"/>
              <a:t>Procurement officer</a:t>
            </a:r>
          </a:p>
          <a:p>
            <a:pPr lvl="1">
              <a:spcBef>
                <a:spcPts val="0"/>
              </a:spcBef>
            </a:pPr>
            <a:r>
              <a:rPr lang="en-US" dirty="0"/>
              <a:t>Agency head or designee</a:t>
            </a:r>
          </a:p>
          <a:p>
            <a:pPr lvl="1">
              <a:spcBef>
                <a:spcPts val="0"/>
              </a:spcBef>
            </a:pPr>
            <a:r>
              <a:rPr lang="en-US" dirty="0"/>
              <a:t>Involved Control Agency</a:t>
            </a:r>
          </a:p>
          <a:p>
            <a:pPr lvl="1">
              <a:spcBef>
                <a:spcPts val="0"/>
              </a:spcBef>
            </a:pPr>
            <a:r>
              <a:rPr lang="en-US" dirty="0"/>
              <a:t>BPW</a:t>
            </a:r>
          </a:p>
          <a:p>
            <a:pPr>
              <a:spcBef>
                <a:spcPts val="600"/>
              </a:spcBef>
            </a:pPr>
            <a:r>
              <a:rPr lang="en-US" dirty="0"/>
              <a:t>Not to mention that an AAG also must approve the contract for legal sufficiency, which some AAGs interpret as including the procurement method used </a:t>
            </a:r>
          </a:p>
          <a:p>
            <a:pPr>
              <a:spcBef>
                <a:spcPts val="600"/>
              </a:spcBef>
            </a:pPr>
            <a:r>
              <a:rPr lang="en-US" dirty="0"/>
              <a:t>That the Legislative Auditors would still, in effect, tell all of the above entities, including the BPW, that they were wrong</a:t>
            </a:r>
          </a:p>
          <a:p>
            <a:pPr lvl="1">
              <a:spcBef>
                <a:spcPts val="600"/>
              </a:spcBef>
            </a:pPr>
            <a:r>
              <a:rPr lang="en-US" dirty="0"/>
              <a:t>But, that is what was done with the Audit Exception</a:t>
            </a:r>
          </a:p>
        </p:txBody>
      </p:sp>
      <p:sp>
        <p:nvSpPr>
          <p:cNvPr id="4" name="Footer Placeholder 3">
            <a:extLst>
              <a:ext uri="{FF2B5EF4-FFF2-40B4-BE49-F238E27FC236}">
                <a16:creationId xmlns:a16="http://schemas.microsoft.com/office/drawing/2014/main" id="{82DDF03F-7F79-46C6-8D57-5D2446E18925}"/>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9CD507EF-9B94-4CF3-A5A2-7ED0C999BC4C}"/>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11477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a:extLst>
              <a:ext uri="{FF2B5EF4-FFF2-40B4-BE49-F238E27FC236}">
                <a16:creationId xmlns:a16="http://schemas.microsoft.com/office/drawing/2014/main" id="{636EB6DC-79F0-41EA-B471-364FD9F2E7BD}"/>
              </a:ext>
            </a:extLst>
          </p:cNvPr>
          <p:cNvSpPr>
            <a:spLocks noGrp="1" noChangeArrowheads="1"/>
          </p:cNvSpPr>
          <p:nvPr>
            <p:ph type="title"/>
          </p:nvPr>
        </p:nvSpPr>
        <p:spPr/>
        <p:txBody>
          <a:bodyPr/>
          <a:lstStyle/>
          <a:p>
            <a:pPr algn="ctr"/>
            <a:r>
              <a:rPr lang="en-US" altLang="en-US" dirty="0"/>
              <a:t>Modification Example #7</a:t>
            </a:r>
          </a:p>
        </p:txBody>
      </p:sp>
      <p:sp>
        <p:nvSpPr>
          <p:cNvPr id="1442819" name="Rectangle 3">
            <a:extLst>
              <a:ext uri="{FF2B5EF4-FFF2-40B4-BE49-F238E27FC236}">
                <a16:creationId xmlns:a16="http://schemas.microsoft.com/office/drawing/2014/main" id="{567F6062-4A43-4877-B607-C1FC6BED17F9}"/>
              </a:ext>
            </a:extLst>
          </p:cNvPr>
          <p:cNvSpPr>
            <a:spLocks noGrp="1" noChangeArrowheads="1"/>
          </p:cNvSpPr>
          <p:nvPr>
            <p:ph type="body" idx="13"/>
          </p:nvPr>
        </p:nvSpPr>
        <p:spPr>
          <a:xfrm>
            <a:off x="812800" y="2132068"/>
            <a:ext cx="10566400" cy="3582932"/>
          </a:xfrm>
        </p:spPr>
        <p:txBody>
          <a:bodyPr/>
          <a:lstStyle/>
          <a:p>
            <a:r>
              <a:rPr lang="en-US" altLang="en-US" dirty="0"/>
              <a:t>To actual pay for these contractual provisions, a modification was required to increase the expenditure cap of the contract </a:t>
            </a:r>
          </a:p>
          <a:p>
            <a:r>
              <a:rPr lang="en-US" altLang="en-US" dirty="0"/>
              <a:t>i.e., until the contract amount was increased, there was no authorization for DHR to pay what the contract required it to pay</a:t>
            </a:r>
          </a:p>
        </p:txBody>
      </p:sp>
      <p:sp>
        <p:nvSpPr>
          <p:cNvPr id="5" name="Footer Placeholder 4">
            <a:extLst>
              <a:ext uri="{FF2B5EF4-FFF2-40B4-BE49-F238E27FC236}">
                <a16:creationId xmlns:a16="http://schemas.microsoft.com/office/drawing/2014/main" id="{E5707B70-5E35-4234-91D8-643A873DC0AF}"/>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9F9B579-8613-485A-B454-6BC5AF1DD91B}"/>
              </a:ext>
            </a:extLst>
          </p:cNvPr>
          <p:cNvSpPr>
            <a:spLocks noGrp="1"/>
          </p:cNvSpPr>
          <p:nvPr>
            <p:ph type="sldNum" sz="quarter" idx="12"/>
          </p:nvPr>
        </p:nvSpPr>
        <p:spPr/>
        <p:txBody>
          <a:bodyPr/>
          <a:lstStyle/>
          <a:p>
            <a:fld id="{E072D39C-CBE7-4EE2-A9F8-C2B2325C6240}" type="slidenum">
              <a:rPr lang="en-US" altLang="en-US" smtClean="0"/>
              <a:pPr/>
              <a:t>250</a:t>
            </a:fld>
            <a:endParaRPr lang="en-US" altLang="en-US"/>
          </a:p>
        </p:txBody>
      </p:sp>
    </p:spTree>
    <p:extLst>
      <p:ext uri="{BB962C8B-B14F-4D97-AF65-F5344CB8AC3E}">
        <p14:creationId xmlns:p14="http://schemas.microsoft.com/office/powerpoint/2010/main" val="277714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a:extLst>
              <a:ext uri="{FF2B5EF4-FFF2-40B4-BE49-F238E27FC236}">
                <a16:creationId xmlns:a16="http://schemas.microsoft.com/office/drawing/2014/main" id="{FAE7AAEB-4730-45E7-9C27-8C7F85A71EA0}"/>
              </a:ext>
            </a:extLst>
          </p:cNvPr>
          <p:cNvSpPr>
            <a:spLocks noGrp="1" noChangeArrowheads="1"/>
          </p:cNvSpPr>
          <p:nvPr>
            <p:ph type="title"/>
          </p:nvPr>
        </p:nvSpPr>
        <p:spPr>
          <a:xfrm>
            <a:off x="812800" y="546802"/>
            <a:ext cx="10566400" cy="464092"/>
          </a:xfrm>
        </p:spPr>
        <p:txBody>
          <a:bodyPr/>
          <a:lstStyle/>
          <a:p>
            <a:pPr algn="ctr"/>
            <a:r>
              <a:rPr lang="en-US" altLang="en-US" dirty="0"/>
              <a:t>Modification Example #7</a:t>
            </a:r>
          </a:p>
        </p:txBody>
      </p:sp>
      <p:sp>
        <p:nvSpPr>
          <p:cNvPr id="1443843" name="Rectangle 3">
            <a:extLst>
              <a:ext uri="{FF2B5EF4-FFF2-40B4-BE49-F238E27FC236}">
                <a16:creationId xmlns:a16="http://schemas.microsoft.com/office/drawing/2014/main" id="{F2F45DC9-7564-4DC1-AC6E-CA176A4486D6}"/>
              </a:ext>
            </a:extLst>
          </p:cNvPr>
          <p:cNvSpPr>
            <a:spLocks noGrp="1" noChangeArrowheads="1"/>
          </p:cNvSpPr>
          <p:nvPr>
            <p:ph type="body" idx="13"/>
          </p:nvPr>
        </p:nvSpPr>
        <p:spPr>
          <a:xfrm>
            <a:off x="363003" y="1130364"/>
            <a:ext cx="11390943" cy="5523160"/>
          </a:xfrm>
        </p:spPr>
        <p:txBody>
          <a:bodyPr>
            <a:normAutofit/>
          </a:bodyPr>
          <a:lstStyle/>
          <a:p>
            <a:r>
              <a:rPr lang="en-US" altLang="en-US" dirty="0"/>
              <a:t>Although DHR could have included some amount in the contract value to try to account for the projected value of these aspects, </a:t>
            </a:r>
          </a:p>
          <a:p>
            <a:pPr lvl="1"/>
            <a:r>
              <a:rPr lang="en-US" altLang="en-US" dirty="0"/>
              <a:t>e.g., $200,000, $300,000, etc. </a:t>
            </a:r>
          </a:p>
          <a:p>
            <a:r>
              <a:rPr lang="en-US" altLang="en-US" dirty="0"/>
              <a:t>Because of fund certification issues it chose not to do this</a:t>
            </a:r>
          </a:p>
          <a:p>
            <a:r>
              <a:rPr lang="en-US" altLang="en-US" dirty="0"/>
              <a:t>So anything over the originally approved $24.3 million required a contract mod. to increase the contract value, and anything over a $50,000 increase required BPW approval</a:t>
            </a:r>
          </a:p>
        </p:txBody>
      </p:sp>
      <p:sp>
        <p:nvSpPr>
          <p:cNvPr id="5" name="Footer Placeholder 4">
            <a:extLst>
              <a:ext uri="{FF2B5EF4-FFF2-40B4-BE49-F238E27FC236}">
                <a16:creationId xmlns:a16="http://schemas.microsoft.com/office/drawing/2014/main" id="{A188127C-281D-46BE-825E-50CC10C190B5}"/>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AEC21C9-57E7-4E01-AAA1-9B6ECA5E1C66}"/>
              </a:ext>
            </a:extLst>
          </p:cNvPr>
          <p:cNvSpPr>
            <a:spLocks noGrp="1"/>
          </p:cNvSpPr>
          <p:nvPr>
            <p:ph type="sldNum" sz="quarter" idx="12"/>
          </p:nvPr>
        </p:nvSpPr>
        <p:spPr/>
        <p:txBody>
          <a:bodyPr/>
          <a:lstStyle/>
          <a:p>
            <a:fld id="{6022C573-C72F-4808-8032-779795779501}" type="slidenum">
              <a:rPr lang="en-US" altLang="en-US" smtClean="0"/>
              <a:pPr/>
              <a:t>251</a:t>
            </a:fld>
            <a:endParaRPr lang="en-US" altLang="en-US"/>
          </a:p>
        </p:txBody>
      </p:sp>
    </p:spTree>
    <p:extLst>
      <p:ext uri="{BB962C8B-B14F-4D97-AF65-F5344CB8AC3E}">
        <p14:creationId xmlns:p14="http://schemas.microsoft.com/office/powerpoint/2010/main" val="3158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a:extLst>
              <a:ext uri="{FF2B5EF4-FFF2-40B4-BE49-F238E27FC236}">
                <a16:creationId xmlns:a16="http://schemas.microsoft.com/office/drawing/2014/main" id="{4A70A8DE-1A19-432E-87C6-F96C3F24F803}"/>
              </a:ext>
            </a:extLst>
          </p:cNvPr>
          <p:cNvSpPr>
            <a:spLocks noGrp="1" noChangeArrowheads="1"/>
          </p:cNvSpPr>
          <p:nvPr>
            <p:ph type="title"/>
          </p:nvPr>
        </p:nvSpPr>
        <p:spPr>
          <a:xfrm>
            <a:off x="812800" y="274638"/>
            <a:ext cx="10566400" cy="740851"/>
          </a:xfrm>
        </p:spPr>
        <p:txBody>
          <a:bodyPr/>
          <a:lstStyle/>
          <a:p>
            <a:pPr algn="ctr"/>
            <a:r>
              <a:rPr lang="en-US" altLang="en-US" dirty="0"/>
              <a:t>Modification Example #7</a:t>
            </a:r>
          </a:p>
        </p:txBody>
      </p:sp>
      <p:sp>
        <p:nvSpPr>
          <p:cNvPr id="1444867" name="Rectangle 3">
            <a:extLst>
              <a:ext uri="{FF2B5EF4-FFF2-40B4-BE49-F238E27FC236}">
                <a16:creationId xmlns:a16="http://schemas.microsoft.com/office/drawing/2014/main" id="{930AEAB6-127D-4D68-B186-7DB581EA06EA}"/>
              </a:ext>
            </a:extLst>
          </p:cNvPr>
          <p:cNvSpPr>
            <a:spLocks noGrp="1" noChangeArrowheads="1"/>
          </p:cNvSpPr>
          <p:nvPr>
            <p:ph type="body" idx="13"/>
          </p:nvPr>
        </p:nvSpPr>
        <p:spPr>
          <a:xfrm>
            <a:off x="459497" y="1070629"/>
            <a:ext cx="11266879" cy="5449640"/>
          </a:xfrm>
        </p:spPr>
        <p:txBody>
          <a:bodyPr>
            <a:normAutofit fontScale="92500" lnSpcReduction="10000"/>
          </a:bodyPr>
          <a:lstStyle/>
          <a:p>
            <a:r>
              <a:rPr lang="en-US" altLang="en-US" dirty="0"/>
              <a:t>Once it was verified that the Stop Loss and Rate Adjustment provisions were included in the original contract</a:t>
            </a:r>
          </a:p>
          <a:p>
            <a:r>
              <a:rPr lang="en-US" altLang="en-US" dirty="0"/>
              <a:t>And, with the explanation that the Adoption Subsidy needed to be added to the contract</a:t>
            </a:r>
          </a:p>
          <a:p>
            <a:r>
              <a:rPr lang="en-US" altLang="en-US" dirty="0"/>
              <a:t>Everything came down to verifying the accuracy of the requested amounts</a:t>
            </a:r>
          </a:p>
          <a:p>
            <a:r>
              <a:rPr lang="en-US" altLang="en-US" dirty="0"/>
              <a:t>Whereas, normally DBM requires minimal verification of requested mod. amounts</a:t>
            </a:r>
          </a:p>
          <a:p>
            <a:r>
              <a:rPr lang="en-US" altLang="en-US" dirty="0"/>
              <a:t>Because of all the previously described circumstances of this request, DBM required complete documentation of all amounts</a:t>
            </a:r>
          </a:p>
        </p:txBody>
      </p:sp>
      <p:sp>
        <p:nvSpPr>
          <p:cNvPr id="5" name="Footer Placeholder 4">
            <a:extLst>
              <a:ext uri="{FF2B5EF4-FFF2-40B4-BE49-F238E27FC236}">
                <a16:creationId xmlns:a16="http://schemas.microsoft.com/office/drawing/2014/main" id="{5723947E-9C4B-428F-9F08-130C2C787E6F}"/>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ADFB8AC-C7AA-49E0-9E55-1B77A2782854}"/>
              </a:ext>
            </a:extLst>
          </p:cNvPr>
          <p:cNvSpPr>
            <a:spLocks noGrp="1"/>
          </p:cNvSpPr>
          <p:nvPr>
            <p:ph type="sldNum" sz="quarter" idx="12"/>
          </p:nvPr>
        </p:nvSpPr>
        <p:spPr/>
        <p:txBody>
          <a:bodyPr/>
          <a:lstStyle/>
          <a:p>
            <a:fld id="{AE98E4D2-AD98-4F4E-B79C-E92FABD9A347}" type="slidenum">
              <a:rPr lang="en-US" altLang="en-US" smtClean="0"/>
              <a:pPr/>
              <a:t>252</a:t>
            </a:fld>
            <a:endParaRPr lang="en-US" altLang="en-US"/>
          </a:p>
        </p:txBody>
      </p:sp>
    </p:spTree>
    <p:extLst>
      <p:ext uri="{BB962C8B-B14F-4D97-AF65-F5344CB8AC3E}">
        <p14:creationId xmlns:p14="http://schemas.microsoft.com/office/powerpoint/2010/main" val="42465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a:extLst>
              <a:ext uri="{FF2B5EF4-FFF2-40B4-BE49-F238E27FC236}">
                <a16:creationId xmlns:a16="http://schemas.microsoft.com/office/drawing/2014/main" id="{745237A0-80BA-43EE-A074-31EE35D6DAEF}"/>
              </a:ext>
            </a:extLst>
          </p:cNvPr>
          <p:cNvSpPr>
            <a:spLocks noGrp="1" noChangeArrowheads="1"/>
          </p:cNvSpPr>
          <p:nvPr>
            <p:ph type="title"/>
          </p:nvPr>
        </p:nvSpPr>
        <p:spPr>
          <a:xfrm>
            <a:off x="812800" y="274638"/>
            <a:ext cx="10566400" cy="750041"/>
          </a:xfrm>
        </p:spPr>
        <p:txBody>
          <a:bodyPr/>
          <a:lstStyle/>
          <a:p>
            <a:pPr algn="ctr"/>
            <a:r>
              <a:rPr lang="en-US" altLang="en-US" dirty="0"/>
              <a:t>Modification Example #7</a:t>
            </a:r>
          </a:p>
        </p:txBody>
      </p:sp>
      <p:sp>
        <p:nvSpPr>
          <p:cNvPr id="1445891" name="Rectangle 3">
            <a:extLst>
              <a:ext uri="{FF2B5EF4-FFF2-40B4-BE49-F238E27FC236}">
                <a16:creationId xmlns:a16="http://schemas.microsoft.com/office/drawing/2014/main" id="{6926895E-B5BA-437E-87E0-2FD7605F1220}"/>
              </a:ext>
            </a:extLst>
          </p:cNvPr>
          <p:cNvSpPr>
            <a:spLocks noGrp="1" noChangeArrowheads="1"/>
          </p:cNvSpPr>
          <p:nvPr>
            <p:ph type="body" idx="13"/>
          </p:nvPr>
        </p:nvSpPr>
        <p:spPr>
          <a:xfrm>
            <a:off x="298673" y="1102794"/>
            <a:ext cx="11602312" cy="5380716"/>
          </a:xfrm>
        </p:spPr>
        <p:txBody>
          <a:bodyPr>
            <a:normAutofit lnSpcReduction="10000"/>
          </a:bodyPr>
          <a:lstStyle/>
          <a:p>
            <a:r>
              <a:rPr lang="en-US" altLang="en-US" dirty="0"/>
              <a:t>The numbers documentation was not provided until about 12/1/2002</a:t>
            </a:r>
          </a:p>
          <a:p>
            <a:r>
              <a:rPr lang="en-US" altLang="en-US" dirty="0"/>
              <a:t>And, ironically, the first real explanation for the Stop Loss provision came not from DHR, but from the lawyer hired by MPP to try to help it get the monies it should have been receiving for 2 years</a:t>
            </a:r>
          </a:p>
          <a:p>
            <a:pPr lvl="1"/>
            <a:r>
              <a:rPr lang="en-US" altLang="en-US" dirty="0"/>
              <a:t>And, been promised since July 2002</a:t>
            </a:r>
          </a:p>
          <a:p>
            <a:r>
              <a:rPr lang="en-US" altLang="en-US" dirty="0"/>
              <a:t>After receiving the explanation from the lawyer, and reviewing these documents, the wisdom of requiring proof was borne out, as described hereafter</a:t>
            </a:r>
          </a:p>
        </p:txBody>
      </p:sp>
      <p:sp>
        <p:nvSpPr>
          <p:cNvPr id="5" name="Footer Placeholder 4">
            <a:extLst>
              <a:ext uri="{FF2B5EF4-FFF2-40B4-BE49-F238E27FC236}">
                <a16:creationId xmlns:a16="http://schemas.microsoft.com/office/drawing/2014/main" id="{BC0E6A21-38FA-45C8-9FDF-B9265EC3B9B4}"/>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A7F0D90-FF91-4159-AE3B-8A3711096E46}"/>
              </a:ext>
            </a:extLst>
          </p:cNvPr>
          <p:cNvSpPr>
            <a:spLocks noGrp="1"/>
          </p:cNvSpPr>
          <p:nvPr>
            <p:ph type="sldNum" sz="quarter" idx="12"/>
          </p:nvPr>
        </p:nvSpPr>
        <p:spPr/>
        <p:txBody>
          <a:bodyPr/>
          <a:lstStyle/>
          <a:p>
            <a:fld id="{6E037C89-4F6D-4CA1-B9B3-18FF29A5975D}" type="slidenum">
              <a:rPr lang="en-US" altLang="en-US" smtClean="0"/>
              <a:pPr/>
              <a:t>253</a:t>
            </a:fld>
            <a:endParaRPr lang="en-US" altLang="en-US"/>
          </a:p>
        </p:txBody>
      </p:sp>
    </p:spTree>
    <p:extLst>
      <p:ext uri="{BB962C8B-B14F-4D97-AF65-F5344CB8AC3E}">
        <p14:creationId xmlns:p14="http://schemas.microsoft.com/office/powerpoint/2010/main" val="4702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a:extLst>
              <a:ext uri="{FF2B5EF4-FFF2-40B4-BE49-F238E27FC236}">
                <a16:creationId xmlns:a16="http://schemas.microsoft.com/office/drawing/2014/main" id="{CED887F9-894A-4718-A143-D56B8F484C0A}"/>
              </a:ext>
            </a:extLst>
          </p:cNvPr>
          <p:cNvSpPr>
            <a:spLocks noGrp="1" noChangeArrowheads="1"/>
          </p:cNvSpPr>
          <p:nvPr>
            <p:ph type="title"/>
          </p:nvPr>
        </p:nvSpPr>
        <p:spPr>
          <a:xfrm>
            <a:off x="812800" y="274638"/>
            <a:ext cx="10566400" cy="717877"/>
          </a:xfrm>
        </p:spPr>
        <p:txBody>
          <a:bodyPr/>
          <a:lstStyle/>
          <a:p>
            <a:pPr algn="ctr"/>
            <a:r>
              <a:rPr lang="en-US" altLang="en-US" dirty="0"/>
              <a:t>Modification Example #7 </a:t>
            </a:r>
            <a:r>
              <a:rPr lang="en-US" altLang="en-US" sz="2400" b="0" dirty="0"/>
              <a:t>(Cont’d)</a:t>
            </a:r>
          </a:p>
        </p:txBody>
      </p:sp>
      <p:sp>
        <p:nvSpPr>
          <p:cNvPr id="1374211" name="Rectangle 3">
            <a:extLst>
              <a:ext uri="{FF2B5EF4-FFF2-40B4-BE49-F238E27FC236}">
                <a16:creationId xmlns:a16="http://schemas.microsoft.com/office/drawing/2014/main" id="{8F78DBCC-1DBA-4B6B-AC29-34657B31331C}"/>
              </a:ext>
            </a:extLst>
          </p:cNvPr>
          <p:cNvSpPr>
            <a:spLocks noGrp="1" noChangeArrowheads="1"/>
          </p:cNvSpPr>
          <p:nvPr>
            <p:ph type="body" idx="13"/>
          </p:nvPr>
        </p:nvSpPr>
        <p:spPr>
          <a:xfrm>
            <a:off x="358408" y="1167124"/>
            <a:ext cx="11377158" cy="5486400"/>
          </a:xfrm>
        </p:spPr>
        <p:txBody>
          <a:bodyPr>
            <a:normAutofit/>
          </a:bodyPr>
          <a:lstStyle/>
          <a:p>
            <a:r>
              <a:rPr lang="en-US" altLang="en-US" dirty="0"/>
              <a:t>Over $130,000 in possible errors were detected in the accompanying spreadsheet</a:t>
            </a:r>
          </a:p>
          <a:p>
            <a:pPr lvl="1"/>
            <a:r>
              <a:rPr lang="en-US" altLang="en-US" dirty="0"/>
              <a:t>The spread sheet was programmed to subtract the existing daily cost of care for foster children from the proposed new daily cost, with the difference in amounts representing the amount of the increase for one of the aspects</a:t>
            </a:r>
          </a:p>
          <a:p>
            <a:pPr lvl="1"/>
            <a:r>
              <a:rPr lang="en-US" altLang="en-US" dirty="0"/>
              <a:t>But for many of the foster children the existing daily rate was listed as $0</a:t>
            </a:r>
          </a:p>
          <a:p>
            <a:pPr lvl="1"/>
            <a:r>
              <a:rPr lang="en-US" altLang="en-US" dirty="0"/>
              <a:t>This meant the full amount of the new rate was computed to be what should be paid as the increased amount</a:t>
            </a:r>
          </a:p>
        </p:txBody>
      </p:sp>
      <p:sp>
        <p:nvSpPr>
          <p:cNvPr id="5" name="Footer Placeholder 4">
            <a:extLst>
              <a:ext uri="{FF2B5EF4-FFF2-40B4-BE49-F238E27FC236}">
                <a16:creationId xmlns:a16="http://schemas.microsoft.com/office/drawing/2014/main" id="{183EAC6C-B4B2-40EF-99BC-3F9DC26B1299}"/>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596DE83-AA90-4F39-89C4-7D28675DBCE7}"/>
              </a:ext>
            </a:extLst>
          </p:cNvPr>
          <p:cNvSpPr>
            <a:spLocks noGrp="1"/>
          </p:cNvSpPr>
          <p:nvPr>
            <p:ph type="sldNum" sz="quarter" idx="12"/>
          </p:nvPr>
        </p:nvSpPr>
        <p:spPr/>
        <p:txBody>
          <a:bodyPr/>
          <a:lstStyle/>
          <a:p>
            <a:fld id="{13D9F7CE-E7F7-4296-92E5-BA95034A4774}" type="slidenum">
              <a:rPr lang="en-US" altLang="en-US" smtClean="0"/>
              <a:pPr/>
              <a:t>254</a:t>
            </a:fld>
            <a:endParaRPr lang="en-US" altLang="en-US"/>
          </a:p>
        </p:txBody>
      </p:sp>
    </p:spTree>
    <p:extLst>
      <p:ext uri="{BB962C8B-B14F-4D97-AF65-F5344CB8AC3E}">
        <p14:creationId xmlns:p14="http://schemas.microsoft.com/office/powerpoint/2010/main" val="18962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1A6A9E14-101A-43FC-821F-1CA55BB5E6D5}"/>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375235" name="Rectangle 3">
            <a:extLst>
              <a:ext uri="{FF2B5EF4-FFF2-40B4-BE49-F238E27FC236}">
                <a16:creationId xmlns:a16="http://schemas.microsoft.com/office/drawing/2014/main" id="{B24725F3-98A9-4AFC-B2AB-0B3DC939D395}"/>
              </a:ext>
            </a:extLst>
          </p:cNvPr>
          <p:cNvSpPr>
            <a:spLocks noGrp="1" noChangeArrowheads="1"/>
          </p:cNvSpPr>
          <p:nvPr>
            <p:ph type="body" idx="13"/>
          </p:nvPr>
        </p:nvSpPr>
        <p:spPr>
          <a:xfrm>
            <a:off x="422738" y="1079819"/>
            <a:ext cx="11349588" cy="5679389"/>
          </a:xfrm>
        </p:spPr>
        <p:txBody>
          <a:bodyPr>
            <a:normAutofit fontScale="92500" lnSpcReduction="10000"/>
          </a:bodyPr>
          <a:lstStyle/>
          <a:p>
            <a:r>
              <a:rPr lang="en-US" altLang="en-US" dirty="0"/>
              <a:t>e.g., if the existing daily rate was $95 and the proposed new rate was $100, the increase is $5/day     </a:t>
            </a:r>
          </a:p>
          <a:p>
            <a:r>
              <a:rPr lang="en-US" altLang="en-US" dirty="0"/>
              <a:t>But, instead of the spreadsheet having $95 per day as the existing rate, it had $0</a:t>
            </a:r>
          </a:p>
          <a:p>
            <a:r>
              <a:rPr lang="en-US" altLang="en-US" dirty="0"/>
              <a:t>$0 was then subtracted from the proposed $100 new daily rate</a:t>
            </a:r>
          </a:p>
          <a:p>
            <a:r>
              <a:rPr lang="en-US" altLang="en-US" dirty="0"/>
              <a:t>This meant that the increase showed up as $100 per day, rather than $5 per day</a:t>
            </a:r>
          </a:p>
          <a:p>
            <a:pPr lvl="1"/>
            <a:r>
              <a:rPr lang="en-US" altLang="en-US" dirty="0"/>
              <a:t>From the submitted material it was evident there were about $130,000 in entries with potential errors, but it wasn’t possible to calculate what MPP should be paid for the daily rate changes</a:t>
            </a:r>
          </a:p>
          <a:p>
            <a:pPr lvl="1"/>
            <a:r>
              <a:rPr lang="en-US" altLang="en-US" dirty="0"/>
              <a:t>Ultimately, about $90,000 was determined to be erroneous</a:t>
            </a:r>
          </a:p>
        </p:txBody>
      </p:sp>
      <p:sp>
        <p:nvSpPr>
          <p:cNvPr id="5" name="Footer Placeholder 4">
            <a:extLst>
              <a:ext uri="{FF2B5EF4-FFF2-40B4-BE49-F238E27FC236}">
                <a16:creationId xmlns:a16="http://schemas.microsoft.com/office/drawing/2014/main" id="{08CBB4DF-7FB2-4253-BD45-5F6EC4AFFF57}"/>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57ED086-3DA7-4A68-A60C-804847E12F03}"/>
              </a:ext>
            </a:extLst>
          </p:cNvPr>
          <p:cNvSpPr>
            <a:spLocks noGrp="1"/>
          </p:cNvSpPr>
          <p:nvPr>
            <p:ph type="sldNum" sz="quarter" idx="12"/>
          </p:nvPr>
        </p:nvSpPr>
        <p:spPr/>
        <p:txBody>
          <a:bodyPr/>
          <a:lstStyle/>
          <a:p>
            <a:fld id="{F093AE34-E822-4859-B14D-094E53A4B65A}" type="slidenum">
              <a:rPr lang="en-US" altLang="en-US" smtClean="0"/>
              <a:pPr/>
              <a:t>255</a:t>
            </a:fld>
            <a:endParaRPr lang="en-US" altLang="en-US"/>
          </a:p>
        </p:txBody>
      </p:sp>
    </p:spTree>
    <p:extLst>
      <p:ext uri="{BB962C8B-B14F-4D97-AF65-F5344CB8AC3E}">
        <p14:creationId xmlns:p14="http://schemas.microsoft.com/office/powerpoint/2010/main" val="27402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a:extLst>
              <a:ext uri="{FF2B5EF4-FFF2-40B4-BE49-F238E27FC236}">
                <a16:creationId xmlns:a16="http://schemas.microsoft.com/office/drawing/2014/main" id="{90DA2B05-F992-4E77-BDC7-50031DC125AC}"/>
              </a:ext>
            </a:extLst>
          </p:cNvPr>
          <p:cNvSpPr>
            <a:spLocks noGrp="1" noChangeArrowheads="1"/>
          </p:cNvSpPr>
          <p:nvPr>
            <p:ph type="title"/>
          </p:nvPr>
        </p:nvSpPr>
        <p:spPr>
          <a:xfrm>
            <a:off x="812800" y="170014"/>
            <a:ext cx="10566400" cy="707627"/>
          </a:xfrm>
        </p:spPr>
        <p:txBody>
          <a:bodyPr/>
          <a:lstStyle/>
          <a:p>
            <a:pPr algn="ctr"/>
            <a:r>
              <a:rPr lang="en-US" altLang="en-US" dirty="0"/>
              <a:t>Modification Example #7 </a:t>
            </a:r>
            <a:r>
              <a:rPr lang="en-US" altLang="en-US" sz="2400" b="0" dirty="0"/>
              <a:t>(Cont’d)</a:t>
            </a:r>
          </a:p>
        </p:txBody>
      </p:sp>
      <p:sp>
        <p:nvSpPr>
          <p:cNvPr id="1376259" name="Rectangle 3">
            <a:extLst>
              <a:ext uri="{FF2B5EF4-FFF2-40B4-BE49-F238E27FC236}">
                <a16:creationId xmlns:a16="http://schemas.microsoft.com/office/drawing/2014/main" id="{15E2BE62-0A34-41C0-BFD2-A616E5B3CF3F}"/>
              </a:ext>
            </a:extLst>
          </p:cNvPr>
          <p:cNvSpPr>
            <a:spLocks noGrp="1" noChangeArrowheads="1"/>
          </p:cNvSpPr>
          <p:nvPr>
            <p:ph type="body" idx="13"/>
          </p:nvPr>
        </p:nvSpPr>
        <p:spPr>
          <a:xfrm>
            <a:off x="312458" y="1006299"/>
            <a:ext cx="11455273" cy="5681687"/>
          </a:xfrm>
        </p:spPr>
        <p:txBody>
          <a:bodyPr>
            <a:normAutofit fontScale="92500" lnSpcReduction="20000"/>
          </a:bodyPr>
          <a:lstStyle/>
          <a:p>
            <a:r>
              <a:rPr lang="en-US" altLang="en-US" dirty="0"/>
              <a:t>Another $47,000 was interpreted as likely being barred by the contract</a:t>
            </a:r>
          </a:p>
          <a:p>
            <a:pPr lvl="1"/>
            <a:r>
              <a:rPr lang="en-US" altLang="en-US" dirty="0"/>
              <a:t>MPP included a 10% administrative markup on the roughly $410,000 finally accepted as constituting the rate adjustment total, resulting in a $41,000 markup</a:t>
            </a:r>
          </a:p>
          <a:p>
            <a:pPr lvl="1"/>
            <a:r>
              <a:rPr lang="en-US" altLang="en-US" dirty="0"/>
              <a:t>There was some ambiguity whether this 10% fee was allowable under the contract </a:t>
            </a:r>
          </a:p>
          <a:p>
            <a:pPr lvl="1"/>
            <a:r>
              <a:rPr lang="en-US" altLang="en-US" dirty="0"/>
              <a:t>DBM felt the most reasonable interpretation of the contract would not permit payment of this fee</a:t>
            </a:r>
          </a:p>
          <a:p>
            <a:pPr lvl="1"/>
            <a:r>
              <a:rPr lang="en-US" altLang="en-US" dirty="0"/>
              <a:t>So the best course of action would have been for DHR to deny this aspect and make MPP file a claim if it really felt it was entitled to increased payment for this reason</a:t>
            </a:r>
          </a:p>
          <a:p>
            <a:pPr lvl="1"/>
            <a:r>
              <a:rPr lang="en-US" altLang="en-US" dirty="0"/>
              <a:t>And, roughly $6,000 in misc. add-on charges were similarly questioned by DBM  </a:t>
            </a:r>
          </a:p>
        </p:txBody>
      </p:sp>
      <p:sp>
        <p:nvSpPr>
          <p:cNvPr id="5" name="Footer Placeholder 4">
            <a:extLst>
              <a:ext uri="{FF2B5EF4-FFF2-40B4-BE49-F238E27FC236}">
                <a16:creationId xmlns:a16="http://schemas.microsoft.com/office/drawing/2014/main" id="{91939611-2CCA-4EFE-BD43-22FBF8758134}"/>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B5DD9B-A412-480E-A7FB-C8E4E24D6162}"/>
              </a:ext>
            </a:extLst>
          </p:cNvPr>
          <p:cNvSpPr>
            <a:spLocks noGrp="1"/>
          </p:cNvSpPr>
          <p:nvPr>
            <p:ph type="sldNum" sz="quarter" idx="12"/>
          </p:nvPr>
        </p:nvSpPr>
        <p:spPr/>
        <p:txBody>
          <a:bodyPr/>
          <a:lstStyle/>
          <a:p>
            <a:fld id="{2AE268F1-9DF9-40AB-9E27-00429E4A729A}" type="slidenum">
              <a:rPr lang="en-US" altLang="en-US" smtClean="0"/>
              <a:pPr/>
              <a:t>256</a:t>
            </a:fld>
            <a:endParaRPr lang="en-US" altLang="en-US"/>
          </a:p>
        </p:txBody>
      </p:sp>
    </p:spTree>
    <p:extLst>
      <p:ext uri="{BB962C8B-B14F-4D97-AF65-F5344CB8AC3E}">
        <p14:creationId xmlns:p14="http://schemas.microsoft.com/office/powerpoint/2010/main" val="6935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a:extLst>
              <a:ext uri="{FF2B5EF4-FFF2-40B4-BE49-F238E27FC236}">
                <a16:creationId xmlns:a16="http://schemas.microsoft.com/office/drawing/2014/main" id="{78C94AF0-5963-46ED-9238-93AF39054FFF}"/>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377283" name="Rectangle 3">
            <a:extLst>
              <a:ext uri="{FF2B5EF4-FFF2-40B4-BE49-F238E27FC236}">
                <a16:creationId xmlns:a16="http://schemas.microsoft.com/office/drawing/2014/main" id="{49C7D123-75AA-4FE0-8790-21F136A63A77}"/>
              </a:ext>
            </a:extLst>
          </p:cNvPr>
          <p:cNvSpPr>
            <a:spLocks noGrp="1" noChangeArrowheads="1"/>
          </p:cNvSpPr>
          <p:nvPr>
            <p:ph type="body" idx="13"/>
          </p:nvPr>
        </p:nvSpPr>
        <p:spPr>
          <a:xfrm>
            <a:off x="482472" y="1304973"/>
            <a:ext cx="10896728" cy="4935003"/>
          </a:xfrm>
        </p:spPr>
        <p:txBody>
          <a:bodyPr>
            <a:normAutofit/>
          </a:bodyPr>
          <a:lstStyle/>
          <a:p>
            <a:r>
              <a:rPr lang="en-US" altLang="en-US" dirty="0"/>
              <a:t>In total, DBM determined that over $137,000 of the 2nd requested modification amount likely, or positively was not justified</a:t>
            </a:r>
          </a:p>
          <a:p>
            <a:r>
              <a:rPr lang="en-US" altLang="en-US" dirty="0"/>
              <a:t>And, this was in addition to the $1.6 million difference between the original $2.6 million 1st modification request, and the $1 million amount of the 2nd request</a:t>
            </a:r>
          </a:p>
          <a:p>
            <a:r>
              <a:rPr lang="en-US" altLang="en-US" dirty="0"/>
              <a:t>So, of the original $2.6 million mod. request, nearly $1.8 million (almost 70%) seemingly was not justified </a:t>
            </a:r>
          </a:p>
        </p:txBody>
      </p:sp>
      <p:sp>
        <p:nvSpPr>
          <p:cNvPr id="5" name="Footer Placeholder 4">
            <a:extLst>
              <a:ext uri="{FF2B5EF4-FFF2-40B4-BE49-F238E27FC236}">
                <a16:creationId xmlns:a16="http://schemas.microsoft.com/office/drawing/2014/main" id="{CE232D80-7AD4-4DAC-9FB2-0409EBB3F56C}"/>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44545B71-E087-4EBE-8FC7-62588C254984}"/>
              </a:ext>
            </a:extLst>
          </p:cNvPr>
          <p:cNvSpPr>
            <a:spLocks noGrp="1"/>
          </p:cNvSpPr>
          <p:nvPr>
            <p:ph type="sldNum" sz="quarter" idx="12"/>
          </p:nvPr>
        </p:nvSpPr>
        <p:spPr/>
        <p:txBody>
          <a:bodyPr/>
          <a:lstStyle/>
          <a:p>
            <a:fld id="{F79BA70E-9199-4BF8-89FE-EEA269317B11}" type="slidenum">
              <a:rPr lang="en-US" altLang="en-US" smtClean="0"/>
              <a:pPr/>
              <a:t>257</a:t>
            </a:fld>
            <a:endParaRPr lang="en-US" altLang="en-US"/>
          </a:p>
        </p:txBody>
      </p:sp>
    </p:spTree>
    <p:extLst>
      <p:ext uri="{BB962C8B-B14F-4D97-AF65-F5344CB8AC3E}">
        <p14:creationId xmlns:p14="http://schemas.microsoft.com/office/powerpoint/2010/main" val="23051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a:extLst>
              <a:ext uri="{FF2B5EF4-FFF2-40B4-BE49-F238E27FC236}">
                <a16:creationId xmlns:a16="http://schemas.microsoft.com/office/drawing/2014/main" id="{463259E9-70D1-4390-A589-2E50DE3E1E5D}"/>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7939" name="Rectangle 3">
            <a:extLst>
              <a:ext uri="{FF2B5EF4-FFF2-40B4-BE49-F238E27FC236}">
                <a16:creationId xmlns:a16="http://schemas.microsoft.com/office/drawing/2014/main" id="{99E84117-56DD-4E12-81EA-0CB15A5B3D7C}"/>
              </a:ext>
            </a:extLst>
          </p:cNvPr>
          <p:cNvSpPr>
            <a:spLocks noGrp="1" noChangeArrowheads="1"/>
          </p:cNvSpPr>
          <p:nvPr>
            <p:ph type="body" idx="13"/>
          </p:nvPr>
        </p:nvSpPr>
        <p:spPr>
          <a:xfrm>
            <a:off x="514637" y="1121173"/>
            <a:ext cx="11115244" cy="5693175"/>
          </a:xfrm>
        </p:spPr>
        <p:txBody>
          <a:bodyPr>
            <a:normAutofit lnSpcReduction="10000"/>
          </a:bodyPr>
          <a:lstStyle/>
          <a:p>
            <a:r>
              <a:rPr lang="en-US" altLang="en-US" dirty="0"/>
              <a:t>Originally, DHR had done no validation of MPP’s request for the modification</a:t>
            </a:r>
          </a:p>
          <a:p>
            <a:pPr lvl="1"/>
            <a:r>
              <a:rPr lang="en-US" altLang="en-US" dirty="0"/>
              <a:t>It accepted what MPP said it should be paid</a:t>
            </a:r>
          </a:p>
          <a:p>
            <a:r>
              <a:rPr lang="en-US" altLang="en-US" dirty="0"/>
              <a:t>But, MPP also did not do a good job keeping track of what it should have been paid</a:t>
            </a:r>
          </a:p>
          <a:p>
            <a:pPr lvl="1"/>
            <a:r>
              <a:rPr lang="en-US" altLang="en-US" dirty="0"/>
              <a:t>As evidenced by charging for the High Cost Placements in addition to the Stop Loss, and the $90,000 in spread sheet errors</a:t>
            </a:r>
          </a:p>
          <a:p>
            <a:pPr lvl="1"/>
            <a:r>
              <a:rPr lang="en-US" altLang="en-US" dirty="0"/>
              <a:t>Not to mention the questionable interpretation of the permissibility of the other $47,000 in administrative and other fees</a:t>
            </a:r>
          </a:p>
          <a:p>
            <a:pPr lvl="1"/>
            <a:endParaRPr lang="en-US" altLang="en-US" dirty="0"/>
          </a:p>
          <a:p>
            <a:endParaRPr lang="en-US" altLang="en-US" dirty="0"/>
          </a:p>
        </p:txBody>
      </p:sp>
      <p:sp>
        <p:nvSpPr>
          <p:cNvPr id="5" name="Footer Placeholder 4">
            <a:extLst>
              <a:ext uri="{FF2B5EF4-FFF2-40B4-BE49-F238E27FC236}">
                <a16:creationId xmlns:a16="http://schemas.microsoft.com/office/drawing/2014/main" id="{A6A6A223-F605-47EC-B94B-6DB9F8B628F2}"/>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6D7B8E5-B648-4C23-8526-03ADD94B3E7B}"/>
              </a:ext>
            </a:extLst>
          </p:cNvPr>
          <p:cNvSpPr>
            <a:spLocks noGrp="1"/>
          </p:cNvSpPr>
          <p:nvPr>
            <p:ph type="sldNum" sz="quarter" idx="12"/>
          </p:nvPr>
        </p:nvSpPr>
        <p:spPr/>
        <p:txBody>
          <a:bodyPr/>
          <a:lstStyle/>
          <a:p>
            <a:fld id="{253B309F-D699-45BC-908F-D1549D97EDC7}" type="slidenum">
              <a:rPr lang="en-US" altLang="en-US" smtClean="0"/>
              <a:pPr/>
              <a:t>258</a:t>
            </a:fld>
            <a:endParaRPr lang="en-US" altLang="en-US"/>
          </a:p>
        </p:txBody>
      </p:sp>
    </p:spTree>
    <p:extLst>
      <p:ext uri="{BB962C8B-B14F-4D97-AF65-F5344CB8AC3E}">
        <p14:creationId xmlns:p14="http://schemas.microsoft.com/office/powerpoint/2010/main" val="7857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a:extLst>
              <a:ext uri="{FF2B5EF4-FFF2-40B4-BE49-F238E27FC236}">
                <a16:creationId xmlns:a16="http://schemas.microsoft.com/office/drawing/2014/main" id="{A4881813-1EEC-4445-8FB1-8195B89D94A1}"/>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8963" name="Rectangle 3">
            <a:extLst>
              <a:ext uri="{FF2B5EF4-FFF2-40B4-BE49-F238E27FC236}">
                <a16:creationId xmlns:a16="http://schemas.microsoft.com/office/drawing/2014/main" id="{6DB3C713-0B61-4648-94D3-64399DCB49D8}"/>
              </a:ext>
            </a:extLst>
          </p:cNvPr>
          <p:cNvSpPr>
            <a:spLocks noGrp="1" noChangeArrowheads="1"/>
          </p:cNvSpPr>
          <p:nvPr>
            <p:ph type="body" idx="13"/>
          </p:nvPr>
        </p:nvSpPr>
        <p:spPr>
          <a:xfrm>
            <a:off x="390573" y="1585266"/>
            <a:ext cx="11390943" cy="4889053"/>
          </a:xfrm>
        </p:spPr>
        <p:txBody>
          <a:bodyPr>
            <a:normAutofit/>
          </a:bodyPr>
          <a:lstStyle/>
          <a:p>
            <a:r>
              <a:rPr lang="en-US" altLang="en-US" dirty="0"/>
              <a:t>Despite DBM questioning the propriety of the $47,000 in administrative &amp; misc. fees, DHR insisted on paying them</a:t>
            </a:r>
          </a:p>
          <a:p>
            <a:r>
              <a:rPr lang="en-US" altLang="en-US" dirty="0"/>
              <a:t>Given the 2 years of not paying the described rate increases, adoptions subsidies, and stop loss amounts, DHR didn’t want to quibble over $47,000</a:t>
            </a:r>
          </a:p>
          <a:p>
            <a:pPr lvl="1"/>
            <a:r>
              <a:rPr lang="en-US" altLang="en-US" dirty="0"/>
              <a:t>To be paid to a non-profit organization</a:t>
            </a:r>
          </a:p>
          <a:p>
            <a:pPr lvl="1"/>
            <a:r>
              <a:rPr lang="en-US" altLang="en-US" dirty="0"/>
              <a:t>Under a contract for a good purpose (foster care)</a:t>
            </a:r>
          </a:p>
        </p:txBody>
      </p:sp>
      <p:sp>
        <p:nvSpPr>
          <p:cNvPr id="5" name="Footer Placeholder 4">
            <a:extLst>
              <a:ext uri="{FF2B5EF4-FFF2-40B4-BE49-F238E27FC236}">
                <a16:creationId xmlns:a16="http://schemas.microsoft.com/office/drawing/2014/main" id="{D2225F57-E692-4972-AFA3-5478BC56E645}"/>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4D2E9F8-198D-42C2-BD09-399B5D571F5F}"/>
              </a:ext>
            </a:extLst>
          </p:cNvPr>
          <p:cNvSpPr>
            <a:spLocks noGrp="1"/>
          </p:cNvSpPr>
          <p:nvPr>
            <p:ph type="sldNum" sz="quarter" idx="12"/>
          </p:nvPr>
        </p:nvSpPr>
        <p:spPr/>
        <p:txBody>
          <a:bodyPr/>
          <a:lstStyle/>
          <a:p>
            <a:fld id="{FCD07EC4-80CA-4E9D-ABED-78FB7D802B71}" type="slidenum">
              <a:rPr lang="en-US" altLang="en-US" smtClean="0"/>
              <a:pPr/>
              <a:t>259</a:t>
            </a:fld>
            <a:endParaRPr lang="en-US" altLang="en-US"/>
          </a:p>
        </p:txBody>
      </p:sp>
    </p:spTree>
    <p:extLst>
      <p:ext uri="{BB962C8B-B14F-4D97-AF65-F5344CB8AC3E}">
        <p14:creationId xmlns:p14="http://schemas.microsoft.com/office/powerpoint/2010/main" val="1688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A5D4-13FD-4FC8-BABD-36412438E808}"/>
              </a:ext>
            </a:extLst>
          </p:cNvPr>
          <p:cNvSpPr>
            <a:spLocks noGrp="1"/>
          </p:cNvSpPr>
          <p:nvPr>
            <p:ph type="title"/>
          </p:nvPr>
        </p:nvSpPr>
        <p:spPr/>
        <p:txBody>
          <a:bodyPr/>
          <a:lstStyle/>
          <a:p>
            <a:pPr algn="ctr"/>
            <a:r>
              <a:rPr lang="en-US" dirty="0"/>
              <a:t>Sole source conditions</a:t>
            </a:r>
          </a:p>
        </p:txBody>
      </p:sp>
      <p:sp>
        <p:nvSpPr>
          <p:cNvPr id="3" name="Content Placeholder 2">
            <a:extLst>
              <a:ext uri="{FF2B5EF4-FFF2-40B4-BE49-F238E27FC236}">
                <a16:creationId xmlns:a16="http://schemas.microsoft.com/office/drawing/2014/main" id="{E837FB96-67E7-4C0C-BFAE-908B7D0CCA34}"/>
              </a:ext>
            </a:extLst>
          </p:cNvPr>
          <p:cNvSpPr>
            <a:spLocks noGrp="1"/>
          </p:cNvSpPr>
          <p:nvPr>
            <p:ph sz="quarter" idx="13"/>
          </p:nvPr>
        </p:nvSpPr>
        <p:spPr>
          <a:xfrm>
            <a:off x="812800" y="2271860"/>
            <a:ext cx="10235414" cy="3443140"/>
          </a:xfrm>
        </p:spPr>
        <p:txBody>
          <a:bodyPr/>
          <a:lstStyle/>
          <a:p>
            <a:r>
              <a:rPr lang="en-US" dirty="0"/>
              <a:t>Which only serves to reinforce that sole source contracts should only be entered into when there is a high degree of certainty that contracting with a single vendor is the most appropriate manner to obtain a given activity</a:t>
            </a:r>
          </a:p>
        </p:txBody>
      </p:sp>
      <p:sp>
        <p:nvSpPr>
          <p:cNvPr id="4" name="Footer Placeholder 3">
            <a:extLst>
              <a:ext uri="{FF2B5EF4-FFF2-40B4-BE49-F238E27FC236}">
                <a16:creationId xmlns:a16="http://schemas.microsoft.com/office/drawing/2014/main" id="{7630DDDB-63BA-4591-AA55-41B9DC1AF0D3}"/>
              </a:ext>
            </a:extLst>
          </p:cNvPr>
          <p:cNvSpPr>
            <a:spLocks noGrp="1"/>
          </p:cNvSpPr>
          <p:nvPr>
            <p:ph type="ftr" sz="quarter" idx="11"/>
          </p:nvPr>
        </p:nvSpPr>
        <p:spPr>
          <a:xfrm>
            <a:off x="812799" y="6356351"/>
            <a:ext cx="969808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7AE13A4C-3394-42A4-9CFD-56E57E2319D1}"/>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214266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a:extLst>
              <a:ext uri="{FF2B5EF4-FFF2-40B4-BE49-F238E27FC236}">
                <a16:creationId xmlns:a16="http://schemas.microsoft.com/office/drawing/2014/main" id="{5696041E-A29C-43ED-A1F7-09D107497CE2}"/>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49987" name="Rectangle 3">
            <a:extLst>
              <a:ext uri="{FF2B5EF4-FFF2-40B4-BE49-F238E27FC236}">
                <a16:creationId xmlns:a16="http://schemas.microsoft.com/office/drawing/2014/main" id="{8A35ADD2-873B-47AA-ABB6-CDF5CBDB92D2}"/>
              </a:ext>
            </a:extLst>
          </p:cNvPr>
          <p:cNvSpPr>
            <a:spLocks noGrp="1" noChangeArrowheads="1"/>
          </p:cNvSpPr>
          <p:nvPr>
            <p:ph type="body" idx="13"/>
          </p:nvPr>
        </p:nvSpPr>
        <p:spPr>
          <a:xfrm>
            <a:off x="459497" y="1461202"/>
            <a:ext cx="11326614" cy="5260274"/>
          </a:xfrm>
        </p:spPr>
        <p:txBody>
          <a:bodyPr>
            <a:normAutofit/>
          </a:bodyPr>
          <a:lstStyle/>
          <a:p>
            <a:r>
              <a:rPr lang="en-US" altLang="en-US" dirty="0"/>
              <a:t>Given the position of DHR, and constant threats from MPP that it would not be able to make its last payroll of the contract without the modification funds</a:t>
            </a:r>
          </a:p>
          <a:p>
            <a:r>
              <a:rPr lang="en-US" altLang="en-US" dirty="0"/>
              <a:t>DBM relented and placed this modification on the 12/18/2002 BPW agenda as a supplemental item</a:t>
            </a:r>
          </a:p>
          <a:p>
            <a:pPr lvl="1"/>
            <a:r>
              <a:rPr lang="en-US" altLang="en-US" dirty="0"/>
              <a:t>With the approval of Office of the Governor’s Chief of Staff, that had been monitoring the status of this request since it was first submitted in 8/02 </a:t>
            </a:r>
          </a:p>
        </p:txBody>
      </p:sp>
      <p:sp>
        <p:nvSpPr>
          <p:cNvPr id="5" name="Footer Placeholder 4">
            <a:extLst>
              <a:ext uri="{FF2B5EF4-FFF2-40B4-BE49-F238E27FC236}">
                <a16:creationId xmlns:a16="http://schemas.microsoft.com/office/drawing/2014/main" id="{17C685A6-1DAD-4345-B010-6AC3743C725E}"/>
              </a:ext>
            </a:extLst>
          </p:cNvPr>
          <p:cNvSpPr>
            <a:spLocks noGrp="1"/>
          </p:cNvSpPr>
          <p:nvPr>
            <p:ph type="ftr" sz="quarter" idx="11"/>
          </p:nvPr>
        </p:nvSpPr>
        <p:spPr>
          <a:xfrm>
            <a:off x="812800" y="6356351"/>
            <a:ext cx="1022598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CA632C9-0CD0-4ABF-8434-E58E50223CB9}"/>
              </a:ext>
            </a:extLst>
          </p:cNvPr>
          <p:cNvSpPr>
            <a:spLocks noGrp="1"/>
          </p:cNvSpPr>
          <p:nvPr>
            <p:ph type="sldNum" sz="quarter" idx="12"/>
          </p:nvPr>
        </p:nvSpPr>
        <p:spPr/>
        <p:txBody>
          <a:bodyPr/>
          <a:lstStyle/>
          <a:p>
            <a:fld id="{55F3DB35-FC8F-4648-A1C4-C17E72AFA769}" type="slidenum">
              <a:rPr lang="en-US" altLang="en-US" smtClean="0"/>
              <a:pPr/>
              <a:t>260</a:t>
            </a:fld>
            <a:endParaRPr lang="en-US" altLang="en-US"/>
          </a:p>
        </p:txBody>
      </p:sp>
    </p:spTree>
    <p:extLst>
      <p:ext uri="{BB962C8B-B14F-4D97-AF65-F5344CB8AC3E}">
        <p14:creationId xmlns:p14="http://schemas.microsoft.com/office/powerpoint/2010/main" val="14172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a:extLst>
              <a:ext uri="{FF2B5EF4-FFF2-40B4-BE49-F238E27FC236}">
                <a16:creationId xmlns:a16="http://schemas.microsoft.com/office/drawing/2014/main" id="{B8E27FBE-B5DD-4059-B73F-24CF8A7F8B1C}"/>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#7 </a:t>
            </a:r>
            <a:r>
              <a:rPr lang="en-US" altLang="en-US" sz="2400" b="0" dirty="0"/>
              <a:t>(Cont’d)</a:t>
            </a:r>
          </a:p>
        </p:txBody>
      </p:sp>
      <p:sp>
        <p:nvSpPr>
          <p:cNvPr id="1451011" name="Rectangle 3">
            <a:extLst>
              <a:ext uri="{FF2B5EF4-FFF2-40B4-BE49-F238E27FC236}">
                <a16:creationId xmlns:a16="http://schemas.microsoft.com/office/drawing/2014/main" id="{E87C71AD-C1F8-4067-A111-5709266D9730}"/>
              </a:ext>
            </a:extLst>
          </p:cNvPr>
          <p:cNvSpPr>
            <a:spLocks noGrp="1" noChangeArrowheads="1"/>
          </p:cNvSpPr>
          <p:nvPr>
            <p:ph type="body" idx="13"/>
          </p:nvPr>
        </p:nvSpPr>
        <p:spPr>
          <a:xfrm>
            <a:off x="326243" y="1066034"/>
            <a:ext cx="11459868" cy="5357742"/>
          </a:xfrm>
        </p:spPr>
        <p:txBody>
          <a:bodyPr>
            <a:normAutofit/>
          </a:bodyPr>
          <a:lstStyle/>
          <a:p>
            <a:r>
              <a:rPr lang="en-US" altLang="en-US" dirty="0"/>
              <a:t>Even with the $47,000 in questionable fees included, the BPW item was only for $802,816 for the period of 1/1/2000 through 8/31/2002</a:t>
            </a:r>
          </a:p>
          <a:p>
            <a:r>
              <a:rPr lang="en-US" altLang="en-US" dirty="0"/>
              <a:t>The period for which DHR’s original submission request was $2.6 million</a:t>
            </a:r>
          </a:p>
          <a:p>
            <a:r>
              <a:rPr lang="en-US" altLang="en-US" dirty="0"/>
              <a:t>$147,184 was also included in the Item to cover the estimated costs from 9/1/2002 through the 12/31/2002 contract end date</a:t>
            </a:r>
          </a:p>
          <a:p>
            <a:r>
              <a:rPr lang="en-US" altLang="en-US" dirty="0"/>
              <a:t>So the Board item amount totaled $950,000 </a:t>
            </a:r>
          </a:p>
        </p:txBody>
      </p:sp>
      <p:sp>
        <p:nvSpPr>
          <p:cNvPr id="5" name="Footer Placeholder 4">
            <a:extLst>
              <a:ext uri="{FF2B5EF4-FFF2-40B4-BE49-F238E27FC236}">
                <a16:creationId xmlns:a16="http://schemas.microsoft.com/office/drawing/2014/main" id="{1EA7DD98-2D22-4FA1-98CE-CB9D9032D090}"/>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3342E5C-55F3-4B5F-ABD9-2299F0D0BC55}"/>
              </a:ext>
            </a:extLst>
          </p:cNvPr>
          <p:cNvSpPr>
            <a:spLocks noGrp="1"/>
          </p:cNvSpPr>
          <p:nvPr>
            <p:ph type="sldNum" sz="quarter" idx="12"/>
          </p:nvPr>
        </p:nvSpPr>
        <p:spPr/>
        <p:txBody>
          <a:bodyPr/>
          <a:lstStyle/>
          <a:p>
            <a:fld id="{7B7CD71B-81EC-4F4F-A1AD-A6B4CEC4516D}" type="slidenum">
              <a:rPr lang="en-US" altLang="en-US" smtClean="0"/>
              <a:pPr/>
              <a:t>261</a:t>
            </a:fld>
            <a:endParaRPr lang="en-US" altLang="en-US"/>
          </a:p>
        </p:txBody>
      </p:sp>
    </p:spTree>
    <p:extLst>
      <p:ext uri="{BB962C8B-B14F-4D97-AF65-F5344CB8AC3E}">
        <p14:creationId xmlns:p14="http://schemas.microsoft.com/office/powerpoint/2010/main" val="39688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a:extLst>
              <a:ext uri="{FF2B5EF4-FFF2-40B4-BE49-F238E27FC236}">
                <a16:creationId xmlns:a16="http://schemas.microsoft.com/office/drawing/2014/main" id="{9FDFEFB4-7A92-43AF-8891-653FE280F6BB}"/>
              </a:ext>
            </a:extLst>
          </p:cNvPr>
          <p:cNvSpPr>
            <a:spLocks noGrp="1" noChangeArrowheads="1"/>
          </p:cNvSpPr>
          <p:nvPr>
            <p:ph type="title"/>
          </p:nvPr>
        </p:nvSpPr>
        <p:spPr>
          <a:xfrm>
            <a:off x="812800" y="136524"/>
            <a:ext cx="10566400" cy="888155"/>
          </a:xfrm>
        </p:spPr>
        <p:txBody>
          <a:bodyPr/>
          <a:lstStyle/>
          <a:p>
            <a:pPr algn="ctr"/>
            <a:r>
              <a:rPr lang="en-US" altLang="en-US" dirty="0"/>
              <a:t>Modification Example #8</a:t>
            </a:r>
          </a:p>
        </p:txBody>
      </p:sp>
      <p:sp>
        <p:nvSpPr>
          <p:cNvPr id="1378307" name="Rectangle 3">
            <a:extLst>
              <a:ext uri="{FF2B5EF4-FFF2-40B4-BE49-F238E27FC236}">
                <a16:creationId xmlns:a16="http://schemas.microsoft.com/office/drawing/2014/main" id="{C2E90B36-C7F6-4752-A87C-FEA2743FA638}"/>
              </a:ext>
            </a:extLst>
          </p:cNvPr>
          <p:cNvSpPr>
            <a:spLocks noGrp="1" noChangeArrowheads="1"/>
          </p:cNvSpPr>
          <p:nvPr>
            <p:ph type="body" idx="13"/>
          </p:nvPr>
        </p:nvSpPr>
        <p:spPr>
          <a:xfrm>
            <a:off x="418143" y="1134959"/>
            <a:ext cx="11326613" cy="5221391"/>
          </a:xfrm>
        </p:spPr>
        <p:txBody>
          <a:bodyPr>
            <a:normAutofit/>
          </a:bodyPr>
          <a:lstStyle/>
          <a:p>
            <a:r>
              <a:rPr lang="en-US" altLang="en-US" dirty="0"/>
              <a:t>DBM contract for a vendor to operate a call center to answer phone calls to State agencies</a:t>
            </a:r>
          </a:p>
          <a:p>
            <a:r>
              <a:rPr lang="en-US" altLang="en-US" dirty="0"/>
              <a:t>The solicitation identified 5 specific agencies that initially would use the call center and the types of calls received by these agencies</a:t>
            </a:r>
          </a:p>
          <a:p>
            <a:r>
              <a:rPr lang="en-US" altLang="en-US" dirty="0"/>
              <a:t>Because these existing call situations had very detailed usage experience in terms of the average duration of calls, specific scripts for most questions, etc., a fixed price was requested for each type of call to each of these agencies</a:t>
            </a:r>
          </a:p>
        </p:txBody>
      </p:sp>
      <p:sp>
        <p:nvSpPr>
          <p:cNvPr id="5" name="Footer Placeholder 4">
            <a:extLst>
              <a:ext uri="{FF2B5EF4-FFF2-40B4-BE49-F238E27FC236}">
                <a16:creationId xmlns:a16="http://schemas.microsoft.com/office/drawing/2014/main" id="{B6454C3A-E87A-4DDA-8A72-6B3BE468C566}"/>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33A50DF-2352-487B-B5A9-F56D50680294}"/>
              </a:ext>
            </a:extLst>
          </p:cNvPr>
          <p:cNvSpPr>
            <a:spLocks noGrp="1"/>
          </p:cNvSpPr>
          <p:nvPr>
            <p:ph type="sldNum" sz="quarter" idx="12"/>
          </p:nvPr>
        </p:nvSpPr>
        <p:spPr/>
        <p:txBody>
          <a:bodyPr/>
          <a:lstStyle/>
          <a:p>
            <a:fld id="{E6480C8B-8524-4574-9E37-AEE23BD327E9}" type="slidenum">
              <a:rPr lang="en-US" altLang="en-US" smtClean="0"/>
              <a:pPr/>
              <a:t>262</a:t>
            </a:fld>
            <a:endParaRPr lang="en-US" altLang="en-US"/>
          </a:p>
        </p:txBody>
      </p:sp>
    </p:spTree>
    <p:extLst>
      <p:ext uri="{BB962C8B-B14F-4D97-AF65-F5344CB8AC3E}">
        <p14:creationId xmlns:p14="http://schemas.microsoft.com/office/powerpoint/2010/main" val="24114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a:extLst>
              <a:ext uri="{FF2B5EF4-FFF2-40B4-BE49-F238E27FC236}">
                <a16:creationId xmlns:a16="http://schemas.microsoft.com/office/drawing/2014/main" id="{A2C99533-0162-4B83-ACBB-BACB51DBFAFA}"/>
              </a:ext>
            </a:extLst>
          </p:cNvPr>
          <p:cNvSpPr>
            <a:spLocks noGrp="1" noChangeArrowheads="1"/>
          </p:cNvSpPr>
          <p:nvPr>
            <p:ph type="title"/>
          </p:nvPr>
        </p:nvSpPr>
        <p:spPr>
          <a:xfrm>
            <a:off x="812800" y="136524"/>
            <a:ext cx="10566400" cy="1030600"/>
          </a:xfrm>
        </p:spPr>
        <p:txBody>
          <a:bodyPr/>
          <a:lstStyle/>
          <a:p>
            <a:pPr algn="ctr"/>
            <a:r>
              <a:rPr lang="en-US" altLang="en-US" dirty="0"/>
              <a:t>Modification Example #8 </a:t>
            </a:r>
            <a:r>
              <a:rPr lang="en-US" altLang="en-US" sz="2400" b="0" dirty="0"/>
              <a:t>(Cont’d)</a:t>
            </a:r>
          </a:p>
        </p:txBody>
      </p:sp>
      <p:sp>
        <p:nvSpPr>
          <p:cNvPr id="1379331" name="Rectangle 3">
            <a:extLst>
              <a:ext uri="{FF2B5EF4-FFF2-40B4-BE49-F238E27FC236}">
                <a16:creationId xmlns:a16="http://schemas.microsoft.com/office/drawing/2014/main" id="{467EC945-20B3-43BA-8764-647D4AAEE164}"/>
              </a:ext>
            </a:extLst>
          </p:cNvPr>
          <p:cNvSpPr>
            <a:spLocks noGrp="1" noChangeArrowheads="1"/>
          </p:cNvSpPr>
          <p:nvPr>
            <p:ph type="body" idx="13"/>
          </p:nvPr>
        </p:nvSpPr>
        <p:spPr>
          <a:xfrm>
            <a:off x="436523" y="1217668"/>
            <a:ext cx="11354183" cy="5503808"/>
          </a:xfrm>
        </p:spPr>
        <p:txBody>
          <a:bodyPr>
            <a:normAutofit/>
          </a:bodyPr>
          <a:lstStyle/>
          <a:p>
            <a:r>
              <a:rPr lang="en-US" altLang="en-US" dirty="0"/>
              <a:t>The fixed price per call was anticipated to result in lower costs to the 5 agencies than paying a fixed rate per minute for each minute of conversation, or portion thereof</a:t>
            </a:r>
          </a:p>
          <a:p>
            <a:r>
              <a:rPr lang="en-US" altLang="en-US" dirty="0"/>
              <a:t>However, aside from detailing the intended usage of the call center by the 5 agencies, it was stated in the RFP that any State agency could elect to have the vendor assume its call center duties during the term of the contract</a:t>
            </a:r>
          </a:p>
          <a:p>
            <a:pPr lvl="1"/>
            <a:r>
              <a:rPr lang="en-US" altLang="en-US" dirty="0"/>
              <a:t>i.e., the contract was identified as being a statewide master contract for call center services</a:t>
            </a:r>
          </a:p>
        </p:txBody>
      </p:sp>
      <p:sp>
        <p:nvSpPr>
          <p:cNvPr id="5" name="Footer Placeholder 4">
            <a:extLst>
              <a:ext uri="{FF2B5EF4-FFF2-40B4-BE49-F238E27FC236}">
                <a16:creationId xmlns:a16="http://schemas.microsoft.com/office/drawing/2014/main" id="{550E77BB-7C8E-4B9A-BBE5-9F20662DC7CE}"/>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FA62D09-B631-46BA-B98B-330D439D39B7}"/>
              </a:ext>
            </a:extLst>
          </p:cNvPr>
          <p:cNvSpPr>
            <a:spLocks noGrp="1"/>
          </p:cNvSpPr>
          <p:nvPr>
            <p:ph type="sldNum" sz="quarter" idx="12"/>
          </p:nvPr>
        </p:nvSpPr>
        <p:spPr/>
        <p:txBody>
          <a:bodyPr/>
          <a:lstStyle/>
          <a:p>
            <a:fld id="{7B191C4F-9F5C-4F1B-9033-A36733DC0D2D}" type="slidenum">
              <a:rPr lang="en-US" altLang="en-US" smtClean="0"/>
              <a:pPr/>
              <a:t>263</a:t>
            </a:fld>
            <a:endParaRPr lang="en-US" altLang="en-US"/>
          </a:p>
        </p:txBody>
      </p:sp>
    </p:spTree>
    <p:extLst>
      <p:ext uri="{BB962C8B-B14F-4D97-AF65-F5344CB8AC3E}">
        <p14:creationId xmlns:p14="http://schemas.microsoft.com/office/powerpoint/2010/main" val="33827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a:extLst>
              <a:ext uri="{FF2B5EF4-FFF2-40B4-BE49-F238E27FC236}">
                <a16:creationId xmlns:a16="http://schemas.microsoft.com/office/drawing/2014/main" id="{96BA748C-2A88-420B-B6FE-60304D31C20D}"/>
              </a:ext>
            </a:extLst>
          </p:cNvPr>
          <p:cNvSpPr>
            <a:spLocks noGrp="1" noChangeArrowheads="1"/>
          </p:cNvSpPr>
          <p:nvPr>
            <p:ph type="title"/>
          </p:nvPr>
        </p:nvSpPr>
        <p:spPr>
          <a:xfrm>
            <a:off x="812800" y="274638"/>
            <a:ext cx="10566400" cy="786801"/>
          </a:xfrm>
        </p:spPr>
        <p:txBody>
          <a:bodyPr/>
          <a:lstStyle/>
          <a:p>
            <a:pPr algn="ctr"/>
            <a:r>
              <a:rPr lang="en-US" altLang="en-US" dirty="0"/>
              <a:t>Modification Example #8 </a:t>
            </a:r>
            <a:r>
              <a:rPr lang="en-US" altLang="en-US" sz="2400" b="0" dirty="0"/>
              <a:t>(Cont’d)</a:t>
            </a:r>
          </a:p>
        </p:txBody>
      </p:sp>
      <p:sp>
        <p:nvSpPr>
          <p:cNvPr id="1380355" name="Rectangle 3">
            <a:extLst>
              <a:ext uri="{FF2B5EF4-FFF2-40B4-BE49-F238E27FC236}">
                <a16:creationId xmlns:a16="http://schemas.microsoft.com/office/drawing/2014/main" id="{AF3C1650-F596-46ED-ABDF-09D29D4E5E7F}"/>
              </a:ext>
            </a:extLst>
          </p:cNvPr>
          <p:cNvSpPr>
            <a:spLocks noGrp="1" noChangeArrowheads="1"/>
          </p:cNvSpPr>
          <p:nvPr>
            <p:ph type="body" idx="13"/>
          </p:nvPr>
        </p:nvSpPr>
        <p:spPr>
          <a:xfrm>
            <a:off x="298673" y="1323354"/>
            <a:ext cx="11620691" cy="5032998"/>
          </a:xfrm>
        </p:spPr>
        <p:txBody>
          <a:bodyPr>
            <a:normAutofit/>
          </a:bodyPr>
          <a:lstStyle/>
          <a:p>
            <a:r>
              <a:rPr lang="en-US" altLang="en-US" dirty="0"/>
              <a:t>About a year after the 5 year contract was implemented several additional agencies expressed interest in having the contractor assume their call center functions</a:t>
            </a:r>
          </a:p>
          <a:p>
            <a:r>
              <a:rPr lang="en-US" altLang="en-US" dirty="0"/>
              <a:t>But the obvious was then discovered:</a:t>
            </a:r>
          </a:p>
          <a:p>
            <a:pPr lvl="1"/>
            <a:r>
              <a:rPr lang="en-US" altLang="en-US" dirty="0"/>
              <a:t>Fixed prices per call for specific activities for 5 agencies did not provide a unit price that could be used by the contractor to charge any other agency that wanted to begin using the contract </a:t>
            </a:r>
          </a:p>
          <a:p>
            <a:pPr lvl="1"/>
            <a:r>
              <a:rPr lang="en-US" altLang="en-US" dirty="0"/>
              <a:t>i.e., as awarded, this master contract could not be used for any agency or purpose, other than the 5 identified in the RFP </a:t>
            </a:r>
          </a:p>
        </p:txBody>
      </p:sp>
      <p:sp>
        <p:nvSpPr>
          <p:cNvPr id="5" name="Footer Placeholder 4">
            <a:extLst>
              <a:ext uri="{FF2B5EF4-FFF2-40B4-BE49-F238E27FC236}">
                <a16:creationId xmlns:a16="http://schemas.microsoft.com/office/drawing/2014/main" id="{386E194F-EF60-4CF3-BC09-0C11E359EEF1}"/>
              </a:ext>
            </a:extLst>
          </p:cNvPr>
          <p:cNvSpPr>
            <a:spLocks noGrp="1"/>
          </p:cNvSpPr>
          <p:nvPr>
            <p:ph type="ftr" sz="quarter" idx="11"/>
          </p:nvPr>
        </p:nvSpPr>
        <p:spPr>
          <a:xfrm>
            <a:off x="812800" y="6356351"/>
            <a:ext cx="10207134"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D917D90A-E3A5-4DA0-A65E-3B275489227B}"/>
              </a:ext>
            </a:extLst>
          </p:cNvPr>
          <p:cNvSpPr>
            <a:spLocks noGrp="1"/>
          </p:cNvSpPr>
          <p:nvPr>
            <p:ph type="sldNum" sz="quarter" idx="12"/>
          </p:nvPr>
        </p:nvSpPr>
        <p:spPr/>
        <p:txBody>
          <a:bodyPr/>
          <a:lstStyle/>
          <a:p>
            <a:fld id="{12F8A620-54CD-410B-8E56-A0266375A1F7}" type="slidenum">
              <a:rPr lang="en-US" altLang="en-US" smtClean="0"/>
              <a:pPr/>
              <a:t>264</a:t>
            </a:fld>
            <a:endParaRPr lang="en-US" altLang="en-US"/>
          </a:p>
        </p:txBody>
      </p:sp>
    </p:spTree>
    <p:extLst>
      <p:ext uri="{BB962C8B-B14F-4D97-AF65-F5344CB8AC3E}">
        <p14:creationId xmlns:p14="http://schemas.microsoft.com/office/powerpoint/2010/main" val="23048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a:extLst>
              <a:ext uri="{FF2B5EF4-FFF2-40B4-BE49-F238E27FC236}">
                <a16:creationId xmlns:a16="http://schemas.microsoft.com/office/drawing/2014/main" id="{16D6B62F-7DC6-40D8-A541-061D810288DC}"/>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#8 </a:t>
            </a:r>
            <a:r>
              <a:rPr lang="en-US" altLang="en-US" sz="2400" b="0" dirty="0"/>
              <a:t>(Cont’d)</a:t>
            </a:r>
          </a:p>
        </p:txBody>
      </p:sp>
      <p:sp>
        <p:nvSpPr>
          <p:cNvPr id="1381379" name="Rectangle 3">
            <a:extLst>
              <a:ext uri="{FF2B5EF4-FFF2-40B4-BE49-F238E27FC236}">
                <a16:creationId xmlns:a16="http://schemas.microsoft.com/office/drawing/2014/main" id="{595492B0-7AE3-4137-8B55-0249835D6D93}"/>
              </a:ext>
            </a:extLst>
          </p:cNvPr>
          <p:cNvSpPr>
            <a:spLocks noGrp="1" noChangeArrowheads="1"/>
          </p:cNvSpPr>
          <p:nvPr>
            <p:ph type="body" idx="13"/>
          </p:nvPr>
        </p:nvSpPr>
        <p:spPr>
          <a:xfrm>
            <a:off x="395167" y="1176313"/>
            <a:ext cx="11363373" cy="5137181"/>
          </a:xfrm>
        </p:spPr>
        <p:txBody>
          <a:bodyPr>
            <a:normAutofit/>
          </a:bodyPr>
          <a:lstStyle/>
          <a:p>
            <a:r>
              <a:rPr lang="en-US" altLang="en-US" dirty="0"/>
              <a:t>This meant either that:</a:t>
            </a:r>
          </a:p>
          <a:p>
            <a:pPr lvl="1"/>
            <a:r>
              <a:rPr lang="en-US" altLang="en-US" dirty="0"/>
              <a:t>No other agency than the 5 original participants could use the contract</a:t>
            </a:r>
          </a:p>
          <a:p>
            <a:pPr lvl="1"/>
            <a:r>
              <a:rPr lang="en-US" altLang="en-US" dirty="0"/>
              <a:t>Or, that the contract had to be modified to incorporate a fixed per minute price for calls to any agency other than the original 5</a:t>
            </a:r>
          </a:p>
          <a:p>
            <a:r>
              <a:rPr lang="en-US" altLang="en-US" dirty="0"/>
              <a:t>Ultimately, it was decided to convert the fixed price per call for the 5 agencies into an approximate average rate per minute and use this per minute rate for usage by any agency other than the original 5</a:t>
            </a:r>
          </a:p>
        </p:txBody>
      </p:sp>
      <p:sp>
        <p:nvSpPr>
          <p:cNvPr id="5" name="Footer Placeholder 4">
            <a:extLst>
              <a:ext uri="{FF2B5EF4-FFF2-40B4-BE49-F238E27FC236}">
                <a16:creationId xmlns:a16="http://schemas.microsoft.com/office/drawing/2014/main" id="{9B3C70CE-D52A-4D81-B876-919334F5D955}"/>
              </a:ext>
            </a:extLst>
          </p:cNvPr>
          <p:cNvSpPr>
            <a:spLocks noGrp="1"/>
          </p:cNvSpPr>
          <p:nvPr>
            <p:ph type="ftr" sz="quarter" idx="11"/>
          </p:nvPr>
        </p:nvSpPr>
        <p:spPr>
          <a:xfrm>
            <a:off x="812799" y="6356351"/>
            <a:ext cx="1005630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77A91CC3-A013-429F-8CEF-E99C5F3FAB3E}"/>
              </a:ext>
            </a:extLst>
          </p:cNvPr>
          <p:cNvSpPr>
            <a:spLocks noGrp="1"/>
          </p:cNvSpPr>
          <p:nvPr>
            <p:ph type="sldNum" sz="quarter" idx="12"/>
          </p:nvPr>
        </p:nvSpPr>
        <p:spPr/>
        <p:txBody>
          <a:bodyPr/>
          <a:lstStyle/>
          <a:p>
            <a:fld id="{1F4BC7E9-50B7-4D9E-9241-657779181444}" type="slidenum">
              <a:rPr lang="en-US" altLang="en-US" smtClean="0"/>
              <a:pPr/>
              <a:t>265</a:t>
            </a:fld>
            <a:endParaRPr lang="en-US" altLang="en-US"/>
          </a:p>
        </p:txBody>
      </p:sp>
    </p:spTree>
    <p:extLst>
      <p:ext uri="{BB962C8B-B14F-4D97-AF65-F5344CB8AC3E}">
        <p14:creationId xmlns:p14="http://schemas.microsoft.com/office/powerpoint/2010/main" val="24709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a:extLst>
              <a:ext uri="{FF2B5EF4-FFF2-40B4-BE49-F238E27FC236}">
                <a16:creationId xmlns:a16="http://schemas.microsoft.com/office/drawing/2014/main" id="{12C2A69C-7AC7-413B-A6F1-280FD8357994}"/>
              </a:ext>
            </a:extLst>
          </p:cNvPr>
          <p:cNvSpPr>
            <a:spLocks noGrp="1" noChangeArrowheads="1"/>
          </p:cNvSpPr>
          <p:nvPr>
            <p:ph type="title"/>
          </p:nvPr>
        </p:nvSpPr>
        <p:spPr>
          <a:xfrm>
            <a:off x="812800" y="274638"/>
            <a:ext cx="10566400" cy="684211"/>
          </a:xfrm>
        </p:spPr>
        <p:txBody>
          <a:bodyPr/>
          <a:lstStyle/>
          <a:p>
            <a:pPr algn="ctr"/>
            <a:r>
              <a:rPr lang="en-US" altLang="en-US" dirty="0"/>
              <a:t>Modification Example #8 </a:t>
            </a:r>
            <a:r>
              <a:rPr lang="en-US" altLang="en-US" sz="2400" b="0" dirty="0"/>
              <a:t>(Cont’d)</a:t>
            </a:r>
          </a:p>
        </p:txBody>
      </p:sp>
      <p:sp>
        <p:nvSpPr>
          <p:cNvPr id="1382403" name="Rectangle 3">
            <a:extLst>
              <a:ext uri="{FF2B5EF4-FFF2-40B4-BE49-F238E27FC236}">
                <a16:creationId xmlns:a16="http://schemas.microsoft.com/office/drawing/2014/main" id="{FF23DC36-9B03-49D5-83EB-8F59955CB892}"/>
              </a:ext>
            </a:extLst>
          </p:cNvPr>
          <p:cNvSpPr>
            <a:spLocks noGrp="1" noChangeArrowheads="1"/>
          </p:cNvSpPr>
          <p:nvPr>
            <p:ph type="body" idx="13"/>
          </p:nvPr>
        </p:nvSpPr>
        <p:spPr>
          <a:xfrm>
            <a:off x="344623" y="1259023"/>
            <a:ext cx="11372563" cy="5160157"/>
          </a:xfrm>
        </p:spPr>
        <p:txBody>
          <a:bodyPr>
            <a:normAutofit/>
          </a:bodyPr>
          <a:lstStyle/>
          <a:p>
            <a:r>
              <a:rPr lang="en-US" altLang="en-US" dirty="0"/>
              <a:t>Whereas the contractor agreed to this approach, it wanted a higher per minute rate than DBM originally proposed</a:t>
            </a:r>
          </a:p>
          <a:p>
            <a:r>
              <a:rPr lang="en-US" altLang="en-US" dirty="0"/>
              <a:t>Which highlights the dilemma of negotiating modifications with vendors</a:t>
            </a:r>
          </a:p>
          <a:p>
            <a:pPr lvl="1"/>
            <a:r>
              <a:rPr lang="en-US" altLang="en-US" dirty="0"/>
              <a:t>There is no specific competition for the modification, so there is little incentive for vendors to hold down modification rates</a:t>
            </a:r>
          </a:p>
          <a:p>
            <a:pPr lvl="1"/>
            <a:r>
              <a:rPr lang="en-US" altLang="en-US" dirty="0"/>
              <a:t>And often the State has little leverage in terms of using another vendor to provide services </a:t>
            </a:r>
          </a:p>
          <a:p>
            <a:pPr lvl="2"/>
            <a:r>
              <a:rPr lang="en-US" altLang="en-US" dirty="0"/>
              <a:t>i.e., it is a captive of the vendor    </a:t>
            </a:r>
          </a:p>
        </p:txBody>
      </p:sp>
      <p:sp>
        <p:nvSpPr>
          <p:cNvPr id="5" name="Footer Placeholder 4">
            <a:extLst>
              <a:ext uri="{FF2B5EF4-FFF2-40B4-BE49-F238E27FC236}">
                <a16:creationId xmlns:a16="http://schemas.microsoft.com/office/drawing/2014/main" id="{4B17B2C2-4B21-4CC8-8AA9-935497A26B44}"/>
              </a:ext>
            </a:extLst>
          </p:cNvPr>
          <p:cNvSpPr>
            <a:spLocks noGrp="1"/>
          </p:cNvSpPr>
          <p:nvPr>
            <p:ph type="ftr" sz="quarter" idx="11"/>
          </p:nvPr>
        </p:nvSpPr>
        <p:spPr>
          <a:xfrm>
            <a:off x="812800" y="6356351"/>
            <a:ext cx="1013172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55BD54E-645D-4C63-9BCB-D8276CF622AE}"/>
              </a:ext>
            </a:extLst>
          </p:cNvPr>
          <p:cNvSpPr>
            <a:spLocks noGrp="1"/>
          </p:cNvSpPr>
          <p:nvPr>
            <p:ph type="sldNum" sz="quarter" idx="12"/>
          </p:nvPr>
        </p:nvSpPr>
        <p:spPr/>
        <p:txBody>
          <a:bodyPr/>
          <a:lstStyle/>
          <a:p>
            <a:fld id="{ACDCA384-F9B3-41E9-B648-D8CB52832ED0}" type="slidenum">
              <a:rPr lang="en-US" altLang="en-US" smtClean="0"/>
              <a:pPr/>
              <a:t>266</a:t>
            </a:fld>
            <a:endParaRPr lang="en-US" altLang="en-US"/>
          </a:p>
        </p:txBody>
      </p:sp>
    </p:spTree>
    <p:extLst>
      <p:ext uri="{BB962C8B-B14F-4D97-AF65-F5344CB8AC3E}">
        <p14:creationId xmlns:p14="http://schemas.microsoft.com/office/powerpoint/2010/main" val="406352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a:extLst>
              <a:ext uri="{FF2B5EF4-FFF2-40B4-BE49-F238E27FC236}">
                <a16:creationId xmlns:a16="http://schemas.microsoft.com/office/drawing/2014/main" id="{0163115F-12AE-4AB5-9E02-B9B07105F33F}"/>
              </a:ext>
            </a:extLst>
          </p:cNvPr>
          <p:cNvSpPr>
            <a:spLocks noGrp="1" noChangeArrowheads="1"/>
          </p:cNvSpPr>
          <p:nvPr>
            <p:ph type="title"/>
          </p:nvPr>
        </p:nvSpPr>
        <p:spPr/>
        <p:txBody>
          <a:bodyPr/>
          <a:lstStyle/>
          <a:p>
            <a:pPr algn="ctr"/>
            <a:r>
              <a:rPr lang="en-US" altLang="en-US" dirty="0"/>
              <a:t>Modification Example #8 </a:t>
            </a:r>
            <a:r>
              <a:rPr lang="en-US" altLang="en-US" sz="2400" b="0" dirty="0"/>
              <a:t>(Cont’d)</a:t>
            </a:r>
          </a:p>
        </p:txBody>
      </p:sp>
      <p:sp>
        <p:nvSpPr>
          <p:cNvPr id="1383427" name="Rectangle 3">
            <a:extLst>
              <a:ext uri="{FF2B5EF4-FFF2-40B4-BE49-F238E27FC236}">
                <a16:creationId xmlns:a16="http://schemas.microsoft.com/office/drawing/2014/main" id="{5C11178D-2137-4091-8A2D-0F02C9BB1C5C}"/>
              </a:ext>
            </a:extLst>
          </p:cNvPr>
          <p:cNvSpPr>
            <a:spLocks noGrp="1" noChangeArrowheads="1"/>
          </p:cNvSpPr>
          <p:nvPr>
            <p:ph type="body" idx="13"/>
          </p:nvPr>
        </p:nvSpPr>
        <p:spPr>
          <a:xfrm>
            <a:off x="812800" y="2233158"/>
            <a:ext cx="10566400" cy="3481842"/>
          </a:xfrm>
        </p:spPr>
        <p:txBody>
          <a:bodyPr/>
          <a:lstStyle/>
          <a:p>
            <a:r>
              <a:rPr lang="en-US" altLang="en-US" dirty="0"/>
              <a:t>In this instance it is very possible that if the RFP had included both the fixed prices for the 5 existing agencies, and a section with a fixed rate per minute, that better rates could have been obtained than what was modified after the award</a:t>
            </a:r>
          </a:p>
        </p:txBody>
      </p:sp>
      <p:sp>
        <p:nvSpPr>
          <p:cNvPr id="5" name="Footer Placeholder 4">
            <a:extLst>
              <a:ext uri="{FF2B5EF4-FFF2-40B4-BE49-F238E27FC236}">
                <a16:creationId xmlns:a16="http://schemas.microsoft.com/office/drawing/2014/main" id="{D0BD961C-5403-4EB6-B954-9DF7707757F9}"/>
              </a:ext>
            </a:extLst>
          </p:cNvPr>
          <p:cNvSpPr>
            <a:spLocks noGrp="1"/>
          </p:cNvSpPr>
          <p:nvPr>
            <p:ph type="ftr" sz="quarter" idx="11"/>
          </p:nvPr>
        </p:nvSpPr>
        <p:spPr>
          <a:xfrm>
            <a:off x="812799" y="6356351"/>
            <a:ext cx="1002802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E711485C-15AD-453B-A601-EAAD6C45F755}"/>
              </a:ext>
            </a:extLst>
          </p:cNvPr>
          <p:cNvSpPr>
            <a:spLocks noGrp="1"/>
          </p:cNvSpPr>
          <p:nvPr>
            <p:ph type="sldNum" sz="quarter" idx="12"/>
          </p:nvPr>
        </p:nvSpPr>
        <p:spPr/>
        <p:txBody>
          <a:bodyPr/>
          <a:lstStyle/>
          <a:p>
            <a:fld id="{102894DC-1310-4C0A-B220-47E304B38640}" type="slidenum">
              <a:rPr lang="en-US" altLang="en-US" smtClean="0"/>
              <a:pPr/>
              <a:t>267</a:t>
            </a:fld>
            <a:endParaRPr lang="en-US" altLang="en-US"/>
          </a:p>
        </p:txBody>
      </p:sp>
    </p:spTree>
    <p:extLst>
      <p:ext uri="{BB962C8B-B14F-4D97-AF65-F5344CB8AC3E}">
        <p14:creationId xmlns:p14="http://schemas.microsoft.com/office/powerpoint/2010/main" val="27657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a:extLst>
              <a:ext uri="{FF2B5EF4-FFF2-40B4-BE49-F238E27FC236}">
                <a16:creationId xmlns:a16="http://schemas.microsoft.com/office/drawing/2014/main" id="{BCAD3090-DB07-44A9-A16D-0DE313BA28D0}"/>
              </a:ext>
            </a:extLst>
          </p:cNvPr>
          <p:cNvSpPr>
            <a:spLocks noGrp="1" noChangeArrowheads="1"/>
          </p:cNvSpPr>
          <p:nvPr>
            <p:ph type="title"/>
          </p:nvPr>
        </p:nvSpPr>
        <p:spPr/>
        <p:txBody>
          <a:bodyPr/>
          <a:lstStyle/>
          <a:p>
            <a:r>
              <a:rPr lang="en-US" altLang="en-US" dirty="0"/>
              <a:t>Modifications Examples</a:t>
            </a:r>
          </a:p>
        </p:txBody>
      </p:sp>
      <p:sp>
        <p:nvSpPr>
          <p:cNvPr id="1074179" name="Rectangle 3">
            <a:extLst>
              <a:ext uri="{FF2B5EF4-FFF2-40B4-BE49-F238E27FC236}">
                <a16:creationId xmlns:a16="http://schemas.microsoft.com/office/drawing/2014/main" id="{A2DD5180-6215-4201-B0E0-14050CF505D3}"/>
              </a:ext>
            </a:extLst>
          </p:cNvPr>
          <p:cNvSpPr>
            <a:spLocks noGrp="1" noChangeArrowheads="1"/>
          </p:cNvSpPr>
          <p:nvPr>
            <p:ph type="body" idx="13"/>
          </p:nvPr>
        </p:nvSpPr>
        <p:spPr>
          <a:xfrm>
            <a:off x="457199" y="1600200"/>
            <a:ext cx="11339513" cy="4719638"/>
          </a:xfrm>
        </p:spPr>
        <p:txBody>
          <a:bodyPr>
            <a:normAutofit/>
          </a:bodyPr>
          <a:lstStyle/>
          <a:p>
            <a:r>
              <a:rPr lang="en-US" altLang="en-US" dirty="0"/>
              <a:t>It keeps coming back to 2 sayings</a:t>
            </a:r>
          </a:p>
          <a:p>
            <a:pPr lvl="1"/>
            <a:r>
              <a:rPr lang="en-US" altLang="en-US" dirty="0"/>
              <a:t>Pay me now or pay me later!</a:t>
            </a:r>
          </a:p>
          <a:p>
            <a:pPr lvl="1"/>
            <a:r>
              <a:rPr lang="en-US" altLang="en-US" dirty="0"/>
              <a:t>It’s all meaningless boilerplate; until it isn’t!</a:t>
            </a:r>
          </a:p>
          <a:p>
            <a:r>
              <a:rPr lang="en-US" altLang="en-US" dirty="0"/>
              <a:t>As State procurement &amp; contract management personnel, you are supposed to know:</a:t>
            </a:r>
          </a:p>
          <a:p>
            <a:pPr lvl="1"/>
            <a:r>
              <a:rPr lang="en-US" altLang="en-US" dirty="0"/>
              <a:t>What “boilerplate” and other requirements to include in solicitations/contracts to begin with</a:t>
            </a:r>
          </a:p>
          <a:p>
            <a:pPr lvl="1"/>
            <a:r>
              <a:rPr lang="en-US" altLang="en-US" dirty="0"/>
              <a:t>How to properly apply those requirements when the time comes</a:t>
            </a:r>
          </a:p>
        </p:txBody>
      </p:sp>
      <p:sp>
        <p:nvSpPr>
          <p:cNvPr id="5" name="Footer Placeholder 4">
            <a:extLst>
              <a:ext uri="{FF2B5EF4-FFF2-40B4-BE49-F238E27FC236}">
                <a16:creationId xmlns:a16="http://schemas.microsoft.com/office/drawing/2014/main" id="{38255ED8-465D-4817-9918-D4E96DEA7D17}"/>
              </a:ext>
            </a:extLst>
          </p:cNvPr>
          <p:cNvSpPr>
            <a:spLocks noGrp="1"/>
          </p:cNvSpPr>
          <p:nvPr>
            <p:ph type="ftr" sz="quarter" idx="11"/>
          </p:nvPr>
        </p:nvSpPr>
        <p:spPr>
          <a:xfrm>
            <a:off x="812799" y="6356351"/>
            <a:ext cx="10075159" cy="365125"/>
          </a:xfrm>
        </p:spPr>
        <p:txBody>
          <a:bodyPr/>
          <a:lstStyle/>
          <a:p>
            <a:r>
              <a:rPr lang="en-US" altLang="en-US"/>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FAB5D58A-FFA7-47D7-B09A-BFD194772A19}"/>
              </a:ext>
            </a:extLst>
          </p:cNvPr>
          <p:cNvSpPr>
            <a:spLocks noGrp="1"/>
          </p:cNvSpPr>
          <p:nvPr>
            <p:ph type="sldNum" sz="quarter" idx="12"/>
          </p:nvPr>
        </p:nvSpPr>
        <p:spPr/>
        <p:txBody>
          <a:bodyPr/>
          <a:lstStyle/>
          <a:p>
            <a:fld id="{1E4DD4D4-365F-4C41-BA75-8F8991FDE1E8}" type="slidenum">
              <a:rPr lang="en-US" altLang="en-US" smtClean="0"/>
              <a:pPr/>
              <a:t>268</a:t>
            </a:fld>
            <a:endParaRPr lang="en-US" altLang="en-US"/>
          </a:p>
        </p:txBody>
      </p:sp>
    </p:spTree>
    <p:extLst>
      <p:ext uri="{BB962C8B-B14F-4D97-AF65-F5344CB8AC3E}">
        <p14:creationId xmlns:p14="http://schemas.microsoft.com/office/powerpoint/2010/main" val="218006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43744212-7122-4CB6-B993-6A7EC82EC8EA}"/>
              </a:ext>
            </a:extLst>
          </p:cNvPr>
          <p:cNvSpPr>
            <a:spLocks noGrp="1" noChangeArrowheads="1"/>
          </p:cNvSpPr>
          <p:nvPr>
            <p:ph type="title"/>
          </p:nvPr>
        </p:nvSpPr>
        <p:spPr/>
        <p:txBody>
          <a:bodyPr/>
          <a:lstStyle/>
          <a:p>
            <a:r>
              <a:rPr lang="en-US" altLang="en-US" dirty="0"/>
              <a:t>Modifications Examples</a:t>
            </a:r>
          </a:p>
        </p:txBody>
      </p:sp>
      <p:sp>
        <p:nvSpPr>
          <p:cNvPr id="1075203" name="Rectangle 3">
            <a:extLst>
              <a:ext uri="{FF2B5EF4-FFF2-40B4-BE49-F238E27FC236}">
                <a16:creationId xmlns:a16="http://schemas.microsoft.com/office/drawing/2014/main" id="{1B5EDD72-9E3B-438E-A57E-37493871CA61}"/>
              </a:ext>
            </a:extLst>
          </p:cNvPr>
          <p:cNvSpPr>
            <a:spLocks noGrp="1" noChangeArrowheads="1"/>
          </p:cNvSpPr>
          <p:nvPr>
            <p:ph type="body" idx="13"/>
          </p:nvPr>
        </p:nvSpPr>
        <p:spPr/>
        <p:txBody>
          <a:bodyPr/>
          <a:lstStyle/>
          <a:p>
            <a:r>
              <a:rPr lang="en-US" altLang="en-US" dirty="0"/>
              <a:t>These examples illustrate that the key to procurement and contract management issues is to learn from problems and take steps to prevent them from recurring</a:t>
            </a:r>
          </a:p>
          <a:p>
            <a:pPr lvl="1"/>
            <a:r>
              <a:rPr lang="en-US" altLang="en-US" dirty="0"/>
              <a:t>Fool me once, shame on you!</a:t>
            </a:r>
          </a:p>
          <a:p>
            <a:pPr lvl="1"/>
            <a:r>
              <a:rPr lang="en-US" altLang="en-US" dirty="0"/>
              <a:t>Fool me twice, shame on me!</a:t>
            </a:r>
          </a:p>
        </p:txBody>
      </p:sp>
      <p:sp>
        <p:nvSpPr>
          <p:cNvPr id="5" name="Footer Placeholder 4">
            <a:extLst>
              <a:ext uri="{FF2B5EF4-FFF2-40B4-BE49-F238E27FC236}">
                <a16:creationId xmlns:a16="http://schemas.microsoft.com/office/drawing/2014/main" id="{6049FE16-F368-451D-A21B-B032DCD87A52}"/>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DC27CC-D2AA-411B-9DBD-A6681A51CC52}"/>
              </a:ext>
            </a:extLst>
          </p:cNvPr>
          <p:cNvSpPr>
            <a:spLocks noGrp="1"/>
          </p:cNvSpPr>
          <p:nvPr>
            <p:ph type="sldNum" sz="quarter" idx="12"/>
          </p:nvPr>
        </p:nvSpPr>
        <p:spPr/>
        <p:txBody>
          <a:bodyPr/>
          <a:lstStyle/>
          <a:p>
            <a:fld id="{AACE1CDC-3AAA-42A7-9172-BCB2AED34265}" type="slidenum">
              <a:rPr lang="en-US" altLang="en-US" smtClean="0"/>
              <a:pPr/>
              <a:t>269</a:t>
            </a:fld>
            <a:endParaRPr lang="en-US" altLang="en-US"/>
          </a:p>
        </p:txBody>
      </p:sp>
    </p:spTree>
    <p:extLst>
      <p:ext uri="{BB962C8B-B14F-4D97-AF65-F5344CB8AC3E}">
        <p14:creationId xmlns:p14="http://schemas.microsoft.com/office/powerpoint/2010/main" val="30714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5087-8239-43E5-A746-1B622E92D0D5}"/>
              </a:ext>
            </a:extLst>
          </p:cNvPr>
          <p:cNvSpPr>
            <a:spLocks noGrp="1"/>
          </p:cNvSpPr>
          <p:nvPr>
            <p:ph type="title"/>
          </p:nvPr>
        </p:nvSpPr>
        <p:spPr>
          <a:xfrm>
            <a:off x="812800" y="136524"/>
            <a:ext cx="10566400" cy="806157"/>
          </a:xfrm>
        </p:spPr>
        <p:txBody>
          <a:bodyPr/>
          <a:lstStyle/>
          <a:p>
            <a:pPr algn="ctr"/>
            <a:r>
              <a:rPr lang="en-US" dirty="0"/>
              <a:t>Another audit exception</a:t>
            </a:r>
          </a:p>
        </p:txBody>
      </p:sp>
      <p:sp>
        <p:nvSpPr>
          <p:cNvPr id="3" name="Content Placeholder 2">
            <a:extLst>
              <a:ext uri="{FF2B5EF4-FFF2-40B4-BE49-F238E27FC236}">
                <a16:creationId xmlns:a16="http://schemas.microsoft.com/office/drawing/2014/main" id="{9A032004-AD6E-4B8B-89EC-028BDE9FDA0A}"/>
              </a:ext>
            </a:extLst>
          </p:cNvPr>
          <p:cNvSpPr>
            <a:spLocks noGrp="1"/>
          </p:cNvSpPr>
          <p:nvPr>
            <p:ph sz="quarter" idx="13"/>
          </p:nvPr>
        </p:nvSpPr>
        <p:spPr>
          <a:xfrm>
            <a:off x="292231" y="1093509"/>
            <a:ext cx="11604396" cy="5354425"/>
          </a:xfrm>
        </p:spPr>
        <p:txBody>
          <a:bodyPr>
            <a:normAutofit fontScale="92500" lnSpcReduction="10000"/>
          </a:bodyPr>
          <a:lstStyle/>
          <a:p>
            <a:r>
              <a:rPr lang="en-US" dirty="0"/>
              <a:t>Besides questioning the legitimacy of some MDH sole source awards, in 2017 the Legislative Auditors also cited MDH for the failure to abide by 21.05.05.03</a:t>
            </a:r>
          </a:p>
          <a:p>
            <a:r>
              <a:rPr lang="en-US" dirty="0"/>
              <a:t>21.05.05.03 – Negotiation in Sole Source Procurement</a:t>
            </a:r>
          </a:p>
          <a:p>
            <a:pPr lvl="1"/>
            <a:r>
              <a:rPr lang="en-US" dirty="0"/>
              <a:t>“The procurement officer shall conduct negotiations, as appropriate, as to price, delivery and terms.” </a:t>
            </a:r>
          </a:p>
          <a:p>
            <a:r>
              <a:rPr lang="en-US" dirty="0"/>
              <a:t>The Legislative Auditors interpret this clause as requiring some effort to get better prices or other circumstances than what a sole source vendor initially offers</a:t>
            </a:r>
          </a:p>
          <a:p>
            <a:r>
              <a:rPr lang="en-US" dirty="0"/>
              <a:t>And that this </a:t>
            </a:r>
            <a:r>
              <a:rPr lang="en-US" b="1" u="sng" dirty="0">
                <a:solidFill>
                  <a:srgbClr val="7030A0"/>
                </a:solidFill>
              </a:rPr>
              <a:t>effort must be documented</a:t>
            </a:r>
            <a:r>
              <a:rPr lang="en-US" b="1" dirty="0">
                <a:solidFill>
                  <a:srgbClr val="7030A0"/>
                </a:solidFill>
              </a:rPr>
              <a:t> </a:t>
            </a:r>
            <a:r>
              <a:rPr lang="en-US" dirty="0"/>
              <a:t>in the procurement file</a:t>
            </a:r>
          </a:p>
        </p:txBody>
      </p:sp>
      <p:sp>
        <p:nvSpPr>
          <p:cNvPr id="4" name="Footer Placeholder 3">
            <a:extLst>
              <a:ext uri="{FF2B5EF4-FFF2-40B4-BE49-F238E27FC236}">
                <a16:creationId xmlns:a16="http://schemas.microsoft.com/office/drawing/2014/main" id="{BBBEFA71-29D3-45AF-A760-3B7181DD9D0B}"/>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8C82ACE-A9B0-46EA-9AF2-36C7F7B9948B}"/>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23380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5087-8239-43E5-A746-1B622E92D0D5}"/>
              </a:ext>
            </a:extLst>
          </p:cNvPr>
          <p:cNvSpPr>
            <a:spLocks noGrp="1"/>
          </p:cNvSpPr>
          <p:nvPr>
            <p:ph type="title"/>
          </p:nvPr>
        </p:nvSpPr>
        <p:spPr>
          <a:xfrm>
            <a:off x="812800" y="136524"/>
            <a:ext cx="10566400" cy="806157"/>
          </a:xfrm>
        </p:spPr>
        <p:txBody>
          <a:bodyPr/>
          <a:lstStyle/>
          <a:p>
            <a:pPr algn="ctr"/>
            <a:r>
              <a:rPr lang="en-US" dirty="0"/>
              <a:t>Another audit exception</a:t>
            </a:r>
          </a:p>
        </p:txBody>
      </p:sp>
      <p:sp>
        <p:nvSpPr>
          <p:cNvPr id="3" name="Content Placeholder 2">
            <a:extLst>
              <a:ext uri="{FF2B5EF4-FFF2-40B4-BE49-F238E27FC236}">
                <a16:creationId xmlns:a16="http://schemas.microsoft.com/office/drawing/2014/main" id="{9A032004-AD6E-4B8B-89EC-028BDE9FDA0A}"/>
              </a:ext>
            </a:extLst>
          </p:cNvPr>
          <p:cNvSpPr>
            <a:spLocks noGrp="1"/>
          </p:cNvSpPr>
          <p:nvPr>
            <p:ph sz="quarter" idx="13"/>
          </p:nvPr>
        </p:nvSpPr>
        <p:spPr>
          <a:xfrm>
            <a:off x="292231" y="1093509"/>
            <a:ext cx="11604396" cy="5354425"/>
          </a:xfrm>
        </p:spPr>
        <p:txBody>
          <a:bodyPr>
            <a:normAutofit/>
          </a:bodyPr>
          <a:lstStyle/>
          <a:p>
            <a:r>
              <a:rPr lang="en-US" dirty="0"/>
              <a:t>The Legislative Auditors didn’t want to be told of the circumstances pertaining to a sole source</a:t>
            </a:r>
          </a:p>
          <a:p>
            <a:pPr lvl="1"/>
            <a:r>
              <a:rPr lang="en-US" dirty="0"/>
              <a:t>Or that there was undocumented verbal discussion with the sole source vendor to try to get better pricing, etc.</a:t>
            </a:r>
          </a:p>
          <a:p>
            <a:pPr lvl="1"/>
            <a:r>
              <a:rPr lang="en-US" dirty="0"/>
              <a:t>To the Auditors, the only thing that matters is what is in writing in the procurement file</a:t>
            </a:r>
          </a:p>
          <a:p>
            <a:pPr lvl="1"/>
            <a:r>
              <a:rPr lang="en-US" dirty="0"/>
              <a:t>Even something as simple as a written statement in the file that the sole source vendor was asked verbally to reduce prices or otherwise improve its contract, seemingly is acceptable to the                                                                        Auditors that 21.05.05.03 was satisfied</a:t>
            </a:r>
          </a:p>
        </p:txBody>
      </p:sp>
      <p:sp>
        <p:nvSpPr>
          <p:cNvPr id="4" name="Footer Placeholder 3">
            <a:extLst>
              <a:ext uri="{FF2B5EF4-FFF2-40B4-BE49-F238E27FC236}">
                <a16:creationId xmlns:a16="http://schemas.microsoft.com/office/drawing/2014/main" id="{BBBEFA71-29D3-45AF-A760-3B7181DD9D0B}"/>
              </a:ext>
            </a:extLst>
          </p:cNvPr>
          <p:cNvSpPr>
            <a:spLocks noGrp="1"/>
          </p:cNvSpPr>
          <p:nvPr>
            <p:ph type="ftr" sz="quarter" idx="11"/>
          </p:nvPr>
        </p:nvSpPr>
        <p:spPr>
          <a:xfrm>
            <a:off x="812800" y="6356351"/>
            <a:ext cx="999031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8C82ACE-A9B0-46EA-9AF2-36C7F7B9948B}"/>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4038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386252" y="914401"/>
            <a:ext cx="11491521" cy="5898658"/>
          </a:xfrm>
        </p:spPr>
        <p:txBody>
          <a:bodyPr>
            <a:normAutofit fontScale="92500" lnSpcReduction="10000"/>
          </a:bodyPr>
          <a:lstStyle/>
          <a:p>
            <a:r>
              <a:rPr lang="en-US" dirty="0"/>
              <a:t>In the early 2000s the Dept. of Human Resources submitted a 1 year, $25 million sole source contract to DBM for a demonstration project concerning increasing adoptions of children who were in foster care </a:t>
            </a:r>
          </a:p>
          <a:p>
            <a:pPr lvl="1"/>
            <a:r>
              <a:rPr lang="en-US" dirty="0"/>
              <a:t>The monies came from a federal grant </a:t>
            </a:r>
          </a:p>
          <a:p>
            <a:r>
              <a:rPr lang="en-US" dirty="0"/>
              <a:t>I felt this was way too much money to award as a demonstrating project; i.e., </a:t>
            </a:r>
          </a:p>
          <a:p>
            <a:pPr lvl="1"/>
            <a:r>
              <a:rPr lang="en-US" dirty="0"/>
              <a:t>Under the trial use or testing sole source justification</a:t>
            </a:r>
          </a:p>
          <a:p>
            <a:r>
              <a:rPr lang="en-US" dirty="0"/>
              <a:t>Even if the project was deemed successful and a follow-up competitive procurement was done</a:t>
            </a:r>
          </a:p>
          <a:p>
            <a:pPr lvl="1"/>
            <a:r>
              <a:rPr lang="en-US" dirty="0"/>
              <a:t>The sole source vendor with the 1 year of experience would be in the best position to win the competition</a:t>
            </a:r>
          </a:p>
          <a:p>
            <a:pPr lvl="1"/>
            <a:endParaRPr lang="en-US" dirty="0"/>
          </a:p>
          <a:p>
            <a:endParaRPr lang="en-US" dirty="0"/>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33686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F09F6F-689D-4EC8-951C-D5C14DF8FCC3}"/>
              </a:ext>
            </a:extLst>
          </p:cNvPr>
          <p:cNvSpPr>
            <a:spLocks noGrp="1"/>
          </p:cNvSpPr>
          <p:nvPr>
            <p:ph type="title"/>
          </p:nvPr>
        </p:nvSpPr>
        <p:spPr>
          <a:xfrm>
            <a:off x="812800" y="1564849"/>
            <a:ext cx="10566400" cy="2667786"/>
          </a:xfrm>
        </p:spPr>
        <p:txBody>
          <a:bodyPr/>
          <a:lstStyle/>
          <a:p>
            <a:pPr algn="ctr"/>
            <a:r>
              <a:rPr lang="en-US" sz="5400" dirty="0"/>
              <a:t>Sole source</a:t>
            </a:r>
            <a:br>
              <a:rPr lang="en-US" sz="5400" dirty="0"/>
            </a:br>
            <a:r>
              <a:rPr lang="en-US" sz="5400" dirty="0"/>
              <a:t>contracts </a:t>
            </a:r>
          </a:p>
        </p:txBody>
      </p:sp>
      <p:sp>
        <p:nvSpPr>
          <p:cNvPr id="5" name="Footer Placeholder 4">
            <a:extLst>
              <a:ext uri="{FF2B5EF4-FFF2-40B4-BE49-F238E27FC236}">
                <a16:creationId xmlns:a16="http://schemas.microsoft.com/office/drawing/2014/main" id="{44380307-EDA8-41E3-8F78-1733022C0F9D}"/>
              </a:ext>
            </a:extLst>
          </p:cNvPr>
          <p:cNvSpPr>
            <a:spLocks noGrp="1"/>
          </p:cNvSpPr>
          <p:nvPr>
            <p:ph type="ftr" sz="quarter" idx="11"/>
          </p:nvPr>
        </p:nvSpPr>
        <p:spPr>
          <a:xfrm>
            <a:off x="812800" y="6356351"/>
            <a:ext cx="10084586" cy="365125"/>
          </a:xfrm>
        </p:spPr>
        <p:txBody>
          <a:bodyPr/>
          <a:lstStyle/>
          <a:p>
            <a:r>
              <a:rPr lang="en-US"/>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B3FDC656-2B66-44D3-BE7A-B39F539E7A79}"/>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27532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211370" y="914401"/>
            <a:ext cx="11666404" cy="5533532"/>
          </a:xfrm>
        </p:spPr>
        <p:txBody>
          <a:bodyPr>
            <a:normAutofit/>
          </a:bodyPr>
          <a:lstStyle/>
          <a:p>
            <a:r>
              <a:rPr lang="en-US" dirty="0"/>
              <a:t>When I told the DHR procurement chief of my reluctance to approve such an award, I was told this was a priority of DHR</a:t>
            </a:r>
          </a:p>
          <a:p>
            <a:r>
              <a:rPr lang="en-US" dirty="0"/>
              <a:t>I then discussed this situation with a DBM AAG</a:t>
            </a:r>
          </a:p>
          <a:p>
            <a:r>
              <a:rPr lang="en-US" dirty="0"/>
              <a:t>The AAG said that since there was neither a time duration nor dollar limitation stated in 21.05.05.02 (3), this was a policy determination, not a legal one</a:t>
            </a:r>
          </a:p>
          <a:p>
            <a:r>
              <a:rPr lang="en-US" dirty="0"/>
              <a:t>The advice was to send the item to the BPW and let DHR defend its position of awarding this contract as a sole source</a:t>
            </a:r>
          </a:p>
          <a:p>
            <a:r>
              <a:rPr lang="en-US" dirty="0"/>
              <a:t>That’s what I did, and the BPW approved the award</a:t>
            </a:r>
          </a:p>
          <a:p>
            <a:endParaRPr lang="en-US" dirty="0"/>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35765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866-984B-4FF6-9F8F-F14341B1BD12}"/>
              </a:ext>
            </a:extLst>
          </p:cNvPr>
          <p:cNvSpPr>
            <a:spLocks noGrp="1"/>
          </p:cNvSpPr>
          <p:nvPr>
            <p:ph type="title"/>
          </p:nvPr>
        </p:nvSpPr>
        <p:spPr>
          <a:xfrm>
            <a:off x="211369" y="136525"/>
            <a:ext cx="11491521" cy="702461"/>
          </a:xfrm>
        </p:spPr>
        <p:txBody>
          <a:bodyPr/>
          <a:lstStyle/>
          <a:p>
            <a:pPr algn="ctr"/>
            <a:r>
              <a:rPr lang="en-US" b="0" dirty="0"/>
              <a:t>Past Extreme sole source award</a:t>
            </a:r>
          </a:p>
        </p:txBody>
      </p:sp>
      <p:sp>
        <p:nvSpPr>
          <p:cNvPr id="3" name="Content Placeholder 2">
            <a:extLst>
              <a:ext uri="{FF2B5EF4-FFF2-40B4-BE49-F238E27FC236}">
                <a16:creationId xmlns:a16="http://schemas.microsoft.com/office/drawing/2014/main" id="{B56493F3-E026-4CD6-AF64-B3825CE82C0A}"/>
              </a:ext>
            </a:extLst>
          </p:cNvPr>
          <p:cNvSpPr>
            <a:spLocks noGrp="1"/>
          </p:cNvSpPr>
          <p:nvPr>
            <p:ph sz="quarter" idx="13"/>
          </p:nvPr>
        </p:nvSpPr>
        <p:spPr>
          <a:xfrm>
            <a:off x="211370" y="1168923"/>
            <a:ext cx="11666404" cy="5279009"/>
          </a:xfrm>
        </p:spPr>
        <p:txBody>
          <a:bodyPr>
            <a:normAutofit/>
          </a:bodyPr>
          <a:lstStyle/>
          <a:p>
            <a:r>
              <a:rPr lang="en-US" dirty="0"/>
              <a:t>I find it hard to believe that under the current composition of the BPW that such an award would be approved today</a:t>
            </a:r>
          </a:p>
          <a:p>
            <a:r>
              <a:rPr lang="en-US" dirty="0"/>
              <a:t>And I can speculate that if the Legislative Auditors audited that award today they might say it was improper</a:t>
            </a:r>
          </a:p>
          <a:p>
            <a:r>
              <a:rPr lang="en-US" dirty="0"/>
              <a:t>But this just goes to show how “policy decisions” can change over the years with changes in the BPW membership and perhaps in the echelons of the Legislative Auditors</a:t>
            </a:r>
          </a:p>
        </p:txBody>
      </p:sp>
      <p:sp>
        <p:nvSpPr>
          <p:cNvPr id="4" name="Footer Placeholder 3">
            <a:extLst>
              <a:ext uri="{FF2B5EF4-FFF2-40B4-BE49-F238E27FC236}">
                <a16:creationId xmlns:a16="http://schemas.microsoft.com/office/drawing/2014/main" id="{B9A898D2-A6BA-4549-8642-DCD4ABBB7659}"/>
              </a:ext>
            </a:extLst>
          </p:cNvPr>
          <p:cNvSpPr>
            <a:spLocks noGrp="1"/>
          </p:cNvSpPr>
          <p:nvPr>
            <p:ph type="ftr" sz="quarter" idx="11"/>
          </p:nvPr>
        </p:nvSpPr>
        <p:spPr>
          <a:xfrm>
            <a:off x="812799" y="6447933"/>
            <a:ext cx="9726367"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705BD1C-4B51-4E49-9603-DE279E1E93A1}"/>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29941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3036-A84E-4572-A376-5D08B920797F}"/>
              </a:ext>
            </a:extLst>
          </p:cNvPr>
          <p:cNvSpPr>
            <a:spLocks noGrp="1"/>
          </p:cNvSpPr>
          <p:nvPr>
            <p:ph type="title"/>
          </p:nvPr>
        </p:nvSpPr>
        <p:spPr/>
        <p:txBody>
          <a:bodyPr/>
          <a:lstStyle/>
          <a:p>
            <a:pPr algn="ctr"/>
            <a:r>
              <a:rPr lang="en-US" dirty="0"/>
              <a:t>The non-sole source, sole source</a:t>
            </a:r>
          </a:p>
        </p:txBody>
      </p:sp>
      <p:sp>
        <p:nvSpPr>
          <p:cNvPr id="3" name="Content Placeholder 2">
            <a:extLst>
              <a:ext uri="{FF2B5EF4-FFF2-40B4-BE49-F238E27FC236}">
                <a16:creationId xmlns:a16="http://schemas.microsoft.com/office/drawing/2014/main" id="{9B064DEA-5F86-4BD4-96E3-40164495C28C}"/>
              </a:ext>
            </a:extLst>
          </p:cNvPr>
          <p:cNvSpPr>
            <a:spLocks noGrp="1"/>
          </p:cNvSpPr>
          <p:nvPr>
            <p:ph sz="quarter" idx="13"/>
          </p:nvPr>
        </p:nvSpPr>
        <p:spPr/>
        <p:txBody>
          <a:bodyPr/>
          <a:lstStyle/>
          <a:p>
            <a:r>
              <a:rPr lang="en-US" dirty="0"/>
              <a:t>21.05.02.20 - Only One Bid</a:t>
            </a:r>
          </a:p>
          <a:p>
            <a:r>
              <a:rPr lang="en-US" dirty="0"/>
              <a:t>“If only one responsive bid from a responsible bidder is received in response to an invitation for bids (including multi-step bidding), and the procurement officer determines that other prospective bidders had reasonable opportunity to respond, an award under COMAR 21.05.05 may be made to that bidder.” </a:t>
            </a:r>
          </a:p>
        </p:txBody>
      </p:sp>
      <p:sp>
        <p:nvSpPr>
          <p:cNvPr id="4" name="Footer Placeholder 3">
            <a:extLst>
              <a:ext uri="{FF2B5EF4-FFF2-40B4-BE49-F238E27FC236}">
                <a16:creationId xmlns:a16="http://schemas.microsoft.com/office/drawing/2014/main" id="{514894FC-2B8B-4301-9CC3-1F36E6C95F6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BC46567-7BAC-46E9-87AE-6B28FB2BEF26}"/>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14068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3036-A84E-4572-A376-5D08B920797F}"/>
              </a:ext>
            </a:extLst>
          </p:cNvPr>
          <p:cNvSpPr>
            <a:spLocks noGrp="1"/>
          </p:cNvSpPr>
          <p:nvPr>
            <p:ph type="title"/>
          </p:nvPr>
        </p:nvSpPr>
        <p:spPr>
          <a:xfrm>
            <a:off x="812800" y="136524"/>
            <a:ext cx="10566400" cy="777876"/>
          </a:xfrm>
        </p:spPr>
        <p:txBody>
          <a:bodyPr/>
          <a:lstStyle/>
          <a:p>
            <a:pPr algn="ctr"/>
            <a:r>
              <a:rPr lang="en-US" dirty="0"/>
              <a:t>The non-sole source, sole source</a:t>
            </a:r>
          </a:p>
        </p:txBody>
      </p:sp>
      <p:sp>
        <p:nvSpPr>
          <p:cNvPr id="3" name="Content Placeholder 2">
            <a:extLst>
              <a:ext uri="{FF2B5EF4-FFF2-40B4-BE49-F238E27FC236}">
                <a16:creationId xmlns:a16="http://schemas.microsoft.com/office/drawing/2014/main" id="{9B064DEA-5F86-4BD4-96E3-40164495C28C}"/>
              </a:ext>
            </a:extLst>
          </p:cNvPr>
          <p:cNvSpPr>
            <a:spLocks noGrp="1"/>
          </p:cNvSpPr>
          <p:nvPr>
            <p:ph sz="quarter" idx="13"/>
          </p:nvPr>
        </p:nvSpPr>
        <p:spPr>
          <a:xfrm>
            <a:off x="320511" y="1150069"/>
            <a:ext cx="11444141" cy="5206281"/>
          </a:xfrm>
        </p:spPr>
        <p:txBody>
          <a:bodyPr>
            <a:normAutofit/>
          </a:bodyPr>
          <a:lstStyle/>
          <a:p>
            <a:r>
              <a:rPr lang="en-US" dirty="0"/>
              <a:t>Does this mean that anytime the end result of a CSB procurement is only 1 responsive bid from a responsible bidder, that the procurement method switches from CSB to sole source?</a:t>
            </a:r>
          </a:p>
          <a:p>
            <a:r>
              <a:rPr lang="en-US" dirty="0"/>
              <a:t>A sole source award is very different from a CSB one</a:t>
            </a:r>
          </a:p>
          <a:p>
            <a:pPr lvl="1"/>
            <a:r>
              <a:rPr lang="en-US" dirty="0"/>
              <a:t>There can be negotiation with sole source contracts, while negotiation isn’t permitted for CSB</a:t>
            </a:r>
          </a:p>
          <a:p>
            <a:pPr lvl="2"/>
            <a:r>
              <a:rPr lang="en-US" dirty="0"/>
              <a:t>Negotiation can be on price, specification requirements or both</a:t>
            </a:r>
          </a:p>
          <a:p>
            <a:r>
              <a:rPr lang="en-US" dirty="0"/>
              <a:t>Years ago at DBM I posed this question to my AAG  </a:t>
            </a:r>
          </a:p>
        </p:txBody>
      </p:sp>
      <p:sp>
        <p:nvSpPr>
          <p:cNvPr id="4" name="Footer Placeholder 3">
            <a:extLst>
              <a:ext uri="{FF2B5EF4-FFF2-40B4-BE49-F238E27FC236}">
                <a16:creationId xmlns:a16="http://schemas.microsoft.com/office/drawing/2014/main" id="{514894FC-2B8B-4301-9CC3-1F36E6C95F63}"/>
              </a:ext>
            </a:extLst>
          </p:cNvPr>
          <p:cNvSpPr>
            <a:spLocks noGrp="1"/>
          </p:cNvSpPr>
          <p:nvPr>
            <p:ph type="ftr" sz="quarter" idx="11"/>
          </p:nvPr>
        </p:nvSpPr>
        <p:spPr>
          <a:xfrm>
            <a:off x="812799" y="6356351"/>
            <a:ext cx="983948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DBC46567-7BAC-46E9-87AE-6B28FB2BEF26}"/>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27963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274638"/>
            <a:ext cx="11594969" cy="1143000"/>
          </a:xfrm>
        </p:spPr>
        <p:txBody>
          <a:bodyPr/>
          <a:lstStyle/>
          <a:p>
            <a:pPr algn="ctr"/>
            <a:r>
              <a:rPr lang="en-US" dirty="0"/>
              <a:t>No! 1 response does not automatically produce a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600199"/>
            <a:ext cx="11594969" cy="4756151"/>
          </a:xfrm>
        </p:spPr>
        <p:txBody>
          <a:bodyPr>
            <a:normAutofit lnSpcReduction="10000"/>
          </a:bodyPr>
          <a:lstStyle/>
          <a:p>
            <a:r>
              <a:rPr lang="en-US" dirty="0"/>
              <a:t>According to my AAG, the key word in 21.05.05.20 is “</a:t>
            </a:r>
            <a:r>
              <a:rPr lang="en-US" b="1" i="1" u="sng" dirty="0"/>
              <a:t>may</a:t>
            </a:r>
            <a:r>
              <a:rPr lang="en-US" dirty="0"/>
              <a:t>”</a:t>
            </a:r>
          </a:p>
          <a:p>
            <a:pPr lvl="1"/>
            <a:r>
              <a:rPr lang="en-US" dirty="0"/>
              <a:t>“…an award under COMAR 21.05.05 </a:t>
            </a:r>
            <a:r>
              <a:rPr lang="en-US" b="1" u="sng" dirty="0">
                <a:solidFill>
                  <a:srgbClr val="FFFF00"/>
                </a:solidFill>
              </a:rPr>
              <a:t>may</a:t>
            </a:r>
            <a:r>
              <a:rPr lang="en-US" b="1" dirty="0">
                <a:solidFill>
                  <a:srgbClr val="FFFF00"/>
                </a:solidFill>
              </a:rPr>
              <a:t> </a:t>
            </a:r>
            <a:r>
              <a:rPr lang="en-US" dirty="0"/>
              <a:t>be made…”</a:t>
            </a:r>
          </a:p>
          <a:p>
            <a:r>
              <a:rPr lang="en-US" dirty="0"/>
              <a:t>As explained, my AAG said that this provision only applies if the procurement officer determines that the reason that only 1 responsive bid was received from a responsible bidder is because there is only one bidder that legitimately can do what is required by the specifications</a:t>
            </a:r>
          </a:p>
          <a:p>
            <a:r>
              <a:rPr lang="en-US" dirty="0"/>
              <a:t>i.e., the competitive procurement validated that the single bidder is, in fact, a sole source provider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11189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136524"/>
            <a:ext cx="11755225" cy="796730"/>
          </a:xfrm>
        </p:spPr>
        <p:txBody>
          <a:bodyPr/>
          <a:lstStyle/>
          <a:p>
            <a:pPr algn="ctr"/>
            <a:r>
              <a:rPr lang="en-US" dirty="0"/>
              <a:t>1 response may not mean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018094"/>
            <a:ext cx="11594969" cy="5703381"/>
          </a:xfrm>
        </p:spPr>
        <p:txBody>
          <a:bodyPr>
            <a:normAutofit fontScale="92500" lnSpcReduction="10000"/>
          </a:bodyPr>
          <a:lstStyle/>
          <a:p>
            <a:r>
              <a:rPr lang="en-US" dirty="0"/>
              <a:t>Conversely, if there were, for instance, multiple bidders that apparently are capable of performing the subject of the CSB procurement, but all but 1 bidder was eliminated for reasons such as:</a:t>
            </a:r>
          </a:p>
          <a:p>
            <a:pPr lvl="1"/>
            <a:r>
              <a:rPr lang="en-US" dirty="0"/>
              <a:t>Improperly completed MBE forms</a:t>
            </a:r>
          </a:p>
          <a:p>
            <a:pPr lvl="1"/>
            <a:r>
              <a:rPr lang="en-US" dirty="0"/>
              <a:t>Not signing the bid form when there was no other evidence this was the intended bid price</a:t>
            </a:r>
          </a:p>
          <a:p>
            <a:pPr lvl="1"/>
            <a:r>
              <a:rPr lang="en-US" dirty="0"/>
              <a:t>Taking exception to mandatory clauses</a:t>
            </a:r>
          </a:p>
          <a:p>
            <a:pPr lvl="1"/>
            <a:r>
              <a:rPr lang="en-US" dirty="0"/>
              <a:t>Conditioning its bid price upon receiving more orders of a bid item than was committed to in the specifications</a:t>
            </a:r>
          </a:p>
          <a:p>
            <a:pPr lvl="1"/>
            <a:r>
              <a:rPr lang="en-US" dirty="0"/>
              <a:t>An obvious mistake in calculating its bid price when it couldn’t be determined what its correct bid price should have been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32884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140-CBCC-42FF-AF8E-62248A941B47}"/>
              </a:ext>
            </a:extLst>
          </p:cNvPr>
          <p:cNvSpPr>
            <a:spLocks noGrp="1"/>
          </p:cNvSpPr>
          <p:nvPr>
            <p:ph type="title"/>
          </p:nvPr>
        </p:nvSpPr>
        <p:spPr>
          <a:xfrm>
            <a:off x="273377" y="136524"/>
            <a:ext cx="11755225" cy="796730"/>
          </a:xfrm>
        </p:spPr>
        <p:txBody>
          <a:bodyPr/>
          <a:lstStyle/>
          <a:p>
            <a:pPr algn="ctr"/>
            <a:r>
              <a:rPr lang="en-US" dirty="0"/>
              <a:t>1 response may not mean sole source</a:t>
            </a:r>
          </a:p>
        </p:txBody>
      </p:sp>
      <p:sp>
        <p:nvSpPr>
          <p:cNvPr id="3" name="Content Placeholder 2">
            <a:extLst>
              <a:ext uri="{FF2B5EF4-FFF2-40B4-BE49-F238E27FC236}">
                <a16:creationId xmlns:a16="http://schemas.microsoft.com/office/drawing/2014/main" id="{4344D54E-2079-4C64-BA2D-AD00F037AAF5}"/>
              </a:ext>
            </a:extLst>
          </p:cNvPr>
          <p:cNvSpPr>
            <a:spLocks noGrp="1"/>
          </p:cNvSpPr>
          <p:nvPr>
            <p:ph sz="quarter" idx="13"/>
          </p:nvPr>
        </p:nvSpPr>
        <p:spPr>
          <a:xfrm>
            <a:off x="273376" y="1018094"/>
            <a:ext cx="11594969" cy="5703381"/>
          </a:xfrm>
        </p:spPr>
        <p:txBody>
          <a:bodyPr>
            <a:normAutofit/>
          </a:bodyPr>
          <a:lstStyle/>
          <a:p>
            <a:r>
              <a:rPr lang="en-US" dirty="0"/>
              <a:t>Or if there was inadequate outreach so that the procurement officer cannot determine that other prospective bidders had reasonable opportunity to respond</a:t>
            </a:r>
          </a:p>
          <a:p>
            <a:r>
              <a:rPr lang="en-US" dirty="0"/>
              <a:t>It cannot be properly concluded that there is only 1 vendor that can provide what the specifications require</a:t>
            </a:r>
          </a:p>
          <a:p>
            <a:r>
              <a:rPr lang="en-US" dirty="0"/>
              <a:t>If a re-bid would occur, the next time all the eliminated bidders might properly respond and there might be 3,4,5, etc. valid bids</a:t>
            </a:r>
          </a:p>
          <a:p>
            <a:pPr lvl="1"/>
            <a:r>
              <a:rPr lang="en-US" dirty="0"/>
              <a:t>Obviously, this would not be a legitimate sole source scenario </a:t>
            </a:r>
          </a:p>
        </p:txBody>
      </p:sp>
      <p:sp>
        <p:nvSpPr>
          <p:cNvPr id="4" name="Footer Placeholder 3">
            <a:extLst>
              <a:ext uri="{FF2B5EF4-FFF2-40B4-BE49-F238E27FC236}">
                <a16:creationId xmlns:a16="http://schemas.microsoft.com/office/drawing/2014/main" id="{B900ECFC-04FD-4616-AF18-F782B10078ED}"/>
              </a:ext>
            </a:extLst>
          </p:cNvPr>
          <p:cNvSpPr>
            <a:spLocks noGrp="1"/>
          </p:cNvSpPr>
          <p:nvPr>
            <p:ph type="ftr" sz="quarter" idx="11"/>
          </p:nvPr>
        </p:nvSpPr>
        <p:spPr>
          <a:xfrm>
            <a:off x="812800" y="6356351"/>
            <a:ext cx="10065732"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1CC01AD-EFC9-4D52-BACF-BAF4CA839CB0}"/>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16970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06AD-B8A1-45AA-8098-F0BB020CC409}"/>
              </a:ext>
            </a:extLst>
          </p:cNvPr>
          <p:cNvSpPr>
            <a:spLocks noGrp="1"/>
          </p:cNvSpPr>
          <p:nvPr>
            <p:ph type="title"/>
          </p:nvPr>
        </p:nvSpPr>
        <p:spPr>
          <a:xfrm>
            <a:off x="812800" y="274638"/>
            <a:ext cx="10566400" cy="868362"/>
          </a:xfrm>
        </p:spPr>
        <p:txBody>
          <a:bodyPr/>
          <a:lstStyle/>
          <a:p>
            <a:pPr algn="ctr"/>
            <a:r>
              <a:rPr lang="en-US" dirty="0"/>
              <a:t>No </a:t>
            </a:r>
            <a:r>
              <a:rPr lang="en-US" dirty="0" err="1"/>
              <a:t>csp</a:t>
            </a:r>
            <a:r>
              <a:rPr lang="en-US" dirty="0"/>
              <a:t> equivalent</a:t>
            </a:r>
          </a:p>
        </p:txBody>
      </p:sp>
      <p:sp>
        <p:nvSpPr>
          <p:cNvPr id="3" name="Content Placeholder 2">
            <a:extLst>
              <a:ext uri="{FF2B5EF4-FFF2-40B4-BE49-F238E27FC236}">
                <a16:creationId xmlns:a16="http://schemas.microsoft.com/office/drawing/2014/main" id="{87C702BC-2D17-431F-83CB-EAA7FD5A70B7}"/>
              </a:ext>
            </a:extLst>
          </p:cNvPr>
          <p:cNvSpPr>
            <a:spLocks noGrp="1"/>
          </p:cNvSpPr>
          <p:nvPr>
            <p:ph sz="quarter" idx="13"/>
          </p:nvPr>
        </p:nvSpPr>
        <p:spPr>
          <a:xfrm>
            <a:off x="245097" y="1216058"/>
            <a:ext cx="11604396" cy="4498942"/>
          </a:xfrm>
        </p:spPr>
        <p:txBody>
          <a:bodyPr/>
          <a:lstStyle/>
          <a:p>
            <a:r>
              <a:rPr lang="en-US" dirty="0"/>
              <a:t>There is no wording equivalent to 21.05.02.20 in 21.05.03 concerning Competitive Sealed Proposals</a:t>
            </a:r>
          </a:p>
          <a:p>
            <a:r>
              <a:rPr lang="en-US" dirty="0"/>
              <a:t>Which seems strange since many general CSP provisions mirror the equivalent CSB (21.05.02) requirements</a:t>
            </a:r>
          </a:p>
          <a:p>
            <a:r>
              <a:rPr lang="en-US" dirty="0"/>
              <a:t>But this same CSB provision was cited by the OAG in agreeing to a sole source award after a failed CSP procurement.</a:t>
            </a:r>
          </a:p>
        </p:txBody>
      </p:sp>
      <p:sp>
        <p:nvSpPr>
          <p:cNvPr id="4" name="Footer Placeholder 3">
            <a:extLst>
              <a:ext uri="{FF2B5EF4-FFF2-40B4-BE49-F238E27FC236}">
                <a16:creationId xmlns:a16="http://schemas.microsoft.com/office/drawing/2014/main" id="{4922CAF2-D8D5-4A06-AD3D-5F0EFADA9F39}"/>
              </a:ext>
            </a:extLst>
          </p:cNvPr>
          <p:cNvSpPr>
            <a:spLocks noGrp="1"/>
          </p:cNvSpPr>
          <p:nvPr>
            <p:ph type="ftr" sz="quarter" idx="11"/>
          </p:nvPr>
        </p:nvSpPr>
        <p:spPr>
          <a:xfrm>
            <a:off x="812800" y="6356351"/>
            <a:ext cx="997146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022AC882-25D6-45FC-AD70-30224735753A}"/>
              </a:ext>
            </a:extLst>
          </p:cNvPr>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16769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7DB03-FDB2-4FE3-BF8D-7AE91356CC9A}"/>
              </a:ext>
            </a:extLst>
          </p:cNvPr>
          <p:cNvSpPr>
            <a:spLocks noGrp="1"/>
          </p:cNvSpPr>
          <p:nvPr>
            <p:ph type="title"/>
          </p:nvPr>
        </p:nvSpPr>
        <p:spPr>
          <a:xfrm>
            <a:off x="812800" y="274638"/>
            <a:ext cx="10566400" cy="3646914"/>
          </a:xfrm>
        </p:spPr>
        <p:txBody>
          <a:bodyPr/>
          <a:lstStyle/>
          <a:p>
            <a:pPr algn="ctr"/>
            <a:r>
              <a:rPr lang="en-US" dirty="0"/>
              <a:t>Emergency procurements</a:t>
            </a:r>
          </a:p>
        </p:txBody>
      </p:sp>
      <p:sp>
        <p:nvSpPr>
          <p:cNvPr id="4" name="Footer Placeholder 3">
            <a:extLst>
              <a:ext uri="{FF2B5EF4-FFF2-40B4-BE49-F238E27FC236}">
                <a16:creationId xmlns:a16="http://schemas.microsoft.com/office/drawing/2014/main" id="{F7EDBDEB-ADB8-4F54-AC40-757B81ADC287}"/>
              </a:ext>
            </a:extLst>
          </p:cNvPr>
          <p:cNvSpPr>
            <a:spLocks noGrp="1"/>
          </p:cNvSpPr>
          <p:nvPr>
            <p:ph type="ftr" sz="quarter" idx="11"/>
          </p:nvPr>
        </p:nvSpPr>
        <p:spPr>
          <a:xfrm>
            <a:off x="812800" y="6356351"/>
            <a:ext cx="994318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B6866E8-C7C2-4F20-8037-463CA0D9299F}"/>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37468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a:extLst>
              <a:ext uri="{FF2B5EF4-FFF2-40B4-BE49-F238E27FC236}">
                <a16:creationId xmlns:a16="http://schemas.microsoft.com/office/drawing/2014/main" id="{AD3E0723-7827-46A1-960D-AD61D448A2B9}"/>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2F076665-3A3C-4451-8C43-3E8E45A915E2}" type="slidenum">
              <a:rPr lang="en-US" altLang="en-US" sz="1200">
                <a:latin typeface="Arial" panose="020B0604020202020204" pitchFamily="34" charset="0"/>
              </a:rPr>
              <a:pPr>
                <a:spcBef>
                  <a:spcPct val="0"/>
                </a:spcBef>
                <a:buClrTx/>
                <a:buSzTx/>
                <a:buFontTx/>
                <a:buNone/>
              </a:pPr>
              <a:t>39</a:t>
            </a:fld>
            <a:endParaRPr lang="en-US" altLang="en-US" sz="1200">
              <a:latin typeface="Arial" panose="020B0604020202020204" pitchFamily="34" charset="0"/>
            </a:endParaRPr>
          </a:p>
        </p:txBody>
      </p:sp>
      <p:sp>
        <p:nvSpPr>
          <p:cNvPr id="86019" name="Footer Placeholder 5">
            <a:extLst>
              <a:ext uri="{FF2B5EF4-FFF2-40B4-BE49-F238E27FC236}">
                <a16:creationId xmlns:a16="http://schemas.microsoft.com/office/drawing/2014/main" id="{094FA16C-3A1D-41A6-81FB-F63BCF6EF9CF}"/>
              </a:ext>
            </a:extLst>
          </p:cNvPr>
          <p:cNvSpPr>
            <a:spLocks noGrp="1"/>
          </p:cNvSpPr>
          <p:nvPr>
            <p:ph type="ftr" sz="quarter" idx="11"/>
          </p:nvPr>
        </p:nvSpPr>
        <p:spPr>
          <a:xfrm>
            <a:off x="490194" y="6356351"/>
            <a:ext cx="1052974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217090" name="Rectangle 2">
            <a:extLst>
              <a:ext uri="{FF2B5EF4-FFF2-40B4-BE49-F238E27FC236}">
                <a16:creationId xmlns:a16="http://schemas.microsoft.com/office/drawing/2014/main" id="{5CDCBDC9-7DBC-4390-A582-9F52484C6A67}"/>
              </a:ext>
            </a:extLst>
          </p:cNvPr>
          <p:cNvSpPr>
            <a:spLocks noChangeArrowheads="1"/>
          </p:cNvSpPr>
          <p:nvPr/>
        </p:nvSpPr>
        <p:spPr bwMode="auto">
          <a:xfrm>
            <a:off x="6477000" y="304801"/>
            <a:ext cx="526879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defRPr/>
            </a:pPr>
            <a:r>
              <a:rPr lang="en-US" altLang="en-US" sz="6000" b="1" i="1" dirty="0">
                <a:solidFill>
                  <a:srgbClr val="FFFF00"/>
                </a:solidFill>
                <a:latin typeface="Times New Roman" panose="02020603050405020304" pitchFamily="18" charset="0"/>
              </a:rPr>
              <a:t>Emergency</a:t>
            </a:r>
          </a:p>
          <a:p>
            <a:pPr algn="r">
              <a:defRPr/>
            </a:pPr>
            <a:r>
              <a:rPr lang="en-US" altLang="en-US" sz="2800" dirty="0">
                <a:solidFill>
                  <a:schemeClr val="tx2"/>
                </a:solidFill>
                <a:effectLst>
                  <a:outerShdw blurRad="38100" dist="38100" dir="2700000" algn="tl">
                    <a:srgbClr val="000000"/>
                  </a:outerShdw>
                </a:effectLst>
              </a:rPr>
              <a:t>(See COMAR 21.05.06.02)</a:t>
            </a:r>
          </a:p>
        </p:txBody>
      </p:sp>
      <p:sp>
        <p:nvSpPr>
          <p:cNvPr id="217091" name="Rectangle 3">
            <a:extLst>
              <a:ext uri="{FF2B5EF4-FFF2-40B4-BE49-F238E27FC236}">
                <a16:creationId xmlns:a16="http://schemas.microsoft.com/office/drawing/2014/main" id="{8E9B1AAE-509C-4E91-807D-9BA9BB306D0C}"/>
              </a:ext>
            </a:extLst>
          </p:cNvPr>
          <p:cNvSpPr>
            <a:spLocks noGrp="1" noChangeArrowheads="1"/>
          </p:cNvSpPr>
          <p:nvPr>
            <p:ph type="body" sz="half" idx="1"/>
          </p:nvPr>
        </p:nvSpPr>
        <p:spPr>
          <a:xfrm>
            <a:off x="292231" y="556181"/>
            <a:ext cx="6337169" cy="6301819"/>
          </a:xfrm>
        </p:spPr>
        <p:txBody>
          <a:bodyPr/>
          <a:lstStyle/>
          <a:p>
            <a:pPr eaLnBrk="1" hangingPunct="1">
              <a:defRPr/>
            </a:pPr>
            <a:r>
              <a:rPr lang="en-US" altLang="en-US" sz="3600" dirty="0"/>
              <a:t>An emergency</a:t>
            </a:r>
            <a:r>
              <a:rPr lang="en-US" altLang="en-US" dirty="0"/>
              <a:t> is: </a:t>
            </a:r>
          </a:p>
          <a:p>
            <a:pPr eaLnBrk="1" hangingPunct="1">
              <a:buFont typeface="Wingdings" panose="05000000000000000000" pitchFamily="2" charset="2"/>
              <a:buNone/>
              <a:defRPr/>
            </a:pPr>
            <a:r>
              <a:rPr lang="en-US" altLang="en-US" sz="3200" b="1" dirty="0">
                <a:solidFill>
                  <a:srgbClr val="660066"/>
                </a:solidFill>
              </a:rPr>
              <a:t>“A sudden and unexpected</a:t>
            </a:r>
          </a:p>
          <a:p>
            <a:pPr eaLnBrk="1" hangingPunct="1">
              <a:buFont typeface="Wingdings" panose="05000000000000000000" pitchFamily="2" charset="2"/>
              <a:buNone/>
              <a:defRPr/>
            </a:pPr>
            <a:r>
              <a:rPr lang="en-US" altLang="en-US" sz="3200" b="1" dirty="0">
                <a:solidFill>
                  <a:srgbClr val="660066"/>
                </a:solidFill>
              </a:rPr>
              <a:t>occurrence which agency </a:t>
            </a:r>
          </a:p>
          <a:p>
            <a:pPr eaLnBrk="1" hangingPunct="1">
              <a:buFont typeface="Wingdings" panose="05000000000000000000" pitchFamily="2" charset="2"/>
              <a:buNone/>
              <a:defRPr/>
            </a:pPr>
            <a:r>
              <a:rPr lang="en-US" altLang="en-US" sz="3200" b="1" dirty="0">
                <a:solidFill>
                  <a:srgbClr val="660066"/>
                </a:solidFill>
              </a:rPr>
              <a:t>management reasonably could </a:t>
            </a:r>
          </a:p>
          <a:p>
            <a:pPr eaLnBrk="1" hangingPunct="1">
              <a:buFont typeface="Wingdings" panose="05000000000000000000" pitchFamily="2" charset="2"/>
              <a:buNone/>
              <a:defRPr/>
            </a:pPr>
            <a:r>
              <a:rPr lang="en-US" altLang="en-US" sz="3200" b="1" dirty="0">
                <a:solidFill>
                  <a:srgbClr val="660066"/>
                </a:solidFill>
              </a:rPr>
              <a:t>not foresee that requires an </a:t>
            </a:r>
          </a:p>
          <a:p>
            <a:pPr eaLnBrk="1" hangingPunct="1">
              <a:buFont typeface="Wingdings" panose="05000000000000000000" pitchFamily="2" charset="2"/>
              <a:buNone/>
              <a:defRPr/>
            </a:pPr>
            <a:r>
              <a:rPr lang="en-US" altLang="en-US" sz="3200" b="1" dirty="0">
                <a:solidFill>
                  <a:srgbClr val="660066"/>
                </a:solidFill>
              </a:rPr>
              <a:t>action to avoid or mitigate </a:t>
            </a:r>
          </a:p>
          <a:p>
            <a:pPr eaLnBrk="1" hangingPunct="1">
              <a:buFont typeface="Wingdings" panose="05000000000000000000" pitchFamily="2" charset="2"/>
              <a:buNone/>
              <a:defRPr/>
            </a:pPr>
            <a:r>
              <a:rPr lang="en-US" altLang="en-US" sz="3200" b="1" dirty="0">
                <a:solidFill>
                  <a:srgbClr val="660066"/>
                </a:solidFill>
              </a:rPr>
              <a:t>serious damage to public </a:t>
            </a:r>
          </a:p>
          <a:p>
            <a:pPr eaLnBrk="1" hangingPunct="1">
              <a:buFont typeface="Wingdings" panose="05000000000000000000" pitchFamily="2" charset="2"/>
              <a:buNone/>
              <a:defRPr/>
            </a:pPr>
            <a:r>
              <a:rPr lang="en-US" altLang="en-US" sz="3200" b="1" dirty="0">
                <a:solidFill>
                  <a:srgbClr val="660066"/>
                </a:solidFill>
              </a:rPr>
              <a:t>health, safety, or welfare”</a:t>
            </a:r>
          </a:p>
        </p:txBody>
      </p:sp>
      <p:pic>
        <p:nvPicPr>
          <p:cNvPr id="86022" name="Picture 4" descr="BD06711_">
            <a:extLst>
              <a:ext uri="{FF2B5EF4-FFF2-40B4-BE49-F238E27FC236}">
                <a16:creationId xmlns:a16="http://schemas.microsoft.com/office/drawing/2014/main" id="{E2BE44A6-6546-4FB4-94D3-E6CC6D82C2A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947554" y="2130457"/>
            <a:ext cx="4952215" cy="4171361"/>
          </a:xfrm>
        </p:spPr>
      </p:pic>
    </p:spTree>
    <p:extLst>
      <p:ext uri="{BB962C8B-B14F-4D97-AF65-F5344CB8AC3E}">
        <p14:creationId xmlns:p14="http://schemas.microsoft.com/office/powerpoint/2010/main" val="275400743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B87D2F01-A344-4AEE-8AA3-C01C75D7297C}"/>
              </a:ext>
            </a:extLst>
          </p:cNvPr>
          <p:cNvSpPr>
            <a:spLocks noGrp="1"/>
          </p:cNvSpPr>
          <p:nvPr>
            <p:ph type="sldNum" sz="quarter" idx="10"/>
          </p:nvPr>
        </p:nvSpPr>
        <p:spPr>
          <a:xfrm>
            <a:off x="10510886" y="6356351"/>
            <a:ext cx="131032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447D0806-AE52-4C0E-BFEE-CA77A3C0677E}" type="slidenum">
              <a:rPr lang="en-US" altLang="en-US" sz="1200">
                <a:latin typeface="Arial" panose="020B0604020202020204" pitchFamily="34" charset="0"/>
              </a:rPr>
              <a:pPr>
                <a:spcBef>
                  <a:spcPct val="0"/>
                </a:spcBef>
                <a:buClrTx/>
                <a:buSzTx/>
                <a:buFontTx/>
                <a:buNone/>
              </a:pPr>
              <a:t>4</a:t>
            </a:fld>
            <a:endParaRPr lang="en-US" altLang="en-US" sz="1200" dirty="0">
              <a:latin typeface="Arial" panose="020B0604020202020204" pitchFamily="34" charset="0"/>
            </a:endParaRPr>
          </a:p>
        </p:txBody>
      </p:sp>
      <p:sp>
        <p:nvSpPr>
          <p:cNvPr id="75779" name="Footer Placeholder 4">
            <a:extLst>
              <a:ext uri="{FF2B5EF4-FFF2-40B4-BE49-F238E27FC236}">
                <a16:creationId xmlns:a16="http://schemas.microsoft.com/office/drawing/2014/main" id="{266B7120-FA82-4E01-86D5-FDBA2BC8CD6C}"/>
              </a:ext>
            </a:extLst>
          </p:cNvPr>
          <p:cNvSpPr>
            <a:spLocks noGrp="1"/>
          </p:cNvSpPr>
          <p:nvPr>
            <p:ph type="ftr" sz="quarter" idx="11"/>
          </p:nvPr>
        </p:nvSpPr>
        <p:spPr>
          <a:xfrm>
            <a:off x="370789" y="6356351"/>
            <a:ext cx="11186473"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a:latin typeface="Arial" panose="020B0604020202020204" pitchFamily="34" charset="0"/>
              </a:rPr>
              <a:t>5/22/2018   S.S. Emergency. Options &amp; Mods  Copyright © Maryland Department of Health (Unpublished Work)</a:t>
            </a:r>
            <a:endParaRPr lang="en-US" altLang="en-US" sz="1200" dirty="0">
              <a:latin typeface="Arial" panose="020B0604020202020204" pitchFamily="34" charset="0"/>
            </a:endParaRPr>
          </a:p>
        </p:txBody>
      </p:sp>
      <p:sp>
        <p:nvSpPr>
          <p:cNvPr id="2" name="Rectangle 2">
            <a:extLst>
              <a:ext uri="{FF2B5EF4-FFF2-40B4-BE49-F238E27FC236}">
                <a16:creationId xmlns:a16="http://schemas.microsoft.com/office/drawing/2014/main" id="{02F3731A-434A-404E-AA07-C16FBF5B52A7}"/>
              </a:ext>
            </a:extLst>
          </p:cNvPr>
          <p:cNvSpPr>
            <a:spLocks noGrp="1" noChangeArrowheads="1"/>
          </p:cNvSpPr>
          <p:nvPr>
            <p:ph type="title"/>
          </p:nvPr>
        </p:nvSpPr>
        <p:spPr>
          <a:xfrm>
            <a:off x="895546" y="0"/>
            <a:ext cx="10755984" cy="838200"/>
          </a:xfrm>
        </p:spPr>
        <p:txBody>
          <a:bodyPr vert="horz" lIns="92075" tIns="46038" rIns="92075" bIns="46038" rtlCol="0" anchor="b" anchorCtr="0">
            <a:noAutofit/>
          </a:bodyPr>
          <a:lstStyle/>
          <a:p>
            <a:pPr algn="ctr" eaLnBrk="1" hangingPunct="1">
              <a:lnSpc>
                <a:spcPct val="80000"/>
              </a:lnSpc>
              <a:defRPr/>
            </a:pPr>
            <a:r>
              <a:rPr lang="en-US" altLang="en-US" dirty="0"/>
              <a:t>Sole Source </a:t>
            </a:r>
            <a:r>
              <a:rPr lang="en-US" altLang="en-US" sz="2800" dirty="0"/>
              <a:t>(See COMAR 21.05.05)</a:t>
            </a:r>
          </a:p>
        </p:txBody>
      </p:sp>
      <p:sp>
        <p:nvSpPr>
          <p:cNvPr id="3" name="Rectangle 3">
            <a:extLst>
              <a:ext uri="{FF2B5EF4-FFF2-40B4-BE49-F238E27FC236}">
                <a16:creationId xmlns:a16="http://schemas.microsoft.com/office/drawing/2014/main" id="{A114CF24-3E8F-43A3-8F28-25697DB95245}"/>
              </a:ext>
            </a:extLst>
          </p:cNvPr>
          <p:cNvSpPr>
            <a:spLocks noGrp="1" noChangeArrowheads="1"/>
          </p:cNvSpPr>
          <p:nvPr>
            <p:ph type="body" idx="1"/>
          </p:nvPr>
        </p:nvSpPr>
        <p:spPr>
          <a:xfrm>
            <a:off x="226243" y="1140643"/>
            <a:ext cx="11764652" cy="5137609"/>
          </a:xfrm>
        </p:spPr>
        <p:txBody>
          <a:bodyPr lIns="92075" tIns="46038" rIns="92075" bIns="46038"/>
          <a:lstStyle/>
          <a:p>
            <a:pPr eaLnBrk="1" hangingPunct="1">
              <a:lnSpc>
                <a:spcPct val="85000"/>
              </a:lnSpc>
              <a:defRPr/>
            </a:pPr>
            <a:r>
              <a:rPr lang="en-US" altLang="en-US" sz="3200" dirty="0">
                <a:solidFill>
                  <a:srgbClr val="FF0000"/>
                </a:solidFill>
              </a:rPr>
              <a:t>Only one (sole) source exists for the needed good or service </a:t>
            </a:r>
          </a:p>
          <a:p>
            <a:pPr eaLnBrk="1" hangingPunct="1">
              <a:lnSpc>
                <a:spcPct val="85000"/>
              </a:lnSpc>
              <a:defRPr/>
            </a:pPr>
            <a:r>
              <a:rPr lang="en-US" altLang="en-US" sz="3200" dirty="0"/>
              <a:t>Typically this is a single source in a literal sense; i.e., there is only 1 source:</a:t>
            </a:r>
          </a:p>
          <a:p>
            <a:pPr lvl="1" eaLnBrk="1" hangingPunct="1">
              <a:lnSpc>
                <a:spcPct val="85000"/>
              </a:lnSpc>
              <a:defRPr/>
            </a:pPr>
            <a:r>
              <a:rPr lang="en-US" altLang="en-US" sz="2800" dirty="0"/>
              <a:t>In an </a:t>
            </a:r>
            <a:r>
              <a:rPr lang="en-US" altLang="en-US" sz="2800" b="1" u="sng" dirty="0">
                <a:solidFill>
                  <a:schemeClr val="accent2">
                    <a:lumMod val="75000"/>
                  </a:schemeClr>
                </a:solidFill>
              </a:rPr>
              <a:t>absolute sense</a:t>
            </a:r>
            <a:r>
              <a:rPr lang="en-US" altLang="en-US" sz="2800" dirty="0">
                <a:solidFill>
                  <a:schemeClr val="accent2">
                    <a:lumMod val="75000"/>
                  </a:schemeClr>
                </a:solidFill>
              </a:rPr>
              <a:t> </a:t>
            </a:r>
            <a:r>
              <a:rPr lang="en-US" altLang="en-US" sz="2800" dirty="0"/>
              <a:t>because no one else provides the subject good or service</a:t>
            </a:r>
          </a:p>
          <a:p>
            <a:pPr lvl="1" eaLnBrk="1" hangingPunct="1">
              <a:lnSpc>
                <a:spcPct val="85000"/>
              </a:lnSpc>
              <a:defRPr/>
            </a:pPr>
            <a:r>
              <a:rPr lang="en-US" altLang="en-US" sz="2800" dirty="0"/>
              <a:t>In a </a:t>
            </a:r>
            <a:r>
              <a:rPr lang="en-US" altLang="en-US" sz="2800" b="1" u="sng" dirty="0">
                <a:solidFill>
                  <a:srgbClr val="0070C0"/>
                </a:solidFill>
              </a:rPr>
              <a:t>legal sense</a:t>
            </a:r>
            <a:r>
              <a:rPr lang="en-US" altLang="en-US" sz="2800" dirty="0">
                <a:solidFill>
                  <a:srgbClr val="0070C0"/>
                </a:solidFill>
              </a:rPr>
              <a:t> </a:t>
            </a:r>
            <a:r>
              <a:rPr lang="en-US" altLang="en-US" sz="2800" dirty="0"/>
              <a:t>due to a copyright or patent</a:t>
            </a:r>
          </a:p>
          <a:p>
            <a:pPr lvl="1" eaLnBrk="1" hangingPunct="1">
              <a:lnSpc>
                <a:spcPct val="85000"/>
              </a:lnSpc>
              <a:defRPr/>
            </a:pPr>
            <a:r>
              <a:rPr lang="en-US" altLang="en-US" sz="2800" dirty="0"/>
              <a:t>Due to the </a:t>
            </a:r>
            <a:r>
              <a:rPr lang="en-US" altLang="en-US" sz="2800" b="1" u="sng" dirty="0">
                <a:solidFill>
                  <a:srgbClr val="FFFF00"/>
                </a:solidFill>
              </a:rPr>
              <a:t>need for compatibility</a:t>
            </a:r>
            <a:r>
              <a:rPr lang="en-US" altLang="en-US" sz="2800" dirty="0"/>
              <a:t> with existing equipment, IT hardware or software, etc.</a:t>
            </a:r>
          </a:p>
          <a:p>
            <a:pPr lvl="2" eaLnBrk="1" hangingPunct="1">
              <a:lnSpc>
                <a:spcPct val="85000"/>
              </a:lnSpc>
              <a:defRPr/>
            </a:pPr>
            <a:r>
              <a:rPr lang="en-US" altLang="en-US" sz="2400" dirty="0"/>
              <a:t>Aside from the need for functional compatibility, often the use of parts, software, etc. from a different vendor will void a warranty</a:t>
            </a:r>
          </a:p>
        </p:txBody>
      </p:sp>
    </p:spTree>
    <p:extLst>
      <p:ext uri="{BB962C8B-B14F-4D97-AF65-F5344CB8AC3E}">
        <p14:creationId xmlns:p14="http://schemas.microsoft.com/office/powerpoint/2010/main" val="3471235741"/>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a:extLst>
              <a:ext uri="{FF2B5EF4-FFF2-40B4-BE49-F238E27FC236}">
                <a16:creationId xmlns:a16="http://schemas.microsoft.com/office/drawing/2014/main" id="{C93EDBDF-8700-4059-9F33-03CA8DE4F74F}"/>
              </a:ext>
            </a:extLst>
          </p:cNvPr>
          <p:cNvSpPr>
            <a:spLocks noGrp="1"/>
          </p:cNvSpPr>
          <p:nvPr>
            <p:ph type="sldNum" sz="quarter" idx="10"/>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6C14EB72-37F2-4699-AA98-D410ECD654AC}" type="slidenum">
              <a:rPr lang="en-US" altLang="en-US" sz="1200">
                <a:latin typeface="Arial" panose="020B0604020202020204" pitchFamily="34" charset="0"/>
              </a:rPr>
              <a:pPr>
                <a:spcBef>
                  <a:spcPct val="0"/>
                </a:spcBef>
                <a:buClrTx/>
                <a:buSzTx/>
                <a:buFontTx/>
                <a:buNone/>
              </a:pPr>
              <a:t>40</a:t>
            </a:fld>
            <a:endParaRPr lang="en-US" altLang="en-US" sz="1200">
              <a:latin typeface="Arial" panose="020B0604020202020204" pitchFamily="34" charset="0"/>
            </a:endParaRPr>
          </a:p>
        </p:txBody>
      </p:sp>
      <p:sp>
        <p:nvSpPr>
          <p:cNvPr id="88067" name="Footer Placeholder 5">
            <a:extLst>
              <a:ext uri="{FF2B5EF4-FFF2-40B4-BE49-F238E27FC236}">
                <a16:creationId xmlns:a16="http://schemas.microsoft.com/office/drawing/2014/main" id="{8121E16A-4EC1-44E1-B0E8-0B61EF5CD364}"/>
              </a:ext>
            </a:extLst>
          </p:cNvPr>
          <p:cNvSpPr>
            <a:spLocks noGrp="1"/>
          </p:cNvSpPr>
          <p:nvPr>
            <p:ph type="ftr" sz="quarter" idx="11"/>
          </p:nvPr>
        </p:nvSpPr>
        <p:spPr>
          <a:xfrm>
            <a:off x="254524" y="6356351"/>
            <a:ext cx="1074655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88068" name="Rectangle 2">
            <a:extLst>
              <a:ext uri="{FF2B5EF4-FFF2-40B4-BE49-F238E27FC236}">
                <a16:creationId xmlns:a16="http://schemas.microsoft.com/office/drawing/2014/main" id="{C2E3CB7E-32EA-44EA-9902-0E1DF178CF37}"/>
              </a:ext>
            </a:extLst>
          </p:cNvPr>
          <p:cNvSpPr>
            <a:spLocks noChangeArrowheads="1"/>
          </p:cNvSpPr>
          <p:nvPr/>
        </p:nvSpPr>
        <p:spPr bwMode="auto">
          <a:xfrm>
            <a:off x="6787300" y="501648"/>
            <a:ext cx="5404700"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5400" b="1" i="1" dirty="0">
                <a:solidFill>
                  <a:srgbClr val="660066"/>
                </a:solidFill>
                <a:latin typeface="Times New Roman" panose="02020603050405020304" pitchFamily="18" charset="0"/>
              </a:rPr>
              <a:t>Emergency </a:t>
            </a:r>
            <a:r>
              <a:rPr lang="en-US" altLang="en-US" sz="2400" i="1" dirty="0">
                <a:solidFill>
                  <a:schemeClr val="tx2"/>
                </a:solidFill>
                <a:latin typeface="Times New Roman" panose="02020603050405020304" pitchFamily="18" charset="0"/>
              </a:rPr>
              <a:t>(Cont’d)</a:t>
            </a:r>
            <a:r>
              <a:rPr lang="en-US" altLang="en-US" sz="4400" i="1" dirty="0">
                <a:solidFill>
                  <a:schemeClr val="tx2"/>
                </a:solidFill>
                <a:latin typeface="Times New Roman" panose="02020603050405020304" pitchFamily="18" charset="0"/>
              </a:rPr>
              <a:t> </a:t>
            </a:r>
            <a:endParaRPr lang="en-US" altLang="en-US" sz="4400" dirty="0">
              <a:latin typeface="Times New Roman" panose="02020603050405020304" pitchFamily="18" charset="0"/>
            </a:endParaRPr>
          </a:p>
        </p:txBody>
      </p:sp>
      <p:sp>
        <p:nvSpPr>
          <p:cNvPr id="218115" name="Rectangle 3">
            <a:extLst>
              <a:ext uri="{FF2B5EF4-FFF2-40B4-BE49-F238E27FC236}">
                <a16:creationId xmlns:a16="http://schemas.microsoft.com/office/drawing/2014/main" id="{1C86AEF9-04E3-4481-A8EC-9A8A6772ADDB}"/>
              </a:ext>
            </a:extLst>
          </p:cNvPr>
          <p:cNvSpPr>
            <a:spLocks noGrp="1" noChangeArrowheads="1"/>
          </p:cNvSpPr>
          <p:nvPr>
            <p:ph type="body" sz="half" idx="1"/>
          </p:nvPr>
        </p:nvSpPr>
        <p:spPr>
          <a:xfrm>
            <a:off x="141403" y="348791"/>
            <a:ext cx="7682844" cy="6136849"/>
          </a:xfrm>
        </p:spPr>
        <p:txBody>
          <a:bodyPr>
            <a:normAutofit/>
          </a:bodyPr>
          <a:lstStyle/>
          <a:p>
            <a:pPr eaLnBrk="1" hangingPunct="1">
              <a:lnSpc>
                <a:spcPct val="95000"/>
              </a:lnSpc>
              <a:defRPr/>
            </a:pPr>
            <a:r>
              <a:rPr lang="en-US" altLang="en-US" sz="2800" dirty="0"/>
              <a:t>Emergency procurements are to be: </a:t>
            </a:r>
          </a:p>
          <a:p>
            <a:pPr lvl="1" eaLnBrk="1" hangingPunct="1">
              <a:lnSpc>
                <a:spcPct val="95000"/>
              </a:lnSpc>
              <a:defRPr/>
            </a:pPr>
            <a:r>
              <a:rPr lang="en-US" altLang="en-US" sz="3200" b="1" u="sng" dirty="0">
                <a:solidFill>
                  <a:schemeClr val="hlink"/>
                </a:solidFill>
              </a:rPr>
              <a:t>Limited in scope and duration</a:t>
            </a:r>
          </a:p>
          <a:p>
            <a:pPr lvl="2" eaLnBrk="1" hangingPunct="1">
              <a:lnSpc>
                <a:spcPct val="95000"/>
              </a:lnSpc>
              <a:defRPr/>
            </a:pPr>
            <a:r>
              <a:rPr lang="en-US" altLang="en-US" sz="2800" dirty="0"/>
              <a:t>Only for what is needed to rectify the emergency</a:t>
            </a:r>
          </a:p>
          <a:p>
            <a:pPr lvl="2" eaLnBrk="1" hangingPunct="1">
              <a:lnSpc>
                <a:spcPct val="95000"/>
              </a:lnSpc>
              <a:defRPr/>
            </a:pPr>
            <a:r>
              <a:rPr lang="en-US" altLang="en-US" sz="2800" dirty="0"/>
              <a:t>Which generally means of a short duration, </a:t>
            </a:r>
            <a:r>
              <a:rPr lang="en-US" altLang="en-US" sz="2800" b="1" dirty="0"/>
              <a:t>without renewals</a:t>
            </a:r>
          </a:p>
          <a:p>
            <a:pPr lvl="1" eaLnBrk="1" hangingPunct="1">
              <a:lnSpc>
                <a:spcPct val="95000"/>
              </a:lnSpc>
              <a:defRPr/>
            </a:pPr>
            <a:r>
              <a:rPr lang="en-US" altLang="en-US" sz="3200" b="1" u="sng" dirty="0">
                <a:solidFill>
                  <a:schemeClr val="hlink"/>
                </a:solidFill>
              </a:rPr>
              <a:t>Subject to such competition as is practicable</a:t>
            </a:r>
          </a:p>
          <a:p>
            <a:pPr lvl="2" eaLnBrk="1" hangingPunct="1">
              <a:lnSpc>
                <a:spcPct val="95000"/>
              </a:lnSpc>
              <a:defRPr/>
            </a:pPr>
            <a:r>
              <a:rPr lang="en-US" altLang="en-US" sz="2800" dirty="0"/>
              <a:t>Usually this means contact is made with several vendors that are thought able to do the required work</a:t>
            </a:r>
          </a:p>
        </p:txBody>
      </p:sp>
      <p:pic>
        <p:nvPicPr>
          <p:cNvPr id="88070" name="Picture 4" descr="BD06711_">
            <a:extLst>
              <a:ext uri="{FF2B5EF4-FFF2-40B4-BE49-F238E27FC236}">
                <a16:creationId xmlns:a16="http://schemas.microsoft.com/office/drawing/2014/main" id="{E67D588D-7D9F-4A85-A2E6-77704751BC6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001001" y="1600200"/>
            <a:ext cx="3942759" cy="4572000"/>
          </a:xfrm>
        </p:spPr>
      </p:pic>
    </p:spTree>
    <p:extLst>
      <p:ext uri="{BB962C8B-B14F-4D97-AF65-F5344CB8AC3E}">
        <p14:creationId xmlns:p14="http://schemas.microsoft.com/office/powerpoint/2010/main" val="2814007146"/>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B505FA05-F088-4229-ACCD-69D5C85D07DD}"/>
              </a:ext>
            </a:extLst>
          </p:cNvPr>
          <p:cNvSpPr>
            <a:spLocks noGrp="1"/>
          </p:cNvSpPr>
          <p:nvPr>
            <p:ph type="sldNum" sz="quarter" idx="10"/>
          </p:nvPr>
        </p:nvSpPr>
        <p:spPr>
          <a:xfrm>
            <a:off x="10439400" y="6356351"/>
            <a:ext cx="121213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F76DC23A-7928-4790-8BB6-DD4853F1F1FA}" type="slidenum">
              <a:rPr lang="en-US" altLang="en-US" sz="1200">
                <a:latin typeface="Arial" panose="020B0604020202020204" pitchFamily="34" charset="0"/>
              </a:rPr>
              <a:pPr>
                <a:spcBef>
                  <a:spcPct val="0"/>
                </a:spcBef>
                <a:buClrTx/>
                <a:buSzTx/>
                <a:buFontTx/>
                <a:buNone/>
              </a:pPr>
              <a:t>41</a:t>
            </a:fld>
            <a:endParaRPr lang="en-US" altLang="en-US" sz="1200" dirty="0">
              <a:latin typeface="Arial" panose="020B0604020202020204" pitchFamily="34" charset="0"/>
            </a:endParaRPr>
          </a:p>
        </p:txBody>
      </p:sp>
      <p:sp>
        <p:nvSpPr>
          <p:cNvPr id="90115" name="Footer Placeholder 4">
            <a:extLst>
              <a:ext uri="{FF2B5EF4-FFF2-40B4-BE49-F238E27FC236}">
                <a16:creationId xmlns:a16="http://schemas.microsoft.com/office/drawing/2014/main" id="{704973AA-4B7A-4864-BA91-244E02394F69}"/>
              </a:ext>
            </a:extLst>
          </p:cNvPr>
          <p:cNvSpPr>
            <a:spLocks noGrp="1"/>
          </p:cNvSpPr>
          <p:nvPr>
            <p:ph type="ftr" sz="quarter" idx="11"/>
          </p:nvPr>
        </p:nvSpPr>
        <p:spPr>
          <a:xfrm>
            <a:off x="540471" y="6356351"/>
            <a:ext cx="105831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0116" name="Rectangle 6">
            <a:extLst>
              <a:ext uri="{FF2B5EF4-FFF2-40B4-BE49-F238E27FC236}">
                <a16:creationId xmlns:a16="http://schemas.microsoft.com/office/drawing/2014/main" id="{B34DAC0B-3470-4AA9-9670-137E46DA9A38}"/>
              </a:ext>
            </a:extLst>
          </p:cNvPr>
          <p:cNvSpPr>
            <a:spLocks noGrp="1" noRot="1" noChangeArrowheads="1"/>
          </p:cNvSpPr>
          <p:nvPr>
            <p:ph type="title"/>
          </p:nvPr>
        </p:nvSpPr>
        <p:spPr>
          <a:xfrm>
            <a:off x="5090474" y="152400"/>
            <a:ext cx="6815580" cy="9144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992259" name="Rectangle 3">
            <a:extLst>
              <a:ext uri="{FF2B5EF4-FFF2-40B4-BE49-F238E27FC236}">
                <a16:creationId xmlns:a16="http://schemas.microsoft.com/office/drawing/2014/main" id="{1B3C26E0-EEE1-4963-9325-92067D36CF29}"/>
              </a:ext>
            </a:extLst>
          </p:cNvPr>
          <p:cNvSpPr>
            <a:spLocks noGrp="1" noChangeArrowheads="1"/>
          </p:cNvSpPr>
          <p:nvPr>
            <p:ph type="body" idx="1"/>
          </p:nvPr>
        </p:nvSpPr>
        <p:spPr>
          <a:xfrm>
            <a:off x="433633" y="1143000"/>
            <a:ext cx="11293311" cy="5715000"/>
          </a:xfrm>
        </p:spPr>
        <p:txBody>
          <a:bodyPr/>
          <a:lstStyle/>
          <a:p>
            <a:pPr eaLnBrk="1" hangingPunct="1">
              <a:lnSpc>
                <a:spcPct val="85000"/>
              </a:lnSpc>
              <a:defRPr/>
            </a:pPr>
            <a:r>
              <a:rPr lang="en-US" altLang="en-US" sz="3200" dirty="0"/>
              <a:t>An emergency award can be made by an agency if the conditions on the 2 prior slides are met</a:t>
            </a:r>
          </a:p>
          <a:p>
            <a:pPr eaLnBrk="1" hangingPunct="1">
              <a:lnSpc>
                <a:spcPct val="85000"/>
              </a:lnSpc>
              <a:defRPr/>
            </a:pPr>
            <a:r>
              <a:rPr lang="en-US" altLang="en-US" sz="3200" dirty="0"/>
              <a:t>Before making an emergency award that is expected to exceed $50,000 the control agency with authority over the subject of the procurement should be consulted to see if it concurs with the need for an emergency</a:t>
            </a:r>
          </a:p>
          <a:p>
            <a:pPr eaLnBrk="1" hangingPunct="1">
              <a:lnSpc>
                <a:spcPct val="85000"/>
              </a:lnSpc>
              <a:defRPr/>
            </a:pPr>
            <a:r>
              <a:rPr lang="en-US" altLang="en-US" sz="3200" dirty="0"/>
              <a:t>For an emergency over $50,000 the award must be:</a:t>
            </a:r>
          </a:p>
          <a:p>
            <a:pPr lvl="1" eaLnBrk="1" hangingPunct="1">
              <a:lnSpc>
                <a:spcPct val="85000"/>
              </a:lnSpc>
              <a:defRPr/>
            </a:pPr>
            <a:r>
              <a:rPr lang="en-US" altLang="en-US" sz="2800" dirty="0"/>
              <a:t>Submitted to eMM within 30 days of the emergency award so there is public notice of the award</a:t>
            </a:r>
          </a:p>
          <a:p>
            <a:pPr lvl="1" eaLnBrk="1" hangingPunct="1">
              <a:lnSpc>
                <a:spcPct val="85000"/>
              </a:lnSpc>
              <a:defRPr/>
            </a:pPr>
            <a:r>
              <a:rPr lang="en-US" altLang="en-US" sz="2800" dirty="0"/>
              <a:t>Reported to the BPW within 45 days of the emergency award</a:t>
            </a:r>
          </a:p>
        </p:txBody>
      </p:sp>
    </p:spTree>
    <p:extLst>
      <p:ext uri="{BB962C8B-B14F-4D97-AF65-F5344CB8AC3E}">
        <p14:creationId xmlns:p14="http://schemas.microsoft.com/office/powerpoint/2010/main" val="3649535938"/>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a:extLst>
              <a:ext uri="{FF2B5EF4-FFF2-40B4-BE49-F238E27FC236}">
                <a16:creationId xmlns:a16="http://schemas.microsoft.com/office/drawing/2014/main" id="{64CF864E-EFDB-4626-99D0-3DB0B0915F22}"/>
              </a:ext>
            </a:extLst>
          </p:cNvPr>
          <p:cNvSpPr>
            <a:spLocks noGrp="1"/>
          </p:cNvSpPr>
          <p:nvPr>
            <p:ph type="sldNum" sz="quarter" idx="10"/>
          </p:nvPr>
        </p:nvSpPr>
        <p:spPr>
          <a:xfrm>
            <a:off x="10732416" y="6356351"/>
            <a:ext cx="84684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373FE59-37FA-41E2-9996-BF188BE0A7DC}" type="slidenum">
              <a:rPr lang="en-US" altLang="en-US" sz="1200">
                <a:latin typeface="Arial" panose="020B0604020202020204" pitchFamily="34" charset="0"/>
              </a:rPr>
              <a:pPr>
                <a:spcBef>
                  <a:spcPct val="0"/>
                </a:spcBef>
                <a:buClrTx/>
                <a:buSzTx/>
                <a:buFontTx/>
                <a:buNone/>
              </a:pPr>
              <a:t>42</a:t>
            </a:fld>
            <a:endParaRPr lang="en-US" altLang="en-US" sz="1200" dirty="0">
              <a:latin typeface="Arial" panose="020B0604020202020204" pitchFamily="34" charset="0"/>
            </a:endParaRPr>
          </a:p>
        </p:txBody>
      </p:sp>
      <p:sp>
        <p:nvSpPr>
          <p:cNvPr id="92163" name="Footer Placeholder 4">
            <a:extLst>
              <a:ext uri="{FF2B5EF4-FFF2-40B4-BE49-F238E27FC236}">
                <a16:creationId xmlns:a16="http://schemas.microsoft.com/office/drawing/2014/main" id="{AA27E912-4EC8-42A7-A519-15BA85B6C9BC}"/>
              </a:ext>
            </a:extLst>
          </p:cNvPr>
          <p:cNvSpPr>
            <a:spLocks noGrp="1"/>
          </p:cNvSpPr>
          <p:nvPr>
            <p:ph type="ftr" sz="quarter" idx="11"/>
          </p:nvPr>
        </p:nvSpPr>
        <p:spPr>
          <a:xfrm>
            <a:off x="395926" y="6356351"/>
            <a:ext cx="1067114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2164" name="Rectangle 2">
            <a:extLst>
              <a:ext uri="{FF2B5EF4-FFF2-40B4-BE49-F238E27FC236}">
                <a16:creationId xmlns:a16="http://schemas.microsoft.com/office/drawing/2014/main" id="{33120FE0-76CB-4D33-B3CD-106FCEFB0598}"/>
              </a:ext>
            </a:extLst>
          </p:cNvPr>
          <p:cNvSpPr>
            <a:spLocks noGrp="1" noRot="1" noChangeArrowheads="1"/>
          </p:cNvSpPr>
          <p:nvPr>
            <p:ph type="title"/>
          </p:nvPr>
        </p:nvSpPr>
        <p:spPr>
          <a:xfrm>
            <a:off x="1981200" y="152400"/>
            <a:ext cx="9642049"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37347" name="Rectangle 3">
            <a:extLst>
              <a:ext uri="{FF2B5EF4-FFF2-40B4-BE49-F238E27FC236}">
                <a16:creationId xmlns:a16="http://schemas.microsoft.com/office/drawing/2014/main" id="{06A17039-1DBC-4317-BE13-DB5FCFF28F00}"/>
              </a:ext>
            </a:extLst>
          </p:cNvPr>
          <p:cNvSpPr>
            <a:spLocks noGrp="1" noChangeArrowheads="1"/>
          </p:cNvSpPr>
          <p:nvPr>
            <p:ph type="body" idx="1"/>
          </p:nvPr>
        </p:nvSpPr>
        <p:spPr>
          <a:xfrm>
            <a:off x="301658" y="990600"/>
            <a:ext cx="11538408" cy="5249944"/>
          </a:xfrm>
        </p:spPr>
        <p:txBody>
          <a:bodyPr/>
          <a:lstStyle/>
          <a:p>
            <a:pPr eaLnBrk="1" hangingPunct="1">
              <a:lnSpc>
                <a:spcPct val="85000"/>
              </a:lnSpc>
              <a:defRPr/>
            </a:pPr>
            <a:r>
              <a:rPr lang="en-US" altLang="en-US" sz="3200" dirty="0"/>
              <a:t>The essence of an emergency is that there is no time to conduct a normal procurement and be able to obtain the good or service needed within the time that it is needed</a:t>
            </a:r>
          </a:p>
          <a:p>
            <a:pPr lvl="1" eaLnBrk="1" hangingPunct="1">
              <a:lnSpc>
                <a:spcPct val="85000"/>
              </a:lnSpc>
              <a:defRPr/>
            </a:pPr>
            <a:r>
              <a:rPr lang="en-US" altLang="en-US" sz="2800" dirty="0"/>
              <a:t>If there is time to conduct a normal procurement, that is what should be done, not an emergency</a:t>
            </a:r>
          </a:p>
          <a:p>
            <a:pPr lvl="1" eaLnBrk="1" hangingPunct="1">
              <a:lnSpc>
                <a:spcPct val="85000"/>
              </a:lnSpc>
              <a:defRPr/>
            </a:pPr>
            <a:r>
              <a:rPr lang="en-US" altLang="en-US" sz="2800" dirty="0"/>
              <a:t>And the ability to conduct a normal procurement is highly dependent upon the expected dollar value, as well as the nature of what is being procured</a:t>
            </a:r>
          </a:p>
          <a:p>
            <a:pPr lvl="2" eaLnBrk="1" hangingPunct="1">
              <a:lnSpc>
                <a:spcPct val="85000"/>
              </a:lnSpc>
              <a:defRPr/>
            </a:pPr>
            <a:r>
              <a:rPr lang="en-US" altLang="en-US" sz="2400" dirty="0"/>
              <a:t>i.e., it would be very unusual to have an emergency procurement for a good or service of $5,000 or less (Category 1 Small Procurement) since procurements of this value can be conducted in less than a day and an award can be made based upon the decision of the procurement officer</a:t>
            </a:r>
          </a:p>
        </p:txBody>
      </p:sp>
    </p:spTree>
    <p:extLst>
      <p:ext uri="{BB962C8B-B14F-4D97-AF65-F5344CB8AC3E}">
        <p14:creationId xmlns:p14="http://schemas.microsoft.com/office/powerpoint/2010/main" val="2685753480"/>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a:extLst>
              <a:ext uri="{FF2B5EF4-FFF2-40B4-BE49-F238E27FC236}">
                <a16:creationId xmlns:a16="http://schemas.microsoft.com/office/drawing/2014/main" id="{EAF2DCD4-C339-4112-8209-586D3CB4FDEC}"/>
              </a:ext>
            </a:extLst>
          </p:cNvPr>
          <p:cNvSpPr>
            <a:spLocks noGrp="1"/>
          </p:cNvSpPr>
          <p:nvPr>
            <p:ph type="sldNum" sz="quarter" idx="10"/>
          </p:nvPr>
        </p:nvSpPr>
        <p:spPr>
          <a:xfrm>
            <a:off x="10689996" y="6356351"/>
            <a:ext cx="98981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BACD8CA-5F6D-4FA9-B2A7-239CF91DDA4F}" type="slidenum">
              <a:rPr lang="en-US" altLang="en-US" sz="1200">
                <a:latin typeface="Arial" panose="020B0604020202020204" pitchFamily="34" charset="0"/>
              </a:rPr>
              <a:pPr>
                <a:spcBef>
                  <a:spcPct val="0"/>
                </a:spcBef>
                <a:buClrTx/>
                <a:buSzTx/>
                <a:buFontTx/>
                <a:buNone/>
              </a:pPr>
              <a:t>43</a:t>
            </a:fld>
            <a:endParaRPr lang="en-US" altLang="en-US" sz="1200" dirty="0">
              <a:latin typeface="Arial" panose="020B0604020202020204" pitchFamily="34" charset="0"/>
            </a:endParaRPr>
          </a:p>
        </p:txBody>
      </p:sp>
      <p:sp>
        <p:nvSpPr>
          <p:cNvPr id="94211" name="Footer Placeholder 4">
            <a:extLst>
              <a:ext uri="{FF2B5EF4-FFF2-40B4-BE49-F238E27FC236}">
                <a16:creationId xmlns:a16="http://schemas.microsoft.com/office/drawing/2014/main" id="{6A978F21-C843-41B0-AAC2-51571FF2EECB}"/>
              </a:ext>
            </a:extLst>
          </p:cNvPr>
          <p:cNvSpPr>
            <a:spLocks noGrp="1"/>
          </p:cNvSpPr>
          <p:nvPr>
            <p:ph type="ftr" sz="quarter" idx="11"/>
          </p:nvPr>
        </p:nvSpPr>
        <p:spPr>
          <a:xfrm>
            <a:off x="512190" y="6356351"/>
            <a:ext cx="1039462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4212" name="Rectangle 2">
            <a:extLst>
              <a:ext uri="{FF2B5EF4-FFF2-40B4-BE49-F238E27FC236}">
                <a16:creationId xmlns:a16="http://schemas.microsoft.com/office/drawing/2014/main" id="{0145F6F1-102D-4A12-9A3E-93A0F339A547}"/>
              </a:ext>
            </a:extLst>
          </p:cNvPr>
          <p:cNvSpPr>
            <a:spLocks noGrp="1" noRot="1" noChangeArrowheads="1"/>
          </p:cNvSpPr>
          <p:nvPr>
            <p:ph type="title"/>
          </p:nvPr>
        </p:nvSpPr>
        <p:spPr>
          <a:xfrm>
            <a:off x="5269584" y="152400"/>
            <a:ext cx="6476214"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39395" name="Rectangle 3">
            <a:extLst>
              <a:ext uri="{FF2B5EF4-FFF2-40B4-BE49-F238E27FC236}">
                <a16:creationId xmlns:a16="http://schemas.microsoft.com/office/drawing/2014/main" id="{200C5818-5F82-4944-A4B2-6E38033B4314}"/>
              </a:ext>
            </a:extLst>
          </p:cNvPr>
          <p:cNvSpPr>
            <a:spLocks noGrp="1" noChangeArrowheads="1"/>
          </p:cNvSpPr>
          <p:nvPr>
            <p:ph type="body" idx="1"/>
          </p:nvPr>
        </p:nvSpPr>
        <p:spPr>
          <a:xfrm>
            <a:off x="207391" y="914400"/>
            <a:ext cx="11623248" cy="5943600"/>
          </a:xfrm>
        </p:spPr>
        <p:txBody>
          <a:bodyPr/>
          <a:lstStyle/>
          <a:p>
            <a:pPr eaLnBrk="1" hangingPunct="1">
              <a:lnSpc>
                <a:spcPct val="85000"/>
              </a:lnSpc>
              <a:defRPr/>
            </a:pPr>
            <a:r>
              <a:rPr lang="en-US" altLang="en-US" sz="3000" dirty="0"/>
              <a:t>It also would be very unusual to have an emergency procurement for a good or service of $5,001 to $15,000 (Category 2 Small Procurement) since procurements of this value also can be conducted in less than a day and an award can be made based upon a reasonable attempt to obtain at least 2 responses to a written solicitation, or even an oral description of what is needed</a:t>
            </a:r>
          </a:p>
          <a:p>
            <a:pPr>
              <a:lnSpc>
                <a:spcPct val="85000"/>
              </a:lnSpc>
              <a:defRPr/>
            </a:pPr>
            <a:r>
              <a:rPr lang="en-US" altLang="en-US" sz="3000" dirty="0"/>
              <a:t>There may be valid Category 3 Small Procurement (an amount expected to exceed $15,000, but not exceed $50,000), emergency award instances due to a written solicitation and at least 3 working days being allowed for responses</a:t>
            </a:r>
          </a:p>
          <a:p>
            <a:pPr lvl="1" eaLnBrk="1" hangingPunct="1">
              <a:lnSpc>
                <a:spcPct val="85000"/>
              </a:lnSpc>
              <a:defRPr/>
            </a:pPr>
            <a:r>
              <a:rPr lang="en-US" altLang="en-US" sz="2400" dirty="0"/>
              <a:t>If an award must be made in less than 3 working days to address the need, an emergency declaration apparently would be justified</a:t>
            </a:r>
          </a:p>
        </p:txBody>
      </p:sp>
    </p:spTree>
    <p:extLst>
      <p:ext uri="{BB962C8B-B14F-4D97-AF65-F5344CB8AC3E}">
        <p14:creationId xmlns:p14="http://schemas.microsoft.com/office/powerpoint/2010/main" val="70277874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53ECB44E-E8B2-493A-A6F3-5CF363DBE181}"/>
              </a:ext>
            </a:extLst>
          </p:cNvPr>
          <p:cNvSpPr>
            <a:spLocks noGrp="1"/>
          </p:cNvSpPr>
          <p:nvPr>
            <p:ph type="sldNum" sz="quarter" idx="10"/>
          </p:nvPr>
        </p:nvSpPr>
        <p:spPr>
          <a:xfrm>
            <a:off x="10982227" y="6356351"/>
            <a:ext cx="8012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5897F5E-BEB6-43FA-9849-03FF6F76068E}" type="slidenum">
              <a:rPr lang="en-US" altLang="en-US" sz="1200">
                <a:latin typeface="Arial" panose="020B0604020202020204" pitchFamily="34" charset="0"/>
              </a:rPr>
              <a:pPr>
                <a:spcBef>
                  <a:spcPct val="0"/>
                </a:spcBef>
                <a:buClrTx/>
                <a:buSzTx/>
                <a:buFontTx/>
                <a:buNone/>
              </a:pPr>
              <a:t>44</a:t>
            </a:fld>
            <a:endParaRPr lang="en-US" altLang="en-US" sz="1200" dirty="0">
              <a:latin typeface="Arial" panose="020B0604020202020204" pitchFamily="34" charset="0"/>
            </a:endParaRPr>
          </a:p>
        </p:txBody>
      </p:sp>
      <p:sp>
        <p:nvSpPr>
          <p:cNvPr id="96259" name="Footer Placeholder 4">
            <a:extLst>
              <a:ext uri="{FF2B5EF4-FFF2-40B4-BE49-F238E27FC236}">
                <a16:creationId xmlns:a16="http://schemas.microsoft.com/office/drawing/2014/main" id="{FA70F782-6175-416A-AEBB-13FB58C83252}"/>
              </a:ext>
            </a:extLst>
          </p:cNvPr>
          <p:cNvSpPr>
            <a:spLocks noGrp="1"/>
          </p:cNvSpPr>
          <p:nvPr>
            <p:ph type="ftr" sz="quarter" idx="11"/>
          </p:nvPr>
        </p:nvSpPr>
        <p:spPr>
          <a:xfrm>
            <a:off x="812799" y="6356351"/>
            <a:ext cx="104333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6260" name="Rectangle 2">
            <a:extLst>
              <a:ext uri="{FF2B5EF4-FFF2-40B4-BE49-F238E27FC236}">
                <a16:creationId xmlns:a16="http://schemas.microsoft.com/office/drawing/2014/main" id="{7F2DBC98-EECC-4EC9-9984-2D1597451749}"/>
              </a:ext>
            </a:extLst>
          </p:cNvPr>
          <p:cNvSpPr>
            <a:spLocks noGrp="1" noRot="1" noChangeArrowheads="1"/>
          </p:cNvSpPr>
          <p:nvPr>
            <p:ph type="title"/>
          </p:nvPr>
        </p:nvSpPr>
        <p:spPr>
          <a:xfrm>
            <a:off x="5137608" y="152400"/>
            <a:ext cx="6363093"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41443" name="Rectangle 3">
            <a:extLst>
              <a:ext uri="{FF2B5EF4-FFF2-40B4-BE49-F238E27FC236}">
                <a16:creationId xmlns:a16="http://schemas.microsoft.com/office/drawing/2014/main" id="{6F2787B1-46E8-44A1-ADB1-7CA5FB251BD1}"/>
              </a:ext>
            </a:extLst>
          </p:cNvPr>
          <p:cNvSpPr>
            <a:spLocks noGrp="1" noChangeArrowheads="1"/>
          </p:cNvSpPr>
          <p:nvPr>
            <p:ph type="body" idx="1"/>
          </p:nvPr>
        </p:nvSpPr>
        <p:spPr>
          <a:xfrm>
            <a:off x="197963" y="1310326"/>
            <a:ext cx="11585541" cy="4769963"/>
          </a:xfrm>
        </p:spPr>
        <p:txBody>
          <a:bodyPr/>
          <a:lstStyle/>
          <a:p>
            <a:pPr eaLnBrk="1" hangingPunct="1">
              <a:lnSpc>
                <a:spcPct val="85000"/>
              </a:lnSpc>
              <a:defRPr/>
            </a:pPr>
            <a:r>
              <a:rPr lang="en-US" altLang="en-US" sz="3200" dirty="0"/>
              <a:t>Once the award amount is expected to exceed $50,000 the possibility for an emergency declaration exists in any instance when a service must be obtained in less than 2-3 months or a good in less than a month</a:t>
            </a:r>
          </a:p>
          <a:p>
            <a:pPr eaLnBrk="1" hangingPunct="1">
              <a:lnSpc>
                <a:spcPct val="85000"/>
              </a:lnSpc>
              <a:defRPr/>
            </a:pPr>
            <a:r>
              <a:rPr lang="en-US" altLang="en-US" sz="3200" dirty="0"/>
              <a:t>The more time that is available before a good or service is needed, the more similar the emergency procurement should be to a normal procurement</a:t>
            </a:r>
          </a:p>
          <a:p>
            <a:pPr lvl="1">
              <a:lnSpc>
                <a:spcPct val="85000"/>
              </a:lnSpc>
              <a:defRPr/>
            </a:pPr>
            <a:r>
              <a:rPr lang="en-US" altLang="en-US" sz="2800" dirty="0"/>
              <a:t>i.e., consultation with an applicable control agency for concurrence with the need for an emergency, the preparation of written specifications, outreach for competition, the allowance of adequate time for vendors to respond to the solicitation, etc. </a:t>
            </a:r>
          </a:p>
        </p:txBody>
      </p:sp>
    </p:spTree>
    <p:extLst>
      <p:ext uri="{BB962C8B-B14F-4D97-AF65-F5344CB8AC3E}">
        <p14:creationId xmlns:p14="http://schemas.microsoft.com/office/powerpoint/2010/main" val="3674219860"/>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6E7812BD-F795-4138-9FCC-6C29A07FB594}"/>
              </a:ext>
            </a:extLst>
          </p:cNvPr>
          <p:cNvSpPr>
            <a:spLocks noGrp="1"/>
          </p:cNvSpPr>
          <p:nvPr>
            <p:ph type="sldNum" sz="quarter" idx="10"/>
          </p:nvPr>
        </p:nvSpPr>
        <p:spPr>
          <a:xfrm>
            <a:off x="10515600" y="6356351"/>
            <a:ext cx="106051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D87B6593-534D-4A8E-BDE3-1CFA97552335}" type="slidenum">
              <a:rPr lang="en-US" altLang="en-US" sz="1200">
                <a:latin typeface="Arial" panose="020B0604020202020204" pitchFamily="34" charset="0"/>
              </a:rPr>
              <a:pPr>
                <a:spcBef>
                  <a:spcPct val="0"/>
                </a:spcBef>
                <a:buClrTx/>
                <a:buSzTx/>
                <a:buFontTx/>
                <a:buNone/>
              </a:pPr>
              <a:t>45</a:t>
            </a:fld>
            <a:endParaRPr lang="en-US" altLang="en-US" sz="1200" dirty="0">
              <a:latin typeface="Arial" panose="020B0604020202020204" pitchFamily="34" charset="0"/>
            </a:endParaRPr>
          </a:p>
        </p:txBody>
      </p:sp>
      <p:sp>
        <p:nvSpPr>
          <p:cNvPr id="98307" name="Footer Placeholder 4">
            <a:extLst>
              <a:ext uri="{FF2B5EF4-FFF2-40B4-BE49-F238E27FC236}">
                <a16:creationId xmlns:a16="http://schemas.microsoft.com/office/drawing/2014/main" id="{BCC1278F-A201-4F39-B866-34D8A3D94388}"/>
              </a:ext>
            </a:extLst>
          </p:cNvPr>
          <p:cNvSpPr>
            <a:spLocks noGrp="1"/>
          </p:cNvSpPr>
          <p:nvPr>
            <p:ph type="ftr" sz="quarter" idx="11"/>
          </p:nvPr>
        </p:nvSpPr>
        <p:spPr>
          <a:xfrm>
            <a:off x="471340" y="6356351"/>
            <a:ext cx="1057687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98308" name="Rectangle 2">
            <a:extLst>
              <a:ext uri="{FF2B5EF4-FFF2-40B4-BE49-F238E27FC236}">
                <a16:creationId xmlns:a16="http://schemas.microsoft.com/office/drawing/2014/main" id="{36A4E89F-CCED-4E63-9D2B-8AC7C60AC1BB}"/>
              </a:ext>
            </a:extLst>
          </p:cNvPr>
          <p:cNvSpPr>
            <a:spLocks noGrp="1" noRot="1" noChangeArrowheads="1"/>
          </p:cNvSpPr>
          <p:nvPr>
            <p:ph type="title"/>
          </p:nvPr>
        </p:nvSpPr>
        <p:spPr>
          <a:xfrm>
            <a:off x="5382705" y="152400"/>
            <a:ext cx="6334813" cy="762000"/>
          </a:xfrm>
        </p:spPr>
        <p:txBody>
          <a:bodyPr/>
          <a:lstStyle/>
          <a:p>
            <a:pPr algn="r" eaLnBrk="1" hangingPunct="1"/>
            <a:r>
              <a:rPr lang="en-US" altLang="en-US" sz="4800" i="1" dirty="0">
                <a:solidFill>
                  <a:srgbClr val="FFFF00"/>
                </a:solidFill>
              </a:rPr>
              <a:t>Emergency </a:t>
            </a:r>
            <a:r>
              <a:rPr lang="en-US" altLang="en-US" sz="2400" b="0" i="1" dirty="0"/>
              <a:t>(Cont’d) </a:t>
            </a:r>
            <a:endParaRPr lang="en-US" altLang="en-US" sz="2400" b="0" dirty="0">
              <a:solidFill>
                <a:schemeClr val="tx1"/>
              </a:solidFill>
            </a:endParaRPr>
          </a:p>
        </p:txBody>
      </p:sp>
      <p:sp>
        <p:nvSpPr>
          <p:cNvPr id="1343491" name="Rectangle 3">
            <a:extLst>
              <a:ext uri="{FF2B5EF4-FFF2-40B4-BE49-F238E27FC236}">
                <a16:creationId xmlns:a16="http://schemas.microsoft.com/office/drawing/2014/main" id="{E92B17AD-1665-44F9-92F3-06B505B8C46A}"/>
              </a:ext>
            </a:extLst>
          </p:cNvPr>
          <p:cNvSpPr>
            <a:spLocks noGrp="1" noChangeArrowheads="1"/>
          </p:cNvSpPr>
          <p:nvPr>
            <p:ph type="body" idx="1"/>
          </p:nvPr>
        </p:nvSpPr>
        <p:spPr>
          <a:xfrm>
            <a:off x="471340" y="990600"/>
            <a:ext cx="11415860" cy="5867400"/>
          </a:xfrm>
        </p:spPr>
        <p:txBody>
          <a:bodyPr/>
          <a:lstStyle/>
          <a:p>
            <a:pPr eaLnBrk="1" hangingPunct="1">
              <a:lnSpc>
                <a:spcPct val="85000"/>
              </a:lnSpc>
              <a:defRPr/>
            </a:pPr>
            <a:r>
              <a:rPr lang="en-US" altLang="en-US" sz="3200" dirty="0"/>
              <a:t>And there can be instances when a normal procurement is undertaken but due to an unanticipated award delay the procurement needs to be awarded on an emergency basis rather than wait another several weeks or more to make a normal award, including obtaining a normal advanced award approval by a control agency and the BPW</a:t>
            </a:r>
          </a:p>
          <a:p>
            <a:pPr lvl="1" eaLnBrk="1" hangingPunct="1">
              <a:lnSpc>
                <a:spcPct val="85000"/>
              </a:lnSpc>
              <a:defRPr/>
            </a:pPr>
            <a:r>
              <a:rPr lang="en-US" altLang="en-US" sz="2800" dirty="0"/>
              <a:t>i.e., a procurement is initiated in the normal fashion but is converted to an emergency procurement at the award stage</a:t>
            </a:r>
          </a:p>
          <a:p>
            <a:pPr lvl="1" eaLnBrk="1" hangingPunct="1">
              <a:lnSpc>
                <a:spcPct val="85000"/>
              </a:lnSpc>
              <a:defRPr/>
            </a:pPr>
            <a:r>
              <a:rPr lang="en-US" altLang="en-US" sz="2800" dirty="0"/>
              <a:t>But before making an emergency award from such a procurement, advanced contact with the appropriate control agency definitely should occur</a:t>
            </a:r>
          </a:p>
        </p:txBody>
      </p:sp>
    </p:spTree>
    <p:extLst>
      <p:ext uri="{BB962C8B-B14F-4D97-AF65-F5344CB8AC3E}">
        <p14:creationId xmlns:p14="http://schemas.microsoft.com/office/powerpoint/2010/main" val="1791816332"/>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a:extLst>
              <a:ext uri="{FF2B5EF4-FFF2-40B4-BE49-F238E27FC236}">
                <a16:creationId xmlns:a16="http://schemas.microsoft.com/office/drawing/2014/main" id="{BDDB64A2-942F-4E2B-A9E9-0610520C8292}"/>
              </a:ext>
            </a:extLst>
          </p:cNvPr>
          <p:cNvSpPr>
            <a:spLocks noGrp="1"/>
          </p:cNvSpPr>
          <p:nvPr>
            <p:ph type="sldNum" sz="quarter" idx="10"/>
          </p:nvPr>
        </p:nvSpPr>
        <p:spPr>
          <a:xfrm>
            <a:off x="10689996" y="6356351"/>
            <a:ext cx="102752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CE27BB99-2D78-457F-9F17-57840542155F}" type="slidenum">
              <a:rPr lang="en-US" altLang="en-US" sz="1200">
                <a:latin typeface="Arial" panose="020B0604020202020204" pitchFamily="34" charset="0"/>
              </a:rPr>
              <a:pPr>
                <a:spcBef>
                  <a:spcPct val="0"/>
                </a:spcBef>
                <a:buClrTx/>
                <a:buSzTx/>
                <a:buFontTx/>
                <a:buNone/>
              </a:pPr>
              <a:t>46</a:t>
            </a:fld>
            <a:endParaRPr lang="en-US" altLang="en-US" sz="1200" dirty="0">
              <a:latin typeface="Arial" panose="020B0604020202020204" pitchFamily="34" charset="0"/>
            </a:endParaRPr>
          </a:p>
        </p:txBody>
      </p:sp>
      <p:sp>
        <p:nvSpPr>
          <p:cNvPr id="100355" name="Footer Placeholder 4">
            <a:extLst>
              <a:ext uri="{FF2B5EF4-FFF2-40B4-BE49-F238E27FC236}">
                <a16:creationId xmlns:a16="http://schemas.microsoft.com/office/drawing/2014/main" id="{D26219FD-F1A6-4306-981B-B84537823878}"/>
              </a:ext>
            </a:extLst>
          </p:cNvPr>
          <p:cNvSpPr>
            <a:spLocks noGrp="1"/>
          </p:cNvSpPr>
          <p:nvPr>
            <p:ph type="ftr" sz="quarter" idx="11"/>
          </p:nvPr>
        </p:nvSpPr>
        <p:spPr>
          <a:xfrm>
            <a:off x="812800" y="6356351"/>
            <a:ext cx="1028254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00356" name="Rectangle 2">
            <a:extLst>
              <a:ext uri="{FF2B5EF4-FFF2-40B4-BE49-F238E27FC236}">
                <a16:creationId xmlns:a16="http://schemas.microsoft.com/office/drawing/2014/main" id="{06ACC3EF-8760-4F77-92F8-44DDCE3C55F4}"/>
              </a:ext>
            </a:extLst>
          </p:cNvPr>
          <p:cNvSpPr>
            <a:spLocks noGrp="1" noRot="1" noChangeArrowheads="1"/>
          </p:cNvSpPr>
          <p:nvPr>
            <p:ph type="title"/>
          </p:nvPr>
        </p:nvSpPr>
        <p:spPr>
          <a:xfrm>
            <a:off x="1981200" y="152400"/>
            <a:ext cx="8382000" cy="762000"/>
          </a:xfrm>
        </p:spPr>
        <p:txBody>
          <a:bodyPr/>
          <a:lstStyle/>
          <a:p>
            <a:pPr algn="r" eaLnBrk="1" hangingPunct="1"/>
            <a:r>
              <a:rPr lang="en-US" altLang="en-US" sz="4800" b="0" i="1" dirty="0"/>
              <a:t>Avoiding an Emergency </a:t>
            </a:r>
            <a:r>
              <a:rPr lang="en-US" altLang="en-US" sz="2400" b="0" i="1" dirty="0"/>
              <a:t> </a:t>
            </a:r>
            <a:endParaRPr lang="en-US" altLang="en-US" sz="2400" b="0" dirty="0">
              <a:solidFill>
                <a:schemeClr val="tx1"/>
              </a:solidFill>
            </a:endParaRPr>
          </a:p>
        </p:txBody>
      </p:sp>
      <p:sp>
        <p:nvSpPr>
          <p:cNvPr id="1345539" name="Rectangle 3">
            <a:extLst>
              <a:ext uri="{FF2B5EF4-FFF2-40B4-BE49-F238E27FC236}">
                <a16:creationId xmlns:a16="http://schemas.microsoft.com/office/drawing/2014/main" id="{8BA17A61-AAFD-4004-8833-FB7F63B66FD0}"/>
              </a:ext>
            </a:extLst>
          </p:cNvPr>
          <p:cNvSpPr>
            <a:spLocks noGrp="1" noChangeArrowheads="1"/>
          </p:cNvSpPr>
          <p:nvPr>
            <p:ph type="body" idx="1"/>
          </p:nvPr>
        </p:nvSpPr>
        <p:spPr>
          <a:xfrm>
            <a:off x="233052" y="1027522"/>
            <a:ext cx="11767270" cy="5328829"/>
          </a:xfrm>
        </p:spPr>
        <p:txBody>
          <a:bodyPr/>
          <a:lstStyle/>
          <a:p>
            <a:pPr eaLnBrk="1" hangingPunct="1">
              <a:lnSpc>
                <a:spcPct val="85000"/>
              </a:lnSpc>
              <a:defRPr/>
            </a:pPr>
            <a:r>
              <a:rPr lang="en-US" altLang="en-US" sz="3200" dirty="0"/>
              <a:t>If it is reasonably likely that an emergency circumstance might develop over the course of a year or more an agency might undertake a </a:t>
            </a:r>
            <a:r>
              <a:rPr lang="en-US" altLang="en-US" sz="3200" b="1" u="sng" dirty="0">
                <a:solidFill>
                  <a:srgbClr val="FF0066"/>
                </a:solidFill>
              </a:rPr>
              <a:t>contingency</a:t>
            </a:r>
            <a:r>
              <a:rPr lang="en-US" altLang="en-US" sz="3200" dirty="0">
                <a:solidFill>
                  <a:srgbClr val="FF0066"/>
                </a:solidFill>
              </a:rPr>
              <a:t> </a:t>
            </a:r>
            <a:r>
              <a:rPr lang="en-US" altLang="en-US" sz="3200" dirty="0"/>
              <a:t>procurement to avoid making an emergency award</a:t>
            </a:r>
          </a:p>
          <a:p>
            <a:pPr eaLnBrk="1" hangingPunct="1">
              <a:lnSpc>
                <a:spcPct val="85000"/>
              </a:lnSpc>
              <a:defRPr/>
            </a:pPr>
            <a:r>
              <a:rPr lang="en-US" altLang="en-US" sz="3200" dirty="0"/>
              <a:t>A contingency award allows one or more vendors to be contracted with in a normal manner, with competition, and hopefully reasonable prices</a:t>
            </a:r>
          </a:p>
          <a:p>
            <a:pPr lvl="1" eaLnBrk="1" hangingPunct="1">
              <a:lnSpc>
                <a:spcPct val="85000"/>
              </a:lnSpc>
              <a:defRPr/>
            </a:pPr>
            <a:r>
              <a:rPr lang="en-US" altLang="en-US" sz="2800" dirty="0"/>
              <a:t>Then whenever an emergency need arises the awarded contractor is notified and responds as per the terms of the contingency contract</a:t>
            </a:r>
          </a:p>
          <a:p>
            <a:pPr lvl="1" eaLnBrk="1" hangingPunct="1">
              <a:lnSpc>
                <a:spcPct val="85000"/>
              </a:lnSpc>
              <a:defRPr/>
            </a:pPr>
            <a:r>
              <a:rPr lang="en-US" altLang="en-US" sz="2800" dirty="0"/>
              <a:t>Contingency contracts avoid emergency contracts and the high prices than usually result from emergencies </a:t>
            </a:r>
          </a:p>
        </p:txBody>
      </p:sp>
    </p:spTree>
    <p:extLst>
      <p:ext uri="{BB962C8B-B14F-4D97-AF65-F5344CB8AC3E}">
        <p14:creationId xmlns:p14="http://schemas.microsoft.com/office/powerpoint/2010/main" val="1884472148"/>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a:extLst>
              <a:ext uri="{FF2B5EF4-FFF2-40B4-BE49-F238E27FC236}">
                <a16:creationId xmlns:a16="http://schemas.microsoft.com/office/drawing/2014/main" id="{9DFEFF4C-C40E-4668-9BEA-31C58CF248BA}"/>
              </a:ext>
            </a:extLst>
          </p:cNvPr>
          <p:cNvSpPr>
            <a:spLocks noGrp="1"/>
          </p:cNvSpPr>
          <p:nvPr>
            <p:ph type="sldNum" sz="quarter" idx="10"/>
          </p:nvPr>
        </p:nvSpPr>
        <p:spPr>
          <a:xfrm>
            <a:off x="10784264" y="6356351"/>
            <a:ext cx="829558"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4BE92B1-2297-42FB-AAD7-30D060331890}" type="slidenum">
              <a:rPr lang="en-US" altLang="en-US" sz="1200">
                <a:latin typeface="Arial" panose="020B0604020202020204" pitchFamily="34" charset="0"/>
              </a:rPr>
              <a:pPr>
                <a:spcBef>
                  <a:spcPct val="0"/>
                </a:spcBef>
                <a:buClrTx/>
                <a:buSzTx/>
                <a:buFontTx/>
                <a:buNone/>
              </a:pPr>
              <a:t>47</a:t>
            </a:fld>
            <a:endParaRPr lang="en-US" altLang="en-US" sz="1200" dirty="0">
              <a:latin typeface="Arial" panose="020B0604020202020204" pitchFamily="34" charset="0"/>
            </a:endParaRPr>
          </a:p>
        </p:txBody>
      </p:sp>
      <p:sp>
        <p:nvSpPr>
          <p:cNvPr id="102403" name="Footer Placeholder 4">
            <a:extLst>
              <a:ext uri="{FF2B5EF4-FFF2-40B4-BE49-F238E27FC236}">
                <a16:creationId xmlns:a16="http://schemas.microsoft.com/office/drawing/2014/main" id="{CE39C84C-134A-496C-9112-5F2FB7763CBF}"/>
              </a:ext>
            </a:extLst>
          </p:cNvPr>
          <p:cNvSpPr>
            <a:spLocks noGrp="1"/>
          </p:cNvSpPr>
          <p:nvPr>
            <p:ph type="ftr" sz="quarter" idx="11"/>
          </p:nvPr>
        </p:nvSpPr>
        <p:spPr>
          <a:xfrm>
            <a:off x="812799" y="6356351"/>
            <a:ext cx="1031082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02404" name="Rectangle 2">
            <a:extLst>
              <a:ext uri="{FF2B5EF4-FFF2-40B4-BE49-F238E27FC236}">
                <a16:creationId xmlns:a16="http://schemas.microsoft.com/office/drawing/2014/main" id="{788151C7-60E4-4FB5-9B16-C28ED4BD2C26}"/>
              </a:ext>
            </a:extLst>
          </p:cNvPr>
          <p:cNvSpPr>
            <a:spLocks noGrp="1" noRot="1" noChangeArrowheads="1"/>
          </p:cNvSpPr>
          <p:nvPr>
            <p:ph type="title"/>
          </p:nvPr>
        </p:nvSpPr>
        <p:spPr>
          <a:xfrm>
            <a:off x="113122" y="152400"/>
            <a:ext cx="11679810" cy="685800"/>
          </a:xfrm>
        </p:spPr>
        <p:txBody>
          <a:bodyPr/>
          <a:lstStyle/>
          <a:p>
            <a:pPr algn="r" eaLnBrk="1" hangingPunct="1"/>
            <a:r>
              <a:rPr lang="en-US" altLang="en-US" sz="4800" b="0" i="1" dirty="0"/>
              <a:t>Avoiding an Emergency</a:t>
            </a:r>
            <a:r>
              <a:rPr lang="en-US" altLang="en-US" sz="2400" b="0" i="1" dirty="0"/>
              <a:t>(Cont’d)</a:t>
            </a:r>
            <a:r>
              <a:rPr lang="en-US" altLang="en-US" sz="4800" b="0" i="1" dirty="0"/>
              <a:t> </a:t>
            </a:r>
            <a:r>
              <a:rPr lang="en-US" altLang="en-US" sz="2400" b="0" i="1" dirty="0"/>
              <a:t> </a:t>
            </a:r>
            <a:endParaRPr lang="en-US" altLang="en-US" sz="2400" b="0" dirty="0">
              <a:solidFill>
                <a:schemeClr val="tx1"/>
              </a:solidFill>
            </a:endParaRPr>
          </a:p>
        </p:txBody>
      </p:sp>
      <p:sp>
        <p:nvSpPr>
          <p:cNvPr id="1347587" name="Rectangle 3">
            <a:extLst>
              <a:ext uri="{FF2B5EF4-FFF2-40B4-BE49-F238E27FC236}">
                <a16:creationId xmlns:a16="http://schemas.microsoft.com/office/drawing/2014/main" id="{157DBE8E-6CC7-419D-A39E-31177FF11731}"/>
              </a:ext>
            </a:extLst>
          </p:cNvPr>
          <p:cNvSpPr>
            <a:spLocks noGrp="1" noChangeArrowheads="1"/>
          </p:cNvSpPr>
          <p:nvPr>
            <p:ph type="body" idx="1"/>
          </p:nvPr>
        </p:nvSpPr>
        <p:spPr>
          <a:xfrm>
            <a:off x="263951" y="838200"/>
            <a:ext cx="11528981" cy="6019800"/>
          </a:xfrm>
        </p:spPr>
        <p:txBody>
          <a:bodyPr/>
          <a:lstStyle/>
          <a:p>
            <a:pPr eaLnBrk="1" hangingPunct="1">
              <a:lnSpc>
                <a:spcPct val="85000"/>
              </a:lnSpc>
              <a:defRPr/>
            </a:pPr>
            <a:r>
              <a:rPr lang="en-US" altLang="en-US" sz="2800" dirty="0"/>
              <a:t>The nature of contingency contracts could range from maintenance type situations (plumbing, heating, air conditioning, electrical systems, etc.), to hazardous material spills, to storm clean-up, to out-of-home placements of children in residential settings when abuse or neglect is discovered, to the prompt placement of adults in addiction or mental illness treatment due to incidents</a:t>
            </a:r>
          </a:p>
          <a:p>
            <a:pPr eaLnBrk="1" hangingPunct="1">
              <a:lnSpc>
                <a:spcPct val="85000"/>
              </a:lnSpc>
              <a:defRPr/>
            </a:pPr>
            <a:r>
              <a:rPr lang="en-US" altLang="en-US" sz="2800" dirty="0"/>
              <a:t>Although the nature of contingency contracts can vary greatly, the contingency award is made under a normal procurement and with rare exceptions payment is only made for actual occasions of usage</a:t>
            </a:r>
          </a:p>
          <a:p>
            <a:pPr lvl="1" eaLnBrk="1" hangingPunct="1">
              <a:lnSpc>
                <a:spcPct val="85000"/>
              </a:lnSpc>
              <a:defRPr/>
            </a:pPr>
            <a:r>
              <a:rPr lang="en-US" altLang="en-US" sz="2400" dirty="0"/>
              <a:t>i.e., if there are no occasions during the term of the contract when an emergency situation occurs the contractor typically is paid nothing for being under contract</a:t>
            </a:r>
          </a:p>
          <a:p>
            <a:pPr lvl="1" eaLnBrk="1" hangingPunct="1">
              <a:lnSpc>
                <a:spcPct val="85000"/>
              </a:lnSpc>
              <a:defRPr/>
            </a:pPr>
            <a:r>
              <a:rPr lang="en-US" altLang="en-US" sz="2400" dirty="0"/>
              <a:t>But rarely some type of retainer payment might be required   </a:t>
            </a:r>
          </a:p>
        </p:txBody>
      </p:sp>
    </p:spTree>
    <p:extLst>
      <p:ext uri="{BB962C8B-B14F-4D97-AF65-F5344CB8AC3E}">
        <p14:creationId xmlns:p14="http://schemas.microsoft.com/office/powerpoint/2010/main" val="72303156"/>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136524"/>
            <a:ext cx="10566400" cy="777876"/>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14400"/>
            <a:ext cx="11415860" cy="5344998"/>
          </a:xfrm>
        </p:spPr>
        <p:txBody>
          <a:bodyPr>
            <a:normAutofit lnSpcReduction="10000"/>
          </a:bodyPr>
          <a:lstStyle/>
          <a:p>
            <a:r>
              <a:rPr lang="en-US" dirty="0"/>
              <a:t>Around 2002 as a result of the No Child Left Behind (NCLB) federal law, the Md. State Dept. of Education (MSDE) sought a multi- million dollar emergency procurement to obtain a contractor to help Md. be compliant with the law</a:t>
            </a:r>
          </a:p>
          <a:p>
            <a:r>
              <a:rPr lang="en-US" dirty="0"/>
              <a:t>MSDE reasoned that with the passage of the law, all 50 states would be virtually simultaneously seeking to contract with a very limited pool of vendors to help them implement the requirements of the law</a:t>
            </a:r>
          </a:p>
          <a:p>
            <a:pPr lvl="1"/>
            <a:r>
              <a:rPr lang="en-US" dirty="0"/>
              <a:t>Failure to comply by a given date about a year in the future would jeopardize millions of dollars in federal funding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48</a:t>
            </a:fld>
            <a:endParaRPr lang="en-US"/>
          </a:p>
        </p:txBody>
      </p:sp>
    </p:spTree>
    <p:extLst>
      <p:ext uri="{BB962C8B-B14F-4D97-AF65-F5344CB8AC3E}">
        <p14:creationId xmlns:p14="http://schemas.microsoft.com/office/powerpoint/2010/main" val="401849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80388"/>
            <a:ext cx="11415860" cy="5602974"/>
          </a:xfrm>
        </p:spPr>
        <p:txBody>
          <a:bodyPr>
            <a:normAutofit lnSpcReduction="10000"/>
          </a:bodyPr>
          <a:lstStyle/>
          <a:p>
            <a:r>
              <a:rPr lang="en-US" dirty="0"/>
              <a:t>MSDE said if normal procurement procedures would be followed, it would take months to even release an RFP and additional months to make an award</a:t>
            </a:r>
          </a:p>
          <a:p>
            <a:pPr lvl="1"/>
            <a:r>
              <a:rPr lang="en-US" dirty="0"/>
              <a:t>If there were even responses to the RFP</a:t>
            </a:r>
          </a:p>
          <a:p>
            <a:r>
              <a:rPr lang="en-US" dirty="0"/>
              <a:t>MSDE feared that it wouldn’t get any responses because in several months all the available vendors would have been contracted by other states and wouldn’t be able to handle additional business</a:t>
            </a:r>
          </a:p>
          <a:p>
            <a:r>
              <a:rPr lang="en-US" dirty="0"/>
              <a:t>Without the help of one of the limited number of qualified vendors MSDE said it would miss the NCLB compliance deadline, hence potentially loose millions in federal funding</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49</a:t>
            </a:fld>
            <a:endParaRPr lang="en-US"/>
          </a:p>
        </p:txBody>
      </p:sp>
    </p:spTree>
    <p:extLst>
      <p:ext uri="{BB962C8B-B14F-4D97-AF65-F5344CB8AC3E}">
        <p14:creationId xmlns:p14="http://schemas.microsoft.com/office/powerpoint/2010/main" val="30439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a:extLst>
              <a:ext uri="{FF2B5EF4-FFF2-40B4-BE49-F238E27FC236}">
                <a16:creationId xmlns:a16="http://schemas.microsoft.com/office/drawing/2014/main" id="{4C7A451F-6EDA-4D68-8C64-C753FD0A2D87}"/>
              </a:ext>
            </a:extLst>
          </p:cNvPr>
          <p:cNvSpPr>
            <a:spLocks noGrp="1"/>
          </p:cNvSpPr>
          <p:nvPr>
            <p:ph type="sldNum" sz="quarter" idx="10"/>
          </p:nvPr>
        </p:nvSpPr>
        <p:spPr>
          <a:xfrm>
            <a:off x="10699422" y="6356351"/>
            <a:ext cx="118777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94F4B67-CF77-4FEF-B889-6CA29F9BF8C9}" type="slidenum">
              <a:rPr lang="en-US" altLang="en-US" sz="1200">
                <a:latin typeface="Arial" panose="020B0604020202020204" pitchFamily="34" charset="0"/>
              </a:rPr>
              <a:pPr>
                <a:spcBef>
                  <a:spcPct val="0"/>
                </a:spcBef>
                <a:buClrTx/>
                <a:buSzTx/>
                <a:buFontTx/>
                <a:buNone/>
              </a:pPr>
              <a:t>5</a:t>
            </a:fld>
            <a:endParaRPr lang="en-US" altLang="en-US" sz="1200" dirty="0">
              <a:latin typeface="Arial" panose="020B0604020202020204" pitchFamily="34" charset="0"/>
            </a:endParaRPr>
          </a:p>
        </p:txBody>
      </p:sp>
      <p:sp>
        <p:nvSpPr>
          <p:cNvPr id="77827" name="Footer Placeholder 4">
            <a:extLst>
              <a:ext uri="{FF2B5EF4-FFF2-40B4-BE49-F238E27FC236}">
                <a16:creationId xmlns:a16="http://schemas.microsoft.com/office/drawing/2014/main" id="{D181841E-E028-4284-A4BA-94DE051BA6FE}"/>
              </a:ext>
            </a:extLst>
          </p:cNvPr>
          <p:cNvSpPr>
            <a:spLocks noGrp="1"/>
          </p:cNvSpPr>
          <p:nvPr>
            <p:ph type="ftr" sz="quarter" idx="11"/>
          </p:nvPr>
        </p:nvSpPr>
        <p:spPr>
          <a:xfrm>
            <a:off x="395926" y="6356351"/>
            <a:ext cx="1090681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5186" name="Rectangle 2">
            <a:extLst>
              <a:ext uri="{FF2B5EF4-FFF2-40B4-BE49-F238E27FC236}">
                <a16:creationId xmlns:a16="http://schemas.microsoft.com/office/drawing/2014/main" id="{B0D7A3B0-A558-4A02-A1EB-C979D4B03B8A}"/>
              </a:ext>
            </a:extLst>
          </p:cNvPr>
          <p:cNvSpPr>
            <a:spLocks noGrp="1" noChangeArrowheads="1"/>
          </p:cNvSpPr>
          <p:nvPr>
            <p:ph type="title"/>
          </p:nvPr>
        </p:nvSpPr>
        <p:spPr>
          <a:xfrm>
            <a:off x="725864" y="152400"/>
            <a:ext cx="10991654" cy="762000"/>
          </a:xfrm>
        </p:spPr>
        <p:txBody>
          <a:bodyPr vert="horz" lIns="92075" tIns="46038" rIns="92075" bIns="46038" rtlCol="0" anchor="b" anchorCtr="0">
            <a:noAutofit/>
          </a:bodyPr>
          <a:lstStyle/>
          <a:p>
            <a:pPr algn="ctr" eaLnBrk="1" hangingPunct="1">
              <a:defRPr/>
            </a:pPr>
            <a:r>
              <a:rPr lang="en-US" altLang="en-US" dirty="0"/>
              <a:t>Sole Source </a:t>
            </a:r>
            <a:r>
              <a:rPr lang="en-US" altLang="en-US" sz="2400" dirty="0"/>
              <a:t>(Cont’d)</a:t>
            </a:r>
            <a:endParaRPr lang="en-US" altLang="en-US" dirty="0"/>
          </a:p>
        </p:txBody>
      </p:sp>
      <p:sp>
        <p:nvSpPr>
          <p:cNvPr id="1245187" name="Rectangle 3">
            <a:extLst>
              <a:ext uri="{FF2B5EF4-FFF2-40B4-BE49-F238E27FC236}">
                <a16:creationId xmlns:a16="http://schemas.microsoft.com/office/drawing/2014/main" id="{BAF19F28-C958-4FE2-9025-BC04BCF7698A}"/>
              </a:ext>
            </a:extLst>
          </p:cNvPr>
          <p:cNvSpPr>
            <a:spLocks noGrp="1" noChangeArrowheads="1"/>
          </p:cNvSpPr>
          <p:nvPr>
            <p:ph type="body" idx="1"/>
          </p:nvPr>
        </p:nvSpPr>
        <p:spPr>
          <a:xfrm>
            <a:off x="273377" y="990600"/>
            <a:ext cx="11613823" cy="4957713"/>
          </a:xfrm>
        </p:spPr>
        <p:txBody>
          <a:bodyPr lIns="92075" tIns="46038" rIns="92075" bIns="46038"/>
          <a:lstStyle/>
          <a:p>
            <a:pPr eaLnBrk="1" hangingPunct="1">
              <a:lnSpc>
                <a:spcPct val="95000"/>
              </a:lnSpc>
              <a:defRPr/>
            </a:pPr>
            <a:r>
              <a:rPr lang="en-US" altLang="en-US" sz="3600" dirty="0"/>
              <a:t>There is only 1 source:</a:t>
            </a:r>
            <a:r>
              <a:rPr lang="en-US" altLang="en-US" dirty="0"/>
              <a:t> </a:t>
            </a:r>
          </a:p>
          <a:p>
            <a:pPr lvl="1" eaLnBrk="1" hangingPunct="1">
              <a:lnSpc>
                <a:spcPct val="95000"/>
              </a:lnSpc>
              <a:defRPr/>
            </a:pPr>
            <a:r>
              <a:rPr lang="en-US" altLang="en-US" sz="3200" dirty="0">
                <a:solidFill>
                  <a:srgbClr val="0070C0"/>
                </a:solidFill>
              </a:rPr>
              <a:t>For trial use or testing (demonstration) purposes</a:t>
            </a:r>
          </a:p>
          <a:p>
            <a:pPr lvl="2" eaLnBrk="1" hangingPunct="1">
              <a:lnSpc>
                <a:spcPct val="95000"/>
              </a:lnSpc>
              <a:defRPr/>
            </a:pPr>
            <a:r>
              <a:rPr lang="en-US" altLang="en-US" sz="2800" dirty="0"/>
              <a:t>You need to see if a good or service will produce a desired result before seeking to procure it in open competition</a:t>
            </a:r>
          </a:p>
          <a:p>
            <a:pPr lvl="1" eaLnBrk="1" hangingPunct="1">
              <a:lnSpc>
                <a:spcPct val="95000"/>
              </a:lnSpc>
              <a:defRPr/>
            </a:pPr>
            <a:r>
              <a:rPr lang="en-US" altLang="en-US" sz="3200" dirty="0">
                <a:solidFill>
                  <a:srgbClr val="FFFF00"/>
                </a:solidFill>
              </a:rPr>
              <a:t>For some utilities</a:t>
            </a:r>
          </a:p>
          <a:p>
            <a:pPr lvl="2" eaLnBrk="1" hangingPunct="1">
              <a:lnSpc>
                <a:spcPct val="95000"/>
              </a:lnSpc>
              <a:defRPr/>
            </a:pPr>
            <a:r>
              <a:rPr lang="en-US" altLang="en-US" sz="2800" dirty="0"/>
              <a:t>e.g., water</a:t>
            </a:r>
          </a:p>
          <a:p>
            <a:pPr lvl="2" eaLnBrk="1" hangingPunct="1">
              <a:lnSpc>
                <a:spcPct val="95000"/>
              </a:lnSpc>
              <a:defRPr/>
            </a:pPr>
            <a:r>
              <a:rPr lang="en-US" altLang="en-US" sz="2800" dirty="0"/>
              <a:t>But there can be competition for virtually all other utilities, from electricity, to natural gas, to phone service</a:t>
            </a:r>
          </a:p>
          <a:p>
            <a:pPr lvl="1" eaLnBrk="1" hangingPunct="1">
              <a:lnSpc>
                <a:spcPct val="95000"/>
              </a:lnSpc>
              <a:defRPr/>
            </a:pPr>
            <a:r>
              <a:rPr lang="en-US" altLang="en-US" sz="3200" dirty="0">
                <a:solidFill>
                  <a:srgbClr val="7030A0"/>
                </a:solidFill>
              </a:rPr>
              <a:t>For the renewal of a real property lease </a:t>
            </a:r>
          </a:p>
        </p:txBody>
      </p:sp>
    </p:spTree>
    <p:extLst>
      <p:ext uri="{BB962C8B-B14F-4D97-AF65-F5344CB8AC3E}">
        <p14:creationId xmlns:p14="http://schemas.microsoft.com/office/powerpoint/2010/main" val="3246593101"/>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980388"/>
            <a:ext cx="11415860" cy="5602974"/>
          </a:xfrm>
        </p:spPr>
        <p:txBody>
          <a:bodyPr>
            <a:normAutofit lnSpcReduction="10000"/>
          </a:bodyPr>
          <a:lstStyle/>
          <a:p>
            <a:r>
              <a:rPr lang="en-US" dirty="0"/>
              <a:t>MSDE pledged to actively seek competition with its proposed emergency procurement</a:t>
            </a:r>
          </a:p>
          <a:p>
            <a:r>
              <a:rPr lang="en-US" dirty="0"/>
              <a:t>A large contingent of MSDE educational experts and executive staff, including Secretary Nancy Grasmick, came to DBM and met with DBM legal and executive staff and the Governor’s BPW Liaison to plead their case</a:t>
            </a:r>
          </a:p>
          <a:p>
            <a:r>
              <a:rPr lang="en-US" dirty="0"/>
              <a:t>MSDE was told that since any State agency had the authority to declare an emergency and to report that emergency to the BPW that DBM couldn’t tell it not to do that</a:t>
            </a:r>
          </a:p>
          <a:p>
            <a:pPr lvl="1"/>
            <a:r>
              <a:rPr lang="en-US" dirty="0"/>
              <a:t>And also that DBM would not actively oppose the declaration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50</a:t>
            </a:fld>
            <a:endParaRPr lang="en-US"/>
          </a:p>
        </p:txBody>
      </p:sp>
    </p:spTree>
    <p:extLst>
      <p:ext uri="{BB962C8B-B14F-4D97-AF65-F5344CB8AC3E}">
        <p14:creationId xmlns:p14="http://schemas.microsoft.com/office/powerpoint/2010/main" val="109820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031-F943-4B13-816D-5FD8D533B6C2}"/>
              </a:ext>
            </a:extLst>
          </p:cNvPr>
          <p:cNvSpPr>
            <a:spLocks noGrp="1"/>
          </p:cNvSpPr>
          <p:nvPr>
            <p:ph type="title"/>
          </p:nvPr>
        </p:nvSpPr>
        <p:spPr>
          <a:xfrm>
            <a:off x="812800" y="274638"/>
            <a:ext cx="10566400" cy="705750"/>
          </a:xfrm>
        </p:spPr>
        <p:txBody>
          <a:bodyPr/>
          <a:lstStyle/>
          <a:p>
            <a:r>
              <a:rPr lang="en-US" dirty="0"/>
              <a:t>Extreme emergency</a:t>
            </a:r>
          </a:p>
        </p:txBody>
      </p:sp>
      <p:sp>
        <p:nvSpPr>
          <p:cNvPr id="3" name="Content Placeholder 2">
            <a:extLst>
              <a:ext uri="{FF2B5EF4-FFF2-40B4-BE49-F238E27FC236}">
                <a16:creationId xmlns:a16="http://schemas.microsoft.com/office/drawing/2014/main" id="{B49613CE-2767-4E1C-8627-34EC3C5F0F35}"/>
              </a:ext>
            </a:extLst>
          </p:cNvPr>
          <p:cNvSpPr>
            <a:spLocks noGrp="1"/>
          </p:cNvSpPr>
          <p:nvPr>
            <p:ph sz="quarter" idx="13"/>
          </p:nvPr>
        </p:nvSpPr>
        <p:spPr>
          <a:xfrm>
            <a:off x="367645" y="1253764"/>
            <a:ext cx="11415860" cy="5329597"/>
          </a:xfrm>
        </p:spPr>
        <p:txBody>
          <a:bodyPr>
            <a:normAutofit/>
          </a:bodyPr>
          <a:lstStyle/>
          <a:p>
            <a:r>
              <a:rPr lang="en-US" dirty="0"/>
              <a:t>Secretary Grasmick then had separate conversations with the BPW members and received tacit approval to embark on an emergency procurement</a:t>
            </a:r>
          </a:p>
          <a:p>
            <a:r>
              <a:rPr lang="en-US" dirty="0"/>
              <a:t>So that is what MSDE did</a:t>
            </a:r>
          </a:p>
          <a:p>
            <a:r>
              <a:rPr lang="en-US" dirty="0"/>
              <a:t>When MSDE reported the emergency award to the BPW a few months later there was no opposition to the report </a:t>
            </a:r>
          </a:p>
        </p:txBody>
      </p:sp>
      <p:sp>
        <p:nvSpPr>
          <p:cNvPr id="4" name="Footer Placeholder 3">
            <a:extLst>
              <a:ext uri="{FF2B5EF4-FFF2-40B4-BE49-F238E27FC236}">
                <a16:creationId xmlns:a16="http://schemas.microsoft.com/office/drawing/2014/main" id="{A7421813-AABF-47D3-A5FC-7A8B364A0157}"/>
              </a:ext>
            </a:extLst>
          </p:cNvPr>
          <p:cNvSpPr>
            <a:spLocks noGrp="1"/>
          </p:cNvSpPr>
          <p:nvPr>
            <p:ph type="ftr" sz="quarter" idx="11"/>
          </p:nvPr>
        </p:nvSpPr>
        <p:spPr>
          <a:xfrm>
            <a:off x="812800" y="6356351"/>
            <a:ext cx="10018598"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B9D44B4B-EDAF-4D2F-AFF2-A0EEC2AD81AA}"/>
              </a:ext>
            </a:extLst>
          </p:cNvPr>
          <p:cNvSpPr>
            <a:spLocks noGrp="1"/>
          </p:cNvSpPr>
          <p:nvPr>
            <p:ph type="sldNum" sz="quarter" idx="12"/>
          </p:nvPr>
        </p:nvSpPr>
        <p:spPr/>
        <p:txBody>
          <a:bodyPr/>
          <a:lstStyle/>
          <a:p>
            <a:fld id="{401CF334-2D5C-4859-84A6-CA7E6E43FAEB}" type="slidenum">
              <a:rPr lang="en-US" smtClean="0"/>
              <a:t>51</a:t>
            </a:fld>
            <a:endParaRPr lang="en-US"/>
          </a:p>
        </p:txBody>
      </p:sp>
    </p:spTree>
    <p:extLst>
      <p:ext uri="{BB962C8B-B14F-4D97-AF65-F5344CB8AC3E}">
        <p14:creationId xmlns:p14="http://schemas.microsoft.com/office/powerpoint/2010/main" val="27428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4" name="Rectangle 4">
            <a:extLst>
              <a:ext uri="{FF2B5EF4-FFF2-40B4-BE49-F238E27FC236}">
                <a16:creationId xmlns:a16="http://schemas.microsoft.com/office/drawing/2014/main" id="{BA2320E0-E34D-4A72-BB0F-356D612CACA5}"/>
              </a:ext>
            </a:extLst>
          </p:cNvPr>
          <p:cNvSpPr>
            <a:spLocks noGrp="1" noChangeArrowheads="1"/>
          </p:cNvSpPr>
          <p:nvPr>
            <p:ph type="title"/>
          </p:nvPr>
        </p:nvSpPr>
        <p:spPr>
          <a:xfrm>
            <a:off x="812800" y="274637"/>
            <a:ext cx="10566400" cy="4419911"/>
          </a:xfrm>
        </p:spPr>
        <p:txBody>
          <a:bodyPr/>
          <a:lstStyle/>
          <a:p>
            <a:pPr algn="ctr"/>
            <a:r>
              <a:rPr lang="en-US" altLang="en-US" sz="5400" dirty="0"/>
              <a:t>Contract </a:t>
            </a:r>
            <a:br>
              <a:rPr lang="en-US" altLang="en-US" sz="5400" dirty="0"/>
            </a:br>
            <a:r>
              <a:rPr lang="en-US" altLang="en-US" sz="5400" dirty="0"/>
              <a:t>Options </a:t>
            </a:r>
          </a:p>
        </p:txBody>
      </p:sp>
      <p:sp>
        <p:nvSpPr>
          <p:cNvPr id="4" name="Footer Placeholder 3">
            <a:extLst>
              <a:ext uri="{FF2B5EF4-FFF2-40B4-BE49-F238E27FC236}">
                <a16:creationId xmlns:a16="http://schemas.microsoft.com/office/drawing/2014/main" id="{AC0328AE-9F6B-416F-9735-30E617233048}"/>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F75BE21E-0D7C-4FFA-991C-7EF820D32ECF}"/>
              </a:ext>
            </a:extLst>
          </p:cNvPr>
          <p:cNvSpPr>
            <a:spLocks noGrp="1"/>
          </p:cNvSpPr>
          <p:nvPr>
            <p:ph type="sldNum" sz="quarter" idx="12"/>
          </p:nvPr>
        </p:nvSpPr>
        <p:spPr/>
        <p:txBody>
          <a:bodyPr/>
          <a:lstStyle/>
          <a:p>
            <a:fld id="{BE7AFA97-0D05-4681-91B5-05F105AC5245}" type="slidenum">
              <a:rPr lang="en-US" altLang="en-US" smtClean="0"/>
              <a:pPr/>
              <a:t>52</a:t>
            </a:fld>
            <a:endParaRPr lang="en-US" altLang="en-US"/>
          </a:p>
        </p:txBody>
      </p:sp>
    </p:spTree>
    <p:extLst>
      <p:ext uri="{BB962C8B-B14F-4D97-AF65-F5344CB8AC3E}">
        <p14:creationId xmlns:p14="http://schemas.microsoft.com/office/powerpoint/2010/main" val="26704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a:extLst>
              <a:ext uri="{FF2B5EF4-FFF2-40B4-BE49-F238E27FC236}">
                <a16:creationId xmlns:a16="http://schemas.microsoft.com/office/drawing/2014/main" id="{417DC192-922A-488C-8C6A-022A35FE58AB}"/>
              </a:ext>
            </a:extLst>
          </p:cNvPr>
          <p:cNvSpPr>
            <a:spLocks noGrp="1" noChangeArrowheads="1"/>
          </p:cNvSpPr>
          <p:nvPr>
            <p:ph type="title"/>
          </p:nvPr>
        </p:nvSpPr>
        <p:spPr/>
        <p:txBody>
          <a:bodyPr/>
          <a:lstStyle/>
          <a:p>
            <a:r>
              <a:rPr lang="en-US" altLang="en-US" dirty="0"/>
              <a:t>Option Defined</a:t>
            </a:r>
          </a:p>
        </p:txBody>
      </p:sp>
      <p:sp>
        <p:nvSpPr>
          <p:cNvPr id="1215491" name="Rectangle 3">
            <a:extLst>
              <a:ext uri="{FF2B5EF4-FFF2-40B4-BE49-F238E27FC236}">
                <a16:creationId xmlns:a16="http://schemas.microsoft.com/office/drawing/2014/main" id="{F1BFCA5D-9EFF-4FF5-9856-716527E0AD32}"/>
              </a:ext>
            </a:extLst>
          </p:cNvPr>
          <p:cNvSpPr>
            <a:spLocks noGrp="1" noChangeArrowheads="1"/>
          </p:cNvSpPr>
          <p:nvPr>
            <p:ph type="body" idx="13"/>
          </p:nvPr>
        </p:nvSpPr>
        <p:spPr/>
        <p:txBody>
          <a:bodyPr/>
          <a:lstStyle/>
          <a:p>
            <a:r>
              <a:rPr lang="en-US" altLang="en-US" dirty="0"/>
              <a:t>“Option” means the </a:t>
            </a:r>
            <a:r>
              <a:rPr lang="en-US" altLang="en-US" b="1" dirty="0">
                <a:solidFill>
                  <a:srgbClr val="7030A0"/>
                </a:solidFill>
              </a:rPr>
              <a:t>unilateral </a:t>
            </a:r>
            <a:r>
              <a:rPr lang="en-US" altLang="en-US" dirty="0"/>
              <a:t>right of the State under a contract to extend the contract for </a:t>
            </a:r>
            <a:r>
              <a:rPr lang="en-US" altLang="en-US" b="1" dirty="0">
                <a:solidFill>
                  <a:srgbClr val="C00000"/>
                </a:solidFill>
              </a:rPr>
              <a:t>an additional period of time</a:t>
            </a:r>
            <a:r>
              <a:rPr lang="en-US" altLang="en-US" dirty="0"/>
              <a:t>, or to </a:t>
            </a:r>
            <a:r>
              <a:rPr lang="en-US" altLang="en-US" b="1" dirty="0">
                <a:solidFill>
                  <a:schemeClr val="accent4"/>
                </a:solidFill>
              </a:rPr>
              <a:t>purchase delimited additional goods or labor</a:t>
            </a:r>
            <a:r>
              <a:rPr lang="en-US" altLang="en-US" dirty="0"/>
              <a:t>, or to purchase materials or facilities that have been leased</a:t>
            </a:r>
          </a:p>
          <a:p>
            <a:pPr lvl="1"/>
            <a:r>
              <a:rPr lang="en-US" altLang="en-US" dirty="0"/>
              <a:t>Per 21.01.02.01 B (61)</a:t>
            </a:r>
          </a:p>
          <a:p>
            <a:pPr marL="0" indent="0">
              <a:buNone/>
            </a:pPr>
            <a:r>
              <a:rPr lang="en-US" altLang="en-US" dirty="0"/>
              <a:t>	</a:t>
            </a:r>
          </a:p>
        </p:txBody>
      </p:sp>
      <p:sp>
        <p:nvSpPr>
          <p:cNvPr id="5" name="Footer Placeholder 4">
            <a:extLst>
              <a:ext uri="{FF2B5EF4-FFF2-40B4-BE49-F238E27FC236}">
                <a16:creationId xmlns:a16="http://schemas.microsoft.com/office/drawing/2014/main" id="{513E1917-137F-4010-B8E6-587E4255DD0A}"/>
              </a:ext>
            </a:extLst>
          </p:cNvPr>
          <p:cNvSpPr>
            <a:spLocks noGrp="1"/>
          </p:cNvSpPr>
          <p:nvPr>
            <p:ph type="ftr" sz="quarter" idx="11"/>
          </p:nvPr>
        </p:nvSpPr>
        <p:spPr>
          <a:xfrm>
            <a:off x="812800" y="6356351"/>
            <a:ext cx="1011286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FE0C00C-A55E-4DE9-8FBD-B6C5CF9A8714}"/>
              </a:ext>
            </a:extLst>
          </p:cNvPr>
          <p:cNvSpPr>
            <a:spLocks noGrp="1"/>
          </p:cNvSpPr>
          <p:nvPr>
            <p:ph type="sldNum" sz="quarter" idx="12"/>
          </p:nvPr>
        </p:nvSpPr>
        <p:spPr/>
        <p:txBody>
          <a:bodyPr/>
          <a:lstStyle/>
          <a:p>
            <a:fld id="{1546B647-E8F3-4F20-97F6-8DCDE6475C48}" type="slidenum">
              <a:rPr lang="en-US" altLang="en-US" smtClean="0"/>
              <a:pPr/>
              <a:t>53</a:t>
            </a:fld>
            <a:endParaRPr lang="en-US" altLang="en-US"/>
          </a:p>
        </p:txBody>
      </p:sp>
    </p:spTree>
    <p:extLst>
      <p:ext uri="{BB962C8B-B14F-4D97-AF65-F5344CB8AC3E}">
        <p14:creationId xmlns:p14="http://schemas.microsoft.com/office/powerpoint/2010/main" val="21239874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DFF144E-4E14-4B41-95E8-830D6AAAE375}"/>
              </a:ext>
            </a:extLst>
          </p:cNvPr>
          <p:cNvSpPr>
            <a:spLocks noGrp="1" noChangeArrowheads="1"/>
          </p:cNvSpPr>
          <p:nvPr>
            <p:ph type="title"/>
          </p:nvPr>
        </p:nvSpPr>
        <p:spPr>
          <a:xfrm>
            <a:off x="812800" y="136524"/>
            <a:ext cx="10566400" cy="822325"/>
          </a:xfrm>
        </p:spPr>
        <p:txBody>
          <a:bodyPr/>
          <a:lstStyle/>
          <a:p>
            <a:pPr algn="ctr"/>
            <a:r>
              <a:rPr lang="en-US" altLang="en-US" dirty="0"/>
              <a:t>Options</a:t>
            </a:r>
            <a:endParaRPr lang="en-US" altLang="en-US" sz="2400" b="0" dirty="0"/>
          </a:p>
        </p:txBody>
      </p:sp>
      <p:sp>
        <p:nvSpPr>
          <p:cNvPr id="197635" name="Rectangle 3">
            <a:extLst>
              <a:ext uri="{FF2B5EF4-FFF2-40B4-BE49-F238E27FC236}">
                <a16:creationId xmlns:a16="http://schemas.microsoft.com/office/drawing/2014/main" id="{3AE95CA1-D1E0-4959-B3AB-F019AE2C6A8A}"/>
              </a:ext>
            </a:extLst>
          </p:cNvPr>
          <p:cNvSpPr>
            <a:spLocks noGrp="1" noChangeArrowheads="1"/>
          </p:cNvSpPr>
          <p:nvPr>
            <p:ph type="body" idx="13"/>
          </p:nvPr>
        </p:nvSpPr>
        <p:spPr>
          <a:xfrm>
            <a:off x="226243" y="958849"/>
            <a:ext cx="11585543" cy="5234561"/>
          </a:xfrm>
        </p:spPr>
        <p:txBody>
          <a:bodyPr>
            <a:normAutofit/>
          </a:bodyPr>
          <a:lstStyle/>
          <a:p>
            <a:r>
              <a:rPr lang="en-US" altLang="en-US" dirty="0"/>
              <a:t>As per the definition, there are two major types of options:</a:t>
            </a:r>
          </a:p>
          <a:p>
            <a:pPr marL="971550" lvl="1" indent="-514350">
              <a:buFont typeface="+mj-lt"/>
              <a:buAutoNum type="arabicPeriod"/>
            </a:pPr>
            <a:r>
              <a:rPr lang="en-US" altLang="en-US" dirty="0"/>
              <a:t>Renewals for the contract to continue for an </a:t>
            </a:r>
            <a:r>
              <a:rPr lang="en-US" altLang="en-US" b="1" dirty="0">
                <a:solidFill>
                  <a:srgbClr val="0B4AD7"/>
                </a:solidFill>
              </a:rPr>
              <a:t>additional period of time</a:t>
            </a:r>
          </a:p>
          <a:p>
            <a:pPr marL="971550" lvl="1" indent="-514350">
              <a:buFont typeface="+mj-lt"/>
              <a:buAutoNum type="arabicPeriod"/>
            </a:pPr>
            <a:r>
              <a:rPr lang="en-US" altLang="en-US" b="1" dirty="0">
                <a:solidFill>
                  <a:srgbClr val="C00000"/>
                </a:solidFill>
              </a:rPr>
              <a:t>Work to be changed</a:t>
            </a:r>
            <a:r>
              <a:rPr lang="en-US" altLang="en-US" dirty="0"/>
              <a:t>; i.e.,:</a:t>
            </a:r>
          </a:p>
          <a:p>
            <a:pPr lvl="2"/>
            <a:r>
              <a:rPr lang="en-US" altLang="en-US" dirty="0"/>
              <a:t>Additional work or quantity levels</a:t>
            </a:r>
          </a:p>
          <a:p>
            <a:pPr lvl="2"/>
            <a:r>
              <a:rPr lang="en-US" altLang="en-US" dirty="0"/>
              <a:t>A reduction of work or quantity levels</a:t>
            </a:r>
          </a:p>
          <a:p>
            <a:pPr lvl="2"/>
            <a:r>
              <a:rPr lang="en-US" altLang="en-US" dirty="0"/>
              <a:t>A change in the time to perform work , etc.</a:t>
            </a:r>
          </a:p>
          <a:p>
            <a:pPr lvl="1"/>
            <a:r>
              <a:rPr lang="en-US" altLang="en-US" dirty="0"/>
              <a:t>Consider an option, including an option to renew a contract, as a pre‑agreed modification that is only awaiting the State’s execution of the option to make it effective</a:t>
            </a:r>
          </a:p>
        </p:txBody>
      </p:sp>
      <p:sp>
        <p:nvSpPr>
          <p:cNvPr id="5" name="Footer Placeholder 4">
            <a:extLst>
              <a:ext uri="{FF2B5EF4-FFF2-40B4-BE49-F238E27FC236}">
                <a16:creationId xmlns:a16="http://schemas.microsoft.com/office/drawing/2014/main" id="{413223BF-6C1D-4489-AC4F-332A87014E14}"/>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07D3E7CD-9084-44C9-A31B-CE502ABD44AE}"/>
              </a:ext>
            </a:extLst>
          </p:cNvPr>
          <p:cNvSpPr>
            <a:spLocks noGrp="1"/>
          </p:cNvSpPr>
          <p:nvPr>
            <p:ph type="sldNum" sz="quarter" idx="12"/>
          </p:nvPr>
        </p:nvSpPr>
        <p:spPr/>
        <p:txBody>
          <a:bodyPr/>
          <a:lstStyle/>
          <a:p>
            <a:fld id="{78168218-DB46-4CC1-864D-E4B0BC34DA8F}" type="slidenum">
              <a:rPr lang="en-US" altLang="en-US" smtClean="0"/>
              <a:pPr/>
              <a:t>54</a:t>
            </a:fld>
            <a:endParaRPr lang="en-US" altLang="en-US"/>
          </a:p>
        </p:txBody>
      </p:sp>
    </p:spTree>
    <p:extLst>
      <p:ext uri="{BB962C8B-B14F-4D97-AF65-F5344CB8AC3E}">
        <p14:creationId xmlns:p14="http://schemas.microsoft.com/office/powerpoint/2010/main" val="11174066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13D1-36BC-40CC-AAD0-A079144C244B}"/>
              </a:ext>
            </a:extLst>
          </p:cNvPr>
          <p:cNvSpPr>
            <a:spLocks noGrp="1"/>
          </p:cNvSpPr>
          <p:nvPr>
            <p:ph type="title"/>
          </p:nvPr>
        </p:nvSpPr>
        <p:spPr>
          <a:xfrm>
            <a:off x="812800" y="274639"/>
            <a:ext cx="10566400" cy="620908"/>
          </a:xfrm>
        </p:spPr>
        <p:txBody>
          <a:bodyPr/>
          <a:lstStyle/>
          <a:p>
            <a:pPr algn="ctr">
              <a:defRPr/>
            </a:pPr>
            <a:r>
              <a:rPr lang="en-US" dirty="0"/>
              <a:t>Time &amp; work Options</a:t>
            </a:r>
          </a:p>
        </p:txBody>
      </p:sp>
      <p:sp>
        <p:nvSpPr>
          <p:cNvPr id="3" name="Content Placeholder 2">
            <a:extLst>
              <a:ext uri="{FF2B5EF4-FFF2-40B4-BE49-F238E27FC236}">
                <a16:creationId xmlns:a16="http://schemas.microsoft.com/office/drawing/2014/main" id="{6C8E240C-4D28-4387-B6AD-8C071130C32C}"/>
              </a:ext>
            </a:extLst>
          </p:cNvPr>
          <p:cNvSpPr>
            <a:spLocks noGrp="1"/>
          </p:cNvSpPr>
          <p:nvPr>
            <p:ph idx="1"/>
          </p:nvPr>
        </p:nvSpPr>
        <p:spPr>
          <a:xfrm>
            <a:off x="320511" y="895548"/>
            <a:ext cx="11642103" cy="5552386"/>
          </a:xfrm>
        </p:spPr>
        <p:txBody>
          <a:bodyPr/>
          <a:lstStyle/>
          <a:p>
            <a:pPr>
              <a:spcBef>
                <a:spcPts val="600"/>
              </a:spcBef>
              <a:defRPr/>
            </a:pPr>
            <a:r>
              <a:rPr lang="en-US" sz="3200" dirty="0"/>
              <a:t>Probably </a:t>
            </a:r>
            <a:r>
              <a:rPr lang="en-US" sz="3200" b="1" dirty="0">
                <a:solidFill>
                  <a:schemeClr val="accent4"/>
                </a:solidFill>
              </a:rPr>
              <a:t>time options </a:t>
            </a:r>
            <a:r>
              <a:rPr lang="en-US" sz="3200" dirty="0"/>
              <a:t>(renewals) are by far the most prevalent type of option used in State contracts</a:t>
            </a:r>
          </a:p>
          <a:p>
            <a:pPr>
              <a:spcBef>
                <a:spcPts val="600"/>
              </a:spcBef>
              <a:defRPr/>
            </a:pPr>
            <a:r>
              <a:rPr lang="en-US" sz="3200" dirty="0"/>
              <a:t>While not as prevalent as time (duration) options, </a:t>
            </a:r>
            <a:r>
              <a:rPr lang="en-US" sz="3200" b="1" dirty="0">
                <a:solidFill>
                  <a:srgbClr val="7030A0"/>
                </a:solidFill>
              </a:rPr>
              <a:t>work options </a:t>
            </a:r>
            <a:r>
              <a:rPr lang="en-US" sz="3200" dirty="0">
                <a:solidFill>
                  <a:schemeClr val="tx1"/>
                </a:solidFill>
              </a:rPr>
              <a:t>probably should be used more than they are </a:t>
            </a:r>
          </a:p>
          <a:p>
            <a:pPr lvl="1">
              <a:spcBef>
                <a:spcPts val="600"/>
              </a:spcBef>
              <a:defRPr/>
            </a:pPr>
            <a:r>
              <a:rPr lang="en-US" sz="2800" dirty="0">
                <a:solidFill>
                  <a:schemeClr val="tx1"/>
                </a:solidFill>
              </a:rPr>
              <a:t>Consider including a work option in specifications instead of modifying a contract in the future to add the requirement</a:t>
            </a:r>
          </a:p>
          <a:p>
            <a:pPr lvl="1">
              <a:spcBef>
                <a:spcPts val="600"/>
              </a:spcBef>
              <a:defRPr/>
            </a:pPr>
            <a:r>
              <a:rPr lang="en-US" sz="2800" dirty="0">
                <a:solidFill>
                  <a:schemeClr val="tx1"/>
                </a:solidFill>
              </a:rPr>
              <a:t>The threat of competition usually holds the price down </a:t>
            </a:r>
          </a:p>
          <a:p>
            <a:pPr>
              <a:spcBef>
                <a:spcPts val="600"/>
              </a:spcBef>
              <a:defRPr/>
            </a:pPr>
            <a:r>
              <a:rPr lang="en-US" sz="3200" dirty="0"/>
              <a:t>The same rules apply for either time or work type options</a:t>
            </a:r>
          </a:p>
          <a:p>
            <a:pPr lvl="1">
              <a:spcBef>
                <a:spcPts val="600"/>
              </a:spcBef>
              <a:defRPr/>
            </a:pPr>
            <a:r>
              <a:rPr lang="en-US" sz="2800" dirty="0"/>
              <a:t>The option must be fully described in the solicitation/contract and there must be a price to perform the work, per the next few slides</a:t>
            </a:r>
          </a:p>
        </p:txBody>
      </p:sp>
      <p:sp>
        <p:nvSpPr>
          <p:cNvPr id="163844" name="Slide Number Placeholder 3">
            <a:extLst>
              <a:ext uri="{FF2B5EF4-FFF2-40B4-BE49-F238E27FC236}">
                <a16:creationId xmlns:a16="http://schemas.microsoft.com/office/drawing/2014/main" id="{2FDC0CF3-F668-4093-9CCD-7642886531AE}"/>
              </a:ext>
            </a:extLst>
          </p:cNvPr>
          <p:cNvSpPr>
            <a:spLocks noGrp="1"/>
          </p:cNvSpPr>
          <p:nvPr>
            <p:ph type="sldNum" sz="quarter" idx="10"/>
          </p:nvPr>
        </p:nvSpPr>
        <p:spPr>
          <a:xfrm>
            <a:off x="10624008" y="6356351"/>
            <a:ext cx="933254"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EA65930B-CFDA-41DB-B291-268D916CCD53}" type="slidenum">
              <a:rPr lang="en-US" altLang="en-US" sz="1200">
                <a:latin typeface="Arial" panose="020B0604020202020204" pitchFamily="34" charset="0"/>
              </a:rPr>
              <a:pPr>
                <a:spcBef>
                  <a:spcPct val="0"/>
                </a:spcBef>
                <a:buClrTx/>
                <a:buSzTx/>
                <a:buFontTx/>
                <a:buNone/>
              </a:pPr>
              <a:t>55</a:t>
            </a:fld>
            <a:endParaRPr lang="en-US" altLang="en-US" sz="1200" dirty="0">
              <a:latin typeface="Arial" panose="020B0604020202020204" pitchFamily="34" charset="0"/>
            </a:endParaRPr>
          </a:p>
        </p:txBody>
      </p:sp>
      <p:sp>
        <p:nvSpPr>
          <p:cNvPr id="163845" name="Footer Placeholder 4">
            <a:extLst>
              <a:ext uri="{FF2B5EF4-FFF2-40B4-BE49-F238E27FC236}">
                <a16:creationId xmlns:a16="http://schemas.microsoft.com/office/drawing/2014/main" id="{F154AE87-E1AC-4B32-B072-D2FB9EFEBBB3}"/>
              </a:ext>
            </a:extLst>
          </p:cNvPr>
          <p:cNvSpPr>
            <a:spLocks noGrp="1"/>
          </p:cNvSpPr>
          <p:nvPr>
            <p:ph type="ftr" sz="quarter" idx="11"/>
          </p:nvPr>
        </p:nvSpPr>
        <p:spPr>
          <a:xfrm>
            <a:off x="490194" y="6356351"/>
            <a:ext cx="1050146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5817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812800" y="274638"/>
            <a:ext cx="10566400" cy="684211"/>
          </a:xfrm>
        </p:spPr>
        <p:txBody>
          <a:bodyPr/>
          <a:lstStyle/>
          <a:p>
            <a:pPr algn="ctr"/>
            <a:r>
              <a:rPr lang="en-US" altLang="en-US" dirty="0"/>
              <a:t>Options </a:t>
            </a:r>
            <a:endParaRPr lang="en-US"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3"/>
          </p:nvPr>
        </p:nvSpPr>
        <p:spPr>
          <a:xfrm>
            <a:off x="216816" y="1084082"/>
            <a:ext cx="11162384" cy="4630918"/>
          </a:xfrm>
        </p:spPr>
        <p:txBody>
          <a:bodyPr/>
          <a:lstStyle/>
          <a:p>
            <a:r>
              <a:rPr lang="en-US" altLang="en-US" dirty="0"/>
              <a:t>Must be specified in the solicitation/contract to be valid under State law</a:t>
            </a:r>
          </a:p>
          <a:p>
            <a:r>
              <a:rPr lang="en-US" altLang="en-US" dirty="0"/>
              <a:t>Must be at the </a:t>
            </a:r>
            <a:r>
              <a:rPr lang="en-US" altLang="en-US" b="1" dirty="0">
                <a:solidFill>
                  <a:srgbClr val="C00000"/>
                </a:solidFill>
              </a:rPr>
              <a:t>unilateral </a:t>
            </a:r>
            <a:r>
              <a:rPr lang="en-US" altLang="en-US" dirty="0"/>
              <a:t>option of the State</a:t>
            </a:r>
          </a:p>
          <a:p>
            <a:pPr lvl="1"/>
            <a:r>
              <a:rPr lang="en-US" altLang="en-US" dirty="0"/>
              <a:t>Options cannot be exercised by mutual agreement of the parties</a:t>
            </a:r>
          </a:p>
          <a:p>
            <a:pPr lvl="1"/>
            <a:r>
              <a:rPr lang="en-US" altLang="en-US" dirty="0"/>
              <a:t>Contractors do not have the right to decline an option; or,</a:t>
            </a:r>
          </a:p>
          <a:p>
            <a:pPr lvl="1"/>
            <a:r>
              <a:rPr lang="en-US" altLang="en-US" dirty="0"/>
              <a:t>Force the State to exercise an option if the State doesn’t want to </a:t>
            </a:r>
          </a:p>
          <a:p>
            <a:endParaRPr lang="en-US" dirty="0"/>
          </a:p>
        </p:txBody>
      </p:sp>
      <p:sp>
        <p:nvSpPr>
          <p:cNvPr id="158725" name="Footer Placeholder 4">
            <a:extLst>
              <a:ext uri="{FF2B5EF4-FFF2-40B4-BE49-F238E27FC236}">
                <a16:creationId xmlns:a16="http://schemas.microsoft.com/office/drawing/2014/main" id="{6609BE2F-F797-464A-B705-3ACFA4515868}"/>
              </a:ext>
            </a:extLst>
          </p:cNvPr>
          <p:cNvSpPr>
            <a:spLocks noGrp="1"/>
          </p:cNvSpPr>
          <p:nvPr>
            <p:ph type="ftr" sz="quarter" idx="11"/>
          </p:nvPr>
        </p:nvSpPr>
        <p:spPr>
          <a:xfrm>
            <a:off x="395926" y="6356351"/>
            <a:ext cx="10774837"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r>
              <a:rPr lang="en-US" altLang="en-US" sz="1500" dirty="0"/>
              <a:t>5/22/2018   S.S. Emergency. Options &amp; Mods  Copyright © Md Dept. of Health (Unpublished Work)</a:t>
            </a:r>
          </a:p>
        </p:txBody>
      </p:sp>
      <p:sp>
        <p:nvSpPr>
          <p:cNvPr id="158724" name="Slide Number Placeholder 3">
            <a:extLst>
              <a:ext uri="{FF2B5EF4-FFF2-40B4-BE49-F238E27FC236}">
                <a16:creationId xmlns:a16="http://schemas.microsoft.com/office/drawing/2014/main" id="{2E7E9769-BF35-411D-B626-B3A89568B004}"/>
              </a:ext>
            </a:extLst>
          </p:cNvPr>
          <p:cNvSpPr>
            <a:spLocks noGrp="1"/>
          </p:cNvSpPr>
          <p:nvPr>
            <p:ph type="sldNum" sz="quarter" idx="10"/>
          </p:nvPr>
        </p:nvSpPr>
        <p:spPr>
          <a:xfrm>
            <a:off x="10944520" y="6356351"/>
            <a:ext cx="725864"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fld id="{2897B7C3-A1F9-4C7D-A2A5-B73AFC4483A1}" type="slidenum">
              <a:rPr lang="en-US" altLang="en-US" sz="1800" smtClean="0"/>
              <a:pPr>
                <a:buNone/>
              </a:pPr>
              <a:t>56</a:t>
            </a:fld>
            <a:endParaRPr lang="en-US" altLang="en-US" sz="1800" dirty="0"/>
          </a:p>
        </p:txBody>
      </p:sp>
    </p:spTree>
    <p:extLst>
      <p:ext uri="{BB962C8B-B14F-4D97-AF65-F5344CB8AC3E}">
        <p14:creationId xmlns:p14="http://schemas.microsoft.com/office/powerpoint/2010/main" val="287543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1981200" y="274638"/>
            <a:ext cx="8229600" cy="773112"/>
          </a:xfrm>
        </p:spPr>
        <p:txBody>
          <a:bodyPr/>
          <a:lstStyle/>
          <a:p>
            <a:pPr algn="ctr">
              <a:defRPr/>
            </a:pPr>
            <a:r>
              <a:rPr lang="en-US" altLang="en-US" dirty="0"/>
              <a:t>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417923" y="1047750"/>
            <a:ext cx="11167619" cy="5308601"/>
          </a:xfrm>
        </p:spPr>
        <p:txBody>
          <a:bodyPr/>
          <a:lstStyle/>
          <a:p>
            <a:pPr>
              <a:lnSpc>
                <a:spcPct val="95000"/>
              </a:lnSpc>
              <a:spcBef>
                <a:spcPts val="0"/>
              </a:spcBef>
              <a:buClr>
                <a:schemeClr val="folHlink"/>
              </a:buClr>
              <a:buBlip>
                <a:blip r:embed="rId2"/>
              </a:buBlip>
              <a:defRPr/>
            </a:pPr>
            <a:r>
              <a:rPr lang="en-US" altLang="en-US" sz="3200" dirty="0"/>
              <a:t>All applicable terms and conditions, </a:t>
            </a:r>
            <a:r>
              <a:rPr lang="en-US" altLang="en-US" sz="3200" b="1" dirty="0">
                <a:solidFill>
                  <a:srgbClr val="FFFF00"/>
                </a:solidFill>
              </a:rPr>
              <a:t>including price </a:t>
            </a:r>
            <a:r>
              <a:rPr lang="en-US" altLang="en-US" sz="3200" dirty="0"/>
              <a:t>must be spelled out in the initial solicitation or contract</a:t>
            </a:r>
          </a:p>
          <a:p>
            <a:pPr lvl="1">
              <a:lnSpc>
                <a:spcPct val="95000"/>
              </a:lnSpc>
              <a:spcBef>
                <a:spcPts val="0"/>
              </a:spcBef>
              <a:buFontTx/>
              <a:buChar char="–"/>
              <a:defRPr/>
            </a:pPr>
            <a:r>
              <a:rPr lang="en-US" altLang="en-US" sz="2800" dirty="0"/>
              <a:t>This is what the vendor is providing a price to do at the time of the procurement</a:t>
            </a:r>
          </a:p>
          <a:p>
            <a:pPr lvl="1">
              <a:lnSpc>
                <a:spcPct val="95000"/>
              </a:lnSpc>
              <a:spcBef>
                <a:spcPts val="0"/>
              </a:spcBef>
              <a:buFontTx/>
              <a:buChar char="–"/>
              <a:defRPr/>
            </a:pPr>
            <a:r>
              <a:rPr lang="en-US" altLang="en-US" sz="2800" dirty="0"/>
              <a:t>This should be factored into the award decision</a:t>
            </a:r>
          </a:p>
          <a:p>
            <a:pPr lvl="1">
              <a:lnSpc>
                <a:spcPct val="95000"/>
              </a:lnSpc>
              <a:spcBef>
                <a:spcPts val="0"/>
              </a:spcBef>
              <a:buFontTx/>
              <a:buChar char="–"/>
              <a:defRPr/>
            </a:pPr>
            <a:r>
              <a:rPr lang="en-US" altLang="en-US" sz="2800" dirty="0" err="1"/>
              <a:t>i.e</a:t>
            </a:r>
            <a:r>
              <a:rPr lang="en-US" altLang="en-US" sz="2800" dirty="0"/>
              <a:t>, typically an award decision should include the total of the price(s) for the base term of the contract and option prices </a:t>
            </a:r>
          </a:p>
          <a:p>
            <a:pPr>
              <a:lnSpc>
                <a:spcPct val="95000"/>
              </a:lnSpc>
              <a:spcBef>
                <a:spcPts val="0"/>
              </a:spcBef>
              <a:buClr>
                <a:schemeClr val="folHlink"/>
              </a:buClr>
              <a:buBlip>
                <a:blip r:embed="rId2"/>
              </a:buBlip>
              <a:defRPr/>
            </a:pPr>
            <a:r>
              <a:rPr lang="en-US" altLang="en-US" sz="3200" b="1" dirty="0">
                <a:solidFill>
                  <a:srgbClr val="0B4AD7"/>
                </a:solidFill>
              </a:rPr>
              <a:t>Nothing substantive is to be negotiated at the time the option is exercised in terms of price, or what is to be done for the price</a:t>
            </a:r>
          </a:p>
          <a:p>
            <a:pPr>
              <a:defRPr/>
            </a:pPr>
            <a:endParaRPr lang="en-US" dirty="0"/>
          </a:p>
        </p:txBody>
      </p:sp>
      <p:sp>
        <p:nvSpPr>
          <p:cNvPr id="159748" name="Slide Number Placeholder 3">
            <a:extLst>
              <a:ext uri="{FF2B5EF4-FFF2-40B4-BE49-F238E27FC236}">
                <a16:creationId xmlns:a16="http://schemas.microsoft.com/office/drawing/2014/main" id="{267756AF-8F84-4B93-A96C-B92A172FFBFD}"/>
              </a:ext>
            </a:extLst>
          </p:cNvPr>
          <p:cNvSpPr>
            <a:spLocks noGrp="1"/>
          </p:cNvSpPr>
          <p:nvPr>
            <p:ph type="sldNum" sz="quarter" idx="10"/>
          </p:nvPr>
        </p:nvSpPr>
        <p:spPr>
          <a:xfrm>
            <a:off x="10963372" y="6356351"/>
            <a:ext cx="81070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8F52FCE8-1650-44B1-B0E3-622E58950458}" type="slidenum">
              <a:rPr lang="en-US" altLang="en-US" sz="1200">
                <a:latin typeface="Arial" panose="020B0604020202020204" pitchFamily="34" charset="0"/>
              </a:rPr>
              <a:pPr>
                <a:spcBef>
                  <a:spcPct val="0"/>
                </a:spcBef>
                <a:buClrTx/>
                <a:buSzTx/>
                <a:buFontTx/>
                <a:buNone/>
              </a:pPr>
              <a:t>57</a:t>
            </a:fld>
            <a:endParaRPr lang="en-US" altLang="en-US" sz="1200">
              <a:latin typeface="Arial" panose="020B0604020202020204" pitchFamily="34" charset="0"/>
            </a:endParaRPr>
          </a:p>
        </p:txBody>
      </p:sp>
      <p:sp>
        <p:nvSpPr>
          <p:cNvPr id="159749" name="Footer Placeholder 4">
            <a:extLst>
              <a:ext uri="{FF2B5EF4-FFF2-40B4-BE49-F238E27FC236}">
                <a16:creationId xmlns:a16="http://schemas.microsoft.com/office/drawing/2014/main" id="{F9E67816-791C-4208-8CB7-05F7FECDA749}"/>
              </a:ext>
            </a:extLst>
          </p:cNvPr>
          <p:cNvSpPr>
            <a:spLocks noGrp="1"/>
          </p:cNvSpPr>
          <p:nvPr>
            <p:ph type="ftr" sz="quarter" idx="11"/>
          </p:nvPr>
        </p:nvSpPr>
        <p:spPr>
          <a:xfrm>
            <a:off x="812799" y="6356351"/>
            <a:ext cx="1037681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265149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a:xfrm>
            <a:off x="812800" y="274638"/>
            <a:ext cx="10566400" cy="684211"/>
          </a:xfrm>
        </p:spPr>
        <p:txBody>
          <a:bodyPr/>
          <a:lstStyle/>
          <a:p>
            <a:r>
              <a:rPr lang="en-US" altLang="en-US" dirty="0"/>
              <a:t>Renewal Options </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3"/>
          </p:nvPr>
        </p:nvSpPr>
        <p:spPr>
          <a:xfrm>
            <a:off x="812800" y="1385740"/>
            <a:ext cx="10566400" cy="4329260"/>
          </a:xfrm>
        </p:spPr>
        <p:txBody>
          <a:bodyPr>
            <a:normAutofit lnSpcReduction="10000"/>
          </a:bodyPr>
          <a:lstStyle/>
          <a:p>
            <a:r>
              <a:rPr lang="en-US" altLang="en-US" dirty="0"/>
              <a:t>Must be discrete; i.e., it must be stated when each option will start and end</a:t>
            </a:r>
          </a:p>
          <a:p>
            <a:r>
              <a:rPr lang="en-US" altLang="en-US" dirty="0"/>
              <a:t>Either by dates, description, or both; i.e.,</a:t>
            </a:r>
          </a:p>
          <a:p>
            <a:pPr lvl="1"/>
            <a:r>
              <a:rPr lang="en-US" altLang="en-US" dirty="0"/>
              <a:t>Renewal option one will commence immediately upon the expiration of the base contract period and will be for a duration of one year</a:t>
            </a:r>
          </a:p>
          <a:p>
            <a:pPr lvl="1"/>
            <a:r>
              <a:rPr lang="en-US" altLang="en-US" dirty="0"/>
              <a:t>Renewal option two will commence immediately upon the expiration of the first contract renewal period and will be for a duration of one year</a:t>
            </a:r>
          </a:p>
          <a:p>
            <a:endParaRPr lang="en-US" dirty="0"/>
          </a:p>
        </p:txBody>
      </p:sp>
      <p:sp>
        <p:nvSpPr>
          <p:cNvPr id="160773" name="Footer Placeholder 4">
            <a:extLst>
              <a:ext uri="{FF2B5EF4-FFF2-40B4-BE49-F238E27FC236}">
                <a16:creationId xmlns:a16="http://schemas.microsoft.com/office/drawing/2014/main" id="{DBD1A9BF-4D76-4048-949E-66E116FE2BAA}"/>
              </a:ext>
            </a:extLst>
          </p:cNvPr>
          <p:cNvSpPr>
            <a:spLocks noGrp="1"/>
          </p:cNvSpPr>
          <p:nvPr>
            <p:ph type="ftr" sz="quarter" idx="11"/>
          </p:nvPr>
        </p:nvSpPr>
        <p:spPr>
          <a:xfrm>
            <a:off x="395926" y="6356351"/>
            <a:ext cx="10755983"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r>
              <a:rPr lang="en-US" altLang="en-US" sz="1400" dirty="0"/>
              <a:t>5/22/2018   S.S. Emergency. Options &amp; Mods  Copyright © Maryland Dept. of Health (Unpublished Work)</a:t>
            </a:r>
          </a:p>
        </p:txBody>
      </p:sp>
      <p:sp>
        <p:nvSpPr>
          <p:cNvPr id="160772" name="Slide Number Placeholder 3">
            <a:extLst>
              <a:ext uri="{FF2B5EF4-FFF2-40B4-BE49-F238E27FC236}">
                <a16:creationId xmlns:a16="http://schemas.microsoft.com/office/drawing/2014/main" id="{6DF3E7B1-6DFD-4B87-89D7-25AD5CFACA06}"/>
              </a:ext>
            </a:extLst>
          </p:cNvPr>
          <p:cNvSpPr>
            <a:spLocks noGrp="1"/>
          </p:cNvSpPr>
          <p:nvPr>
            <p:ph type="sldNum" sz="quarter" idx="10"/>
          </p:nvPr>
        </p:nvSpPr>
        <p:spPr>
          <a:xfrm>
            <a:off x="10614580" y="6356351"/>
            <a:ext cx="989815" cy="365125"/>
          </a:xfr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fld id="{AB7F1B6F-6F1D-4C22-87FD-CF46943F8030}" type="slidenum">
              <a:rPr lang="en-US" altLang="en-US" sz="1400" smtClean="0"/>
              <a:pPr>
                <a:buNone/>
              </a:pPr>
              <a:t>58</a:t>
            </a:fld>
            <a:endParaRPr lang="en-US" altLang="en-US" sz="1400" dirty="0"/>
          </a:p>
        </p:txBody>
      </p:sp>
    </p:spTree>
    <p:extLst>
      <p:ext uri="{BB962C8B-B14F-4D97-AF65-F5344CB8AC3E}">
        <p14:creationId xmlns:p14="http://schemas.microsoft.com/office/powerpoint/2010/main" val="24106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p:txBody>
          <a:bodyPr/>
          <a:lstStyle/>
          <a:p>
            <a:pPr>
              <a:defRPr/>
            </a:pPr>
            <a:r>
              <a:rPr lang="en-US" altLang="en-US" dirty="0"/>
              <a:t>Renewal 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273377" y="1600201"/>
            <a:ext cx="11576116" cy="4525963"/>
          </a:xfrm>
        </p:spPr>
        <p:txBody>
          <a:bodyPr/>
          <a:lstStyle/>
          <a:p>
            <a:pPr>
              <a:lnSpc>
                <a:spcPct val="90000"/>
              </a:lnSpc>
              <a:buClr>
                <a:schemeClr val="tx1"/>
              </a:buClr>
              <a:buSzTx/>
              <a:buFont typeface="Arial" panose="020B0604020202020204" pitchFamily="34" charset="0"/>
              <a:buBlip>
                <a:blip r:embed="rId2"/>
              </a:buBlip>
              <a:defRPr/>
            </a:pPr>
            <a:r>
              <a:rPr lang="en-US" altLang="en-US" sz="3200" dirty="0"/>
              <a:t>Establish the term of the option period by dates, or  description, </a:t>
            </a:r>
            <a:r>
              <a:rPr lang="en-US" altLang="en-US" sz="3200" i="1" u="sng" dirty="0"/>
              <a:t>or both</a:t>
            </a:r>
            <a:r>
              <a:rPr lang="en-US" altLang="en-US" sz="3200" dirty="0"/>
              <a:t>; i.e.,</a:t>
            </a:r>
          </a:p>
          <a:p>
            <a:pPr lvl="1">
              <a:spcBef>
                <a:spcPts val="0"/>
              </a:spcBef>
              <a:buFontTx/>
              <a:buChar char="–"/>
              <a:defRPr/>
            </a:pPr>
            <a:r>
              <a:rPr lang="en-US" altLang="en-US" sz="2800" b="1" dirty="0">
                <a:solidFill>
                  <a:srgbClr val="FFFF00"/>
                </a:solidFill>
              </a:rPr>
              <a:t>Renewal option one is expected to commence on Oct. 1, 2017 and run for 1 year until Sept. 30, 2018.  However, if the base contract term does not begin on Oct. 1, 2014, as anticipated, such that the 3 year contract base term does not end on Sept. 30, 2017, the 1</a:t>
            </a:r>
            <a:r>
              <a:rPr lang="en-US" altLang="en-US" sz="2800" b="1" baseline="30000" dirty="0">
                <a:solidFill>
                  <a:srgbClr val="FFFF00"/>
                </a:solidFill>
              </a:rPr>
              <a:t>st</a:t>
            </a:r>
            <a:r>
              <a:rPr lang="en-US" altLang="en-US" sz="2800" b="1" dirty="0">
                <a:solidFill>
                  <a:srgbClr val="FFFF00"/>
                </a:solidFill>
              </a:rPr>
              <a:t> renewal option will commence immediately upon the expiration of the base contract period, whenever that might be, and will be for a duration of one year</a:t>
            </a:r>
          </a:p>
          <a:p>
            <a:pPr>
              <a:defRPr/>
            </a:pPr>
            <a:endParaRPr lang="en-US" dirty="0"/>
          </a:p>
        </p:txBody>
      </p:sp>
      <p:sp>
        <p:nvSpPr>
          <p:cNvPr id="161796" name="Slide Number Placeholder 3">
            <a:extLst>
              <a:ext uri="{FF2B5EF4-FFF2-40B4-BE49-F238E27FC236}">
                <a16:creationId xmlns:a16="http://schemas.microsoft.com/office/drawing/2014/main" id="{5CC84035-6A1E-4177-84D4-428854569BB5}"/>
              </a:ext>
            </a:extLst>
          </p:cNvPr>
          <p:cNvSpPr>
            <a:spLocks noGrp="1"/>
          </p:cNvSpPr>
          <p:nvPr>
            <p:ph type="sldNum" sz="quarter" idx="10"/>
          </p:nvPr>
        </p:nvSpPr>
        <p:spPr>
          <a:xfrm>
            <a:off x="10774837" y="6356351"/>
            <a:ext cx="914399"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3F7B247C-DC22-4A32-BBE6-92AE3D97D5BD}" type="slidenum">
              <a:rPr lang="en-US" altLang="en-US" sz="1200">
                <a:latin typeface="Arial" panose="020B0604020202020204" pitchFamily="34" charset="0"/>
              </a:rPr>
              <a:pPr>
                <a:spcBef>
                  <a:spcPct val="0"/>
                </a:spcBef>
                <a:buClrTx/>
                <a:buSzTx/>
                <a:buFontTx/>
                <a:buNone/>
              </a:pPr>
              <a:t>59</a:t>
            </a:fld>
            <a:endParaRPr lang="en-US" altLang="en-US" sz="1200" dirty="0">
              <a:latin typeface="Arial" panose="020B0604020202020204" pitchFamily="34" charset="0"/>
            </a:endParaRPr>
          </a:p>
        </p:txBody>
      </p:sp>
      <p:sp>
        <p:nvSpPr>
          <p:cNvPr id="161797" name="Footer Placeholder 4">
            <a:extLst>
              <a:ext uri="{FF2B5EF4-FFF2-40B4-BE49-F238E27FC236}">
                <a16:creationId xmlns:a16="http://schemas.microsoft.com/office/drawing/2014/main" id="{A9DCBF02-E591-4899-81DE-FDBC304F9FC3}"/>
              </a:ext>
            </a:extLst>
          </p:cNvPr>
          <p:cNvSpPr>
            <a:spLocks noGrp="1"/>
          </p:cNvSpPr>
          <p:nvPr>
            <p:ph type="ftr" sz="quarter" idx="11"/>
          </p:nvPr>
        </p:nvSpPr>
        <p:spPr>
          <a:xfrm>
            <a:off x="502764" y="6356351"/>
            <a:ext cx="10686852"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100482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a:extLst>
              <a:ext uri="{FF2B5EF4-FFF2-40B4-BE49-F238E27FC236}">
                <a16:creationId xmlns:a16="http://schemas.microsoft.com/office/drawing/2014/main" id="{2E7AD61B-1BEF-4F99-A882-1D77CE072855}"/>
              </a:ext>
            </a:extLst>
          </p:cNvPr>
          <p:cNvSpPr>
            <a:spLocks noGrp="1"/>
          </p:cNvSpPr>
          <p:nvPr>
            <p:ph type="sldNum" sz="quarter" idx="10"/>
          </p:nvPr>
        </p:nvSpPr>
        <p:spPr>
          <a:xfrm>
            <a:off x="10765410" y="6356351"/>
            <a:ext cx="886120"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650BE924-65BE-400A-A5BF-D552D9DB9245}" type="slidenum">
              <a:rPr lang="en-US" altLang="en-US" sz="1200">
                <a:latin typeface="Arial" panose="020B0604020202020204" pitchFamily="34" charset="0"/>
              </a:rPr>
              <a:pPr>
                <a:spcBef>
                  <a:spcPct val="0"/>
                </a:spcBef>
                <a:buClrTx/>
                <a:buSzTx/>
                <a:buFontTx/>
                <a:buNone/>
              </a:pPr>
              <a:t>6</a:t>
            </a:fld>
            <a:endParaRPr lang="en-US" altLang="en-US" sz="1200" dirty="0">
              <a:latin typeface="Arial" panose="020B0604020202020204" pitchFamily="34" charset="0"/>
            </a:endParaRPr>
          </a:p>
        </p:txBody>
      </p:sp>
      <p:sp>
        <p:nvSpPr>
          <p:cNvPr id="79875" name="Footer Placeholder 4">
            <a:extLst>
              <a:ext uri="{FF2B5EF4-FFF2-40B4-BE49-F238E27FC236}">
                <a16:creationId xmlns:a16="http://schemas.microsoft.com/office/drawing/2014/main" id="{2704C25B-BC74-4E24-B1FC-B3ECD04A4F95}"/>
              </a:ext>
            </a:extLst>
          </p:cNvPr>
          <p:cNvSpPr>
            <a:spLocks noGrp="1"/>
          </p:cNvSpPr>
          <p:nvPr>
            <p:ph type="ftr" sz="quarter" idx="11"/>
          </p:nvPr>
        </p:nvSpPr>
        <p:spPr>
          <a:xfrm>
            <a:off x="540470" y="6356351"/>
            <a:ext cx="10649146"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
        <p:nvSpPr>
          <p:cNvPr id="1246210" name="Rectangle 2">
            <a:extLst>
              <a:ext uri="{FF2B5EF4-FFF2-40B4-BE49-F238E27FC236}">
                <a16:creationId xmlns:a16="http://schemas.microsoft.com/office/drawing/2014/main" id="{FAA35950-13BA-4695-A83F-EB93AE44D6CD}"/>
              </a:ext>
            </a:extLst>
          </p:cNvPr>
          <p:cNvSpPr>
            <a:spLocks noGrp="1" noChangeArrowheads="1"/>
          </p:cNvSpPr>
          <p:nvPr>
            <p:ph type="title"/>
          </p:nvPr>
        </p:nvSpPr>
        <p:spPr>
          <a:xfrm>
            <a:off x="2209800" y="152400"/>
            <a:ext cx="7772400" cy="609600"/>
          </a:xfrm>
        </p:spPr>
        <p:txBody>
          <a:bodyPr vert="horz" lIns="92075" tIns="46038" rIns="92075" bIns="46038" rtlCol="0" anchor="b" anchorCtr="0">
            <a:noAutofit/>
          </a:bodyPr>
          <a:lstStyle/>
          <a:p>
            <a:pPr eaLnBrk="1" hangingPunct="1">
              <a:defRPr/>
            </a:pPr>
            <a:r>
              <a:rPr lang="en-US" altLang="en-US" dirty="0"/>
              <a:t>Only 1 Source for: </a:t>
            </a:r>
            <a:r>
              <a:rPr lang="en-US" altLang="en-US" sz="2400" dirty="0"/>
              <a:t>(Cont’d)</a:t>
            </a:r>
          </a:p>
        </p:txBody>
      </p:sp>
      <p:sp>
        <p:nvSpPr>
          <p:cNvPr id="1246211" name="Rectangle 3">
            <a:extLst>
              <a:ext uri="{FF2B5EF4-FFF2-40B4-BE49-F238E27FC236}">
                <a16:creationId xmlns:a16="http://schemas.microsoft.com/office/drawing/2014/main" id="{677D6BD3-0E07-4A5E-A385-272610EE31F0}"/>
              </a:ext>
            </a:extLst>
          </p:cNvPr>
          <p:cNvSpPr>
            <a:spLocks noGrp="1" noChangeArrowheads="1"/>
          </p:cNvSpPr>
          <p:nvPr>
            <p:ph type="body" idx="1"/>
          </p:nvPr>
        </p:nvSpPr>
        <p:spPr>
          <a:xfrm>
            <a:off x="245097" y="838199"/>
            <a:ext cx="11726944" cy="5326931"/>
          </a:xfrm>
        </p:spPr>
        <p:txBody>
          <a:bodyPr lIns="92075" tIns="46038" rIns="92075" bIns="46038"/>
          <a:lstStyle/>
          <a:p>
            <a:pPr eaLnBrk="1" hangingPunct="1">
              <a:lnSpc>
                <a:spcPct val="85000"/>
              </a:lnSpc>
              <a:defRPr/>
            </a:pPr>
            <a:r>
              <a:rPr lang="en-US" altLang="en-US" sz="3200" dirty="0">
                <a:solidFill>
                  <a:srgbClr val="7030A0"/>
                </a:solidFill>
              </a:rPr>
              <a:t>Continuity of human or social services care to current 3rd party clients with the current provider</a:t>
            </a:r>
          </a:p>
          <a:p>
            <a:pPr lvl="1" eaLnBrk="1" hangingPunct="1">
              <a:lnSpc>
                <a:spcPct val="85000"/>
              </a:lnSpc>
              <a:defRPr/>
            </a:pPr>
            <a:r>
              <a:rPr lang="en-US" altLang="en-US" sz="2800" dirty="0"/>
              <a:t>This requires an assessment from a licensed or certified health practitioner that a change in provider would have a detrimental effect on the clients in the provider’s care (</a:t>
            </a:r>
            <a:r>
              <a:rPr lang="en-US" altLang="en-US" sz="2400" dirty="0"/>
              <a:t>Per 21.05.12.06 C) </a:t>
            </a:r>
          </a:p>
          <a:p>
            <a:pPr eaLnBrk="1" hangingPunct="1">
              <a:lnSpc>
                <a:spcPct val="85000"/>
              </a:lnSpc>
              <a:defRPr/>
            </a:pPr>
            <a:r>
              <a:rPr lang="en-US" altLang="en-US" sz="3200" dirty="0">
                <a:solidFill>
                  <a:srgbClr val="C00000"/>
                </a:solidFill>
              </a:rPr>
              <a:t>Confidential services for:</a:t>
            </a:r>
          </a:p>
          <a:p>
            <a:pPr lvl="1" eaLnBrk="1" hangingPunct="1">
              <a:lnSpc>
                <a:spcPct val="85000"/>
              </a:lnSpc>
              <a:defRPr/>
            </a:pPr>
            <a:r>
              <a:rPr lang="en-US" altLang="en-US" sz="2800" dirty="0"/>
              <a:t>Threatened or pending litigation</a:t>
            </a:r>
          </a:p>
          <a:p>
            <a:pPr lvl="1" eaLnBrk="1" hangingPunct="1">
              <a:lnSpc>
                <a:spcPct val="85000"/>
              </a:lnSpc>
              <a:defRPr/>
            </a:pPr>
            <a:r>
              <a:rPr lang="en-US" altLang="en-US" sz="2800" dirty="0"/>
              <a:t>Appraisal of real property that the state is contemplating purchasing</a:t>
            </a:r>
          </a:p>
          <a:p>
            <a:pPr lvl="1" eaLnBrk="1" hangingPunct="1">
              <a:lnSpc>
                <a:spcPct val="85000"/>
              </a:lnSpc>
              <a:defRPr/>
            </a:pPr>
            <a:r>
              <a:rPr lang="en-US" altLang="en-US" sz="2800" dirty="0"/>
              <a:t>Collective bargaining</a:t>
            </a:r>
          </a:p>
          <a:p>
            <a:pPr lvl="2">
              <a:lnSpc>
                <a:spcPct val="85000"/>
              </a:lnSpc>
              <a:defRPr/>
            </a:pPr>
            <a:r>
              <a:rPr lang="en-US" altLang="en-US" sz="2400" dirty="0"/>
              <a:t>All confidential services require the </a:t>
            </a:r>
            <a:r>
              <a:rPr lang="en-US" altLang="en-US" sz="2400" b="1" dirty="0">
                <a:solidFill>
                  <a:srgbClr val="66FFFF"/>
                </a:solidFill>
              </a:rPr>
              <a:t>exclusive</a:t>
            </a:r>
            <a:r>
              <a:rPr lang="en-US" altLang="en-US" sz="2400" dirty="0"/>
              <a:t> advanced approval of the Office of the Attorney General</a:t>
            </a:r>
          </a:p>
        </p:txBody>
      </p:sp>
    </p:spTree>
    <p:extLst>
      <p:ext uri="{BB962C8B-B14F-4D97-AF65-F5344CB8AC3E}">
        <p14:creationId xmlns:p14="http://schemas.microsoft.com/office/powerpoint/2010/main" val="3921157548"/>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AA8-F6AD-4698-8E84-8817D3FE927D}"/>
              </a:ext>
            </a:extLst>
          </p:cNvPr>
          <p:cNvSpPr>
            <a:spLocks noGrp="1"/>
          </p:cNvSpPr>
          <p:nvPr>
            <p:ph type="title"/>
          </p:nvPr>
        </p:nvSpPr>
        <p:spPr/>
        <p:txBody>
          <a:bodyPr/>
          <a:lstStyle/>
          <a:p>
            <a:pPr>
              <a:defRPr/>
            </a:pPr>
            <a:r>
              <a:rPr lang="en-US" altLang="en-US" dirty="0"/>
              <a:t>Renewal Options </a:t>
            </a:r>
            <a:r>
              <a:rPr lang="en-US" altLang="en-US" sz="2400" b="0" dirty="0"/>
              <a:t>(Cont’d)</a:t>
            </a:r>
            <a:endParaRPr lang="en-US" sz="2400" b="0" dirty="0"/>
          </a:p>
        </p:txBody>
      </p:sp>
      <p:sp>
        <p:nvSpPr>
          <p:cNvPr id="3" name="Content Placeholder 2">
            <a:extLst>
              <a:ext uri="{FF2B5EF4-FFF2-40B4-BE49-F238E27FC236}">
                <a16:creationId xmlns:a16="http://schemas.microsoft.com/office/drawing/2014/main" id="{EA1576A3-9226-4DC4-BA7D-76FCB1FF7D7A}"/>
              </a:ext>
            </a:extLst>
          </p:cNvPr>
          <p:cNvSpPr>
            <a:spLocks noGrp="1"/>
          </p:cNvSpPr>
          <p:nvPr>
            <p:ph idx="1"/>
          </p:nvPr>
        </p:nvSpPr>
        <p:spPr>
          <a:xfrm>
            <a:off x="999241" y="1998482"/>
            <a:ext cx="10566400" cy="4127682"/>
          </a:xfrm>
        </p:spPr>
        <p:txBody>
          <a:bodyPr/>
          <a:lstStyle/>
          <a:p>
            <a:pPr>
              <a:lnSpc>
                <a:spcPct val="90000"/>
              </a:lnSpc>
              <a:buClr>
                <a:schemeClr val="tx1"/>
              </a:buClr>
              <a:buSzTx/>
              <a:buFont typeface="Arial" panose="020B0604020202020204" pitchFamily="34" charset="0"/>
              <a:buBlip>
                <a:blip r:embed="rId2"/>
              </a:buBlip>
              <a:defRPr/>
            </a:pPr>
            <a:r>
              <a:rPr lang="en-US" altLang="en-US" sz="3200" dirty="0"/>
              <a:t>There have been situations when if an option term is defined solely by discrete dates and for some reason, such as a protracted protest, those dates are not met, that the option is construed to be forfeited</a:t>
            </a:r>
          </a:p>
          <a:p>
            <a:pPr lvl="1">
              <a:lnSpc>
                <a:spcPct val="90000"/>
              </a:lnSpc>
              <a:buClr>
                <a:schemeClr val="tx1"/>
              </a:buClr>
              <a:buSzTx/>
              <a:buFont typeface="Wingdings" panose="05000000000000000000" pitchFamily="2" charset="2"/>
              <a:buBlip>
                <a:blip r:embed="rId2"/>
              </a:buBlip>
              <a:defRPr/>
            </a:pPr>
            <a:r>
              <a:rPr lang="en-US" altLang="en-US" sz="2800" dirty="0"/>
              <a:t>i.e., if the option term is only defined by specific dates, there is not leeway to simply move (change) the dates if the option cannot start on the stated date  </a:t>
            </a:r>
          </a:p>
          <a:p>
            <a:pPr>
              <a:defRPr/>
            </a:pPr>
            <a:endParaRPr lang="en-US" dirty="0"/>
          </a:p>
        </p:txBody>
      </p:sp>
      <p:sp>
        <p:nvSpPr>
          <p:cNvPr id="162820" name="Slide Number Placeholder 3">
            <a:extLst>
              <a:ext uri="{FF2B5EF4-FFF2-40B4-BE49-F238E27FC236}">
                <a16:creationId xmlns:a16="http://schemas.microsoft.com/office/drawing/2014/main" id="{E61E87B4-EDF7-407D-A9BF-B24CB80F63DB}"/>
              </a:ext>
            </a:extLst>
          </p:cNvPr>
          <p:cNvSpPr>
            <a:spLocks noGrp="1"/>
          </p:cNvSpPr>
          <p:nvPr>
            <p:ph type="sldNum" sz="quarter" idx="10"/>
          </p:nvPr>
        </p:nvSpPr>
        <p:spPr>
          <a:xfrm>
            <a:off x="10699423" y="6356351"/>
            <a:ext cx="866217"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D78A7E4F-6FC1-4967-AAC7-E7AD7DE7EA0F}" type="slidenum">
              <a:rPr lang="en-US" altLang="en-US" sz="1200">
                <a:latin typeface="Arial" panose="020B0604020202020204" pitchFamily="34" charset="0"/>
              </a:rPr>
              <a:pPr>
                <a:spcBef>
                  <a:spcPct val="0"/>
                </a:spcBef>
                <a:buClrTx/>
                <a:buSzTx/>
                <a:buFontTx/>
                <a:buNone/>
              </a:pPr>
              <a:t>60</a:t>
            </a:fld>
            <a:endParaRPr lang="en-US" altLang="en-US" sz="1200" dirty="0">
              <a:latin typeface="Arial" panose="020B0604020202020204" pitchFamily="34" charset="0"/>
            </a:endParaRPr>
          </a:p>
        </p:txBody>
      </p:sp>
      <p:sp>
        <p:nvSpPr>
          <p:cNvPr id="162821" name="Footer Placeholder 4">
            <a:extLst>
              <a:ext uri="{FF2B5EF4-FFF2-40B4-BE49-F238E27FC236}">
                <a16:creationId xmlns:a16="http://schemas.microsoft.com/office/drawing/2014/main" id="{131AD4F1-B548-44AA-A322-2662AB5A092F}"/>
              </a:ext>
            </a:extLst>
          </p:cNvPr>
          <p:cNvSpPr>
            <a:spLocks noGrp="1"/>
          </p:cNvSpPr>
          <p:nvPr>
            <p:ph type="ftr" sz="quarter" idx="11"/>
          </p:nvPr>
        </p:nvSpPr>
        <p:spPr>
          <a:xfrm>
            <a:off x="812799" y="6356351"/>
            <a:ext cx="10263695" cy="365125"/>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5/22/2018   S.S. Emergency. Options &amp; Mods  Copyright © Maryland Department of Health (Unpublished Work)</a:t>
            </a:r>
          </a:p>
        </p:txBody>
      </p:sp>
    </p:spTree>
    <p:extLst>
      <p:ext uri="{BB962C8B-B14F-4D97-AF65-F5344CB8AC3E}">
        <p14:creationId xmlns:p14="http://schemas.microsoft.com/office/powerpoint/2010/main" val="343462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a:extLst>
              <a:ext uri="{FF2B5EF4-FFF2-40B4-BE49-F238E27FC236}">
                <a16:creationId xmlns:a16="http://schemas.microsoft.com/office/drawing/2014/main" id="{9061A7A7-ABEE-46D0-8C59-1E7F2581ADDC}"/>
              </a:ext>
            </a:extLst>
          </p:cNvPr>
          <p:cNvSpPr>
            <a:spLocks noGrp="1" noChangeArrowheads="1"/>
          </p:cNvSpPr>
          <p:nvPr>
            <p:ph type="title"/>
          </p:nvPr>
        </p:nvSpPr>
        <p:spPr>
          <a:xfrm>
            <a:off x="812800" y="136524"/>
            <a:ext cx="10566400" cy="570486"/>
          </a:xfrm>
        </p:spPr>
        <p:txBody>
          <a:bodyPr/>
          <a:lstStyle/>
          <a:p>
            <a:pPr algn="ctr"/>
            <a:r>
              <a:rPr lang="en-US" altLang="en-US" dirty="0"/>
              <a:t>Options </a:t>
            </a:r>
            <a:r>
              <a:rPr lang="en-US" altLang="en-US" sz="2400" b="0" dirty="0"/>
              <a:t>(Cont’d)</a:t>
            </a:r>
          </a:p>
        </p:txBody>
      </p:sp>
      <p:sp>
        <p:nvSpPr>
          <p:cNvPr id="1216515" name="Rectangle 3">
            <a:extLst>
              <a:ext uri="{FF2B5EF4-FFF2-40B4-BE49-F238E27FC236}">
                <a16:creationId xmlns:a16="http://schemas.microsoft.com/office/drawing/2014/main" id="{D2E5A770-535C-46A2-BC3C-E28543609FD2}"/>
              </a:ext>
            </a:extLst>
          </p:cNvPr>
          <p:cNvSpPr>
            <a:spLocks noGrp="1" noChangeArrowheads="1"/>
          </p:cNvSpPr>
          <p:nvPr>
            <p:ph type="body" idx="13"/>
          </p:nvPr>
        </p:nvSpPr>
        <p:spPr>
          <a:xfrm>
            <a:off x="141403" y="782426"/>
            <a:ext cx="11887200" cy="5573926"/>
          </a:xfrm>
        </p:spPr>
        <p:txBody>
          <a:bodyPr>
            <a:noAutofit/>
          </a:bodyPr>
          <a:lstStyle/>
          <a:p>
            <a:pPr>
              <a:spcBef>
                <a:spcPts val="0"/>
              </a:spcBef>
            </a:pPr>
            <a:r>
              <a:rPr lang="en-US" altLang="en-US" dirty="0"/>
              <a:t>Options are almost always written in specifications when a procurement is conducted and are included when the contracts are awarded</a:t>
            </a:r>
          </a:p>
          <a:p>
            <a:pPr lvl="1">
              <a:spcBef>
                <a:spcPts val="0"/>
              </a:spcBef>
            </a:pPr>
            <a:r>
              <a:rPr lang="en-US" altLang="en-US" dirty="0"/>
              <a:t>Since competition hopefully will keep the option prices low</a:t>
            </a:r>
          </a:p>
          <a:p>
            <a:pPr>
              <a:spcBef>
                <a:spcPts val="0"/>
              </a:spcBef>
            </a:pPr>
            <a:r>
              <a:rPr lang="en-US" altLang="en-US" dirty="0"/>
              <a:t>But, an option may possibly be included in a modification, either for:</a:t>
            </a:r>
          </a:p>
          <a:p>
            <a:pPr lvl="1">
              <a:spcBef>
                <a:spcPts val="0"/>
              </a:spcBef>
            </a:pPr>
            <a:r>
              <a:rPr lang="en-US" altLang="en-US" dirty="0"/>
              <a:t>A Time extension; or,</a:t>
            </a:r>
          </a:p>
          <a:p>
            <a:pPr lvl="1">
              <a:spcBef>
                <a:spcPts val="0"/>
              </a:spcBef>
            </a:pPr>
            <a:r>
              <a:rPr lang="en-US" altLang="en-US" dirty="0"/>
              <a:t>Extra work, etc.</a:t>
            </a:r>
          </a:p>
          <a:p>
            <a:pPr>
              <a:spcBef>
                <a:spcPts val="0"/>
              </a:spcBef>
            </a:pPr>
            <a:r>
              <a:rPr lang="en-US" altLang="en-US" dirty="0"/>
              <a:t>But adding an option via a contract modification might be considered anti-competitive and should only be done after consultation with an AAG and maybe a control agency</a:t>
            </a:r>
          </a:p>
        </p:txBody>
      </p:sp>
      <p:sp>
        <p:nvSpPr>
          <p:cNvPr id="5" name="Footer Placeholder 4">
            <a:extLst>
              <a:ext uri="{FF2B5EF4-FFF2-40B4-BE49-F238E27FC236}">
                <a16:creationId xmlns:a16="http://schemas.microsoft.com/office/drawing/2014/main" id="{B9934023-09F4-4A9B-A394-E06C4BDA0DE2}"/>
              </a:ext>
            </a:extLst>
          </p:cNvPr>
          <p:cNvSpPr>
            <a:spLocks noGrp="1"/>
          </p:cNvSpPr>
          <p:nvPr>
            <p:ph type="ftr" sz="quarter" idx="11"/>
          </p:nvPr>
        </p:nvSpPr>
        <p:spPr>
          <a:xfrm>
            <a:off x="812799" y="6356351"/>
            <a:ext cx="984891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573BD478-5355-4DBA-A88A-C85270C1CA59}"/>
              </a:ext>
            </a:extLst>
          </p:cNvPr>
          <p:cNvSpPr>
            <a:spLocks noGrp="1"/>
          </p:cNvSpPr>
          <p:nvPr>
            <p:ph type="sldNum" sz="quarter" idx="12"/>
          </p:nvPr>
        </p:nvSpPr>
        <p:spPr/>
        <p:txBody>
          <a:bodyPr/>
          <a:lstStyle/>
          <a:p>
            <a:fld id="{7347B722-96EF-4252-A02E-6744A167FA01}" type="slidenum">
              <a:rPr lang="en-US" altLang="en-US" smtClean="0"/>
              <a:pPr/>
              <a:t>61</a:t>
            </a:fld>
            <a:endParaRPr lang="en-US" altLang="en-US"/>
          </a:p>
        </p:txBody>
      </p:sp>
    </p:spTree>
    <p:extLst>
      <p:ext uri="{BB962C8B-B14F-4D97-AF65-F5344CB8AC3E}">
        <p14:creationId xmlns:p14="http://schemas.microsoft.com/office/powerpoint/2010/main" val="566417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EF9D0F7F-DA8B-46F0-9925-F627C5D9DC38}"/>
              </a:ext>
            </a:extLst>
          </p:cNvPr>
          <p:cNvSpPr>
            <a:spLocks noGrp="1" noChangeArrowheads="1"/>
          </p:cNvSpPr>
          <p:nvPr>
            <p:ph type="title"/>
          </p:nvPr>
        </p:nvSpPr>
        <p:spPr>
          <a:xfrm>
            <a:off x="812800" y="274639"/>
            <a:ext cx="10566400" cy="564348"/>
          </a:xfrm>
        </p:spPr>
        <p:txBody>
          <a:bodyPr/>
          <a:lstStyle/>
          <a:p>
            <a:pPr algn="ctr"/>
            <a:r>
              <a:rPr lang="en-US" altLang="en-US" dirty="0"/>
              <a:t>Options </a:t>
            </a:r>
            <a:r>
              <a:rPr lang="en-US" altLang="en-US" sz="2400" b="0" dirty="0"/>
              <a:t>(Cont’d)</a:t>
            </a:r>
          </a:p>
        </p:txBody>
      </p:sp>
      <p:sp>
        <p:nvSpPr>
          <p:cNvPr id="214019" name="Rectangle 3">
            <a:extLst>
              <a:ext uri="{FF2B5EF4-FFF2-40B4-BE49-F238E27FC236}">
                <a16:creationId xmlns:a16="http://schemas.microsoft.com/office/drawing/2014/main" id="{2ED56CE8-6325-4FD4-8D07-FE883D7F3C25}"/>
              </a:ext>
            </a:extLst>
          </p:cNvPr>
          <p:cNvSpPr>
            <a:spLocks noGrp="1" noChangeArrowheads="1"/>
          </p:cNvSpPr>
          <p:nvPr>
            <p:ph type="body" idx="13"/>
          </p:nvPr>
        </p:nvSpPr>
        <p:spPr>
          <a:xfrm>
            <a:off x="235671" y="838987"/>
            <a:ext cx="11698664" cy="5882489"/>
          </a:xfrm>
        </p:spPr>
        <p:txBody>
          <a:bodyPr>
            <a:normAutofit fontScale="85000" lnSpcReduction="10000"/>
          </a:bodyPr>
          <a:lstStyle/>
          <a:p>
            <a:r>
              <a:rPr lang="en-US" altLang="en-US" dirty="0"/>
              <a:t>Per some recent OAG interpretations of the Bio-</a:t>
            </a:r>
            <a:r>
              <a:rPr lang="en-US" altLang="en-US" dirty="0" err="1"/>
              <a:t>Gro</a:t>
            </a:r>
            <a:r>
              <a:rPr lang="en-US" altLang="en-US" dirty="0"/>
              <a:t> decision of the Baltimore City Circuit Court and then the Md. Court of Appeals from 1983/1984, any negotiation between a State agency and a contractor regarding an option, means there was not a valid option to begin with</a:t>
            </a:r>
          </a:p>
          <a:p>
            <a:pPr lvl="1"/>
            <a:r>
              <a:rPr lang="en-US" altLang="en-US" dirty="0"/>
              <a:t>i.e., the option has to be exercised exactly as in the contract</a:t>
            </a:r>
          </a:p>
          <a:p>
            <a:r>
              <a:rPr lang="en-US" altLang="en-US" dirty="0"/>
              <a:t>Apparently this re-interpretation means that only exercising an option if a contract modification is done simultaneously would be prohibited </a:t>
            </a:r>
          </a:p>
          <a:p>
            <a:r>
              <a:rPr lang="en-US" altLang="en-US" dirty="0"/>
              <a:t>This re-interpretation would render some of the recommendations on these slides to be improper, as well as invalidating historical actions that were done with OAG approval as described in some slides</a:t>
            </a:r>
          </a:p>
          <a:p>
            <a:r>
              <a:rPr lang="en-US" altLang="en-US" dirty="0"/>
              <a:t>Because this current re-interpretation does not seem to be unanimous among AAGs, legal guidance should be sought before seeking to do anything other than a simple straight exercising of an option</a:t>
            </a:r>
          </a:p>
          <a:p>
            <a:endParaRPr lang="en-US" altLang="en-US" dirty="0"/>
          </a:p>
        </p:txBody>
      </p:sp>
      <p:sp>
        <p:nvSpPr>
          <p:cNvPr id="5" name="Footer Placeholder 4">
            <a:extLst>
              <a:ext uri="{FF2B5EF4-FFF2-40B4-BE49-F238E27FC236}">
                <a16:creationId xmlns:a16="http://schemas.microsoft.com/office/drawing/2014/main" id="{233F2493-56E6-47DB-B4B7-078D666793FD}"/>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7CD818-63E7-4FB7-AD4F-01495F9A1F4B}"/>
              </a:ext>
            </a:extLst>
          </p:cNvPr>
          <p:cNvSpPr>
            <a:spLocks noGrp="1"/>
          </p:cNvSpPr>
          <p:nvPr>
            <p:ph type="sldNum" sz="quarter" idx="12"/>
          </p:nvPr>
        </p:nvSpPr>
        <p:spPr/>
        <p:txBody>
          <a:bodyPr/>
          <a:lstStyle/>
          <a:p>
            <a:fld id="{F8A2E22A-AABC-4B2F-A2D1-D57B5C4CA772}" type="slidenum">
              <a:rPr lang="en-US" altLang="en-US" smtClean="0"/>
              <a:pPr/>
              <a:t>62</a:t>
            </a:fld>
            <a:endParaRPr lang="en-US" altLang="en-US"/>
          </a:p>
        </p:txBody>
      </p:sp>
    </p:spTree>
    <p:extLst>
      <p:ext uri="{BB962C8B-B14F-4D97-AF65-F5344CB8AC3E}">
        <p14:creationId xmlns:p14="http://schemas.microsoft.com/office/powerpoint/2010/main" val="24845588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04D1EEA5-8107-4806-B633-5D4E2559EDAD}"/>
              </a:ext>
            </a:extLst>
          </p:cNvPr>
          <p:cNvSpPr>
            <a:spLocks noGrp="1" noChangeArrowheads="1"/>
          </p:cNvSpPr>
          <p:nvPr>
            <p:ph type="title"/>
          </p:nvPr>
        </p:nvSpPr>
        <p:spPr>
          <a:xfrm>
            <a:off x="812800" y="274638"/>
            <a:ext cx="10566400" cy="684211"/>
          </a:xfrm>
        </p:spPr>
        <p:txBody>
          <a:bodyPr/>
          <a:lstStyle/>
          <a:p>
            <a:pPr algn="ctr"/>
            <a:r>
              <a:rPr lang="en-US" altLang="en-US" dirty="0"/>
              <a:t>Renewal requirements</a:t>
            </a:r>
            <a:endParaRPr lang="en-US" altLang="en-US" sz="2400" b="0" dirty="0"/>
          </a:p>
        </p:txBody>
      </p:sp>
      <p:sp>
        <p:nvSpPr>
          <p:cNvPr id="215043" name="Rectangle 3">
            <a:extLst>
              <a:ext uri="{FF2B5EF4-FFF2-40B4-BE49-F238E27FC236}">
                <a16:creationId xmlns:a16="http://schemas.microsoft.com/office/drawing/2014/main" id="{C1563F1F-CCDB-4970-A551-4E5528090550}"/>
              </a:ext>
            </a:extLst>
          </p:cNvPr>
          <p:cNvSpPr>
            <a:spLocks noGrp="1" noChangeArrowheads="1"/>
          </p:cNvSpPr>
          <p:nvPr>
            <p:ph type="body" idx="13"/>
          </p:nvPr>
        </p:nvSpPr>
        <p:spPr>
          <a:xfrm>
            <a:off x="282803" y="1234911"/>
            <a:ext cx="11594969" cy="5121440"/>
          </a:xfrm>
        </p:spPr>
        <p:txBody>
          <a:bodyPr>
            <a:normAutofit fontScale="92500" lnSpcReduction="20000"/>
          </a:bodyPr>
          <a:lstStyle/>
          <a:p>
            <a:r>
              <a:rPr lang="en-US" altLang="en-US" sz="3500" dirty="0"/>
              <a:t>Determine whether an available renewal option should be exercised</a:t>
            </a:r>
          </a:p>
          <a:p>
            <a:pPr marL="0" indent="0" algn="ctr">
              <a:buNone/>
            </a:pPr>
            <a:r>
              <a:rPr lang="en-US" altLang="en-US" dirty="0"/>
              <a:t>If so:</a:t>
            </a:r>
          </a:p>
          <a:p>
            <a:r>
              <a:rPr lang="en-US" dirty="0"/>
              <a:t>Ensure MBE/VSBE, etc. performance has been satisfactory </a:t>
            </a:r>
          </a:p>
          <a:p>
            <a:r>
              <a:rPr lang="en-US" dirty="0"/>
              <a:t>Check that the contractor:</a:t>
            </a:r>
          </a:p>
          <a:p>
            <a:pPr lvl="1"/>
            <a:r>
              <a:rPr lang="en-US" dirty="0"/>
              <a:t>Is still in Good Standing</a:t>
            </a:r>
          </a:p>
          <a:p>
            <a:pPr lvl="1"/>
            <a:r>
              <a:rPr lang="en-US" dirty="0"/>
              <a:t>Hasn’t been debarred</a:t>
            </a:r>
          </a:p>
          <a:p>
            <a:pPr lvl="1"/>
            <a:r>
              <a:rPr lang="en-US" dirty="0"/>
              <a:t>Doesn’t have some readily discoverable problem that casts doubt on its capability to continue to properly perform the contract</a:t>
            </a:r>
          </a:p>
          <a:p>
            <a:pPr lvl="2"/>
            <a:r>
              <a:rPr lang="en-US" dirty="0"/>
              <a:t>E.g., do a quick internet search on the contractor and see if some negative headline or article pops-up  </a:t>
            </a:r>
          </a:p>
          <a:p>
            <a:pPr marL="914400" lvl="2" indent="0" algn="ctr">
              <a:buNone/>
            </a:pPr>
            <a:endParaRPr lang="en-US" dirty="0"/>
          </a:p>
        </p:txBody>
      </p:sp>
      <p:sp>
        <p:nvSpPr>
          <p:cNvPr id="5" name="Footer Placeholder 4">
            <a:extLst>
              <a:ext uri="{FF2B5EF4-FFF2-40B4-BE49-F238E27FC236}">
                <a16:creationId xmlns:a16="http://schemas.microsoft.com/office/drawing/2014/main" id="{A454BD76-DC09-4919-81AA-BDD9BFA031AB}"/>
              </a:ext>
            </a:extLst>
          </p:cNvPr>
          <p:cNvSpPr>
            <a:spLocks noGrp="1"/>
          </p:cNvSpPr>
          <p:nvPr>
            <p:ph type="ftr" sz="quarter" idx="11"/>
          </p:nvPr>
        </p:nvSpPr>
        <p:spPr>
          <a:xfrm>
            <a:off x="812799" y="6356351"/>
            <a:ext cx="9886623"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8B9442-8FE2-4A68-84A1-CDCC803CC189}"/>
              </a:ext>
            </a:extLst>
          </p:cNvPr>
          <p:cNvSpPr>
            <a:spLocks noGrp="1"/>
          </p:cNvSpPr>
          <p:nvPr>
            <p:ph type="sldNum" sz="quarter" idx="12"/>
          </p:nvPr>
        </p:nvSpPr>
        <p:spPr/>
        <p:txBody>
          <a:bodyPr/>
          <a:lstStyle/>
          <a:p>
            <a:fld id="{E5503808-D3EC-4984-8EA3-E68884573D7C}" type="slidenum">
              <a:rPr lang="en-US" altLang="en-US" smtClean="0"/>
              <a:pPr/>
              <a:t>63</a:t>
            </a:fld>
            <a:endParaRPr lang="en-US" altLang="en-US"/>
          </a:p>
        </p:txBody>
      </p:sp>
    </p:spTree>
    <p:extLst>
      <p:ext uri="{BB962C8B-B14F-4D97-AF65-F5344CB8AC3E}">
        <p14:creationId xmlns:p14="http://schemas.microsoft.com/office/powerpoint/2010/main" val="3748980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B0E5-B92E-4D0E-9331-B68D3474D363}"/>
              </a:ext>
            </a:extLst>
          </p:cNvPr>
          <p:cNvSpPr>
            <a:spLocks noGrp="1"/>
          </p:cNvSpPr>
          <p:nvPr>
            <p:ph type="title"/>
          </p:nvPr>
        </p:nvSpPr>
        <p:spPr>
          <a:xfrm>
            <a:off x="812800" y="136524"/>
            <a:ext cx="10566400" cy="721315"/>
          </a:xfrm>
        </p:spPr>
        <p:txBody>
          <a:bodyPr/>
          <a:lstStyle/>
          <a:p>
            <a:r>
              <a:rPr lang="en-US" dirty="0"/>
              <a:t>Renewal requirements </a:t>
            </a:r>
            <a:r>
              <a:rPr lang="en-US" sz="2400" b="0" dirty="0"/>
              <a:t>(Cont’d)</a:t>
            </a:r>
            <a:endParaRPr lang="en-US" dirty="0"/>
          </a:p>
        </p:txBody>
      </p:sp>
      <p:sp>
        <p:nvSpPr>
          <p:cNvPr id="3" name="Content Placeholder 2">
            <a:extLst>
              <a:ext uri="{FF2B5EF4-FFF2-40B4-BE49-F238E27FC236}">
                <a16:creationId xmlns:a16="http://schemas.microsoft.com/office/drawing/2014/main" id="{863214D5-B72C-478E-9E0E-D8407550C472}"/>
              </a:ext>
            </a:extLst>
          </p:cNvPr>
          <p:cNvSpPr>
            <a:spLocks noGrp="1"/>
          </p:cNvSpPr>
          <p:nvPr>
            <p:ph sz="quarter" idx="13"/>
          </p:nvPr>
        </p:nvSpPr>
        <p:spPr>
          <a:xfrm>
            <a:off x="301658" y="857839"/>
            <a:ext cx="11491274" cy="6000161"/>
          </a:xfrm>
        </p:spPr>
        <p:txBody>
          <a:bodyPr>
            <a:normAutofit/>
          </a:bodyPr>
          <a:lstStyle/>
          <a:p>
            <a:pPr marL="0" indent="0" algn="ctr">
              <a:buNone/>
            </a:pPr>
            <a:r>
              <a:rPr lang="en-US" altLang="en-US" sz="3500" b="1" dirty="0">
                <a:solidFill>
                  <a:srgbClr val="0B4AD7"/>
                </a:solidFill>
              </a:rPr>
              <a:t>If all indications are that renewing is appropriate:</a:t>
            </a:r>
          </a:p>
          <a:p>
            <a:r>
              <a:rPr lang="en-US" altLang="en-US" dirty="0"/>
              <a:t>Notify the Contractor of the impending option exercise </a:t>
            </a:r>
          </a:p>
          <a:p>
            <a:r>
              <a:rPr lang="en-US" dirty="0"/>
              <a:t>Get a new Contract Affidavit</a:t>
            </a:r>
          </a:p>
          <a:p>
            <a:r>
              <a:rPr lang="en-US" altLang="en-US" dirty="0"/>
              <a:t>Ensure any price change that becomes effective with the renewal is correctly calculated</a:t>
            </a:r>
          </a:p>
          <a:p>
            <a:r>
              <a:rPr lang="en-US" dirty="0"/>
              <a:t>Make sure bonds and insurance are up to date and cover the renewal period </a:t>
            </a:r>
          </a:p>
          <a:p>
            <a:r>
              <a:rPr lang="en-US" altLang="en-US" dirty="0"/>
              <a:t>Obtain all approvals required for exercising the option</a:t>
            </a:r>
          </a:p>
          <a:p>
            <a:pPr lvl="1"/>
            <a:r>
              <a:rPr lang="en-US" dirty="0"/>
              <a:t>E.g., a control agency and the BPW</a:t>
            </a:r>
          </a:p>
          <a:p>
            <a:endParaRPr lang="en-US" dirty="0"/>
          </a:p>
        </p:txBody>
      </p:sp>
      <p:sp>
        <p:nvSpPr>
          <p:cNvPr id="4" name="Footer Placeholder 3">
            <a:extLst>
              <a:ext uri="{FF2B5EF4-FFF2-40B4-BE49-F238E27FC236}">
                <a16:creationId xmlns:a16="http://schemas.microsoft.com/office/drawing/2014/main" id="{2755FBC8-E550-4373-A239-79559C5E852C}"/>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CEAE60C-3CA4-4486-882F-F5C4A2E8FE81}"/>
              </a:ext>
            </a:extLst>
          </p:cNvPr>
          <p:cNvSpPr>
            <a:spLocks noGrp="1"/>
          </p:cNvSpPr>
          <p:nvPr>
            <p:ph type="sldNum" sz="quarter" idx="12"/>
          </p:nvPr>
        </p:nvSpPr>
        <p:spPr/>
        <p:txBody>
          <a:bodyPr/>
          <a:lstStyle/>
          <a:p>
            <a:fld id="{401CF334-2D5C-4859-84A6-CA7E6E43FAEB}" type="slidenum">
              <a:rPr lang="en-US" smtClean="0"/>
              <a:t>64</a:t>
            </a:fld>
            <a:endParaRPr lang="en-US"/>
          </a:p>
        </p:txBody>
      </p:sp>
    </p:spTree>
    <p:extLst>
      <p:ext uri="{BB962C8B-B14F-4D97-AF65-F5344CB8AC3E}">
        <p14:creationId xmlns:p14="http://schemas.microsoft.com/office/powerpoint/2010/main" val="4407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B0E5-B92E-4D0E-9331-B68D3474D363}"/>
              </a:ext>
            </a:extLst>
          </p:cNvPr>
          <p:cNvSpPr>
            <a:spLocks noGrp="1"/>
          </p:cNvSpPr>
          <p:nvPr>
            <p:ph type="title"/>
          </p:nvPr>
        </p:nvSpPr>
        <p:spPr>
          <a:xfrm>
            <a:off x="812800" y="136524"/>
            <a:ext cx="10566400" cy="721315"/>
          </a:xfrm>
        </p:spPr>
        <p:txBody>
          <a:bodyPr/>
          <a:lstStyle/>
          <a:p>
            <a:r>
              <a:rPr lang="en-US" dirty="0"/>
              <a:t>Renewal requirements </a:t>
            </a:r>
            <a:r>
              <a:rPr lang="en-US" sz="2400" b="0" dirty="0"/>
              <a:t>(Cont’d)</a:t>
            </a:r>
            <a:endParaRPr lang="en-US" dirty="0"/>
          </a:p>
        </p:txBody>
      </p:sp>
      <p:sp>
        <p:nvSpPr>
          <p:cNvPr id="3" name="Content Placeholder 2">
            <a:extLst>
              <a:ext uri="{FF2B5EF4-FFF2-40B4-BE49-F238E27FC236}">
                <a16:creationId xmlns:a16="http://schemas.microsoft.com/office/drawing/2014/main" id="{863214D5-B72C-478E-9E0E-D8407550C472}"/>
              </a:ext>
            </a:extLst>
          </p:cNvPr>
          <p:cNvSpPr>
            <a:spLocks noGrp="1"/>
          </p:cNvSpPr>
          <p:nvPr>
            <p:ph sz="quarter" idx="13"/>
          </p:nvPr>
        </p:nvSpPr>
        <p:spPr>
          <a:xfrm>
            <a:off x="301658" y="857839"/>
            <a:ext cx="11491274" cy="6000161"/>
          </a:xfrm>
        </p:spPr>
        <p:txBody>
          <a:bodyPr>
            <a:normAutofit fontScale="92500" lnSpcReduction="10000"/>
          </a:bodyPr>
          <a:lstStyle/>
          <a:p>
            <a:r>
              <a:rPr lang="en-US" altLang="en-US" dirty="0"/>
              <a:t>Execute the option </a:t>
            </a:r>
            <a:r>
              <a:rPr lang="en-US" altLang="en-US" b="1" u="dbl" dirty="0"/>
              <a:t>before</a:t>
            </a:r>
            <a:r>
              <a:rPr lang="en-US" altLang="en-US" b="1" dirty="0"/>
              <a:t> </a:t>
            </a:r>
            <a:r>
              <a:rPr lang="en-US" altLang="en-US" dirty="0"/>
              <a:t>the contract expires</a:t>
            </a:r>
          </a:p>
          <a:p>
            <a:pPr lvl="1"/>
            <a:r>
              <a:rPr lang="en-US" altLang="en-US" dirty="0"/>
              <a:t>“Execute” means formally notifying the contractor the option is being exercised</a:t>
            </a:r>
          </a:p>
          <a:p>
            <a:pPr lvl="1"/>
            <a:r>
              <a:rPr lang="en-US" altLang="en-US" dirty="0"/>
              <a:t>Just as modern science cannot bring the dead back to life, neither can you revive an expired contract</a:t>
            </a:r>
          </a:p>
          <a:p>
            <a:r>
              <a:rPr lang="en-US" altLang="en-US" dirty="0"/>
              <a:t>Per a Baltimore County Circuit Court case 5-10 years ago involving a contract with Baltimore County government, an option must </a:t>
            </a:r>
            <a:r>
              <a:rPr lang="en-US" altLang="en-US" b="1" u="sng" dirty="0"/>
              <a:t>unequivocally</a:t>
            </a:r>
            <a:r>
              <a:rPr lang="en-US" altLang="en-US" b="1" dirty="0"/>
              <a:t> </a:t>
            </a:r>
            <a:r>
              <a:rPr lang="en-US" altLang="en-US" dirty="0"/>
              <a:t>be exercised before it expires</a:t>
            </a:r>
          </a:p>
          <a:p>
            <a:pPr lvl="1"/>
            <a:r>
              <a:rPr lang="en-US" altLang="en-US" dirty="0"/>
              <a:t>A letter saying a decision had not yet been made about exercising the option isn’t sufficient</a:t>
            </a:r>
          </a:p>
          <a:p>
            <a:pPr lvl="1"/>
            <a:r>
              <a:rPr lang="en-US" altLang="en-US" dirty="0"/>
              <a:t>The option has to be exercised exactly as in the contract</a:t>
            </a:r>
          </a:p>
          <a:p>
            <a:r>
              <a:rPr lang="en-US" altLang="en-US" dirty="0"/>
              <a:t>Maybe have an option period Work Initiation Conference</a:t>
            </a:r>
          </a:p>
          <a:p>
            <a:endParaRPr lang="en-US" dirty="0"/>
          </a:p>
        </p:txBody>
      </p:sp>
      <p:sp>
        <p:nvSpPr>
          <p:cNvPr id="4" name="Footer Placeholder 3">
            <a:extLst>
              <a:ext uri="{FF2B5EF4-FFF2-40B4-BE49-F238E27FC236}">
                <a16:creationId xmlns:a16="http://schemas.microsoft.com/office/drawing/2014/main" id="{2755FBC8-E550-4373-A239-79559C5E852C}"/>
              </a:ext>
            </a:extLst>
          </p:cNvPr>
          <p:cNvSpPr>
            <a:spLocks noGrp="1"/>
          </p:cNvSpPr>
          <p:nvPr>
            <p:ph type="ftr" sz="quarter" idx="11"/>
          </p:nvPr>
        </p:nvSpPr>
        <p:spPr>
          <a:xfrm>
            <a:off x="812800" y="6356351"/>
            <a:ext cx="10141146"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4CEAE60C-3CA4-4486-882F-F5C4A2E8FE81}"/>
              </a:ext>
            </a:extLst>
          </p:cNvPr>
          <p:cNvSpPr>
            <a:spLocks noGrp="1"/>
          </p:cNvSpPr>
          <p:nvPr>
            <p:ph type="sldNum" sz="quarter" idx="12"/>
          </p:nvPr>
        </p:nvSpPr>
        <p:spPr/>
        <p:txBody>
          <a:bodyPr/>
          <a:lstStyle/>
          <a:p>
            <a:fld id="{401CF334-2D5C-4859-84A6-CA7E6E43FAEB}" type="slidenum">
              <a:rPr lang="en-US" smtClean="0"/>
              <a:t>65</a:t>
            </a:fld>
            <a:endParaRPr lang="en-US"/>
          </a:p>
        </p:txBody>
      </p:sp>
    </p:spTree>
    <p:extLst>
      <p:ext uri="{BB962C8B-B14F-4D97-AF65-F5344CB8AC3E}">
        <p14:creationId xmlns:p14="http://schemas.microsoft.com/office/powerpoint/2010/main" val="306318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3C81-C888-48F1-BF5A-DFCC9BD50C2B}"/>
              </a:ext>
            </a:extLst>
          </p:cNvPr>
          <p:cNvSpPr>
            <a:spLocks noGrp="1"/>
          </p:cNvSpPr>
          <p:nvPr>
            <p:ph type="title"/>
          </p:nvPr>
        </p:nvSpPr>
        <p:spPr>
          <a:xfrm>
            <a:off x="812800" y="274638"/>
            <a:ext cx="10566400" cy="762310"/>
          </a:xfrm>
        </p:spPr>
        <p:txBody>
          <a:bodyPr/>
          <a:lstStyle/>
          <a:p>
            <a:r>
              <a:rPr lang="en-US" dirty="0"/>
              <a:t>What if exercise without approval?</a:t>
            </a:r>
          </a:p>
        </p:txBody>
      </p:sp>
      <p:sp>
        <p:nvSpPr>
          <p:cNvPr id="3" name="Content Placeholder 2">
            <a:extLst>
              <a:ext uri="{FF2B5EF4-FFF2-40B4-BE49-F238E27FC236}">
                <a16:creationId xmlns:a16="http://schemas.microsoft.com/office/drawing/2014/main" id="{BC4B7E7E-EBA3-4153-A306-23A4A520FE5D}"/>
              </a:ext>
            </a:extLst>
          </p:cNvPr>
          <p:cNvSpPr>
            <a:spLocks noGrp="1"/>
          </p:cNvSpPr>
          <p:nvPr>
            <p:ph sz="quarter" idx="13"/>
          </p:nvPr>
        </p:nvSpPr>
        <p:spPr>
          <a:xfrm>
            <a:off x="386499" y="1131215"/>
            <a:ext cx="11359299" cy="5090475"/>
          </a:xfrm>
        </p:spPr>
        <p:txBody>
          <a:bodyPr>
            <a:normAutofit/>
          </a:bodyPr>
          <a:lstStyle/>
          <a:p>
            <a:r>
              <a:rPr lang="en-US" dirty="0"/>
              <a:t>Exercising a contract before it expires, but without the  authority to do so is different than trying to exercise the option after it expires</a:t>
            </a:r>
          </a:p>
          <a:p>
            <a:r>
              <a:rPr lang="en-US" dirty="0"/>
              <a:t>Once a contract expires, it is dead and cannot be resuscitated</a:t>
            </a:r>
          </a:p>
          <a:p>
            <a:r>
              <a:rPr lang="en-US" dirty="0"/>
              <a:t>But exercising an option before it expires but without authority produces a void or voidable contract situation which the BPW is authorized to deal with</a:t>
            </a:r>
          </a:p>
        </p:txBody>
      </p:sp>
      <p:sp>
        <p:nvSpPr>
          <p:cNvPr id="4" name="Footer Placeholder 3">
            <a:extLst>
              <a:ext uri="{FF2B5EF4-FFF2-40B4-BE49-F238E27FC236}">
                <a16:creationId xmlns:a16="http://schemas.microsoft.com/office/drawing/2014/main" id="{6140A8EF-9047-4D94-8B0E-D72D50D6100D}"/>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CC77E7E4-DFB8-41B3-A02E-EBFB372843D1}"/>
              </a:ext>
            </a:extLst>
          </p:cNvPr>
          <p:cNvSpPr>
            <a:spLocks noGrp="1"/>
          </p:cNvSpPr>
          <p:nvPr>
            <p:ph type="sldNum" sz="quarter" idx="12"/>
          </p:nvPr>
        </p:nvSpPr>
        <p:spPr/>
        <p:txBody>
          <a:bodyPr/>
          <a:lstStyle/>
          <a:p>
            <a:fld id="{401CF334-2D5C-4859-84A6-CA7E6E43FAEB}" type="slidenum">
              <a:rPr lang="en-US" smtClean="0"/>
              <a:t>66</a:t>
            </a:fld>
            <a:endParaRPr lang="en-US"/>
          </a:p>
        </p:txBody>
      </p:sp>
    </p:spTree>
    <p:extLst>
      <p:ext uri="{BB962C8B-B14F-4D97-AF65-F5344CB8AC3E}">
        <p14:creationId xmlns:p14="http://schemas.microsoft.com/office/powerpoint/2010/main" val="322284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3C81-C888-48F1-BF5A-DFCC9BD50C2B}"/>
              </a:ext>
            </a:extLst>
          </p:cNvPr>
          <p:cNvSpPr>
            <a:spLocks noGrp="1"/>
          </p:cNvSpPr>
          <p:nvPr>
            <p:ph type="title"/>
          </p:nvPr>
        </p:nvSpPr>
        <p:spPr>
          <a:xfrm>
            <a:off x="812800" y="274638"/>
            <a:ext cx="10566400" cy="762310"/>
          </a:xfrm>
        </p:spPr>
        <p:txBody>
          <a:bodyPr/>
          <a:lstStyle/>
          <a:p>
            <a:r>
              <a:rPr lang="en-US" dirty="0"/>
              <a:t>What if exercise without approval?</a:t>
            </a:r>
          </a:p>
        </p:txBody>
      </p:sp>
      <p:sp>
        <p:nvSpPr>
          <p:cNvPr id="3" name="Content Placeholder 2">
            <a:extLst>
              <a:ext uri="{FF2B5EF4-FFF2-40B4-BE49-F238E27FC236}">
                <a16:creationId xmlns:a16="http://schemas.microsoft.com/office/drawing/2014/main" id="{BC4B7E7E-EBA3-4153-A306-23A4A520FE5D}"/>
              </a:ext>
            </a:extLst>
          </p:cNvPr>
          <p:cNvSpPr>
            <a:spLocks noGrp="1"/>
          </p:cNvSpPr>
          <p:nvPr>
            <p:ph sz="quarter" idx="13"/>
          </p:nvPr>
        </p:nvSpPr>
        <p:spPr>
          <a:xfrm>
            <a:off x="386499" y="1131215"/>
            <a:ext cx="11359299" cy="5090475"/>
          </a:xfrm>
        </p:spPr>
        <p:txBody>
          <a:bodyPr>
            <a:normAutofit fontScale="92500"/>
          </a:bodyPr>
          <a:lstStyle/>
          <a:p>
            <a:r>
              <a:rPr lang="en-US" dirty="0"/>
              <a:t>There have been numerous circumstances when agencies notify contractors that an option is being exercised when it is later discovered that prior required approval had not be obtained</a:t>
            </a:r>
          </a:p>
          <a:p>
            <a:r>
              <a:rPr lang="en-US" dirty="0"/>
              <a:t>In this circumstance the renewal can be made legitimate by the agency obtained retroactive BPW approval for the renewal</a:t>
            </a:r>
          </a:p>
          <a:p>
            <a:pPr lvl="1"/>
            <a:r>
              <a:rPr lang="en-US" dirty="0"/>
              <a:t>i.e., the BPW is requested to find the renewal to be a voidable action and to then ratify the renewal to legitimize it</a:t>
            </a:r>
          </a:p>
          <a:p>
            <a:pPr lvl="1"/>
            <a:r>
              <a:rPr lang="en-US" dirty="0"/>
              <a:t>If the BPW determines the renewal to be void rather than voidable, the contract will end as of the time of that determination </a:t>
            </a:r>
          </a:p>
        </p:txBody>
      </p:sp>
      <p:sp>
        <p:nvSpPr>
          <p:cNvPr id="4" name="Footer Placeholder 3">
            <a:extLst>
              <a:ext uri="{FF2B5EF4-FFF2-40B4-BE49-F238E27FC236}">
                <a16:creationId xmlns:a16="http://schemas.microsoft.com/office/drawing/2014/main" id="{6140A8EF-9047-4D94-8B0E-D72D50D6100D}"/>
              </a:ext>
            </a:extLst>
          </p:cNvPr>
          <p:cNvSpPr>
            <a:spLocks noGrp="1"/>
          </p:cNvSpPr>
          <p:nvPr>
            <p:ph type="ftr" sz="quarter" idx="11"/>
          </p:nvPr>
        </p:nvSpPr>
        <p:spPr>
          <a:xfrm>
            <a:off x="812800" y="6356351"/>
            <a:ext cx="9999744"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CC77E7E4-DFB8-41B3-A02E-EBFB372843D1}"/>
              </a:ext>
            </a:extLst>
          </p:cNvPr>
          <p:cNvSpPr>
            <a:spLocks noGrp="1"/>
          </p:cNvSpPr>
          <p:nvPr>
            <p:ph type="sldNum" sz="quarter" idx="12"/>
          </p:nvPr>
        </p:nvSpPr>
        <p:spPr/>
        <p:txBody>
          <a:bodyPr/>
          <a:lstStyle/>
          <a:p>
            <a:fld id="{401CF334-2D5C-4859-84A6-CA7E6E43FAEB}" type="slidenum">
              <a:rPr lang="en-US" smtClean="0"/>
              <a:t>67</a:t>
            </a:fld>
            <a:endParaRPr lang="en-US"/>
          </a:p>
        </p:txBody>
      </p:sp>
    </p:spTree>
    <p:extLst>
      <p:ext uri="{BB962C8B-B14F-4D97-AF65-F5344CB8AC3E}">
        <p14:creationId xmlns:p14="http://schemas.microsoft.com/office/powerpoint/2010/main" val="11280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07010"/>
            <a:ext cx="11755225" cy="6014465"/>
          </a:xfrm>
        </p:spPr>
        <p:txBody>
          <a:bodyPr>
            <a:normAutofit lnSpcReduction="10000"/>
          </a:bodyPr>
          <a:lstStyle/>
          <a:p>
            <a:r>
              <a:rPr lang="en-US" dirty="0"/>
              <a:t>The most typical type of option is the renewal of a contract</a:t>
            </a:r>
          </a:p>
          <a:p>
            <a:pPr lvl="1"/>
            <a:r>
              <a:rPr lang="en-US" dirty="0"/>
              <a:t>i.e., the continuation of a contract for an additional duration of time</a:t>
            </a:r>
          </a:p>
          <a:p>
            <a:pPr lvl="2"/>
            <a:r>
              <a:rPr lang="en-US" dirty="0"/>
              <a:t>Usually 1 year at a time</a:t>
            </a:r>
          </a:p>
          <a:p>
            <a:pPr lvl="1"/>
            <a:r>
              <a:rPr lang="en-US" dirty="0"/>
              <a:t>There were 2 main reasons for renewal options to be in contracts rather than simply making the original/base contract term longer:</a:t>
            </a:r>
          </a:p>
          <a:p>
            <a:pPr lvl="2"/>
            <a:r>
              <a:rPr lang="en-US" dirty="0"/>
              <a:t>It was unknown whether the agency would need the contract for a longer period of time and the agency didn’t want to make a longer award and then have to terminate for convenience if the contract wasn’t needed</a:t>
            </a:r>
          </a:p>
          <a:p>
            <a:pPr lvl="3"/>
            <a:r>
              <a:rPr lang="en-US" b="1" dirty="0"/>
              <a:t>Contractors are entitled to recoup incurred expenses under T. for C.  </a:t>
            </a:r>
          </a:p>
          <a:p>
            <a:pPr lvl="2"/>
            <a:r>
              <a:rPr lang="en-US" dirty="0"/>
              <a:t>As a reward/incentive for a contractor to properly perform the base contract; i.e.,</a:t>
            </a:r>
          </a:p>
          <a:p>
            <a:pPr lvl="3"/>
            <a:r>
              <a:rPr lang="en-US" b="1" dirty="0"/>
              <a:t>If the contractor did a good job the renewal option was exercised</a:t>
            </a:r>
          </a:p>
          <a:p>
            <a:pPr lvl="3"/>
            <a:r>
              <a:rPr lang="en-US" b="1" dirty="0"/>
              <a:t>If the contractor did not do a good job the renewal was not exercised</a:t>
            </a:r>
          </a:p>
          <a:p>
            <a:pPr lvl="3"/>
            <a:endParaRPr lang="en-US" dirty="0"/>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68</a:t>
            </a:fld>
            <a:endParaRPr lang="en-US"/>
          </a:p>
        </p:txBody>
      </p:sp>
    </p:spTree>
    <p:extLst>
      <p:ext uri="{BB962C8B-B14F-4D97-AF65-F5344CB8AC3E}">
        <p14:creationId xmlns:p14="http://schemas.microsoft.com/office/powerpoint/2010/main" val="13665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73000"/>
            <a:ext cx="11755225" cy="5948476"/>
          </a:xfrm>
        </p:spPr>
        <p:txBody>
          <a:bodyPr>
            <a:normAutofit lnSpcReduction="10000"/>
          </a:bodyPr>
          <a:lstStyle/>
          <a:p>
            <a:r>
              <a:rPr lang="en-US" dirty="0"/>
              <a:t>Another reason was that prior to May 2003 option amounts weren’t included when determining whether a particular contract required BPW approval</a:t>
            </a:r>
          </a:p>
          <a:p>
            <a:r>
              <a:rPr lang="en-US" dirty="0"/>
              <a:t>So agencies would frequently have a 1 year contract with multiple renewal options</a:t>
            </a:r>
          </a:p>
          <a:p>
            <a:r>
              <a:rPr lang="en-US" dirty="0"/>
              <a:t>As long as the value of the initial base term and each of the renewal options was below the BPW approval level, the contract would never have to be approved by the BPW </a:t>
            </a:r>
          </a:p>
          <a:p>
            <a:r>
              <a:rPr lang="en-US" dirty="0"/>
              <a:t>Or, if the base term was over the BPW approval threshold level, but none of the renewal options was, only the base contract had to have BPW approval </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69</a:t>
            </a:fld>
            <a:endParaRPr lang="en-US"/>
          </a:p>
        </p:txBody>
      </p:sp>
    </p:spTree>
    <p:extLst>
      <p:ext uri="{BB962C8B-B14F-4D97-AF65-F5344CB8AC3E}">
        <p14:creationId xmlns:p14="http://schemas.microsoft.com/office/powerpoint/2010/main" val="35844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151635" y="983007"/>
            <a:ext cx="11832059" cy="5578049"/>
          </a:xfrm>
        </p:spPr>
        <p:txBody>
          <a:bodyPr>
            <a:normAutofit fontScale="92500" lnSpcReduction="20000"/>
          </a:bodyPr>
          <a:lstStyle/>
          <a:p>
            <a:r>
              <a:rPr lang="en-US" dirty="0"/>
              <a:t>The current members of the Board of Public Works have been outspoken in opposition to sole source contracts</a:t>
            </a:r>
          </a:p>
          <a:p>
            <a:r>
              <a:rPr lang="en-US" dirty="0"/>
              <a:t>Or, even awards that were competitively procured but for which:</a:t>
            </a:r>
          </a:p>
          <a:p>
            <a:pPr lvl="1"/>
            <a:r>
              <a:rPr lang="en-US" dirty="0"/>
              <a:t>Only 1 bidder/offeror submitted a bid or proposal</a:t>
            </a:r>
          </a:p>
          <a:p>
            <a:pPr lvl="2"/>
            <a:r>
              <a:rPr lang="en-US" dirty="0"/>
              <a:t>A single response situation</a:t>
            </a:r>
          </a:p>
          <a:p>
            <a:pPr lvl="1"/>
            <a:r>
              <a:rPr lang="en-US" dirty="0"/>
              <a:t>There were multiple responses but all but 1 bidder/offeror was eliminated for some reason, such as:</a:t>
            </a:r>
          </a:p>
          <a:p>
            <a:pPr lvl="2"/>
            <a:r>
              <a:rPr lang="en-US" dirty="0"/>
              <a:t>The vendor was determined to be Not Responsible</a:t>
            </a:r>
          </a:p>
          <a:p>
            <a:pPr lvl="2"/>
            <a:r>
              <a:rPr lang="en-US" dirty="0"/>
              <a:t>A bid was determined to be Non-Responsive</a:t>
            </a:r>
          </a:p>
          <a:p>
            <a:pPr lvl="2"/>
            <a:r>
              <a:rPr lang="en-US" dirty="0"/>
              <a:t>A proposal was determined not to be reasonably susceptible of being selected for the award</a:t>
            </a:r>
          </a:p>
          <a:p>
            <a:r>
              <a:rPr lang="en-US" dirty="0"/>
              <a:t>Accordingly, the number of sole source contracts, while never large, has decreased</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484693"/>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10412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697585"/>
            <a:ext cx="11755225" cy="6023892"/>
          </a:xfrm>
        </p:spPr>
        <p:txBody>
          <a:bodyPr>
            <a:normAutofit fontScale="92500" lnSpcReduction="10000"/>
          </a:bodyPr>
          <a:lstStyle/>
          <a:p>
            <a:r>
              <a:rPr lang="en-US" dirty="0"/>
              <a:t>Because agencies almost always exercised renewal options, the incentive aspect of renewals was largely lost</a:t>
            </a:r>
          </a:p>
          <a:p>
            <a:r>
              <a:rPr lang="en-US" dirty="0"/>
              <a:t>Exercising options became an almost automatic event because agencies were:</a:t>
            </a:r>
          </a:p>
          <a:p>
            <a:pPr lvl="1"/>
            <a:r>
              <a:rPr lang="en-US" dirty="0"/>
              <a:t>Adverse to doing more procurements than they absolutely had to </a:t>
            </a:r>
          </a:p>
          <a:p>
            <a:pPr lvl="1"/>
            <a:r>
              <a:rPr lang="en-US" dirty="0"/>
              <a:t>Frequently late in initiating procurements as an alternative to exercising an available renewal option </a:t>
            </a:r>
          </a:p>
          <a:p>
            <a:r>
              <a:rPr lang="en-US" dirty="0"/>
              <a:t>It also turned out that agencies almost always continued to need the subject of the contract so the flexibility to not exercise a renewal if the contract didn’t continue to be needed largely evaporated</a:t>
            </a:r>
          </a:p>
          <a:p>
            <a:r>
              <a:rPr lang="en-US" dirty="0"/>
              <a:t>And in 2003 the BPW changed the approval rules</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70</a:t>
            </a:fld>
            <a:endParaRPr lang="en-US"/>
          </a:p>
        </p:txBody>
      </p:sp>
    </p:spTree>
    <p:extLst>
      <p:ext uri="{BB962C8B-B14F-4D97-AF65-F5344CB8AC3E}">
        <p14:creationId xmlns:p14="http://schemas.microsoft.com/office/powerpoint/2010/main" val="87673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772999"/>
            <a:ext cx="11755225" cy="5948477"/>
          </a:xfrm>
        </p:spPr>
        <p:txBody>
          <a:bodyPr>
            <a:normAutofit lnSpcReduction="10000"/>
          </a:bodyPr>
          <a:lstStyle/>
          <a:p>
            <a:r>
              <a:rPr lang="en-US" dirty="0"/>
              <a:t>All items over $25,000 had to be reported to the BPW on a Procurement Agency Activity Report (PAAR), but PAARs usually weren’t closely examined by the BPW members</a:t>
            </a:r>
          </a:p>
          <a:p>
            <a:r>
              <a:rPr lang="en-US" dirty="0"/>
              <a:t>Until January 2003, when Comptroller Schaefer noted there were two Juvenile Services contracts on a PAAR, each of which was now over $600,000 in value and neither had ever been approved by the BPW, due to low base contract amounts and numerous renewal options</a:t>
            </a:r>
          </a:p>
          <a:p>
            <a:pPr lvl="1"/>
            <a:r>
              <a:rPr lang="en-US" dirty="0"/>
              <a:t>Everything about these 2 contracts were done correctly according to the BPW approval rules in place at that time</a:t>
            </a:r>
          </a:p>
          <a:p>
            <a:pPr lvl="1"/>
            <a:r>
              <a:rPr lang="en-US" dirty="0"/>
              <a:t>But Compt. Schaefer felt this practice was wrong and the other 2 BPW members agreed</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71</a:t>
            </a:fld>
            <a:endParaRPr lang="en-US"/>
          </a:p>
        </p:txBody>
      </p:sp>
    </p:spTree>
    <p:extLst>
      <p:ext uri="{BB962C8B-B14F-4D97-AF65-F5344CB8AC3E}">
        <p14:creationId xmlns:p14="http://schemas.microsoft.com/office/powerpoint/2010/main" val="77812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867266"/>
            <a:ext cx="11755225" cy="5608948"/>
          </a:xfrm>
        </p:spPr>
        <p:txBody>
          <a:bodyPr>
            <a:normAutofit fontScale="92500" lnSpcReduction="20000"/>
          </a:bodyPr>
          <a:lstStyle/>
          <a:p>
            <a:r>
              <a:rPr lang="en-US" dirty="0"/>
              <a:t>After a lot of discussion and time for the proposed changes to be advertised to all agencies, as of 5/1/2003 the BPW approval rules changed so that any contract that exceeded $200,000 (or $100,000 for sole source contracts or $50,000 for one response received items) in any way had to be approved by the BPW </a:t>
            </a:r>
            <a:r>
              <a:rPr lang="en-US" b="1" u="sng" dirty="0"/>
              <a:t>before </a:t>
            </a:r>
            <a:r>
              <a:rPr lang="en-US" dirty="0"/>
              <a:t>the $200,000 (or $100,000 or $50,000) level was reached </a:t>
            </a:r>
          </a:p>
          <a:p>
            <a:pPr lvl="1"/>
            <a:r>
              <a:rPr lang="en-US" dirty="0"/>
              <a:t>The expected value of any renewal options had to be included with the base value of a contract to see if the total potential contract value exceeded $200,000 (or $100,000 or $50,000 for sole source or 1 response situations, respectively)</a:t>
            </a:r>
          </a:p>
          <a:p>
            <a:pPr lvl="1"/>
            <a:r>
              <a:rPr lang="en-US" dirty="0"/>
              <a:t>Also, any renewal options over $200,00 in value had to have BPW approval before the option could be exercised</a:t>
            </a:r>
          </a:p>
          <a:p>
            <a:r>
              <a:rPr lang="en-US" dirty="0"/>
              <a:t>These changes immediately increased the number of contracts needing BPW approval</a:t>
            </a:r>
          </a:p>
          <a:p>
            <a:pPr marL="0" indent="0">
              <a:buNone/>
            </a:pPr>
            <a:endParaRPr lang="en-US" b="1" u="sng" dirty="0"/>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72</a:t>
            </a:fld>
            <a:endParaRPr lang="en-US"/>
          </a:p>
        </p:txBody>
      </p:sp>
    </p:spTree>
    <p:extLst>
      <p:ext uri="{BB962C8B-B14F-4D97-AF65-F5344CB8AC3E}">
        <p14:creationId xmlns:p14="http://schemas.microsoft.com/office/powerpoint/2010/main" val="43972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B52-E187-41C1-A66B-97E90F92992E}"/>
              </a:ext>
            </a:extLst>
          </p:cNvPr>
          <p:cNvSpPr>
            <a:spLocks noGrp="1"/>
          </p:cNvSpPr>
          <p:nvPr>
            <p:ph type="title"/>
          </p:nvPr>
        </p:nvSpPr>
        <p:spPr>
          <a:xfrm>
            <a:off x="812800" y="136525"/>
            <a:ext cx="10566400" cy="636474"/>
          </a:xfrm>
        </p:spPr>
        <p:txBody>
          <a:bodyPr/>
          <a:lstStyle/>
          <a:p>
            <a:pPr algn="ctr"/>
            <a:r>
              <a:rPr lang="en-US" dirty="0"/>
              <a:t>Why options?</a:t>
            </a:r>
          </a:p>
        </p:txBody>
      </p:sp>
      <p:sp>
        <p:nvSpPr>
          <p:cNvPr id="3" name="Content Placeholder 2">
            <a:extLst>
              <a:ext uri="{FF2B5EF4-FFF2-40B4-BE49-F238E27FC236}">
                <a16:creationId xmlns:a16="http://schemas.microsoft.com/office/drawing/2014/main" id="{5AE8608B-C29C-4A48-AA9C-0E2EC7EE123F}"/>
              </a:ext>
            </a:extLst>
          </p:cNvPr>
          <p:cNvSpPr>
            <a:spLocks noGrp="1"/>
          </p:cNvSpPr>
          <p:nvPr>
            <p:ph sz="quarter" idx="13"/>
          </p:nvPr>
        </p:nvSpPr>
        <p:spPr>
          <a:xfrm>
            <a:off x="292230" y="1018095"/>
            <a:ext cx="11755225" cy="5703381"/>
          </a:xfrm>
        </p:spPr>
        <p:txBody>
          <a:bodyPr>
            <a:normAutofit/>
          </a:bodyPr>
          <a:lstStyle/>
          <a:p>
            <a:r>
              <a:rPr lang="en-US" dirty="0"/>
              <a:t>And in reaction, agencies started making base contract terms longer and having fewer renewal options</a:t>
            </a:r>
          </a:p>
          <a:p>
            <a:r>
              <a:rPr lang="en-US" dirty="0"/>
              <a:t>i.e., if a contract was going to need BPW approval anyway, make sure approval was only needed once, for the longer base contract term</a:t>
            </a:r>
          </a:p>
          <a:p>
            <a:pPr lvl="1"/>
            <a:r>
              <a:rPr lang="en-US" dirty="0"/>
              <a:t>Without the need to go back to the BPW 1-4 times for approval to exercise renewal options, if the value of each such option would be over $200,000</a:t>
            </a:r>
          </a:p>
        </p:txBody>
      </p:sp>
      <p:sp>
        <p:nvSpPr>
          <p:cNvPr id="4" name="Footer Placeholder 3">
            <a:extLst>
              <a:ext uri="{FF2B5EF4-FFF2-40B4-BE49-F238E27FC236}">
                <a16:creationId xmlns:a16="http://schemas.microsoft.com/office/drawing/2014/main" id="{A20FC8C9-8686-40A5-8BE7-BEA652002702}"/>
              </a:ext>
            </a:extLst>
          </p:cNvPr>
          <p:cNvSpPr>
            <a:spLocks noGrp="1"/>
          </p:cNvSpPr>
          <p:nvPr>
            <p:ph type="ftr" sz="quarter" idx="11"/>
          </p:nvPr>
        </p:nvSpPr>
        <p:spPr>
          <a:xfrm>
            <a:off x="812799" y="6356351"/>
            <a:ext cx="10103439"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83A8791E-73B4-436E-B95E-1213BF8DC57C}"/>
              </a:ext>
            </a:extLst>
          </p:cNvPr>
          <p:cNvSpPr>
            <a:spLocks noGrp="1"/>
          </p:cNvSpPr>
          <p:nvPr>
            <p:ph type="sldNum" sz="quarter" idx="12"/>
          </p:nvPr>
        </p:nvSpPr>
        <p:spPr/>
        <p:txBody>
          <a:bodyPr/>
          <a:lstStyle/>
          <a:p>
            <a:fld id="{401CF334-2D5C-4859-84A6-CA7E6E43FAEB}" type="slidenum">
              <a:rPr lang="en-US" smtClean="0"/>
              <a:t>73</a:t>
            </a:fld>
            <a:endParaRPr lang="en-US"/>
          </a:p>
        </p:txBody>
      </p:sp>
    </p:spTree>
    <p:extLst>
      <p:ext uri="{BB962C8B-B14F-4D97-AF65-F5344CB8AC3E}">
        <p14:creationId xmlns:p14="http://schemas.microsoft.com/office/powerpoint/2010/main" val="367879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a:extLst>
              <a:ext uri="{FF2B5EF4-FFF2-40B4-BE49-F238E27FC236}">
                <a16:creationId xmlns:a16="http://schemas.microsoft.com/office/drawing/2014/main" id="{AE6E0F40-1F46-42D9-9AE8-12712B8C8B51}"/>
              </a:ext>
            </a:extLst>
          </p:cNvPr>
          <p:cNvSpPr>
            <a:spLocks noGrp="1" noChangeArrowheads="1"/>
          </p:cNvSpPr>
          <p:nvPr>
            <p:ph type="title"/>
          </p:nvPr>
        </p:nvSpPr>
        <p:spPr>
          <a:xfrm>
            <a:off x="812800" y="274638"/>
            <a:ext cx="10566400" cy="684211"/>
          </a:xfrm>
        </p:spPr>
        <p:txBody>
          <a:bodyPr/>
          <a:lstStyle/>
          <a:p>
            <a:r>
              <a:rPr lang="en-US" altLang="en-US" dirty="0"/>
              <a:t>Business Leverage: Renewal Options  </a:t>
            </a:r>
          </a:p>
        </p:txBody>
      </p:sp>
      <p:sp>
        <p:nvSpPr>
          <p:cNvPr id="1212419" name="Rectangle 3">
            <a:extLst>
              <a:ext uri="{FF2B5EF4-FFF2-40B4-BE49-F238E27FC236}">
                <a16:creationId xmlns:a16="http://schemas.microsoft.com/office/drawing/2014/main" id="{5C221F09-2DFE-4710-B872-5F32C9E97CB9}"/>
              </a:ext>
            </a:extLst>
          </p:cNvPr>
          <p:cNvSpPr>
            <a:spLocks noGrp="1" noChangeArrowheads="1"/>
          </p:cNvSpPr>
          <p:nvPr>
            <p:ph type="body" idx="13"/>
          </p:nvPr>
        </p:nvSpPr>
        <p:spPr>
          <a:xfrm>
            <a:off x="433633" y="1055802"/>
            <a:ext cx="11397006" cy="4659198"/>
          </a:xfrm>
        </p:spPr>
        <p:txBody>
          <a:bodyPr>
            <a:normAutofit lnSpcReduction="10000"/>
          </a:bodyPr>
          <a:lstStyle/>
          <a:p>
            <a:r>
              <a:rPr lang="en-US" altLang="en-US" dirty="0"/>
              <a:t>In 2009, during the “Great Recession”, DBM Secretary Eloise Foster sent a letter to the heads of all State agencies with suggestions for saving money on State procurements &amp; existing contracts</a:t>
            </a:r>
          </a:p>
          <a:p>
            <a:r>
              <a:rPr lang="en-US" altLang="en-US" dirty="0"/>
              <a:t>One of the recommendations was for a contractor to be invited to offer a price reduction, or some kind of concession in exchange for the State exercising an option</a:t>
            </a:r>
          </a:p>
          <a:p>
            <a:pPr lvl="1"/>
            <a:r>
              <a:rPr lang="en-US" altLang="en-US" dirty="0"/>
              <a:t>Not extortion, but an invitation to “sweeten the pot” to help the agency decide whether to exercise the renewal or do a new competition</a:t>
            </a:r>
          </a:p>
        </p:txBody>
      </p:sp>
      <p:sp>
        <p:nvSpPr>
          <p:cNvPr id="5" name="Footer Placeholder 4">
            <a:extLst>
              <a:ext uri="{FF2B5EF4-FFF2-40B4-BE49-F238E27FC236}">
                <a16:creationId xmlns:a16="http://schemas.microsoft.com/office/drawing/2014/main" id="{12BB93C1-E3FA-478C-B4D8-CB0A44F3B41C}"/>
              </a:ext>
            </a:extLst>
          </p:cNvPr>
          <p:cNvSpPr>
            <a:spLocks noGrp="1"/>
          </p:cNvSpPr>
          <p:nvPr>
            <p:ph type="ftr" sz="quarter" idx="11"/>
          </p:nvPr>
        </p:nvSpPr>
        <p:spPr>
          <a:xfrm>
            <a:off x="812799" y="6356351"/>
            <a:ext cx="10169427"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6A0521D-E6AC-4614-A0A6-B8CE4483C19C}"/>
              </a:ext>
            </a:extLst>
          </p:cNvPr>
          <p:cNvSpPr>
            <a:spLocks noGrp="1"/>
          </p:cNvSpPr>
          <p:nvPr>
            <p:ph type="sldNum" sz="quarter" idx="12"/>
          </p:nvPr>
        </p:nvSpPr>
        <p:spPr/>
        <p:txBody>
          <a:bodyPr/>
          <a:lstStyle/>
          <a:p>
            <a:fld id="{5CF6AA55-D9BC-40B3-AE46-AF1309E90DB4}" type="slidenum">
              <a:rPr lang="en-US" altLang="en-US" smtClean="0"/>
              <a:pPr/>
              <a:t>74</a:t>
            </a:fld>
            <a:endParaRPr lang="en-US" altLang="en-US"/>
          </a:p>
        </p:txBody>
      </p:sp>
    </p:spTree>
    <p:extLst>
      <p:ext uri="{BB962C8B-B14F-4D97-AF65-F5344CB8AC3E}">
        <p14:creationId xmlns:p14="http://schemas.microsoft.com/office/powerpoint/2010/main" val="37965226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a:extLst>
              <a:ext uri="{FF2B5EF4-FFF2-40B4-BE49-F238E27FC236}">
                <a16:creationId xmlns:a16="http://schemas.microsoft.com/office/drawing/2014/main" id="{4C6EC335-C418-4434-9586-B36392F3C015}"/>
              </a:ext>
            </a:extLst>
          </p:cNvPr>
          <p:cNvSpPr>
            <a:spLocks noGrp="1" noChangeArrowheads="1"/>
          </p:cNvSpPr>
          <p:nvPr>
            <p:ph type="title"/>
          </p:nvPr>
        </p:nvSpPr>
        <p:spPr/>
        <p:txBody>
          <a:bodyPr/>
          <a:lstStyle/>
          <a:p>
            <a:r>
              <a:rPr lang="en-US" altLang="en-US" dirty="0"/>
              <a:t>Bus. Leverage: Renewal Options </a:t>
            </a:r>
            <a:r>
              <a:rPr lang="en-US" altLang="en-US" sz="2400" b="0" dirty="0"/>
              <a:t>(Cont’d)  </a:t>
            </a:r>
          </a:p>
        </p:txBody>
      </p:sp>
      <p:sp>
        <p:nvSpPr>
          <p:cNvPr id="1705987" name="Rectangle 3">
            <a:extLst>
              <a:ext uri="{FF2B5EF4-FFF2-40B4-BE49-F238E27FC236}">
                <a16:creationId xmlns:a16="http://schemas.microsoft.com/office/drawing/2014/main" id="{8A64002C-BAE3-4780-8D5B-E47F2B282F7B}"/>
              </a:ext>
            </a:extLst>
          </p:cNvPr>
          <p:cNvSpPr>
            <a:spLocks noGrp="1" noChangeArrowheads="1"/>
          </p:cNvSpPr>
          <p:nvPr>
            <p:ph type="body" idx="13"/>
          </p:nvPr>
        </p:nvSpPr>
        <p:spPr/>
        <p:txBody>
          <a:bodyPr/>
          <a:lstStyle/>
          <a:p>
            <a:r>
              <a:rPr lang="en-US" altLang="en-US"/>
              <a:t>Any reduction in price or other contract enhancement, such as adding or increasing:</a:t>
            </a:r>
          </a:p>
          <a:p>
            <a:pPr lvl="1"/>
            <a:r>
              <a:rPr lang="en-US" altLang="en-US"/>
              <a:t>Liquidated damages, bonds, insurance, deliverables, etc. </a:t>
            </a:r>
          </a:p>
          <a:p>
            <a:r>
              <a:rPr lang="en-US" altLang="en-US"/>
              <a:t>Must be added via a contract modification</a:t>
            </a:r>
          </a:p>
          <a:p>
            <a:pPr lvl="1"/>
            <a:r>
              <a:rPr lang="en-US" altLang="en-US"/>
              <a:t>To take effect simultaneously with the renewal</a:t>
            </a:r>
          </a:p>
          <a:p>
            <a:pPr lvl="2"/>
            <a:r>
              <a:rPr lang="en-US" altLang="en-US"/>
              <a:t>Work closely with your AAG on how to do a simultaneous modification</a:t>
            </a:r>
          </a:p>
        </p:txBody>
      </p:sp>
      <p:sp>
        <p:nvSpPr>
          <p:cNvPr id="5" name="Footer Placeholder 4">
            <a:extLst>
              <a:ext uri="{FF2B5EF4-FFF2-40B4-BE49-F238E27FC236}">
                <a16:creationId xmlns:a16="http://schemas.microsoft.com/office/drawing/2014/main" id="{EB40B473-C005-4718-913A-31AA0593AA2D}"/>
              </a:ext>
            </a:extLst>
          </p:cNvPr>
          <p:cNvSpPr>
            <a:spLocks noGrp="1"/>
          </p:cNvSpPr>
          <p:nvPr>
            <p:ph type="ftr" sz="quarter" idx="11"/>
          </p:nvPr>
        </p:nvSpPr>
        <p:spPr>
          <a:xfrm>
            <a:off x="812800" y="6356351"/>
            <a:ext cx="1018828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8DB26683-0126-4BC6-A738-D557C9C80755}"/>
              </a:ext>
            </a:extLst>
          </p:cNvPr>
          <p:cNvSpPr>
            <a:spLocks noGrp="1"/>
          </p:cNvSpPr>
          <p:nvPr>
            <p:ph type="sldNum" sz="quarter" idx="12"/>
          </p:nvPr>
        </p:nvSpPr>
        <p:spPr/>
        <p:txBody>
          <a:bodyPr/>
          <a:lstStyle/>
          <a:p>
            <a:fld id="{D99B1AC5-AE0D-41C8-A75B-4B89103B8FF7}" type="slidenum">
              <a:rPr lang="en-US" altLang="en-US" smtClean="0"/>
              <a:pPr/>
              <a:t>75</a:t>
            </a:fld>
            <a:endParaRPr lang="en-US" altLang="en-US"/>
          </a:p>
        </p:txBody>
      </p:sp>
    </p:spTree>
    <p:extLst>
      <p:ext uri="{BB962C8B-B14F-4D97-AF65-F5344CB8AC3E}">
        <p14:creationId xmlns:p14="http://schemas.microsoft.com/office/powerpoint/2010/main" val="183871512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a:extLst>
              <a:ext uri="{FF2B5EF4-FFF2-40B4-BE49-F238E27FC236}">
                <a16:creationId xmlns:a16="http://schemas.microsoft.com/office/drawing/2014/main" id="{36927ACF-79E7-4E7C-8776-74D407693D9F}"/>
              </a:ext>
            </a:extLst>
          </p:cNvPr>
          <p:cNvSpPr>
            <a:spLocks noGrp="1" noChangeArrowheads="1"/>
          </p:cNvSpPr>
          <p:nvPr>
            <p:ph type="title"/>
          </p:nvPr>
        </p:nvSpPr>
        <p:spPr>
          <a:xfrm>
            <a:off x="812800" y="274638"/>
            <a:ext cx="10566400" cy="856578"/>
          </a:xfrm>
        </p:spPr>
        <p:txBody>
          <a:bodyPr/>
          <a:lstStyle/>
          <a:p>
            <a:r>
              <a:rPr lang="en-US" altLang="en-US" dirty="0"/>
              <a:t>Bus. Leverage: Renewal Options </a:t>
            </a:r>
            <a:r>
              <a:rPr lang="en-US" altLang="en-US" sz="2400" b="0" dirty="0"/>
              <a:t>(Cont’d) </a:t>
            </a:r>
          </a:p>
        </p:txBody>
      </p:sp>
      <p:sp>
        <p:nvSpPr>
          <p:cNvPr id="722947" name="Rectangle 3">
            <a:extLst>
              <a:ext uri="{FF2B5EF4-FFF2-40B4-BE49-F238E27FC236}">
                <a16:creationId xmlns:a16="http://schemas.microsoft.com/office/drawing/2014/main" id="{8DCFAED2-7BAD-4BA3-8328-549E00EEA6D9}"/>
              </a:ext>
            </a:extLst>
          </p:cNvPr>
          <p:cNvSpPr>
            <a:spLocks noGrp="1" noChangeArrowheads="1"/>
          </p:cNvSpPr>
          <p:nvPr>
            <p:ph type="body" idx="13"/>
          </p:nvPr>
        </p:nvSpPr>
        <p:spPr>
          <a:xfrm>
            <a:off x="377071" y="1417639"/>
            <a:ext cx="11472421" cy="4938712"/>
          </a:xfrm>
        </p:spPr>
        <p:txBody>
          <a:bodyPr>
            <a:normAutofit fontScale="92500" lnSpcReduction="20000"/>
          </a:bodyPr>
          <a:lstStyle/>
          <a:p>
            <a:r>
              <a:rPr lang="en-US" altLang="en-US" dirty="0"/>
              <a:t>An agency can also do an early re-procurement to see which would be a better deal for the State:</a:t>
            </a:r>
          </a:p>
          <a:p>
            <a:pPr lvl="1"/>
            <a:r>
              <a:rPr lang="en-US" altLang="en-US" dirty="0"/>
              <a:t>A contract to be awarded under the new procurement; </a:t>
            </a:r>
          </a:p>
          <a:p>
            <a:pPr lvl="1"/>
            <a:r>
              <a:rPr lang="en-US" altLang="en-US" dirty="0"/>
              <a:t>Or, the renewal option</a:t>
            </a:r>
          </a:p>
          <a:p>
            <a:r>
              <a:rPr lang="en-US" altLang="en-US" dirty="0"/>
              <a:t>If an early re-procurement is done the solicitation should advise vendors that the agency may exercise an available renewal option rather than  make an award from the procurement</a:t>
            </a:r>
          </a:p>
          <a:p>
            <a:pPr lvl="1"/>
            <a:r>
              <a:rPr lang="en-US" altLang="en-US" dirty="0"/>
              <a:t>Depending on the results of the procurement </a:t>
            </a:r>
          </a:p>
          <a:p>
            <a:r>
              <a:rPr lang="en-US" altLang="en-US" dirty="0"/>
              <a:t>Some type of price for the renewal option should also be disclosed so that vendors know the “target” they need to beat to win an award</a:t>
            </a:r>
          </a:p>
        </p:txBody>
      </p:sp>
      <p:sp>
        <p:nvSpPr>
          <p:cNvPr id="5" name="Footer Placeholder 4">
            <a:extLst>
              <a:ext uri="{FF2B5EF4-FFF2-40B4-BE49-F238E27FC236}">
                <a16:creationId xmlns:a16="http://schemas.microsoft.com/office/drawing/2014/main" id="{EC128284-B6E1-48C8-A2B1-F91A0B5F9733}"/>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65E81125-7B04-4CDA-BD36-14A1320CCF02}"/>
              </a:ext>
            </a:extLst>
          </p:cNvPr>
          <p:cNvSpPr>
            <a:spLocks noGrp="1"/>
          </p:cNvSpPr>
          <p:nvPr>
            <p:ph type="sldNum" sz="quarter" idx="12"/>
          </p:nvPr>
        </p:nvSpPr>
        <p:spPr/>
        <p:txBody>
          <a:bodyPr/>
          <a:lstStyle/>
          <a:p>
            <a:fld id="{6DF1EE61-1B3F-47E4-B245-CEC3FCFD93D0}" type="slidenum">
              <a:rPr lang="en-US" altLang="en-US" smtClean="0"/>
              <a:pPr/>
              <a:t>76</a:t>
            </a:fld>
            <a:endParaRPr lang="en-US" altLang="en-US"/>
          </a:p>
        </p:txBody>
      </p:sp>
    </p:spTree>
    <p:extLst>
      <p:ext uri="{BB962C8B-B14F-4D97-AF65-F5344CB8AC3E}">
        <p14:creationId xmlns:p14="http://schemas.microsoft.com/office/powerpoint/2010/main" val="227805858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a:extLst>
              <a:ext uri="{FF2B5EF4-FFF2-40B4-BE49-F238E27FC236}">
                <a16:creationId xmlns:a16="http://schemas.microsoft.com/office/drawing/2014/main" id="{4CA82908-5E47-4E5A-B4E6-3B36179EE977}"/>
              </a:ext>
            </a:extLst>
          </p:cNvPr>
          <p:cNvSpPr>
            <a:spLocks noGrp="1" noChangeArrowheads="1"/>
          </p:cNvSpPr>
          <p:nvPr>
            <p:ph type="title"/>
          </p:nvPr>
        </p:nvSpPr>
        <p:spPr>
          <a:xfrm>
            <a:off x="812800" y="274638"/>
            <a:ext cx="10566400" cy="809444"/>
          </a:xfrm>
        </p:spPr>
        <p:txBody>
          <a:bodyPr/>
          <a:lstStyle/>
          <a:p>
            <a:r>
              <a:rPr lang="en-US" altLang="en-US" dirty="0"/>
              <a:t>Bus. Leverage: Renewal Options </a:t>
            </a:r>
            <a:r>
              <a:rPr lang="en-US" altLang="en-US" sz="2400" b="0" dirty="0"/>
              <a:t>(Cont’d)</a:t>
            </a:r>
          </a:p>
        </p:txBody>
      </p:sp>
      <p:sp>
        <p:nvSpPr>
          <p:cNvPr id="724995" name="Rectangle 3">
            <a:extLst>
              <a:ext uri="{FF2B5EF4-FFF2-40B4-BE49-F238E27FC236}">
                <a16:creationId xmlns:a16="http://schemas.microsoft.com/office/drawing/2014/main" id="{FAD196A6-9B45-4125-83D3-A0E0222AEF40}"/>
              </a:ext>
            </a:extLst>
          </p:cNvPr>
          <p:cNvSpPr>
            <a:spLocks noGrp="1" noChangeArrowheads="1"/>
          </p:cNvSpPr>
          <p:nvPr>
            <p:ph type="body" idx="13"/>
          </p:nvPr>
        </p:nvSpPr>
        <p:spPr>
          <a:xfrm>
            <a:off x="160256" y="1234911"/>
            <a:ext cx="11698664" cy="5250729"/>
          </a:xfrm>
        </p:spPr>
        <p:txBody>
          <a:bodyPr>
            <a:normAutofit fontScale="92500" lnSpcReduction="20000"/>
          </a:bodyPr>
          <a:lstStyle/>
          <a:p>
            <a:r>
              <a:rPr lang="en-US" altLang="en-US" dirty="0"/>
              <a:t>As applicable, the price to be disclosed might be:</a:t>
            </a:r>
          </a:p>
          <a:p>
            <a:pPr lvl="1"/>
            <a:r>
              <a:rPr lang="en-US" altLang="en-US" dirty="0"/>
              <a:t>The fixed price for the current contract</a:t>
            </a:r>
          </a:p>
          <a:p>
            <a:pPr lvl="1"/>
            <a:r>
              <a:rPr lang="en-US" altLang="en-US" dirty="0"/>
              <a:t>A unit price, if that is the only pricing element</a:t>
            </a:r>
          </a:p>
          <a:p>
            <a:pPr lvl="1"/>
            <a:r>
              <a:rPr lang="en-US" altLang="en-US" dirty="0"/>
              <a:t>The price from a model in the prior solicitation</a:t>
            </a:r>
          </a:p>
          <a:p>
            <a:pPr lvl="2"/>
            <a:r>
              <a:rPr lang="en-US" altLang="en-US" dirty="0"/>
              <a:t>If there are multiple pricing elements</a:t>
            </a:r>
          </a:p>
          <a:p>
            <a:r>
              <a:rPr lang="en-US" altLang="en-US" dirty="0"/>
              <a:t>Consult with your AAG about the permissible pricing disclosure</a:t>
            </a:r>
          </a:p>
          <a:p>
            <a:r>
              <a:rPr lang="en-US" altLang="en-US" dirty="0"/>
              <a:t>The possibility of the agency doing such an early re-procurement might also encourage the current contractor to enhance its renewal option price</a:t>
            </a:r>
          </a:p>
          <a:p>
            <a:r>
              <a:rPr lang="en-US" altLang="en-US" dirty="0"/>
              <a:t>Which may prompt the agency to cancel the re-procurement</a:t>
            </a:r>
          </a:p>
          <a:p>
            <a:pPr lvl="1"/>
            <a:r>
              <a:rPr lang="en-US" altLang="en-US" dirty="0"/>
              <a:t>With control agency approval </a:t>
            </a:r>
          </a:p>
        </p:txBody>
      </p:sp>
      <p:sp>
        <p:nvSpPr>
          <p:cNvPr id="5" name="Footer Placeholder 4">
            <a:extLst>
              <a:ext uri="{FF2B5EF4-FFF2-40B4-BE49-F238E27FC236}">
                <a16:creationId xmlns:a16="http://schemas.microsoft.com/office/drawing/2014/main" id="{A5FCF48F-D0E7-478E-8740-8FF07381E20B}"/>
              </a:ext>
            </a:extLst>
          </p:cNvPr>
          <p:cNvSpPr>
            <a:spLocks noGrp="1"/>
          </p:cNvSpPr>
          <p:nvPr>
            <p:ph type="ftr" sz="quarter" idx="11"/>
          </p:nvPr>
        </p:nvSpPr>
        <p:spPr>
          <a:xfrm>
            <a:off x="812799" y="6356351"/>
            <a:ext cx="10146215"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6953F47-F674-4E82-96AC-3C4F2D8455A8}"/>
              </a:ext>
            </a:extLst>
          </p:cNvPr>
          <p:cNvSpPr>
            <a:spLocks noGrp="1"/>
          </p:cNvSpPr>
          <p:nvPr>
            <p:ph type="sldNum" sz="quarter" idx="12"/>
          </p:nvPr>
        </p:nvSpPr>
        <p:spPr/>
        <p:txBody>
          <a:bodyPr/>
          <a:lstStyle/>
          <a:p>
            <a:fld id="{4C4CE1C6-7436-41A9-BC6D-A1380B81514A}" type="slidenum">
              <a:rPr lang="en-US" altLang="en-US" smtClean="0"/>
              <a:pPr/>
              <a:t>77</a:t>
            </a:fld>
            <a:endParaRPr lang="en-US" altLang="en-US"/>
          </a:p>
        </p:txBody>
      </p:sp>
    </p:spTree>
    <p:extLst>
      <p:ext uri="{BB962C8B-B14F-4D97-AF65-F5344CB8AC3E}">
        <p14:creationId xmlns:p14="http://schemas.microsoft.com/office/powerpoint/2010/main" val="75010572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a:extLst>
              <a:ext uri="{FF2B5EF4-FFF2-40B4-BE49-F238E27FC236}">
                <a16:creationId xmlns:a16="http://schemas.microsoft.com/office/drawing/2014/main" id="{E456AF93-25B9-46B3-8DC3-2F0B67A3F843}"/>
              </a:ext>
            </a:extLst>
          </p:cNvPr>
          <p:cNvSpPr>
            <a:spLocks noGrp="1" noChangeArrowheads="1"/>
          </p:cNvSpPr>
          <p:nvPr>
            <p:ph type="title"/>
          </p:nvPr>
        </p:nvSpPr>
        <p:spPr/>
        <p:txBody>
          <a:bodyPr/>
          <a:lstStyle/>
          <a:p>
            <a:r>
              <a:rPr lang="en-US" altLang="en-US" dirty="0"/>
              <a:t>Bus. Leverage: Renewal Options </a:t>
            </a:r>
            <a:r>
              <a:rPr lang="en-US" altLang="en-US" sz="2400" b="0" dirty="0"/>
              <a:t>(Cont’d)</a:t>
            </a:r>
          </a:p>
        </p:txBody>
      </p:sp>
      <p:sp>
        <p:nvSpPr>
          <p:cNvPr id="723971" name="Rectangle 3">
            <a:extLst>
              <a:ext uri="{FF2B5EF4-FFF2-40B4-BE49-F238E27FC236}">
                <a16:creationId xmlns:a16="http://schemas.microsoft.com/office/drawing/2014/main" id="{E8B9B6F1-C47A-440E-85B6-ABD07612DFC7}"/>
              </a:ext>
            </a:extLst>
          </p:cNvPr>
          <p:cNvSpPr>
            <a:spLocks noGrp="1" noChangeArrowheads="1"/>
          </p:cNvSpPr>
          <p:nvPr>
            <p:ph type="body" idx="13"/>
          </p:nvPr>
        </p:nvSpPr>
        <p:spPr>
          <a:xfrm>
            <a:off x="424206" y="1600199"/>
            <a:ext cx="11340446" cy="4983163"/>
          </a:xfrm>
        </p:spPr>
        <p:txBody>
          <a:bodyPr>
            <a:normAutofit lnSpcReduction="10000"/>
          </a:bodyPr>
          <a:lstStyle/>
          <a:p>
            <a:r>
              <a:rPr lang="en-US" altLang="en-US" dirty="0"/>
              <a:t>Obviously, if an agency does such an early re-procurement it can end up doing all the work of a procurement without making an award</a:t>
            </a:r>
          </a:p>
          <a:p>
            <a:pPr lvl="1"/>
            <a:r>
              <a:rPr lang="en-US" altLang="en-US" dirty="0"/>
              <a:t>If the current renewal option is a better deal</a:t>
            </a:r>
          </a:p>
          <a:p>
            <a:pPr lvl="1"/>
            <a:r>
              <a:rPr lang="en-US" altLang="en-US" dirty="0"/>
              <a:t>Or, the contractor belatedly offers a better deal, and the agency cancels the re-procurement   </a:t>
            </a:r>
          </a:p>
          <a:p>
            <a:r>
              <a:rPr lang="en-US" altLang="en-US" dirty="0"/>
              <a:t>But the effort of the re-procurement either:</a:t>
            </a:r>
          </a:p>
          <a:p>
            <a:pPr lvl="1"/>
            <a:r>
              <a:rPr lang="en-US" altLang="en-US" dirty="0"/>
              <a:t>Validated that the renewal was a better deal; or,</a:t>
            </a:r>
          </a:p>
          <a:p>
            <a:pPr lvl="1"/>
            <a:r>
              <a:rPr lang="en-US" altLang="en-US" dirty="0"/>
              <a:t>Prompted a better deal from the contractor  </a:t>
            </a:r>
          </a:p>
        </p:txBody>
      </p:sp>
      <p:sp>
        <p:nvSpPr>
          <p:cNvPr id="5" name="Footer Placeholder 4">
            <a:extLst>
              <a:ext uri="{FF2B5EF4-FFF2-40B4-BE49-F238E27FC236}">
                <a16:creationId xmlns:a16="http://schemas.microsoft.com/office/drawing/2014/main" id="{F01681E9-C059-4914-A187-D8B38E6668C1}"/>
              </a:ext>
            </a:extLst>
          </p:cNvPr>
          <p:cNvSpPr>
            <a:spLocks noGrp="1"/>
          </p:cNvSpPr>
          <p:nvPr>
            <p:ph type="ftr" sz="quarter" idx="11"/>
          </p:nvPr>
        </p:nvSpPr>
        <p:spPr>
          <a:xfrm>
            <a:off x="812800" y="6356351"/>
            <a:ext cx="1007729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2520C402-0E91-4113-8609-8228C74833AA}"/>
              </a:ext>
            </a:extLst>
          </p:cNvPr>
          <p:cNvSpPr>
            <a:spLocks noGrp="1"/>
          </p:cNvSpPr>
          <p:nvPr>
            <p:ph type="sldNum" sz="quarter" idx="12"/>
          </p:nvPr>
        </p:nvSpPr>
        <p:spPr/>
        <p:txBody>
          <a:bodyPr/>
          <a:lstStyle/>
          <a:p>
            <a:fld id="{60930804-C4EB-4260-8FF5-B02C402100B4}" type="slidenum">
              <a:rPr lang="en-US" altLang="en-US" smtClean="0"/>
              <a:pPr/>
              <a:t>78</a:t>
            </a:fld>
            <a:endParaRPr lang="en-US" altLang="en-US"/>
          </a:p>
        </p:txBody>
      </p:sp>
    </p:spTree>
    <p:extLst>
      <p:ext uri="{BB962C8B-B14F-4D97-AF65-F5344CB8AC3E}">
        <p14:creationId xmlns:p14="http://schemas.microsoft.com/office/powerpoint/2010/main" val="11877074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a:extLst>
              <a:ext uri="{FF2B5EF4-FFF2-40B4-BE49-F238E27FC236}">
                <a16:creationId xmlns:a16="http://schemas.microsoft.com/office/drawing/2014/main" id="{A51F440F-BB6D-4E66-8084-B145E211B0EF}"/>
              </a:ext>
            </a:extLst>
          </p:cNvPr>
          <p:cNvSpPr>
            <a:spLocks noGrp="1" noChangeArrowheads="1"/>
          </p:cNvSpPr>
          <p:nvPr>
            <p:ph type="title"/>
          </p:nvPr>
        </p:nvSpPr>
        <p:spPr>
          <a:xfrm>
            <a:off x="812800" y="274638"/>
            <a:ext cx="10566400" cy="868362"/>
          </a:xfrm>
        </p:spPr>
        <p:txBody>
          <a:bodyPr/>
          <a:lstStyle/>
          <a:p>
            <a:r>
              <a:rPr lang="en-US" altLang="en-US" dirty="0"/>
              <a:t>Business Leverage: Other Options </a:t>
            </a:r>
          </a:p>
        </p:txBody>
      </p:sp>
      <p:sp>
        <p:nvSpPr>
          <p:cNvPr id="1213443" name="Rectangle 3">
            <a:extLst>
              <a:ext uri="{FF2B5EF4-FFF2-40B4-BE49-F238E27FC236}">
                <a16:creationId xmlns:a16="http://schemas.microsoft.com/office/drawing/2014/main" id="{C9E73F96-A9E6-47D1-BE7A-533260767FF9}"/>
              </a:ext>
            </a:extLst>
          </p:cNvPr>
          <p:cNvSpPr>
            <a:spLocks noGrp="1" noChangeArrowheads="1"/>
          </p:cNvSpPr>
          <p:nvPr>
            <p:ph type="body" idx="13"/>
          </p:nvPr>
        </p:nvSpPr>
        <p:spPr>
          <a:xfrm>
            <a:off x="452487" y="1272619"/>
            <a:ext cx="11312165" cy="5083732"/>
          </a:xfrm>
        </p:spPr>
        <p:txBody>
          <a:bodyPr>
            <a:normAutofit lnSpcReduction="10000"/>
          </a:bodyPr>
          <a:lstStyle/>
          <a:p>
            <a:r>
              <a:rPr lang="en-US" altLang="en-US" dirty="0"/>
              <a:t>While renewal type options are by far the most prevalent type of option used in State contracts, options to add or subtract work activities or quantities also exist</a:t>
            </a:r>
          </a:p>
          <a:p>
            <a:r>
              <a:rPr lang="en-US" altLang="en-US" dirty="0"/>
              <a:t>Most of the recommendations for trying to get extra value from vendors before exercising a renewal option, also apply to these other types of options; i.e.,</a:t>
            </a:r>
          </a:p>
          <a:p>
            <a:pPr lvl="1"/>
            <a:r>
              <a:rPr lang="en-US" altLang="en-US" dirty="0"/>
              <a:t>Invite the vendor to reduce its prices or otherwise provide additional value as an inducement for the agency to either:</a:t>
            </a:r>
          </a:p>
          <a:p>
            <a:pPr lvl="2"/>
            <a:r>
              <a:rPr lang="en-US" altLang="en-US" dirty="0"/>
              <a:t>Exercise an option providing more vendor revenue; or,</a:t>
            </a:r>
          </a:p>
          <a:p>
            <a:pPr lvl="2"/>
            <a:r>
              <a:rPr lang="en-US" altLang="en-US" dirty="0"/>
              <a:t>Not exercise an option that reduces revenue   </a:t>
            </a:r>
          </a:p>
        </p:txBody>
      </p:sp>
      <p:sp>
        <p:nvSpPr>
          <p:cNvPr id="5" name="Footer Placeholder 4">
            <a:extLst>
              <a:ext uri="{FF2B5EF4-FFF2-40B4-BE49-F238E27FC236}">
                <a16:creationId xmlns:a16="http://schemas.microsoft.com/office/drawing/2014/main" id="{26A5ADD2-76DF-4A01-A4EC-0CE894ECBDB1}"/>
              </a:ext>
            </a:extLst>
          </p:cNvPr>
          <p:cNvSpPr>
            <a:spLocks noGrp="1"/>
          </p:cNvSpPr>
          <p:nvPr>
            <p:ph type="ftr" sz="quarter" idx="11"/>
          </p:nvPr>
        </p:nvSpPr>
        <p:spPr>
          <a:xfrm>
            <a:off x="812800" y="6356351"/>
            <a:ext cx="1010486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322778AD-F55C-4CBB-A17E-FDAB1CEEB5E3}"/>
              </a:ext>
            </a:extLst>
          </p:cNvPr>
          <p:cNvSpPr>
            <a:spLocks noGrp="1"/>
          </p:cNvSpPr>
          <p:nvPr>
            <p:ph type="sldNum" sz="quarter" idx="12"/>
          </p:nvPr>
        </p:nvSpPr>
        <p:spPr/>
        <p:txBody>
          <a:bodyPr/>
          <a:lstStyle/>
          <a:p>
            <a:fld id="{CBCBFD54-D9FA-4051-8DBD-DC9A92043AB0}" type="slidenum">
              <a:rPr lang="en-US" altLang="en-US" smtClean="0"/>
              <a:pPr/>
              <a:t>79</a:t>
            </a:fld>
            <a:endParaRPr lang="en-US" altLang="en-US"/>
          </a:p>
        </p:txBody>
      </p:sp>
    </p:spTree>
    <p:extLst>
      <p:ext uri="{BB962C8B-B14F-4D97-AF65-F5344CB8AC3E}">
        <p14:creationId xmlns:p14="http://schemas.microsoft.com/office/powerpoint/2010/main" val="675872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266509" y="1027521"/>
            <a:ext cx="11602311" cy="5423823"/>
          </a:xfrm>
        </p:spPr>
        <p:txBody>
          <a:bodyPr>
            <a:normAutofit lnSpcReduction="10000"/>
          </a:bodyPr>
          <a:lstStyle/>
          <a:p>
            <a:r>
              <a:rPr lang="en-US" dirty="0"/>
              <a:t>Because of this BPW opposition, the 3 Control Agencies</a:t>
            </a:r>
          </a:p>
          <a:p>
            <a:pPr lvl="1"/>
            <a:r>
              <a:rPr lang="en-US" dirty="0"/>
              <a:t>DGS; DBM; &amp; </a:t>
            </a:r>
            <a:r>
              <a:rPr lang="en-US" dirty="0" err="1"/>
              <a:t>DoIT</a:t>
            </a:r>
            <a:endParaRPr lang="en-US" dirty="0"/>
          </a:p>
          <a:p>
            <a:r>
              <a:rPr lang="en-US" dirty="0"/>
              <a:t>have increased their scrutiny of sole source contracts</a:t>
            </a:r>
          </a:p>
          <a:p>
            <a:r>
              <a:rPr lang="en-US" dirty="0"/>
              <a:t>Especially since services, maintenance, construction, etc. contracts awarded between $50,000 and $100,000 are still reported to the BPW on a PAAR</a:t>
            </a:r>
          </a:p>
          <a:p>
            <a:pPr lvl="1"/>
            <a:r>
              <a:rPr lang="en-US" dirty="0"/>
              <a:t>Procurement Agency Activity Report</a:t>
            </a:r>
          </a:p>
          <a:p>
            <a:r>
              <a:rPr lang="en-US" dirty="0"/>
              <a:t>So the BPW still has the opportunity to learn of, and express opposition to, sole source contracts that it doesn’t officially have to approve </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356351"/>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5326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a:extLst>
              <a:ext uri="{FF2B5EF4-FFF2-40B4-BE49-F238E27FC236}">
                <a16:creationId xmlns:a16="http://schemas.microsoft.com/office/drawing/2014/main" id="{C6A1ECAC-B430-4FC6-8013-D3610FE769BE}"/>
              </a:ext>
            </a:extLst>
          </p:cNvPr>
          <p:cNvSpPr>
            <a:spLocks noGrp="1" noChangeArrowheads="1"/>
          </p:cNvSpPr>
          <p:nvPr>
            <p:ph type="title"/>
          </p:nvPr>
        </p:nvSpPr>
        <p:spPr/>
        <p:txBody>
          <a:bodyPr/>
          <a:lstStyle/>
          <a:p>
            <a:r>
              <a:rPr lang="en-US" altLang="en-US"/>
              <a:t>Business Leverage: Other Options </a:t>
            </a:r>
          </a:p>
        </p:txBody>
      </p:sp>
      <p:sp>
        <p:nvSpPr>
          <p:cNvPr id="1214467" name="Rectangle 3">
            <a:extLst>
              <a:ext uri="{FF2B5EF4-FFF2-40B4-BE49-F238E27FC236}">
                <a16:creationId xmlns:a16="http://schemas.microsoft.com/office/drawing/2014/main" id="{E795257D-9263-4835-8BE9-BEECA491F29B}"/>
              </a:ext>
            </a:extLst>
          </p:cNvPr>
          <p:cNvSpPr>
            <a:spLocks noGrp="1" noChangeArrowheads="1"/>
          </p:cNvSpPr>
          <p:nvPr>
            <p:ph type="body" idx="13"/>
          </p:nvPr>
        </p:nvSpPr>
        <p:spPr/>
        <p:txBody>
          <a:bodyPr>
            <a:normAutofit lnSpcReduction="10000"/>
          </a:bodyPr>
          <a:lstStyle/>
          <a:p>
            <a:r>
              <a:rPr lang="en-US" altLang="en-US" dirty="0"/>
              <a:t>However, for non-renewal type options it is unlikely that the prospect of doing an early re-procurement in lieu of exercising an option would be a valid alternative</a:t>
            </a:r>
          </a:p>
          <a:p>
            <a:pPr lvl="1"/>
            <a:r>
              <a:rPr lang="en-US" altLang="en-US" dirty="0"/>
              <a:t>But, an early re-procurement might be a plausible leverage strategy if the agency has an option to terminate a contract early for its convenience, without liability to the contractor</a:t>
            </a:r>
          </a:p>
          <a:p>
            <a:pPr lvl="2"/>
            <a:r>
              <a:rPr lang="en-US" altLang="en-US" dirty="0"/>
              <a:t>If the agency can do a procurement, see the results and then be able to terminate the current contract, without expense, the vendor might offer lower prices, etc. to forestall such action    </a:t>
            </a:r>
          </a:p>
        </p:txBody>
      </p:sp>
      <p:sp>
        <p:nvSpPr>
          <p:cNvPr id="5" name="Footer Placeholder 4">
            <a:extLst>
              <a:ext uri="{FF2B5EF4-FFF2-40B4-BE49-F238E27FC236}">
                <a16:creationId xmlns:a16="http://schemas.microsoft.com/office/drawing/2014/main" id="{BCAAAAD2-A6F5-4827-B0C8-DD0CB1AC7ABA}"/>
              </a:ext>
            </a:extLst>
          </p:cNvPr>
          <p:cNvSpPr>
            <a:spLocks noGrp="1"/>
          </p:cNvSpPr>
          <p:nvPr>
            <p:ph type="ftr" sz="quarter" idx="11"/>
          </p:nvPr>
        </p:nvSpPr>
        <p:spPr>
          <a:xfrm>
            <a:off x="812800" y="6356351"/>
            <a:ext cx="9999176"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1341945A-057D-4002-8BA4-BB9CF5CC8C2D}"/>
              </a:ext>
            </a:extLst>
          </p:cNvPr>
          <p:cNvSpPr>
            <a:spLocks noGrp="1"/>
          </p:cNvSpPr>
          <p:nvPr>
            <p:ph type="sldNum" sz="quarter" idx="12"/>
          </p:nvPr>
        </p:nvSpPr>
        <p:spPr/>
        <p:txBody>
          <a:bodyPr/>
          <a:lstStyle/>
          <a:p>
            <a:fld id="{943B2414-A767-45E8-9200-6FC444891B4E}" type="slidenum">
              <a:rPr lang="en-US" altLang="en-US" smtClean="0"/>
              <a:pPr/>
              <a:t>80</a:t>
            </a:fld>
            <a:endParaRPr lang="en-US" altLang="en-US"/>
          </a:p>
        </p:txBody>
      </p:sp>
    </p:spTree>
    <p:extLst>
      <p:ext uri="{BB962C8B-B14F-4D97-AF65-F5344CB8AC3E}">
        <p14:creationId xmlns:p14="http://schemas.microsoft.com/office/powerpoint/2010/main" val="131742967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282DE97D-0187-4579-AFA5-788B693BFDFD}"/>
              </a:ext>
            </a:extLst>
          </p:cNvPr>
          <p:cNvSpPr>
            <a:spLocks noGrp="1" noChangeArrowheads="1"/>
          </p:cNvSpPr>
          <p:nvPr>
            <p:ph type="title"/>
          </p:nvPr>
        </p:nvSpPr>
        <p:spPr/>
        <p:txBody>
          <a:bodyPr/>
          <a:lstStyle/>
          <a:p>
            <a:r>
              <a:rPr lang="en-US" altLang="en-US"/>
              <a:t>Business Leverage: </a:t>
            </a:r>
            <a:br>
              <a:rPr lang="en-US" altLang="en-US"/>
            </a:br>
            <a:r>
              <a:rPr lang="en-US" altLang="en-US"/>
              <a:t>Praising the Contractor</a:t>
            </a:r>
          </a:p>
        </p:txBody>
      </p:sp>
      <p:sp>
        <p:nvSpPr>
          <p:cNvPr id="726019" name="Rectangle 3">
            <a:extLst>
              <a:ext uri="{FF2B5EF4-FFF2-40B4-BE49-F238E27FC236}">
                <a16:creationId xmlns:a16="http://schemas.microsoft.com/office/drawing/2014/main" id="{C57C6930-06CA-49E8-B598-DE35FD689752}"/>
              </a:ext>
            </a:extLst>
          </p:cNvPr>
          <p:cNvSpPr>
            <a:spLocks noGrp="1" noChangeArrowheads="1"/>
          </p:cNvSpPr>
          <p:nvPr>
            <p:ph type="body" idx="13"/>
          </p:nvPr>
        </p:nvSpPr>
        <p:spPr>
          <a:xfrm>
            <a:off x="812800" y="1600199"/>
            <a:ext cx="10566400" cy="4756151"/>
          </a:xfrm>
        </p:spPr>
        <p:txBody>
          <a:bodyPr>
            <a:normAutofit lnSpcReduction="10000"/>
          </a:bodyPr>
          <a:lstStyle/>
          <a:p>
            <a:r>
              <a:rPr lang="en-US" altLang="en-US" dirty="0"/>
              <a:t>Acknowledge Good Performance</a:t>
            </a:r>
          </a:p>
          <a:p>
            <a:pPr lvl="1"/>
            <a:r>
              <a:rPr lang="en-US" altLang="en-US" dirty="0"/>
              <a:t>Sometimes praise, if deserved, is a powerful contractor motivator</a:t>
            </a:r>
          </a:p>
          <a:p>
            <a:pPr lvl="1"/>
            <a:r>
              <a:rPr lang="en-US" altLang="en-US" dirty="0"/>
              <a:t>Vendors are usually seeking more business</a:t>
            </a:r>
          </a:p>
          <a:p>
            <a:pPr lvl="1"/>
            <a:r>
              <a:rPr lang="en-US" altLang="en-US" dirty="0"/>
              <a:t>Just as Md. agencies often place great importance on the statements of current or prior customers of a bidder/offeror</a:t>
            </a:r>
          </a:p>
          <a:p>
            <a:pPr lvl="1"/>
            <a:r>
              <a:rPr lang="en-US" altLang="en-US" dirty="0"/>
              <a:t>Other public or private entities seeking to award a new contract would likely value the statements of the contract manager under a State contract with the incumbent contractor  </a:t>
            </a:r>
          </a:p>
        </p:txBody>
      </p:sp>
      <p:sp>
        <p:nvSpPr>
          <p:cNvPr id="5" name="Footer Placeholder 4">
            <a:extLst>
              <a:ext uri="{FF2B5EF4-FFF2-40B4-BE49-F238E27FC236}">
                <a16:creationId xmlns:a16="http://schemas.microsoft.com/office/drawing/2014/main" id="{B0897AA9-B6E7-4649-9359-E67423C46CE1}"/>
              </a:ext>
            </a:extLst>
          </p:cNvPr>
          <p:cNvSpPr>
            <a:spLocks noGrp="1"/>
          </p:cNvSpPr>
          <p:nvPr>
            <p:ph type="ftr" sz="quarter" idx="11"/>
          </p:nvPr>
        </p:nvSpPr>
        <p:spPr>
          <a:xfrm>
            <a:off x="812800" y="6356351"/>
            <a:ext cx="1012324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A766E2A1-03DA-4D36-A525-AB07B8B3F466}"/>
              </a:ext>
            </a:extLst>
          </p:cNvPr>
          <p:cNvSpPr>
            <a:spLocks noGrp="1"/>
          </p:cNvSpPr>
          <p:nvPr>
            <p:ph type="sldNum" sz="quarter" idx="12"/>
          </p:nvPr>
        </p:nvSpPr>
        <p:spPr/>
        <p:txBody>
          <a:bodyPr/>
          <a:lstStyle/>
          <a:p>
            <a:fld id="{567754C7-8850-47C4-8B4E-22808B2207DB}" type="slidenum">
              <a:rPr lang="en-US" altLang="en-US" smtClean="0"/>
              <a:pPr/>
              <a:t>81</a:t>
            </a:fld>
            <a:endParaRPr lang="en-US" altLang="en-US"/>
          </a:p>
        </p:txBody>
      </p:sp>
    </p:spTree>
    <p:extLst>
      <p:ext uri="{BB962C8B-B14F-4D97-AF65-F5344CB8AC3E}">
        <p14:creationId xmlns:p14="http://schemas.microsoft.com/office/powerpoint/2010/main" val="26030251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FCA31AD1-6827-4908-A2FF-BFF75213CA46}"/>
              </a:ext>
            </a:extLst>
          </p:cNvPr>
          <p:cNvSpPr>
            <a:spLocks noGrp="1" noChangeArrowheads="1"/>
          </p:cNvSpPr>
          <p:nvPr>
            <p:ph type="title"/>
          </p:nvPr>
        </p:nvSpPr>
        <p:spPr/>
        <p:txBody>
          <a:bodyPr/>
          <a:lstStyle/>
          <a:p>
            <a:r>
              <a:rPr lang="en-US" altLang="en-US" dirty="0"/>
              <a:t>Business Leverage: </a:t>
            </a:r>
            <a:br>
              <a:rPr lang="en-US" altLang="en-US" dirty="0"/>
            </a:br>
            <a:r>
              <a:rPr lang="en-US" altLang="en-US" dirty="0"/>
              <a:t>Praising the Contractor </a:t>
            </a:r>
            <a:r>
              <a:rPr lang="en-US" altLang="en-US" sz="2400" b="0" dirty="0"/>
              <a:t>(Cont’d)</a:t>
            </a:r>
          </a:p>
        </p:txBody>
      </p:sp>
      <p:sp>
        <p:nvSpPr>
          <p:cNvPr id="727043" name="Rectangle 3">
            <a:extLst>
              <a:ext uri="{FF2B5EF4-FFF2-40B4-BE49-F238E27FC236}">
                <a16:creationId xmlns:a16="http://schemas.microsoft.com/office/drawing/2014/main" id="{3A6DFC7C-434A-4C6B-95CA-FCBA6043B8ED}"/>
              </a:ext>
            </a:extLst>
          </p:cNvPr>
          <p:cNvSpPr>
            <a:spLocks noGrp="1" noChangeArrowheads="1"/>
          </p:cNvSpPr>
          <p:nvPr>
            <p:ph type="body" idx="13"/>
          </p:nvPr>
        </p:nvSpPr>
        <p:spPr>
          <a:xfrm>
            <a:off x="812800" y="2761580"/>
            <a:ext cx="10566400" cy="2953420"/>
          </a:xfrm>
        </p:spPr>
        <p:txBody>
          <a:bodyPr/>
          <a:lstStyle/>
          <a:p>
            <a:r>
              <a:rPr lang="en-US" altLang="en-US" dirty="0"/>
              <a:t>If the contractor believes it can obtain and use letters of praise or references in pursuit of new business, it might seek to make an agency’s contract a model of exemplary performance</a:t>
            </a:r>
          </a:p>
        </p:txBody>
      </p:sp>
      <p:sp>
        <p:nvSpPr>
          <p:cNvPr id="5" name="Footer Placeholder 4">
            <a:extLst>
              <a:ext uri="{FF2B5EF4-FFF2-40B4-BE49-F238E27FC236}">
                <a16:creationId xmlns:a16="http://schemas.microsoft.com/office/drawing/2014/main" id="{E5D56604-CE73-476D-B1A2-C71D2F5988DD}"/>
              </a:ext>
            </a:extLst>
          </p:cNvPr>
          <p:cNvSpPr>
            <a:spLocks noGrp="1"/>
          </p:cNvSpPr>
          <p:nvPr>
            <p:ph type="ftr" sz="quarter" idx="11"/>
          </p:nvPr>
        </p:nvSpPr>
        <p:spPr>
          <a:xfrm>
            <a:off x="812800" y="6356351"/>
            <a:ext cx="10123240" cy="365125"/>
          </a:xfrm>
        </p:spPr>
        <p:txBody>
          <a:bodyPr/>
          <a:lstStyle/>
          <a:p>
            <a:r>
              <a:rPr lang="en-US" altLang="en-US" dirty="0"/>
              <a:t>5/22/2018   S.S. Emergency. Options &amp; Mods  Copyright © Maryland Department of Health (Unpublished Work)</a:t>
            </a:r>
          </a:p>
        </p:txBody>
      </p:sp>
      <p:sp>
        <p:nvSpPr>
          <p:cNvPr id="6" name="Slide Number Placeholder 5">
            <a:extLst>
              <a:ext uri="{FF2B5EF4-FFF2-40B4-BE49-F238E27FC236}">
                <a16:creationId xmlns:a16="http://schemas.microsoft.com/office/drawing/2014/main" id="{97996BF1-18D5-40BE-B3D4-F8DCBE556E7B}"/>
              </a:ext>
            </a:extLst>
          </p:cNvPr>
          <p:cNvSpPr>
            <a:spLocks noGrp="1"/>
          </p:cNvSpPr>
          <p:nvPr>
            <p:ph type="sldNum" sz="quarter" idx="12"/>
          </p:nvPr>
        </p:nvSpPr>
        <p:spPr/>
        <p:txBody>
          <a:bodyPr/>
          <a:lstStyle/>
          <a:p>
            <a:fld id="{1A37A1B6-38BA-4900-BB92-63D0751AD7DA}" type="slidenum">
              <a:rPr lang="en-US" altLang="en-US" smtClean="0"/>
              <a:pPr/>
              <a:t>82</a:t>
            </a:fld>
            <a:endParaRPr lang="en-US" altLang="en-US"/>
          </a:p>
        </p:txBody>
      </p:sp>
    </p:spTree>
    <p:extLst>
      <p:ext uri="{BB962C8B-B14F-4D97-AF65-F5344CB8AC3E}">
        <p14:creationId xmlns:p14="http://schemas.microsoft.com/office/powerpoint/2010/main" val="304522732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E9C6278-ED85-43FF-977C-8407EF23EF7E}"/>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02A9F75C-4809-45B3-A4FE-C05507FE8957}"/>
              </a:ext>
            </a:extLst>
          </p:cNvPr>
          <p:cNvSpPr>
            <a:spLocks noGrp="1"/>
          </p:cNvSpPr>
          <p:nvPr>
            <p:ph type="sldNum" sz="quarter" idx="12"/>
          </p:nvPr>
        </p:nvSpPr>
        <p:spPr/>
        <p:txBody>
          <a:bodyPr/>
          <a:lstStyle/>
          <a:p>
            <a:fld id="{38475CD6-1433-49E2-B01A-E90B993CC461}" type="slidenum">
              <a:rPr lang="en-US" altLang="en-US" smtClean="0"/>
              <a:pPr/>
              <a:t>83</a:t>
            </a:fld>
            <a:endParaRPr lang="en-US" altLang="en-US"/>
          </a:p>
        </p:txBody>
      </p:sp>
      <p:sp>
        <p:nvSpPr>
          <p:cNvPr id="930819" name="Rectangle 2">
            <a:extLst>
              <a:ext uri="{FF2B5EF4-FFF2-40B4-BE49-F238E27FC236}">
                <a16:creationId xmlns:a16="http://schemas.microsoft.com/office/drawing/2014/main" id="{B511C256-4F9E-4B98-98B2-4523E60DCEBC}"/>
              </a:ext>
            </a:extLst>
          </p:cNvPr>
          <p:cNvSpPr>
            <a:spLocks noGrp="1" noChangeArrowheads="1"/>
          </p:cNvSpPr>
          <p:nvPr>
            <p:ph type="title" idx="4294967295"/>
          </p:nvPr>
        </p:nvSpPr>
        <p:spPr>
          <a:xfrm>
            <a:off x="0" y="152400"/>
            <a:ext cx="7772400" cy="457200"/>
          </a:xfrm>
        </p:spPr>
        <p:txBody>
          <a:bodyPr/>
          <a:lstStyle/>
          <a:p>
            <a:pPr eaLnBrk="1" hangingPunct="1">
              <a:defRPr/>
            </a:pPr>
            <a:r>
              <a:rPr lang="en-US" altLang="en-US"/>
              <a:t>Option Renewal Example #1</a:t>
            </a:r>
          </a:p>
        </p:txBody>
      </p:sp>
      <p:sp>
        <p:nvSpPr>
          <p:cNvPr id="930820" name="Rectangle 3">
            <a:extLst>
              <a:ext uri="{FF2B5EF4-FFF2-40B4-BE49-F238E27FC236}">
                <a16:creationId xmlns:a16="http://schemas.microsoft.com/office/drawing/2014/main" id="{E678D584-AE83-46DF-80CC-E0B8751213B0}"/>
              </a:ext>
            </a:extLst>
          </p:cNvPr>
          <p:cNvSpPr>
            <a:spLocks noGrp="1" noChangeArrowheads="1"/>
          </p:cNvSpPr>
          <p:nvPr>
            <p:ph type="body" idx="4294967295"/>
          </p:nvPr>
        </p:nvSpPr>
        <p:spPr>
          <a:xfrm>
            <a:off x="433633" y="762000"/>
            <a:ext cx="10945567" cy="5486400"/>
          </a:xfrm>
        </p:spPr>
        <p:txBody>
          <a:bodyPr>
            <a:normAutofit/>
          </a:bodyPr>
          <a:lstStyle/>
          <a:p>
            <a:pPr eaLnBrk="1" hangingPunct="1">
              <a:lnSpc>
                <a:spcPct val="90000"/>
              </a:lnSpc>
              <a:spcBef>
                <a:spcPct val="10000"/>
              </a:spcBef>
              <a:buFont typeface="Wingdings" panose="05000000000000000000" pitchFamily="2" charset="2"/>
              <a:buNone/>
              <a:defRPr/>
            </a:pPr>
            <a:r>
              <a:rPr lang="en-US" altLang="en-US" sz="3200" dirty="0"/>
              <a:t>Situation:</a:t>
            </a:r>
          </a:p>
          <a:p>
            <a:pPr>
              <a:lnSpc>
                <a:spcPct val="90000"/>
              </a:lnSpc>
              <a:spcBef>
                <a:spcPct val="10000"/>
              </a:spcBef>
              <a:defRPr/>
            </a:pPr>
            <a:r>
              <a:rPr lang="en-US" altLang="en-US" sz="2800" dirty="0"/>
              <a:t>An agency notifies a contractor of its intent to exercise the 1</a:t>
            </a:r>
            <a:r>
              <a:rPr lang="en-US" altLang="en-US" sz="2800" baseline="30000" dirty="0"/>
              <a:t>st</a:t>
            </a:r>
            <a:r>
              <a:rPr lang="en-US" altLang="en-US" sz="2800" dirty="0"/>
              <a:t> renewal option of a contract</a:t>
            </a:r>
          </a:p>
          <a:p>
            <a:pPr eaLnBrk="1" hangingPunct="1">
              <a:lnSpc>
                <a:spcPct val="90000"/>
              </a:lnSpc>
              <a:spcBef>
                <a:spcPct val="10000"/>
              </a:spcBef>
              <a:defRPr/>
            </a:pPr>
            <a:r>
              <a:rPr lang="en-US" altLang="en-US" sz="2800" dirty="0"/>
              <a:t>The contractor says:</a:t>
            </a:r>
          </a:p>
          <a:p>
            <a:pPr lvl="1" eaLnBrk="1" hangingPunct="1">
              <a:lnSpc>
                <a:spcPct val="90000"/>
              </a:lnSpc>
              <a:spcBef>
                <a:spcPct val="10000"/>
              </a:spcBef>
              <a:defRPr/>
            </a:pPr>
            <a:r>
              <a:rPr lang="en-US" altLang="en-US" sz="2400" dirty="0"/>
              <a:t>There is no option to be exercised</a:t>
            </a:r>
          </a:p>
          <a:p>
            <a:pPr lvl="1" eaLnBrk="1" hangingPunct="1">
              <a:lnSpc>
                <a:spcPct val="90000"/>
              </a:lnSpc>
              <a:spcBef>
                <a:spcPct val="10000"/>
              </a:spcBef>
              <a:defRPr/>
            </a:pPr>
            <a:r>
              <a:rPr lang="en-US" altLang="en-US" sz="2400" dirty="0"/>
              <a:t>It is losing money </a:t>
            </a:r>
          </a:p>
          <a:p>
            <a:pPr lvl="1" eaLnBrk="1" hangingPunct="1">
              <a:lnSpc>
                <a:spcPct val="90000"/>
              </a:lnSpc>
              <a:spcBef>
                <a:spcPct val="10000"/>
              </a:spcBef>
              <a:defRPr/>
            </a:pPr>
            <a:r>
              <a:rPr lang="en-US" altLang="en-US" sz="2400" dirty="0"/>
              <a:t>It wants the contract to end</a:t>
            </a:r>
          </a:p>
          <a:p>
            <a:pPr eaLnBrk="1" hangingPunct="1">
              <a:lnSpc>
                <a:spcPct val="90000"/>
              </a:lnSpc>
              <a:spcBef>
                <a:spcPct val="10000"/>
              </a:spcBef>
              <a:defRPr/>
            </a:pPr>
            <a:r>
              <a:rPr lang="en-US" altLang="en-US" sz="2800" dirty="0"/>
              <a:t>The solicitation clearly stated there were 2, 1 year renewal options which the agency could exercise at its unilateral option</a:t>
            </a:r>
          </a:p>
          <a:p>
            <a:pPr eaLnBrk="1" hangingPunct="1">
              <a:lnSpc>
                <a:spcPct val="90000"/>
              </a:lnSpc>
              <a:spcBef>
                <a:spcPct val="10000"/>
              </a:spcBef>
              <a:defRPr/>
            </a:pPr>
            <a:r>
              <a:rPr lang="en-US" altLang="en-US" sz="2800" dirty="0"/>
              <a:t>The contractor submitted prices for each of the 2 option years</a:t>
            </a:r>
          </a:p>
        </p:txBody>
      </p:sp>
      <p:sp>
        <p:nvSpPr>
          <p:cNvPr id="723973" name="Slide Number Placeholder 5">
            <a:extLst>
              <a:ext uri="{FF2B5EF4-FFF2-40B4-BE49-F238E27FC236}">
                <a16:creationId xmlns:a16="http://schemas.microsoft.com/office/drawing/2014/main" id="{07AAEC1B-B81D-432A-9525-5FD0C064B94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890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2A428C4-2AEE-46BA-9820-78E5CA2A3544}"/>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A116BA99-9D39-433D-B530-A555248BF189}"/>
              </a:ext>
            </a:extLst>
          </p:cNvPr>
          <p:cNvSpPr>
            <a:spLocks noGrp="1"/>
          </p:cNvSpPr>
          <p:nvPr>
            <p:ph type="sldNum" sz="quarter" idx="12"/>
          </p:nvPr>
        </p:nvSpPr>
        <p:spPr/>
        <p:txBody>
          <a:bodyPr/>
          <a:lstStyle/>
          <a:p>
            <a:fld id="{6EFB7FD2-45E4-4FFC-865D-BAE804949609}" type="slidenum">
              <a:rPr lang="en-US" altLang="en-US" smtClean="0"/>
              <a:pPr/>
              <a:t>84</a:t>
            </a:fld>
            <a:endParaRPr lang="en-US" altLang="en-US"/>
          </a:p>
        </p:txBody>
      </p:sp>
      <p:sp>
        <p:nvSpPr>
          <p:cNvPr id="931843" name="Rectangle 2">
            <a:extLst>
              <a:ext uri="{FF2B5EF4-FFF2-40B4-BE49-F238E27FC236}">
                <a16:creationId xmlns:a16="http://schemas.microsoft.com/office/drawing/2014/main" id="{D8BB822A-99B5-406D-BFD9-4E10647BEBC3}"/>
              </a:ext>
            </a:extLst>
          </p:cNvPr>
          <p:cNvSpPr>
            <a:spLocks noGrp="1" noChangeArrowheads="1"/>
          </p:cNvSpPr>
          <p:nvPr>
            <p:ph type="title" idx="4294967295"/>
          </p:nvPr>
        </p:nvSpPr>
        <p:spPr>
          <a:xfrm>
            <a:off x="0" y="228600"/>
            <a:ext cx="9144000" cy="533400"/>
          </a:xfrm>
        </p:spPr>
        <p:txBody>
          <a:bodyPr/>
          <a:lstStyle/>
          <a:p>
            <a:pPr eaLnBrk="1" hangingPunct="1">
              <a:defRPr/>
            </a:pPr>
            <a:r>
              <a:rPr lang="en-US" altLang="en-US"/>
              <a:t>Option Renewal Example #1 </a:t>
            </a:r>
            <a:r>
              <a:rPr lang="en-US" altLang="en-US" sz="2400"/>
              <a:t>(Cont’d)</a:t>
            </a:r>
          </a:p>
        </p:txBody>
      </p:sp>
      <p:sp>
        <p:nvSpPr>
          <p:cNvPr id="931844" name="Rectangle 3">
            <a:extLst>
              <a:ext uri="{FF2B5EF4-FFF2-40B4-BE49-F238E27FC236}">
                <a16:creationId xmlns:a16="http://schemas.microsoft.com/office/drawing/2014/main" id="{D9FEE31C-AB5B-4C38-99AB-F6AFB50DB028}"/>
              </a:ext>
            </a:extLst>
          </p:cNvPr>
          <p:cNvSpPr>
            <a:spLocks noGrp="1" noChangeArrowheads="1"/>
          </p:cNvSpPr>
          <p:nvPr>
            <p:ph type="body" idx="4294967295"/>
          </p:nvPr>
        </p:nvSpPr>
        <p:spPr>
          <a:xfrm>
            <a:off x="490194" y="1225484"/>
            <a:ext cx="11701806" cy="5022915"/>
          </a:xfrm>
        </p:spPr>
        <p:txBody>
          <a:bodyPr/>
          <a:lstStyle/>
          <a:p>
            <a:pPr eaLnBrk="1" hangingPunct="1">
              <a:lnSpc>
                <a:spcPct val="90000"/>
              </a:lnSpc>
              <a:buFont typeface="Wingdings" panose="05000000000000000000" pitchFamily="2" charset="2"/>
              <a:buNone/>
              <a:defRPr/>
            </a:pPr>
            <a:r>
              <a:rPr lang="en-US" altLang="en-US" sz="3200" dirty="0"/>
              <a:t>Situation:</a:t>
            </a:r>
          </a:p>
          <a:p>
            <a:pPr eaLnBrk="1" hangingPunct="1">
              <a:lnSpc>
                <a:spcPct val="90000"/>
              </a:lnSpc>
              <a:defRPr/>
            </a:pPr>
            <a:r>
              <a:rPr lang="en-US" altLang="en-US" sz="2800" dirty="0"/>
              <a:t>However, when the contract was signed, in the space where the number and duration of renewal options is to be listed it had, ”None”</a:t>
            </a:r>
          </a:p>
          <a:p>
            <a:pPr eaLnBrk="1" hangingPunct="1">
              <a:lnSpc>
                <a:spcPct val="90000"/>
              </a:lnSpc>
              <a:defRPr/>
            </a:pPr>
            <a:r>
              <a:rPr lang="en-US" altLang="en-US" sz="2800" dirty="0"/>
              <a:t>The contractor contended that the contract provision stating there was no option superseded the solicitation language</a:t>
            </a:r>
          </a:p>
          <a:p>
            <a:pPr eaLnBrk="1" hangingPunct="1">
              <a:lnSpc>
                <a:spcPct val="90000"/>
              </a:lnSpc>
              <a:defRPr/>
            </a:pPr>
            <a:r>
              <a:rPr lang="en-US" altLang="en-US" sz="2800" dirty="0"/>
              <a:t>The contractor said that it needed substantially more money to continue performing the contract for another year</a:t>
            </a:r>
          </a:p>
          <a:p>
            <a:pPr eaLnBrk="1" hangingPunct="1">
              <a:lnSpc>
                <a:spcPct val="90000"/>
              </a:lnSpc>
              <a:defRPr/>
            </a:pPr>
            <a:r>
              <a:rPr lang="en-US" altLang="en-US" sz="2800" b="1" dirty="0">
                <a:solidFill>
                  <a:srgbClr val="68F879"/>
                </a:solidFill>
              </a:rPr>
              <a:t>Does the renewal option exist?</a:t>
            </a:r>
          </a:p>
        </p:txBody>
      </p:sp>
      <p:sp>
        <p:nvSpPr>
          <p:cNvPr id="724997" name="Slide Number Placeholder 5">
            <a:extLst>
              <a:ext uri="{FF2B5EF4-FFF2-40B4-BE49-F238E27FC236}">
                <a16:creationId xmlns:a16="http://schemas.microsoft.com/office/drawing/2014/main" id="{45F1D8D7-A906-4C46-9A3E-1B797BBFF95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762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61F1D96-E26F-4793-99F0-4F806C858FF3}"/>
              </a:ext>
            </a:extLst>
          </p:cNvPr>
          <p:cNvSpPr>
            <a:spLocks noGrp="1"/>
          </p:cNvSpPr>
          <p:nvPr>
            <p:ph type="ftr" sz="quarter" idx="11"/>
          </p:nvPr>
        </p:nvSpPr>
        <p:spPr>
          <a:xfrm>
            <a:off x="812800" y="6356351"/>
            <a:ext cx="1004687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242938F-9BF0-4856-A2A0-B71A2C5C1776}"/>
              </a:ext>
            </a:extLst>
          </p:cNvPr>
          <p:cNvSpPr>
            <a:spLocks noGrp="1"/>
          </p:cNvSpPr>
          <p:nvPr>
            <p:ph type="sldNum" sz="quarter" idx="12"/>
          </p:nvPr>
        </p:nvSpPr>
        <p:spPr/>
        <p:txBody>
          <a:bodyPr/>
          <a:lstStyle/>
          <a:p>
            <a:fld id="{9931FFE0-E623-4C21-8357-A6BE9ADD6CD9}" type="slidenum">
              <a:rPr lang="en-US" altLang="en-US" smtClean="0"/>
              <a:pPr/>
              <a:t>85</a:t>
            </a:fld>
            <a:endParaRPr lang="en-US" altLang="en-US"/>
          </a:p>
        </p:txBody>
      </p:sp>
      <p:sp>
        <p:nvSpPr>
          <p:cNvPr id="932867" name="Rectangle 2">
            <a:extLst>
              <a:ext uri="{FF2B5EF4-FFF2-40B4-BE49-F238E27FC236}">
                <a16:creationId xmlns:a16="http://schemas.microsoft.com/office/drawing/2014/main" id="{D77C5901-F2FD-45E9-A3A0-EA924C4C2F35}"/>
              </a:ext>
            </a:extLst>
          </p:cNvPr>
          <p:cNvSpPr>
            <a:spLocks noGrp="1" noChangeArrowheads="1"/>
          </p:cNvSpPr>
          <p:nvPr>
            <p:ph type="title" idx="4294967295"/>
          </p:nvPr>
        </p:nvSpPr>
        <p:spPr>
          <a:xfrm>
            <a:off x="0" y="304800"/>
            <a:ext cx="9144000" cy="533400"/>
          </a:xfrm>
        </p:spPr>
        <p:txBody>
          <a:bodyPr/>
          <a:lstStyle/>
          <a:p>
            <a:pPr eaLnBrk="1" hangingPunct="1">
              <a:defRPr/>
            </a:pPr>
            <a:r>
              <a:rPr lang="en-US" altLang="en-US"/>
              <a:t>Option Renewal Example #1 </a:t>
            </a:r>
            <a:r>
              <a:rPr lang="en-US" altLang="en-US" sz="2400"/>
              <a:t>(Cont’d)</a:t>
            </a:r>
          </a:p>
        </p:txBody>
      </p:sp>
      <p:sp>
        <p:nvSpPr>
          <p:cNvPr id="932868" name="Rectangle 3">
            <a:extLst>
              <a:ext uri="{FF2B5EF4-FFF2-40B4-BE49-F238E27FC236}">
                <a16:creationId xmlns:a16="http://schemas.microsoft.com/office/drawing/2014/main" id="{0CA671CA-F82A-4FD5-BDA7-D2AA96D85FF0}"/>
              </a:ext>
            </a:extLst>
          </p:cNvPr>
          <p:cNvSpPr>
            <a:spLocks noGrp="1" noChangeArrowheads="1"/>
          </p:cNvSpPr>
          <p:nvPr>
            <p:ph type="body" idx="4294967295"/>
          </p:nvPr>
        </p:nvSpPr>
        <p:spPr>
          <a:xfrm>
            <a:off x="266701" y="946151"/>
            <a:ext cx="11449050" cy="5302249"/>
          </a:xfrm>
        </p:spPr>
        <p:txBody>
          <a:bodyPr>
            <a:normAutofit lnSpcReduction="10000"/>
          </a:bodyPr>
          <a:lstStyle/>
          <a:p>
            <a:pPr eaLnBrk="1" hangingPunct="1">
              <a:lnSpc>
                <a:spcPct val="90000"/>
              </a:lnSpc>
              <a:buFont typeface="Wingdings" panose="05000000000000000000" pitchFamily="2" charset="2"/>
              <a:buNone/>
              <a:defRPr/>
            </a:pPr>
            <a:r>
              <a:rPr lang="en-US" altLang="en-US" sz="3200" dirty="0"/>
              <a:t>Answer for now:</a:t>
            </a:r>
          </a:p>
          <a:p>
            <a:pPr eaLnBrk="1" hangingPunct="1">
              <a:lnSpc>
                <a:spcPct val="90000"/>
              </a:lnSpc>
              <a:defRPr/>
            </a:pPr>
            <a:r>
              <a:rPr lang="en-US" altLang="en-US" sz="2800" dirty="0"/>
              <a:t>The contract incorporated the solicitation by reference</a:t>
            </a:r>
          </a:p>
          <a:p>
            <a:pPr eaLnBrk="1" hangingPunct="1">
              <a:lnSpc>
                <a:spcPct val="90000"/>
              </a:lnSpc>
              <a:defRPr/>
            </a:pPr>
            <a:r>
              <a:rPr lang="en-US" altLang="en-US" sz="2800" dirty="0"/>
              <a:t>It clearly was a mistake that “none” had been entered in this space on the contract</a:t>
            </a:r>
          </a:p>
          <a:p>
            <a:pPr lvl="1" eaLnBrk="1" hangingPunct="1">
              <a:lnSpc>
                <a:spcPct val="90000"/>
              </a:lnSpc>
              <a:defRPr/>
            </a:pPr>
            <a:r>
              <a:rPr lang="en-US" altLang="en-US" sz="2400" dirty="0"/>
              <a:t>A major change such as eliminating the 2 option years couldn’t just be done by saying “none”</a:t>
            </a:r>
          </a:p>
          <a:p>
            <a:pPr eaLnBrk="1" hangingPunct="1">
              <a:lnSpc>
                <a:spcPct val="90000"/>
              </a:lnSpc>
              <a:defRPr/>
            </a:pPr>
            <a:r>
              <a:rPr lang="en-US" altLang="en-US" sz="2800" dirty="0"/>
              <a:t>Because the contractor signed the contract before there officially was an award, a change of this nature couldn’t have been made just with this vendor</a:t>
            </a:r>
          </a:p>
          <a:p>
            <a:pPr>
              <a:lnSpc>
                <a:spcPct val="90000"/>
              </a:lnSpc>
              <a:defRPr/>
            </a:pPr>
            <a:r>
              <a:rPr lang="en-US" altLang="en-US" sz="2800" dirty="0"/>
              <a:t>Since the procurement was done by CSP, all offerors would need to be apprised if such a change was intended and allowed to submit a BAFO</a:t>
            </a:r>
          </a:p>
          <a:p>
            <a:pPr eaLnBrk="1" hangingPunct="1">
              <a:lnSpc>
                <a:spcPct val="90000"/>
              </a:lnSpc>
              <a:defRPr/>
            </a:pPr>
            <a:endParaRPr lang="en-US" altLang="en-US" sz="2800" dirty="0"/>
          </a:p>
        </p:txBody>
      </p:sp>
      <p:sp>
        <p:nvSpPr>
          <p:cNvPr id="726021" name="Slide Number Placeholder 5">
            <a:extLst>
              <a:ext uri="{FF2B5EF4-FFF2-40B4-BE49-F238E27FC236}">
                <a16:creationId xmlns:a16="http://schemas.microsoft.com/office/drawing/2014/main" id="{90ABBBE0-03A9-48A1-A43F-96B82C7B1F0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236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43A6258-BF8E-457A-A479-E4E1E4796829}"/>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8A1CDF1-71F8-46F6-818B-CDF1EC4FEB1C}"/>
              </a:ext>
            </a:extLst>
          </p:cNvPr>
          <p:cNvSpPr>
            <a:spLocks noGrp="1"/>
          </p:cNvSpPr>
          <p:nvPr>
            <p:ph type="sldNum" sz="quarter" idx="12"/>
          </p:nvPr>
        </p:nvSpPr>
        <p:spPr/>
        <p:txBody>
          <a:bodyPr/>
          <a:lstStyle/>
          <a:p>
            <a:fld id="{71E24244-8C12-4462-9AEA-D0EF807BC0C6}" type="slidenum">
              <a:rPr lang="en-US" altLang="en-US" smtClean="0"/>
              <a:pPr/>
              <a:t>86</a:t>
            </a:fld>
            <a:endParaRPr lang="en-US" altLang="en-US"/>
          </a:p>
        </p:txBody>
      </p:sp>
      <p:sp>
        <p:nvSpPr>
          <p:cNvPr id="933891" name="Rectangle 2">
            <a:extLst>
              <a:ext uri="{FF2B5EF4-FFF2-40B4-BE49-F238E27FC236}">
                <a16:creationId xmlns:a16="http://schemas.microsoft.com/office/drawing/2014/main" id="{CD7F657F-EC53-4D8D-8FC3-387044C507F3}"/>
              </a:ext>
            </a:extLst>
          </p:cNvPr>
          <p:cNvSpPr>
            <a:spLocks noGrp="1" noChangeArrowheads="1"/>
          </p:cNvSpPr>
          <p:nvPr>
            <p:ph type="title" idx="4294967295"/>
          </p:nvPr>
        </p:nvSpPr>
        <p:spPr>
          <a:xfrm>
            <a:off x="0" y="228600"/>
            <a:ext cx="9144000" cy="609600"/>
          </a:xfrm>
        </p:spPr>
        <p:txBody>
          <a:bodyPr/>
          <a:lstStyle/>
          <a:p>
            <a:pPr eaLnBrk="1" hangingPunct="1">
              <a:defRPr/>
            </a:pPr>
            <a:r>
              <a:rPr lang="en-US" altLang="en-US"/>
              <a:t>Option Renewal Example #1 </a:t>
            </a:r>
            <a:r>
              <a:rPr lang="en-US" altLang="en-US" sz="2400"/>
              <a:t>(Cont’d)</a:t>
            </a:r>
          </a:p>
        </p:txBody>
      </p:sp>
      <p:sp>
        <p:nvSpPr>
          <p:cNvPr id="933892" name="Rectangle 3">
            <a:extLst>
              <a:ext uri="{FF2B5EF4-FFF2-40B4-BE49-F238E27FC236}">
                <a16:creationId xmlns:a16="http://schemas.microsoft.com/office/drawing/2014/main" id="{FC01DEED-EBA8-45F3-9D13-2A128FBD7053}"/>
              </a:ext>
            </a:extLst>
          </p:cNvPr>
          <p:cNvSpPr>
            <a:spLocks noGrp="1" noChangeArrowheads="1"/>
          </p:cNvSpPr>
          <p:nvPr>
            <p:ph type="body" idx="4294967295"/>
          </p:nvPr>
        </p:nvSpPr>
        <p:spPr>
          <a:xfrm>
            <a:off x="371475" y="838200"/>
            <a:ext cx="11201400" cy="5883276"/>
          </a:xfrm>
        </p:spPr>
        <p:txBody>
          <a:bodyPr>
            <a:normAutofit/>
          </a:bodyPr>
          <a:lstStyle/>
          <a:p>
            <a:pPr eaLnBrk="1" hangingPunct="1">
              <a:lnSpc>
                <a:spcPct val="90000"/>
              </a:lnSpc>
              <a:buFont typeface="Wingdings" panose="05000000000000000000" pitchFamily="2" charset="2"/>
              <a:buNone/>
              <a:defRPr/>
            </a:pPr>
            <a:r>
              <a:rPr lang="en-US" altLang="en-US" sz="3200" dirty="0"/>
              <a:t>Answer for now:</a:t>
            </a:r>
          </a:p>
          <a:p>
            <a:pPr eaLnBrk="1" hangingPunct="1">
              <a:lnSpc>
                <a:spcPct val="90000"/>
              </a:lnSpc>
              <a:defRPr/>
            </a:pPr>
            <a:r>
              <a:rPr lang="en-US" altLang="en-US" sz="2800" dirty="0"/>
              <a:t>Since this wasn’t done it proved there was no intent to eliminate the options</a:t>
            </a:r>
          </a:p>
          <a:p>
            <a:pPr eaLnBrk="1" hangingPunct="1">
              <a:lnSpc>
                <a:spcPct val="90000"/>
              </a:lnSpc>
              <a:defRPr/>
            </a:pPr>
            <a:r>
              <a:rPr lang="en-US" altLang="en-US" sz="2800" dirty="0"/>
              <a:t>The agency proceeded to exercise the renewal option</a:t>
            </a:r>
          </a:p>
          <a:p>
            <a:pPr eaLnBrk="1" hangingPunct="1">
              <a:lnSpc>
                <a:spcPct val="90000"/>
              </a:lnSpc>
              <a:defRPr/>
            </a:pPr>
            <a:r>
              <a:rPr lang="en-US" altLang="en-US" sz="2800" dirty="0"/>
              <a:t>The contractor did not continue to contest the existence of the option</a:t>
            </a:r>
          </a:p>
          <a:p>
            <a:pPr>
              <a:buNone/>
              <a:defRPr/>
            </a:pPr>
            <a:r>
              <a:rPr lang="en-US" altLang="en-US" sz="3200" dirty="0"/>
              <a:t>Answer for the future:</a:t>
            </a:r>
          </a:p>
          <a:p>
            <a:pPr>
              <a:defRPr/>
            </a:pPr>
            <a:r>
              <a:rPr lang="en-US" altLang="en-US" sz="2800" dirty="0"/>
              <a:t>Pay attention to the details</a:t>
            </a:r>
          </a:p>
          <a:p>
            <a:pPr>
              <a:defRPr/>
            </a:pPr>
            <a:r>
              <a:rPr lang="en-US" altLang="en-US" sz="2800" dirty="0"/>
              <a:t>Make sure the contract says what it should say &amp; isn’t contradictory to the solicitation </a:t>
            </a:r>
          </a:p>
          <a:p>
            <a:pPr marL="0" indent="0" eaLnBrk="1" hangingPunct="1">
              <a:lnSpc>
                <a:spcPct val="90000"/>
              </a:lnSpc>
              <a:buNone/>
              <a:defRPr/>
            </a:pPr>
            <a:r>
              <a:rPr lang="en-US" altLang="en-US" sz="2800" dirty="0"/>
              <a:t> </a:t>
            </a:r>
          </a:p>
        </p:txBody>
      </p:sp>
      <p:sp>
        <p:nvSpPr>
          <p:cNvPr id="727045" name="Slide Number Placeholder 5">
            <a:extLst>
              <a:ext uri="{FF2B5EF4-FFF2-40B4-BE49-F238E27FC236}">
                <a16:creationId xmlns:a16="http://schemas.microsoft.com/office/drawing/2014/main" id="{F3711604-1F92-41AD-9419-EFEB6DD32FD8}"/>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559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E93ABA7-7001-48B8-8645-6AD6C3F73E0B}"/>
              </a:ext>
            </a:extLst>
          </p:cNvPr>
          <p:cNvSpPr>
            <a:spLocks noGrp="1"/>
          </p:cNvSpPr>
          <p:nvPr>
            <p:ph type="ftr" sz="quarter" idx="11"/>
          </p:nvPr>
        </p:nvSpPr>
        <p:spPr>
          <a:xfrm>
            <a:off x="812799" y="6356351"/>
            <a:ext cx="1012229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1F3695B4-4B83-4C19-B060-4DC932BD7E90}"/>
              </a:ext>
            </a:extLst>
          </p:cNvPr>
          <p:cNvSpPr>
            <a:spLocks noGrp="1"/>
          </p:cNvSpPr>
          <p:nvPr>
            <p:ph type="sldNum" sz="quarter" idx="12"/>
          </p:nvPr>
        </p:nvSpPr>
        <p:spPr/>
        <p:txBody>
          <a:bodyPr/>
          <a:lstStyle/>
          <a:p>
            <a:fld id="{F2913B80-8A39-4CF2-9226-4FA84AFB94B3}" type="slidenum">
              <a:rPr lang="en-US" altLang="en-US" smtClean="0"/>
              <a:pPr/>
              <a:t>87</a:t>
            </a:fld>
            <a:endParaRPr lang="en-US" altLang="en-US"/>
          </a:p>
        </p:txBody>
      </p:sp>
      <p:sp>
        <p:nvSpPr>
          <p:cNvPr id="995331" name="Rectangle 2">
            <a:extLst>
              <a:ext uri="{FF2B5EF4-FFF2-40B4-BE49-F238E27FC236}">
                <a16:creationId xmlns:a16="http://schemas.microsoft.com/office/drawing/2014/main" id="{F6B7E798-4B41-4A16-AED9-5B5EC1855640}"/>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endParaRPr lang="en-US" altLang="en-US" sz="2400"/>
          </a:p>
        </p:txBody>
      </p:sp>
      <p:sp>
        <p:nvSpPr>
          <p:cNvPr id="995332" name="Rectangle 3">
            <a:extLst>
              <a:ext uri="{FF2B5EF4-FFF2-40B4-BE49-F238E27FC236}">
                <a16:creationId xmlns:a16="http://schemas.microsoft.com/office/drawing/2014/main" id="{597D4943-CA8E-4C7B-A08D-2259CEE024E8}"/>
              </a:ext>
            </a:extLst>
          </p:cNvPr>
          <p:cNvSpPr>
            <a:spLocks noGrp="1" noChangeArrowheads="1"/>
          </p:cNvSpPr>
          <p:nvPr>
            <p:ph type="body" idx="4294967295"/>
          </p:nvPr>
        </p:nvSpPr>
        <p:spPr>
          <a:xfrm>
            <a:off x="725864" y="1121790"/>
            <a:ext cx="10972800" cy="5507610"/>
          </a:xfrm>
        </p:spPr>
        <p:txBody>
          <a:bodyPr/>
          <a:lstStyle/>
          <a:p>
            <a:pPr marL="0" indent="0">
              <a:lnSpc>
                <a:spcPct val="90000"/>
              </a:lnSpc>
              <a:spcBef>
                <a:spcPct val="15000"/>
              </a:spcBef>
              <a:buNone/>
              <a:defRPr/>
            </a:pPr>
            <a:r>
              <a:rPr lang="en-US" altLang="en-US" sz="3200" dirty="0"/>
              <a:t>Situation: (Mid-1990s)</a:t>
            </a:r>
          </a:p>
          <a:p>
            <a:pPr marL="0" indent="0">
              <a:lnSpc>
                <a:spcPct val="90000"/>
              </a:lnSpc>
              <a:spcBef>
                <a:spcPct val="15000"/>
              </a:spcBef>
              <a:defRPr/>
            </a:pPr>
            <a:r>
              <a:rPr lang="en-US" altLang="en-US" sz="2800" dirty="0"/>
              <a:t>Contracts were awarded to multiple vendors to provide primary health coverage to 20,000 people who had been on General Public Assistance (GPA)</a:t>
            </a:r>
          </a:p>
          <a:p>
            <a:pPr marL="0" indent="0">
              <a:lnSpc>
                <a:spcPct val="90000"/>
              </a:lnSpc>
              <a:spcBef>
                <a:spcPct val="15000"/>
              </a:spcBef>
              <a:defRPr/>
            </a:pPr>
            <a:r>
              <a:rPr lang="en-US" altLang="en-US" sz="2800" dirty="0"/>
              <a:t>GPA was a 100% State funded program that was eliminated when the State had large deficits in the early 1990s</a:t>
            </a:r>
          </a:p>
          <a:p>
            <a:pPr lvl="1" eaLnBrk="1" hangingPunct="1">
              <a:lnSpc>
                <a:spcPct val="90000"/>
              </a:lnSpc>
              <a:spcBef>
                <a:spcPct val="15000"/>
              </a:spcBef>
              <a:defRPr/>
            </a:pPr>
            <a:r>
              <a:rPr lang="en-US" altLang="en-US" sz="2400" dirty="0"/>
              <a:t>Persons on GPA also got Medical Assistance (MA)</a:t>
            </a:r>
          </a:p>
          <a:p>
            <a:pPr marL="0" indent="0">
              <a:lnSpc>
                <a:spcPct val="90000"/>
              </a:lnSpc>
              <a:spcBef>
                <a:spcPct val="15000"/>
              </a:spcBef>
              <a:buNone/>
              <a:defRPr/>
            </a:pPr>
            <a:r>
              <a:rPr lang="en-US" altLang="en-US" sz="2800" dirty="0"/>
              <a:t>Several years after GPA was ended, several million dollars was funded to provide primary health care for the 20,000 former GPA recipients</a:t>
            </a:r>
          </a:p>
        </p:txBody>
      </p:sp>
      <p:sp>
        <p:nvSpPr>
          <p:cNvPr id="729093" name="Slide Number Placeholder 5">
            <a:extLst>
              <a:ext uri="{FF2B5EF4-FFF2-40B4-BE49-F238E27FC236}">
                <a16:creationId xmlns:a16="http://schemas.microsoft.com/office/drawing/2014/main" id="{44508BBC-E1BB-4714-8BCA-59B83AF9332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010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D75FD33-FE2B-43C1-A69F-C6652A17C0D0}"/>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8192BAA-39ED-4621-97CC-8300728344D7}"/>
              </a:ext>
            </a:extLst>
          </p:cNvPr>
          <p:cNvSpPr>
            <a:spLocks noGrp="1"/>
          </p:cNvSpPr>
          <p:nvPr>
            <p:ph type="sldNum" sz="quarter" idx="12"/>
          </p:nvPr>
        </p:nvSpPr>
        <p:spPr/>
        <p:txBody>
          <a:bodyPr/>
          <a:lstStyle/>
          <a:p>
            <a:fld id="{56CC3B59-05B9-4DEA-A750-D9D6FDBF14DB}" type="slidenum">
              <a:rPr lang="en-US" altLang="en-US" smtClean="0"/>
              <a:pPr/>
              <a:t>88</a:t>
            </a:fld>
            <a:endParaRPr lang="en-US" altLang="en-US"/>
          </a:p>
        </p:txBody>
      </p:sp>
      <p:sp>
        <p:nvSpPr>
          <p:cNvPr id="996355" name="Rectangle 2">
            <a:extLst>
              <a:ext uri="{FF2B5EF4-FFF2-40B4-BE49-F238E27FC236}">
                <a16:creationId xmlns:a16="http://schemas.microsoft.com/office/drawing/2014/main" id="{E33BA311-2B03-4142-9944-5449FB9C3E2C}"/>
              </a:ext>
            </a:extLst>
          </p:cNvPr>
          <p:cNvSpPr>
            <a:spLocks noGrp="1" noChangeArrowheads="1"/>
          </p:cNvSpPr>
          <p:nvPr>
            <p:ph type="title" idx="4294967295"/>
          </p:nvPr>
        </p:nvSpPr>
        <p:spPr>
          <a:xfrm>
            <a:off x="0" y="228600"/>
            <a:ext cx="9144000" cy="533400"/>
          </a:xfrm>
        </p:spPr>
        <p:txBody>
          <a:bodyPr/>
          <a:lstStyle/>
          <a:p>
            <a:pPr eaLnBrk="1" hangingPunct="1">
              <a:defRPr/>
            </a:pPr>
            <a:r>
              <a:rPr lang="en-US" altLang="en-US"/>
              <a:t>Option Renewal Example #2 </a:t>
            </a:r>
            <a:r>
              <a:rPr lang="en-US" altLang="en-US" sz="2400"/>
              <a:t>(Cont’d)</a:t>
            </a:r>
          </a:p>
        </p:txBody>
      </p:sp>
      <p:sp>
        <p:nvSpPr>
          <p:cNvPr id="996356" name="Rectangle 3">
            <a:extLst>
              <a:ext uri="{FF2B5EF4-FFF2-40B4-BE49-F238E27FC236}">
                <a16:creationId xmlns:a16="http://schemas.microsoft.com/office/drawing/2014/main" id="{53B298B4-7AD9-48FF-9567-BE7087312404}"/>
              </a:ext>
            </a:extLst>
          </p:cNvPr>
          <p:cNvSpPr>
            <a:spLocks noGrp="1" noChangeArrowheads="1"/>
          </p:cNvSpPr>
          <p:nvPr>
            <p:ph type="body" idx="4294967295"/>
          </p:nvPr>
        </p:nvSpPr>
        <p:spPr>
          <a:xfrm>
            <a:off x="461912" y="990600"/>
            <a:ext cx="11104775" cy="5257800"/>
          </a:xfrm>
        </p:spPr>
        <p:txBody>
          <a:bodyPr>
            <a:noAutofit/>
          </a:bodyPr>
          <a:lstStyle/>
          <a:p>
            <a:pPr marL="0" indent="0">
              <a:lnSpc>
                <a:spcPct val="90000"/>
              </a:lnSpc>
              <a:defRPr/>
            </a:pPr>
            <a:r>
              <a:rPr lang="en-US" altLang="en-US" sz="3200" dirty="0"/>
              <a:t>It was firmly believed that the level of funding for this effort was inadequate</a:t>
            </a:r>
          </a:p>
          <a:p>
            <a:pPr marL="0" indent="0">
              <a:lnSpc>
                <a:spcPct val="90000"/>
              </a:lnSpc>
              <a:defRPr/>
            </a:pPr>
            <a:r>
              <a:rPr lang="en-US" altLang="en-US" sz="3200" dirty="0"/>
              <a:t>Because of the limited funding, contracts were awarded as not-to-exceed amounts to handle a specified number of clients</a:t>
            </a:r>
          </a:p>
          <a:p>
            <a:pPr lvl="1" eaLnBrk="1" hangingPunct="1">
              <a:lnSpc>
                <a:spcPct val="90000"/>
              </a:lnSpc>
              <a:defRPr/>
            </a:pPr>
            <a:r>
              <a:rPr lang="en-US" altLang="en-US" sz="2800" dirty="0"/>
              <a:t>Not on a fee-for-service (pay by procedure) basis</a:t>
            </a:r>
          </a:p>
          <a:p>
            <a:pPr marL="0" indent="0">
              <a:lnSpc>
                <a:spcPct val="90000"/>
              </a:lnSpc>
              <a:defRPr/>
            </a:pPr>
            <a:r>
              <a:rPr lang="en-US" altLang="en-US" sz="3200" dirty="0"/>
              <a:t>It was assumed vendors would:</a:t>
            </a:r>
          </a:p>
          <a:p>
            <a:pPr lvl="1" eaLnBrk="1" hangingPunct="1">
              <a:lnSpc>
                <a:spcPct val="90000"/>
              </a:lnSpc>
              <a:defRPr/>
            </a:pPr>
            <a:r>
              <a:rPr lang="en-US" altLang="en-US" sz="2800" dirty="0"/>
              <a:t>Only be able to handle basic medical needs</a:t>
            </a:r>
          </a:p>
          <a:p>
            <a:pPr lvl="1" eaLnBrk="1" hangingPunct="1">
              <a:lnSpc>
                <a:spcPct val="90000"/>
              </a:lnSpc>
              <a:defRPr/>
            </a:pPr>
            <a:r>
              <a:rPr lang="en-US" altLang="en-US" sz="2800" dirty="0"/>
              <a:t>Have to be very efficient to stay within available funding</a:t>
            </a:r>
          </a:p>
          <a:p>
            <a:pPr marL="0" indent="0">
              <a:lnSpc>
                <a:spcPct val="90000"/>
              </a:lnSpc>
              <a:defRPr/>
            </a:pPr>
            <a:r>
              <a:rPr lang="en-US" altLang="en-US" sz="3200" dirty="0"/>
              <a:t>Most of the vendors were non-profit entities</a:t>
            </a:r>
          </a:p>
        </p:txBody>
      </p:sp>
      <p:sp>
        <p:nvSpPr>
          <p:cNvPr id="730117" name="Slide Number Placeholder 5">
            <a:extLst>
              <a:ext uri="{FF2B5EF4-FFF2-40B4-BE49-F238E27FC236}">
                <a16:creationId xmlns:a16="http://schemas.microsoft.com/office/drawing/2014/main" id="{FA356902-C33D-4260-8093-D599803BEE6F}"/>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9455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F96C7A6-1052-4836-AC10-8CDF80E4A72C}"/>
              </a:ext>
            </a:extLst>
          </p:cNvPr>
          <p:cNvSpPr>
            <a:spLocks noGrp="1"/>
          </p:cNvSpPr>
          <p:nvPr>
            <p:ph type="ftr" sz="quarter" idx="11"/>
          </p:nvPr>
        </p:nvSpPr>
        <p:spPr>
          <a:xfrm>
            <a:off x="812799" y="6356351"/>
            <a:ext cx="1007515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6B2C9A4B-1DEF-45F6-9D3B-2FD785F438AD}"/>
              </a:ext>
            </a:extLst>
          </p:cNvPr>
          <p:cNvSpPr>
            <a:spLocks noGrp="1"/>
          </p:cNvSpPr>
          <p:nvPr>
            <p:ph type="sldNum" sz="quarter" idx="12"/>
          </p:nvPr>
        </p:nvSpPr>
        <p:spPr/>
        <p:txBody>
          <a:bodyPr/>
          <a:lstStyle/>
          <a:p>
            <a:fld id="{09EC3AC8-D16E-44A5-9516-080ACCCD33D5}" type="slidenum">
              <a:rPr lang="en-US" altLang="en-US" smtClean="0"/>
              <a:pPr/>
              <a:t>89</a:t>
            </a:fld>
            <a:endParaRPr lang="en-US" altLang="en-US"/>
          </a:p>
        </p:txBody>
      </p:sp>
      <p:sp>
        <p:nvSpPr>
          <p:cNvPr id="997379" name="Rectangle 2">
            <a:extLst>
              <a:ext uri="{FF2B5EF4-FFF2-40B4-BE49-F238E27FC236}">
                <a16:creationId xmlns:a16="http://schemas.microsoft.com/office/drawing/2014/main" id="{4282A562-388C-4A73-8611-1058A48FCAB5}"/>
              </a:ext>
            </a:extLst>
          </p:cNvPr>
          <p:cNvSpPr>
            <a:spLocks noGrp="1" noChangeArrowheads="1"/>
          </p:cNvSpPr>
          <p:nvPr>
            <p:ph type="title" idx="4294967295"/>
          </p:nvPr>
        </p:nvSpPr>
        <p:spPr>
          <a:xfrm>
            <a:off x="0" y="152400"/>
            <a:ext cx="11774078" cy="609600"/>
          </a:xfrm>
        </p:spPr>
        <p:txBody>
          <a:bodyPr/>
          <a:lstStyle/>
          <a:p>
            <a:pPr eaLnBrk="1" hangingPunct="1">
              <a:defRPr/>
            </a:pPr>
            <a:r>
              <a:rPr lang="en-US" altLang="en-US"/>
              <a:t>Option Renewal Example #2 </a:t>
            </a:r>
            <a:r>
              <a:rPr lang="en-US" altLang="en-US" sz="2400"/>
              <a:t>(Cont’d)</a:t>
            </a:r>
          </a:p>
        </p:txBody>
      </p:sp>
      <p:sp>
        <p:nvSpPr>
          <p:cNvPr id="997380" name="Rectangle 3">
            <a:extLst>
              <a:ext uri="{FF2B5EF4-FFF2-40B4-BE49-F238E27FC236}">
                <a16:creationId xmlns:a16="http://schemas.microsoft.com/office/drawing/2014/main" id="{83BAC855-8153-42AF-A75B-EDCD0DE487DD}"/>
              </a:ext>
            </a:extLst>
          </p:cNvPr>
          <p:cNvSpPr>
            <a:spLocks noGrp="1" noChangeArrowheads="1"/>
          </p:cNvSpPr>
          <p:nvPr>
            <p:ph type="body" idx="4294967295"/>
          </p:nvPr>
        </p:nvSpPr>
        <p:spPr>
          <a:xfrm>
            <a:off x="417922" y="990600"/>
            <a:ext cx="11774078" cy="5638800"/>
          </a:xfrm>
        </p:spPr>
        <p:txBody>
          <a:bodyPr>
            <a:normAutofit/>
          </a:bodyPr>
          <a:lstStyle/>
          <a:p>
            <a:pPr marL="0" indent="0">
              <a:lnSpc>
                <a:spcPct val="95000"/>
              </a:lnSpc>
              <a:defRPr/>
            </a:pPr>
            <a:r>
              <a:rPr lang="en-US" altLang="en-US" sz="3200" dirty="0"/>
              <a:t>After contracts were awarded each vendor tried to enroll the number of clients authorized by its contract</a:t>
            </a:r>
          </a:p>
          <a:p>
            <a:pPr marL="0" indent="0">
              <a:lnSpc>
                <a:spcPct val="95000"/>
              </a:lnSpc>
              <a:defRPr/>
            </a:pPr>
            <a:r>
              <a:rPr lang="en-US" altLang="en-US" sz="3200" dirty="0"/>
              <a:t>Enrollments trickled in</a:t>
            </a:r>
          </a:p>
          <a:p>
            <a:pPr lvl="1" eaLnBrk="1" hangingPunct="1">
              <a:lnSpc>
                <a:spcPct val="95000"/>
              </a:lnSpc>
              <a:defRPr/>
            </a:pPr>
            <a:r>
              <a:rPr lang="en-US" altLang="en-US" sz="2800" dirty="0"/>
              <a:t>After 1½ years only about 6,000 persons were enrolled out of 20,000 that were expected</a:t>
            </a:r>
          </a:p>
          <a:p>
            <a:pPr marL="0" indent="0">
              <a:lnSpc>
                <a:spcPct val="95000"/>
              </a:lnSpc>
              <a:defRPr/>
            </a:pPr>
            <a:r>
              <a:rPr lang="en-US" altLang="en-US" sz="3200" dirty="0"/>
              <a:t>It was concluded that the 20,000 potential enrollees didn’t exist</a:t>
            </a:r>
          </a:p>
          <a:p>
            <a:pPr lvl="1" eaLnBrk="1" hangingPunct="1">
              <a:lnSpc>
                <a:spcPct val="95000"/>
              </a:lnSpc>
              <a:defRPr/>
            </a:pPr>
            <a:r>
              <a:rPr lang="en-US" altLang="en-US" sz="2800" dirty="0"/>
              <a:t>Apparently most had qualified for regular assistance, SSI, gotten jobs, moved, or something</a:t>
            </a:r>
          </a:p>
        </p:txBody>
      </p:sp>
      <p:sp>
        <p:nvSpPr>
          <p:cNvPr id="731141" name="Slide Number Placeholder 5">
            <a:extLst>
              <a:ext uri="{FF2B5EF4-FFF2-40B4-BE49-F238E27FC236}">
                <a16:creationId xmlns:a16="http://schemas.microsoft.com/office/drawing/2014/main" id="{CFFA185B-62BB-4C1B-B859-C0DDFEB069B6}"/>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330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9877-A705-4081-A0F5-9F7CE66EC985}"/>
              </a:ext>
            </a:extLst>
          </p:cNvPr>
          <p:cNvSpPr>
            <a:spLocks noGrp="1"/>
          </p:cNvSpPr>
          <p:nvPr>
            <p:ph type="title"/>
          </p:nvPr>
        </p:nvSpPr>
        <p:spPr>
          <a:xfrm>
            <a:off x="266509" y="179204"/>
            <a:ext cx="11717185" cy="675461"/>
          </a:xfrm>
        </p:spPr>
        <p:txBody>
          <a:bodyPr/>
          <a:lstStyle/>
          <a:p>
            <a:r>
              <a:rPr lang="en-US" dirty="0"/>
              <a:t>Sole source contracts are discouraged </a:t>
            </a:r>
          </a:p>
        </p:txBody>
      </p:sp>
      <p:sp>
        <p:nvSpPr>
          <p:cNvPr id="3" name="Content Placeholder 2">
            <a:extLst>
              <a:ext uri="{FF2B5EF4-FFF2-40B4-BE49-F238E27FC236}">
                <a16:creationId xmlns:a16="http://schemas.microsoft.com/office/drawing/2014/main" id="{DAF4E02C-F3BC-4C1C-99B4-47993681D227}"/>
              </a:ext>
            </a:extLst>
          </p:cNvPr>
          <p:cNvSpPr>
            <a:spLocks noGrp="1"/>
          </p:cNvSpPr>
          <p:nvPr>
            <p:ph sz="quarter" idx="13"/>
          </p:nvPr>
        </p:nvSpPr>
        <p:spPr>
          <a:xfrm>
            <a:off x="271104" y="1178351"/>
            <a:ext cx="11602311" cy="5272993"/>
          </a:xfrm>
        </p:spPr>
        <p:txBody>
          <a:bodyPr>
            <a:normAutofit/>
          </a:bodyPr>
          <a:lstStyle/>
          <a:p>
            <a:r>
              <a:rPr lang="en-US" dirty="0"/>
              <a:t>While there is no specific evidence to support the following supposition</a:t>
            </a:r>
          </a:p>
          <a:p>
            <a:r>
              <a:rPr lang="en-US" dirty="0"/>
              <a:t>It is certainly possible that agencies might award more:</a:t>
            </a:r>
          </a:p>
          <a:p>
            <a:pPr lvl="1"/>
            <a:r>
              <a:rPr lang="en-US" dirty="0"/>
              <a:t>Emergency procurements</a:t>
            </a:r>
          </a:p>
          <a:p>
            <a:pPr lvl="1"/>
            <a:r>
              <a:rPr lang="en-US" dirty="0"/>
              <a:t>Sole source small procurements of only 1 year duration </a:t>
            </a:r>
          </a:p>
          <a:p>
            <a:r>
              <a:rPr lang="en-US" dirty="0"/>
              <a:t>To try to avoid submitting sole source contracts to the BPW or Control Agencies that do not meet the strict purposes stated in COMAR 21.05.05 and listed on slides 4-6</a:t>
            </a:r>
          </a:p>
        </p:txBody>
      </p:sp>
      <p:sp>
        <p:nvSpPr>
          <p:cNvPr id="4" name="Footer Placeholder 3">
            <a:extLst>
              <a:ext uri="{FF2B5EF4-FFF2-40B4-BE49-F238E27FC236}">
                <a16:creationId xmlns:a16="http://schemas.microsoft.com/office/drawing/2014/main" id="{8B2D566D-7979-4B44-A653-A9AA4653E1C1}"/>
              </a:ext>
            </a:extLst>
          </p:cNvPr>
          <p:cNvSpPr>
            <a:spLocks noGrp="1"/>
          </p:cNvSpPr>
          <p:nvPr>
            <p:ph type="ftr" sz="quarter" idx="11"/>
          </p:nvPr>
        </p:nvSpPr>
        <p:spPr>
          <a:xfrm>
            <a:off x="812800" y="6356351"/>
            <a:ext cx="10196760" cy="365125"/>
          </a:xfrm>
        </p:spPr>
        <p:txBody>
          <a:bodyPr/>
          <a:lstStyle/>
          <a:p>
            <a:r>
              <a:rPr lang="en-US" dirty="0"/>
              <a:t>5/22/2018   S.S. Emergency. Options &amp; Mods  Copyright © Maryland Department of Health (Unpublished Work)</a:t>
            </a:r>
          </a:p>
        </p:txBody>
      </p:sp>
      <p:sp>
        <p:nvSpPr>
          <p:cNvPr id="5" name="Slide Number Placeholder 4">
            <a:extLst>
              <a:ext uri="{FF2B5EF4-FFF2-40B4-BE49-F238E27FC236}">
                <a16:creationId xmlns:a16="http://schemas.microsoft.com/office/drawing/2014/main" id="{14E2CA60-EDFB-4361-9A29-CA19C40EA35E}"/>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10150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7E05015-EB55-49EA-8C16-110CA047D31B}"/>
              </a:ext>
            </a:extLst>
          </p:cNvPr>
          <p:cNvSpPr>
            <a:spLocks noGrp="1"/>
          </p:cNvSpPr>
          <p:nvPr>
            <p:ph type="ftr" sz="quarter" idx="11"/>
          </p:nvPr>
        </p:nvSpPr>
        <p:spPr>
          <a:xfrm>
            <a:off x="812799" y="6356351"/>
            <a:ext cx="10103439"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4994CC79-49AF-4E0F-A83B-9CFEF280C345}"/>
              </a:ext>
            </a:extLst>
          </p:cNvPr>
          <p:cNvSpPr>
            <a:spLocks noGrp="1"/>
          </p:cNvSpPr>
          <p:nvPr>
            <p:ph type="sldNum" sz="quarter" idx="12"/>
          </p:nvPr>
        </p:nvSpPr>
        <p:spPr/>
        <p:txBody>
          <a:bodyPr/>
          <a:lstStyle/>
          <a:p>
            <a:fld id="{5AA13C49-2DA7-4585-8B58-7F062B650AC2}" type="slidenum">
              <a:rPr lang="en-US" altLang="en-US" smtClean="0"/>
              <a:pPr/>
              <a:t>90</a:t>
            </a:fld>
            <a:endParaRPr lang="en-US" altLang="en-US"/>
          </a:p>
        </p:txBody>
      </p:sp>
      <p:sp>
        <p:nvSpPr>
          <p:cNvPr id="998403" name="Rectangle 2">
            <a:extLst>
              <a:ext uri="{FF2B5EF4-FFF2-40B4-BE49-F238E27FC236}">
                <a16:creationId xmlns:a16="http://schemas.microsoft.com/office/drawing/2014/main" id="{7C732D27-C6E2-4661-BB32-8EF0BAD04AED}"/>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998404" name="Rectangle 3">
            <a:extLst>
              <a:ext uri="{FF2B5EF4-FFF2-40B4-BE49-F238E27FC236}">
                <a16:creationId xmlns:a16="http://schemas.microsoft.com/office/drawing/2014/main" id="{40A9A936-1B57-4838-B121-67C8838BE670}"/>
              </a:ext>
            </a:extLst>
          </p:cNvPr>
          <p:cNvSpPr>
            <a:spLocks noGrp="1" noChangeArrowheads="1"/>
          </p:cNvSpPr>
          <p:nvPr>
            <p:ph type="body" idx="4294967295"/>
          </p:nvPr>
        </p:nvSpPr>
        <p:spPr>
          <a:xfrm>
            <a:off x="414778" y="838200"/>
            <a:ext cx="11302739" cy="5410200"/>
          </a:xfrm>
        </p:spPr>
        <p:txBody>
          <a:bodyPr>
            <a:noAutofit/>
          </a:bodyPr>
          <a:lstStyle/>
          <a:p>
            <a:pPr marL="0" indent="0">
              <a:lnSpc>
                <a:spcPct val="90000"/>
              </a:lnSpc>
              <a:defRPr/>
            </a:pPr>
            <a:r>
              <a:rPr lang="en-US" altLang="en-US" sz="3200" dirty="0"/>
              <a:t>What originally was thought to be very stingy funding, turned out to be very lucrative the way the contracts were awarded</a:t>
            </a:r>
          </a:p>
          <a:p>
            <a:pPr lvl="1" eaLnBrk="1" hangingPunct="1">
              <a:lnSpc>
                <a:spcPct val="90000"/>
              </a:lnSpc>
              <a:defRPr/>
            </a:pPr>
            <a:r>
              <a:rPr lang="en-US" altLang="en-US" sz="2800" dirty="0"/>
              <a:t>The vendors got a flat monthly amount to provide specified basic medical services for up to a given number of former GPA clients</a:t>
            </a:r>
          </a:p>
          <a:p>
            <a:pPr lvl="1" eaLnBrk="1" hangingPunct="1">
              <a:lnSpc>
                <a:spcPct val="90000"/>
              </a:lnSpc>
              <a:defRPr/>
            </a:pPr>
            <a:r>
              <a:rPr lang="en-US" altLang="en-US" sz="2800" dirty="0"/>
              <a:t>As long as the vendors were making appropriate outreach to try to enroll participants they received their monthly amounts, regardless of the actual number of persons who enrolled</a:t>
            </a:r>
          </a:p>
          <a:p>
            <a:pPr marL="0" indent="0">
              <a:lnSpc>
                <a:spcPct val="90000"/>
              </a:lnSpc>
              <a:defRPr/>
            </a:pPr>
            <a:r>
              <a:rPr lang="en-US" altLang="en-US" sz="3200" dirty="0"/>
              <a:t>The 1</a:t>
            </a:r>
            <a:r>
              <a:rPr lang="en-US" altLang="en-US" sz="3200" baseline="30000" dirty="0"/>
              <a:t>st</a:t>
            </a:r>
            <a:r>
              <a:rPr lang="en-US" altLang="en-US" sz="3200" dirty="0"/>
              <a:t> renewal option was coming up </a:t>
            </a:r>
          </a:p>
          <a:p>
            <a:pPr marL="0" indent="0">
              <a:lnSpc>
                <a:spcPct val="90000"/>
              </a:lnSpc>
              <a:defRPr/>
            </a:pPr>
            <a:r>
              <a:rPr lang="en-US" altLang="en-US" sz="3200" b="1" dirty="0">
                <a:solidFill>
                  <a:srgbClr val="66FF33"/>
                </a:solidFill>
              </a:rPr>
              <a:t>What would you do?</a:t>
            </a:r>
          </a:p>
        </p:txBody>
      </p:sp>
      <p:sp>
        <p:nvSpPr>
          <p:cNvPr id="732165" name="Slide Number Placeholder 5">
            <a:extLst>
              <a:ext uri="{FF2B5EF4-FFF2-40B4-BE49-F238E27FC236}">
                <a16:creationId xmlns:a16="http://schemas.microsoft.com/office/drawing/2014/main" id="{3A796462-5987-4217-A8D1-44399A601A47}"/>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1688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2030258-F04C-4532-84DE-249B93FD29BC}"/>
              </a:ext>
            </a:extLst>
          </p:cNvPr>
          <p:cNvSpPr>
            <a:spLocks noGrp="1"/>
          </p:cNvSpPr>
          <p:nvPr>
            <p:ph type="ftr" sz="quarter" idx="11"/>
          </p:nvPr>
        </p:nvSpPr>
        <p:spPr>
          <a:xfrm>
            <a:off x="812800" y="6356351"/>
            <a:ext cx="10178854"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1BA80B1-0DB0-41E1-91BD-5C08B0B92B9D}"/>
              </a:ext>
            </a:extLst>
          </p:cNvPr>
          <p:cNvSpPr>
            <a:spLocks noGrp="1"/>
          </p:cNvSpPr>
          <p:nvPr>
            <p:ph type="sldNum" sz="quarter" idx="12"/>
          </p:nvPr>
        </p:nvSpPr>
        <p:spPr/>
        <p:txBody>
          <a:bodyPr/>
          <a:lstStyle/>
          <a:p>
            <a:fld id="{48330D45-1012-46BD-947C-35C94F02C509}" type="slidenum">
              <a:rPr lang="en-US" altLang="en-US" smtClean="0"/>
              <a:pPr/>
              <a:t>91</a:t>
            </a:fld>
            <a:endParaRPr lang="en-US" altLang="en-US"/>
          </a:p>
        </p:txBody>
      </p:sp>
      <p:sp>
        <p:nvSpPr>
          <p:cNvPr id="999427" name="Rectangle 2">
            <a:extLst>
              <a:ext uri="{FF2B5EF4-FFF2-40B4-BE49-F238E27FC236}">
                <a16:creationId xmlns:a16="http://schemas.microsoft.com/office/drawing/2014/main" id="{61D85743-A81B-4D70-8D02-222443341671}"/>
              </a:ext>
            </a:extLst>
          </p:cNvPr>
          <p:cNvSpPr>
            <a:spLocks noGrp="1" noChangeArrowheads="1"/>
          </p:cNvSpPr>
          <p:nvPr>
            <p:ph type="title" idx="4294967295"/>
          </p:nvPr>
        </p:nvSpPr>
        <p:spPr>
          <a:xfrm>
            <a:off x="0" y="228600"/>
            <a:ext cx="11774078" cy="609600"/>
          </a:xfrm>
        </p:spPr>
        <p:txBody>
          <a:bodyPr/>
          <a:lstStyle/>
          <a:p>
            <a:pPr algn="ctr" eaLnBrk="1" hangingPunct="1">
              <a:defRPr/>
            </a:pPr>
            <a:r>
              <a:rPr lang="en-US" altLang="en-US" dirty="0"/>
              <a:t>Option Renewal Example #2 </a:t>
            </a:r>
            <a:r>
              <a:rPr lang="en-US" altLang="en-US" sz="2400" dirty="0"/>
              <a:t>(Cont’d)</a:t>
            </a:r>
          </a:p>
        </p:txBody>
      </p:sp>
      <p:sp>
        <p:nvSpPr>
          <p:cNvPr id="999428" name="Rectangle 3">
            <a:extLst>
              <a:ext uri="{FF2B5EF4-FFF2-40B4-BE49-F238E27FC236}">
                <a16:creationId xmlns:a16="http://schemas.microsoft.com/office/drawing/2014/main" id="{C2003481-C11E-4592-BFE9-99853A6EE712}"/>
              </a:ext>
            </a:extLst>
          </p:cNvPr>
          <p:cNvSpPr>
            <a:spLocks noGrp="1" noChangeArrowheads="1"/>
          </p:cNvSpPr>
          <p:nvPr>
            <p:ph type="body" idx="4294967295"/>
          </p:nvPr>
        </p:nvSpPr>
        <p:spPr>
          <a:xfrm>
            <a:off x="311085" y="838200"/>
            <a:ext cx="11462993" cy="5883276"/>
          </a:xfrm>
        </p:spPr>
        <p:txBody>
          <a:bodyPr>
            <a:normAutofit lnSpcReduction="10000"/>
          </a:bodyPr>
          <a:lstStyle/>
          <a:p>
            <a:pPr marL="0" indent="0">
              <a:buNone/>
              <a:defRPr/>
            </a:pPr>
            <a:r>
              <a:rPr lang="en-US" altLang="en-US" sz="3200" dirty="0"/>
              <a:t>What was done:</a:t>
            </a:r>
          </a:p>
          <a:p>
            <a:pPr marL="0" indent="0">
              <a:defRPr/>
            </a:pPr>
            <a:r>
              <a:rPr lang="en-US" altLang="en-US" sz="2800" dirty="0"/>
              <a:t>The service was determined to be valuable even at this reduced client level and still needed and the agency didn’t want to have to do another procurement</a:t>
            </a:r>
          </a:p>
          <a:p>
            <a:pPr marL="0" indent="0">
              <a:defRPr/>
            </a:pPr>
            <a:r>
              <a:rPr lang="en-US" altLang="en-US" sz="2800" dirty="0"/>
              <a:t>All contractors were requested to agree to a </a:t>
            </a:r>
            <a:r>
              <a:rPr lang="en-US" altLang="en-US" sz="2800" b="1" dirty="0">
                <a:solidFill>
                  <a:srgbClr val="FFFF00"/>
                </a:solidFill>
              </a:rPr>
              <a:t>contract modification </a:t>
            </a:r>
            <a:r>
              <a:rPr lang="en-US" altLang="en-US" sz="2800" dirty="0"/>
              <a:t>to switch to per capita funding</a:t>
            </a:r>
          </a:p>
          <a:p>
            <a:pPr lvl="1" eaLnBrk="1" hangingPunct="1">
              <a:defRPr/>
            </a:pPr>
            <a:r>
              <a:rPr lang="en-US" altLang="en-US" sz="2800" dirty="0"/>
              <a:t>Under </a:t>
            </a:r>
            <a:r>
              <a:rPr lang="en-US" altLang="en-US" sz="2800" b="1" dirty="0">
                <a:solidFill>
                  <a:srgbClr val="7030A0"/>
                </a:solidFill>
              </a:rPr>
              <a:t>per capita</a:t>
            </a:r>
            <a:r>
              <a:rPr lang="en-US" altLang="en-US" sz="2800" dirty="0">
                <a:solidFill>
                  <a:srgbClr val="7030A0"/>
                </a:solidFill>
              </a:rPr>
              <a:t> </a:t>
            </a:r>
            <a:r>
              <a:rPr lang="en-US" altLang="en-US" sz="2800" dirty="0"/>
              <a:t>funding, contractors would get a fixed monthly amount per client for the actual number of clients enrolled with that contractor each month</a:t>
            </a:r>
          </a:p>
          <a:p>
            <a:pPr marL="0" indent="0">
              <a:defRPr/>
            </a:pPr>
            <a:r>
              <a:rPr lang="en-US" altLang="en-US" sz="2800" dirty="0"/>
              <a:t>Contractors were told that any that didn’t agree with the modification would not have its option exercised</a:t>
            </a:r>
          </a:p>
          <a:p>
            <a:pPr marL="0" indent="0">
              <a:defRPr/>
            </a:pPr>
            <a:r>
              <a:rPr lang="en-US" altLang="en-US" sz="2800" dirty="0"/>
              <a:t>All agreed</a:t>
            </a:r>
          </a:p>
        </p:txBody>
      </p:sp>
      <p:sp>
        <p:nvSpPr>
          <p:cNvPr id="733189" name="Slide Number Placeholder 5">
            <a:extLst>
              <a:ext uri="{FF2B5EF4-FFF2-40B4-BE49-F238E27FC236}">
                <a16:creationId xmlns:a16="http://schemas.microsoft.com/office/drawing/2014/main" id="{8FB4076F-E5E1-43BB-8C6E-C741860D7854}"/>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9609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E0DF978-0869-44EC-BB5B-4C0785D11E25}"/>
              </a:ext>
            </a:extLst>
          </p:cNvPr>
          <p:cNvSpPr>
            <a:spLocks noGrp="1"/>
          </p:cNvSpPr>
          <p:nvPr>
            <p:ph type="ftr" sz="quarter" idx="11"/>
          </p:nvPr>
        </p:nvSpPr>
        <p:spPr>
          <a:xfrm>
            <a:off x="812799" y="6356351"/>
            <a:ext cx="1006573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42E2131-4C3F-4ABA-9D5F-7B52C22B59E4}"/>
              </a:ext>
            </a:extLst>
          </p:cNvPr>
          <p:cNvSpPr>
            <a:spLocks noGrp="1"/>
          </p:cNvSpPr>
          <p:nvPr>
            <p:ph type="sldNum" sz="quarter" idx="12"/>
          </p:nvPr>
        </p:nvSpPr>
        <p:spPr/>
        <p:txBody>
          <a:bodyPr/>
          <a:lstStyle/>
          <a:p>
            <a:fld id="{10BF68C3-A616-44AC-95D9-23DF0AF7BA41}" type="slidenum">
              <a:rPr lang="en-US" altLang="en-US" smtClean="0"/>
              <a:pPr/>
              <a:t>92</a:t>
            </a:fld>
            <a:endParaRPr lang="en-US" altLang="en-US"/>
          </a:p>
        </p:txBody>
      </p:sp>
      <p:sp>
        <p:nvSpPr>
          <p:cNvPr id="1062915" name="Rectangle 2">
            <a:extLst>
              <a:ext uri="{FF2B5EF4-FFF2-40B4-BE49-F238E27FC236}">
                <a16:creationId xmlns:a16="http://schemas.microsoft.com/office/drawing/2014/main" id="{4119C30D-F532-4F9E-B033-2F923696F974}"/>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1062916" name="Rectangle 3">
            <a:extLst>
              <a:ext uri="{FF2B5EF4-FFF2-40B4-BE49-F238E27FC236}">
                <a16:creationId xmlns:a16="http://schemas.microsoft.com/office/drawing/2014/main" id="{EBFA5FBD-7E64-4B23-8D28-2FBA5BD1DC02}"/>
              </a:ext>
            </a:extLst>
          </p:cNvPr>
          <p:cNvSpPr>
            <a:spLocks noGrp="1" noChangeArrowheads="1"/>
          </p:cNvSpPr>
          <p:nvPr>
            <p:ph type="body" idx="4294967295"/>
          </p:nvPr>
        </p:nvSpPr>
        <p:spPr>
          <a:xfrm>
            <a:off x="348792" y="838200"/>
            <a:ext cx="11302738" cy="5410200"/>
          </a:xfrm>
        </p:spPr>
        <p:txBody>
          <a:bodyPr/>
          <a:lstStyle/>
          <a:p>
            <a:pPr marL="0" indent="0">
              <a:lnSpc>
                <a:spcPct val="90000"/>
              </a:lnSpc>
              <a:spcBef>
                <a:spcPct val="15000"/>
              </a:spcBef>
              <a:buNone/>
              <a:defRPr/>
            </a:pPr>
            <a:r>
              <a:rPr lang="en-US" altLang="en-US" sz="3200" dirty="0"/>
              <a:t>Option alternative:</a:t>
            </a:r>
          </a:p>
          <a:p>
            <a:pPr marL="0" indent="0">
              <a:lnSpc>
                <a:spcPct val="90000"/>
              </a:lnSpc>
              <a:spcBef>
                <a:spcPct val="15000"/>
              </a:spcBef>
              <a:defRPr/>
            </a:pPr>
            <a:r>
              <a:rPr lang="en-US" altLang="en-US" sz="2800" dirty="0"/>
              <a:t>If there had been any belief that in the future a flat amount contract might prove more beneficial to the State</a:t>
            </a:r>
          </a:p>
          <a:p>
            <a:pPr marL="0" indent="0">
              <a:lnSpc>
                <a:spcPct val="90000"/>
              </a:lnSpc>
              <a:spcBef>
                <a:spcPct val="15000"/>
              </a:spcBef>
              <a:defRPr/>
            </a:pPr>
            <a:r>
              <a:rPr lang="en-US" altLang="en-US" sz="2800" dirty="0"/>
              <a:t>The modification might have been written for the State to have the choice for future option renewals of either paying contractors on a flat amount, or capitated basis </a:t>
            </a:r>
          </a:p>
          <a:p>
            <a:pPr lvl="1" eaLnBrk="1" hangingPunct="1">
              <a:lnSpc>
                <a:spcPct val="90000"/>
              </a:lnSpc>
              <a:spcBef>
                <a:spcPct val="15000"/>
              </a:spcBef>
              <a:defRPr/>
            </a:pPr>
            <a:r>
              <a:rPr lang="en-US" altLang="en-US" sz="2400" dirty="0"/>
              <a:t>If this were done, the per capita rate, or a formula to calculate it would have had to have been in the modification</a:t>
            </a:r>
          </a:p>
          <a:p>
            <a:pPr lvl="1" eaLnBrk="1" hangingPunct="1">
              <a:lnSpc>
                <a:spcPct val="90000"/>
              </a:lnSpc>
              <a:spcBef>
                <a:spcPct val="15000"/>
              </a:spcBef>
              <a:defRPr/>
            </a:pPr>
            <a:r>
              <a:rPr lang="en-US" altLang="en-US" sz="2400" dirty="0"/>
              <a:t>Since there is not to be negotiations concerning any substantive aspect of an option  </a:t>
            </a:r>
          </a:p>
        </p:txBody>
      </p:sp>
      <p:sp>
        <p:nvSpPr>
          <p:cNvPr id="734213" name="Slide Number Placeholder 5">
            <a:extLst>
              <a:ext uri="{FF2B5EF4-FFF2-40B4-BE49-F238E27FC236}">
                <a16:creationId xmlns:a16="http://schemas.microsoft.com/office/drawing/2014/main" id="{40D3A4FE-DB2A-47DA-AF96-0F1DE8C85CC5}"/>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6865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EDFA32F-678C-432C-87B9-45F11F57D208}"/>
              </a:ext>
            </a:extLst>
          </p:cNvPr>
          <p:cNvSpPr>
            <a:spLocks noGrp="1"/>
          </p:cNvSpPr>
          <p:nvPr>
            <p:ph type="ftr" sz="quarter" idx="11"/>
          </p:nvPr>
        </p:nvSpPr>
        <p:spPr>
          <a:xfrm>
            <a:off x="812800" y="6356351"/>
            <a:ext cx="10094012"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F3073F48-E24C-4C5D-AB25-CD48D4C77284}"/>
              </a:ext>
            </a:extLst>
          </p:cNvPr>
          <p:cNvSpPr>
            <a:spLocks noGrp="1"/>
          </p:cNvSpPr>
          <p:nvPr>
            <p:ph type="sldNum" sz="quarter" idx="12"/>
          </p:nvPr>
        </p:nvSpPr>
        <p:spPr/>
        <p:txBody>
          <a:bodyPr/>
          <a:lstStyle/>
          <a:p>
            <a:fld id="{A5193970-E99A-4C20-AC17-C1A0101EE76A}" type="slidenum">
              <a:rPr lang="en-US" altLang="en-US" smtClean="0"/>
              <a:pPr/>
              <a:t>93</a:t>
            </a:fld>
            <a:endParaRPr lang="en-US" altLang="en-US"/>
          </a:p>
        </p:txBody>
      </p:sp>
      <p:sp>
        <p:nvSpPr>
          <p:cNvPr id="1063939" name="Rectangle 2">
            <a:extLst>
              <a:ext uri="{FF2B5EF4-FFF2-40B4-BE49-F238E27FC236}">
                <a16:creationId xmlns:a16="http://schemas.microsoft.com/office/drawing/2014/main" id="{D2D97629-ABCE-41C8-9DC2-BFC3528FBF09}"/>
              </a:ext>
            </a:extLst>
          </p:cNvPr>
          <p:cNvSpPr>
            <a:spLocks noGrp="1" noChangeArrowheads="1"/>
          </p:cNvSpPr>
          <p:nvPr>
            <p:ph type="title" idx="4294967295"/>
          </p:nvPr>
        </p:nvSpPr>
        <p:spPr>
          <a:xfrm>
            <a:off x="0" y="152400"/>
            <a:ext cx="9144000" cy="533400"/>
          </a:xfrm>
        </p:spPr>
        <p:txBody>
          <a:bodyPr/>
          <a:lstStyle/>
          <a:p>
            <a:pPr eaLnBrk="1" hangingPunct="1">
              <a:defRPr/>
            </a:pPr>
            <a:r>
              <a:rPr lang="en-US" altLang="en-US"/>
              <a:t>Option Renewal Example #2 </a:t>
            </a:r>
            <a:r>
              <a:rPr lang="en-US" altLang="en-US" sz="2400"/>
              <a:t>(Cont’d)</a:t>
            </a:r>
          </a:p>
        </p:txBody>
      </p:sp>
      <p:sp>
        <p:nvSpPr>
          <p:cNvPr id="1063940" name="Rectangle 3">
            <a:extLst>
              <a:ext uri="{FF2B5EF4-FFF2-40B4-BE49-F238E27FC236}">
                <a16:creationId xmlns:a16="http://schemas.microsoft.com/office/drawing/2014/main" id="{72F4E507-6E54-4810-9CF2-6CC7F50B7936}"/>
              </a:ext>
            </a:extLst>
          </p:cNvPr>
          <p:cNvSpPr>
            <a:spLocks noGrp="1" noChangeArrowheads="1"/>
          </p:cNvSpPr>
          <p:nvPr>
            <p:ph type="body" idx="4294967295"/>
          </p:nvPr>
        </p:nvSpPr>
        <p:spPr>
          <a:xfrm>
            <a:off x="433634" y="762000"/>
            <a:ext cx="11227324" cy="5486400"/>
          </a:xfrm>
        </p:spPr>
        <p:txBody>
          <a:bodyPr>
            <a:normAutofit lnSpcReduction="10000"/>
          </a:bodyPr>
          <a:lstStyle/>
          <a:p>
            <a:pPr marL="0" indent="0">
              <a:lnSpc>
                <a:spcPct val="90000"/>
              </a:lnSpc>
              <a:spcBef>
                <a:spcPct val="10000"/>
              </a:spcBef>
              <a:buNone/>
              <a:defRPr/>
            </a:pPr>
            <a:r>
              <a:rPr lang="en-US" altLang="en-US" sz="3200" dirty="0"/>
              <a:t>Option alternative </a:t>
            </a:r>
            <a:r>
              <a:rPr lang="en-US" altLang="en-US" sz="2400" dirty="0"/>
              <a:t>(Cont’d)</a:t>
            </a:r>
            <a:r>
              <a:rPr lang="en-US" altLang="en-US" sz="3200" dirty="0"/>
              <a:t>:</a:t>
            </a:r>
          </a:p>
          <a:p>
            <a:pPr marL="0" indent="0">
              <a:lnSpc>
                <a:spcPct val="90000"/>
              </a:lnSpc>
              <a:spcBef>
                <a:spcPct val="10000"/>
              </a:spcBef>
              <a:defRPr/>
            </a:pPr>
            <a:r>
              <a:rPr lang="en-US" altLang="en-US" sz="3000" dirty="0"/>
              <a:t>If the modification included such an option, it would need to address when a change in payment methods could be made; e.g.,</a:t>
            </a:r>
          </a:p>
          <a:p>
            <a:pPr lvl="1" eaLnBrk="1" hangingPunct="1">
              <a:lnSpc>
                <a:spcPct val="90000"/>
              </a:lnSpc>
              <a:spcBef>
                <a:spcPct val="10000"/>
              </a:spcBef>
              <a:defRPr/>
            </a:pPr>
            <a:r>
              <a:rPr lang="en-US" altLang="en-US" sz="2800" dirty="0"/>
              <a:t>One time only with a stated advanced notice</a:t>
            </a:r>
          </a:p>
          <a:p>
            <a:pPr lvl="1" eaLnBrk="1" hangingPunct="1">
              <a:lnSpc>
                <a:spcPct val="90000"/>
              </a:lnSpc>
              <a:spcBef>
                <a:spcPct val="10000"/>
              </a:spcBef>
              <a:defRPr/>
            </a:pPr>
            <a:r>
              <a:rPr lang="en-US" altLang="en-US" sz="2800" dirty="0"/>
              <a:t>On each anniversary date, with advanced notice</a:t>
            </a:r>
          </a:p>
          <a:p>
            <a:pPr lvl="1" eaLnBrk="1" hangingPunct="1">
              <a:lnSpc>
                <a:spcPct val="90000"/>
              </a:lnSpc>
              <a:spcBef>
                <a:spcPct val="10000"/>
              </a:spcBef>
              <a:defRPr/>
            </a:pPr>
            <a:r>
              <a:rPr lang="en-US" altLang="en-US" sz="2800" dirty="0"/>
              <a:t>Every 6 months, with advanced notice</a:t>
            </a:r>
          </a:p>
          <a:p>
            <a:pPr lvl="1" eaLnBrk="1" hangingPunct="1">
              <a:lnSpc>
                <a:spcPct val="90000"/>
              </a:lnSpc>
              <a:spcBef>
                <a:spcPct val="10000"/>
              </a:spcBef>
              <a:defRPr/>
            </a:pPr>
            <a:r>
              <a:rPr lang="en-US" altLang="en-US" sz="2800" dirty="0"/>
              <a:t>Monthly, with minimal notice</a:t>
            </a:r>
          </a:p>
          <a:p>
            <a:pPr marL="0" indent="0">
              <a:lnSpc>
                <a:spcPct val="90000"/>
              </a:lnSpc>
              <a:spcBef>
                <a:spcPct val="10000"/>
              </a:spcBef>
              <a:defRPr/>
            </a:pPr>
            <a:r>
              <a:rPr lang="en-US" altLang="en-US" sz="3000" dirty="0"/>
              <a:t>As with an option for additional time</a:t>
            </a:r>
          </a:p>
          <a:p>
            <a:pPr lvl="1" eaLnBrk="1" hangingPunct="1">
              <a:lnSpc>
                <a:spcPct val="90000"/>
              </a:lnSpc>
              <a:spcBef>
                <a:spcPct val="10000"/>
              </a:spcBef>
              <a:defRPr/>
            </a:pPr>
            <a:r>
              <a:rPr lang="en-US" altLang="en-US" sz="2800" dirty="0"/>
              <a:t>Renewal option</a:t>
            </a:r>
          </a:p>
          <a:p>
            <a:pPr marL="0" indent="0">
              <a:lnSpc>
                <a:spcPct val="90000"/>
              </a:lnSpc>
              <a:spcBef>
                <a:spcPct val="10000"/>
              </a:spcBef>
              <a:defRPr/>
            </a:pPr>
            <a:r>
              <a:rPr lang="en-US" altLang="en-US" sz="3000" dirty="0"/>
              <a:t>An option for additional activity is designed to afford the State with maximum flexibility</a:t>
            </a:r>
          </a:p>
        </p:txBody>
      </p:sp>
      <p:sp>
        <p:nvSpPr>
          <p:cNvPr id="735237" name="Slide Number Placeholder 5">
            <a:extLst>
              <a:ext uri="{FF2B5EF4-FFF2-40B4-BE49-F238E27FC236}">
                <a16:creationId xmlns:a16="http://schemas.microsoft.com/office/drawing/2014/main" id="{523D8E3E-B19D-40BE-BA54-9735CB4869A1}"/>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730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13D4F4C-0316-4594-B3F3-ED8FE7F257C0}"/>
              </a:ext>
            </a:extLst>
          </p:cNvPr>
          <p:cNvSpPr>
            <a:spLocks noGrp="1"/>
          </p:cNvSpPr>
          <p:nvPr>
            <p:ph type="ftr" sz="quarter" idx="11"/>
          </p:nvPr>
        </p:nvSpPr>
        <p:spPr>
          <a:xfrm>
            <a:off x="812800" y="6356351"/>
            <a:ext cx="990547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90864861-ADD1-41F4-B894-B713CF58405D}"/>
              </a:ext>
            </a:extLst>
          </p:cNvPr>
          <p:cNvSpPr>
            <a:spLocks noGrp="1"/>
          </p:cNvSpPr>
          <p:nvPr>
            <p:ph type="sldNum" sz="quarter" idx="12"/>
          </p:nvPr>
        </p:nvSpPr>
        <p:spPr/>
        <p:txBody>
          <a:bodyPr/>
          <a:lstStyle/>
          <a:p>
            <a:fld id="{813866EE-C914-4EA7-BEB5-C79BB872D8A0}" type="slidenum">
              <a:rPr lang="en-US" altLang="en-US" smtClean="0"/>
              <a:pPr/>
              <a:t>94</a:t>
            </a:fld>
            <a:endParaRPr lang="en-US" altLang="en-US"/>
          </a:p>
        </p:txBody>
      </p:sp>
      <p:sp>
        <p:nvSpPr>
          <p:cNvPr id="1060867" name="Rectangle 2">
            <a:extLst>
              <a:ext uri="{FF2B5EF4-FFF2-40B4-BE49-F238E27FC236}">
                <a16:creationId xmlns:a16="http://schemas.microsoft.com/office/drawing/2014/main" id="{3390D11C-CCEE-477D-9F2D-EE364169B400}"/>
              </a:ext>
            </a:extLst>
          </p:cNvPr>
          <p:cNvSpPr>
            <a:spLocks noGrp="1" noChangeArrowheads="1"/>
          </p:cNvSpPr>
          <p:nvPr>
            <p:ph type="title" idx="4294967295"/>
          </p:nvPr>
        </p:nvSpPr>
        <p:spPr>
          <a:xfrm>
            <a:off x="0" y="228600"/>
            <a:ext cx="9144000" cy="609600"/>
          </a:xfrm>
        </p:spPr>
        <p:txBody>
          <a:bodyPr/>
          <a:lstStyle/>
          <a:p>
            <a:pPr eaLnBrk="1" hangingPunct="1">
              <a:defRPr/>
            </a:pPr>
            <a:r>
              <a:rPr lang="en-US" altLang="en-US" dirty="0"/>
              <a:t>Option Renewal Example #2 </a:t>
            </a:r>
            <a:r>
              <a:rPr lang="en-US" altLang="en-US" sz="2400" dirty="0"/>
              <a:t>(Cont’d)</a:t>
            </a:r>
            <a:r>
              <a:rPr lang="en-US" altLang="en-US" dirty="0"/>
              <a:t>  </a:t>
            </a:r>
            <a:endParaRPr lang="en-US" altLang="en-US" sz="2400" dirty="0"/>
          </a:p>
        </p:txBody>
      </p:sp>
      <p:sp>
        <p:nvSpPr>
          <p:cNvPr id="1060868" name="Rectangle 3">
            <a:extLst>
              <a:ext uri="{FF2B5EF4-FFF2-40B4-BE49-F238E27FC236}">
                <a16:creationId xmlns:a16="http://schemas.microsoft.com/office/drawing/2014/main" id="{5BC436CE-C364-482A-825A-996C3597CFDC}"/>
              </a:ext>
            </a:extLst>
          </p:cNvPr>
          <p:cNvSpPr>
            <a:spLocks noGrp="1" noChangeArrowheads="1"/>
          </p:cNvSpPr>
          <p:nvPr>
            <p:ph type="body" idx="4294967295"/>
          </p:nvPr>
        </p:nvSpPr>
        <p:spPr>
          <a:xfrm>
            <a:off x="546755" y="1602556"/>
            <a:ext cx="10832446" cy="4543719"/>
          </a:xfrm>
        </p:spPr>
        <p:txBody>
          <a:bodyPr/>
          <a:lstStyle/>
          <a:p>
            <a:pPr marL="609600" indent="-609600">
              <a:lnSpc>
                <a:spcPct val="90000"/>
              </a:lnSpc>
              <a:spcBef>
                <a:spcPct val="15000"/>
              </a:spcBef>
              <a:buNone/>
              <a:defRPr/>
            </a:pPr>
            <a:r>
              <a:rPr lang="en-US" altLang="en-US" sz="3200" dirty="0"/>
              <a:t>What this example illustrates:</a:t>
            </a:r>
          </a:p>
          <a:p>
            <a:pPr marL="609600" indent="-609600">
              <a:lnSpc>
                <a:spcPct val="90000"/>
              </a:lnSpc>
              <a:spcBef>
                <a:spcPct val="15000"/>
              </a:spcBef>
              <a:buFont typeface="Wingdings" panose="05000000000000000000" pitchFamily="2" charset="2"/>
              <a:buAutoNum type="arabicPeriod"/>
              <a:defRPr/>
            </a:pPr>
            <a:r>
              <a:rPr lang="en-US" altLang="en-US" sz="2800" dirty="0"/>
              <a:t>The inherent difficulties of initiating a new program</a:t>
            </a:r>
          </a:p>
          <a:p>
            <a:pPr marL="990600" lvl="1" indent="-533400">
              <a:lnSpc>
                <a:spcPct val="90000"/>
              </a:lnSpc>
              <a:spcBef>
                <a:spcPct val="15000"/>
              </a:spcBef>
              <a:buFont typeface="Wingdings" panose="05000000000000000000" pitchFamily="2" charset="2"/>
              <a:buChar char="n"/>
              <a:defRPr/>
            </a:pPr>
            <a:r>
              <a:rPr lang="en-US" altLang="en-US" sz="2400" dirty="0"/>
              <a:t>There will be far more unknowns than for an established program</a:t>
            </a:r>
          </a:p>
          <a:p>
            <a:pPr marL="990600" lvl="1" indent="-533400">
              <a:lnSpc>
                <a:spcPct val="90000"/>
              </a:lnSpc>
              <a:spcBef>
                <a:spcPct val="15000"/>
              </a:spcBef>
              <a:buFont typeface="Wingdings" panose="05000000000000000000" pitchFamily="2" charset="2"/>
              <a:buChar char="n"/>
              <a:defRPr/>
            </a:pPr>
            <a:r>
              <a:rPr lang="en-US" altLang="en-US" sz="2400" dirty="0"/>
              <a:t>You make your best assumptions and projections</a:t>
            </a:r>
          </a:p>
          <a:p>
            <a:pPr marL="990600" lvl="1" indent="-533400">
              <a:lnSpc>
                <a:spcPct val="90000"/>
              </a:lnSpc>
              <a:spcBef>
                <a:spcPct val="15000"/>
              </a:spcBef>
              <a:buFont typeface="Wingdings" panose="05000000000000000000" pitchFamily="2" charset="2"/>
              <a:buChar char="n"/>
              <a:defRPr/>
            </a:pPr>
            <a:r>
              <a:rPr lang="en-US" altLang="en-US" sz="2400" dirty="0"/>
              <a:t>You structure the contract the way you think will best achieve the purpose of the program</a:t>
            </a:r>
          </a:p>
          <a:p>
            <a:pPr marL="990600" lvl="1" indent="-533400">
              <a:lnSpc>
                <a:spcPct val="90000"/>
              </a:lnSpc>
              <a:spcBef>
                <a:spcPct val="15000"/>
              </a:spcBef>
              <a:buFont typeface="Wingdings" panose="05000000000000000000" pitchFamily="2" charset="2"/>
              <a:buChar char="n"/>
              <a:defRPr/>
            </a:pPr>
            <a:r>
              <a:rPr lang="en-US" altLang="en-US" sz="2400" dirty="0"/>
              <a:t>And, to a degree you then just see what happens</a:t>
            </a:r>
          </a:p>
          <a:p>
            <a:pPr marL="1371600" lvl="2" indent="-457200">
              <a:lnSpc>
                <a:spcPct val="90000"/>
              </a:lnSpc>
              <a:spcBef>
                <a:spcPct val="15000"/>
              </a:spcBef>
              <a:buFont typeface="Wingdings" panose="05000000000000000000" pitchFamily="2" charset="2"/>
              <a:buChar char="n"/>
              <a:defRPr/>
            </a:pPr>
            <a:r>
              <a:rPr lang="en-US" altLang="en-US" b="1" dirty="0"/>
              <a:t>Whether it turns out as expected</a:t>
            </a:r>
          </a:p>
        </p:txBody>
      </p:sp>
      <p:sp>
        <p:nvSpPr>
          <p:cNvPr id="736261" name="Slide Number Placeholder 5">
            <a:extLst>
              <a:ext uri="{FF2B5EF4-FFF2-40B4-BE49-F238E27FC236}">
                <a16:creationId xmlns:a16="http://schemas.microsoft.com/office/drawing/2014/main" id="{7CB26D37-9FAA-48C1-8829-676DCFB805BB}"/>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3855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860C612-FEAB-4F4D-8D6C-8C8D59C4AABD}"/>
              </a:ext>
            </a:extLst>
          </p:cNvPr>
          <p:cNvSpPr>
            <a:spLocks noGrp="1"/>
          </p:cNvSpPr>
          <p:nvPr>
            <p:ph type="ftr" sz="quarter" idx="11"/>
          </p:nvPr>
        </p:nvSpPr>
        <p:spPr>
          <a:xfrm>
            <a:off x="812799" y="6356351"/>
            <a:ext cx="9980891"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E1919D19-0199-4A11-8290-D0A158796DF0}"/>
              </a:ext>
            </a:extLst>
          </p:cNvPr>
          <p:cNvSpPr>
            <a:spLocks noGrp="1"/>
          </p:cNvSpPr>
          <p:nvPr>
            <p:ph type="sldNum" sz="quarter" idx="12"/>
          </p:nvPr>
        </p:nvSpPr>
        <p:spPr/>
        <p:txBody>
          <a:bodyPr/>
          <a:lstStyle/>
          <a:p>
            <a:fld id="{9250DC67-2918-4348-A041-C6382D14999C}" type="slidenum">
              <a:rPr lang="en-US" altLang="en-US" smtClean="0"/>
              <a:pPr/>
              <a:t>95</a:t>
            </a:fld>
            <a:endParaRPr lang="en-US" altLang="en-US"/>
          </a:p>
        </p:txBody>
      </p:sp>
      <p:sp>
        <p:nvSpPr>
          <p:cNvPr id="1061891" name="Rectangle 2">
            <a:extLst>
              <a:ext uri="{FF2B5EF4-FFF2-40B4-BE49-F238E27FC236}">
                <a16:creationId xmlns:a16="http://schemas.microsoft.com/office/drawing/2014/main" id="{43A3A8D2-168D-47B7-A65B-BF67C02B3DD1}"/>
              </a:ext>
            </a:extLst>
          </p:cNvPr>
          <p:cNvSpPr>
            <a:spLocks noGrp="1" noChangeArrowheads="1"/>
          </p:cNvSpPr>
          <p:nvPr>
            <p:ph type="title" idx="4294967295"/>
          </p:nvPr>
        </p:nvSpPr>
        <p:spPr>
          <a:xfrm>
            <a:off x="0" y="228600"/>
            <a:ext cx="11868346" cy="609600"/>
          </a:xfrm>
        </p:spPr>
        <p:txBody>
          <a:bodyPr/>
          <a:lstStyle/>
          <a:p>
            <a:pPr eaLnBrk="1" hangingPunct="1">
              <a:defRPr/>
            </a:pPr>
            <a:r>
              <a:rPr lang="en-US" altLang="en-US" dirty="0"/>
              <a:t>Option Renewal Example #2 </a:t>
            </a:r>
            <a:r>
              <a:rPr lang="en-US" altLang="en-US" sz="2400" dirty="0"/>
              <a:t>(Cont’d)</a:t>
            </a:r>
          </a:p>
        </p:txBody>
      </p:sp>
      <p:sp>
        <p:nvSpPr>
          <p:cNvPr id="1061892" name="Rectangle 3">
            <a:extLst>
              <a:ext uri="{FF2B5EF4-FFF2-40B4-BE49-F238E27FC236}">
                <a16:creationId xmlns:a16="http://schemas.microsoft.com/office/drawing/2014/main" id="{9F46CEAC-42D1-4DCA-9E0B-04331DCEEF52}"/>
              </a:ext>
            </a:extLst>
          </p:cNvPr>
          <p:cNvSpPr>
            <a:spLocks noGrp="1" noChangeArrowheads="1"/>
          </p:cNvSpPr>
          <p:nvPr>
            <p:ph type="body" idx="4294967295"/>
          </p:nvPr>
        </p:nvSpPr>
        <p:spPr>
          <a:xfrm>
            <a:off x="631596" y="1593130"/>
            <a:ext cx="11142482" cy="4655270"/>
          </a:xfrm>
        </p:spPr>
        <p:txBody>
          <a:bodyPr/>
          <a:lstStyle/>
          <a:p>
            <a:pPr marL="609600" indent="-609600">
              <a:lnSpc>
                <a:spcPct val="90000"/>
              </a:lnSpc>
              <a:spcBef>
                <a:spcPct val="15000"/>
              </a:spcBef>
              <a:buNone/>
              <a:defRPr/>
            </a:pPr>
            <a:r>
              <a:rPr lang="en-US" altLang="en-US" sz="3200" dirty="0"/>
              <a:t>What this example illustrates:</a:t>
            </a:r>
          </a:p>
          <a:p>
            <a:pPr marL="609600" indent="-609600">
              <a:lnSpc>
                <a:spcPct val="90000"/>
              </a:lnSpc>
              <a:spcBef>
                <a:spcPct val="15000"/>
              </a:spcBef>
              <a:buNone/>
              <a:defRPr/>
            </a:pPr>
            <a:r>
              <a:rPr lang="en-US" altLang="en-US" dirty="0">
                <a:solidFill>
                  <a:schemeClr val="tx1"/>
                </a:solidFill>
              </a:rPr>
              <a:t>2</a:t>
            </a:r>
            <a:r>
              <a:rPr lang="en-US" altLang="en-US" dirty="0">
                <a:solidFill>
                  <a:srgbClr val="FFCC00"/>
                </a:solidFill>
              </a:rPr>
              <a:t>.</a:t>
            </a:r>
            <a:r>
              <a:rPr lang="en-US" altLang="en-US" dirty="0"/>
              <a:t>	</a:t>
            </a:r>
            <a:r>
              <a:rPr lang="en-US" altLang="en-US" sz="2800" dirty="0"/>
              <a:t>The advantages and flexibility of renewal options</a:t>
            </a:r>
          </a:p>
          <a:p>
            <a:pPr marL="990600" lvl="1" indent="-533400">
              <a:lnSpc>
                <a:spcPct val="90000"/>
              </a:lnSpc>
              <a:spcBef>
                <a:spcPct val="15000"/>
              </a:spcBef>
              <a:buFont typeface="Wingdings" panose="05000000000000000000" pitchFamily="2" charset="2"/>
              <a:buChar char="n"/>
              <a:defRPr/>
            </a:pPr>
            <a:r>
              <a:rPr lang="en-US" altLang="en-US" sz="2400" dirty="0"/>
              <a:t>With renewals a contract can still run as long as originally desired, if everything is OK</a:t>
            </a:r>
          </a:p>
          <a:p>
            <a:pPr marL="990600" lvl="1" indent="-533400">
              <a:lnSpc>
                <a:spcPct val="90000"/>
              </a:lnSpc>
              <a:spcBef>
                <a:spcPct val="15000"/>
              </a:spcBef>
              <a:buFont typeface="Wingdings" panose="05000000000000000000" pitchFamily="2" charset="2"/>
              <a:buChar char="n"/>
              <a:defRPr/>
            </a:pPr>
            <a:r>
              <a:rPr lang="en-US" altLang="en-US" sz="2400" dirty="0"/>
              <a:t>But, if things don’t work out for any reason the contracts can end after the base term without resorting to any type of termination</a:t>
            </a:r>
          </a:p>
          <a:p>
            <a:pPr marL="1371600" lvl="2" indent="-457200">
              <a:lnSpc>
                <a:spcPct val="90000"/>
              </a:lnSpc>
              <a:spcBef>
                <a:spcPct val="15000"/>
              </a:spcBef>
              <a:buFont typeface="Wingdings" panose="05000000000000000000" pitchFamily="2" charset="2"/>
              <a:buChar char="n"/>
              <a:defRPr/>
            </a:pPr>
            <a:r>
              <a:rPr lang="en-US" altLang="en-US" b="1" dirty="0"/>
              <a:t>If an option isn’t exercised, the contract simply ends</a:t>
            </a:r>
          </a:p>
          <a:p>
            <a:pPr marL="990600" lvl="1" indent="-533400">
              <a:lnSpc>
                <a:spcPct val="90000"/>
              </a:lnSpc>
              <a:spcBef>
                <a:spcPct val="15000"/>
              </a:spcBef>
              <a:buFont typeface="Wingdings" panose="05000000000000000000" pitchFamily="2" charset="2"/>
              <a:buChar char="n"/>
              <a:defRPr/>
            </a:pPr>
            <a:r>
              <a:rPr lang="en-US" altLang="en-US" sz="2400" dirty="0"/>
              <a:t>The leverage that is possible with options</a:t>
            </a:r>
          </a:p>
          <a:p>
            <a:pPr marL="1371600" lvl="2" indent="-457200">
              <a:lnSpc>
                <a:spcPct val="90000"/>
              </a:lnSpc>
              <a:spcBef>
                <a:spcPct val="15000"/>
              </a:spcBef>
              <a:buFont typeface="Wingdings" panose="05000000000000000000" pitchFamily="2" charset="2"/>
              <a:buChar char="n"/>
              <a:defRPr/>
            </a:pPr>
            <a:r>
              <a:rPr lang="en-US" altLang="en-US" b="1" dirty="0"/>
              <a:t>If the vendor wants to continue to enjoy the rewards of the contract, it may have to agree to modifications that benefit the State    </a:t>
            </a:r>
          </a:p>
        </p:txBody>
      </p:sp>
      <p:sp>
        <p:nvSpPr>
          <p:cNvPr id="737285" name="Slide Number Placeholder 5">
            <a:extLst>
              <a:ext uri="{FF2B5EF4-FFF2-40B4-BE49-F238E27FC236}">
                <a16:creationId xmlns:a16="http://schemas.microsoft.com/office/drawing/2014/main" id="{5C3D5613-ABF5-463C-997E-3FA3CA2C4B1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77415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A31E4CF-315B-4C01-86C4-26FF3835B0E6}"/>
              </a:ext>
            </a:extLst>
          </p:cNvPr>
          <p:cNvSpPr>
            <a:spLocks noGrp="1"/>
          </p:cNvSpPr>
          <p:nvPr>
            <p:ph type="ftr" sz="quarter" idx="11"/>
          </p:nvPr>
        </p:nvSpPr>
        <p:spPr>
          <a:xfrm>
            <a:off x="812800" y="6356351"/>
            <a:ext cx="10065732"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7CD84F09-496F-4A03-9CC4-D4BCB64D1285}"/>
              </a:ext>
            </a:extLst>
          </p:cNvPr>
          <p:cNvSpPr>
            <a:spLocks noGrp="1"/>
          </p:cNvSpPr>
          <p:nvPr>
            <p:ph type="sldNum" sz="quarter" idx="12"/>
          </p:nvPr>
        </p:nvSpPr>
        <p:spPr/>
        <p:txBody>
          <a:bodyPr/>
          <a:lstStyle/>
          <a:p>
            <a:fld id="{AD555A28-44B7-41A5-A3DE-D0F0F3464205}" type="slidenum">
              <a:rPr lang="en-US" altLang="en-US" smtClean="0"/>
              <a:pPr/>
              <a:t>96</a:t>
            </a:fld>
            <a:endParaRPr lang="en-US" altLang="en-US"/>
          </a:p>
        </p:txBody>
      </p:sp>
      <p:sp>
        <p:nvSpPr>
          <p:cNvPr id="1346563" name="Rectangle 2">
            <a:extLst>
              <a:ext uri="{FF2B5EF4-FFF2-40B4-BE49-F238E27FC236}">
                <a16:creationId xmlns:a16="http://schemas.microsoft.com/office/drawing/2014/main" id="{1136FEFE-F706-4C23-A727-15BF1BC2579B}"/>
              </a:ext>
            </a:extLst>
          </p:cNvPr>
          <p:cNvSpPr>
            <a:spLocks noGrp="1" noChangeArrowheads="1"/>
          </p:cNvSpPr>
          <p:nvPr>
            <p:ph type="title" idx="4294967295"/>
          </p:nvPr>
        </p:nvSpPr>
        <p:spPr>
          <a:xfrm>
            <a:off x="0" y="152400"/>
            <a:ext cx="9144000" cy="609600"/>
          </a:xfrm>
        </p:spPr>
        <p:txBody>
          <a:bodyPr/>
          <a:lstStyle/>
          <a:p>
            <a:pPr eaLnBrk="1" hangingPunct="1">
              <a:defRPr/>
            </a:pPr>
            <a:r>
              <a:rPr lang="en-US" altLang="en-US" sz="4000" dirty="0"/>
              <a:t>Option Renewal Example #3</a:t>
            </a:r>
            <a:endParaRPr lang="en-US" altLang="en-US" sz="2400" dirty="0"/>
          </a:p>
        </p:txBody>
      </p:sp>
      <p:sp>
        <p:nvSpPr>
          <p:cNvPr id="1346564" name="Rectangle 3">
            <a:extLst>
              <a:ext uri="{FF2B5EF4-FFF2-40B4-BE49-F238E27FC236}">
                <a16:creationId xmlns:a16="http://schemas.microsoft.com/office/drawing/2014/main" id="{18659B44-D770-4E00-9814-4678FE395E44}"/>
              </a:ext>
            </a:extLst>
          </p:cNvPr>
          <p:cNvSpPr>
            <a:spLocks noGrp="1" noChangeArrowheads="1"/>
          </p:cNvSpPr>
          <p:nvPr>
            <p:ph type="body" idx="4294967295"/>
          </p:nvPr>
        </p:nvSpPr>
        <p:spPr>
          <a:xfrm>
            <a:off x="235670" y="838200"/>
            <a:ext cx="11670384" cy="5410200"/>
          </a:xfrm>
        </p:spPr>
        <p:txBody>
          <a:bodyPr/>
          <a:lstStyle/>
          <a:p>
            <a:pPr marL="63500" indent="-63500" algn="ctr">
              <a:lnSpc>
                <a:spcPct val="95000"/>
              </a:lnSpc>
              <a:spcBef>
                <a:spcPct val="15000"/>
              </a:spcBef>
              <a:buNone/>
              <a:defRPr/>
            </a:pPr>
            <a:r>
              <a:rPr lang="en-US" altLang="en-US" sz="3200" dirty="0"/>
              <a:t>Situation: </a:t>
            </a:r>
          </a:p>
          <a:p>
            <a:pPr marL="63500" indent="-63500">
              <a:lnSpc>
                <a:spcPct val="95000"/>
              </a:lnSpc>
              <a:spcBef>
                <a:spcPct val="15000"/>
              </a:spcBef>
              <a:buNone/>
              <a:defRPr/>
            </a:pPr>
            <a:r>
              <a:rPr lang="en-US" altLang="en-US" sz="3200" dirty="0"/>
              <a:t>Public Relations (PR) contract to develop and make media placements of messages for both men and women on the causes, prevention, reporting procedures and consequences of rape and sexual assault</a:t>
            </a:r>
          </a:p>
          <a:p>
            <a:pPr marL="63500" indent="-63500">
              <a:lnSpc>
                <a:spcPct val="95000"/>
              </a:lnSpc>
              <a:spcBef>
                <a:spcPct val="15000"/>
              </a:spcBef>
              <a:defRPr/>
            </a:pPr>
            <a:r>
              <a:rPr lang="en-US" altLang="en-US" sz="2800" dirty="0"/>
              <a:t>The initial contract term was for 6 months, with 1 six month renewal option</a:t>
            </a:r>
          </a:p>
          <a:p>
            <a:pPr marL="63500" indent="-63500">
              <a:lnSpc>
                <a:spcPct val="95000"/>
              </a:lnSpc>
              <a:spcBef>
                <a:spcPct val="15000"/>
              </a:spcBef>
              <a:defRPr/>
            </a:pPr>
            <a:r>
              <a:rPr lang="en-US" altLang="en-US" sz="2800" dirty="0"/>
              <a:t>The award decision was based upon the price for the initial term only</a:t>
            </a:r>
          </a:p>
          <a:p>
            <a:pPr marL="1219200" lvl="1" indent="-533400">
              <a:lnSpc>
                <a:spcPct val="95000"/>
              </a:lnSpc>
              <a:spcBef>
                <a:spcPct val="15000"/>
              </a:spcBef>
              <a:defRPr/>
            </a:pPr>
            <a:r>
              <a:rPr lang="en-US" altLang="en-US" sz="2400" dirty="0"/>
              <a:t>The procurement was conducted via CSP</a:t>
            </a:r>
          </a:p>
          <a:p>
            <a:pPr marL="1219200" lvl="1" indent="-533400">
              <a:lnSpc>
                <a:spcPct val="95000"/>
              </a:lnSpc>
              <a:spcBef>
                <a:spcPct val="15000"/>
              </a:spcBef>
              <a:defRPr/>
            </a:pPr>
            <a:r>
              <a:rPr lang="en-US" altLang="en-US" sz="2400" dirty="0"/>
              <a:t>With technical being worth more than price</a:t>
            </a:r>
          </a:p>
        </p:txBody>
      </p:sp>
      <p:sp>
        <p:nvSpPr>
          <p:cNvPr id="738309" name="Slide Number Placeholder 5">
            <a:extLst>
              <a:ext uri="{FF2B5EF4-FFF2-40B4-BE49-F238E27FC236}">
                <a16:creationId xmlns:a16="http://schemas.microsoft.com/office/drawing/2014/main" id="{A2A2A03E-D811-4089-BCC0-0196E9B5F75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258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93E0ACB-B574-4BA8-929C-C257D88E5702}"/>
              </a:ext>
            </a:extLst>
          </p:cNvPr>
          <p:cNvSpPr>
            <a:spLocks noGrp="1"/>
          </p:cNvSpPr>
          <p:nvPr>
            <p:ph type="ftr" sz="quarter" idx="11"/>
          </p:nvPr>
        </p:nvSpPr>
        <p:spPr>
          <a:xfrm>
            <a:off x="812800" y="6356351"/>
            <a:ext cx="10141146"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B9BBBBFD-5BFE-4C0D-8C32-C9BED50C0305}"/>
              </a:ext>
            </a:extLst>
          </p:cNvPr>
          <p:cNvSpPr>
            <a:spLocks noGrp="1"/>
          </p:cNvSpPr>
          <p:nvPr>
            <p:ph type="sldNum" sz="quarter" idx="12"/>
          </p:nvPr>
        </p:nvSpPr>
        <p:spPr/>
        <p:txBody>
          <a:bodyPr/>
          <a:lstStyle/>
          <a:p>
            <a:fld id="{08DF524C-88C4-4510-A759-75909725BB3B}" type="slidenum">
              <a:rPr lang="en-US" altLang="en-US" smtClean="0"/>
              <a:pPr/>
              <a:t>97</a:t>
            </a:fld>
            <a:endParaRPr lang="en-US" altLang="en-US"/>
          </a:p>
        </p:txBody>
      </p:sp>
      <p:sp>
        <p:nvSpPr>
          <p:cNvPr id="1347587" name="Rectangle 2">
            <a:extLst>
              <a:ext uri="{FF2B5EF4-FFF2-40B4-BE49-F238E27FC236}">
                <a16:creationId xmlns:a16="http://schemas.microsoft.com/office/drawing/2014/main" id="{F0CF9212-41EC-4492-9874-E5D7C756FA85}"/>
              </a:ext>
            </a:extLst>
          </p:cNvPr>
          <p:cNvSpPr>
            <a:spLocks noGrp="1" noChangeArrowheads="1"/>
          </p:cNvSpPr>
          <p:nvPr>
            <p:ph type="title" idx="4294967295"/>
          </p:nvPr>
        </p:nvSpPr>
        <p:spPr>
          <a:xfrm>
            <a:off x="-1" y="152400"/>
            <a:ext cx="11896627" cy="609600"/>
          </a:xfrm>
        </p:spPr>
        <p:txBody>
          <a:bodyPr/>
          <a:lstStyle/>
          <a:p>
            <a:pPr eaLnBrk="1" hangingPunct="1">
              <a:defRPr/>
            </a:pPr>
            <a:r>
              <a:rPr lang="en-US" altLang="en-US" sz="4000" dirty="0"/>
              <a:t>Option Renewal Example #3 </a:t>
            </a:r>
            <a:r>
              <a:rPr lang="en-US" altLang="en-US" sz="2400" dirty="0"/>
              <a:t>(Cont’d)</a:t>
            </a:r>
          </a:p>
        </p:txBody>
      </p:sp>
      <p:sp>
        <p:nvSpPr>
          <p:cNvPr id="1347588" name="Rectangle 3">
            <a:extLst>
              <a:ext uri="{FF2B5EF4-FFF2-40B4-BE49-F238E27FC236}">
                <a16:creationId xmlns:a16="http://schemas.microsoft.com/office/drawing/2014/main" id="{11A0E1B1-D7EA-4483-A84E-5E94FB082E7E}"/>
              </a:ext>
            </a:extLst>
          </p:cNvPr>
          <p:cNvSpPr>
            <a:spLocks noGrp="1" noChangeArrowheads="1"/>
          </p:cNvSpPr>
          <p:nvPr>
            <p:ph type="body" idx="4294967295"/>
          </p:nvPr>
        </p:nvSpPr>
        <p:spPr>
          <a:xfrm>
            <a:off x="593889" y="1065228"/>
            <a:ext cx="10963374" cy="5183171"/>
          </a:xfrm>
        </p:spPr>
        <p:txBody>
          <a:bodyPr/>
          <a:lstStyle/>
          <a:p>
            <a:pPr marL="609600" indent="-609600">
              <a:lnSpc>
                <a:spcPct val="95000"/>
              </a:lnSpc>
              <a:defRPr/>
            </a:pPr>
            <a:r>
              <a:rPr lang="en-US" altLang="en-US" sz="2800" dirty="0"/>
              <a:t>For PR contracts it is typical for the RFP to state the amount of funds available for the campaign</a:t>
            </a:r>
          </a:p>
          <a:p>
            <a:pPr marL="609600" indent="-609600">
              <a:lnSpc>
                <a:spcPct val="95000"/>
              </a:lnSpc>
              <a:defRPr/>
            </a:pPr>
            <a:r>
              <a:rPr lang="en-US" altLang="en-US" sz="2800" dirty="0"/>
              <a:t>The financial aspect of this type of procurement is usually the amount of the available funds to be retained by the contractor (its fixed fee), versus the amount to be used for media placements of the PR message</a:t>
            </a:r>
          </a:p>
          <a:p>
            <a:pPr marL="609600" indent="-609600">
              <a:lnSpc>
                <a:spcPct val="95000"/>
              </a:lnSpc>
              <a:defRPr/>
            </a:pPr>
            <a:r>
              <a:rPr lang="en-US" altLang="en-US" sz="2800" dirty="0"/>
              <a:t>In the RFP it was stated that there was a $300,000 federal grant for the base 6 month term</a:t>
            </a:r>
          </a:p>
          <a:p>
            <a:pPr marL="609600" indent="-609600">
              <a:lnSpc>
                <a:spcPct val="95000"/>
              </a:lnSpc>
              <a:defRPr/>
            </a:pPr>
            <a:r>
              <a:rPr lang="en-US" altLang="en-US" sz="2800" dirty="0"/>
              <a:t>But, it wasn’t known if additional grant funding would be received to exercise the renewal option, or how much such funding might be</a:t>
            </a:r>
          </a:p>
        </p:txBody>
      </p:sp>
      <p:sp>
        <p:nvSpPr>
          <p:cNvPr id="739333" name="Slide Number Placeholder 5">
            <a:extLst>
              <a:ext uri="{FF2B5EF4-FFF2-40B4-BE49-F238E27FC236}">
                <a16:creationId xmlns:a16="http://schemas.microsoft.com/office/drawing/2014/main" id="{66A6CA85-84D4-47FC-AB3C-F382468C3FAE}"/>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16089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8540634-A371-48B4-8BCC-1A1574512895}"/>
              </a:ext>
            </a:extLst>
          </p:cNvPr>
          <p:cNvSpPr>
            <a:spLocks noGrp="1"/>
          </p:cNvSpPr>
          <p:nvPr>
            <p:ph type="ftr" sz="quarter" idx="11"/>
          </p:nvPr>
        </p:nvSpPr>
        <p:spPr>
          <a:xfrm>
            <a:off x="812800" y="6356351"/>
            <a:ext cx="10018598"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23255EE-E7B8-4BF2-B839-D7BD912AD12A}"/>
              </a:ext>
            </a:extLst>
          </p:cNvPr>
          <p:cNvSpPr>
            <a:spLocks noGrp="1"/>
          </p:cNvSpPr>
          <p:nvPr>
            <p:ph type="sldNum" sz="quarter" idx="12"/>
          </p:nvPr>
        </p:nvSpPr>
        <p:spPr/>
        <p:txBody>
          <a:bodyPr/>
          <a:lstStyle/>
          <a:p>
            <a:fld id="{CD155E73-338B-4F39-AE88-A722E934A068}" type="slidenum">
              <a:rPr lang="en-US" altLang="en-US" smtClean="0"/>
              <a:pPr/>
              <a:t>98</a:t>
            </a:fld>
            <a:endParaRPr lang="en-US" altLang="en-US"/>
          </a:p>
        </p:txBody>
      </p:sp>
      <p:sp>
        <p:nvSpPr>
          <p:cNvPr id="1348611" name="Rectangle 2">
            <a:extLst>
              <a:ext uri="{FF2B5EF4-FFF2-40B4-BE49-F238E27FC236}">
                <a16:creationId xmlns:a16="http://schemas.microsoft.com/office/drawing/2014/main" id="{542F5796-A493-4325-AB3B-E4C6DB5D3178}"/>
              </a:ext>
            </a:extLst>
          </p:cNvPr>
          <p:cNvSpPr>
            <a:spLocks noGrp="1" noChangeArrowheads="1"/>
          </p:cNvSpPr>
          <p:nvPr>
            <p:ph type="title" idx="4294967295"/>
          </p:nvPr>
        </p:nvSpPr>
        <p:spPr>
          <a:xfrm>
            <a:off x="-1" y="152400"/>
            <a:ext cx="11877773" cy="609600"/>
          </a:xfrm>
        </p:spPr>
        <p:txBody>
          <a:bodyPr/>
          <a:lstStyle/>
          <a:p>
            <a:pPr eaLnBrk="1" hangingPunct="1">
              <a:defRPr/>
            </a:pPr>
            <a:r>
              <a:rPr lang="en-US" altLang="en-US" dirty="0"/>
              <a:t>Option Renewal Example #3 </a:t>
            </a:r>
            <a:r>
              <a:rPr lang="en-US" altLang="en-US" sz="2400" dirty="0"/>
              <a:t>(Cont’d)</a:t>
            </a:r>
          </a:p>
        </p:txBody>
      </p:sp>
      <p:sp>
        <p:nvSpPr>
          <p:cNvPr id="1348612" name="Rectangle 3">
            <a:extLst>
              <a:ext uri="{FF2B5EF4-FFF2-40B4-BE49-F238E27FC236}">
                <a16:creationId xmlns:a16="http://schemas.microsoft.com/office/drawing/2014/main" id="{48064DD1-7007-46E3-ABA5-C7BD626B16BE}"/>
              </a:ext>
            </a:extLst>
          </p:cNvPr>
          <p:cNvSpPr>
            <a:spLocks noGrp="1" noChangeArrowheads="1"/>
          </p:cNvSpPr>
          <p:nvPr>
            <p:ph type="body" idx="4294967295"/>
          </p:nvPr>
        </p:nvSpPr>
        <p:spPr>
          <a:xfrm>
            <a:off x="424206" y="838200"/>
            <a:ext cx="11453566" cy="5410200"/>
          </a:xfrm>
        </p:spPr>
        <p:txBody>
          <a:bodyPr>
            <a:normAutofit/>
          </a:bodyPr>
          <a:lstStyle/>
          <a:p>
            <a:pPr marL="609600" indent="-609600">
              <a:spcBef>
                <a:spcPct val="15000"/>
              </a:spcBef>
              <a:defRPr/>
            </a:pPr>
            <a:r>
              <a:rPr lang="en-US" altLang="en-US" sz="2800" dirty="0"/>
              <a:t>The procuring agency submitted an award recommendation to DBM for approval</a:t>
            </a:r>
          </a:p>
          <a:p>
            <a:pPr marL="609600" indent="-609600">
              <a:spcBef>
                <a:spcPct val="15000"/>
              </a:spcBef>
              <a:defRPr/>
            </a:pPr>
            <a:r>
              <a:rPr lang="en-US" altLang="en-US" sz="2800" dirty="0"/>
              <a:t>There were 2 responses to the RFP</a:t>
            </a:r>
          </a:p>
          <a:p>
            <a:pPr marL="990600" lvl="1" indent="-533400">
              <a:spcBef>
                <a:spcPct val="15000"/>
              </a:spcBef>
              <a:defRPr/>
            </a:pPr>
            <a:r>
              <a:rPr lang="en-US" altLang="en-US" sz="2400" dirty="0"/>
              <a:t>One offeror was judged technically superior to the other </a:t>
            </a:r>
          </a:p>
          <a:p>
            <a:pPr marL="990600" lvl="1" indent="-533400">
              <a:spcBef>
                <a:spcPct val="15000"/>
              </a:spcBef>
              <a:defRPr/>
            </a:pPr>
            <a:r>
              <a:rPr lang="en-US" altLang="en-US" sz="2400" dirty="0"/>
              <a:t>Both vendors quoted $300,000 for the financial, as instructed in the RFP</a:t>
            </a:r>
          </a:p>
          <a:p>
            <a:pPr marL="990600" lvl="1" indent="-533400">
              <a:spcBef>
                <a:spcPct val="15000"/>
              </a:spcBef>
              <a:defRPr/>
            </a:pPr>
            <a:r>
              <a:rPr lang="en-US" altLang="en-US" sz="2400" dirty="0"/>
              <a:t>While the recommended vendor quoted a much lower fixed fee portion of the $300,000 for the base term </a:t>
            </a:r>
          </a:p>
          <a:p>
            <a:pPr marL="990600" lvl="1" indent="-533400">
              <a:spcBef>
                <a:spcPct val="15000"/>
              </a:spcBef>
              <a:defRPr/>
            </a:pPr>
            <a:r>
              <a:rPr lang="en-US" altLang="en-US" sz="2400" dirty="0"/>
              <a:t>The RFP said this breakdown was “for informational purposes”; i.e., not a contractual commitment</a:t>
            </a:r>
          </a:p>
          <a:p>
            <a:pPr marL="609600" indent="-609600">
              <a:spcBef>
                <a:spcPct val="15000"/>
              </a:spcBef>
              <a:defRPr/>
            </a:pPr>
            <a:r>
              <a:rPr lang="en-US" altLang="en-US" sz="2800" dirty="0"/>
              <a:t>DBM’s initial response was that no award was possible from the RFP</a:t>
            </a:r>
          </a:p>
        </p:txBody>
      </p:sp>
      <p:sp>
        <p:nvSpPr>
          <p:cNvPr id="740357" name="Slide Number Placeholder 5">
            <a:extLst>
              <a:ext uri="{FF2B5EF4-FFF2-40B4-BE49-F238E27FC236}">
                <a16:creationId xmlns:a16="http://schemas.microsoft.com/office/drawing/2014/main" id="{6E01CEEE-A219-420B-A8D1-1868FF46065D}"/>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7336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531BCD22-1732-4DB2-9BAE-6F6ADE3216F4}"/>
              </a:ext>
            </a:extLst>
          </p:cNvPr>
          <p:cNvSpPr>
            <a:spLocks noGrp="1"/>
          </p:cNvSpPr>
          <p:nvPr>
            <p:ph type="ftr" sz="quarter" idx="11"/>
          </p:nvPr>
        </p:nvSpPr>
        <p:spPr>
          <a:xfrm>
            <a:off x="812799" y="6356351"/>
            <a:ext cx="10150573" cy="365125"/>
          </a:xfrm>
        </p:spPr>
        <p:txBody>
          <a:bodyPr/>
          <a:lstStyle/>
          <a:p>
            <a:r>
              <a:rPr lang="en-US" altLang="en-US" dirty="0"/>
              <a:t>5/22/2018   S.S. Emergency. Options &amp; Mods  Copyright © Maryland Department of Health (Unpublished Work)</a:t>
            </a:r>
          </a:p>
        </p:txBody>
      </p:sp>
      <p:sp>
        <p:nvSpPr>
          <p:cNvPr id="7" name="Slide Number Placeholder 3">
            <a:extLst>
              <a:ext uri="{FF2B5EF4-FFF2-40B4-BE49-F238E27FC236}">
                <a16:creationId xmlns:a16="http://schemas.microsoft.com/office/drawing/2014/main" id="{5E88A499-B7A6-4766-AB93-B9A43E03ABF3}"/>
              </a:ext>
            </a:extLst>
          </p:cNvPr>
          <p:cNvSpPr>
            <a:spLocks noGrp="1"/>
          </p:cNvSpPr>
          <p:nvPr>
            <p:ph type="sldNum" sz="quarter" idx="12"/>
          </p:nvPr>
        </p:nvSpPr>
        <p:spPr/>
        <p:txBody>
          <a:bodyPr/>
          <a:lstStyle/>
          <a:p>
            <a:fld id="{491CE752-63FA-4424-99D4-37CADBCF8BD9}" type="slidenum">
              <a:rPr lang="en-US" altLang="en-US" smtClean="0"/>
              <a:pPr/>
              <a:t>99</a:t>
            </a:fld>
            <a:endParaRPr lang="en-US" altLang="en-US"/>
          </a:p>
        </p:txBody>
      </p:sp>
      <p:sp>
        <p:nvSpPr>
          <p:cNvPr id="1349635" name="Rectangle 2">
            <a:extLst>
              <a:ext uri="{FF2B5EF4-FFF2-40B4-BE49-F238E27FC236}">
                <a16:creationId xmlns:a16="http://schemas.microsoft.com/office/drawing/2014/main" id="{FB11020C-0277-4FAF-A05C-7ACFF9533DC0}"/>
              </a:ext>
            </a:extLst>
          </p:cNvPr>
          <p:cNvSpPr>
            <a:spLocks noGrp="1" noChangeArrowheads="1"/>
          </p:cNvSpPr>
          <p:nvPr>
            <p:ph type="title" idx="4294967295"/>
          </p:nvPr>
        </p:nvSpPr>
        <p:spPr>
          <a:xfrm>
            <a:off x="273376" y="152400"/>
            <a:ext cx="11783505" cy="609600"/>
          </a:xfrm>
        </p:spPr>
        <p:txBody>
          <a:bodyPr/>
          <a:lstStyle/>
          <a:p>
            <a:pPr eaLnBrk="1" hangingPunct="1">
              <a:defRPr/>
            </a:pPr>
            <a:r>
              <a:rPr lang="en-US" altLang="en-US" dirty="0"/>
              <a:t>Option Renewal Example #3 </a:t>
            </a:r>
            <a:r>
              <a:rPr lang="en-US" altLang="en-US" sz="2400" dirty="0"/>
              <a:t>(Cont’d)</a:t>
            </a:r>
          </a:p>
        </p:txBody>
      </p:sp>
      <p:sp>
        <p:nvSpPr>
          <p:cNvPr id="1349636" name="Rectangle 3">
            <a:extLst>
              <a:ext uri="{FF2B5EF4-FFF2-40B4-BE49-F238E27FC236}">
                <a16:creationId xmlns:a16="http://schemas.microsoft.com/office/drawing/2014/main" id="{A4FAC679-CA04-4DA6-9B35-36F85FB6617D}"/>
              </a:ext>
            </a:extLst>
          </p:cNvPr>
          <p:cNvSpPr>
            <a:spLocks noGrp="1" noChangeArrowheads="1"/>
          </p:cNvSpPr>
          <p:nvPr>
            <p:ph type="body" idx="4294967295"/>
          </p:nvPr>
        </p:nvSpPr>
        <p:spPr>
          <a:xfrm>
            <a:off x="395926" y="990600"/>
            <a:ext cx="11274458" cy="5466761"/>
          </a:xfrm>
        </p:spPr>
        <p:txBody>
          <a:bodyPr>
            <a:normAutofit fontScale="92500"/>
          </a:bodyPr>
          <a:lstStyle/>
          <a:p>
            <a:pPr marL="609600" indent="-609600">
              <a:lnSpc>
                <a:spcPct val="95000"/>
              </a:lnSpc>
              <a:spcBef>
                <a:spcPct val="15000"/>
              </a:spcBef>
              <a:defRPr/>
            </a:pPr>
            <a:r>
              <a:rPr lang="en-US" altLang="en-US" sz="3500" dirty="0"/>
              <a:t>This answer resulted from the fact that:</a:t>
            </a:r>
          </a:p>
          <a:p>
            <a:pPr marL="990600" lvl="1" indent="-533400">
              <a:lnSpc>
                <a:spcPct val="95000"/>
              </a:lnSpc>
              <a:spcBef>
                <a:spcPct val="15000"/>
              </a:spcBef>
              <a:defRPr/>
            </a:pPr>
            <a:r>
              <a:rPr lang="en-US" altLang="en-US" sz="3000" dirty="0"/>
              <a:t>While there were detailed requirements for the development of the PR messages during the base term and the placement of those messages with the non-fixed fee portion of the $300,000</a:t>
            </a:r>
          </a:p>
          <a:p>
            <a:pPr marL="990600" lvl="1" indent="-533400">
              <a:lnSpc>
                <a:spcPct val="95000"/>
              </a:lnSpc>
              <a:spcBef>
                <a:spcPct val="15000"/>
              </a:spcBef>
              <a:defRPr/>
            </a:pPr>
            <a:r>
              <a:rPr lang="en-US" altLang="en-US" sz="3000" dirty="0"/>
              <a:t>There was not 1 word in the RFP of what was to be done during the renewal period</a:t>
            </a:r>
          </a:p>
          <a:p>
            <a:pPr marL="609600" indent="-609600">
              <a:lnSpc>
                <a:spcPct val="95000"/>
              </a:lnSpc>
              <a:spcBef>
                <a:spcPct val="15000"/>
              </a:spcBef>
              <a:defRPr/>
            </a:pPr>
            <a:r>
              <a:rPr lang="en-US" altLang="en-US" sz="3500" dirty="0"/>
              <a:t>Since the agency did not know if it would receive additional federal grant funding to even exercise the option, it didn’t say what was to be done under the option</a:t>
            </a:r>
          </a:p>
          <a:p>
            <a:pPr marL="990600" lvl="1" indent="-533400">
              <a:lnSpc>
                <a:spcPct val="95000"/>
              </a:lnSpc>
              <a:spcBef>
                <a:spcPct val="15000"/>
              </a:spcBef>
              <a:buNone/>
              <a:defRPr/>
            </a:pPr>
            <a:r>
              <a:rPr lang="en-US" altLang="en-US" dirty="0"/>
              <a:t>  </a:t>
            </a:r>
          </a:p>
        </p:txBody>
      </p:sp>
      <p:sp>
        <p:nvSpPr>
          <p:cNvPr id="741381" name="Slide Number Placeholder 5">
            <a:extLst>
              <a:ext uri="{FF2B5EF4-FFF2-40B4-BE49-F238E27FC236}">
                <a16:creationId xmlns:a16="http://schemas.microsoft.com/office/drawing/2014/main" id="{DA2C71C3-DB48-41DE-939C-1C8D6685A719}"/>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r" eaLnBrk="1" hangingPunct="1">
              <a:spcBef>
                <a:spcPct val="0"/>
              </a:spcBef>
              <a:buClrTx/>
              <a:buSzTx/>
              <a:buFontTx/>
              <a:buNone/>
            </a:pPr>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431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721B611122B549815CB793CD963F0F" ma:contentTypeVersion="4" ma:contentTypeDescription="Create a new document." ma:contentTypeScope="" ma:versionID="8bde1bd378c0fb81e09235766ea47715">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D6C63E-22D9-40FD-AF90-6F5632A4309F}"/>
</file>

<file path=customXml/itemProps2.xml><?xml version="1.0" encoding="utf-8"?>
<ds:datastoreItem xmlns:ds="http://schemas.openxmlformats.org/officeDocument/2006/customXml" ds:itemID="{7E5ED4A5-9D0C-4EC7-8008-D659584FD46F}"/>
</file>

<file path=customXml/itemProps3.xml><?xml version="1.0" encoding="utf-8"?>
<ds:datastoreItem xmlns:ds="http://schemas.openxmlformats.org/officeDocument/2006/customXml" ds:itemID="{B4067A03-6EBD-4F06-8DC7-D646B3CDB330}"/>
</file>

<file path=customXml/itemProps4.xml><?xml version="1.0" encoding="utf-8"?>
<ds:datastoreItem xmlns:ds="http://schemas.openxmlformats.org/officeDocument/2006/customXml" ds:itemID="{28DC6412-8CE7-4C8A-96E9-2669F16D17E8}"/>
</file>

<file path=docProps/app.xml><?xml version="1.0" encoding="utf-8"?>
<Properties xmlns="http://schemas.openxmlformats.org/officeDocument/2006/extended-properties" xmlns:vt="http://schemas.openxmlformats.org/officeDocument/2006/docPropsVTypes">
  <Template>Ocean design template</Template>
  <TotalTime>1911</TotalTime>
  <Words>29715</Words>
  <Application>Microsoft Office PowerPoint</Application>
  <PresentationFormat>Widescreen</PresentationFormat>
  <Paragraphs>2135</Paragraphs>
  <Slides>269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269</vt:i4>
      </vt:variant>
    </vt:vector>
  </HeadingPairs>
  <TitlesOfParts>
    <vt:vector size="276" baseType="lpstr">
      <vt:lpstr>MS Mincho</vt:lpstr>
      <vt:lpstr>Arial</vt:lpstr>
      <vt:lpstr>Garamond</vt:lpstr>
      <vt:lpstr>Tahoma</vt:lpstr>
      <vt:lpstr>Times New Roman</vt:lpstr>
      <vt:lpstr>Wingdings</vt:lpstr>
      <vt:lpstr>Ocean design template</vt:lpstr>
      <vt:lpstr>sole source &amp; Emergency Procurements</vt:lpstr>
      <vt:lpstr>MDH Presenters</vt:lpstr>
      <vt:lpstr>Sole source contracts </vt:lpstr>
      <vt:lpstr>Sole Source (See COMAR 21.05.05)</vt:lpstr>
      <vt:lpstr>Sole Source (Cont’d)</vt:lpstr>
      <vt:lpstr>Only 1 Source for: (Cont’d)</vt:lpstr>
      <vt:lpstr>Sole source contracts are discouraged </vt:lpstr>
      <vt:lpstr>Sole source contracts are discouraged </vt:lpstr>
      <vt:lpstr>Sole source contracts are discouraged </vt:lpstr>
      <vt:lpstr>Situational sole sources</vt:lpstr>
      <vt:lpstr>Situational Sole Source</vt:lpstr>
      <vt:lpstr>Situational sole sources</vt:lpstr>
      <vt:lpstr>Situational sole sources</vt:lpstr>
      <vt:lpstr>Situational sole sources</vt:lpstr>
      <vt:lpstr>Sole source example - nephrology</vt:lpstr>
      <vt:lpstr>Sole source example - nephrology</vt:lpstr>
      <vt:lpstr>Situational Sole Source (Cont’d)</vt:lpstr>
      <vt:lpstr>Situational Sole Source (Cont’d)</vt:lpstr>
      <vt:lpstr>Situational Sole Source (Cont’d)</vt:lpstr>
      <vt:lpstr>What do you do?</vt:lpstr>
      <vt:lpstr>What do you do?</vt:lpstr>
      <vt:lpstr>Situational Sole Source (Cont’d)</vt:lpstr>
      <vt:lpstr>Situational Sole Source (Cont’d)</vt:lpstr>
      <vt:lpstr>Sole source conditions</vt:lpstr>
      <vt:lpstr>Sole source conditions</vt:lpstr>
      <vt:lpstr>Sole source conditions</vt:lpstr>
      <vt:lpstr>Another audit exception</vt:lpstr>
      <vt:lpstr>Another audit exception</vt:lpstr>
      <vt:lpstr>Past Extreme sole source award</vt:lpstr>
      <vt:lpstr>Past Extreme sole source award</vt:lpstr>
      <vt:lpstr>Past Extreme sole source award</vt:lpstr>
      <vt:lpstr>The non-sole source, sole source</vt:lpstr>
      <vt:lpstr>The non-sole source, sole source</vt:lpstr>
      <vt:lpstr>No! 1 response does not automatically produce a sole source</vt:lpstr>
      <vt:lpstr>1 response may not mean sole source</vt:lpstr>
      <vt:lpstr>1 response may not mean sole source</vt:lpstr>
      <vt:lpstr>No csp equivalent</vt:lpstr>
      <vt:lpstr>Emergency procurements</vt:lpstr>
      <vt:lpstr>PowerPoint Presentation</vt:lpstr>
      <vt:lpstr>PowerPoint Presentation</vt:lpstr>
      <vt:lpstr>Emergency (Cont’d) </vt:lpstr>
      <vt:lpstr>Emergency (Cont’d) </vt:lpstr>
      <vt:lpstr>Emergency (Cont’d) </vt:lpstr>
      <vt:lpstr>Emergency (Cont’d) </vt:lpstr>
      <vt:lpstr>Emergency (Cont’d) </vt:lpstr>
      <vt:lpstr>Avoiding an Emergency  </vt:lpstr>
      <vt:lpstr>Avoiding an Emergency(Cont’d)  </vt:lpstr>
      <vt:lpstr>Extreme emergency</vt:lpstr>
      <vt:lpstr>Extreme emergency</vt:lpstr>
      <vt:lpstr>Extreme emergency</vt:lpstr>
      <vt:lpstr>Extreme emergency</vt:lpstr>
      <vt:lpstr>Contract  Options </vt:lpstr>
      <vt:lpstr>Option Defined</vt:lpstr>
      <vt:lpstr>Options</vt:lpstr>
      <vt:lpstr>Time &amp; work Options</vt:lpstr>
      <vt:lpstr>Options </vt:lpstr>
      <vt:lpstr>Options (Cont’d)</vt:lpstr>
      <vt:lpstr>Renewal Options </vt:lpstr>
      <vt:lpstr>Renewal Options (Cont’d)</vt:lpstr>
      <vt:lpstr>Renewal Options (Cont’d)</vt:lpstr>
      <vt:lpstr>Options (Cont’d)</vt:lpstr>
      <vt:lpstr>Options (Cont’d)</vt:lpstr>
      <vt:lpstr>Renewal requirements</vt:lpstr>
      <vt:lpstr>Renewal requirements (Cont’d)</vt:lpstr>
      <vt:lpstr>Renewal requirements (Cont’d)</vt:lpstr>
      <vt:lpstr>What if exercise without approval?</vt:lpstr>
      <vt:lpstr>What if exercise without approval?</vt:lpstr>
      <vt:lpstr>Why options?</vt:lpstr>
      <vt:lpstr>Why options?</vt:lpstr>
      <vt:lpstr>Why options?</vt:lpstr>
      <vt:lpstr>Why options?</vt:lpstr>
      <vt:lpstr>Why options?</vt:lpstr>
      <vt:lpstr>Why options?</vt:lpstr>
      <vt:lpstr>Business Leverage: Renewal Options  </vt:lpstr>
      <vt:lpstr>Bus. Leverage: Renewal Options (Cont’d)  </vt:lpstr>
      <vt:lpstr>Bus. Leverage: Renewal Options (Cont’d) </vt:lpstr>
      <vt:lpstr>Bus. Leverage: Renewal Options (Cont’d)</vt:lpstr>
      <vt:lpstr>Bus. Leverage: Renewal Options (Cont’d)</vt:lpstr>
      <vt:lpstr>Business Leverage: Other Options </vt:lpstr>
      <vt:lpstr>Business Leverage: Other Options </vt:lpstr>
      <vt:lpstr>Business Leverage:  Praising the Contractor</vt:lpstr>
      <vt:lpstr>Business Leverage:  Praising the Contractor (Cont’d)</vt:lpstr>
      <vt:lpstr>Option Renewal Example #1</vt:lpstr>
      <vt:lpstr>Option Renewal Example #1 (Cont’d)</vt:lpstr>
      <vt:lpstr>Option Renewal Example #1 (Cont’d)</vt:lpstr>
      <vt:lpstr>Option Renewal Example #1 (Cont’d)</vt:lpstr>
      <vt:lpstr>Option Renewal Example #2 </vt:lpstr>
      <vt:lpstr>Option Renewal Example #2 (Cont’d)</vt:lpstr>
      <vt:lpstr>Option Renewal Example #2 (Cont’d)</vt:lpstr>
      <vt:lpstr>Option Renewal Example #2 (Cont’d)</vt:lpstr>
      <vt:lpstr>Option Renewal Example #2 (Cont’d)</vt:lpstr>
      <vt:lpstr>Option Renewal Example #2 (Cont’d)</vt:lpstr>
      <vt:lpstr>Option Renewal Example #2 (Cont’d)</vt:lpstr>
      <vt:lpstr>Option Renewal Example #2 (Cont’d)  </vt:lpstr>
      <vt:lpstr>Option Renewal Example #2 (Cont’d)</vt:lpstr>
      <vt:lpstr>Option Renewal Example #3</vt:lpstr>
      <vt:lpstr>Option Renewal Example #3 (Cont’d)</vt:lpstr>
      <vt:lpstr>Option Renewal Example #3 (Cont’d)</vt:lpstr>
      <vt:lpstr>Option Renewal Example #3 (Cont’d)</vt:lpstr>
      <vt:lpstr>Option Renewal Example #3 (Cont’d)</vt:lpstr>
      <vt:lpstr>Option Renewal Example #3 (Cont’d)</vt:lpstr>
      <vt:lpstr>Option Renewal Example #3 (Cont’d)</vt:lpstr>
      <vt:lpstr>Option Renewal Example #3 (Cont’d)</vt:lpstr>
      <vt:lpstr>Option Renewal Example #4</vt:lpstr>
      <vt:lpstr>Option Renewal Example #4 (Cont’d)</vt:lpstr>
      <vt:lpstr>Option Renewal Example #4 (Cont’d)</vt:lpstr>
      <vt:lpstr>Option Renewal Example #4 (Cont’d)</vt:lpstr>
      <vt:lpstr>Option Renewal Example #4 (Cont’d)</vt:lpstr>
      <vt:lpstr>Option Renewal Example #4 (Cont’d)</vt:lpstr>
      <vt:lpstr>Option Renewal Example #5 </vt:lpstr>
      <vt:lpstr>Option Renewal Example #5 (Cont’d)</vt:lpstr>
      <vt:lpstr>Option Renewal Example #5 (Cont’d)</vt:lpstr>
      <vt:lpstr>Option Renewal Example #5 (Cont’d)</vt:lpstr>
      <vt:lpstr>Contract modifications</vt:lpstr>
      <vt:lpstr>Maryland Constitution  Article III, Section 35</vt:lpstr>
      <vt:lpstr>What This Means</vt:lpstr>
      <vt:lpstr>Standard contract modification wording</vt:lpstr>
      <vt:lpstr>Standard contract modification wording</vt:lpstr>
      <vt:lpstr>Standard contract modification wording</vt:lpstr>
      <vt:lpstr>Standard contract modification wording</vt:lpstr>
      <vt:lpstr>Novations</vt:lpstr>
      <vt:lpstr>Novation (Assignment)</vt:lpstr>
      <vt:lpstr>Types of Novation</vt:lpstr>
      <vt:lpstr>Types of Novation</vt:lpstr>
      <vt:lpstr>Successors in Interest (Cont’d)</vt:lpstr>
      <vt:lpstr>Successors in Interest (Cont’d)</vt:lpstr>
      <vt:lpstr>Successors in Interest (Cont’d)</vt:lpstr>
      <vt:lpstr>Types of Novation Successors in Interest (Cont’d)</vt:lpstr>
      <vt:lpstr>Types of Novation Successors in Interest (Cont’d)</vt:lpstr>
      <vt:lpstr>Types of Novation Successors in Interest (Cont’d)</vt:lpstr>
      <vt:lpstr>Types of Novation</vt:lpstr>
      <vt:lpstr>Types of Novation</vt:lpstr>
      <vt:lpstr>Contract Modification Approval</vt:lpstr>
      <vt:lpstr>Notifications</vt:lpstr>
      <vt:lpstr>Modifications</vt:lpstr>
      <vt:lpstr>Modification Prohibition</vt:lpstr>
      <vt:lpstr>Modifications</vt:lpstr>
      <vt:lpstr>Contract Modifications</vt:lpstr>
      <vt:lpstr>Contract Modifications (Cont’d)</vt:lpstr>
      <vt:lpstr>Contract Modifications (Cont’d)</vt:lpstr>
      <vt:lpstr>Contract Modifications (Cont’d)</vt:lpstr>
      <vt:lpstr>Contract Modification Defined</vt:lpstr>
      <vt:lpstr>Contract Modification (Cont’d)</vt:lpstr>
      <vt:lpstr>Contract Modifications (Cont’d)</vt:lpstr>
      <vt:lpstr>Mutually Agreeable Modification </vt:lpstr>
      <vt:lpstr>Modification: Needed or Not Needed?</vt:lpstr>
      <vt:lpstr>Reconciling Apparent Contradictions</vt:lpstr>
      <vt:lpstr>Reconciling Contradictions (Cont’d)</vt:lpstr>
      <vt:lpstr>Reconciling Contradictions (Cont’d)</vt:lpstr>
      <vt:lpstr>Change Order</vt:lpstr>
      <vt:lpstr>Change Order (Cont’d) </vt:lpstr>
      <vt:lpstr>Change Order Example</vt:lpstr>
      <vt:lpstr>Change Order Example (Cont’d)</vt:lpstr>
      <vt:lpstr>Change Order Example (Cont’d)</vt:lpstr>
      <vt:lpstr>Change Order Example (Cont’d)</vt:lpstr>
      <vt:lpstr>Change Order Example (Cont’d)</vt:lpstr>
      <vt:lpstr>Theoretical Change Order Situation </vt:lpstr>
      <vt:lpstr>Theoretical Change Order Situation (Cont’d)</vt:lpstr>
      <vt:lpstr>Considerations for Modifications</vt:lpstr>
      <vt:lpstr>Required Modification Approvals </vt:lpstr>
      <vt:lpstr>Special BPW Modification Approval Circumstances </vt:lpstr>
      <vt:lpstr>Appendicies</vt:lpstr>
      <vt:lpstr>Appendix 1</vt:lpstr>
      <vt:lpstr>Writing Contract Modifications </vt:lpstr>
      <vt:lpstr>Writing Contract Modifications (Cont’d)</vt:lpstr>
      <vt:lpstr>Writing Contract Modifications (Cont’d)</vt:lpstr>
      <vt:lpstr>Writing Contract Modifications (Cont’d)</vt:lpstr>
      <vt:lpstr>Writing Contract Modifications (Cont’d)</vt:lpstr>
      <vt:lpstr>Writing Contract Modifications (Cont’d)</vt:lpstr>
      <vt:lpstr>Negotiating Contract Modifications</vt:lpstr>
      <vt:lpstr>Negotiating Contract Modifications (Cont’d)</vt:lpstr>
      <vt:lpstr>Negotiating Contract Modifications (Cont’d)</vt:lpstr>
      <vt:lpstr>Negotiating Contract Modifications (Cont’d)</vt:lpstr>
      <vt:lpstr>Negotiating Contract Modifications (Cont’d)</vt:lpstr>
      <vt:lpstr>Negotiating Contract Modifications (Cont’d)</vt:lpstr>
      <vt:lpstr>Negotiating Contract Modifications (Cont’d)</vt:lpstr>
      <vt:lpstr>Appendix 2</vt:lpstr>
      <vt:lpstr>Modifications: Example #1</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#1 (Cont’d)</vt:lpstr>
      <vt:lpstr>Modifications: Example #2 </vt:lpstr>
      <vt:lpstr>Modifications: Example #2 (Cont’d)</vt:lpstr>
      <vt:lpstr>Modifications: Example #2 (Cont’d)</vt:lpstr>
      <vt:lpstr>Modifications: Example #2 (Cont’d)</vt:lpstr>
      <vt:lpstr>Modifications: Example #2 (Cont’d)</vt:lpstr>
      <vt:lpstr>Modifications: Example #2 (Cont’d)</vt:lpstr>
      <vt:lpstr>Modifications: Example #2 (Cont’d)</vt:lpstr>
      <vt:lpstr>Modifications: Example #3 </vt:lpstr>
      <vt:lpstr>Modifications: Example #3 (Cont’d)</vt:lpstr>
      <vt:lpstr>Modifications: Example #3 (Cont’d)</vt:lpstr>
      <vt:lpstr>Modifications: Example #3 (Cont’d)</vt:lpstr>
      <vt:lpstr>Modifications: Example #4</vt:lpstr>
      <vt:lpstr>Modifications: Example #4</vt:lpstr>
      <vt:lpstr>Modifications: Example #4</vt:lpstr>
      <vt:lpstr>Modifications: Example #4</vt:lpstr>
      <vt:lpstr>Modifications: Example #4</vt:lpstr>
      <vt:lpstr>Modifications: Example #4</vt:lpstr>
      <vt:lpstr>Modifications: Example #4 (Cont’d)</vt:lpstr>
      <vt:lpstr>Modifications: Example #4 (Cont’d)</vt:lpstr>
      <vt:lpstr>Modifications: Example #5</vt:lpstr>
      <vt:lpstr>Modifications: Example #5 (Cont’d)</vt:lpstr>
      <vt:lpstr>Modifications: Example #5 (Cont’d)</vt:lpstr>
      <vt:lpstr>Modifications: Example #5 (Cont’d) </vt:lpstr>
      <vt:lpstr>Modifications: Example #5 (Cont’d) </vt:lpstr>
      <vt:lpstr>Modifications: Example #5 (Cont’d) </vt:lpstr>
      <vt:lpstr>Modifications: Example #5 (Cont’d) </vt:lpstr>
      <vt:lpstr>Modifications: Example #6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Modifications: Example #6 (Cont’d) </vt:lpstr>
      <vt:lpstr>How Long to Extend: Suggestions </vt:lpstr>
      <vt:lpstr>How Long to Extend: Suggestions (Cont’d)  </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#7 (Cont’d)</vt:lpstr>
      <vt:lpstr>Modification Example #8</vt:lpstr>
      <vt:lpstr>Modification Example #8 (Cont’d)</vt:lpstr>
      <vt:lpstr>Modification Example #8 (Cont’d)</vt:lpstr>
      <vt:lpstr>Modification Example #8 (Cont’d)</vt:lpstr>
      <vt:lpstr>Modification Example #8 (Cont’d)</vt:lpstr>
      <vt:lpstr>Modification Example #8 (Cont’d)</vt:lpstr>
      <vt:lpstr>Modifications Examples</vt:lpstr>
      <vt:lpstr>Modifications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sole source &amp; Emergency Procurements</dc:title>
  <dc:creator>Joel B. Leberknight</dc:creator>
  <cp:lastModifiedBy>Naishadh Desai</cp:lastModifiedBy>
  <cp:revision>232</cp:revision>
  <dcterms:created xsi:type="dcterms:W3CDTF">2018-05-08T21:26:13Z</dcterms:created>
  <dcterms:modified xsi:type="dcterms:W3CDTF">2018-05-23T11:51:34Z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0x01010015721B611122B549815CB793CD963F0F</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_dlc_DocIdItemGuid">
    <vt:lpwstr>4a1a84eb-926c-470d-bc07-ad011b87a9c4</vt:lpwstr>
  </property>
  <property fmtid="{D5CDD505-2E9C-101B-9397-08002B2CF9AE}" pid="13" name="TemplateUrl">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ies>
</file>