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s/slide25.xml" ContentType="application/vnd.openxmlformats-officedocument.presentationml.slide+xml"/>
  <Override PartName="/ppt/slides/slide314.xml" ContentType="application/vnd.openxmlformats-officedocument.presentationml.slide+xml"/>
  <Override PartName="/ppt/slides/slide313.xml" ContentType="application/vnd.openxmlformats-officedocument.presentationml.slide+xml"/>
  <Override PartName="/ppt/slides/slide312.xml" ContentType="application/vnd.openxmlformats-officedocument.presentationml.slide+xml"/>
  <Override PartName="/ppt/slides/slide311.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21.xml" ContentType="application/vnd.openxmlformats-officedocument.presentationml.slide+xml"/>
  <Override PartName="/ppt/slides/slide320.xml" ContentType="application/vnd.openxmlformats-officedocument.presentationml.slide+xml"/>
  <Override PartName="/ppt/slides/slide319.xml" ContentType="application/vnd.openxmlformats-officedocument.presentationml.slide+xml"/>
  <Override PartName="/ppt/slides/slide318.xml" ContentType="application/vnd.openxmlformats-officedocument.presentationml.slide+xml"/>
  <Override PartName="/ppt/slides/slide310.xml" ContentType="application/vnd.openxmlformats-officedocument.presentationml.slide+xml"/>
  <Override PartName="/ppt/slides/slide309.xml" ContentType="application/vnd.openxmlformats-officedocument.presentationml.slide+xml"/>
  <Override PartName="/ppt/slides/slide308.xml" ContentType="application/vnd.openxmlformats-officedocument.presentationml.slide+xml"/>
  <Override PartName="/ppt/slides/slide300.xml" ContentType="application/vnd.openxmlformats-officedocument.presentationml.slide+xml"/>
  <Override PartName="/ppt/slides/slide299.xml" ContentType="application/vnd.openxmlformats-officedocument.presentationml.slide+xml"/>
  <Override PartName="/ppt/slides/slide298.xml" ContentType="application/vnd.openxmlformats-officedocument.presentationml.slide+xml"/>
  <Override PartName="/ppt/slides/slide297.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7.xml" ContentType="application/vnd.openxmlformats-officedocument.presentationml.slide+xml"/>
  <Override PartName="/ppt/slides/slide306.xml" ContentType="application/vnd.openxmlformats-officedocument.presentationml.slide+xml"/>
  <Override PartName="/ppt/slides/slide305.xml" ContentType="application/vnd.openxmlformats-officedocument.presentationml.slide+xml"/>
  <Override PartName="/ppt/slides/slide304.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41.xml" ContentType="application/vnd.openxmlformats-officedocument.presentationml.slide+xml"/>
  <Override PartName="/ppt/slides/slide340.xml" ContentType="application/vnd.openxmlformats-officedocument.presentationml.slide+xml"/>
  <Override PartName="/ppt/slides/slide339.xml" ContentType="application/vnd.openxmlformats-officedocument.presentationml.slide+xml"/>
  <Override PartName="/ppt/slides/slide338.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8.xml" ContentType="application/vnd.openxmlformats-officedocument.presentationml.slide+xml"/>
  <Override PartName="/ppt/slides/slide347.xml" ContentType="application/vnd.openxmlformats-officedocument.presentationml.slide+xml"/>
  <Override PartName="/ppt/slides/slide346.xml" ContentType="application/vnd.openxmlformats-officedocument.presentationml.slide+xml"/>
  <Override PartName="/ppt/slides/slide345.xml" ContentType="application/vnd.openxmlformats-officedocument.presentationml.slide+xml"/>
  <Override PartName="/ppt/slides/slide337.xml" ContentType="application/vnd.openxmlformats-officedocument.presentationml.slide+xml"/>
  <Override PartName="/ppt/slides/slide336.xml" ContentType="application/vnd.openxmlformats-officedocument.presentationml.slide+xml"/>
  <Override PartName="/ppt/slides/slide335.xml" ContentType="application/vnd.openxmlformats-officedocument.presentationml.slide+xml"/>
  <Override PartName="/ppt/slides/slide328.xml" ContentType="application/vnd.openxmlformats-officedocument.presentationml.slide+xml"/>
  <Override PartName="/ppt/slides/slide327.xml" ContentType="application/vnd.openxmlformats-officedocument.presentationml.slide+xml"/>
  <Override PartName="/ppt/slides/slide326.xml" ContentType="application/vnd.openxmlformats-officedocument.presentationml.slide+xml"/>
  <Override PartName="/ppt/slides/slide325.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296.xml" ContentType="application/vnd.openxmlformats-officedocument.presentationml.slide+xml"/>
  <Override PartName="/ppt/slides/slide295.xml" ContentType="application/vnd.openxmlformats-officedocument.presentationml.slide+xml"/>
  <Override PartName="/ppt/slides/slide294.xml" ContentType="application/vnd.openxmlformats-officedocument.presentationml.slide+xml"/>
  <Override PartName="/ppt/slides/slide259.xml" ContentType="application/vnd.openxmlformats-officedocument.presentationml.slide+xml"/>
  <Override PartName="/ppt/slides/slide258.xml" ContentType="application/vnd.openxmlformats-officedocument.presentationml.slide+xml"/>
  <Override PartName="/ppt/slides/slide257.xml" ContentType="application/vnd.openxmlformats-officedocument.presentationml.slide+xml"/>
  <Override PartName="/ppt/slides/slide256.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6.xml" ContentType="application/vnd.openxmlformats-officedocument.presentationml.slide+xml"/>
  <Override PartName="/ppt/slides/slide265.xml" ContentType="application/vnd.openxmlformats-officedocument.presentationml.slide+xml"/>
  <Override PartName="/ppt/slides/slide264.xml" ContentType="application/vnd.openxmlformats-officedocument.presentationml.slide+xml"/>
  <Override PartName="/ppt/slides/slide263.xml" ContentType="application/vnd.openxmlformats-officedocument.presentationml.slide+xml"/>
  <Override PartName="/ppt/slides/slide255.xml" ContentType="application/vnd.openxmlformats-officedocument.presentationml.slide+xml"/>
  <Override PartName="/ppt/slides/slide254.xml" ContentType="application/vnd.openxmlformats-officedocument.presentationml.slide+xml"/>
  <Override PartName="/ppt/slides/slide253.xml" ContentType="application/vnd.openxmlformats-officedocument.presentationml.slide+xml"/>
  <Override PartName="/ppt/slides/slide246.xml" ContentType="application/vnd.openxmlformats-officedocument.presentationml.slide+xml"/>
  <Override PartName="/ppt/slides/slide245.xml" ContentType="application/vnd.openxmlformats-officedocument.presentationml.slide+xml"/>
  <Override PartName="/ppt/slides/slide244.xml" ContentType="application/vnd.openxmlformats-officedocument.presentationml.slide+xml"/>
  <Override PartName="/ppt/slides/slide243.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86.xml" ContentType="application/vnd.openxmlformats-officedocument.presentationml.slide+xml"/>
  <Override PartName="/ppt/slides/slide285.xml" ContentType="application/vnd.openxmlformats-officedocument.presentationml.slide+xml"/>
  <Override PartName="/ppt/slides/slide284.xml" ContentType="application/vnd.openxmlformats-officedocument.presentationml.slide+xml"/>
  <Override PartName="/ppt/slides/slide283.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3.xml" ContentType="application/vnd.openxmlformats-officedocument.presentationml.slide+xml"/>
  <Override PartName="/ppt/slides/slide292.xml" ContentType="application/vnd.openxmlformats-officedocument.presentationml.slide+xml"/>
  <Override PartName="/ppt/slides/slide291.xml" ContentType="application/vnd.openxmlformats-officedocument.presentationml.slide+xml"/>
  <Override PartName="/ppt/slides/slide290.xml" ContentType="application/vnd.openxmlformats-officedocument.presentationml.slide+xml"/>
  <Override PartName="/ppt/slides/slide282.xml" ContentType="application/vnd.openxmlformats-officedocument.presentationml.slide+xml"/>
  <Override PartName="/ppt/slides/slide281.xml" ContentType="application/vnd.openxmlformats-officedocument.presentationml.slide+xml"/>
  <Override PartName="/ppt/slides/slide280.xml" ContentType="application/vnd.openxmlformats-officedocument.presentationml.slide+xml"/>
  <Override PartName="/ppt/slides/slide273.xml" ContentType="application/vnd.openxmlformats-officedocument.presentationml.slide+xml"/>
  <Override PartName="/ppt/slides/slide272.xml" ContentType="application/vnd.openxmlformats-officedocument.presentationml.slide+xml"/>
  <Override PartName="/ppt/slides/slide271.xml" ContentType="application/vnd.openxmlformats-officedocument.presentationml.slide+xml"/>
  <Override PartName="/ppt/slides/slide270.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422.xml" ContentType="application/vnd.openxmlformats-officedocument.presentationml.slide+xml"/>
  <Override PartName="/ppt/slides/slide421.xml" ContentType="application/vnd.openxmlformats-officedocument.presentationml.slide+xml"/>
  <Override PartName="/ppt/slides/slide420.xml" ContentType="application/vnd.openxmlformats-officedocument.presentationml.slide+xml"/>
  <Override PartName="/ppt/slides/slide419.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9.xml" ContentType="application/vnd.openxmlformats-officedocument.presentationml.slide+xml"/>
  <Override PartName="/ppt/slides/slide428.xml" ContentType="application/vnd.openxmlformats-officedocument.presentationml.slide+xml"/>
  <Override PartName="/ppt/slides/slide427.xml" ContentType="application/vnd.openxmlformats-officedocument.presentationml.slide+xml"/>
  <Override PartName="/ppt/slides/slide426.xml" ContentType="application/vnd.openxmlformats-officedocument.presentationml.slide+xml"/>
  <Override PartName="/ppt/slides/slide418.xml" ContentType="application/vnd.openxmlformats-officedocument.presentationml.slide+xml"/>
  <Override PartName="/ppt/slides/slide417.xml" ContentType="application/vnd.openxmlformats-officedocument.presentationml.slide+xml"/>
  <Override PartName="/ppt/slides/slide416.xml" ContentType="application/vnd.openxmlformats-officedocument.presentationml.slide+xml"/>
  <Override PartName="/ppt/slides/slide409.xml" ContentType="application/vnd.openxmlformats-officedocument.presentationml.slide+xml"/>
  <Override PartName="/ppt/slides/slide408.xml" ContentType="application/vnd.openxmlformats-officedocument.presentationml.slide+xml"/>
  <Override PartName="/ppt/slides/slide407.xml" ContentType="application/vnd.openxmlformats-officedocument.presentationml.slide+xml"/>
  <Override PartName="/ppt/slides/slide406.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49.xml" ContentType="application/vnd.openxmlformats-officedocument.presentationml.slide+xml"/>
  <Override PartName="/ppt/slides/slide448.xml" ContentType="application/vnd.openxmlformats-officedocument.presentationml.slide+xml"/>
  <Override PartName="/ppt/slides/slide447.xml" ContentType="application/vnd.openxmlformats-officedocument.presentationml.slide+xml"/>
  <Override PartName="/ppt/slides/slide446.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6.xml" ContentType="application/vnd.openxmlformats-officedocument.presentationml.slide+xml"/>
  <Override PartName="/ppt/slides/slide455.xml" ContentType="application/vnd.openxmlformats-officedocument.presentationml.slide+xml"/>
  <Override PartName="/ppt/slides/slide454.xml" ContentType="application/vnd.openxmlformats-officedocument.presentationml.slide+xml"/>
  <Override PartName="/ppt/slides/slide453.xml" ContentType="application/vnd.openxmlformats-officedocument.presentationml.slide+xml"/>
  <Override PartName="/ppt/slides/slide445.xml" ContentType="application/vnd.openxmlformats-officedocument.presentationml.slide+xml"/>
  <Override PartName="/ppt/slides/slide444.xml" ContentType="application/vnd.openxmlformats-officedocument.presentationml.slide+xml"/>
  <Override PartName="/ppt/slides/slide443.xml" ContentType="application/vnd.openxmlformats-officedocument.presentationml.slide+xml"/>
  <Override PartName="/ppt/slides/slide436.xml" ContentType="application/vnd.openxmlformats-officedocument.presentationml.slide+xml"/>
  <Override PartName="/ppt/slides/slide435.xml" ContentType="application/vnd.openxmlformats-officedocument.presentationml.slide+xml"/>
  <Override PartName="/ppt/slides/slide434.xml" ContentType="application/vnd.openxmlformats-officedocument.presentationml.slide+xml"/>
  <Override PartName="/ppt/slides/slide433.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05.xml" ContentType="application/vnd.openxmlformats-officedocument.presentationml.slide+xml"/>
  <Override PartName="/ppt/slides/slide404.xml" ContentType="application/vnd.openxmlformats-officedocument.presentationml.slide+xml"/>
  <Override PartName="/ppt/slides/slide403.xml" ContentType="application/vnd.openxmlformats-officedocument.presentationml.slide+xml"/>
  <Override PartName="/ppt/slides/slide368.xml" ContentType="application/vnd.openxmlformats-officedocument.presentationml.slide+xml"/>
  <Override PartName="/ppt/slides/slide367.xml" ContentType="application/vnd.openxmlformats-officedocument.presentationml.slide+xml"/>
  <Override PartName="/ppt/slides/slide366.xml" ContentType="application/vnd.openxmlformats-officedocument.presentationml.slide+xml"/>
  <Override PartName="/ppt/slides/slide365.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5.xml" ContentType="application/vnd.openxmlformats-officedocument.presentationml.slide+xml"/>
  <Override PartName="/ppt/slides/slide374.xml" ContentType="application/vnd.openxmlformats-officedocument.presentationml.slide+xml"/>
  <Override PartName="/ppt/slides/slide373.xml" ContentType="application/vnd.openxmlformats-officedocument.presentationml.slide+xml"/>
  <Override PartName="/ppt/slides/slide372.xml" ContentType="application/vnd.openxmlformats-officedocument.presentationml.slide+xml"/>
  <Override PartName="/ppt/slides/slide364.xml" ContentType="application/vnd.openxmlformats-officedocument.presentationml.slide+xml"/>
  <Override PartName="/ppt/slides/slide363.xml" ContentType="application/vnd.openxmlformats-officedocument.presentationml.slide+xml"/>
  <Override PartName="/ppt/slides/slide362.xml" ContentType="application/vnd.openxmlformats-officedocument.presentationml.slide+xml"/>
  <Override PartName="/ppt/slides/slide355.xml" ContentType="application/vnd.openxmlformats-officedocument.presentationml.slide+xml"/>
  <Override PartName="/ppt/slides/slide354.xml" ContentType="application/vnd.openxmlformats-officedocument.presentationml.slide+xml"/>
  <Override PartName="/ppt/slides/slide353.xml" ContentType="application/vnd.openxmlformats-officedocument.presentationml.slide+xml"/>
  <Override PartName="/ppt/slides/slide352.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95.xml" ContentType="application/vnd.openxmlformats-officedocument.presentationml.slide+xml"/>
  <Override PartName="/ppt/slides/slide394.xml" ContentType="application/vnd.openxmlformats-officedocument.presentationml.slide+xml"/>
  <Override PartName="/ppt/slides/slide393.xml" ContentType="application/vnd.openxmlformats-officedocument.presentationml.slide+xml"/>
  <Override PartName="/ppt/slides/slide392.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402.xml" ContentType="application/vnd.openxmlformats-officedocument.presentationml.slide+xml"/>
  <Override PartName="/ppt/slides/slide401.xml" ContentType="application/vnd.openxmlformats-officedocument.presentationml.slide+xml"/>
  <Override PartName="/ppt/slides/slide400.xml" ContentType="application/vnd.openxmlformats-officedocument.presentationml.slide+xml"/>
  <Override PartName="/ppt/slides/slide399.xml" ContentType="application/vnd.openxmlformats-officedocument.presentationml.slide+xml"/>
  <Override PartName="/ppt/slides/slide391.xml" ContentType="application/vnd.openxmlformats-officedocument.presentationml.slide+xml"/>
  <Override PartName="/ppt/slides/slide390.xml" ContentType="application/vnd.openxmlformats-officedocument.presentationml.slide+xml"/>
  <Override PartName="/ppt/slides/slide389.xml" ContentType="application/vnd.openxmlformats-officedocument.presentationml.slide+xml"/>
  <Override PartName="/ppt/slides/slide382.xml" ContentType="application/vnd.openxmlformats-officedocument.presentationml.slide+xml"/>
  <Override PartName="/ppt/slides/slide381.xml" ContentType="application/vnd.openxmlformats-officedocument.presentationml.slide+xml"/>
  <Override PartName="/ppt/slides/slide380.xml" ContentType="application/vnd.openxmlformats-officedocument.presentationml.slide+xml"/>
  <Override PartName="/ppt/slides/slide379.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242.xml" ContentType="application/vnd.openxmlformats-officedocument.presentationml.slide+xml"/>
  <Override PartName="/ppt/slides/slide241.xml" ContentType="application/vnd.openxmlformats-officedocument.presentationml.slide+xml"/>
  <Override PartName="/ppt/slides/slide240.xml" ContentType="application/vnd.openxmlformats-officedocument.presentationml.slide+xml"/>
  <Override PartName="/ppt/slides/slide97.xml" ContentType="application/vnd.openxmlformats-officedocument.presentationml.slide+xml"/>
  <Override PartName="/ppt/slides/slide96.xml" ContentType="application/vnd.openxmlformats-officedocument.presentationml.slide+xml"/>
  <Override PartName="/ppt/slides/slide95.xml" ContentType="application/vnd.openxmlformats-officedocument.presentationml.slide+xml"/>
  <Override PartName="/ppt/slides/slide94.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4.xml" ContentType="application/vnd.openxmlformats-officedocument.presentationml.slide+xml"/>
  <Override PartName="/ppt/slides/slide103.xml" ContentType="application/vnd.openxmlformats-officedocument.presentationml.slide+xml"/>
  <Override PartName="/ppt/slides/slide102.xml" ContentType="application/vnd.openxmlformats-officedocument.presentationml.slide+xml"/>
  <Override PartName="/ppt/slides/slide101.xml" ContentType="application/vnd.openxmlformats-officedocument.presentationml.slide+xml"/>
  <Override PartName="/ppt/slides/slide93.xml" ContentType="application/vnd.openxmlformats-officedocument.presentationml.slide+xml"/>
  <Override PartName="/ppt/slides/slide92.xml" ContentType="application/vnd.openxmlformats-officedocument.presentationml.slide+xml"/>
  <Override PartName="/ppt/slides/slide91.xml" ContentType="application/vnd.openxmlformats-officedocument.presentationml.slide+xml"/>
  <Override PartName="/ppt/slides/slide83.xml" ContentType="application/vnd.openxmlformats-officedocument.presentationml.slide+xml"/>
  <Override PartName="/ppt/slides/slide82.xml" ContentType="application/vnd.openxmlformats-officedocument.presentationml.slide+xml"/>
  <Override PartName="/ppt/slides/slide81.xml" ContentType="application/vnd.openxmlformats-officedocument.presentationml.slide+xml"/>
  <Override PartName="/ppt/slides/slide80.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90.xml" ContentType="application/vnd.openxmlformats-officedocument.presentationml.slide+xml"/>
  <Override PartName="/ppt/slides/slide89.xml" ContentType="application/vnd.openxmlformats-officedocument.presentationml.slide+xml"/>
  <Override PartName="/ppt/slides/slide88.xml" ContentType="application/vnd.openxmlformats-officedocument.presentationml.slide+xml"/>
  <Override PartName="/ppt/slides/slide87.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24.xml" ContentType="application/vnd.openxmlformats-officedocument.presentationml.slide+xml"/>
  <Override PartName="/ppt/slides/slide123.xml" ContentType="application/vnd.openxmlformats-officedocument.presentationml.slide+xml"/>
  <Override PartName="/ppt/slides/slide122.xml" ContentType="application/vnd.openxmlformats-officedocument.presentationml.slide+xml"/>
  <Override PartName="/ppt/slides/slide121.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31.xml" ContentType="application/vnd.openxmlformats-officedocument.presentationml.slide+xml"/>
  <Override PartName="/ppt/slides/slide130.xml" ContentType="application/vnd.openxmlformats-officedocument.presentationml.slide+xml"/>
  <Override PartName="/ppt/slides/slide129.xml" ContentType="application/vnd.openxmlformats-officedocument.presentationml.slide+xml"/>
  <Override PartName="/ppt/slides/slide128.xml" ContentType="application/vnd.openxmlformats-officedocument.presentationml.slide+xml"/>
  <Override PartName="/ppt/slides/slide120.xml" ContentType="application/vnd.openxmlformats-officedocument.presentationml.slide+xml"/>
  <Override PartName="/ppt/slides/slide119.xml" ContentType="application/vnd.openxmlformats-officedocument.presentationml.slide+xml"/>
  <Override PartName="/ppt/slides/slide118.xml" ContentType="application/vnd.openxmlformats-officedocument.presentationml.slide+xml"/>
  <Override PartName="/ppt/slides/slide111.xml" ContentType="application/vnd.openxmlformats-officedocument.presentationml.slide+xml"/>
  <Override PartName="/ppt/slides/slide110.xml" ContentType="application/vnd.openxmlformats-officedocument.presentationml.slide+xml"/>
  <Override PartName="/ppt/slides/slide109.xml" ContentType="application/vnd.openxmlformats-officedocument.presentationml.slide+xml"/>
  <Override PartName="/ppt/slides/slide108.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79.xml" ContentType="application/vnd.openxmlformats-officedocument.presentationml.slide+xml"/>
  <Override PartName="/ppt/slides/slide78.xml" ContentType="application/vnd.openxmlformats-officedocument.presentationml.slide+xml"/>
  <Override PartName="/ppt/slides/slide77.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6.xml" ContentType="application/vnd.openxmlformats-officedocument.presentationml.slide+xml"/>
  <Override PartName="/ppt/slides/slide75.xml" ContentType="application/vnd.openxmlformats-officedocument.presentationml.slide+xml"/>
  <Override PartName="/ppt/slides/slide74.xml" ContentType="application/vnd.openxmlformats-officedocument.presentationml.slide+xml"/>
  <Override PartName="/ppt/slides/slide73.xml" ContentType="application/vnd.openxmlformats-officedocument.presentationml.slide+xml"/>
  <Override PartName="/ppt/slides/slide65.xml" ContentType="application/vnd.openxmlformats-officedocument.presentationml.slide+xml"/>
  <Override PartName="/ppt/slides/slide64.xml" ContentType="application/vnd.openxmlformats-officedocument.presentationml.slide+xml"/>
  <Override PartName="/ppt/slides/slide63.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205.xml" ContentType="application/vnd.openxmlformats-officedocument.presentationml.slide+xml"/>
  <Override PartName="/ppt/slides/slide204.xml" ContentType="application/vnd.openxmlformats-officedocument.presentationml.slide+xml"/>
  <Override PartName="/ppt/slides/slide203.xml" ContentType="application/vnd.openxmlformats-officedocument.presentationml.slide+xml"/>
  <Override PartName="/ppt/slides/slide202.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12.xml" ContentType="application/vnd.openxmlformats-officedocument.presentationml.slide+xml"/>
  <Override PartName="/ppt/slides/slide211.xml" ContentType="application/vnd.openxmlformats-officedocument.presentationml.slide+xml"/>
  <Override PartName="/ppt/slides/slide210.xml" ContentType="application/vnd.openxmlformats-officedocument.presentationml.slide+xml"/>
  <Override PartName="/ppt/slides/slide209.xml" ContentType="application/vnd.openxmlformats-officedocument.presentationml.slide+xml"/>
  <Override PartName="/ppt/slides/slide201.xml" ContentType="application/vnd.openxmlformats-officedocument.presentationml.slide+xml"/>
  <Override PartName="/ppt/slides/slide200.xml" ContentType="application/vnd.openxmlformats-officedocument.presentationml.slide+xml"/>
  <Override PartName="/ppt/slides/slide199.xml" ContentType="application/vnd.openxmlformats-officedocument.presentationml.slide+xml"/>
  <Override PartName="/ppt/slides/slide192.xml" ContentType="application/vnd.openxmlformats-officedocument.presentationml.slide+xml"/>
  <Override PartName="/ppt/slides/slide191.xml" ContentType="application/vnd.openxmlformats-officedocument.presentationml.slide+xml"/>
  <Override PartName="/ppt/slides/slide190.xml" ContentType="application/vnd.openxmlformats-officedocument.presentationml.slide+xml"/>
  <Override PartName="/ppt/slides/slide189.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32.xml" ContentType="application/vnd.openxmlformats-officedocument.presentationml.slide+xml"/>
  <Override PartName="/ppt/slides/slide231.xml" ContentType="application/vnd.openxmlformats-officedocument.presentationml.slide+xml"/>
  <Override PartName="/ppt/slides/slide230.xml" ContentType="application/vnd.openxmlformats-officedocument.presentationml.slide+xml"/>
  <Override PartName="/ppt/slides/slide229.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9.xml" ContentType="application/vnd.openxmlformats-officedocument.presentationml.slide+xml"/>
  <Override PartName="/ppt/slides/slide238.xml" ContentType="application/vnd.openxmlformats-officedocument.presentationml.slide+xml"/>
  <Override PartName="/ppt/slides/slide237.xml" ContentType="application/vnd.openxmlformats-officedocument.presentationml.slide+xml"/>
  <Override PartName="/ppt/slides/slide236.xml" ContentType="application/vnd.openxmlformats-officedocument.presentationml.slide+xml"/>
  <Override PartName="/ppt/slides/slide228.xml" ContentType="application/vnd.openxmlformats-officedocument.presentationml.slide+xml"/>
  <Override PartName="/ppt/slides/slide227.xml" ContentType="application/vnd.openxmlformats-officedocument.presentationml.slide+xml"/>
  <Override PartName="/ppt/slides/slide226.xml" ContentType="application/vnd.openxmlformats-officedocument.presentationml.slide+xml"/>
  <Override PartName="/ppt/slides/slide219.xml" ContentType="application/vnd.openxmlformats-officedocument.presentationml.slide+xml"/>
  <Override PartName="/ppt/slides/slide218.xml" ContentType="application/vnd.openxmlformats-officedocument.presentationml.slide+xml"/>
  <Override PartName="/ppt/slides/slide217.xml" ContentType="application/vnd.openxmlformats-officedocument.presentationml.slide+xml"/>
  <Override PartName="/ppt/slides/slide216.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188.xml" ContentType="application/vnd.openxmlformats-officedocument.presentationml.slide+xml"/>
  <Override PartName="/ppt/slides/slide187.xml" ContentType="application/vnd.openxmlformats-officedocument.presentationml.slide+xml"/>
  <Override PartName="/ppt/slides/slide186.xml" ContentType="application/vnd.openxmlformats-officedocument.presentationml.slide+xml"/>
  <Override PartName="/ppt/slides/slide151.xml" ContentType="application/vnd.openxmlformats-officedocument.presentationml.slide+xml"/>
  <Override PartName="/ppt/slides/slide150.xml" ContentType="application/vnd.openxmlformats-officedocument.presentationml.slide+xml"/>
  <Override PartName="/ppt/slides/slide149.xml" ContentType="application/vnd.openxmlformats-officedocument.presentationml.slide+xml"/>
  <Override PartName="/ppt/slides/slide148.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8.xml" ContentType="application/vnd.openxmlformats-officedocument.presentationml.slide+xml"/>
  <Override PartName="/ppt/slides/slide157.xml" ContentType="application/vnd.openxmlformats-officedocument.presentationml.slide+xml"/>
  <Override PartName="/ppt/slides/slide156.xml" ContentType="application/vnd.openxmlformats-officedocument.presentationml.slide+xml"/>
  <Override PartName="/ppt/slides/slide155.xml" ContentType="application/vnd.openxmlformats-officedocument.presentationml.slide+xml"/>
  <Override PartName="/ppt/slides/slide147.xml" ContentType="application/vnd.openxmlformats-officedocument.presentationml.slide+xml"/>
  <Override PartName="/ppt/slides/slide146.xml" ContentType="application/vnd.openxmlformats-officedocument.presentationml.slide+xml"/>
  <Override PartName="/ppt/slides/slide145.xml" ContentType="application/vnd.openxmlformats-officedocument.presentationml.slide+xml"/>
  <Override PartName="/ppt/slides/slide138.xml" ContentType="application/vnd.openxmlformats-officedocument.presentationml.slide+xml"/>
  <Override PartName="/ppt/slides/slide137.xml" ContentType="application/vnd.openxmlformats-officedocument.presentationml.slide+xml"/>
  <Override PartName="/ppt/slides/slide136.xml" ContentType="application/vnd.openxmlformats-officedocument.presentationml.slide+xml"/>
  <Override PartName="/ppt/slides/slide135.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78.xml" ContentType="application/vnd.openxmlformats-officedocument.presentationml.slide+xml"/>
  <Override PartName="/ppt/slides/slide177.xml" ContentType="application/vnd.openxmlformats-officedocument.presentationml.slide+xml"/>
  <Override PartName="/ppt/slides/slide176.xml" ContentType="application/vnd.openxmlformats-officedocument.presentationml.slide+xml"/>
  <Override PartName="/ppt/slides/slide175.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5.xml" ContentType="application/vnd.openxmlformats-officedocument.presentationml.slide+xml"/>
  <Override PartName="/ppt/slides/slide184.xml" ContentType="application/vnd.openxmlformats-officedocument.presentationml.slide+xml"/>
  <Override PartName="/ppt/slides/slide183.xml" ContentType="application/vnd.openxmlformats-officedocument.presentationml.slide+xml"/>
  <Override PartName="/ppt/slides/slide182.xml" ContentType="application/vnd.openxmlformats-officedocument.presentationml.slide+xml"/>
  <Override PartName="/ppt/slides/slide174.xml" ContentType="application/vnd.openxmlformats-officedocument.presentationml.slide+xml"/>
  <Override PartName="/ppt/slides/slide173.xml" ContentType="application/vnd.openxmlformats-officedocument.presentationml.slide+xml"/>
  <Override PartName="/ppt/slides/slide172.xml" ContentType="application/vnd.openxmlformats-officedocument.presentationml.slide+xml"/>
  <Override PartName="/ppt/slides/slide165.xml" ContentType="application/vnd.openxmlformats-officedocument.presentationml.slide+xml"/>
  <Override PartName="/ppt/slides/slide164.xml" ContentType="application/vnd.openxmlformats-officedocument.presentationml.slide+xml"/>
  <Override PartName="/ppt/slides/slide163.xml" ContentType="application/vnd.openxmlformats-officedocument.presentationml.slide+xml"/>
  <Override PartName="/ppt/slides/slide162.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557.xml" ContentType="application/vnd.openxmlformats-officedocument.presentationml.slide+xml"/>
  <Override PartName="/ppt/slides/slide556.xml" ContentType="application/vnd.openxmlformats-officedocument.presentationml.slide+xml"/>
  <Override PartName="/ppt/slides/slide555.xml" ContentType="application/vnd.openxmlformats-officedocument.presentationml.slide+xml"/>
  <Override PartName="/ppt/slides/slide554.xml" ContentType="application/vnd.openxmlformats-officedocument.presentationml.slide+xml"/>
  <Override PartName="/ppt/slides/slide553.xml" ContentType="application/vnd.openxmlformats-officedocument.presentationml.slide+xml"/>
  <Override PartName="/ppt/slides/slide552.xml" ContentType="application/vnd.openxmlformats-officedocument.presentationml.slide+xml"/>
  <Override PartName="/ppt/slides/slide551.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6.xml" ContentType="application/vnd.openxmlformats-officedocument.presentationml.slide+xml"/>
  <Override PartName="/ppt/slides/slide565.xml" ContentType="application/vnd.openxmlformats-officedocument.presentationml.slide+xml"/>
  <Override PartName="/ppt/slides/slide564.xml" ContentType="application/vnd.openxmlformats-officedocument.presentationml.slide+xml"/>
  <Override PartName="/ppt/slides/slide563.xml" ContentType="application/vnd.openxmlformats-officedocument.presentationml.slide+xml"/>
  <Override PartName="/ppt/slides/slide562.xml" ContentType="application/vnd.openxmlformats-officedocument.presentationml.slide+xml"/>
  <Override PartName="/ppt/slides/slide561.xml" ContentType="application/vnd.openxmlformats-officedocument.presentationml.slide+xml"/>
  <Override PartName="/ppt/slides/slide550.xml" ContentType="application/vnd.openxmlformats-officedocument.presentationml.slide+xml"/>
  <Override PartName="/ppt/slides/slide549.xml" ContentType="application/vnd.openxmlformats-officedocument.presentationml.slide+xml"/>
  <Override PartName="/ppt/slides/slide548.xml" ContentType="application/vnd.openxmlformats-officedocument.presentationml.slide+xml"/>
  <Override PartName="/ppt/slides/slide538.xml" ContentType="application/vnd.openxmlformats-officedocument.presentationml.slide+xml"/>
  <Override PartName="/ppt/slides/slide537.xml" ContentType="application/vnd.openxmlformats-officedocument.presentationml.slide+xml"/>
  <Override PartName="/ppt/slides/slide536.xml" ContentType="application/vnd.openxmlformats-officedocument.presentationml.slide+xml"/>
  <Override PartName="/ppt/slides/slide535.xml" ContentType="application/vnd.openxmlformats-officedocument.presentationml.slide+xml"/>
  <Override PartName="/ppt/slides/slide534.xml" ContentType="application/vnd.openxmlformats-officedocument.presentationml.slide+xml"/>
  <Override PartName="/ppt/slides/slide533.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7.xml" ContentType="application/vnd.openxmlformats-officedocument.presentationml.slide+xml"/>
  <Override PartName="/ppt/slides/slide546.xml" ContentType="application/vnd.openxmlformats-officedocument.presentationml.slide+xml"/>
  <Override PartName="/ppt/slides/slide545.xml" ContentType="application/vnd.openxmlformats-officedocument.presentationml.slide+xml"/>
  <Override PartName="/ppt/slides/slide544.xml" ContentType="application/vnd.openxmlformats-officedocument.presentationml.slide+xml"/>
  <Override PartName="/ppt/slides/slide543.xml" ContentType="application/vnd.openxmlformats-officedocument.presentationml.slide+xml"/>
  <Override PartName="/ppt/slides/slide542.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575.xml" ContentType="application/vnd.openxmlformats-officedocument.presentationml.slide+xml"/>
  <Override PartName="/ppt/slides/slide574.xml" ContentType="application/vnd.openxmlformats-officedocument.presentationml.slide+xml"/>
  <Override PartName="/ppt/slides/slide573.xml" ContentType="application/vnd.openxmlformats-officedocument.presentationml.slide+xml"/>
  <Override PartName="/ppt/slides/slide572.xml" ContentType="application/vnd.openxmlformats-officedocument.presentationml.slide+xml"/>
  <Override PartName="/ppt/slides/slide571.xml" ContentType="application/vnd.openxmlformats-officedocument.presentationml.slide+xml"/>
  <Override PartName="/ppt/slides/slide570.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580.xml" ContentType="application/vnd.openxmlformats-officedocument.presentationml.slide+xml"/>
  <Override PartName="/ppt/slides/slide579.xml" ContentType="application/vnd.openxmlformats-officedocument.presentationml.slide+xml"/>
  <Override PartName="/ppt/slides/slide532.xml" ContentType="application/vnd.openxmlformats-officedocument.presentationml.slide+xml"/>
  <Override PartName="/ppt/slides/slide24.xml" ContentType="application/vnd.openxmlformats-officedocument.presentationml.slide+xml"/>
  <Override PartName="/ppt/slides/slide530.xml" ContentType="application/vnd.openxmlformats-officedocument.presentationml.slide+xml"/>
  <Override PartName="/ppt/slides/slide484.xml" ContentType="application/vnd.openxmlformats-officedocument.presentationml.slide+xml"/>
  <Override PartName="/ppt/slides/slide483.xml" ContentType="application/vnd.openxmlformats-officedocument.presentationml.slide+xml"/>
  <Override PartName="/ppt/slides/slide482.xml" ContentType="application/vnd.openxmlformats-officedocument.presentationml.slide+xml"/>
  <Override PartName="/ppt/slides/slide481.xml" ContentType="application/vnd.openxmlformats-officedocument.presentationml.slide+xml"/>
  <Override PartName="/ppt/slides/slide480.xml" ContentType="application/vnd.openxmlformats-officedocument.presentationml.slide+xml"/>
  <Override PartName="/ppt/slides/slide479.xml" ContentType="application/vnd.openxmlformats-officedocument.presentationml.slide+xml"/>
  <Override PartName="/ppt/slides/slide478.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93.xml" ContentType="application/vnd.openxmlformats-officedocument.presentationml.slide+xml"/>
  <Override PartName="/ppt/slides/slide492.xml" ContentType="application/vnd.openxmlformats-officedocument.presentationml.slide+xml"/>
  <Override PartName="/ppt/slides/slide491.xml" ContentType="application/vnd.openxmlformats-officedocument.presentationml.slide+xml"/>
  <Override PartName="/ppt/slides/slide490.xml" ContentType="application/vnd.openxmlformats-officedocument.presentationml.slide+xml"/>
  <Override PartName="/ppt/slides/slide489.xml" ContentType="application/vnd.openxmlformats-officedocument.presentationml.slide+xml"/>
  <Override PartName="/ppt/slides/slide488.xml" ContentType="application/vnd.openxmlformats-officedocument.presentationml.slide+xml"/>
  <Override PartName="/ppt/slides/slide477.xml" ContentType="application/vnd.openxmlformats-officedocument.presentationml.slide+xml"/>
  <Override PartName="/ppt/slides/slide476.xml" ContentType="application/vnd.openxmlformats-officedocument.presentationml.slide+xml"/>
  <Override PartName="/ppt/slides/slide475.xml" ContentType="application/vnd.openxmlformats-officedocument.presentationml.slide+xml"/>
  <Override PartName="/ppt/slides/slide465.xml" ContentType="application/vnd.openxmlformats-officedocument.presentationml.slide+xml"/>
  <Override PartName="/ppt/slides/slide464.xml" ContentType="application/vnd.openxmlformats-officedocument.presentationml.slide+xml"/>
  <Override PartName="/ppt/slides/slide463.xml" ContentType="application/vnd.openxmlformats-officedocument.presentationml.slide+xml"/>
  <Override PartName="/ppt/slides/slide462.xml" ContentType="application/vnd.openxmlformats-officedocument.presentationml.slide+xml"/>
  <Override PartName="/ppt/slides/slide461.xml" ContentType="application/vnd.openxmlformats-officedocument.presentationml.slide+xml"/>
  <Override PartName="/ppt/slides/slide460.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74.xml" ContentType="application/vnd.openxmlformats-officedocument.presentationml.slide+xml"/>
  <Override PartName="/ppt/slides/slide473.xml" ContentType="application/vnd.openxmlformats-officedocument.presentationml.slide+xml"/>
  <Override PartName="/ppt/slides/slide472.xml" ContentType="application/vnd.openxmlformats-officedocument.presentationml.slide+xml"/>
  <Override PartName="/ppt/slides/slide471.xml" ContentType="application/vnd.openxmlformats-officedocument.presentationml.slide+xml"/>
  <Override PartName="/ppt/slides/slide470.xml" ContentType="application/vnd.openxmlformats-officedocument.presentationml.slide+xml"/>
  <Override PartName="/ppt/slides/slide469.xml" ContentType="application/vnd.openxmlformats-officedocument.presentationml.slide+xml"/>
  <Override PartName="/ppt/slides/slide494.xml" ContentType="application/vnd.openxmlformats-officedocument.presentationml.slide+xml"/>
  <Override PartName="/ppt/slides/slide531.xml" ContentType="application/vnd.openxmlformats-officedocument.presentationml.slide+xml"/>
  <Override PartName="/ppt/slides/slide496.xml" ContentType="application/vnd.openxmlformats-officedocument.presentationml.slide+xml"/>
  <Override PartName="/ppt/slides/slide520.xml" ContentType="application/vnd.openxmlformats-officedocument.presentationml.slide+xml"/>
  <Override PartName="/ppt/slides/slide519.xml" ContentType="application/vnd.openxmlformats-officedocument.presentationml.slide+xml"/>
  <Override PartName="/ppt/slides/slide518.xml" ContentType="application/vnd.openxmlformats-officedocument.presentationml.slide+xml"/>
  <Override PartName="/ppt/slides/slide517.xml" ContentType="application/vnd.openxmlformats-officedocument.presentationml.slide+xml"/>
  <Override PartName="/ppt/slides/slide516.xml" ContentType="application/vnd.openxmlformats-officedocument.presentationml.slide+xml"/>
  <Override PartName="/ppt/slides/slide515.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9.xml" ContentType="application/vnd.openxmlformats-officedocument.presentationml.slide+xml"/>
  <Override PartName="/ppt/slides/slide528.xml" ContentType="application/vnd.openxmlformats-officedocument.presentationml.slide+xml"/>
  <Override PartName="/ppt/slides/slide527.xml" ContentType="application/vnd.openxmlformats-officedocument.presentationml.slide+xml"/>
  <Override PartName="/ppt/slides/slide526.xml" ContentType="application/vnd.openxmlformats-officedocument.presentationml.slide+xml"/>
  <Override PartName="/ppt/slides/slide525.xml" ContentType="application/vnd.openxmlformats-officedocument.presentationml.slide+xml"/>
  <Override PartName="/ppt/slides/slide524.xml" ContentType="application/vnd.openxmlformats-officedocument.presentationml.slide+xml"/>
  <Override PartName="/ppt/slides/slide514.xml" ContentType="application/vnd.openxmlformats-officedocument.presentationml.slide+xml"/>
  <Override PartName="/ppt/slides/slide495.xml" ContentType="application/vnd.openxmlformats-officedocument.presentationml.slide+xml"/>
  <Override PartName="/ppt/slides/slide512.xml" ContentType="application/vnd.openxmlformats-officedocument.presentationml.slide+xml"/>
  <Override PartName="/ppt/slides/slide502.xml" ContentType="application/vnd.openxmlformats-officedocument.presentationml.slide+xml"/>
  <Override PartName="/ppt/slides/slide501.xml" ContentType="application/vnd.openxmlformats-officedocument.presentationml.slide+xml"/>
  <Override PartName="/ppt/slides/slide500.xml" ContentType="application/vnd.openxmlformats-officedocument.presentationml.slide+xml"/>
  <Override PartName="/ppt/slides/slide499.xml" ContentType="application/vnd.openxmlformats-officedocument.presentationml.slide+xml"/>
  <Override PartName="/ppt/slides/slide498.xml" ContentType="application/vnd.openxmlformats-officedocument.presentationml.slide+xml"/>
  <Override PartName="/ppt/slides/slide497.xml" ContentType="application/vnd.openxmlformats-officedocument.presentationml.slide+xml"/>
  <Override PartName="/ppt/slides/slide503.xml" ContentType="application/vnd.openxmlformats-officedocument.presentationml.slide+xml"/>
  <Override PartName="/ppt/slides/slide513.xml" ContentType="application/vnd.openxmlformats-officedocument.presentationml.slide+xml"/>
  <Override PartName="/ppt/slides/slide505.xml" ContentType="application/vnd.openxmlformats-officedocument.presentationml.slide+xml"/>
  <Override PartName="/ppt/slides/slide511.xml" ContentType="application/vnd.openxmlformats-officedocument.presentationml.slide+xml"/>
  <Override PartName="/ppt/slides/slide510.xml" ContentType="application/vnd.openxmlformats-officedocument.presentationml.slide+xml"/>
  <Override PartName="/ppt/slides/slide509.xml" ContentType="application/vnd.openxmlformats-officedocument.presentationml.slide+xml"/>
  <Override PartName="/ppt/slides/slide504.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85.xml" ContentType="application/vnd.openxmlformats-officedocument.presentationml.notesSlide+xml"/>
  <Override PartName="/ppt/notesSlides/notesSlide84.xml" ContentType="application/vnd.openxmlformats-officedocument.presentationml.notesSlide+xml"/>
  <Override PartName="/ppt/notesSlides/notesSlide83.xml" ContentType="application/vnd.openxmlformats-officedocument.presentationml.notesSlide+xml"/>
  <Override PartName="/ppt/notesSlides/notesSlide82.xml" ContentType="application/vnd.openxmlformats-officedocument.presentationml.notesSlide+xml"/>
  <Override PartName="/ppt/notesSlides/notesSlide81.xml" ContentType="application/vnd.openxmlformats-officedocument.presentationml.notesSlide+xml"/>
  <Override PartName="/ppt/notesSlides/notesSlide80.xml" ContentType="application/vnd.openxmlformats-officedocument.presentationml.notesSlide+xml"/>
  <Override PartName="/ppt/notesSlides/notesSlide79.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94.xml" ContentType="application/vnd.openxmlformats-officedocument.presentationml.notesSlide+xml"/>
  <Override PartName="/ppt/notesSlides/notesSlide93.xml" ContentType="application/vnd.openxmlformats-officedocument.presentationml.notesSlide+xml"/>
  <Override PartName="/ppt/notesSlides/notesSlide92.xml" ContentType="application/vnd.openxmlformats-officedocument.presentationml.notesSlide+xml"/>
  <Override PartName="/ppt/notesSlides/notesSlide91.xml" ContentType="application/vnd.openxmlformats-officedocument.presentationml.notesSlide+xml"/>
  <Override PartName="/ppt/notesSlides/notesSlide90.xml" ContentType="application/vnd.openxmlformats-officedocument.presentationml.notesSlide+xml"/>
  <Override PartName="/ppt/notesSlides/notesSlide89.xml" ContentType="application/vnd.openxmlformats-officedocument.presentationml.notesSlide+xml"/>
  <Override PartName="/ppt/notesSlides/notesSlide78.xml" ContentType="application/vnd.openxmlformats-officedocument.presentationml.notesSlide+xml"/>
  <Override PartName="/ppt/notesSlides/notesSlide77.xml" ContentType="application/vnd.openxmlformats-officedocument.presentationml.notesSlide+xml"/>
  <Override PartName="/ppt/notesSlides/notesSlide76.xml" ContentType="application/vnd.openxmlformats-officedocument.presentationml.notesSlide+xml"/>
  <Override PartName="/ppt/notesSlides/notesSlide66.xml" ContentType="application/vnd.openxmlformats-officedocument.presentationml.notesSlide+xml"/>
  <Override PartName="/ppt/notesSlides/notesSlide65.xml" ContentType="application/vnd.openxmlformats-officedocument.presentationml.notesSlide+xml"/>
  <Override PartName="/ppt/notesSlides/notesSlide64.xml" ContentType="application/vnd.openxmlformats-officedocument.presentationml.notesSlide+xml"/>
  <Override PartName="/ppt/notesSlides/notesSlide63.xml" ContentType="application/vnd.openxmlformats-officedocument.presentationml.notesSlide+xml"/>
  <Override PartName="/ppt/notesSlides/notesSlide62.xml" ContentType="application/vnd.openxmlformats-officedocument.presentationml.notesSlide+xml"/>
  <Override PartName="/ppt/notesSlides/notesSlide61.xml" ContentType="application/vnd.openxmlformats-officedocument.presentationml.notesSlide+xml"/>
  <Override PartName="/ppt/notesSlides/notesSlide60.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5.xml" ContentType="application/vnd.openxmlformats-officedocument.presentationml.notesSlide+xml"/>
  <Override PartName="/ppt/notesSlides/notesSlide74.xml" ContentType="application/vnd.openxmlformats-officedocument.presentationml.notesSlide+xml"/>
  <Override PartName="/ppt/notesSlides/notesSlide73.xml" ContentType="application/vnd.openxmlformats-officedocument.presentationml.notesSlide+xml"/>
  <Override PartName="/ppt/notesSlides/notesSlide72.xml" ContentType="application/vnd.openxmlformats-officedocument.presentationml.notesSlide+xml"/>
  <Override PartName="/ppt/notesSlides/notesSlide71.xml" ContentType="application/vnd.openxmlformats-officedocument.presentationml.notesSlide+xml"/>
  <Override PartName="/ppt/notesSlides/notesSlide70.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122.xml" ContentType="application/vnd.openxmlformats-officedocument.presentationml.notesSlide+xml"/>
  <Override PartName="/ppt/notesSlides/notesSlide121.xml" ContentType="application/vnd.openxmlformats-officedocument.presentationml.notesSlide+xml"/>
  <Override PartName="/ppt/notesSlides/notesSlide120.xml" ContentType="application/vnd.openxmlformats-officedocument.presentationml.notesSlide+xml"/>
  <Override PartName="/ppt/notesSlides/notesSlide119.xml" ContentType="application/vnd.openxmlformats-officedocument.presentationml.notesSlide+xml"/>
  <Override PartName="/ppt/notesSlides/notesSlide118.xml" ContentType="application/vnd.openxmlformats-officedocument.presentationml.notesSlide+xml"/>
  <Override PartName="/ppt/notesSlides/notesSlide117.xml" ContentType="application/vnd.openxmlformats-officedocument.presentationml.notesSlide+xml"/>
  <Override PartName="/ppt/notesSlides/notesSlide116.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31.xml" ContentType="application/vnd.openxmlformats-officedocument.presentationml.notesSlide+xml"/>
  <Override PartName="/ppt/notesSlides/notesSlide130.xml" ContentType="application/vnd.openxmlformats-officedocument.presentationml.notesSlide+xml"/>
  <Override PartName="/ppt/notesSlides/notesSlide129.xml" ContentType="application/vnd.openxmlformats-officedocument.presentationml.notesSlide+xml"/>
  <Override PartName="/ppt/notesSlides/notesSlide128.xml" ContentType="application/vnd.openxmlformats-officedocument.presentationml.notesSlide+xml"/>
  <Override PartName="/ppt/notesSlides/notesSlide127.xml" ContentType="application/vnd.openxmlformats-officedocument.presentationml.notesSlide+xml"/>
  <Override PartName="/ppt/notesSlides/notesSlide126.xml" ContentType="application/vnd.openxmlformats-officedocument.presentationml.notesSlide+xml"/>
  <Override PartName="/ppt/notesSlides/notesSlide115.xml" ContentType="application/vnd.openxmlformats-officedocument.presentationml.notesSlide+xml"/>
  <Override PartName="/ppt/notesSlides/notesSlide114.xml" ContentType="application/vnd.openxmlformats-officedocument.presentationml.notesSlide+xml"/>
  <Override PartName="/ppt/notesSlides/notesSlide113.xml" ContentType="application/vnd.openxmlformats-officedocument.presentationml.notesSlide+xml"/>
  <Override PartName="/ppt/notesSlides/notesSlide103.xml" ContentType="application/vnd.openxmlformats-officedocument.presentationml.notesSlide+xml"/>
  <Override PartName="/ppt/notesSlides/notesSlide102.xml" ContentType="application/vnd.openxmlformats-officedocument.presentationml.notesSlide+xml"/>
  <Override PartName="/ppt/notesSlides/notesSlide101.xml" ContentType="application/vnd.openxmlformats-officedocument.presentationml.notesSlide+xml"/>
  <Override PartName="/ppt/notesSlides/notesSlide100.xml" ContentType="application/vnd.openxmlformats-officedocument.presentationml.notesSlide+xml"/>
  <Override PartName="/ppt/notesSlides/notesSlide99.xml" ContentType="application/vnd.openxmlformats-officedocument.presentationml.notesSlide+xml"/>
  <Override PartName="/ppt/notesSlides/notesSlide98.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12.xml" ContentType="application/vnd.openxmlformats-officedocument.presentationml.notesSlide+xml"/>
  <Override PartName="/ppt/notesSlides/notesSlide111.xml" ContentType="application/vnd.openxmlformats-officedocument.presentationml.notesSlide+xml"/>
  <Override PartName="/ppt/notesSlides/notesSlide110.xml" ContentType="application/vnd.openxmlformats-officedocument.presentationml.notesSlide+xml"/>
  <Override PartName="/ppt/notesSlides/notesSlide109.xml" ContentType="application/vnd.openxmlformats-officedocument.presentationml.notesSlide+xml"/>
  <Override PartName="/ppt/notesSlides/notesSlide108.xml" ContentType="application/vnd.openxmlformats-officedocument.presentationml.notesSlide+xml"/>
  <Override PartName="/ppt/notesSlides/notesSlide107.xml" ContentType="application/vnd.openxmlformats-officedocument.presentationml.notesSlide+xml"/>
  <Override PartName="/ppt/notesSlides/notesSlide59.xml" ContentType="application/vnd.openxmlformats-officedocument.presentationml.notesSlide+xml"/>
  <Override PartName="/ppt/notesSlides/notesSlide58.xml" ContentType="application/vnd.openxmlformats-officedocument.presentationml.notesSlide+xml"/>
  <Override PartName="/ppt/notesSlides/notesSlide57.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47.xml" ContentType="application/vnd.openxmlformats-officedocument.presentationml.notesSlide+xml"/>
  <Override PartName="/ppt/notesSlides/notesSlide4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43.xml" ContentType="application/vnd.openxmlformats-officedocument.presentationml.notesSlide+xml"/>
  <Override PartName="/ppt/notesSlides/notesSlide42.xml" ContentType="application/vnd.openxmlformats-officedocument.presentationml.notesSlide+xml"/>
  <Override PartName="/ppt/notesSlides/notesSlide41.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6.xml" ContentType="application/vnd.openxmlformats-officedocument.presentationml.notesSlide+xml"/>
  <Override PartName="/ppt/notesSlides/notesSlide55.xml" ContentType="application/vnd.openxmlformats-officedocument.presentationml.notesSlide+xml"/>
  <Override PartName="/ppt/notesSlides/notesSlide54.xml" ContentType="application/vnd.openxmlformats-officedocument.presentationml.notesSlide+xml"/>
  <Override PartName="/ppt/notesSlides/notesSlide53.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40.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132.xml" ContentType="application/vnd.openxmlformats-officedocument.presentationml.notesSlide+xml"/>
  <Override PartName="/ppt/notesSlides/notesSlide125.xml" ContentType="application/vnd.openxmlformats-officedocument.presentationml.notesSlide+xml"/>
  <Override PartName="/ppt/notesSlides/notesSlide134.xml" ContentType="application/vnd.openxmlformats-officedocument.presentationml.notesSlide+xml"/>
  <Override PartName="/ppt/notesSlides/notesSlide227.xml" ContentType="application/vnd.openxmlformats-officedocument.presentationml.notesSlide+xml"/>
  <Override PartName="/ppt/notesSlides/notesSlide226.xml" ContentType="application/vnd.openxmlformats-officedocument.presentationml.notesSlide+xml"/>
  <Override PartName="/ppt/notesSlides/notesSlide225.xml" ContentType="application/vnd.openxmlformats-officedocument.presentationml.notesSlide+xml"/>
  <Override PartName="/ppt/notesSlides/notesSlide224.xml" ContentType="application/vnd.openxmlformats-officedocument.presentationml.notesSlide+xml"/>
  <Override PartName="/ppt/notesSlides/notesSlide223.xml" ContentType="application/vnd.openxmlformats-officedocument.presentationml.notesSlide+xml"/>
  <Override PartName="/ppt/notesSlides/notesSlide222.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6.xml" ContentType="application/vnd.openxmlformats-officedocument.presentationml.notesSlide+xml"/>
  <Override PartName="/ppt/notesSlides/notesSlide235.xml" ContentType="application/vnd.openxmlformats-officedocument.presentationml.notesSlide+xml"/>
  <Override PartName="/ppt/notesSlides/notesSlide234.xml" ContentType="application/vnd.openxmlformats-officedocument.presentationml.notesSlide+xml"/>
  <Override PartName="/ppt/notesSlides/notesSlide233.xml" ContentType="application/vnd.openxmlformats-officedocument.presentationml.notesSlide+xml"/>
  <Override PartName="/ppt/notesSlides/notesSlide232.xml" ContentType="application/vnd.openxmlformats-officedocument.presentationml.notesSlide+xml"/>
  <Override PartName="/ppt/notesSlides/notesSlide231.xml" ContentType="application/vnd.openxmlformats-officedocument.presentationml.notesSlide+xml"/>
  <Override PartName="/ppt/notesSlides/notesSlide221.xml" ContentType="application/vnd.openxmlformats-officedocument.presentationml.notesSlide+xml"/>
  <Override PartName="/ppt/notesSlides/notesSlide220.xml" ContentType="application/vnd.openxmlformats-officedocument.presentationml.notesSlide+xml"/>
  <Override PartName="/ppt/notesSlides/notesSlide219.xml" ContentType="application/vnd.openxmlformats-officedocument.presentationml.notesSlide+xml"/>
  <Override PartName="/ppt/notesSlides/notesSlide210.xml" ContentType="application/vnd.openxmlformats-officedocument.presentationml.notesSlide+xml"/>
  <Override PartName="/ppt/notesSlides/notesSlide209.xml" ContentType="application/vnd.openxmlformats-officedocument.presentationml.notesSlide+xml"/>
  <Override PartName="/ppt/notesSlides/notesSlide208.xml" ContentType="application/vnd.openxmlformats-officedocument.presentationml.notesSlide+xml"/>
  <Override PartName="/ppt/notesSlides/notesSlide207.xml" ContentType="application/vnd.openxmlformats-officedocument.presentationml.notesSlide+xml"/>
  <Override PartName="/ppt/notesSlides/notesSlide206.xml" ContentType="application/vnd.openxmlformats-officedocument.presentationml.notesSlide+xml"/>
  <Override PartName="/ppt/notesSlides/notesSlide205.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8.xml" ContentType="application/vnd.openxmlformats-officedocument.presentationml.notesSlide+xml"/>
  <Override PartName="/ppt/notesSlides/notesSlide217.xml" ContentType="application/vnd.openxmlformats-officedocument.presentationml.notesSlide+xml"/>
  <Override PartName="/ppt/notesSlides/notesSlide216.xml" ContentType="application/vnd.openxmlformats-officedocument.presentationml.notesSlide+xml"/>
  <Override PartName="/ppt/notesSlides/notesSlide133.xml" ContentType="application/vnd.openxmlformats-officedocument.presentationml.notesSlide+xml"/>
  <Override PartName="/ppt/notesSlides/notesSlide214.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62.xml" ContentType="application/vnd.openxmlformats-officedocument.presentationml.notesSlide+xml"/>
  <Override PartName="/ppt/notesSlides/notesSlide261.xml" ContentType="application/vnd.openxmlformats-officedocument.presentationml.notesSlide+xml"/>
  <Override PartName="/ppt/notesSlides/notesSlide260.xml" ContentType="application/vnd.openxmlformats-officedocument.presentationml.notesSlide+xml"/>
  <Override PartName="/ppt/notesSlides/notesSlide259.xml" ContentType="application/vnd.openxmlformats-officedocument.presentationml.notesSlide+xml"/>
  <Override PartName="/ppt/notesSlides/notesSlide258.xml" ContentType="application/vnd.openxmlformats-officedocument.presentationml.notesSlide+xml"/>
  <Override PartName="/ppt/notesSlides/notesSlide257.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71.xml" ContentType="application/vnd.openxmlformats-officedocument.presentationml.notesSlide+xml"/>
  <Override PartName="/ppt/notesSlides/notesSlide270.xml" ContentType="application/vnd.openxmlformats-officedocument.presentationml.notesSlide+xml"/>
  <Override PartName="/ppt/notesSlides/notesSlide269.xml" ContentType="application/vnd.openxmlformats-officedocument.presentationml.notesSlide+xml"/>
  <Override PartName="/ppt/notesSlides/notesSlide268.xml" ContentType="application/vnd.openxmlformats-officedocument.presentationml.notesSlide+xml"/>
  <Override PartName="/ppt/notesSlides/notesSlide267.xml" ContentType="application/vnd.openxmlformats-officedocument.presentationml.notesSlide+xml"/>
  <Override PartName="/ppt/notesSlides/notesSlide266.xml" ContentType="application/vnd.openxmlformats-officedocument.presentationml.notesSlide+xml"/>
  <Override PartName="/ppt/notesSlides/notesSlide256.xml" ContentType="application/vnd.openxmlformats-officedocument.presentationml.notesSlide+xml"/>
  <Override PartName="/ppt/notesSlides/notesSlide255.xml" ContentType="application/vnd.openxmlformats-officedocument.presentationml.notesSlide+xml"/>
  <Override PartName="/ppt/notesSlides/notesSlide254.xml" ContentType="application/vnd.openxmlformats-officedocument.presentationml.notesSlide+xml"/>
  <Override PartName="/ppt/notesSlides/notesSlide245.xml" ContentType="application/vnd.openxmlformats-officedocument.presentationml.notesSlide+xml"/>
  <Override PartName="/ppt/notesSlides/notesSlide244.xml" ContentType="application/vnd.openxmlformats-officedocument.presentationml.notesSlide+xml"/>
  <Override PartName="/ppt/notesSlides/notesSlide243.xml" ContentType="application/vnd.openxmlformats-officedocument.presentationml.notesSlide+xml"/>
  <Override PartName="/ppt/notesSlides/notesSlide242.xml" ContentType="application/vnd.openxmlformats-officedocument.presentationml.notesSlide+xml"/>
  <Override PartName="/ppt/notesSlides/notesSlide241.xml" ContentType="application/vnd.openxmlformats-officedocument.presentationml.notesSlide+xml"/>
  <Override PartName="/ppt/notesSlides/notesSlide240.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53.xml" ContentType="application/vnd.openxmlformats-officedocument.presentationml.notesSlide+xml"/>
  <Override PartName="/ppt/notesSlides/notesSlide252.xml" ContentType="application/vnd.openxmlformats-officedocument.presentationml.notesSlide+xml"/>
  <Override PartName="/ppt/notesSlides/notesSlide251.xml" ContentType="application/vnd.openxmlformats-officedocument.presentationml.notesSlide+xml"/>
  <Override PartName="/ppt/notesSlides/notesSlide250.xml" ContentType="application/vnd.openxmlformats-officedocument.presentationml.notesSlide+xml"/>
  <Override PartName="/ppt/notesSlides/notesSlide249.xml" ContentType="application/vnd.openxmlformats-officedocument.presentationml.notesSlide+xml"/>
  <Override PartName="/ppt/notesSlides/notesSlide204.xml" ContentType="application/vnd.openxmlformats-officedocument.presentationml.notesSlide+xml"/>
  <Override PartName="/ppt/notesSlides/notesSlide215.xml" ContentType="application/vnd.openxmlformats-officedocument.presentationml.notesSlide+xml"/>
  <Override PartName="/ppt/notesSlides/notesSlide202.xml" ContentType="application/vnd.openxmlformats-officedocument.presentationml.notesSlide+xml"/>
  <Override PartName="/ppt/notesSlides/notesSlide159.xml" ContentType="application/vnd.openxmlformats-officedocument.presentationml.notesSlide+xml"/>
  <Override PartName="/ppt/notesSlides/notesSlide158.xml" ContentType="application/vnd.openxmlformats-officedocument.presentationml.notesSlide+xml"/>
  <Override PartName="/ppt/notesSlides/notesSlide157.xml" ContentType="application/vnd.openxmlformats-officedocument.presentationml.notesSlide+xml"/>
  <Override PartName="/ppt/notesSlides/notesSlide156.xml" ContentType="application/vnd.openxmlformats-officedocument.presentationml.notesSlide+xml"/>
  <Override PartName="/ppt/notesSlides/notesSlide155.xml" ContentType="application/vnd.openxmlformats-officedocument.presentationml.notesSlide+xml"/>
  <Override PartName="/ppt/notesSlides/notesSlide154.xml" ContentType="application/vnd.openxmlformats-officedocument.presentationml.notesSlide+xml"/>
  <Override PartName="/ppt/notesSlides/notesSlide153.xml" ContentType="application/vnd.openxmlformats-officedocument.presentationml.notesSlide+xml"/>
  <Override PartName="/ppt/notesSlides/notesSlide203.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8.xml" ContentType="application/vnd.openxmlformats-officedocument.presentationml.notesSlide+xml"/>
  <Override PartName="/ppt/notesSlides/notesSlide167.xml" ContentType="application/vnd.openxmlformats-officedocument.presentationml.notesSlide+xml"/>
  <Override PartName="/ppt/notesSlides/notesSlide166.xml" ContentType="application/vnd.openxmlformats-officedocument.presentationml.notesSlide+xml"/>
  <Override PartName="/ppt/notesSlides/notesSlide165.xml" ContentType="application/vnd.openxmlformats-officedocument.presentationml.notesSlide+xml"/>
  <Override PartName="/ppt/notesSlides/notesSlide164.xml" ContentType="application/vnd.openxmlformats-officedocument.presentationml.notesSlide+xml"/>
  <Override PartName="/ppt/notesSlides/notesSlide163.xml" ContentType="application/vnd.openxmlformats-officedocument.presentationml.notesSlide+xml"/>
  <Override PartName="/ppt/notesSlides/notesSlide152.xml" ContentType="application/vnd.openxmlformats-officedocument.presentationml.notesSlide+xml"/>
  <Override PartName="/ppt/notesSlides/notesSlide151.xml" ContentType="application/vnd.openxmlformats-officedocument.presentationml.notesSlide+xml"/>
  <Override PartName="/ppt/notesSlides/notesSlide150.xml" ContentType="application/vnd.openxmlformats-officedocument.presentationml.notesSlide+xml"/>
  <Override PartName="/ppt/notesSlides/notesSlide140.xml" ContentType="application/vnd.openxmlformats-officedocument.presentationml.notesSlide+xml"/>
  <Override PartName="/ppt/notesSlides/notesSlide139.xml" ContentType="application/vnd.openxmlformats-officedocument.presentationml.notesSlide+xml"/>
  <Override PartName="/ppt/notesSlides/notesSlide138.xml" ContentType="application/vnd.openxmlformats-officedocument.presentationml.notesSlide+xml"/>
  <Override PartName="/ppt/notesSlides/notesSlide137.xml" ContentType="application/vnd.openxmlformats-officedocument.presentationml.notesSlide+xml"/>
  <Override PartName="/ppt/notesSlides/notesSlide136.xml" ContentType="application/vnd.openxmlformats-officedocument.presentationml.notesSlide+xml"/>
  <Override PartName="/ppt/notesSlides/notesSlide135.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9.xml" ContentType="application/vnd.openxmlformats-officedocument.presentationml.notesSlide+xml"/>
  <Override PartName="/ppt/notesSlides/notesSlide148.xml" ContentType="application/vnd.openxmlformats-officedocument.presentationml.notesSlide+xml"/>
  <Override PartName="/ppt/notesSlides/notesSlide147.xml" ContentType="application/vnd.openxmlformats-officedocument.presentationml.notesSlide+xml"/>
  <Override PartName="/ppt/notesSlides/notesSlide146.xml" ContentType="application/vnd.openxmlformats-officedocument.presentationml.notesSlide+xml"/>
  <Override PartName="/ppt/notesSlides/notesSlide145.xml" ContentType="application/vnd.openxmlformats-officedocument.presentationml.notesSlide+xml"/>
  <Override PartName="/ppt/notesSlides/notesSlide144.xml" ContentType="application/vnd.openxmlformats-officedocument.presentationml.notesSlide+xml"/>
  <Override PartName="/ppt/notesSlides/notesSlide169.xml" ContentType="application/vnd.openxmlformats-officedocument.presentationml.notesSlide+xml"/>
  <Override PartName="/ppt/notesSlides/notesSlide160.xml" ContentType="application/vnd.openxmlformats-officedocument.presentationml.notesSlide+xml"/>
  <Override PartName="/ppt/notesSlides/notesSlide191.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186.xml" ContentType="application/vnd.openxmlformats-officedocument.presentationml.notesSlide+xml"/>
  <Override PartName="/ppt/notesSlides/notesSlide185.xml" ContentType="application/vnd.openxmlformats-officedocument.presentationml.notesSlide+xml"/>
  <Override PartName="/ppt/notesSlides/notesSlide197.xml" ContentType="application/vnd.openxmlformats-officedocument.presentationml.notesSlide+xml"/>
  <Override PartName="/ppt/notesSlides/notesSlide196.xml" ContentType="application/vnd.openxmlformats-officedocument.presentationml.notesSlide+xml"/>
  <Override PartName="/ppt/notesSlides/notesSlide187.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0.xml" ContentType="application/vnd.openxmlformats-officedocument.presentationml.notesSlide+xml"/>
  <Override PartName="/ppt/notesSlides/notesSlide189.xml" ContentType="application/vnd.openxmlformats-officedocument.presentationml.notesSlide+xml"/>
  <Override PartName="/ppt/notesSlides/notesSlide188.xml" ContentType="application/vnd.openxmlformats-officedocument.presentationml.notesSlide+xml"/>
  <Override PartName="/ppt/notesSlides/notesSlide195.xml" ContentType="application/vnd.openxmlformats-officedocument.presentationml.notesSlide+xml"/>
  <Override PartName="/ppt/notesSlides/notesSlide192.xml" ContentType="application/vnd.openxmlformats-officedocument.presentationml.notesSlide+xml"/>
  <Override PartName="/ppt/notesSlides/notesSlide184.xml" ContentType="application/vnd.openxmlformats-officedocument.presentationml.notesSlide+xml"/>
  <Override PartName="/ppt/notesSlides/notesSlide182.xml" ContentType="application/vnd.openxmlformats-officedocument.presentationml.notesSlide+xml"/>
  <Override PartName="/ppt/notesSlides/notesSlide175.xml" ContentType="application/vnd.openxmlformats-officedocument.presentationml.notesSlide+xml"/>
  <Override PartName="/ppt/notesSlides/notesSlide174.xml" ContentType="application/vnd.openxmlformats-officedocument.presentationml.notesSlide+xml"/>
  <Override PartName="/ppt/notesSlides/notesSlide173.xml" ContentType="application/vnd.openxmlformats-officedocument.presentationml.notesSlide+xml"/>
  <Override PartName="/ppt/notesSlides/notesSlide172.xml" ContentType="application/vnd.openxmlformats-officedocument.presentationml.notesSlide+xml"/>
  <Override PartName="/ppt/notesSlides/notesSlide171.xml" ContentType="application/vnd.openxmlformats-officedocument.presentationml.notesSlide+xml"/>
  <Override PartName="/ppt/notesSlides/notesSlide170.xml" ContentType="application/vnd.openxmlformats-officedocument.presentationml.notesSlide+xml"/>
  <Override PartName="/ppt/notesSlides/notesSlide176.xml" ContentType="application/vnd.openxmlformats-officedocument.presentationml.notesSlide+xml"/>
  <Override PartName="/ppt/notesSlides/notesSlide183.xml" ContentType="application/vnd.openxmlformats-officedocument.presentationml.notesSlide+xml"/>
  <Override PartName="/ppt/notesSlides/notesSlide177.xml" ContentType="application/vnd.openxmlformats-officedocument.presentationml.notesSlide+xml"/>
  <Override PartName="/ppt/notesSlides/notesSlide180.xml" ContentType="application/vnd.openxmlformats-officedocument.presentationml.notesSlide+xml"/>
  <Override PartName="/ppt/notesSlides/notesSlide179.xml" ContentType="application/vnd.openxmlformats-officedocument.presentationml.notesSlide+xml"/>
  <Override PartName="/ppt/notesSlides/notesSlide178.xml" ContentType="application/vnd.openxmlformats-officedocument.presentationml.notesSlide+xml"/>
  <Override PartName="/ppt/notesSlides/notesSlide181.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941" r:id="rId1"/>
  </p:sldMasterIdLst>
  <p:notesMasterIdLst>
    <p:notesMasterId r:id="rId582"/>
  </p:notesMasterIdLst>
  <p:handoutMasterIdLst>
    <p:handoutMasterId r:id="rId583"/>
  </p:handoutMasterIdLst>
  <p:sldIdLst>
    <p:sldId id="256" r:id="rId2"/>
    <p:sldId id="1035" r:id="rId3"/>
    <p:sldId id="293" r:id="rId4"/>
    <p:sldId id="1053" r:id="rId5"/>
    <p:sldId id="1065" r:id="rId6"/>
    <p:sldId id="1036" r:id="rId7"/>
    <p:sldId id="1045" r:id="rId8"/>
    <p:sldId id="1039" r:id="rId9"/>
    <p:sldId id="1040" r:id="rId10"/>
    <p:sldId id="1041" r:id="rId11"/>
    <p:sldId id="1038" r:id="rId12"/>
    <p:sldId id="1054" r:id="rId13"/>
    <p:sldId id="1066" r:id="rId14"/>
    <p:sldId id="815" r:id="rId15"/>
    <p:sldId id="816" r:id="rId16"/>
    <p:sldId id="817" r:id="rId17"/>
    <p:sldId id="810" r:id="rId18"/>
    <p:sldId id="867" r:id="rId19"/>
    <p:sldId id="818" r:id="rId20"/>
    <p:sldId id="813" r:id="rId21"/>
    <p:sldId id="936" r:id="rId22"/>
    <p:sldId id="937" r:id="rId23"/>
    <p:sldId id="870" r:id="rId24"/>
    <p:sldId id="935" r:id="rId25"/>
    <p:sldId id="898" r:id="rId26"/>
    <p:sldId id="1093" r:id="rId27"/>
    <p:sldId id="1094" r:id="rId28"/>
    <p:sldId id="1095" r:id="rId29"/>
    <p:sldId id="1067" r:id="rId30"/>
    <p:sldId id="814" r:id="rId31"/>
    <p:sldId id="811" r:id="rId32"/>
    <p:sldId id="868" r:id="rId33"/>
    <p:sldId id="869" r:id="rId34"/>
    <p:sldId id="871" r:id="rId35"/>
    <p:sldId id="858" r:id="rId36"/>
    <p:sldId id="859" r:id="rId37"/>
    <p:sldId id="860" r:id="rId38"/>
    <p:sldId id="993" r:id="rId39"/>
    <p:sldId id="872" r:id="rId40"/>
    <p:sldId id="919" r:id="rId41"/>
    <p:sldId id="920" r:id="rId42"/>
    <p:sldId id="921" r:id="rId43"/>
    <p:sldId id="922" r:id="rId44"/>
    <p:sldId id="923" r:id="rId45"/>
    <p:sldId id="924" r:id="rId46"/>
    <p:sldId id="925" r:id="rId47"/>
    <p:sldId id="929" r:id="rId48"/>
    <p:sldId id="926" r:id="rId49"/>
    <p:sldId id="927" r:id="rId50"/>
    <p:sldId id="928" r:id="rId51"/>
    <p:sldId id="861" r:id="rId52"/>
    <p:sldId id="873" r:id="rId53"/>
    <p:sldId id="874" r:id="rId54"/>
    <p:sldId id="875" r:id="rId55"/>
    <p:sldId id="862" r:id="rId56"/>
    <p:sldId id="1042" r:id="rId57"/>
    <p:sldId id="947" r:id="rId58"/>
    <p:sldId id="948" r:id="rId59"/>
    <p:sldId id="1055" r:id="rId60"/>
    <p:sldId id="1056" r:id="rId61"/>
    <p:sldId id="1058" r:id="rId62"/>
    <p:sldId id="1059" r:id="rId63"/>
    <p:sldId id="1060" r:id="rId64"/>
    <p:sldId id="1061" r:id="rId65"/>
    <p:sldId id="1062" r:id="rId66"/>
    <p:sldId id="1073" r:id="rId67"/>
    <p:sldId id="1074" r:id="rId68"/>
    <p:sldId id="1063" r:id="rId69"/>
    <p:sldId id="1064" r:id="rId70"/>
    <p:sldId id="1068" r:id="rId71"/>
    <p:sldId id="1075" r:id="rId72"/>
    <p:sldId id="1069" r:id="rId73"/>
    <p:sldId id="1071" r:id="rId74"/>
    <p:sldId id="976" r:id="rId75"/>
    <p:sldId id="1043" r:id="rId76"/>
    <p:sldId id="1044" r:id="rId77"/>
    <p:sldId id="994" r:id="rId78"/>
    <p:sldId id="995" r:id="rId79"/>
    <p:sldId id="997" r:id="rId80"/>
    <p:sldId id="998" r:id="rId81"/>
    <p:sldId id="999" r:id="rId82"/>
    <p:sldId id="1000" r:id="rId83"/>
    <p:sldId id="1001" r:id="rId84"/>
    <p:sldId id="1002" r:id="rId85"/>
    <p:sldId id="1003" r:id="rId86"/>
    <p:sldId id="1004" r:id="rId87"/>
    <p:sldId id="1005" r:id="rId88"/>
    <p:sldId id="1006" r:id="rId89"/>
    <p:sldId id="1047" r:id="rId90"/>
    <p:sldId id="1048" r:id="rId91"/>
    <p:sldId id="1049" r:id="rId92"/>
    <p:sldId id="1007" r:id="rId93"/>
    <p:sldId id="864" r:id="rId94"/>
    <p:sldId id="865" r:id="rId95"/>
    <p:sldId id="866" r:id="rId96"/>
    <p:sldId id="949" r:id="rId97"/>
    <p:sldId id="950" r:id="rId98"/>
    <p:sldId id="951" r:id="rId99"/>
    <p:sldId id="952" r:id="rId100"/>
    <p:sldId id="953" r:id="rId101"/>
    <p:sldId id="954" r:id="rId102"/>
    <p:sldId id="955" r:id="rId103"/>
    <p:sldId id="956" r:id="rId104"/>
    <p:sldId id="957" r:id="rId105"/>
    <p:sldId id="958" r:id="rId106"/>
    <p:sldId id="959" r:id="rId107"/>
    <p:sldId id="960" r:id="rId108"/>
    <p:sldId id="1078" r:id="rId109"/>
    <p:sldId id="961" r:id="rId110"/>
    <p:sldId id="962" r:id="rId111"/>
    <p:sldId id="1076" r:id="rId112"/>
    <p:sldId id="964" r:id="rId113"/>
    <p:sldId id="965" r:id="rId114"/>
    <p:sldId id="1079" r:id="rId115"/>
    <p:sldId id="966" r:id="rId116"/>
    <p:sldId id="967" r:id="rId117"/>
    <p:sldId id="968" r:id="rId118"/>
    <p:sldId id="969" r:id="rId119"/>
    <p:sldId id="970" r:id="rId120"/>
    <p:sldId id="972" r:id="rId121"/>
    <p:sldId id="973" r:id="rId122"/>
    <p:sldId id="1086" r:id="rId123"/>
    <p:sldId id="1087" r:id="rId124"/>
    <p:sldId id="797" r:id="rId125"/>
    <p:sldId id="798" r:id="rId126"/>
    <p:sldId id="799" r:id="rId127"/>
    <p:sldId id="800" r:id="rId128"/>
    <p:sldId id="801" r:id="rId129"/>
    <p:sldId id="879" r:id="rId130"/>
    <p:sldId id="802" r:id="rId131"/>
    <p:sldId id="806" r:id="rId132"/>
    <p:sldId id="808" r:id="rId133"/>
    <p:sldId id="819" r:id="rId134"/>
    <p:sldId id="821" r:id="rId135"/>
    <p:sldId id="787" r:id="rId136"/>
    <p:sldId id="1024" r:id="rId137"/>
    <p:sldId id="1028" r:id="rId138"/>
    <p:sldId id="1027" r:id="rId139"/>
    <p:sldId id="1025" r:id="rId140"/>
    <p:sldId id="1029" r:id="rId141"/>
    <p:sldId id="1030" r:id="rId142"/>
    <p:sldId id="1031" r:id="rId143"/>
    <p:sldId id="1032" r:id="rId144"/>
    <p:sldId id="1034" r:id="rId145"/>
    <p:sldId id="823" r:id="rId146"/>
    <p:sldId id="826" r:id="rId147"/>
    <p:sldId id="827" r:id="rId148"/>
    <p:sldId id="828" r:id="rId149"/>
    <p:sldId id="829" r:id="rId150"/>
    <p:sldId id="830" r:id="rId151"/>
    <p:sldId id="832" r:id="rId152"/>
    <p:sldId id="833" r:id="rId153"/>
    <p:sldId id="834" r:id="rId154"/>
    <p:sldId id="835" r:id="rId155"/>
    <p:sldId id="880" r:id="rId156"/>
    <p:sldId id="888" r:id="rId157"/>
    <p:sldId id="886" r:id="rId158"/>
    <p:sldId id="881" r:id="rId159"/>
    <p:sldId id="882" r:id="rId160"/>
    <p:sldId id="883" r:id="rId161"/>
    <p:sldId id="884" r:id="rId162"/>
    <p:sldId id="885" r:id="rId163"/>
    <p:sldId id="889" r:id="rId164"/>
    <p:sldId id="887" r:id="rId165"/>
    <p:sldId id="890" r:id="rId166"/>
    <p:sldId id="891" r:id="rId167"/>
    <p:sldId id="892" r:id="rId168"/>
    <p:sldId id="893" r:id="rId169"/>
    <p:sldId id="894" r:id="rId170"/>
    <p:sldId id="1014" r:id="rId171"/>
    <p:sldId id="267" r:id="rId172"/>
    <p:sldId id="268" r:id="rId173"/>
    <p:sldId id="269" r:id="rId174"/>
    <p:sldId id="270" r:id="rId175"/>
    <p:sldId id="1080" r:id="rId176"/>
    <p:sldId id="1081" r:id="rId177"/>
    <p:sldId id="1082" r:id="rId178"/>
    <p:sldId id="1088" r:id="rId179"/>
    <p:sldId id="1089" r:id="rId180"/>
    <p:sldId id="1090" r:id="rId181"/>
    <p:sldId id="1091" r:id="rId182"/>
    <p:sldId id="271" r:id="rId183"/>
    <p:sldId id="272" r:id="rId184"/>
    <p:sldId id="273" r:id="rId185"/>
    <p:sldId id="274" r:id="rId186"/>
    <p:sldId id="854" r:id="rId187"/>
    <p:sldId id="855" r:id="rId188"/>
    <p:sldId id="896" r:id="rId189"/>
    <p:sldId id="897" r:id="rId190"/>
    <p:sldId id="1092" r:id="rId191"/>
    <p:sldId id="330" r:id="rId192"/>
    <p:sldId id="331" r:id="rId193"/>
    <p:sldId id="332" r:id="rId194"/>
    <p:sldId id="333" r:id="rId195"/>
    <p:sldId id="334" r:id="rId196"/>
    <p:sldId id="335" r:id="rId197"/>
    <p:sldId id="336" r:id="rId198"/>
    <p:sldId id="337" r:id="rId199"/>
    <p:sldId id="338" r:id="rId200"/>
    <p:sldId id="339" r:id="rId201"/>
    <p:sldId id="342" r:id="rId202"/>
    <p:sldId id="343" r:id="rId203"/>
    <p:sldId id="1102" r:id="rId204"/>
    <p:sldId id="1103" r:id="rId205"/>
    <p:sldId id="1104" r:id="rId206"/>
    <p:sldId id="1105" r:id="rId207"/>
    <p:sldId id="344" r:id="rId208"/>
    <p:sldId id="345" r:id="rId209"/>
    <p:sldId id="346" r:id="rId210"/>
    <p:sldId id="1026" r:id="rId211"/>
    <p:sldId id="1017" r:id="rId212"/>
    <p:sldId id="1018" r:id="rId213"/>
    <p:sldId id="1019" r:id="rId214"/>
    <p:sldId id="1020" r:id="rId215"/>
    <p:sldId id="1021" r:id="rId216"/>
    <p:sldId id="1022" r:id="rId217"/>
    <p:sldId id="1023" r:id="rId218"/>
    <p:sldId id="347" r:id="rId219"/>
    <p:sldId id="1096" r:id="rId220"/>
    <p:sldId id="1097" r:id="rId221"/>
    <p:sldId id="1098" r:id="rId222"/>
    <p:sldId id="1099" r:id="rId223"/>
    <p:sldId id="1100" r:id="rId224"/>
    <p:sldId id="1101" r:id="rId225"/>
    <p:sldId id="359" r:id="rId226"/>
    <p:sldId id="360" r:id="rId227"/>
    <p:sldId id="361" r:id="rId228"/>
    <p:sldId id="362" r:id="rId229"/>
    <p:sldId id="363" r:id="rId230"/>
    <p:sldId id="364" r:id="rId231"/>
    <p:sldId id="365" r:id="rId232"/>
    <p:sldId id="366" r:id="rId233"/>
    <p:sldId id="367" r:id="rId234"/>
    <p:sldId id="368" r:id="rId235"/>
    <p:sldId id="369" r:id="rId236"/>
    <p:sldId id="370" r:id="rId237"/>
    <p:sldId id="371" r:id="rId238"/>
    <p:sldId id="372" r:id="rId239"/>
    <p:sldId id="373" r:id="rId240"/>
    <p:sldId id="374" r:id="rId241"/>
    <p:sldId id="375" r:id="rId242"/>
    <p:sldId id="379" r:id="rId243"/>
    <p:sldId id="380" r:id="rId244"/>
    <p:sldId id="381" r:id="rId245"/>
    <p:sldId id="382" r:id="rId246"/>
    <p:sldId id="383" r:id="rId247"/>
    <p:sldId id="384" r:id="rId248"/>
    <p:sldId id="385" r:id="rId249"/>
    <p:sldId id="386" r:id="rId250"/>
    <p:sldId id="387" r:id="rId251"/>
    <p:sldId id="388" r:id="rId252"/>
    <p:sldId id="389" r:id="rId253"/>
    <p:sldId id="390" r:id="rId254"/>
    <p:sldId id="391" r:id="rId255"/>
    <p:sldId id="392" r:id="rId256"/>
    <p:sldId id="393" r:id="rId257"/>
    <p:sldId id="394" r:id="rId258"/>
    <p:sldId id="395" r:id="rId259"/>
    <p:sldId id="396" r:id="rId260"/>
    <p:sldId id="397" r:id="rId261"/>
    <p:sldId id="398" r:id="rId262"/>
    <p:sldId id="399" r:id="rId263"/>
    <p:sldId id="400" r:id="rId264"/>
    <p:sldId id="402" r:id="rId265"/>
    <p:sldId id="403" r:id="rId266"/>
    <p:sldId id="404" r:id="rId267"/>
    <p:sldId id="405" r:id="rId268"/>
    <p:sldId id="406" r:id="rId269"/>
    <p:sldId id="407" r:id="rId270"/>
    <p:sldId id="408" r:id="rId271"/>
    <p:sldId id="409" r:id="rId272"/>
    <p:sldId id="410" r:id="rId273"/>
    <p:sldId id="411" r:id="rId274"/>
    <p:sldId id="412" r:id="rId275"/>
    <p:sldId id="413" r:id="rId276"/>
    <p:sldId id="414" r:id="rId277"/>
    <p:sldId id="415" r:id="rId278"/>
    <p:sldId id="417" r:id="rId279"/>
    <p:sldId id="418" r:id="rId280"/>
    <p:sldId id="419" r:id="rId281"/>
    <p:sldId id="420" r:id="rId282"/>
    <p:sldId id="422" r:id="rId283"/>
    <p:sldId id="423" r:id="rId284"/>
    <p:sldId id="434" r:id="rId285"/>
    <p:sldId id="435" r:id="rId286"/>
    <p:sldId id="436" r:id="rId287"/>
    <p:sldId id="437" r:id="rId288"/>
    <p:sldId id="438" r:id="rId289"/>
    <p:sldId id="439" r:id="rId290"/>
    <p:sldId id="440" r:id="rId291"/>
    <p:sldId id="441" r:id="rId292"/>
    <p:sldId id="442" r:id="rId293"/>
    <p:sldId id="443" r:id="rId294"/>
    <p:sldId id="444" r:id="rId295"/>
    <p:sldId id="445" r:id="rId296"/>
    <p:sldId id="446" r:id="rId297"/>
    <p:sldId id="447" r:id="rId298"/>
    <p:sldId id="460" r:id="rId299"/>
    <p:sldId id="461" r:id="rId300"/>
    <p:sldId id="462" r:id="rId301"/>
    <p:sldId id="463" r:id="rId302"/>
    <p:sldId id="464" r:id="rId303"/>
    <p:sldId id="465" r:id="rId304"/>
    <p:sldId id="466" r:id="rId305"/>
    <p:sldId id="467" r:id="rId306"/>
    <p:sldId id="468" r:id="rId307"/>
    <p:sldId id="469" r:id="rId308"/>
    <p:sldId id="470" r:id="rId309"/>
    <p:sldId id="471" r:id="rId310"/>
    <p:sldId id="472" r:id="rId311"/>
    <p:sldId id="479" r:id="rId312"/>
    <p:sldId id="480" r:id="rId313"/>
    <p:sldId id="481" r:id="rId314"/>
    <p:sldId id="482" r:id="rId315"/>
    <p:sldId id="483" r:id="rId316"/>
    <p:sldId id="484" r:id="rId317"/>
    <p:sldId id="485" r:id="rId318"/>
    <p:sldId id="486" r:id="rId319"/>
    <p:sldId id="487" r:id="rId320"/>
    <p:sldId id="488" r:id="rId321"/>
    <p:sldId id="489" r:id="rId322"/>
    <p:sldId id="490" r:id="rId323"/>
    <p:sldId id="491" r:id="rId324"/>
    <p:sldId id="492" r:id="rId325"/>
    <p:sldId id="493" r:id="rId326"/>
    <p:sldId id="494" r:id="rId327"/>
    <p:sldId id="1050" r:id="rId328"/>
    <p:sldId id="1051" r:id="rId329"/>
    <p:sldId id="1052" r:id="rId330"/>
    <p:sldId id="496" r:id="rId331"/>
    <p:sldId id="497" r:id="rId332"/>
    <p:sldId id="498" r:id="rId333"/>
    <p:sldId id="499" r:id="rId334"/>
    <p:sldId id="502" r:id="rId335"/>
    <p:sldId id="503" r:id="rId336"/>
    <p:sldId id="504" r:id="rId337"/>
    <p:sldId id="505" r:id="rId338"/>
    <p:sldId id="506" r:id="rId339"/>
    <p:sldId id="507" r:id="rId340"/>
    <p:sldId id="508" r:id="rId341"/>
    <p:sldId id="511" r:id="rId342"/>
    <p:sldId id="512" r:id="rId343"/>
    <p:sldId id="513" r:id="rId344"/>
    <p:sldId id="514" r:id="rId345"/>
    <p:sldId id="515" r:id="rId346"/>
    <p:sldId id="516" r:id="rId347"/>
    <p:sldId id="517" r:id="rId348"/>
    <p:sldId id="518" r:id="rId349"/>
    <p:sldId id="519" r:id="rId350"/>
    <p:sldId id="520" r:id="rId351"/>
    <p:sldId id="521" r:id="rId352"/>
    <p:sldId id="522" r:id="rId353"/>
    <p:sldId id="523" r:id="rId354"/>
    <p:sldId id="524" r:id="rId355"/>
    <p:sldId id="525" r:id="rId356"/>
    <p:sldId id="526" r:id="rId357"/>
    <p:sldId id="527" r:id="rId358"/>
    <p:sldId id="528" r:id="rId359"/>
    <p:sldId id="529" r:id="rId360"/>
    <p:sldId id="530" r:id="rId361"/>
    <p:sldId id="531" r:id="rId362"/>
    <p:sldId id="532" r:id="rId363"/>
    <p:sldId id="533" r:id="rId364"/>
    <p:sldId id="534" r:id="rId365"/>
    <p:sldId id="535" r:id="rId366"/>
    <p:sldId id="536" r:id="rId367"/>
    <p:sldId id="537" r:id="rId368"/>
    <p:sldId id="538" r:id="rId369"/>
    <p:sldId id="539" r:id="rId370"/>
    <p:sldId id="540" r:id="rId371"/>
    <p:sldId id="541" r:id="rId372"/>
    <p:sldId id="542" r:id="rId373"/>
    <p:sldId id="543" r:id="rId374"/>
    <p:sldId id="544" r:id="rId375"/>
    <p:sldId id="545" r:id="rId376"/>
    <p:sldId id="546" r:id="rId377"/>
    <p:sldId id="547" r:id="rId378"/>
    <p:sldId id="548" r:id="rId379"/>
    <p:sldId id="549" r:id="rId380"/>
    <p:sldId id="550" r:id="rId381"/>
    <p:sldId id="551" r:id="rId382"/>
    <p:sldId id="552" r:id="rId383"/>
    <p:sldId id="553" r:id="rId384"/>
    <p:sldId id="554" r:id="rId385"/>
    <p:sldId id="555" r:id="rId386"/>
    <p:sldId id="556" r:id="rId387"/>
    <p:sldId id="557" r:id="rId388"/>
    <p:sldId id="558" r:id="rId389"/>
    <p:sldId id="559" r:id="rId390"/>
    <p:sldId id="560" r:id="rId391"/>
    <p:sldId id="561" r:id="rId392"/>
    <p:sldId id="562" r:id="rId393"/>
    <p:sldId id="563" r:id="rId394"/>
    <p:sldId id="564" r:id="rId395"/>
    <p:sldId id="565" r:id="rId396"/>
    <p:sldId id="566" r:id="rId397"/>
    <p:sldId id="567" r:id="rId398"/>
    <p:sldId id="568" r:id="rId399"/>
    <p:sldId id="569" r:id="rId400"/>
    <p:sldId id="570" r:id="rId401"/>
    <p:sldId id="571" r:id="rId402"/>
    <p:sldId id="572" r:id="rId403"/>
    <p:sldId id="573" r:id="rId404"/>
    <p:sldId id="574" r:id="rId405"/>
    <p:sldId id="575" r:id="rId406"/>
    <p:sldId id="576" r:id="rId407"/>
    <p:sldId id="577" r:id="rId408"/>
    <p:sldId id="578" r:id="rId409"/>
    <p:sldId id="579" r:id="rId410"/>
    <p:sldId id="587" r:id="rId411"/>
    <p:sldId id="588" r:id="rId412"/>
    <p:sldId id="589" r:id="rId413"/>
    <p:sldId id="590" r:id="rId414"/>
    <p:sldId id="591" r:id="rId415"/>
    <p:sldId id="592" r:id="rId416"/>
    <p:sldId id="593" r:id="rId417"/>
    <p:sldId id="594" r:id="rId418"/>
    <p:sldId id="595" r:id="rId419"/>
    <p:sldId id="598" r:id="rId420"/>
    <p:sldId id="599" r:id="rId421"/>
    <p:sldId id="600" r:id="rId422"/>
    <p:sldId id="601" r:id="rId423"/>
    <p:sldId id="602" r:id="rId424"/>
    <p:sldId id="603" r:id="rId425"/>
    <p:sldId id="604" r:id="rId426"/>
    <p:sldId id="605" r:id="rId427"/>
    <p:sldId id="606" r:id="rId428"/>
    <p:sldId id="607" r:id="rId429"/>
    <p:sldId id="608" r:id="rId430"/>
    <p:sldId id="609" r:id="rId431"/>
    <p:sldId id="610" r:id="rId432"/>
    <p:sldId id="611" r:id="rId433"/>
    <p:sldId id="612" r:id="rId434"/>
    <p:sldId id="613" r:id="rId435"/>
    <p:sldId id="614" r:id="rId436"/>
    <p:sldId id="615" r:id="rId437"/>
    <p:sldId id="616" r:id="rId438"/>
    <p:sldId id="617" r:id="rId439"/>
    <p:sldId id="618" r:id="rId440"/>
    <p:sldId id="619" r:id="rId441"/>
    <p:sldId id="620" r:id="rId442"/>
    <p:sldId id="621" r:id="rId443"/>
    <p:sldId id="622" r:id="rId444"/>
    <p:sldId id="623" r:id="rId445"/>
    <p:sldId id="624" r:id="rId446"/>
    <p:sldId id="625" r:id="rId447"/>
    <p:sldId id="626" r:id="rId448"/>
    <p:sldId id="627" r:id="rId449"/>
    <p:sldId id="628" r:id="rId450"/>
    <p:sldId id="629" r:id="rId451"/>
    <p:sldId id="631" r:id="rId452"/>
    <p:sldId id="632" r:id="rId453"/>
    <p:sldId id="633" r:id="rId454"/>
    <p:sldId id="634" r:id="rId455"/>
    <p:sldId id="635" r:id="rId456"/>
    <p:sldId id="636" r:id="rId457"/>
    <p:sldId id="637" r:id="rId458"/>
    <p:sldId id="638" r:id="rId459"/>
    <p:sldId id="639" r:id="rId460"/>
    <p:sldId id="640" r:id="rId461"/>
    <p:sldId id="641" r:id="rId462"/>
    <p:sldId id="642" r:id="rId463"/>
    <p:sldId id="643" r:id="rId464"/>
    <p:sldId id="644" r:id="rId465"/>
    <p:sldId id="645" r:id="rId466"/>
    <p:sldId id="646" r:id="rId467"/>
    <p:sldId id="647" r:id="rId468"/>
    <p:sldId id="648" r:id="rId469"/>
    <p:sldId id="649" r:id="rId470"/>
    <p:sldId id="650" r:id="rId471"/>
    <p:sldId id="651" r:id="rId472"/>
    <p:sldId id="652" r:id="rId473"/>
    <p:sldId id="653" r:id="rId474"/>
    <p:sldId id="654" r:id="rId475"/>
    <p:sldId id="656" r:id="rId476"/>
    <p:sldId id="657" r:id="rId477"/>
    <p:sldId id="658" r:id="rId478"/>
    <p:sldId id="659" r:id="rId479"/>
    <p:sldId id="663" r:id="rId480"/>
    <p:sldId id="664" r:id="rId481"/>
    <p:sldId id="665" r:id="rId482"/>
    <p:sldId id="666" r:id="rId483"/>
    <p:sldId id="667" r:id="rId484"/>
    <p:sldId id="668" r:id="rId485"/>
    <p:sldId id="669" r:id="rId486"/>
    <p:sldId id="670" r:id="rId487"/>
    <p:sldId id="671" r:id="rId488"/>
    <p:sldId id="672" r:id="rId489"/>
    <p:sldId id="673" r:id="rId490"/>
    <p:sldId id="674" r:id="rId491"/>
    <p:sldId id="675" r:id="rId492"/>
    <p:sldId id="676" r:id="rId493"/>
    <p:sldId id="677" r:id="rId494"/>
    <p:sldId id="678" r:id="rId495"/>
    <p:sldId id="679" r:id="rId496"/>
    <p:sldId id="680" r:id="rId497"/>
    <p:sldId id="681" r:id="rId498"/>
    <p:sldId id="682" r:id="rId499"/>
    <p:sldId id="686" r:id="rId500"/>
    <p:sldId id="690" r:id="rId501"/>
    <p:sldId id="691" r:id="rId502"/>
    <p:sldId id="692" r:id="rId503"/>
    <p:sldId id="693" r:id="rId504"/>
    <p:sldId id="703" r:id="rId505"/>
    <p:sldId id="705" r:id="rId506"/>
    <p:sldId id="706" r:id="rId507"/>
    <p:sldId id="707" r:id="rId508"/>
    <p:sldId id="708" r:id="rId509"/>
    <p:sldId id="709" r:id="rId510"/>
    <p:sldId id="710" r:id="rId511"/>
    <p:sldId id="711" r:id="rId512"/>
    <p:sldId id="712" r:id="rId513"/>
    <p:sldId id="713" r:id="rId514"/>
    <p:sldId id="714" r:id="rId515"/>
    <p:sldId id="715" r:id="rId516"/>
    <p:sldId id="716" r:id="rId517"/>
    <p:sldId id="717" r:id="rId518"/>
    <p:sldId id="718" r:id="rId519"/>
    <p:sldId id="719" r:id="rId520"/>
    <p:sldId id="720" r:id="rId521"/>
    <p:sldId id="721" r:id="rId522"/>
    <p:sldId id="722" r:id="rId523"/>
    <p:sldId id="723" r:id="rId524"/>
    <p:sldId id="724" r:id="rId525"/>
    <p:sldId id="725" r:id="rId526"/>
    <p:sldId id="726" r:id="rId527"/>
    <p:sldId id="727" r:id="rId528"/>
    <p:sldId id="728" r:id="rId529"/>
    <p:sldId id="729" r:id="rId530"/>
    <p:sldId id="730" r:id="rId531"/>
    <p:sldId id="731" r:id="rId532"/>
    <p:sldId id="732" r:id="rId533"/>
    <p:sldId id="733" r:id="rId534"/>
    <p:sldId id="734" r:id="rId535"/>
    <p:sldId id="735" r:id="rId536"/>
    <p:sldId id="736" r:id="rId537"/>
    <p:sldId id="737" r:id="rId538"/>
    <p:sldId id="742" r:id="rId539"/>
    <p:sldId id="745" r:id="rId540"/>
    <p:sldId id="746" r:id="rId541"/>
    <p:sldId id="747" r:id="rId542"/>
    <p:sldId id="748" r:id="rId543"/>
    <p:sldId id="749" r:id="rId544"/>
    <p:sldId id="750" r:id="rId545"/>
    <p:sldId id="751" r:id="rId546"/>
    <p:sldId id="752" r:id="rId547"/>
    <p:sldId id="753" r:id="rId548"/>
    <p:sldId id="754" r:id="rId549"/>
    <p:sldId id="755" r:id="rId550"/>
    <p:sldId id="756" r:id="rId551"/>
    <p:sldId id="757" r:id="rId552"/>
    <p:sldId id="758" r:id="rId553"/>
    <p:sldId id="759" r:id="rId554"/>
    <p:sldId id="760" r:id="rId555"/>
    <p:sldId id="761" r:id="rId556"/>
    <p:sldId id="762" r:id="rId557"/>
    <p:sldId id="763" r:id="rId558"/>
    <p:sldId id="764" r:id="rId559"/>
    <p:sldId id="765" r:id="rId560"/>
    <p:sldId id="766" r:id="rId561"/>
    <p:sldId id="767" r:id="rId562"/>
    <p:sldId id="768" r:id="rId563"/>
    <p:sldId id="769" r:id="rId564"/>
    <p:sldId id="770" r:id="rId565"/>
    <p:sldId id="771" r:id="rId566"/>
    <p:sldId id="772" r:id="rId567"/>
    <p:sldId id="773" r:id="rId568"/>
    <p:sldId id="774" r:id="rId569"/>
    <p:sldId id="775" r:id="rId570"/>
    <p:sldId id="776" r:id="rId571"/>
    <p:sldId id="777" r:id="rId572"/>
    <p:sldId id="778" r:id="rId573"/>
    <p:sldId id="779" r:id="rId574"/>
    <p:sldId id="780" r:id="rId575"/>
    <p:sldId id="781" r:id="rId576"/>
    <p:sldId id="782" r:id="rId577"/>
    <p:sldId id="783" r:id="rId578"/>
    <p:sldId id="784" r:id="rId579"/>
    <p:sldId id="785" r:id="rId580"/>
    <p:sldId id="786" r:id="rId58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3C9B296-8CE8-47C3-9FFE-2725AE017052}">
          <p14:sldIdLst>
            <p14:sldId id="256"/>
            <p14:sldId id="1035"/>
            <p14:sldId id="293"/>
            <p14:sldId id="1053"/>
            <p14:sldId id="1065"/>
            <p14:sldId id="1036"/>
            <p14:sldId id="1045"/>
            <p14:sldId id="1039"/>
            <p14:sldId id="1040"/>
            <p14:sldId id="1041"/>
            <p14:sldId id="1038"/>
            <p14:sldId id="1054"/>
            <p14:sldId id="1066"/>
            <p14:sldId id="815"/>
            <p14:sldId id="816"/>
            <p14:sldId id="817"/>
            <p14:sldId id="810"/>
            <p14:sldId id="867"/>
            <p14:sldId id="818"/>
            <p14:sldId id="813"/>
            <p14:sldId id="936"/>
            <p14:sldId id="937"/>
            <p14:sldId id="870"/>
            <p14:sldId id="935"/>
            <p14:sldId id="898"/>
            <p14:sldId id="1093"/>
            <p14:sldId id="1094"/>
            <p14:sldId id="1095"/>
            <p14:sldId id="1067"/>
            <p14:sldId id="814"/>
            <p14:sldId id="811"/>
            <p14:sldId id="868"/>
            <p14:sldId id="869"/>
            <p14:sldId id="871"/>
            <p14:sldId id="858"/>
            <p14:sldId id="859"/>
            <p14:sldId id="860"/>
            <p14:sldId id="993"/>
            <p14:sldId id="872"/>
            <p14:sldId id="919"/>
            <p14:sldId id="920"/>
            <p14:sldId id="921"/>
            <p14:sldId id="922"/>
            <p14:sldId id="923"/>
            <p14:sldId id="924"/>
            <p14:sldId id="925"/>
            <p14:sldId id="929"/>
            <p14:sldId id="926"/>
            <p14:sldId id="927"/>
            <p14:sldId id="928"/>
            <p14:sldId id="861"/>
            <p14:sldId id="873"/>
            <p14:sldId id="874"/>
            <p14:sldId id="875"/>
            <p14:sldId id="862"/>
            <p14:sldId id="1042"/>
            <p14:sldId id="947"/>
            <p14:sldId id="948"/>
            <p14:sldId id="1055"/>
            <p14:sldId id="1056"/>
            <p14:sldId id="1058"/>
            <p14:sldId id="1059"/>
            <p14:sldId id="1060"/>
            <p14:sldId id="1061"/>
            <p14:sldId id="1062"/>
            <p14:sldId id="1073"/>
            <p14:sldId id="1074"/>
            <p14:sldId id="1063"/>
            <p14:sldId id="1064"/>
            <p14:sldId id="1068"/>
            <p14:sldId id="1075"/>
            <p14:sldId id="1069"/>
            <p14:sldId id="1071"/>
            <p14:sldId id="976"/>
            <p14:sldId id="1043"/>
            <p14:sldId id="1044"/>
            <p14:sldId id="994"/>
            <p14:sldId id="995"/>
            <p14:sldId id="997"/>
            <p14:sldId id="998"/>
            <p14:sldId id="999"/>
            <p14:sldId id="1000"/>
            <p14:sldId id="1001"/>
            <p14:sldId id="1002"/>
            <p14:sldId id="1003"/>
            <p14:sldId id="1004"/>
            <p14:sldId id="1005"/>
            <p14:sldId id="1006"/>
            <p14:sldId id="1047"/>
            <p14:sldId id="1048"/>
            <p14:sldId id="1049"/>
            <p14:sldId id="1007"/>
            <p14:sldId id="864"/>
            <p14:sldId id="865"/>
            <p14:sldId id="866"/>
            <p14:sldId id="949"/>
            <p14:sldId id="950"/>
            <p14:sldId id="951"/>
            <p14:sldId id="952"/>
            <p14:sldId id="953"/>
            <p14:sldId id="954"/>
            <p14:sldId id="955"/>
            <p14:sldId id="956"/>
            <p14:sldId id="957"/>
            <p14:sldId id="958"/>
            <p14:sldId id="959"/>
            <p14:sldId id="960"/>
            <p14:sldId id="1078"/>
            <p14:sldId id="961"/>
            <p14:sldId id="962"/>
            <p14:sldId id="1076"/>
            <p14:sldId id="964"/>
            <p14:sldId id="965"/>
            <p14:sldId id="1079"/>
            <p14:sldId id="966"/>
            <p14:sldId id="967"/>
            <p14:sldId id="968"/>
            <p14:sldId id="969"/>
            <p14:sldId id="970"/>
            <p14:sldId id="972"/>
            <p14:sldId id="973"/>
            <p14:sldId id="1086"/>
            <p14:sldId id="1087"/>
            <p14:sldId id="797"/>
            <p14:sldId id="798"/>
            <p14:sldId id="799"/>
            <p14:sldId id="800"/>
            <p14:sldId id="801"/>
            <p14:sldId id="879"/>
            <p14:sldId id="802"/>
            <p14:sldId id="806"/>
            <p14:sldId id="808"/>
            <p14:sldId id="819"/>
            <p14:sldId id="821"/>
            <p14:sldId id="787"/>
            <p14:sldId id="1024"/>
            <p14:sldId id="1028"/>
            <p14:sldId id="1027"/>
            <p14:sldId id="1025"/>
            <p14:sldId id="1029"/>
            <p14:sldId id="1030"/>
            <p14:sldId id="1031"/>
            <p14:sldId id="1032"/>
            <p14:sldId id="1034"/>
            <p14:sldId id="823"/>
          </p14:sldIdLst>
        </p14:section>
        <p14:section name="Untitled Section" id="{929DAC01-8523-42CC-A54C-5CAC7314E3AF}">
          <p14:sldIdLst>
            <p14:sldId id="826"/>
            <p14:sldId id="827"/>
            <p14:sldId id="828"/>
            <p14:sldId id="829"/>
            <p14:sldId id="830"/>
            <p14:sldId id="832"/>
            <p14:sldId id="833"/>
            <p14:sldId id="834"/>
            <p14:sldId id="835"/>
            <p14:sldId id="880"/>
            <p14:sldId id="888"/>
            <p14:sldId id="886"/>
            <p14:sldId id="881"/>
            <p14:sldId id="882"/>
            <p14:sldId id="883"/>
            <p14:sldId id="884"/>
            <p14:sldId id="885"/>
            <p14:sldId id="889"/>
            <p14:sldId id="887"/>
            <p14:sldId id="890"/>
            <p14:sldId id="891"/>
            <p14:sldId id="892"/>
            <p14:sldId id="893"/>
            <p14:sldId id="894"/>
            <p14:sldId id="1014"/>
            <p14:sldId id="267"/>
            <p14:sldId id="268"/>
            <p14:sldId id="269"/>
            <p14:sldId id="270"/>
            <p14:sldId id="1080"/>
            <p14:sldId id="1081"/>
            <p14:sldId id="1082"/>
            <p14:sldId id="1088"/>
            <p14:sldId id="1089"/>
            <p14:sldId id="1090"/>
            <p14:sldId id="1091"/>
            <p14:sldId id="271"/>
            <p14:sldId id="272"/>
            <p14:sldId id="273"/>
            <p14:sldId id="274"/>
            <p14:sldId id="854"/>
            <p14:sldId id="855"/>
            <p14:sldId id="896"/>
            <p14:sldId id="897"/>
            <p14:sldId id="1092"/>
            <p14:sldId id="330"/>
            <p14:sldId id="331"/>
            <p14:sldId id="332"/>
            <p14:sldId id="333"/>
            <p14:sldId id="334"/>
            <p14:sldId id="335"/>
            <p14:sldId id="336"/>
            <p14:sldId id="337"/>
            <p14:sldId id="338"/>
            <p14:sldId id="339"/>
            <p14:sldId id="342"/>
            <p14:sldId id="343"/>
            <p14:sldId id="1102"/>
            <p14:sldId id="1103"/>
            <p14:sldId id="1104"/>
            <p14:sldId id="1105"/>
            <p14:sldId id="344"/>
            <p14:sldId id="345"/>
            <p14:sldId id="346"/>
            <p14:sldId id="1026"/>
            <p14:sldId id="1017"/>
            <p14:sldId id="1018"/>
            <p14:sldId id="1019"/>
            <p14:sldId id="1020"/>
            <p14:sldId id="1021"/>
            <p14:sldId id="1022"/>
            <p14:sldId id="1023"/>
            <p14:sldId id="347"/>
            <p14:sldId id="1096"/>
            <p14:sldId id="1097"/>
            <p14:sldId id="1098"/>
            <p14:sldId id="1099"/>
            <p14:sldId id="1100"/>
            <p14:sldId id="1101"/>
            <p14:sldId id="359"/>
            <p14:sldId id="360"/>
            <p14:sldId id="361"/>
            <p14:sldId id="362"/>
            <p14:sldId id="363"/>
            <p14:sldId id="364"/>
            <p14:sldId id="365"/>
            <p14:sldId id="366"/>
            <p14:sldId id="367"/>
            <p14:sldId id="368"/>
            <p14:sldId id="369"/>
            <p14:sldId id="370"/>
            <p14:sldId id="371"/>
            <p14:sldId id="372"/>
            <p14:sldId id="373"/>
            <p14:sldId id="374"/>
            <p14:sldId id="375"/>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2"/>
            <p14:sldId id="403"/>
            <p14:sldId id="404"/>
            <p14:sldId id="405"/>
            <p14:sldId id="406"/>
            <p14:sldId id="407"/>
            <p14:sldId id="408"/>
            <p14:sldId id="409"/>
            <p14:sldId id="410"/>
            <p14:sldId id="411"/>
            <p14:sldId id="412"/>
            <p14:sldId id="413"/>
            <p14:sldId id="414"/>
            <p14:sldId id="415"/>
            <p14:sldId id="417"/>
            <p14:sldId id="418"/>
            <p14:sldId id="419"/>
            <p14:sldId id="420"/>
            <p14:sldId id="422"/>
            <p14:sldId id="423"/>
            <p14:sldId id="434"/>
            <p14:sldId id="435"/>
            <p14:sldId id="436"/>
            <p14:sldId id="437"/>
            <p14:sldId id="438"/>
            <p14:sldId id="439"/>
            <p14:sldId id="440"/>
            <p14:sldId id="441"/>
            <p14:sldId id="442"/>
            <p14:sldId id="443"/>
            <p14:sldId id="444"/>
            <p14:sldId id="445"/>
            <p14:sldId id="446"/>
            <p14:sldId id="447"/>
            <p14:sldId id="460"/>
            <p14:sldId id="461"/>
            <p14:sldId id="462"/>
            <p14:sldId id="463"/>
            <p14:sldId id="464"/>
            <p14:sldId id="465"/>
            <p14:sldId id="466"/>
            <p14:sldId id="467"/>
            <p14:sldId id="468"/>
            <p14:sldId id="469"/>
            <p14:sldId id="470"/>
            <p14:sldId id="471"/>
            <p14:sldId id="472"/>
            <p14:sldId id="479"/>
            <p14:sldId id="480"/>
            <p14:sldId id="481"/>
            <p14:sldId id="482"/>
            <p14:sldId id="483"/>
            <p14:sldId id="484"/>
            <p14:sldId id="485"/>
            <p14:sldId id="486"/>
            <p14:sldId id="487"/>
            <p14:sldId id="488"/>
            <p14:sldId id="489"/>
            <p14:sldId id="490"/>
            <p14:sldId id="491"/>
            <p14:sldId id="492"/>
            <p14:sldId id="493"/>
            <p14:sldId id="494"/>
            <p14:sldId id="1050"/>
            <p14:sldId id="1051"/>
            <p14:sldId id="1052"/>
            <p14:sldId id="496"/>
            <p14:sldId id="497"/>
            <p14:sldId id="498"/>
            <p14:sldId id="499"/>
            <p14:sldId id="502"/>
            <p14:sldId id="503"/>
            <p14:sldId id="504"/>
            <p14:sldId id="505"/>
            <p14:sldId id="506"/>
            <p14:sldId id="507"/>
            <p14:sldId id="508"/>
            <p14:sldId id="511"/>
            <p14:sldId id="512"/>
            <p14:sldId id="513"/>
            <p14:sldId id="514"/>
            <p14:sldId id="515"/>
            <p14:sldId id="516"/>
            <p14:sldId id="517"/>
            <p14:sldId id="518"/>
            <p14:sldId id="519"/>
            <p14:sldId id="520"/>
            <p14:sldId id="521"/>
            <p14:sldId id="522"/>
            <p14:sldId id="523"/>
            <p14:sldId id="524"/>
            <p14:sldId id="525"/>
            <p14:sldId id="526"/>
            <p14:sldId id="527"/>
            <p14:sldId id="528"/>
            <p14:sldId id="529"/>
            <p14:sldId id="530"/>
            <p14:sldId id="531"/>
            <p14:sldId id="532"/>
            <p14:sldId id="533"/>
            <p14:sldId id="534"/>
            <p14:sldId id="535"/>
            <p14:sldId id="536"/>
            <p14:sldId id="537"/>
            <p14:sldId id="538"/>
            <p14:sldId id="539"/>
            <p14:sldId id="540"/>
            <p14:sldId id="541"/>
            <p14:sldId id="542"/>
            <p14:sldId id="543"/>
            <p14:sldId id="544"/>
            <p14:sldId id="545"/>
            <p14:sldId id="546"/>
            <p14:sldId id="547"/>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 id="578"/>
            <p14:sldId id="579"/>
            <p14:sldId id="587"/>
            <p14:sldId id="588"/>
            <p14:sldId id="589"/>
            <p14:sldId id="590"/>
            <p14:sldId id="591"/>
            <p14:sldId id="592"/>
            <p14:sldId id="593"/>
            <p14:sldId id="594"/>
            <p14:sldId id="595"/>
            <p14:sldId id="598"/>
            <p14:sldId id="599"/>
            <p14:sldId id="600"/>
            <p14:sldId id="601"/>
            <p14:sldId id="602"/>
            <p14:sldId id="603"/>
            <p14:sldId id="604"/>
            <p14:sldId id="605"/>
            <p14:sldId id="606"/>
            <p14:sldId id="607"/>
            <p14:sldId id="608"/>
            <p14:sldId id="609"/>
            <p14:sldId id="610"/>
            <p14:sldId id="611"/>
            <p14:sldId id="612"/>
            <p14:sldId id="613"/>
            <p14:sldId id="614"/>
            <p14:sldId id="615"/>
            <p14:sldId id="616"/>
            <p14:sldId id="617"/>
            <p14:sldId id="618"/>
            <p14:sldId id="619"/>
            <p14:sldId id="620"/>
            <p14:sldId id="621"/>
            <p14:sldId id="622"/>
            <p14:sldId id="623"/>
            <p14:sldId id="624"/>
            <p14:sldId id="625"/>
            <p14:sldId id="626"/>
            <p14:sldId id="627"/>
            <p14:sldId id="628"/>
            <p14:sldId id="629"/>
            <p14:sldId id="631"/>
            <p14:sldId id="632"/>
            <p14:sldId id="633"/>
            <p14:sldId id="634"/>
            <p14:sldId id="635"/>
            <p14:sldId id="636"/>
            <p14:sldId id="637"/>
            <p14:sldId id="638"/>
            <p14:sldId id="639"/>
            <p14:sldId id="640"/>
            <p14:sldId id="641"/>
            <p14:sldId id="642"/>
            <p14:sldId id="643"/>
            <p14:sldId id="644"/>
            <p14:sldId id="645"/>
            <p14:sldId id="646"/>
            <p14:sldId id="647"/>
            <p14:sldId id="648"/>
            <p14:sldId id="649"/>
            <p14:sldId id="650"/>
            <p14:sldId id="651"/>
            <p14:sldId id="652"/>
            <p14:sldId id="653"/>
            <p14:sldId id="654"/>
            <p14:sldId id="656"/>
            <p14:sldId id="657"/>
            <p14:sldId id="658"/>
            <p14:sldId id="659"/>
            <p14:sldId id="663"/>
            <p14:sldId id="664"/>
            <p14:sldId id="665"/>
            <p14:sldId id="666"/>
            <p14:sldId id="667"/>
            <p14:sldId id="668"/>
            <p14:sldId id="669"/>
            <p14:sldId id="670"/>
            <p14:sldId id="671"/>
            <p14:sldId id="672"/>
            <p14:sldId id="673"/>
            <p14:sldId id="674"/>
            <p14:sldId id="675"/>
            <p14:sldId id="676"/>
            <p14:sldId id="677"/>
            <p14:sldId id="678"/>
            <p14:sldId id="679"/>
            <p14:sldId id="680"/>
            <p14:sldId id="681"/>
            <p14:sldId id="682"/>
            <p14:sldId id="686"/>
            <p14:sldId id="690"/>
            <p14:sldId id="691"/>
            <p14:sldId id="692"/>
            <p14:sldId id="693"/>
            <p14:sldId id="703"/>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731"/>
            <p14:sldId id="732"/>
            <p14:sldId id="733"/>
            <p14:sldId id="734"/>
            <p14:sldId id="735"/>
            <p14:sldId id="736"/>
            <p14:sldId id="737"/>
            <p14:sldId id="742"/>
            <p14:sldId id="745"/>
            <p14:sldId id="746"/>
            <p14:sldId id="747"/>
            <p14:sldId id="748"/>
            <p14:sldId id="749"/>
            <p14:sldId id="750"/>
            <p14:sldId id="751"/>
            <p14:sldId id="752"/>
            <p14:sldId id="753"/>
            <p14:sldId id="754"/>
            <p14:sldId id="755"/>
            <p14:sldId id="756"/>
            <p14:sldId id="757"/>
            <p14:sldId id="758"/>
            <p14:sldId id="759"/>
            <p14:sldId id="760"/>
            <p14:sldId id="761"/>
            <p14:sldId id="762"/>
            <p14:sldId id="763"/>
            <p14:sldId id="764"/>
            <p14:sldId id="765"/>
            <p14:sldId id="766"/>
            <p14:sldId id="767"/>
            <p14:sldId id="768"/>
            <p14:sldId id="769"/>
            <p14:sldId id="770"/>
            <p14:sldId id="771"/>
            <p14:sldId id="772"/>
            <p14:sldId id="773"/>
            <p14:sldId id="774"/>
            <p14:sldId id="775"/>
            <p14:sldId id="776"/>
            <p14:sldId id="777"/>
            <p14:sldId id="778"/>
            <p14:sldId id="779"/>
            <p14:sldId id="780"/>
            <p14:sldId id="781"/>
            <p14:sldId id="782"/>
            <p14:sldId id="783"/>
            <p14:sldId id="784"/>
            <p14:sldId id="785"/>
            <p14:sldId id="7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8A55"/>
    <a:srgbClr val="DD59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13" autoAdjust="0"/>
    <p:restoredTop sz="94660"/>
  </p:normalViewPr>
  <p:slideViewPr>
    <p:cSldViewPr snapToGrid="0">
      <p:cViewPr varScale="1">
        <p:scale>
          <a:sx n="90" d="100"/>
          <a:sy n="90" d="100"/>
        </p:scale>
        <p:origin x="348" y="90"/>
      </p:cViewPr>
      <p:guideLst/>
    </p:cSldViewPr>
  </p:slideViewPr>
  <p:notesTextViewPr>
    <p:cViewPr>
      <p:scale>
        <a:sx n="1" d="1"/>
        <a:sy n="1" d="1"/>
      </p:scale>
      <p:origin x="0" y="0"/>
    </p:cViewPr>
  </p:notesTextViewPr>
  <p:sorterViewPr>
    <p:cViewPr>
      <p:scale>
        <a:sx n="100" d="100"/>
        <a:sy n="100" d="100"/>
      </p:scale>
      <p:origin x="0" y="-70896"/>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324" Type="http://schemas.openxmlformats.org/officeDocument/2006/relationships/slide" Target="slides/slide323.xml"/><Relationship Id="rId531" Type="http://schemas.openxmlformats.org/officeDocument/2006/relationships/slide" Target="slides/slide530.xml"/><Relationship Id="rId170" Type="http://schemas.openxmlformats.org/officeDocument/2006/relationships/slide" Target="slides/slide169.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128" Type="http://schemas.openxmlformats.org/officeDocument/2006/relationships/slide" Target="slides/slide127.xml"/><Relationship Id="rId335" Type="http://schemas.openxmlformats.org/officeDocument/2006/relationships/slide" Target="slides/slide334.xml"/><Relationship Id="rId542" Type="http://schemas.openxmlformats.org/officeDocument/2006/relationships/slide" Target="slides/slide541.xml"/><Relationship Id="rId181" Type="http://schemas.openxmlformats.org/officeDocument/2006/relationships/slide" Target="slides/slide180.xml"/><Relationship Id="rId402" Type="http://schemas.openxmlformats.org/officeDocument/2006/relationships/slide" Target="slides/slide401.xml"/><Relationship Id="rId279" Type="http://schemas.openxmlformats.org/officeDocument/2006/relationships/slide" Target="slides/slide278.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346" Type="http://schemas.openxmlformats.org/officeDocument/2006/relationships/slide" Target="slides/slide345.xml"/><Relationship Id="rId553" Type="http://schemas.openxmlformats.org/officeDocument/2006/relationships/slide" Target="slides/slide552.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497" Type="http://schemas.openxmlformats.org/officeDocument/2006/relationships/slide" Target="slides/slide496.xml"/><Relationship Id="rId357" Type="http://schemas.openxmlformats.org/officeDocument/2006/relationships/slide" Target="slides/slide356.xml"/><Relationship Id="rId54" Type="http://schemas.openxmlformats.org/officeDocument/2006/relationships/slide" Target="slides/slide53.xml"/><Relationship Id="rId217" Type="http://schemas.openxmlformats.org/officeDocument/2006/relationships/slide" Target="slides/slide216.xml"/><Relationship Id="rId564" Type="http://schemas.openxmlformats.org/officeDocument/2006/relationships/slide" Target="slides/slide563.xml"/><Relationship Id="rId424" Type="http://schemas.openxmlformats.org/officeDocument/2006/relationships/slide" Target="slides/slide423.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575" Type="http://schemas.openxmlformats.org/officeDocument/2006/relationships/slide" Target="slides/slide574.xml"/><Relationship Id="rId228" Type="http://schemas.openxmlformats.org/officeDocument/2006/relationships/slide" Target="slides/slide227.xml"/><Relationship Id="rId435" Type="http://schemas.openxmlformats.org/officeDocument/2006/relationships/slide" Target="slides/slide434.xml"/><Relationship Id="rId281" Type="http://schemas.openxmlformats.org/officeDocument/2006/relationships/slide" Target="slides/slide280.xml"/><Relationship Id="rId502" Type="http://schemas.openxmlformats.org/officeDocument/2006/relationships/slide" Target="slides/slide501.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86" Type="http://schemas.openxmlformats.org/officeDocument/2006/relationships/theme" Target="theme/theme1.xml"/><Relationship Id="rId7" Type="http://schemas.openxmlformats.org/officeDocument/2006/relationships/slide" Target="slides/slide6.xml"/><Relationship Id="rId239" Type="http://schemas.openxmlformats.org/officeDocument/2006/relationships/slide" Target="slides/slide238.xml"/><Relationship Id="rId446" Type="http://schemas.openxmlformats.org/officeDocument/2006/relationships/slide" Target="slides/slide445.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555" Type="http://schemas.openxmlformats.org/officeDocument/2006/relationships/slide" Target="slides/slide554.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566" Type="http://schemas.openxmlformats.org/officeDocument/2006/relationships/slide" Target="slides/slide565.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577" Type="http://schemas.openxmlformats.org/officeDocument/2006/relationships/slide" Target="slides/slide576.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41" Type="http://schemas.openxmlformats.org/officeDocument/2006/relationships/slide" Target="slides/slide240.xml"/><Relationship Id="rId437" Type="http://schemas.openxmlformats.org/officeDocument/2006/relationships/slide" Target="slides/slide436.xml"/><Relationship Id="rId479" Type="http://schemas.openxmlformats.org/officeDocument/2006/relationships/slide" Target="slides/slide478.xml"/><Relationship Id="rId36" Type="http://schemas.openxmlformats.org/officeDocument/2006/relationships/slide" Target="slides/slide35.xml"/><Relationship Id="rId283" Type="http://schemas.openxmlformats.org/officeDocument/2006/relationships/slide" Target="slides/slide282.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46" Type="http://schemas.openxmlformats.org/officeDocument/2006/relationships/slide" Target="slides/slide545.xml"/><Relationship Id="rId78" Type="http://schemas.openxmlformats.org/officeDocument/2006/relationships/slide" Target="slides/slide77.xml"/><Relationship Id="rId101" Type="http://schemas.openxmlformats.org/officeDocument/2006/relationships/slide" Target="slides/slide100.xml"/><Relationship Id="rId143" Type="http://schemas.openxmlformats.org/officeDocument/2006/relationships/slide" Target="slides/slide142.xml"/><Relationship Id="rId185" Type="http://schemas.openxmlformats.org/officeDocument/2006/relationships/slide" Target="slides/slide184.xml"/><Relationship Id="rId350" Type="http://schemas.openxmlformats.org/officeDocument/2006/relationships/slide" Target="slides/slide349.xml"/><Relationship Id="rId406" Type="http://schemas.openxmlformats.org/officeDocument/2006/relationships/slide" Target="slides/slide405.xml"/><Relationship Id="rId588" Type="http://schemas.microsoft.com/office/2015/10/relationships/revisionInfo" Target="revisionInfo.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48" Type="http://schemas.openxmlformats.org/officeDocument/2006/relationships/slide" Target="slides/slide447.xml"/><Relationship Id="rId252" Type="http://schemas.openxmlformats.org/officeDocument/2006/relationships/slide" Target="slides/slide251.xml"/><Relationship Id="rId294" Type="http://schemas.openxmlformats.org/officeDocument/2006/relationships/slide" Target="slides/slide293.xml"/><Relationship Id="rId308" Type="http://schemas.openxmlformats.org/officeDocument/2006/relationships/slide" Target="slides/slide307.xml"/><Relationship Id="rId515" Type="http://schemas.openxmlformats.org/officeDocument/2006/relationships/slide" Target="slides/slide514.xml"/><Relationship Id="rId47" Type="http://schemas.openxmlformats.org/officeDocument/2006/relationships/slide" Target="slides/slide46.xml"/><Relationship Id="rId89" Type="http://schemas.openxmlformats.org/officeDocument/2006/relationships/slide" Target="slides/slide88.xml"/><Relationship Id="rId112" Type="http://schemas.openxmlformats.org/officeDocument/2006/relationships/slide" Target="slides/slide111.xml"/><Relationship Id="rId154" Type="http://schemas.openxmlformats.org/officeDocument/2006/relationships/slide" Target="slides/slide153.xml"/><Relationship Id="rId361" Type="http://schemas.openxmlformats.org/officeDocument/2006/relationships/slide" Target="slides/slide360.xml"/><Relationship Id="rId557" Type="http://schemas.openxmlformats.org/officeDocument/2006/relationships/slide" Target="slides/slide556.xml"/><Relationship Id="rId196" Type="http://schemas.openxmlformats.org/officeDocument/2006/relationships/slide" Target="slides/slide195.xml"/><Relationship Id="rId417" Type="http://schemas.openxmlformats.org/officeDocument/2006/relationships/slide" Target="slides/slide416.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63" Type="http://schemas.openxmlformats.org/officeDocument/2006/relationships/slide" Target="slides/slide262.xml"/><Relationship Id="rId319" Type="http://schemas.openxmlformats.org/officeDocument/2006/relationships/slide" Target="slides/slide318.xml"/><Relationship Id="rId470" Type="http://schemas.openxmlformats.org/officeDocument/2006/relationships/slide" Target="slides/slide469.xml"/><Relationship Id="rId526" Type="http://schemas.openxmlformats.org/officeDocument/2006/relationships/slide" Target="slides/slide525.xml"/><Relationship Id="rId58" Type="http://schemas.openxmlformats.org/officeDocument/2006/relationships/slide" Target="slides/slide57.xml"/><Relationship Id="rId123" Type="http://schemas.openxmlformats.org/officeDocument/2006/relationships/slide" Target="slides/slide122.xml"/><Relationship Id="rId330" Type="http://schemas.openxmlformats.org/officeDocument/2006/relationships/slide" Target="slides/slide329.xml"/><Relationship Id="rId568" Type="http://schemas.openxmlformats.org/officeDocument/2006/relationships/slide" Target="slides/slide567.xml"/><Relationship Id="rId165" Type="http://schemas.openxmlformats.org/officeDocument/2006/relationships/slide" Target="slides/slide164.xml"/><Relationship Id="rId372" Type="http://schemas.openxmlformats.org/officeDocument/2006/relationships/slide" Target="slides/slide371.xml"/><Relationship Id="rId428" Type="http://schemas.openxmlformats.org/officeDocument/2006/relationships/slide" Target="slides/slide427.xml"/><Relationship Id="rId232" Type="http://schemas.openxmlformats.org/officeDocument/2006/relationships/slide" Target="slides/slide231.xml"/><Relationship Id="rId274" Type="http://schemas.openxmlformats.org/officeDocument/2006/relationships/slide" Target="slides/slide273.xml"/><Relationship Id="rId481" Type="http://schemas.openxmlformats.org/officeDocument/2006/relationships/slide" Target="slides/slide480.xml"/><Relationship Id="rId27" Type="http://schemas.openxmlformats.org/officeDocument/2006/relationships/slide" Target="slides/slide26.xml"/><Relationship Id="rId69" Type="http://schemas.openxmlformats.org/officeDocument/2006/relationships/slide" Target="slides/slide68.xml"/><Relationship Id="rId134" Type="http://schemas.openxmlformats.org/officeDocument/2006/relationships/slide" Target="slides/slide133.xml"/><Relationship Id="rId537" Type="http://schemas.openxmlformats.org/officeDocument/2006/relationships/slide" Target="slides/slide536.xml"/><Relationship Id="rId579" Type="http://schemas.openxmlformats.org/officeDocument/2006/relationships/slide" Target="slides/slide578.xml"/><Relationship Id="rId80" Type="http://schemas.openxmlformats.org/officeDocument/2006/relationships/slide" Target="slides/slide79.xml"/><Relationship Id="rId176" Type="http://schemas.openxmlformats.org/officeDocument/2006/relationships/slide" Target="slides/slide175.xml"/><Relationship Id="rId341" Type="http://schemas.openxmlformats.org/officeDocument/2006/relationships/slide" Target="slides/slide340.xml"/><Relationship Id="rId383" Type="http://schemas.openxmlformats.org/officeDocument/2006/relationships/slide" Target="slides/slide382.xml"/><Relationship Id="rId439" Type="http://schemas.openxmlformats.org/officeDocument/2006/relationships/slide" Target="slides/slide438.xml"/><Relationship Id="rId590" Type="http://schemas.openxmlformats.org/officeDocument/2006/relationships/customXml" Target="../customXml/item2.xml"/><Relationship Id="rId201" Type="http://schemas.openxmlformats.org/officeDocument/2006/relationships/slide" Target="slides/slide200.xml"/><Relationship Id="rId243" Type="http://schemas.openxmlformats.org/officeDocument/2006/relationships/slide" Target="slides/slide242.xml"/><Relationship Id="rId285" Type="http://schemas.openxmlformats.org/officeDocument/2006/relationships/slide" Target="slides/slide284.xml"/><Relationship Id="rId450" Type="http://schemas.openxmlformats.org/officeDocument/2006/relationships/slide" Target="slides/slide449.xml"/><Relationship Id="rId506" Type="http://schemas.openxmlformats.org/officeDocument/2006/relationships/slide" Target="slides/slide505.xml"/><Relationship Id="rId38" Type="http://schemas.openxmlformats.org/officeDocument/2006/relationships/slide" Target="slides/slide37.xml"/><Relationship Id="rId103" Type="http://schemas.openxmlformats.org/officeDocument/2006/relationships/slide" Target="slides/slide102.xml"/><Relationship Id="rId310" Type="http://schemas.openxmlformats.org/officeDocument/2006/relationships/slide" Target="slides/slide309.xml"/><Relationship Id="rId492" Type="http://schemas.openxmlformats.org/officeDocument/2006/relationships/slide" Target="slides/slide491.xml"/><Relationship Id="rId548" Type="http://schemas.openxmlformats.org/officeDocument/2006/relationships/slide" Target="slides/slide547.xml"/><Relationship Id="rId91" Type="http://schemas.openxmlformats.org/officeDocument/2006/relationships/slide" Target="slides/slide90.xml"/><Relationship Id="rId145" Type="http://schemas.openxmlformats.org/officeDocument/2006/relationships/slide" Target="slides/slide144.xml"/><Relationship Id="rId187" Type="http://schemas.openxmlformats.org/officeDocument/2006/relationships/slide" Target="slides/slide186.xml"/><Relationship Id="rId352" Type="http://schemas.openxmlformats.org/officeDocument/2006/relationships/slide" Target="slides/slide351.xml"/><Relationship Id="rId394" Type="http://schemas.openxmlformats.org/officeDocument/2006/relationships/slide" Target="slides/slide393.xml"/><Relationship Id="rId408" Type="http://schemas.openxmlformats.org/officeDocument/2006/relationships/slide" Target="slides/slide407.xml"/><Relationship Id="rId212" Type="http://schemas.openxmlformats.org/officeDocument/2006/relationships/slide" Target="slides/slide211.xml"/><Relationship Id="rId254" Type="http://schemas.openxmlformats.org/officeDocument/2006/relationships/slide" Target="slides/slide253.xml"/><Relationship Id="rId49" Type="http://schemas.openxmlformats.org/officeDocument/2006/relationships/slide" Target="slides/slide48.xml"/><Relationship Id="rId114" Type="http://schemas.openxmlformats.org/officeDocument/2006/relationships/slide" Target="slides/slide113.xml"/><Relationship Id="rId296" Type="http://schemas.openxmlformats.org/officeDocument/2006/relationships/slide" Target="slides/slide295.xml"/><Relationship Id="rId461" Type="http://schemas.openxmlformats.org/officeDocument/2006/relationships/slide" Target="slides/slide460.xml"/><Relationship Id="rId517" Type="http://schemas.openxmlformats.org/officeDocument/2006/relationships/slide" Target="slides/slide516.xml"/><Relationship Id="rId559" Type="http://schemas.openxmlformats.org/officeDocument/2006/relationships/slide" Target="slides/slide558.xml"/><Relationship Id="rId60" Type="http://schemas.openxmlformats.org/officeDocument/2006/relationships/slide" Target="slides/slide59.xml"/><Relationship Id="rId156" Type="http://schemas.openxmlformats.org/officeDocument/2006/relationships/slide" Target="slides/slide155.xml"/><Relationship Id="rId198" Type="http://schemas.openxmlformats.org/officeDocument/2006/relationships/slide" Target="slides/slide197.xml"/><Relationship Id="rId321" Type="http://schemas.openxmlformats.org/officeDocument/2006/relationships/slide" Target="slides/slide320.xml"/><Relationship Id="rId363" Type="http://schemas.openxmlformats.org/officeDocument/2006/relationships/slide" Target="slides/slide362.xml"/><Relationship Id="rId419" Type="http://schemas.openxmlformats.org/officeDocument/2006/relationships/slide" Target="slides/slide418.xml"/><Relationship Id="rId570" Type="http://schemas.openxmlformats.org/officeDocument/2006/relationships/slide" Target="slides/slide569.xml"/><Relationship Id="rId223" Type="http://schemas.openxmlformats.org/officeDocument/2006/relationships/slide" Target="slides/slide222.xml"/><Relationship Id="rId430" Type="http://schemas.openxmlformats.org/officeDocument/2006/relationships/slide" Target="slides/slide429.xml"/><Relationship Id="rId18" Type="http://schemas.openxmlformats.org/officeDocument/2006/relationships/slide" Target="slides/slide17.xml"/><Relationship Id="rId265" Type="http://schemas.openxmlformats.org/officeDocument/2006/relationships/slide" Target="slides/slide264.xml"/><Relationship Id="rId472" Type="http://schemas.openxmlformats.org/officeDocument/2006/relationships/slide" Target="slides/slide471.xml"/><Relationship Id="rId528" Type="http://schemas.openxmlformats.org/officeDocument/2006/relationships/slide" Target="slides/slide527.xml"/><Relationship Id="rId125" Type="http://schemas.openxmlformats.org/officeDocument/2006/relationships/slide" Target="slides/slide124.xml"/><Relationship Id="rId167" Type="http://schemas.openxmlformats.org/officeDocument/2006/relationships/slide" Target="slides/slide166.xml"/><Relationship Id="rId332" Type="http://schemas.openxmlformats.org/officeDocument/2006/relationships/slide" Target="slides/slide331.xml"/><Relationship Id="rId374" Type="http://schemas.openxmlformats.org/officeDocument/2006/relationships/slide" Target="slides/slide373.xml"/><Relationship Id="rId581" Type="http://schemas.openxmlformats.org/officeDocument/2006/relationships/slide" Target="slides/slide580.xml"/><Relationship Id="rId71" Type="http://schemas.openxmlformats.org/officeDocument/2006/relationships/slide" Target="slides/slide70.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76" Type="http://schemas.openxmlformats.org/officeDocument/2006/relationships/slide" Target="slides/slide275.xml"/><Relationship Id="rId441" Type="http://schemas.openxmlformats.org/officeDocument/2006/relationships/slide" Target="slides/slide440.xml"/><Relationship Id="rId483" Type="http://schemas.openxmlformats.org/officeDocument/2006/relationships/slide" Target="slides/slide482.xml"/><Relationship Id="rId539" Type="http://schemas.openxmlformats.org/officeDocument/2006/relationships/slide" Target="slides/slide538.xml"/><Relationship Id="rId40" Type="http://schemas.openxmlformats.org/officeDocument/2006/relationships/slide" Target="slides/slide39.xml"/><Relationship Id="rId136" Type="http://schemas.openxmlformats.org/officeDocument/2006/relationships/slide" Target="slides/slide135.xml"/><Relationship Id="rId178" Type="http://schemas.openxmlformats.org/officeDocument/2006/relationships/slide" Target="slides/slide177.xml"/><Relationship Id="rId301" Type="http://schemas.openxmlformats.org/officeDocument/2006/relationships/slide" Target="slides/slide300.xml"/><Relationship Id="rId343" Type="http://schemas.openxmlformats.org/officeDocument/2006/relationships/slide" Target="slides/slide342.xml"/><Relationship Id="rId550" Type="http://schemas.openxmlformats.org/officeDocument/2006/relationships/slide" Target="slides/slide549.xml"/><Relationship Id="rId82" Type="http://schemas.openxmlformats.org/officeDocument/2006/relationships/slide" Target="slides/slide81.xml"/><Relationship Id="rId203" Type="http://schemas.openxmlformats.org/officeDocument/2006/relationships/slide" Target="slides/slide202.xml"/><Relationship Id="rId385" Type="http://schemas.openxmlformats.org/officeDocument/2006/relationships/slide" Target="slides/slide384.xml"/><Relationship Id="rId592" Type="http://schemas.openxmlformats.org/officeDocument/2006/relationships/customXml" Target="../customXml/item4.xml"/><Relationship Id="rId245" Type="http://schemas.openxmlformats.org/officeDocument/2006/relationships/slide" Target="slides/slide244.xml"/><Relationship Id="rId287" Type="http://schemas.openxmlformats.org/officeDocument/2006/relationships/slide" Target="slides/slide286.xml"/><Relationship Id="rId410" Type="http://schemas.openxmlformats.org/officeDocument/2006/relationships/slide" Target="slides/slide409.xml"/><Relationship Id="rId452" Type="http://schemas.openxmlformats.org/officeDocument/2006/relationships/slide" Target="slides/slide451.xml"/><Relationship Id="rId494" Type="http://schemas.openxmlformats.org/officeDocument/2006/relationships/slide" Target="slides/slide493.xml"/><Relationship Id="rId508" Type="http://schemas.openxmlformats.org/officeDocument/2006/relationships/slide" Target="slides/slide507.xml"/><Relationship Id="rId105" Type="http://schemas.openxmlformats.org/officeDocument/2006/relationships/slide" Target="slides/slide104.xml"/><Relationship Id="rId147" Type="http://schemas.openxmlformats.org/officeDocument/2006/relationships/slide" Target="slides/slide146.xml"/><Relationship Id="rId312" Type="http://schemas.openxmlformats.org/officeDocument/2006/relationships/slide" Target="slides/slide311.xml"/><Relationship Id="rId354" Type="http://schemas.openxmlformats.org/officeDocument/2006/relationships/slide" Target="slides/slide353.xml"/><Relationship Id="rId51" Type="http://schemas.openxmlformats.org/officeDocument/2006/relationships/slide" Target="slides/slide50.xml"/><Relationship Id="rId93" Type="http://schemas.openxmlformats.org/officeDocument/2006/relationships/slide" Target="slides/slide92.xml"/><Relationship Id="rId189" Type="http://schemas.openxmlformats.org/officeDocument/2006/relationships/slide" Target="slides/slide188.xml"/><Relationship Id="rId396" Type="http://schemas.openxmlformats.org/officeDocument/2006/relationships/slide" Target="slides/slide395.xml"/><Relationship Id="rId561" Type="http://schemas.openxmlformats.org/officeDocument/2006/relationships/slide" Target="slides/slide560.xml"/><Relationship Id="rId214" Type="http://schemas.openxmlformats.org/officeDocument/2006/relationships/slide" Target="slides/slide213.xml"/><Relationship Id="rId256" Type="http://schemas.openxmlformats.org/officeDocument/2006/relationships/slide" Target="slides/slide255.xml"/><Relationship Id="rId298" Type="http://schemas.openxmlformats.org/officeDocument/2006/relationships/slide" Target="slides/slide297.xml"/><Relationship Id="rId421" Type="http://schemas.openxmlformats.org/officeDocument/2006/relationships/slide" Target="slides/slide420.xml"/><Relationship Id="rId463" Type="http://schemas.openxmlformats.org/officeDocument/2006/relationships/slide" Target="slides/slide462.xml"/><Relationship Id="rId519" Type="http://schemas.openxmlformats.org/officeDocument/2006/relationships/slide" Target="slides/slide518.xml"/><Relationship Id="rId116" Type="http://schemas.openxmlformats.org/officeDocument/2006/relationships/slide" Target="slides/slide115.xml"/><Relationship Id="rId158" Type="http://schemas.openxmlformats.org/officeDocument/2006/relationships/slide" Target="slides/slide157.xml"/><Relationship Id="rId323" Type="http://schemas.openxmlformats.org/officeDocument/2006/relationships/slide" Target="slides/slide322.xml"/><Relationship Id="rId530" Type="http://schemas.openxmlformats.org/officeDocument/2006/relationships/slide" Target="slides/slide529.xml"/><Relationship Id="rId20" Type="http://schemas.openxmlformats.org/officeDocument/2006/relationships/slide" Target="slides/slide19.xml"/><Relationship Id="rId62" Type="http://schemas.openxmlformats.org/officeDocument/2006/relationships/slide" Target="slides/slide61.xml"/><Relationship Id="rId365" Type="http://schemas.openxmlformats.org/officeDocument/2006/relationships/slide" Target="slides/slide364.xml"/><Relationship Id="rId572" Type="http://schemas.openxmlformats.org/officeDocument/2006/relationships/slide" Target="slides/slide571.xml"/><Relationship Id="rId225" Type="http://schemas.openxmlformats.org/officeDocument/2006/relationships/slide" Target="slides/slide224.xml"/><Relationship Id="rId267" Type="http://schemas.openxmlformats.org/officeDocument/2006/relationships/slide" Target="slides/slide266.xml"/><Relationship Id="rId432" Type="http://schemas.openxmlformats.org/officeDocument/2006/relationships/slide" Target="slides/slide431.xml"/><Relationship Id="rId474" Type="http://schemas.openxmlformats.org/officeDocument/2006/relationships/slide" Target="slides/slide473.xml"/><Relationship Id="rId127" Type="http://schemas.openxmlformats.org/officeDocument/2006/relationships/slide" Target="slides/slide126.xml"/><Relationship Id="rId31" Type="http://schemas.openxmlformats.org/officeDocument/2006/relationships/slide" Target="slides/slide30.xml"/><Relationship Id="rId73" Type="http://schemas.openxmlformats.org/officeDocument/2006/relationships/slide" Target="slides/slide72.xml"/><Relationship Id="rId169" Type="http://schemas.openxmlformats.org/officeDocument/2006/relationships/slide" Target="slides/slide168.xml"/><Relationship Id="rId334" Type="http://schemas.openxmlformats.org/officeDocument/2006/relationships/slide" Target="slides/slide333.xml"/><Relationship Id="rId376" Type="http://schemas.openxmlformats.org/officeDocument/2006/relationships/slide" Target="slides/slide375.xml"/><Relationship Id="rId541" Type="http://schemas.openxmlformats.org/officeDocument/2006/relationships/slide" Target="slides/slide540.xml"/><Relationship Id="rId583" Type="http://schemas.openxmlformats.org/officeDocument/2006/relationships/handoutMaster" Target="handoutMasters/handoutMaster1.xml"/><Relationship Id="rId4" Type="http://schemas.openxmlformats.org/officeDocument/2006/relationships/slide" Target="slides/slide3.xml"/><Relationship Id="rId180" Type="http://schemas.openxmlformats.org/officeDocument/2006/relationships/slide" Target="slides/slide179.xml"/><Relationship Id="rId236" Type="http://schemas.openxmlformats.org/officeDocument/2006/relationships/slide" Target="slides/slide235.xml"/><Relationship Id="rId278" Type="http://schemas.openxmlformats.org/officeDocument/2006/relationships/slide" Target="slides/slide277.xml"/><Relationship Id="rId401" Type="http://schemas.openxmlformats.org/officeDocument/2006/relationships/slide" Target="slides/slide400.xml"/><Relationship Id="rId443" Type="http://schemas.openxmlformats.org/officeDocument/2006/relationships/slide" Target="slides/slide442.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slide" Target="slides/slide551.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563" Type="http://schemas.openxmlformats.org/officeDocument/2006/relationships/slide" Target="slides/slide562.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574" Type="http://schemas.openxmlformats.org/officeDocument/2006/relationships/slide" Target="slides/slide573.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585" Type="http://schemas.openxmlformats.org/officeDocument/2006/relationships/viewProps" Target="viewProps.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554" Type="http://schemas.openxmlformats.org/officeDocument/2006/relationships/slide" Target="slides/slide553.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565" Type="http://schemas.openxmlformats.org/officeDocument/2006/relationships/slide" Target="slides/slide564.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576" Type="http://schemas.openxmlformats.org/officeDocument/2006/relationships/slide" Target="slides/slide575.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587" Type="http://schemas.openxmlformats.org/officeDocument/2006/relationships/tableStyles" Target="tableStyles.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556" Type="http://schemas.openxmlformats.org/officeDocument/2006/relationships/slide" Target="slides/slide555.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 Id="rId220" Type="http://schemas.openxmlformats.org/officeDocument/2006/relationships/slide" Target="slides/slide219.xml"/><Relationship Id="rId458" Type="http://schemas.openxmlformats.org/officeDocument/2006/relationships/slide" Target="slides/slide457.xml"/><Relationship Id="rId15" Type="http://schemas.openxmlformats.org/officeDocument/2006/relationships/slide" Target="slides/slide14.xml"/><Relationship Id="rId57" Type="http://schemas.openxmlformats.org/officeDocument/2006/relationships/slide" Target="slides/slide56.xml"/><Relationship Id="rId262" Type="http://schemas.openxmlformats.org/officeDocument/2006/relationships/slide" Target="slides/slide261.xml"/><Relationship Id="rId318" Type="http://schemas.openxmlformats.org/officeDocument/2006/relationships/slide" Target="slides/slide317.xml"/><Relationship Id="rId525" Type="http://schemas.openxmlformats.org/officeDocument/2006/relationships/slide" Target="slides/slide524.xml"/><Relationship Id="rId567" Type="http://schemas.openxmlformats.org/officeDocument/2006/relationships/slide" Target="slides/slide566.xml"/><Relationship Id="rId99" Type="http://schemas.openxmlformats.org/officeDocument/2006/relationships/slide" Target="slides/slide98.xml"/><Relationship Id="rId122" Type="http://schemas.openxmlformats.org/officeDocument/2006/relationships/slide" Target="slides/slide121.xml"/><Relationship Id="rId164" Type="http://schemas.openxmlformats.org/officeDocument/2006/relationships/slide" Target="slides/slide163.xml"/><Relationship Id="rId371" Type="http://schemas.openxmlformats.org/officeDocument/2006/relationships/slide" Target="slides/slide370.xml"/><Relationship Id="rId427" Type="http://schemas.openxmlformats.org/officeDocument/2006/relationships/slide" Target="slides/slide426.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73" Type="http://schemas.openxmlformats.org/officeDocument/2006/relationships/slide" Target="slides/slide272.xml"/><Relationship Id="rId329" Type="http://schemas.openxmlformats.org/officeDocument/2006/relationships/slide" Target="slides/slide328.xml"/><Relationship Id="rId480" Type="http://schemas.openxmlformats.org/officeDocument/2006/relationships/slide" Target="slides/slide479.xml"/><Relationship Id="rId536" Type="http://schemas.openxmlformats.org/officeDocument/2006/relationships/slide" Target="slides/slide535.xml"/><Relationship Id="rId68" Type="http://schemas.openxmlformats.org/officeDocument/2006/relationships/slide" Target="slides/slide67.xml"/><Relationship Id="rId133" Type="http://schemas.openxmlformats.org/officeDocument/2006/relationships/slide" Target="slides/slide132.xml"/><Relationship Id="rId175" Type="http://schemas.openxmlformats.org/officeDocument/2006/relationships/slide" Target="slides/slide174.xml"/><Relationship Id="rId340" Type="http://schemas.openxmlformats.org/officeDocument/2006/relationships/slide" Target="slides/slide339.xml"/><Relationship Id="rId578" Type="http://schemas.openxmlformats.org/officeDocument/2006/relationships/slide" Target="slides/slide577.xml"/><Relationship Id="rId200" Type="http://schemas.openxmlformats.org/officeDocument/2006/relationships/slide" Target="slides/slide199.xml"/><Relationship Id="rId382" Type="http://schemas.openxmlformats.org/officeDocument/2006/relationships/slide" Target="slides/slide381.xml"/><Relationship Id="rId438" Type="http://schemas.openxmlformats.org/officeDocument/2006/relationships/slide" Target="slides/slide437.xml"/><Relationship Id="rId242" Type="http://schemas.openxmlformats.org/officeDocument/2006/relationships/slide" Target="slides/slide241.xml"/><Relationship Id="rId284" Type="http://schemas.openxmlformats.org/officeDocument/2006/relationships/slide" Target="slides/slide283.xml"/><Relationship Id="rId491" Type="http://schemas.openxmlformats.org/officeDocument/2006/relationships/slide" Target="slides/slide490.xml"/><Relationship Id="rId505" Type="http://schemas.openxmlformats.org/officeDocument/2006/relationships/slide" Target="slides/slide504.xml"/><Relationship Id="rId37" Type="http://schemas.openxmlformats.org/officeDocument/2006/relationships/slide" Target="slides/slide36.xml"/><Relationship Id="rId79" Type="http://schemas.openxmlformats.org/officeDocument/2006/relationships/slide" Target="slides/slide78.xml"/><Relationship Id="rId102" Type="http://schemas.openxmlformats.org/officeDocument/2006/relationships/slide" Target="slides/slide101.xml"/><Relationship Id="rId144" Type="http://schemas.openxmlformats.org/officeDocument/2006/relationships/slide" Target="slides/slide143.xml"/><Relationship Id="rId547" Type="http://schemas.openxmlformats.org/officeDocument/2006/relationships/slide" Target="slides/slide546.xml"/><Relationship Id="rId589" Type="http://schemas.openxmlformats.org/officeDocument/2006/relationships/customXml" Target="../customXml/item1.xml"/><Relationship Id="rId90" Type="http://schemas.openxmlformats.org/officeDocument/2006/relationships/slide" Target="slides/slide89.xml"/><Relationship Id="rId186" Type="http://schemas.openxmlformats.org/officeDocument/2006/relationships/slide" Target="slides/slide185.xml"/><Relationship Id="rId351" Type="http://schemas.openxmlformats.org/officeDocument/2006/relationships/slide" Target="slides/slide350.xml"/><Relationship Id="rId393" Type="http://schemas.openxmlformats.org/officeDocument/2006/relationships/slide" Target="slides/slide392.xml"/><Relationship Id="rId407" Type="http://schemas.openxmlformats.org/officeDocument/2006/relationships/slide" Target="slides/slide406.xml"/><Relationship Id="rId449" Type="http://schemas.openxmlformats.org/officeDocument/2006/relationships/slide" Target="slides/slide448.xml"/><Relationship Id="rId211" Type="http://schemas.openxmlformats.org/officeDocument/2006/relationships/slide" Target="slides/slide210.xml"/><Relationship Id="rId253" Type="http://schemas.openxmlformats.org/officeDocument/2006/relationships/slide" Target="slides/slide252.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516" Type="http://schemas.openxmlformats.org/officeDocument/2006/relationships/slide" Target="slides/slide515.xml"/><Relationship Id="rId48" Type="http://schemas.openxmlformats.org/officeDocument/2006/relationships/slide" Target="slides/slide47.xml"/><Relationship Id="rId113" Type="http://schemas.openxmlformats.org/officeDocument/2006/relationships/slide" Target="slides/slide112.xml"/><Relationship Id="rId320" Type="http://schemas.openxmlformats.org/officeDocument/2006/relationships/slide" Target="slides/slide319.xml"/><Relationship Id="rId558" Type="http://schemas.openxmlformats.org/officeDocument/2006/relationships/slide" Target="slides/slide557.xml"/><Relationship Id="rId155" Type="http://schemas.openxmlformats.org/officeDocument/2006/relationships/slide" Target="slides/slide154.xml"/><Relationship Id="rId197" Type="http://schemas.openxmlformats.org/officeDocument/2006/relationships/slide" Target="slides/slide196.xml"/><Relationship Id="rId362" Type="http://schemas.openxmlformats.org/officeDocument/2006/relationships/slide" Target="slides/slide361.xml"/><Relationship Id="rId418" Type="http://schemas.openxmlformats.org/officeDocument/2006/relationships/slide" Target="slides/slide417.xml"/><Relationship Id="rId222" Type="http://schemas.openxmlformats.org/officeDocument/2006/relationships/slide" Target="slides/slide221.xml"/><Relationship Id="rId264" Type="http://schemas.openxmlformats.org/officeDocument/2006/relationships/slide" Target="slides/slide263.xml"/><Relationship Id="rId471" Type="http://schemas.openxmlformats.org/officeDocument/2006/relationships/slide" Target="slides/slide470.xml"/><Relationship Id="rId17" Type="http://schemas.openxmlformats.org/officeDocument/2006/relationships/slide" Target="slides/slide16.xml"/><Relationship Id="rId59" Type="http://schemas.openxmlformats.org/officeDocument/2006/relationships/slide" Target="slides/slide58.xml"/><Relationship Id="rId124" Type="http://schemas.openxmlformats.org/officeDocument/2006/relationships/slide" Target="slides/slide123.xml"/><Relationship Id="rId527" Type="http://schemas.openxmlformats.org/officeDocument/2006/relationships/slide" Target="slides/slide526.xml"/><Relationship Id="rId569" Type="http://schemas.openxmlformats.org/officeDocument/2006/relationships/slide" Target="slides/slide568.xml"/><Relationship Id="rId70" Type="http://schemas.openxmlformats.org/officeDocument/2006/relationships/slide" Target="slides/slide69.xml"/><Relationship Id="rId166" Type="http://schemas.openxmlformats.org/officeDocument/2006/relationships/slide" Target="slides/slide165.xml"/><Relationship Id="rId331" Type="http://schemas.openxmlformats.org/officeDocument/2006/relationships/slide" Target="slides/slide330.xml"/><Relationship Id="rId373" Type="http://schemas.openxmlformats.org/officeDocument/2006/relationships/slide" Target="slides/slide372.xml"/><Relationship Id="rId429" Type="http://schemas.openxmlformats.org/officeDocument/2006/relationships/slide" Target="slides/slide428.xml"/><Relationship Id="rId580" Type="http://schemas.openxmlformats.org/officeDocument/2006/relationships/slide" Target="slides/slide579.xml"/><Relationship Id="rId1" Type="http://schemas.openxmlformats.org/officeDocument/2006/relationships/slideMaster" Target="slideMasters/slideMaster1.xml"/><Relationship Id="rId233" Type="http://schemas.openxmlformats.org/officeDocument/2006/relationships/slide" Target="slides/slide232.xml"/><Relationship Id="rId440" Type="http://schemas.openxmlformats.org/officeDocument/2006/relationships/slide" Target="slides/slide439.xml"/><Relationship Id="rId28" Type="http://schemas.openxmlformats.org/officeDocument/2006/relationships/slide" Target="slides/slide27.xml"/><Relationship Id="rId275" Type="http://schemas.openxmlformats.org/officeDocument/2006/relationships/slide" Target="slides/slide274.xml"/><Relationship Id="rId300" Type="http://schemas.openxmlformats.org/officeDocument/2006/relationships/slide" Target="slides/slide299.xml"/><Relationship Id="rId482" Type="http://schemas.openxmlformats.org/officeDocument/2006/relationships/slide" Target="slides/slide481.xml"/><Relationship Id="rId538" Type="http://schemas.openxmlformats.org/officeDocument/2006/relationships/slide" Target="slides/slide537.xml"/><Relationship Id="rId81" Type="http://schemas.openxmlformats.org/officeDocument/2006/relationships/slide" Target="slides/slide80.xml"/><Relationship Id="rId135" Type="http://schemas.openxmlformats.org/officeDocument/2006/relationships/slide" Target="slides/slide134.xml"/><Relationship Id="rId177" Type="http://schemas.openxmlformats.org/officeDocument/2006/relationships/slide" Target="slides/slide176.xml"/><Relationship Id="rId342" Type="http://schemas.openxmlformats.org/officeDocument/2006/relationships/slide" Target="slides/slide341.xml"/><Relationship Id="rId384" Type="http://schemas.openxmlformats.org/officeDocument/2006/relationships/slide" Target="slides/slide383.xml"/><Relationship Id="rId202" Type="http://schemas.openxmlformats.org/officeDocument/2006/relationships/slide" Target="slides/slide201.xml"/><Relationship Id="rId244" Type="http://schemas.openxmlformats.org/officeDocument/2006/relationships/slide" Target="slides/slide243.xml"/><Relationship Id="rId39" Type="http://schemas.openxmlformats.org/officeDocument/2006/relationships/slide" Target="slides/slide38.xml"/><Relationship Id="rId286" Type="http://schemas.openxmlformats.org/officeDocument/2006/relationships/slide" Target="slides/slide285.xml"/><Relationship Id="rId451" Type="http://schemas.openxmlformats.org/officeDocument/2006/relationships/slide" Target="slides/slide450.xml"/><Relationship Id="rId493" Type="http://schemas.openxmlformats.org/officeDocument/2006/relationships/slide" Target="slides/slide492.xml"/><Relationship Id="rId507" Type="http://schemas.openxmlformats.org/officeDocument/2006/relationships/slide" Target="slides/slide506.xml"/><Relationship Id="rId549" Type="http://schemas.openxmlformats.org/officeDocument/2006/relationships/slide" Target="slides/slide548.xml"/><Relationship Id="rId50" Type="http://schemas.openxmlformats.org/officeDocument/2006/relationships/slide" Target="slides/slide49.xml"/><Relationship Id="rId104" Type="http://schemas.openxmlformats.org/officeDocument/2006/relationships/slide" Target="slides/slide103.xml"/><Relationship Id="rId146" Type="http://schemas.openxmlformats.org/officeDocument/2006/relationships/slide" Target="slides/slide145.xml"/><Relationship Id="rId188" Type="http://schemas.openxmlformats.org/officeDocument/2006/relationships/slide" Target="slides/slide187.xml"/><Relationship Id="rId311" Type="http://schemas.openxmlformats.org/officeDocument/2006/relationships/slide" Target="slides/slide310.xml"/><Relationship Id="rId353" Type="http://schemas.openxmlformats.org/officeDocument/2006/relationships/slide" Target="slides/slide352.xml"/><Relationship Id="rId395" Type="http://schemas.openxmlformats.org/officeDocument/2006/relationships/slide" Target="slides/slide394.xml"/><Relationship Id="rId409" Type="http://schemas.openxmlformats.org/officeDocument/2006/relationships/slide" Target="slides/slide408.xml"/><Relationship Id="rId560" Type="http://schemas.openxmlformats.org/officeDocument/2006/relationships/slide" Target="slides/slide559.xml"/><Relationship Id="rId92" Type="http://schemas.openxmlformats.org/officeDocument/2006/relationships/slide" Target="slides/slide91.xml"/><Relationship Id="rId213" Type="http://schemas.openxmlformats.org/officeDocument/2006/relationships/slide" Target="slides/slide212.xml"/><Relationship Id="rId420" Type="http://schemas.openxmlformats.org/officeDocument/2006/relationships/slide" Target="slides/slide419.xml"/><Relationship Id="rId255" Type="http://schemas.openxmlformats.org/officeDocument/2006/relationships/slide" Target="slides/slide254.xml"/><Relationship Id="rId297" Type="http://schemas.openxmlformats.org/officeDocument/2006/relationships/slide" Target="slides/slide296.xml"/><Relationship Id="rId462" Type="http://schemas.openxmlformats.org/officeDocument/2006/relationships/slide" Target="slides/slide461.xml"/><Relationship Id="rId518" Type="http://schemas.openxmlformats.org/officeDocument/2006/relationships/slide" Target="slides/slide517.xml"/><Relationship Id="rId115" Type="http://schemas.openxmlformats.org/officeDocument/2006/relationships/slide" Target="slides/slide114.xml"/><Relationship Id="rId157" Type="http://schemas.openxmlformats.org/officeDocument/2006/relationships/slide" Target="slides/slide156.xml"/><Relationship Id="rId322" Type="http://schemas.openxmlformats.org/officeDocument/2006/relationships/slide" Target="slides/slide321.xml"/><Relationship Id="rId364" Type="http://schemas.openxmlformats.org/officeDocument/2006/relationships/slide" Target="slides/slide363.xml"/><Relationship Id="rId61" Type="http://schemas.openxmlformats.org/officeDocument/2006/relationships/slide" Target="slides/slide60.xml"/><Relationship Id="rId199" Type="http://schemas.openxmlformats.org/officeDocument/2006/relationships/slide" Target="slides/slide198.xml"/><Relationship Id="rId571" Type="http://schemas.openxmlformats.org/officeDocument/2006/relationships/slide" Target="slides/slide570.xml"/><Relationship Id="rId19" Type="http://schemas.openxmlformats.org/officeDocument/2006/relationships/slide" Target="slides/slide18.xml"/><Relationship Id="rId224" Type="http://schemas.openxmlformats.org/officeDocument/2006/relationships/slide" Target="slides/slide223.xml"/><Relationship Id="rId266" Type="http://schemas.openxmlformats.org/officeDocument/2006/relationships/slide" Target="slides/slide265.xml"/><Relationship Id="rId431" Type="http://schemas.openxmlformats.org/officeDocument/2006/relationships/slide" Target="slides/slide430.xml"/><Relationship Id="rId473" Type="http://schemas.openxmlformats.org/officeDocument/2006/relationships/slide" Target="slides/slide472.xml"/><Relationship Id="rId529" Type="http://schemas.openxmlformats.org/officeDocument/2006/relationships/slide" Target="slides/slide528.xml"/><Relationship Id="rId30" Type="http://schemas.openxmlformats.org/officeDocument/2006/relationships/slide" Target="slides/slide29.xml"/><Relationship Id="rId126" Type="http://schemas.openxmlformats.org/officeDocument/2006/relationships/slide" Target="slides/slide125.xml"/><Relationship Id="rId168" Type="http://schemas.openxmlformats.org/officeDocument/2006/relationships/slide" Target="slides/slide167.xml"/><Relationship Id="rId333" Type="http://schemas.openxmlformats.org/officeDocument/2006/relationships/slide" Target="slides/slide332.xml"/><Relationship Id="rId540" Type="http://schemas.openxmlformats.org/officeDocument/2006/relationships/slide" Target="slides/slide539.xml"/><Relationship Id="rId72" Type="http://schemas.openxmlformats.org/officeDocument/2006/relationships/slide" Target="slides/slide71.xml"/><Relationship Id="rId375" Type="http://schemas.openxmlformats.org/officeDocument/2006/relationships/slide" Target="slides/slide374.xml"/><Relationship Id="rId582" Type="http://schemas.openxmlformats.org/officeDocument/2006/relationships/notesMaster" Target="notesMasters/notesMaster1.xml"/><Relationship Id="rId3" Type="http://schemas.openxmlformats.org/officeDocument/2006/relationships/slide" Target="slides/slide2.xml"/><Relationship Id="rId235" Type="http://schemas.openxmlformats.org/officeDocument/2006/relationships/slide" Target="slides/slide234.xml"/><Relationship Id="rId277" Type="http://schemas.openxmlformats.org/officeDocument/2006/relationships/slide" Target="slides/slide276.xml"/><Relationship Id="rId400" Type="http://schemas.openxmlformats.org/officeDocument/2006/relationships/slide" Target="slides/slide399.xml"/><Relationship Id="rId442" Type="http://schemas.openxmlformats.org/officeDocument/2006/relationships/slide" Target="slides/slide441.xml"/><Relationship Id="rId484" Type="http://schemas.openxmlformats.org/officeDocument/2006/relationships/slide" Target="slides/slide483.xml"/><Relationship Id="rId137" Type="http://schemas.openxmlformats.org/officeDocument/2006/relationships/slide" Target="slides/slide136.xml"/><Relationship Id="rId302" Type="http://schemas.openxmlformats.org/officeDocument/2006/relationships/slide" Target="slides/slide301.xml"/><Relationship Id="rId344" Type="http://schemas.openxmlformats.org/officeDocument/2006/relationships/slide" Target="slides/slide343.xml"/><Relationship Id="rId41" Type="http://schemas.openxmlformats.org/officeDocument/2006/relationships/slide" Target="slides/slide40.xml"/><Relationship Id="rId83" Type="http://schemas.openxmlformats.org/officeDocument/2006/relationships/slide" Target="slides/slide82.xml"/><Relationship Id="rId179" Type="http://schemas.openxmlformats.org/officeDocument/2006/relationships/slide" Target="slides/slide178.xml"/><Relationship Id="rId386" Type="http://schemas.openxmlformats.org/officeDocument/2006/relationships/slide" Target="slides/slide385.xml"/><Relationship Id="rId551" Type="http://schemas.openxmlformats.org/officeDocument/2006/relationships/slide" Target="slides/slide550.xml"/><Relationship Id="rId190" Type="http://schemas.openxmlformats.org/officeDocument/2006/relationships/slide" Target="slides/slide189.xml"/><Relationship Id="rId204" Type="http://schemas.openxmlformats.org/officeDocument/2006/relationships/slide" Target="slides/slide203.xml"/><Relationship Id="rId246" Type="http://schemas.openxmlformats.org/officeDocument/2006/relationships/slide" Target="slides/slide245.xml"/><Relationship Id="rId288" Type="http://schemas.openxmlformats.org/officeDocument/2006/relationships/slide" Target="slides/slide287.xml"/><Relationship Id="rId411" Type="http://schemas.openxmlformats.org/officeDocument/2006/relationships/slide" Target="slides/slide410.xml"/><Relationship Id="rId453" Type="http://schemas.openxmlformats.org/officeDocument/2006/relationships/slide" Target="slides/slide452.xml"/><Relationship Id="rId509" Type="http://schemas.openxmlformats.org/officeDocument/2006/relationships/slide" Target="slides/slide508.xml"/><Relationship Id="rId106" Type="http://schemas.openxmlformats.org/officeDocument/2006/relationships/slide" Target="slides/slide105.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52" Type="http://schemas.openxmlformats.org/officeDocument/2006/relationships/slide" Target="slides/slide51.xml"/><Relationship Id="rId94" Type="http://schemas.openxmlformats.org/officeDocument/2006/relationships/slide" Target="slides/slide93.xml"/><Relationship Id="rId148" Type="http://schemas.openxmlformats.org/officeDocument/2006/relationships/slide" Target="slides/slide147.xml"/><Relationship Id="rId355" Type="http://schemas.openxmlformats.org/officeDocument/2006/relationships/slide" Target="slides/slide354.xml"/><Relationship Id="rId397" Type="http://schemas.openxmlformats.org/officeDocument/2006/relationships/slide" Target="slides/slide396.xml"/><Relationship Id="rId520" Type="http://schemas.openxmlformats.org/officeDocument/2006/relationships/slide" Target="slides/slide519.xml"/><Relationship Id="rId562" Type="http://schemas.openxmlformats.org/officeDocument/2006/relationships/slide" Target="slides/slide561.xml"/><Relationship Id="rId215" Type="http://schemas.openxmlformats.org/officeDocument/2006/relationships/slide" Target="slides/slide214.xml"/><Relationship Id="rId257" Type="http://schemas.openxmlformats.org/officeDocument/2006/relationships/slide" Target="slides/slide256.xml"/><Relationship Id="rId422" Type="http://schemas.openxmlformats.org/officeDocument/2006/relationships/slide" Target="slides/slide421.xml"/><Relationship Id="rId464" Type="http://schemas.openxmlformats.org/officeDocument/2006/relationships/slide" Target="slides/slide463.xml"/><Relationship Id="rId299" Type="http://schemas.openxmlformats.org/officeDocument/2006/relationships/slide" Target="slides/slide298.xml"/><Relationship Id="rId63" Type="http://schemas.openxmlformats.org/officeDocument/2006/relationships/slide" Target="slides/slide62.xml"/><Relationship Id="rId159" Type="http://schemas.openxmlformats.org/officeDocument/2006/relationships/slide" Target="slides/slide158.xml"/><Relationship Id="rId366" Type="http://schemas.openxmlformats.org/officeDocument/2006/relationships/slide" Target="slides/slide365.xml"/><Relationship Id="rId573" Type="http://schemas.openxmlformats.org/officeDocument/2006/relationships/slide" Target="slides/slide572.xml"/><Relationship Id="rId226" Type="http://schemas.openxmlformats.org/officeDocument/2006/relationships/slide" Target="slides/slide225.xml"/><Relationship Id="rId433" Type="http://schemas.openxmlformats.org/officeDocument/2006/relationships/slide" Target="slides/slide432.xml"/><Relationship Id="rId74" Type="http://schemas.openxmlformats.org/officeDocument/2006/relationships/slide" Target="slides/slide73.xml"/><Relationship Id="rId377" Type="http://schemas.openxmlformats.org/officeDocument/2006/relationships/slide" Target="slides/slide376.xml"/><Relationship Id="rId500" Type="http://schemas.openxmlformats.org/officeDocument/2006/relationships/slide" Target="slides/slide499.xml"/><Relationship Id="rId584" Type="http://schemas.openxmlformats.org/officeDocument/2006/relationships/presProps" Target="presProps.xml"/><Relationship Id="rId5" Type="http://schemas.openxmlformats.org/officeDocument/2006/relationships/slide" Target="slides/slide4.xml"/><Relationship Id="rId237" Type="http://schemas.openxmlformats.org/officeDocument/2006/relationships/slide" Target="slides/slide236.xml"/><Relationship Id="rId444" Type="http://schemas.openxmlformats.org/officeDocument/2006/relationships/slide" Target="slides/slide443.xml"/><Relationship Id="rId290" Type="http://schemas.openxmlformats.org/officeDocument/2006/relationships/slide" Target="slides/slide289.xml"/><Relationship Id="rId304" Type="http://schemas.openxmlformats.org/officeDocument/2006/relationships/slide" Target="slides/slide303.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248" Type="http://schemas.openxmlformats.org/officeDocument/2006/relationships/slide" Target="slides/slide247.xml"/><Relationship Id="rId455" Type="http://schemas.openxmlformats.org/officeDocument/2006/relationships/slide" Target="slides/slide454.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22" Type="http://schemas.openxmlformats.org/officeDocument/2006/relationships/slide" Target="slides/slide521.xml"/><Relationship Id="rId96" Type="http://schemas.openxmlformats.org/officeDocument/2006/relationships/slide" Target="slides/slide95.xml"/><Relationship Id="rId161" Type="http://schemas.openxmlformats.org/officeDocument/2006/relationships/slide" Target="slides/slide160.xml"/><Relationship Id="rId399" Type="http://schemas.openxmlformats.org/officeDocument/2006/relationships/slide" Target="slides/slide398.xml"/><Relationship Id="rId259" Type="http://schemas.openxmlformats.org/officeDocument/2006/relationships/slide" Target="slides/slide258.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326" Type="http://schemas.openxmlformats.org/officeDocument/2006/relationships/slide" Target="slides/slide325.xml"/><Relationship Id="rId533" Type="http://schemas.openxmlformats.org/officeDocument/2006/relationships/slide" Target="slides/slide532.xml"/><Relationship Id="rId172" Type="http://schemas.openxmlformats.org/officeDocument/2006/relationships/slide" Target="slides/slide171.xml"/><Relationship Id="rId477" Type="http://schemas.openxmlformats.org/officeDocument/2006/relationships/slide" Target="slides/slide476.xml"/><Relationship Id="rId337" Type="http://schemas.openxmlformats.org/officeDocument/2006/relationships/slide" Target="slides/slide336.xml"/><Relationship Id="rId34" Type="http://schemas.openxmlformats.org/officeDocument/2006/relationships/slide" Target="slides/slide33.xml"/><Relationship Id="rId544" Type="http://schemas.openxmlformats.org/officeDocument/2006/relationships/slide" Target="slides/slide543.xml"/><Relationship Id="rId183" Type="http://schemas.openxmlformats.org/officeDocument/2006/relationships/slide" Target="slides/slide182.xml"/><Relationship Id="rId390" Type="http://schemas.openxmlformats.org/officeDocument/2006/relationships/slide" Target="slides/slide389.xml"/><Relationship Id="rId404" Type="http://schemas.openxmlformats.org/officeDocument/2006/relationships/slide" Target="slides/slide403.xml"/><Relationship Id="rId250" Type="http://schemas.openxmlformats.org/officeDocument/2006/relationships/slide" Target="slides/slide249.xml"/><Relationship Id="rId488" Type="http://schemas.openxmlformats.org/officeDocument/2006/relationships/slide" Target="slides/slide48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8B4D11C-4C9F-4B57-BCD9-0A2433F76067}"/>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AC46CDA6-B5AA-4AEB-9D1D-A74B2B821CBD}"/>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F6337DA-5BF0-4440-A766-0C44B15B118A}" type="datetimeFigureOut">
              <a:rPr lang="en-US" smtClean="0"/>
              <a:t>1/19/2018</a:t>
            </a:fld>
            <a:endParaRPr lang="en-US" dirty="0"/>
          </a:p>
        </p:txBody>
      </p:sp>
      <p:sp>
        <p:nvSpPr>
          <p:cNvPr id="4" name="Footer Placeholder 3">
            <a:extLst>
              <a:ext uri="{FF2B5EF4-FFF2-40B4-BE49-F238E27FC236}">
                <a16:creationId xmlns:a16="http://schemas.microsoft.com/office/drawing/2014/main" id="{5554F73B-B14A-4585-B9F7-27BA6B31EFB9}"/>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5EF1BE2-ED02-4184-B94E-74AFCF22164E}"/>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3FFCC855-AA29-4EF4-AF42-8686EC279A3C}" type="slidenum">
              <a:rPr lang="en-US" smtClean="0"/>
              <a:t>‹#›</a:t>
            </a:fld>
            <a:endParaRPr lang="en-US" dirty="0"/>
          </a:p>
        </p:txBody>
      </p:sp>
    </p:spTree>
    <p:extLst>
      <p:ext uri="{BB962C8B-B14F-4D97-AF65-F5344CB8AC3E}">
        <p14:creationId xmlns:p14="http://schemas.microsoft.com/office/powerpoint/2010/main" val="1276035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08D0E0-5D78-4CA6-B260-91222C9401FA}" type="datetimeFigureOut">
              <a:rPr lang="en-US" smtClean="0"/>
              <a:t>1/19/2018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465EDC0-4B28-42C3-9584-AA5D7DE5F0EB}" type="slidenum">
              <a:rPr lang="en-US" smtClean="0"/>
              <a:t>‹#›</a:t>
            </a:fld>
            <a:endParaRPr lang="en-US" dirty="0"/>
          </a:p>
        </p:txBody>
      </p:sp>
    </p:spTree>
    <p:extLst>
      <p:ext uri="{BB962C8B-B14F-4D97-AF65-F5344CB8AC3E}">
        <p14:creationId xmlns:p14="http://schemas.microsoft.com/office/powerpoint/2010/main" val="2511217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301.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302.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303.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30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305.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306.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307.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308.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309.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310.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311.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312.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313.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31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315.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316.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317.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318.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319.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320.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321.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322.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323.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3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325.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326.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330.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331.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332.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333.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334.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335.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336.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3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338.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339.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340.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341.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342.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343.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344.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345.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346.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3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348.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349.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350.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351.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352.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353.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354.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355.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356.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3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359.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360.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361.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362.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363.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364.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36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36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36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3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37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37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373.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374.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375.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376.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377.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378.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380.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38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382.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383.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384.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385.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386.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387.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388.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389.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390.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39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393.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394.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395.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402.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403.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404.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40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40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40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4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413.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414.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415.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416.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417.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418.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420.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421.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422.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48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488.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489.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490.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491.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492.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493.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494.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495.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496.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49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498.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499.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500.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501.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502.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503.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504.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506.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507.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50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509.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51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635E0F8A-D0AA-45BF-A368-D4D0F8A652E9}"/>
              </a:ext>
            </a:extLst>
          </p:cNvPr>
          <p:cNvSpPr>
            <a:spLocks noGrp="1" noChangeArrowheads="1"/>
          </p:cNvSpPr>
          <p:nvPr>
            <p:ph type="sldNum" sz="quarter" idx="5"/>
          </p:nvPr>
        </p:nvSpPr>
        <p:spPr>
          <a:noFill/>
        </p:spPr>
        <p:txBody>
          <a:bodyPr/>
          <a:lstStyle>
            <a:lvl1pPr>
              <a:defRPr sz="3300" b="1">
                <a:solidFill>
                  <a:schemeClr val="tx1"/>
                </a:solidFill>
                <a:latin typeface="Garamond" panose="02020404030301010803" pitchFamily="18" charset="0"/>
              </a:defRPr>
            </a:lvl1pPr>
            <a:lvl2pPr marL="768390" indent="-294415">
              <a:defRPr sz="3300" b="1">
                <a:solidFill>
                  <a:schemeClr val="tx1"/>
                </a:solidFill>
                <a:latin typeface="Garamond" panose="02020404030301010803" pitchFamily="18" charset="0"/>
              </a:defRPr>
            </a:lvl2pPr>
            <a:lvl3pPr marL="1182512" indent="-236179">
              <a:defRPr sz="3300" b="1">
                <a:solidFill>
                  <a:schemeClr val="tx1"/>
                </a:solidFill>
                <a:latin typeface="Garamond" panose="02020404030301010803" pitchFamily="18" charset="0"/>
              </a:defRPr>
            </a:lvl3pPr>
            <a:lvl4pPr marL="1654869" indent="-236179">
              <a:defRPr sz="3300" b="1">
                <a:solidFill>
                  <a:schemeClr val="tx1"/>
                </a:solidFill>
                <a:latin typeface="Garamond" panose="02020404030301010803" pitchFamily="18" charset="0"/>
              </a:defRPr>
            </a:lvl4pPr>
            <a:lvl5pPr marL="2128844" indent="-236179">
              <a:defRPr sz="3300" b="1">
                <a:solidFill>
                  <a:schemeClr val="tx1"/>
                </a:solidFill>
                <a:latin typeface="Garamond" panose="02020404030301010803" pitchFamily="18" charset="0"/>
              </a:defRPr>
            </a:lvl5pPr>
            <a:lvl6pPr marL="2594731" indent="-236179" eaLnBrk="0" fontAlgn="base" hangingPunct="0">
              <a:spcBef>
                <a:spcPct val="0"/>
              </a:spcBef>
              <a:spcAft>
                <a:spcPct val="0"/>
              </a:spcAft>
              <a:defRPr sz="3300" b="1">
                <a:solidFill>
                  <a:schemeClr val="tx1"/>
                </a:solidFill>
                <a:latin typeface="Garamond" panose="02020404030301010803" pitchFamily="18" charset="0"/>
              </a:defRPr>
            </a:lvl6pPr>
            <a:lvl7pPr marL="3060617" indent="-236179" eaLnBrk="0" fontAlgn="base" hangingPunct="0">
              <a:spcBef>
                <a:spcPct val="0"/>
              </a:spcBef>
              <a:spcAft>
                <a:spcPct val="0"/>
              </a:spcAft>
              <a:defRPr sz="3300" b="1">
                <a:solidFill>
                  <a:schemeClr val="tx1"/>
                </a:solidFill>
                <a:latin typeface="Garamond" panose="02020404030301010803" pitchFamily="18" charset="0"/>
              </a:defRPr>
            </a:lvl7pPr>
            <a:lvl8pPr marL="3526504" indent="-236179" eaLnBrk="0" fontAlgn="base" hangingPunct="0">
              <a:spcBef>
                <a:spcPct val="0"/>
              </a:spcBef>
              <a:spcAft>
                <a:spcPct val="0"/>
              </a:spcAft>
              <a:defRPr sz="3300" b="1">
                <a:solidFill>
                  <a:schemeClr val="tx1"/>
                </a:solidFill>
                <a:latin typeface="Garamond" panose="02020404030301010803" pitchFamily="18" charset="0"/>
              </a:defRPr>
            </a:lvl8pPr>
            <a:lvl9pPr marL="3992391" indent="-236179" eaLnBrk="0" fontAlgn="base" hangingPunct="0">
              <a:spcBef>
                <a:spcPct val="0"/>
              </a:spcBef>
              <a:spcAft>
                <a:spcPct val="0"/>
              </a:spcAft>
              <a:defRPr sz="3300" b="1">
                <a:solidFill>
                  <a:schemeClr val="tx1"/>
                </a:solidFill>
                <a:latin typeface="Garamond" panose="02020404030301010803" pitchFamily="18" charset="0"/>
              </a:defRPr>
            </a:lvl9pPr>
          </a:lstStyle>
          <a:p>
            <a:fld id="{871F00DB-BBCB-4541-9152-88AFD47DCF5B}" type="slidenum">
              <a:rPr lang="en-US" altLang="en-US" sz="1200" b="0">
                <a:latin typeface="Times New Roman" panose="02020603050405020304" pitchFamily="18" charset="0"/>
              </a:rPr>
              <a:pPr/>
              <a:t>2</a:t>
            </a:fld>
            <a:endParaRPr lang="en-US" altLang="en-US" sz="1200" b="0" dirty="0">
              <a:latin typeface="Times New Roman" panose="02020603050405020304" pitchFamily="18" charset="0"/>
            </a:endParaRPr>
          </a:p>
        </p:txBody>
      </p:sp>
      <p:sp>
        <p:nvSpPr>
          <p:cNvPr id="7171" name="Rectangle 2">
            <a:extLst>
              <a:ext uri="{FF2B5EF4-FFF2-40B4-BE49-F238E27FC236}">
                <a16:creationId xmlns:a16="http://schemas.microsoft.com/office/drawing/2014/main" id="{F4EFEC4D-674C-46CE-BDDB-CF07A993CCAC}"/>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65D535E9-360D-476F-A62B-FA05C29C01A6}"/>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17974852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7">
            <a:extLst>
              <a:ext uri="{FF2B5EF4-FFF2-40B4-BE49-F238E27FC236}">
                <a16:creationId xmlns:a16="http://schemas.microsoft.com/office/drawing/2014/main" id="{76AD1DAA-BF1A-4B66-A10F-F45D5001B9C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C4E15FB-939F-470D-A6E1-C019FB3F792C}" type="slidenum">
              <a:rPr lang="en-US" altLang="en-US" sz="1200"/>
              <a:pPr/>
              <a:t>61</a:t>
            </a:fld>
            <a:endParaRPr lang="en-US" altLang="en-US" sz="1200" dirty="0"/>
          </a:p>
        </p:txBody>
      </p:sp>
      <p:sp>
        <p:nvSpPr>
          <p:cNvPr id="871427" name="Rectangle 2">
            <a:extLst>
              <a:ext uri="{FF2B5EF4-FFF2-40B4-BE49-F238E27FC236}">
                <a16:creationId xmlns:a16="http://schemas.microsoft.com/office/drawing/2014/main" id="{8A72F80F-A018-48B5-90F4-73B5139762DF}"/>
              </a:ext>
            </a:extLst>
          </p:cNvPr>
          <p:cNvSpPr>
            <a:spLocks noGrp="1" noRot="1" noChangeAspect="1" noChangeArrowheads="1" noTextEdit="1"/>
          </p:cNvSpPr>
          <p:nvPr>
            <p:ph type="sldImg"/>
          </p:nvPr>
        </p:nvSpPr>
        <p:spPr>
          <a:ln/>
        </p:spPr>
      </p:sp>
      <p:sp>
        <p:nvSpPr>
          <p:cNvPr id="871428" name="Rectangle 3">
            <a:extLst>
              <a:ext uri="{FF2B5EF4-FFF2-40B4-BE49-F238E27FC236}">
                <a16:creationId xmlns:a16="http://schemas.microsoft.com/office/drawing/2014/main" id="{EDAAE97A-5F41-4813-88A4-F07688D7A50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16666564"/>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7698" name="Rectangle 7">
            <a:extLst>
              <a:ext uri="{FF2B5EF4-FFF2-40B4-BE49-F238E27FC236}">
                <a16:creationId xmlns:a16="http://schemas.microsoft.com/office/drawing/2014/main" id="{39E39CFD-CE09-459E-97C2-CB7D1FB29EF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27F388F-71DF-415D-9E61-AF1128C2E932}" type="slidenum">
              <a:rPr lang="en-US" altLang="en-US" sz="1200"/>
              <a:pPr/>
              <a:t>253</a:t>
            </a:fld>
            <a:endParaRPr lang="en-US" altLang="en-US" sz="1200" dirty="0"/>
          </a:p>
        </p:txBody>
      </p:sp>
      <p:sp>
        <p:nvSpPr>
          <p:cNvPr id="797699" name="Rectangle 2">
            <a:extLst>
              <a:ext uri="{FF2B5EF4-FFF2-40B4-BE49-F238E27FC236}">
                <a16:creationId xmlns:a16="http://schemas.microsoft.com/office/drawing/2014/main" id="{0D1BFF43-5ACA-4412-8870-7675AA9896E6}"/>
              </a:ext>
            </a:extLst>
          </p:cNvPr>
          <p:cNvSpPr>
            <a:spLocks noGrp="1" noRot="1" noChangeAspect="1" noChangeArrowheads="1" noTextEdit="1"/>
          </p:cNvSpPr>
          <p:nvPr>
            <p:ph type="sldImg"/>
          </p:nvPr>
        </p:nvSpPr>
        <p:spPr>
          <a:ln/>
        </p:spPr>
      </p:sp>
      <p:sp>
        <p:nvSpPr>
          <p:cNvPr id="797700" name="Rectangle 3">
            <a:extLst>
              <a:ext uri="{FF2B5EF4-FFF2-40B4-BE49-F238E27FC236}">
                <a16:creationId xmlns:a16="http://schemas.microsoft.com/office/drawing/2014/main" id="{2814C83B-E09D-4274-8172-6814C12513D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141665219"/>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9746" name="Rectangle 7">
            <a:extLst>
              <a:ext uri="{FF2B5EF4-FFF2-40B4-BE49-F238E27FC236}">
                <a16:creationId xmlns:a16="http://schemas.microsoft.com/office/drawing/2014/main" id="{6416CB93-39A8-4C0B-87A7-22A2CE7F46B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0D1E650-26CA-4343-93FC-D9EF4C28814B}" type="slidenum">
              <a:rPr lang="en-US" altLang="en-US" sz="1200"/>
              <a:pPr/>
              <a:t>254</a:t>
            </a:fld>
            <a:endParaRPr lang="en-US" altLang="en-US" sz="1200" dirty="0"/>
          </a:p>
        </p:txBody>
      </p:sp>
      <p:sp>
        <p:nvSpPr>
          <p:cNvPr id="799747" name="Rectangle 2">
            <a:extLst>
              <a:ext uri="{FF2B5EF4-FFF2-40B4-BE49-F238E27FC236}">
                <a16:creationId xmlns:a16="http://schemas.microsoft.com/office/drawing/2014/main" id="{4C95B12B-8DF4-41B3-A847-3E624BFEF0AE}"/>
              </a:ext>
            </a:extLst>
          </p:cNvPr>
          <p:cNvSpPr>
            <a:spLocks noGrp="1" noRot="1" noChangeAspect="1" noChangeArrowheads="1" noTextEdit="1"/>
          </p:cNvSpPr>
          <p:nvPr>
            <p:ph type="sldImg"/>
          </p:nvPr>
        </p:nvSpPr>
        <p:spPr>
          <a:ln/>
        </p:spPr>
      </p:sp>
      <p:sp>
        <p:nvSpPr>
          <p:cNvPr id="799748" name="Rectangle 3">
            <a:extLst>
              <a:ext uri="{FF2B5EF4-FFF2-40B4-BE49-F238E27FC236}">
                <a16:creationId xmlns:a16="http://schemas.microsoft.com/office/drawing/2014/main" id="{60EDC3AC-BCBF-4639-B83A-C49936AE81C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755030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7">
            <a:extLst>
              <a:ext uri="{FF2B5EF4-FFF2-40B4-BE49-F238E27FC236}">
                <a16:creationId xmlns:a16="http://schemas.microsoft.com/office/drawing/2014/main" id="{35D7E863-5F06-4AFC-B278-00661865F84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B065A51-1974-4186-9D42-09D823BAF856}" type="slidenum">
              <a:rPr lang="en-US" altLang="en-US" sz="1200"/>
              <a:pPr/>
              <a:t>255</a:t>
            </a:fld>
            <a:endParaRPr lang="en-US" altLang="en-US" sz="1200" dirty="0"/>
          </a:p>
        </p:txBody>
      </p:sp>
      <p:sp>
        <p:nvSpPr>
          <p:cNvPr id="801795" name="Rectangle 2">
            <a:extLst>
              <a:ext uri="{FF2B5EF4-FFF2-40B4-BE49-F238E27FC236}">
                <a16:creationId xmlns:a16="http://schemas.microsoft.com/office/drawing/2014/main" id="{F81DFB43-8F84-4F48-9E26-B61B9D81D86D}"/>
              </a:ext>
            </a:extLst>
          </p:cNvPr>
          <p:cNvSpPr>
            <a:spLocks noGrp="1" noRot="1" noChangeAspect="1" noChangeArrowheads="1" noTextEdit="1"/>
          </p:cNvSpPr>
          <p:nvPr>
            <p:ph type="sldImg"/>
          </p:nvPr>
        </p:nvSpPr>
        <p:spPr>
          <a:ln/>
        </p:spPr>
      </p:sp>
      <p:sp>
        <p:nvSpPr>
          <p:cNvPr id="801796" name="Rectangle 3">
            <a:extLst>
              <a:ext uri="{FF2B5EF4-FFF2-40B4-BE49-F238E27FC236}">
                <a16:creationId xmlns:a16="http://schemas.microsoft.com/office/drawing/2014/main" id="{BB5106BC-95D6-4688-BB09-023844759A8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53016342"/>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3842" name="Rectangle 7">
            <a:extLst>
              <a:ext uri="{FF2B5EF4-FFF2-40B4-BE49-F238E27FC236}">
                <a16:creationId xmlns:a16="http://schemas.microsoft.com/office/drawing/2014/main" id="{3E82E2FA-0FC8-4B68-B779-AC3AC592D60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FA67BDC-1AC2-4969-8876-064106B8E8CB}" type="slidenum">
              <a:rPr lang="en-US" altLang="en-US" sz="1200"/>
              <a:pPr/>
              <a:t>256</a:t>
            </a:fld>
            <a:endParaRPr lang="en-US" altLang="en-US" sz="1200" dirty="0"/>
          </a:p>
        </p:txBody>
      </p:sp>
      <p:sp>
        <p:nvSpPr>
          <p:cNvPr id="803843" name="Rectangle 2">
            <a:extLst>
              <a:ext uri="{FF2B5EF4-FFF2-40B4-BE49-F238E27FC236}">
                <a16:creationId xmlns:a16="http://schemas.microsoft.com/office/drawing/2014/main" id="{337B2879-EBEB-4806-B63B-6D66DFFB9AF7}"/>
              </a:ext>
            </a:extLst>
          </p:cNvPr>
          <p:cNvSpPr>
            <a:spLocks noGrp="1" noRot="1" noChangeAspect="1" noChangeArrowheads="1" noTextEdit="1"/>
          </p:cNvSpPr>
          <p:nvPr>
            <p:ph type="sldImg"/>
          </p:nvPr>
        </p:nvSpPr>
        <p:spPr>
          <a:ln/>
        </p:spPr>
      </p:sp>
      <p:sp>
        <p:nvSpPr>
          <p:cNvPr id="803844" name="Rectangle 3">
            <a:extLst>
              <a:ext uri="{FF2B5EF4-FFF2-40B4-BE49-F238E27FC236}">
                <a16:creationId xmlns:a16="http://schemas.microsoft.com/office/drawing/2014/main" id="{D4DC6E01-F25E-465D-83A6-74A494C39E7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15567108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5890" name="Rectangle 7">
            <a:extLst>
              <a:ext uri="{FF2B5EF4-FFF2-40B4-BE49-F238E27FC236}">
                <a16:creationId xmlns:a16="http://schemas.microsoft.com/office/drawing/2014/main" id="{BEAE03C4-7091-4733-963B-DAFD27091FD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BF14EAF-048E-4B41-A881-22F860A6C3EB}" type="slidenum">
              <a:rPr lang="en-US" altLang="en-US" sz="1200"/>
              <a:pPr/>
              <a:t>257</a:t>
            </a:fld>
            <a:endParaRPr lang="en-US" altLang="en-US" sz="1200" dirty="0"/>
          </a:p>
        </p:txBody>
      </p:sp>
      <p:sp>
        <p:nvSpPr>
          <p:cNvPr id="805891" name="Rectangle 2">
            <a:extLst>
              <a:ext uri="{FF2B5EF4-FFF2-40B4-BE49-F238E27FC236}">
                <a16:creationId xmlns:a16="http://schemas.microsoft.com/office/drawing/2014/main" id="{6380BB33-871A-4550-AC44-D718982E02E3}"/>
              </a:ext>
            </a:extLst>
          </p:cNvPr>
          <p:cNvSpPr>
            <a:spLocks noGrp="1" noRot="1" noChangeAspect="1" noChangeArrowheads="1" noTextEdit="1"/>
          </p:cNvSpPr>
          <p:nvPr>
            <p:ph type="sldImg"/>
          </p:nvPr>
        </p:nvSpPr>
        <p:spPr>
          <a:ln/>
        </p:spPr>
      </p:sp>
      <p:sp>
        <p:nvSpPr>
          <p:cNvPr id="805892" name="Rectangle 3">
            <a:extLst>
              <a:ext uri="{FF2B5EF4-FFF2-40B4-BE49-F238E27FC236}">
                <a16:creationId xmlns:a16="http://schemas.microsoft.com/office/drawing/2014/main" id="{C3304348-FB52-4EB3-8AFF-FC0757229A7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18993172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938" name="Rectangle 7">
            <a:extLst>
              <a:ext uri="{FF2B5EF4-FFF2-40B4-BE49-F238E27FC236}">
                <a16:creationId xmlns:a16="http://schemas.microsoft.com/office/drawing/2014/main" id="{AAE16E73-5A93-431E-8A14-CEFD4695459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C5DA05F-D40A-4A15-B6AA-754E957DE647}" type="slidenum">
              <a:rPr lang="en-US" altLang="en-US" sz="1200"/>
              <a:pPr/>
              <a:t>258</a:t>
            </a:fld>
            <a:endParaRPr lang="en-US" altLang="en-US" sz="1200" dirty="0"/>
          </a:p>
        </p:txBody>
      </p:sp>
      <p:sp>
        <p:nvSpPr>
          <p:cNvPr id="807939" name="Rectangle 2">
            <a:extLst>
              <a:ext uri="{FF2B5EF4-FFF2-40B4-BE49-F238E27FC236}">
                <a16:creationId xmlns:a16="http://schemas.microsoft.com/office/drawing/2014/main" id="{968E9B46-00DA-48E6-941C-1811CCA1D38F}"/>
              </a:ext>
            </a:extLst>
          </p:cNvPr>
          <p:cNvSpPr>
            <a:spLocks noGrp="1" noRot="1" noChangeAspect="1" noChangeArrowheads="1" noTextEdit="1"/>
          </p:cNvSpPr>
          <p:nvPr>
            <p:ph type="sldImg"/>
          </p:nvPr>
        </p:nvSpPr>
        <p:spPr>
          <a:ln/>
        </p:spPr>
      </p:sp>
      <p:sp>
        <p:nvSpPr>
          <p:cNvPr id="807940" name="Rectangle 3">
            <a:extLst>
              <a:ext uri="{FF2B5EF4-FFF2-40B4-BE49-F238E27FC236}">
                <a16:creationId xmlns:a16="http://schemas.microsoft.com/office/drawing/2014/main" id="{5C6678C4-2BB9-4848-9044-3ED9716B0A9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5135284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986" name="Rectangle 7">
            <a:extLst>
              <a:ext uri="{FF2B5EF4-FFF2-40B4-BE49-F238E27FC236}">
                <a16:creationId xmlns:a16="http://schemas.microsoft.com/office/drawing/2014/main" id="{E387F414-160E-4663-8CF1-5E18EA8A1DF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CAD7002-D0A6-45DA-B8B7-6727BE287790}" type="slidenum">
              <a:rPr lang="en-US" altLang="en-US" sz="1200"/>
              <a:pPr/>
              <a:t>259</a:t>
            </a:fld>
            <a:endParaRPr lang="en-US" altLang="en-US" sz="1200" dirty="0"/>
          </a:p>
        </p:txBody>
      </p:sp>
      <p:sp>
        <p:nvSpPr>
          <p:cNvPr id="809987" name="Rectangle 2">
            <a:extLst>
              <a:ext uri="{FF2B5EF4-FFF2-40B4-BE49-F238E27FC236}">
                <a16:creationId xmlns:a16="http://schemas.microsoft.com/office/drawing/2014/main" id="{E2FD37E3-8BCD-4AC4-A49B-81EFA43BE5ED}"/>
              </a:ext>
            </a:extLst>
          </p:cNvPr>
          <p:cNvSpPr>
            <a:spLocks noGrp="1" noRot="1" noChangeAspect="1" noChangeArrowheads="1" noTextEdit="1"/>
          </p:cNvSpPr>
          <p:nvPr>
            <p:ph type="sldImg"/>
          </p:nvPr>
        </p:nvSpPr>
        <p:spPr>
          <a:ln/>
        </p:spPr>
      </p:sp>
      <p:sp>
        <p:nvSpPr>
          <p:cNvPr id="809988" name="Rectangle 3">
            <a:extLst>
              <a:ext uri="{FF2B5EF4-FFF2-40B4-BE49-F238E27FC236}">
                <a16:creationId xmlns:a16="http://schemas.microsoft.com/office/drawing/2014/main" id="{F191ED45-E461-4490-BF77-9CA7FA0162A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16238858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2034" name="Rectangle 7">
            <a:extLst>
              <a:ext uri="{FF2B5EF4-FFF2-40B4-BE49-F238E27FC236}">
                <a16:creationId xmlns:a16="http://schemas.microsoft.com/office/drawing/2014/main" id="{216E1647-1219-4404-85D4-2A25E1D6F5D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DA58842-6517-47B1-9961-FC1AA4B60558}" type="slidenum">
              <a:rPr lang="en-US" altLang="en-US" sz="1200"/>
              <a:pPr/>
              <a:t>260</a:t>
            </a:fld>
            <a:endParaRPr lang="en-US" altLang="en-US" sz="1200" dirty="0"/>
          </a:p>
        </p:txBody>
      </p:sp>
      <p:sp>
        <p:nvSpPr>
          <p:cNvPr id="812035" name="Rectangle 2">
            <a:extLst>
              <a:ext uri="{FF2B5EF4-FFF2-40B4-BE49-F238E27FC236}">
                <a16:creationId xmlns:a16="http://schemas.microsoft.com/office/drawing/2014/main" id="{B3703148-8321-44A6-983C-96D714D7E626}"/>
              </a:ext>
            </a:extLst>
          </p:cNvPr>
          <p:cNvSpPr>
            <a:spLocks noGrp="1" noRot="1" noChangeAspect="1" noChangeArrowheads="1" noTextEdit="1"/>
          </p:cNvSpPr>
          <p:nvPr>
            <p:ph type="sldImg"/>
          </p:nvPr>
        </p:nvSpPr>
        <p:spPr>
          <a:ln/>
        </p:spPr>
      </p:sp>
      <p:sp>
        <p:nvSpPr>
          <p:cNvPr id="812036" name="Rectangle 3">
            <a:extLst>
              <a:ext uri="{FF2B5EF4-FFF2-40B4-BE49-F238E27FC236}">
                <a16:creationId xmlns:a16="http://schemas.microsoft.com/office/drawing/2014/main" id="{7F1D790C-C17A-4A2E-9FCD-7FACA9BFC87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81811365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2" name="Rectangle 7">
            <a:extLst>
              <a:ext uri="{FF2B5EF4-FFF2-40B4-BE49-F238E27FC236}">
                <a16:creationId xmlns:a16="http://schemas.microsoft.com/office/drawing/2014/main" id="{8DF99DEE-AFDD-4196-A48D-B73F0BC91C0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9B52EC2-11AA-428D-9782-534DB416A443}" type="slidenum">
              <a:rPr lang="en-US" altLang="en-US" sz="1200"/>
              <a:pPr/>
              <a:t>261</a:t>
            </a:fld>
            <a:endParaRPr lang="en-US" altLang="en-US" sz="1200" dirty="0"/>
          </a:p>
        </p:txBody>
      </p:sp>
      <p:sp>
        <p:nvSpPr>
          <p:cNvPr id="814083" name="Rectangle 2">
            <a:extLst>
              <a:ext uri="{FF2B5EF4-FFF2-40B4-BE49-F238E27FC236}">
                <a16:creationId xmlns:a16="http://schemas.microsoft.com/office/drawing/2014/main" id="{71522A58-0F5B-4CC8-BECE-F623BAC5FC85}"/>
              </a:ext>
            </a:extLst>
          </p:cNvPr>
          <p:cNvSpPr>
            <a:spLocks noGrp="1" noRot="1" noChangeAspect="1" noChangeArrowheads="1" noTextEdit="1"/>
          </p:cNvSpPr>
          <p:nvPr>
            <p:ph type="sldImg"/>
          </p:nvPr>
        </p:nvSpPr>
        <p:spPr>
          <a:ln/>
        </p:spPr>
      </p:sp>
      <p:sp>
        <p:nvSpPr>
          <p:cNvPr id="814084" name="Rectangle 3">
            <a:extLst>
              <a:ext uri="{FF2B5EF4-FFF2-40B4-BE49-F238E27FC236}">
                <a16:creationId xmlns:a16="http://schemas.microsoft.com/office/drawing/2014/main" id="{79E4242E-EA8C-41A9-BF24-0D6272F6BE4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11552445"/>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6130" name="Rectangle 7">
            <a:extLst>
              <a:ext uri="{FF2B5EF4-FFF2-40B4-BE49-F238E27FC236}">
                <a16:creationId xmlns:a16="http://schemas.microsoft.com/office/drawing/2014/main" id="{295ED172-21CF-4030-B417-F92CE4995DD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A7EE649-2180-4779-A067-9D4F015D27C5}" type="slidenum">
              <a:rPr lang="en-US" altLang="en-US" sz="1200"/>
              <a:pPr/>
              <a:t>262</a:t>
            </a:fld>
            <a:endParaRPr lang="en-US" altLang="en-US" sz="1200" dirty="0"/>
          </a:p>
        </p:txBody>
      </p:sp>
      <p:sp>
        <p:nvSpPr>
          <p:cNvPr id="816131" name="Rectangle 2">
            <a:extLst>
              <a:ext uri="{FF2B5EF4-FFF2-40B4-BE49-F238E27FC236}">
                <a16:creationId xmlns:a16="http://schemas.microsoft.com/office/drawing/2014/main" id="{C331C3A6-A960-49C5-9973-64C57BE04798}"/>
              </a:ext>
            </a:extLst>
          </p:cNvPr>
          <p:cNvSpPr>
            <a:spLocks noGrp="1" noRot="1" noChangeAspect="1" noChangeArrowheads="1" noTextEdit="1"/>
          </p:cNvSpPr>
          <p:nvPr>
            <p:ph type="sldImg"/>
          </p:nvPr>
        </p:nvSpPr>
        <p:spPr>
          <a:ln/>
        </p:spPr>
      </p:sp>
      <p:sp>
        <p:nvSpPr>
          <p:cNvPr id="816132" name="Rectangle 3">
            <a:extLst>
              <a:ext uri="{FF2B5EF4-FFF2-40B4-BE49-F238E27FC236}">
                <a16:creationId xmlns:a16="http://schemas.microsoft.com/office/drawing/2014/main" id="{E311A458-4AB9-46E9-AC2B-23942B11EC7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48461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7">
            <a:extLst>
              <a:ext uri="{FF2B5EF4-FFF2-40B4-BE49-F238E27FC236}">
                <a16:creationId xmlns:a16="http://schemas.microsoft.com/office/drawing/2014/main" id="{FD9189E9-4A55-409A-83D2-249BE011707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41F499D-C38B-4773-A442-1F69800F5091}" type="slidenum">
              <a:rPr lang="en-US" altLang="en-US" sz="1200"/>
              <a:pPr/>
              <a:t>62</a:t>
            </a:fld>
            <a:endParaRPr lang="en-US" altLang="en-US" sz="1200" dirty="0"/>
          </a:p>
        </p:txBody>
      </p:sp>
      <p:sp>
        <p:nvSpPr>
          <p:cNvPr id="873475" name="Rectangle 2">
            <a:extLst>
              <a:ext uri="{FF2B5EF4-FFF2-40B4-BE49-F238E27FC236}">
                <a16:creationId xmlns:a16="http://schemas.microsoft.com/office/drawing/2014/main" id="{7E2DFFA8-39CD-443E-97D0-E3AA081B4905}"/>
              </a:ext>
            </a:extLst>
          </p:cNvPr>
          <p:cNvSpPr>
            <a:spLocks noGrp="1" noRot="1" noChangeAspect="1" noChangeArrowheads="1" noTextEdit="1"/>
          </p:cNvSpPr>
          <p:nvPr>
            <p:ph type="sldImg"/>
          </p:nvPr>
        </p:nvSpPr>
        <p:spPr>
          <a:ln/>
        </p:spPr>
      </p:sp>
      <p:sp>
        <p:nvSpPr>
          <p:cNvPr id="873476" name="Rectangle 3">
            <a:extLst>
              <a:ext uri="{FF2B5EF4-FFF2-40B4-BE49-F238E27FC236}">
                <a16:creationId xmlns:a16="http://schemas.microsoft.com/office/drawing/2014/main" id="{F02BD187-D07F-456A-96C8-43112B93B02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2059318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8178" name="Rectangle 7">
            <a:extLst>
              <a:ext uri="{FF2B5EF4-FFF2-40B4-BE49-F238E27FC236}">
                <a16:creationId xmlns:a16="http://schemas.microsoft.com/office/drawing/2014/main" id="{A23C2663-A88C-44EF-A078-9F5BCDB9553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0E6D4E7-8F01-4C42-B0B8-71F02AEB90CD}" type="slidenum">
              <a:rPr lang="en-US" altLang="en-US" sz="1200"/>
              <a:pPr/>
              <a:t>263</a:t>
            </a:fld>
            <a:endParaRPr lang="en-US" altLang="en-US" sz="1200" dirty="0"/>
          </a:p>
        </p:txBody>
      </p:sp>
      <p:sp>
        <p:nvSpPr>
          <p:cNvPr id="818179" name="Rectangle 2">
            <a:extLst>
              <a:ext uri="{FF2B5EF4-FFF2-40B4-BE49-F238E27FC236}">
                <a16:creationId xmlns:a16="http://schemas.microsoft.com/office/drawing/2014/main" id="{7A2E0EBC-D268-494B-BF3B-A7B18E37BC0B}"/>
              </a:ext>
            </a:extLst>
          </p:cNvPr>
          <p:cNvSpPr>
            <a:spLocks noGrp="1" noRot="1" noChangeAspect="1" noChangeArrowheads="1" noTextEdit="1"/>
          </p:cNvSpPr>
          <p:nvPr>
            <p:ph type="sldImg"/>
          </p:nvPr>
        </p:nvSpPr>
        <p:spPr>
          <a:ln/>
        </p:spPr>
      </p:sp>
      <p:sp>
        <p:nvSpPr>
          <p:cNvPr id="818180" name="Rectangle 3">
            <a:extLst>
              <a:ext uri="{FF2B5EF4-FFF2-40B4-BE49-F238E27FC236}">
                <a16:creationId xmlns:a16="http://schemas.microsoft.com/office/drawing/2014/main" id="{D737E524-8007-4A67-922D-961C23224CC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7356813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298" name="Rectangle 7">
            <a:extLst>
              <a:ext uri="{FF2B5EF4-FFF2-40B4-BE49-F238E27FC236}">
                <a16:creationId xmlns:a16="http://schemas.microsoft.com/office/drawing/2014/main" id="{EA101D14-B21B-4993-ACC3-3CBFCD4DF71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235EFC2-6F19-4A2A-820A-C4CA28AA1101}" type="slidenum">
              <a:rPr lang="en-US" altLang="en-US" sz="1200"/>
              <a:pPr/>
              <a:t>265</a:t>
            </a:fld>
            <a:endParaRPr lang="en-US" altLang="en-US" sz="1200" dirty="0"/>
          </a:p>
        </p:txBody>
      </p:sp>
      <p:sp>
        <p:nvSpPr>
          <p:cNvPr id="823299" name="Rectangle 2">
            <a:extLst>
              <a:ext uri="{FF2B5EF4-FFF2-40B4-BE49-F238E27FC236}">
                <a16:creationId xmlns:a16="http://schemas.microsoft.com/office/drawing/2014/main" id="{65448768-A9DF-4708-98C3-9B1DD54B7F33}"/>
              </a:ext>
            </a:extLst>
          </p:cNvPr>
          <p:cNvSpPr>
            <a:spLocks noGrp="1" noRot="1" noChangeAspect="1" noChangeArrowheads="1" noTextEdit="1"/>
          </p:cNvSpPr>
          <p:nvPr>
            <p:ph type="sldImg"/>
          </p:nvPr>
        </p:nvSpPr>
        <p:spPr>
          <a:ln/>
        </p:spPr>
      </p:sp>
      <p:sp>
        <p:nvSpPr>
          <p:cNvPr id="823300" name="Rectangle 3">
            <a:extLst>
              <a:ext uri="{FF2B5EF4-FFF2-40B4-BE49-F238E27FC236}">
                <a16:creationId xmlns:a16="http://schemas.microsoft.com/office/drawing/2014/main" id="{A011D7A4-FFEC-4466-BDAB-941B2BFC33B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4605388"/>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5346" name="Rectangle 7">
            <a:extLst>
              <a:ext uri="{FF2B5EF4-FFF2-40B4-BE49-F238E27FC236}">
                <a16:creationId xmlns:a16="http://schemas.microsoft.com/office/drawing/2014/main" id="{9FFB5543-6963-4869-A557-A3CEEBD7B13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72360E8-FE80-4071-BB47-94ABC5AC6BB4}" type="slidenum">
              <a:rPr lang="en-US" altLang="en-US" sz="1200"/>
              <a:pPr/>
              <a:t>266</a:t>
            </a:fld>
            <a:endParaRPr lang="en-US" altLang="en-US" sz="1200" dirty="0"/>
          </a:p>
        </p:txBody>
      </p:sp>
      <p:sp>
        <p:nvSpPr>
          <p:cNvPr id="825347" name="Rectangle 2">
            <a:extLst>
              <a:ext uri="{FF2B5EF4-FFF2-40B4-BE49-F238E27FC236}">
                <a16:creationId xmlns:a16="http://schemas.microsoft.com/office/drawing/2014/main" id="{4C5A1E76-422C-47E9-B5EA-24F184EA1661}"/>
              </a:ext>
            </a:extLst>
          </p:cNvPr>
          <p:cNvSpPr>
            <a:spLocks noGrp="1" noRot="1" noChangeAspect="1" noChangeArrowheads="1" noTextEdit="1"/>
          </p:cNvSpPr>
          <p:nvPr>
            <p:ph type="sldImg"/>
          </p:nvPr>
        </p:nvSpPr>
        <p:spPr>
          <a:ln/>
        </p:spPr>
      </p:sp>
      <p:sp>
        <p:nvSpPr>
          <p:cNvPr id="825348" name="Rectangle 3">
            <a:extLst>
              <a:ext uri="{FF2B5EF4-FFF2-40B4-BE49-F238E27FC236}">
                <a16:creationId xmlns:a16="http://schemas.microsoft.com/office/drawing/2014/main" id="{547D6735-1A76-4DF0-BE2F-E8EB9142367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88710186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7394" name="Rectangle 7">
            <a:extLst>
              <a:ext uri="{FF2B5EF4-FFF2-40B4-BE49-F238E27FC236}">
                <a16:creationId xmlns:a16="http://schemas.microsoft.com/office/drawing/2014/main" id="{336BF4AE-BEE2-4AE9-927D-426089DF707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7BB6798-42CC-434E-828F-2A9B79270260}" type="slidenum">
              <a:rPr lang="en-US" altLang="en-US" sz="1200"/>
              <a:pPr/>
              <a:t>267</a:t>
            </a:fld>
            <a:endParaRPr lang="en-US" altLang="en-US" sz="1200" dirty="0"/>
          </a:p>
        </p:txBody>
      </p:sp>
      <p:sp>
        <p:nvSpPr>
          <p:cNvPr id="827395" name="Rectangle 2">
            <a:extLst>
              <a:ext uri="{FF2B5EF4-FFF2-40B4-BE49-F238E27FC236}">
                <a16:creationId xmlns:a16="http://schemas.microsoft.com/office/drawing/2014/main" id="{03881C10-444C-4CDF-9193-47743C216677}"/>
              </a:ext>
            </a:extLst>
          </p:cNvPr>
          <p:cNvSpPr>
            <a:spLocks noGrp="1" noRot="1" noChangeAspect="1" noChangeArrowheads="1" noTextEdit="1"/>
          </p:cNvSpPr>
          <p:nvPr>
            <p:ph type="sldImg"/>
          </p:nvPr>
        </p:nvSpPr>
        <p:spPr>
          <a:ln/>
        </p:spPr>
      </p:sp>
      <p:sp>
        <p:nvSpPr>
          <p:cNvPr id="827396" name="Rectangle 3">
            <a:extLst>
              <a:ext uri="{FF2B5EF4-FFF2-40B4-BE49-F238E27FC236}">
                <a16:creationId xmlns:a16="http://schemas.microsoft.com/office/drawing/2014/main" id="{F0685B43-F18F-429D-90CC-17DA067BBB6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18521845"/>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42" name="Rectangle 7">
            <a:extLst>
              <a:ext uri="{FF2B5EF4-FFF2-40B4-BE49-F238E27FC236}">
                <a16:creationId xmlns:a16="http://schemas.microsoft.com/office/drawing/2014/main" id="{6311BA2E-583B-422E-B5D6-E2A5C4558C8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ED2499C-1D0A-466F-8574-A9B861DB149C}" type="slidenum">
              <a:rPr lang="en-US" altLang="en-US" sz="1200"/>
              <a:pPr/>
              <a:t>268</a:t>
            </a:fld>
            <a:endParaRPr lang="en-US" altLang="en-US" sz="1200" dirty="0"/>
          </a:p>
        </p:txBody>
      </p:sp>
      <p:sp>
        <p:nvSpPr>
          <p:cNvPr id="829443" name="Rectangle 2">
            <a:extLst>
              <a:ext uri="{FF2B5EF4-FFF2-40B4-BE49-F238E27FC236}">
                <a16:creationId xmlns:a16="http://schemas.microsoft.com/office/drawing/2014/main" id="{D597A3EF-E93F-4D3B-855B-F7AE6D1819A5}"/>
              </a:ext>
            </a:extLst>
          </p:cNvPr>
          <p:cNvSpPr>
            <a:spLocks noGrp="1" noRot="1" noChangeAspect="1" noChangeArrowheads="1" noTextEdit="1"/>
          </p:cNvSpPr>
          <p:nvPr>
            <p:ph type="sldImg"/>
          </p:nvPr>
        </p:nvSpPr>
        <p:spPr>
          <a:ln/>
        </p:spPr>
      </p:sp>
      <p:sp>
        <p:nvSpPr>
          <p:cNvPr id="829444" name="Rectangle 3">
            <a:extLst>
              <a:ext uri="{FF2B5EF4-FFF2-40B4-BE49-F238E27FC236}">
                <a16:creationId xmlns:a16="http://schemas.microsoft.com/office/drawing/2014/main" id="{CEAE35BD-33E4-4023-A2B5-B9F9A4CB05C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9398335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1490" name="Rectangle 7">
            <a:extLst>
              <a:ext uri="{FF2B5EF4-FFF2-40B4-BE49-F238E27FC236}">
                <a16:creationId xmlns:a16="http://schemas.microsoft.com/office/drawing/2014/main" id="{3C896AD4-EE7C-477F-B14B-2014B33CA8F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A39D173-74FC-4317-A11F-1E26CF74C552}" type="slidenum">
              <a:rPr lang="en-US" altLang="en-US" sz="1200"/>
              <a:pPr/>
              <a:t>269</a:t>
            </a:fld>
            <a:endParaRPr lang="en-US" altLang="en-US" sz="1200" dirty="0"/>
          </a:p>
        </p:txBody>
      </p:sp>
      <p:sp>
        <p:nvSpPr>
          <p:cNvPr id="831491" name="Rectangle 2">
            <a:extLst>
              <a:ext uri="{FF2B5EF4-FFF2-40B4-BE49-F238E27FC236}">
                <a16:creationId xmlns:a16="http://schemas.microsoft.com/office/drawing/2014/main" id="{F7626B7E-8D2C-4E28-BC47-68810EB37829}"/>
              </a:ext>
            </a:extLst>
          </p:cNvPr>
          <p:cNvSpPr>
            <a:spLocks noGrp="1" noRot="1" noChangeAspect="1" noChangeArrowheads="1" noTextEdit="1"/>
          </p:cNvSpPr>
          <p:nvPr>
            <p:ph type="sldImg"/>
          </p:nvPr>
        </p:nvSpPr>
        <p:spPr>
          <a:ln/>
        </p:spPr>
      </p:sp>
      <p:sp>
        <p:nvSpPr>
          <p:cNvPr id="831492" name="Rectangle 3">
            <a:extLst>
              <a:ext uri="{FF2B5EF4-FFF2-40B4-BE49-F238E27FC236}">
                <a16:creationId xmlns:a16="http://schemas.microsoft.com/office/drawing/2014/main" id="{B9007DC5-F0AF-4D4C-9CB4-50C8AA47C9E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8326665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3538" name="Rectangle 7">
            <a:extLst>
              <a:ext uri="{FF2B5EF4-FFF2-40B4-BE49-F238E27FC236}">
                <a16:creationId xmlns:a16="http://schemas.microsoft.com/office/drawing/2014/main" id="{CD741CB4-CC42-4727-B802-60CECE55B5F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58BAB28-1324-42FF-A5B4-A7D5ABDABC4B}" type="slidenum">
              <a:rPr lang="en-US" altLang="en-US" sz="1200"/>
              <a:pPr/>
              <a:t>270</a:t>
            </a:fld>
            <a:endParaRPr lang="en-US" altLang="en-US" sz="1200" dirty="0"/>
          </a:p>
        </p:txBody>
      </p:sp>
      <p:sp>
        <p:nvSpPr>
          <p:cNvPr id="833539" name="Rectangle 2">
            <a:extLst>
              <a:ext uri="{FF2B5EF4-FFF2-40B4-BE49-F238E27FC236}">
                <a16:creationId xmlns:a16="http://schemas.microsoft.com/office/drawing/2014/main" id="{611CDAEF-EAAE-48E0-8E53-B35F63968441}"/>
              </a:ext>
            </a:extLst>
          </p:cNvPr>
          <p:cNvSpPr>
            <a:spLocks noGrp="1" noRot="1" noChangeAspect="1" noChangeArrowheads="1" noTextEdit="1"/>
          </p:cNvSpPr>
          <p:nvPr>
            <p:ph type="sldImg"/>
          </p:nvPr>
        </p:nvSpPr>
        <p:spPr>
          <a:ln/>
        </p:spPr>
      </p:sp>
      <p:sp>
        <p:nvSpPr>
          <p:cNvPr id="833540" name="Rectangle 3">
            <a:extLst>
              <a:ext uri="{FF2B5EF4-FFF2-40B4-BE49-F238E27FC236}">
                <a16:creationId xmlns:a16="http://schemas.microsoft.com/office/drawing/2014/main" id="{9204FCCD-8124-4B8E-A5AA-EADD6F23DC0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9378202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7">
            <a:extLst>
              <a:ext uri="{FF2B5EF4-FFF2-40B4-BE49-F238E27FC236}">
                <a16:creationId xmlns:a16="http://schemas.microsoft.com/office/drawing/2014/main" id="{A52CAA41-2930-415D-BDEB-DE70F43BC61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69F4709-2F41-4B8B-8230-86B2C8BA5AD6}" type="slidenum">
              <a:rPr lang="en-US" altLang="en-US" sz="1200"/>
              <a:pPr/>
              <a:t>271</a:t>
            </a:fld>
            <a:endParaRPr lang="en-US" altLang="en-US" sz="1200" dirty="0"/>
          </a:p>
        </p:txBody>
      </p:sp>
      <p:sp>
        <p:nvSpPr>
          <p:cNvPr id="835587" name="Rectangle 2">
            <a:extLst>
              <a:ext uri="{FF2B5EF4-FFF2-40B4-BE49-F238E27FC236}">
                <a16:creationId xmlns:a16="http://schemas.microsoft.com/office/drawing/2014/main" id="{66601E30-C0E5-4AFB-8F81-4B031546E475}"/>
              </a:ext>
            </a:extLst>
          </p:cNvPr>
          <p:cNvSpPr>
            <a:spLocks noGrp="1" noRot="1" noChangeAspect="1" noChangeArrowheads="1" noTextEdit="1"/>
          </p:cNvSpPr>
          <p:nvPr>
            <p:ph type="sldImg"/>
          </p:nvPr>
        </p:nvSpPr>
        <p:spPr>
          <a:ln/>
        </p:spPr>
      </p:sp>
      <p:sp>
        <p:nvSpPr>
          <p:cNvPr id="835588" name="Rectangle 3">
            <a:extLst>
              <a:ext uri="{FF2B5EF4-FFF2-40B4-BE49-F238E27FC236}">
                <a16:creationId xmlns:a16="http://schemas.microsoft.com/office/drawing/2014/main" id="{48CF826A-FC4F-44EC-A940-908DB1C068C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69095082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7">
            <a:extLst>
              <a:ext uri="{FF2B5EF4-FFF2-40B4-BE49-F238E27FC236}">
                <a16:creationId xmlns:a16="http://schemas.microsoft.com/office/drawing/2014/main" id="{08BC7D49-53EB-42BB-A9F8-78B9C41EB2C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3789F0F-04E8-4C7F-8CBE-D8E0942E9CF7}" type="slidenum">
              <a:rPr lang="en-US" altLang="en-US" sz="1200"/>
              <a:pPr/>
              <a:t>272</a:t>
            </a:fld>
            <a:endParaRPr lang="en-US" altLang="en-US" sz="1200" dirty="0"/>
          </a:p>
        </p:txBody>
      </p:sp>
      <p:sp>
        <p:nvSpPr>
          <p:cNvPr id="837635" name="Rectangle 2">
            <a:extLst>
              <a:ext uri="{FF2B5EF4-FFF2-40B4-BE49-F238E27FC236}">
                <a16:creationId xmlns:a16="http://schemas.microsoft.com/office/drawing/2014/main" id="{8772DFF4-2217-4FEB-9365-2233E85D4748}"/>
              </a:ext>
            </a:extLst>
          </p:cNvPr>
          <p:cNvSpPr>
            <a:spLocks noGrp="1" noRot="1" noChangeAspect="1" noChangeArrowheads="1" noTextEdit="1"/>
          </p:cNvSpPr>
          <p:nvPr>
            <p:ph type="sldImg"/>
          </p:nvPr>
        </p:nvSpPr>
        <p:spPr>
          <a:ln/>
        </p:spPr>
      </p:sp>
      <p:sp>
        <p:nvSpPr>
          <p:cNvPr id="837636" name="Rectangle 3">
            <a:extLst>
              <a:ext uri="{FF2B5EF4-FFF2-40B4-BE49-F238E27FC236}">
                <a16:creationId xmlns:a16="http://schemas.microsoft.com/office/drawing/2014/main" id="{7047E4C3-B212-4219-8983-C99A7F4E9CF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49209270"/>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7">
            <a:extLst>
              <a:ext uri="{FF2B5EF4-FFF2-40B4-BE49-F238E27FC236}">
                <a16:creationId xmlns:a16="http://schemas.microsoft.com/office/drawing/2014/main" id="{7DADF21B-082F-4B1E-A441-34032DCBD37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0E1019D-D2E9-4249-B459-490595DFFEE7}" type="slidenum">
              <a:rPr lang="en-US" altLang="en-US" sz="1200"/>
              <a:pPr/>
              <a:t>273</a:t>
            </a:fld>
            <a:endParaRPr lang="en-US" altLang="en-US" sz="1200" dirty="0"/>
          </a:p>
        </p:txBody>
      </p:sp>
      <p:sp>
        <p:nvSpPr>
          <p:cNvPr id="839683" name="Rectangle 2">
            <a:extLst>
              <a:ext uri="{FF2B5EF4-FFF2-40B4-BE49-F238E27FC236}">
                <a16:creationId xmlns:a16="http://schemas.microsoft.com/office/drawing/2014/main" id="{50853761-A5F9-4D37-8921-330740B181AA}"/>
              </a:ext>
            </a:extLst>
          </p:cNvPr>
          <p:cNvSpPr>
            <a:spLocks noGrp="1" noRot="1" noChangeAspect="1" noChangeArrowheads="1" noTextEdit="1"/>
          </p:cNvSpPr>
          <p:nvPr>
            <p:ph type="sldImg"/>
          </p:nvPr>
        </p:nvSpPr>
        <p:spPr>
          <a:ln/>
        </p:spPr>
      </p:sp>
      <p:sp>
        <p:nvSpPr>
          <p:cNvPr id="839684" name="Rectangle 3">
            <a:extLst>
              <a:ext uri="{FF2B5EF4-FFF2-40B4-BE49-F238E27FC236}">
                <a16:creationId xmlns:a16="http://schemas.microsoft.com/office/drawing/2014/main" id="{A938975B-FB3E-4999-A1A5-3789D74DFFB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66495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2" name="Rectangle 7">
            <a:extLst>
              <a:ext uri="{FF2B5EF4-FFF2-40B4-BE49-F238E27FC236}">
                <a16:creationId xmlns:a16="http://schemas.microsoft.com/office/drawing/2014/main" id="{659F1F42-FD70-4B66-B73E-6F4F158DBA3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4C11C4E-D486-4FA5-BA06-171DDD4E7264}" type="slidenum">
              <a:rPr lang="en-US" altLang="en-US" sz="1200"/>
              <a:pPr/>
              <a:t>63</a:t>
            </a:fld>
            <a:endParaRPr lang="en-US" altLang="en-US" sz="1200" dirty="0"/>
          </a:p>
        </p:txBody>
      </p:sp>
      <p:sp>
        <p:nvSpPr>
          <p:cNvPr id="875523" name="Rectangle 2">
            <a:extLst>
              <a:ext uri="{FF2B5EF4-FFF2-40B4-BE49-F238E27FC236}">
                <a16:creationId xmlns:a16="http://schemas.microsoft.com/office/drawing/2014/main" id="{9D71BF9B-E6EB-4A40-B0AC-E12E8C80948A}"/>
              </a:ext>
            </a:extLst>
          </p:cNvPr>
          <p:cNvSpPr>
            <a:spLocks noGrp="1" noRot="1" noChangeAspect="1" noChangeArrowheads="1" noTextEdit="1"/>
          </p:cNvSpPr>
          <p:nvPr>
            <p:ph type="sldImg"/>
          </p:nvPr>
        </p:nvSpPr>
        <p:spPr>
          <a:ln/>
        </p:spPr>
      </p:sp>
      <p:sp>
        <p:nvSpPr>
          <p:cNvPr id="875524" name="Rectangle 3">
            <a:extLst>
              <a:ext uri="{FF2B5EF4-FFF2-40B4-BE49-F238E27FC236}">
                <a16:creationId xmlns:a16="http://schemas.microsoft.com/office/drawing/2014/main" id="{0B8DB9BF-FAD4-4742-8713-E1309FD73F4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254886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1730" name="Rectangle 7">
            <a:extLst>
              <a:ext uri="{FF2B5EF4-FFF2-40B4-BE49-F238E27FC236}">
                <a16:creationId xmlns:a16="http://schemas.microsoft.com/office/drawing/2014/main" id="{3A590A66-B197-441E-9292-3AA4ECE9CE1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18D4A41-206E-4ED1-9761-0933CDE38360}" type="slidenum">
              <a:rPr lang="en-US" altLang="en-US" sz="1200"/>
              <a:pPr/>
              <a:t>274</a:t>
            </a:fld>
            <a:endParaRPr lang="en-US" altLang="en-US" sz="1200" dirty="0"/>
          </a:p>
        </p:txBody>
      </p:sp>
      <p:sp>
        <p:nvSpPr>
          <p:cNvPr id="841731" name="Rectangle 2">
            <a:extLst>
              <a:ext uri="{FF2B5EF4-FFF2-40B4-BE49-F238E27FC236}">
                <a16:creationId xmlns:a16="http://schemas.microsoft.com/office/drawing/2014/main" id="{3A86F61C-D206-4DE3-A82F-29A81F3455A6}"/>
              </a:ext>
            </a:extLst>
          </p:cNvPr>
          <p:cNvSpPr>
            <a:spLocks noGrp="1" noRot="1" noChangeAspect="1" noChangeArrowheads="1" noTextEdit="1"/>
          </p:cNvSpPr>
          <p:nvPr>
            <p:ph type="sldImg"/>
          </p:nvPr>
        </p:nvSpPr>
        <p:spPr>
          <a:ln/>
        </p:spPr>
      </p:sp>
      <p:sp>
        <p:nvSpPr>
          <p:cNvPr id="841732" name="Rectangle 3">
            <a:extLst>
              <a:ext uri="{FF2B5EF4-FFF2-40B4-BE49-F238E27FC236}">
                <a16:creationId xmlns:a16="http://schemas.microsoft.com/office/drawing/2014/main" id="{A3998889-607B-4032-8E21-AAAD4019001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81306375"/>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778" name="Rectangle 7">
            <a:extLst>
              <a:ext uri="{FF2B5EF4-FFF2-40B4-BE49-F238E27FC236}">
                <a16:creationId xmlns:a16="http://schemas.microsoft.com/office/drawing/2014/main" id="{63401C9E-0399-4821-A9CD-6EBE81CF365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0A44D6B-CEA9-4083-9F90-0F848C2FE9E2}" type="slidenum">
              <a:rPr lang="en-US" altLang="en-US" sz="1200"/>
              <a:pPr/>
              <a:t>275</a:t>
            </a:fld>
            <a:endParaRPr lang="en-US" altLang="en-US" sz="1200" dirty="0"/>
          </a:p>
        </p:txBody>
      </p:sp>
      <p:sp>
        <p:nvSpPr>
          <p:cNvPr id="843779" name="Rectangle 2">
            <a:extLst>
              <a:ext uri="{FF2B5EF4-FFF2-40B4-BE49-F238E27FC236}">
                <a16:creationId xmlns:a16="http://schemas.microsoft.com/office/drawing/2014/main" id="{BC2E224A-159E-4EFF-BCF6-783542644A4B}"/>
              </a:ext>
            </a:extLst>
          </p:cNvPr>
          <p:cNvSpPr>
            <a:spLocks noGrp="1" noRot="1" noChangeAspect="1" noChangeArrowheads="1" noTextEdit="1"/>
          </p:cNvSpPr>
          <p:nvPr>
            <p:ph type="sldImg"/>
          </p:nvPr>
        </p:nvSpPr>
        <p:spPr>
          <a:ln/>
        </p:spPr>
      </p:sp>
      <p:sp>
        <p:nvSpPr>
          <p:cNvPr id="843780" name="Rectangle 3">
            <a:extLst>
              <a:ext uri="{FF2B5EF4-FFF2-40B4-BE49-F238E27FC236}">
                <a16:creationId xmlns:a16="http://schemas.microsoft.com/office/drawing/2014/main" id="{2AE4AC14-C4EE-4CF7-B01A-D4C370F486C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9504501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7">
            <a:extLst>
              <a:ext uri="{FF2B5EF4-FFF2-40B4-BE49-F238E27FC236}">
                <a16:creationId xmlns:a16="http://schemas.microsoft.com/office/drawing/2014/main" id="{38902AC1-90A6-4D0E-B798-679C7259D81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1E4FDED-9EA7-4784-B525-8D538EDA5184}" type="slidenum">
              <a:rPr lang="en-US" altLang="en-US" sz="1200"/>
              <a:pPr/>
              <a:t>276</a:t>
            </a:fld>
            <a:endParaRPr lang="en-US" altLang="en-US" sz="1200" dirty="0"/>
          </a:p>
        </p:txBody>
      </p:sp>
      <p:sp>
        <p:nvSpPr>
          <p:cNvPr id="845827" name="Rectangle 2">
            <a:extLst>
              <a:ext uri="{FF2B5EF4-FFF2-40B4-BE49-F238E27FC236}">
                <a16:creationId xmlns:a16="http://schemas.microsoft.com/office/drawing/2014/main" id="{D8660F02-D2E8-4E63-81F9-DD5365A404DB}"/>
              </a:ext>
            </a:extLst>
          </p:cNvPr>
          <p:cNvSpPr>
            <a:spLocks noGrp="1" noRot="1" noChangeAspect="1" noChangeArrowheads="1" noTextEdit="1"/>
          </p:cNvSpPr>
          <p:nvPr>
            <p:ph type="sldImg"/>
          </p:nvPr>
        </p:nvSpPr>
        <p:spPr>
          <a:ln/>
        </p:spPr>
      </p:sp>
      <p:sp>
        <p:nvSpPr>
          <p:cNvPr id="845828" name="Rectangle 3">
            <a:extLst>
              <a:ext uri="{FF2B5EF4-FFF2-40B4-BE49-F238E27FC236}">
                <a16:creationId xmlns:a16="http://schemas.microsoft.com/office/drawing/2014/main" id="{3D9EC1A9-0DE4-4DEC-BE42-E0F417F2751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5017869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7">
            <a:extLst>
              <a:ext uri="{FF2B5EF4-FFF2-40B4-BE49-F238E27FC236}">
                <a16:creationId xmlns:a16="http://schemas.microsoft.com/office/drawing/2014/main" id="{B1B02DD5-3E6E-42F2-A039-5C68A94DAAD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6C11EF9-C236-4E90-81A6-F99799C59191}" type="slidenum">
              <a:rPr lang="en-US" altLang="en-US" sz="1200"/>
              <a:pPr/>
              <a:t>277</a:t>
            </a:fld>
            <a:endParaRPr lang="en-US" altLang="en-US" sz="1200" dirty="0"/>
          </a:p>
        </p:txBody>
      </p:sp>
      <p:sp>
        <p:nvSpPr>
          <p:cNvPr id="847875" name="Rectangle 2">
            <a:extLst>
              <a:ext uri="{FF2B5EF4-FFF2-40B4-BE49-F238E27FC236}">
                <a16:creationId xmlns:a16="http://schemas.microsoft.com/office/drawing/2014/main" id="{55B77F48-26DA-4FBF-AA24-76006E838DF4}"/>
              </a:ext>
            </a:extLst>
          </p:cNvPr>
          <p:cNvSpPr>
            <a:spLocks noGrp="1" noRot="1" noChangeAspect="1" noChangeArrowheads="1" noTextEdit="1"/>
          </p:cNvSpPr>
          <p:nvPr>
            <p:ph type="sldImg"/>
          </p:nvPr>
        </p:nvSpPr>
        <p:spPr>
          <a:ln/>
        </p:spPr>
      </p:sp>
      <p:sp>
        <p:nvSpPr>
          <p:cNvPr id="847876" name="Rectangle 3">
            <a:extLst>
              <a:ext uri="{FF2B5EF4-FFF2-40B4-BE49-F238E27FC236}">
                <a16:creationId xmlns:a16="http://schemas.microsoft.com/office/drawing/2014/main" id="{5F07CFF1-06A3-4B5C-8184-32DBCFD0FCE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03096082"/>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1970" name="Rectangle 7">
            <a:extLst>
              <a:ext uri="{FF2B5EF4-FFF2-40B4-BE49-F238E27FC236}">
                <a16:creationId xmlns:a16="http://schemas.microsoft.com/office/drawing/2014/main" id="{31C76DDB-6E0D-496F-B516-351BF480BE2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72EC852-4F4B-4A0D-9466-27EC1A472B1B}" type="slidenum">
              <a:rPr lang="en-US" altLang="en-US" sz="1200"/>
              <a:pPr/>
              <a:t>278</a:t>
            </a:fld>
            <a:endParaRPr lang="en-US" altLang="en-US" sz="1200" dirty="0"/>
          </a:p>
        </p:txBody>
      </p:sp>
      <p:sp>
        <p:nvSpPr>
          <p:cNvPr id="851971" name="Rectangle 2">
            <a:extLst>
              <a:ext uri="{FF2B5EF4-FFF2-40B4-BE49-F238E27FC236}">
                <a16:creationId xmlns:a16="http://schemas.microsoft.com/office/drawing/2014/main" id="{A2DB29B9-AC18-4FAD-AA0C-2E75409024B9}"/>
              </a:ext>
            </a:extLst>
          </p:cNvPr>
          <p:cNvSpPr>
            <a:spLocks noGrp="1" noRot="1" noChangeAspect="1" noChangeArrowheads="1" noTextEdit="1"/>
          </p:cNvSpPr>
          <p:nvPr>
            <p:ph type="sldImg"/>
          </p:nvPr>
        </p:nvSpPr>
        <p:spPr>
          <a:ln/>
        </p:spPr>
      </p:sp>
      <p:sp>
        <p:nvSpPr>
          <p:cNvPr id="851972" name="Rectangle 3">
            <a:extLst>
              <a:ext uri="{FF2B5EF4-FFF2-40B4-BE49-F238E27FC236}">
                <a16:creationId xmlns:a16="http://schemas.microsoft.com/office/drawing/2014/main" id="{59DCB10A-BA80-47CD-9F2D-09C5776CE98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8363887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4018" name="Rectangle 7">
            <a:extLst>
              <a:ext uri="{FF2B5EF4-FFF2-40B4-BE49-F238E27FC236}">
                <a16:creationId xmlns:a16="http://schemas.microsoft.com/office/drawing/2014/main" id="{EB900A74-D0F4-4F3E-9179-1156B9400C3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F979FE1-4F00-490D-A9F3-AFD08F315EF1}" type="slidenum">
              <a:rPr lang="en-US" altLang="en-US" sz="1200"/>
              <a:pPr/>
              <a:t>279</a:t>
            </a:fld>
            <a:endParaRPr lang="en-US" altLang="en-US" sz="1200" dirty="0"/>
          </a:p>
        </p:txBody>
      </p:sp>
      <p:sp>
        <p:nvSpPr>
          <p:cNvPr id="854019" name="Rectangle 2">
            <a:extLst>
              <a:ext uri="{FF2B5EF4-FFF2-40B4-BE49-F238E27FC236}">
                <a16:creationId xmlns:a16="http://schemas.microsoft.com/office/drawing/2014/main" id="{3599C97F-CFC9-4BDD-972B-32FB33D60F0E}"/>
              </a:ext>
            </a:extLst>
          </p:cNvPr>
          <p:cNvSpPr>
            <a:spLocks noGrp="1" noRot="1" noChangeAspect="1" noChangeArrowheads="1" noTextEdit="1"/>
          </p:cNvSpPr>
          <p:nvPr>
            <p:ph type="sldImg"/>
          </p:nvPr>
        </p:nvSpPr>
        <p:spPr>
          <a:ln/>
        </p:spPr>
      </p:sp>
      <p:sp>
        <p:nvSpPr>
          <p:cNvPr id="854020" name="Rectangle 3">
            <a:extLst>
              <a:ext uri="{FF2B5EF4-FFF2-40B4-BE49-F238E27FC236}">
                <a16:creationId xmlns:a16="http://schemas.microsoft.com/office/drawing/2014/main" id="{1681527B-39FF-4268-A071-943C23695D5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9269478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6066" name="Rectangle 7">
            <a:extLst>
              <a:ext uri="{FF2B5EF4-FFF2-40B4-BE49-F238E27FC236}">
                <a16:creationId xmlns:a16="http://schemas.microsoft.com/office/drawing/2014/main" id="{19261150-A503-433C-BFCB-D5AC88B01FA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EBE8FBB-C44F-4682-9151-1ABF5D50027F}" type="slidenum">
              <a:rPr lang="en-US" altLang="en-US" sz="1200"/>
              <a:pPr/>
              <a:t>280</a:t>
            </a:fld>
            <a:endParaRPr lang="en-US" altLang="en-US" sz="1200" dirty="0"/>
          </a:p>
        </p:txBody>
      </p:sp>
      <p:sp>
        <p:nvSpPr>
          <p:cNvPr id="856067" name="Rectangle 2">
            <a:extLst>
              <a:ext uri="{FF2B5EF4-FFF2-40B4-BE49-F238E27FC236}">
                <a16:creationId xmlns:a16="http://schemas.microsoft.com/office/drawing/2014/main" id="{3A79BF93-2205-40AC-A4CF-35F7885874AC}"/>
              </a:ext>
            </a:extLst>
          </p:cNvPr>
          <p:cNvSpPr>
            <a:spLocks noGrp="1" noRot="1" noChangeAspect="1" noChangeArrowheads="1" noTextEdit="1"/>
          </p:cNvSpPr>
          <p:nvPr>
            <p:ph type="sldImg"/>
          </p:nvPr>
        </p:nvSpPr>
        <p:spPr>
          <a:ln/>
        </p:spPr>
      </p:sp>
      <p:sp>
        <p:nvSpPr>
          <p:cNvPr id="856068" name="Rectangle 3">
            <a:extLst>
              <a:ext uri="{FF2B5EF4-FFF2-40B4-BE49-F238E27FC236}">
                <a16:creationId xmlns:a16="http://schemas.microsoft.com/office/drawing/2014/main" id="{59590581-3FEB-4AB3-8598-BA392C81C41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4091548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8114" name="Rectangle 7">
            <a:extLst>
              <a:ext uri="{FF2B5EF4-FFF2-40B4-BE49-F238E27FC236}">
                <a16:creationId xmlns:a16="http://schemas.microsoft.com/office/drawing/2014/main" id="{71A570A6-9FD6-4F78-ADDE-64E59F62A3C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A8BFE03-37BC-46CA-9ACE-A67602F3AD64}" type="slidenum">
              <a:rPr lang="en-US" altLang="en-US" sz="1200"/>
              <a:pPr/>
              <a:t>281</a:t>
            </a:fld>
            <a:endParaRPr lang="en-US" altLang="en-US" sz="1200" dirty="0"/>
          </a:p>
        </p:txBody>
      </p:sp>
      <p:sp>
        <p:nvSpPr>
          <p:cNvPr id="858115" name="Rectangle 2">
            <a:extLst>
              <a:ext uri="{FF2B5EF4-FFF2-40B4-BE49-F238E27FC236}">
                <a16:creationId xmlns:a16="http://schemas.microsoft.com/office/drawing/2014/main" id="{7D31D00B-99AE-4FD6-A336-EE5527C1DB55}"/>
              </a:ext>
            </a:extLst>
          </p:cNvPr>
          <p:cNvSpPr>
            <a:spLocks noGrp="1" noRot="1" noChangeAspect="1" noChangeArrowheads="1" noTextEdit="1"/>
          </p:cNvSpPr>
          <p:nvPr>
            <p:ph type="sldImg"/>
          </p:nvPr>
        </p:nvSpPr>
        <p:spPr>
          <a:ln/>
        </p:spPr>
      </p:sp>
      <p:sp>
        <p:nvSpPr>
          <p:cNvPr id="858116" name="Rectangle 3">
            <a:extLst>
              <a:ext uri="{FF2B5EF4-FFF2-40B4-BE49-F238E27FC236}">
                <a16:creationId xmlns:a16="http://schemas.microsoft.com/office/drawing/2014/main" id="{BFE3C2AB-6B22-4A07-9F2F-FDAD652E44A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6041151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7">
            <a:extLst>
              <a:ext uri="{FF2B5EF4-FFF2-40B4-BE49-F238E27FC236}">
                <a16:creationId xmlns:a16="http://schemas.microsoft.com/office/drawing/2014/main" id="{B4080671-8CDB-433D-84BC-609D6A272DD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30A9811-9BE7-41FC-9F6E-D73EA74351E6}" type="slidenum">
              <a:rPr lang="en-US" altLang="en-US" sz="1200"/>
              <a:pPr/>
              <a:t>282</a:t>
            </a:fld>
            <a:endParaRPr lang="en-US" altLang="en-US" sz="1200" dirty="0"/>
          </a:p>
        </p:txBody>
      </p:sp>
      <p:sp>
        <p:nvSpPr>
          <p:cNvPr id="862211" name="Rectangle 2">
            <a:extLst>
              <a:ext uri="{FF2B5EF4-FFF2-40B4-BE49-F238E27FC236}">
                <a16:creationId xmlns:a16="http://schemas.microsoft.com/office/drawing/2014/main" id="{A31C8E72-AADE-4834-9287-1F4394FB3D31}"/>
              </a:ext>
            </a:extLst>
          </p:cNvPr>
          <p:cNvSpPr>
            <a:spLocks noGrp="1" noRot="1" noChangeAspect="1" noChangeArrowheads="1" noTextEdit="1"/>
          </p:cNvSpPr>
          <p:nvPr>
            <p:ph type="sldImg"/>
          </p:nvPr>
        </p:nvSpPr>
        <p:spPr>
          <a:ln/>
        </p:spPr>
      </p:sp>
      <p:sp>
        <p:nvSpPr>
          <p:cNvPr id="862212" name="Rectangle 3">
            <a:extLst>
              <a:ext uri="{FF2B5EF4-FFF2-40B4-BE49-F238E27FC236}">
                <a16:creationId xmlns:a16="http://schemas.microsoft.com/office/drawing/2014/main" id="{FF2E2B4C-583D-4595-B57A-C81E2725515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195740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4258" name="Rectangle 7">
            <a:extLst>
              <a:ext uri="{FF2B5EF4-FFF2-40B4-BE49-F238E27FC236}">
                <a16:creationId xmlns:a16="http://schemas.microsoft.com/office/drawing/2014/main" id="{A3D499BD-C364-494F-89EF-8A4E448FC34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EEE9829-433D-4824-AA8C-C1AF953EAFCB}" type="slidenum">
              <a:rPr lang="en-US" altLang="en-US" sz="1200"/>
              <a:pPr/>
              <a:t>283</a:t>
            </a:fld>
            <a:endParaRPr lang="en-US" altLang="en-US" sz="1200" dirty="0"/>
          </a:p>
        </p:txBody>
      </p:sp>
      <p:sp>
        <p:nvSpPr>
          <p:cNvPr id="864259" name="Rectangle 2">
            <a:extLst>
              <a:ext uri="{FF2B5EF4-FFF2-40B4-BE49-F238E27FC236}">
                <a16:creationId xmlns:a16="http://schemas.microsoft.com/office/drawing/2014/main" id="{4B3E8FCE-4900-4EC0-91D3-3157CB346B5D}"/>
              </a:ext>
            </a:extLst>
          </p:cNvPr>
          <p:cNvSpPr>
            <a:spLocks noGrp="1" noRot="1" noChangeAspect="1" noChangeArrowheads="1" noTextEdit="1"/>
          </p:cNvSpPr>
          <p:nvPr>
            <p:ph type="sldImg"/>
          </p:nvPr>
        </p:nvSpPr>
        <p:spPr>
          <a:ln/>
        </p:spPr>
      </p:sp>
      <p:sp>
        <p:nvSpPr>
          <p:cNvPr id="864260" name="Rectangle 3">
            <a:extLst>
              <a:ext uri="{FF2B5EF4-FFF2-40B4-BE49-F238E27FC236}">
                <a16:creationId xmlns:a16="http://schemas.microsoft.com/office/drawing/2014/main" id="{677DC82D-C184-438B-B683-43EC87FBD66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172403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7">
            <a:extLst>
              <a:ext uri="{FF2B5EF4-FFF2-40B4-BE49-F238E27FC236}">
                <a16:creationId xmlns:a16="http://schemas.microsoft.com/office/drawing/2014/main" id="{D2B0F399-BB17-4AB4-B6AE-DBCBF827DBF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B927AEA-7268-4BAE-A004-2EC90A2A87B2}" type="slidenum">
              <a:rPr lang="en-US" altLang="en-US" sz="1200"/>
              <a:pPr/>
              <a:t>64</a:t>
            </a:fld>
            <a:endParaRPr lang="en-US" altLang="en-US" sz="1200" dirty="0"/>
          </a:p>
        </p:txBody>
      </p:sp>
      <p:sp>
        <p:nvSpPr>
          <p:cNvPr id="877571" name="Rectangle 2">
            <a:extLst>
              <a:ext uri="{FF2B5EF4-FFF2-40B4-BE49-F238E27FC236}">
                <a16:creationId xmlns:a16="http://schemas.microsoft.com/office/drawing/2014/main" id="{A053E3DE-5A64-40F2-9842-30A8977B5201}"/>
              </a:ext>
            </a:extLst>
          </p:cNvPr>
          <p:cNvSpPr>
            <a:spLocks noGrp="1" noRot="1" noChangeAspect="1" noChangeArrowheads="1" noTextEdit="1"/>
          </p:cNvSpPr>
          <p:nvPr>
            <p:ph type="sldImg"/>
          </p:nvPr>
        </p:nvSpPr>
        <p:spPr>
          <a:ln/>
        </p:spPr>
      </p:sp>
      <p:sp>
        <p:nvSpPr>
          <p:cNvPr id="877572" name="Rectangle 3">
            <a:extLst>
              <a:ext uri="{FF2B5EF4-FFF2-40B4-BE49-F238E27FC236}">
                <a16:creationId xmlns:a16="http://schemas.microsoft.com/office/drawing/2014/main" id="{53B9472F-A4EA-423A-8B88-80B8F25034C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3505122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7">
            <a:extLst>
              <a:ext uri="{FF2B5EF4-FFF2-40B4-BE49-F238E27FC236}">
                <a16:creationId xmlns:a16="http://schemas.microsoft.com/office/drawing/2014/main" id="{6A6834B4-F434-4588-8AB4-CF7DBC65D60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06675A4-3A03-49FE-A458-BD58C361DE3F}" type="slidenum">
              <a:rPr lang="en-US" altLang="en-US" sz="1200"/>
              <a:pPr/>
              <a:t>284</a:t>
            </a:fld>
            <a:endParaRPr lang="en-US" altLang="en-US" sz="1200" dirty="0"/>
          </a:p>
        </p:txBody>
      </p:sp>
      <p:sp>
        <p:nvSpPr>
          <p:cNvPr id="885763" name="Rectangle 2">
            <a:extLst>
              <a:ext uri="{FF2B5EF4-FFF2-40B4-BE49-F238E27FC236}">
                <a16:creationId xmlns:a16="http://schemas.microsoft.com/office/drawing/2014/main" id="{1D580FEF-30D7-4AFD-967F-3AA5D0A5F2CD}"/>
              </a:ext>
            </a:extLst>
          </p:cNvPr>
          <p:cNvSpPr>
            <a:spLocks noGrp="1" noRot="1" noChangeAspect="1" noChangeArrowheads="1" noTextEdit="1"/>
          </p:cNvSpPr>
          <p:nvPr>
            <p:ph type="sldImg"/>
          </p:nvPr>
        </p:nvSpPr>
        <p:spPr>
          <a:ln/>
        </p:spPr>
      </p:sp>
      <p:sp>
        <p:nvSpPr>
          <p:cNvPr id="885764" name="Rectangle 3">
            <a:extLst>
              <a:ext uri="{FF2B5EF4-FFF2-40B4-BE49-F238E27FC236}">
                <a16:creationId xmlns:a16="http://schemas.microsoft.com/office/drawing/2014/main" id="{3D3970DF-542F-416F-8A19-3E391E2DF64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539110591"/>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7">
            <a:extLst>
              <a:ext uri="{FF2B5EF4-FFF2-40B4-BE49-F238E27FC236}">
                <a16:creationId xmlns:a16="http://schemas.microsoft.com/office/drawing/2014/main" id="{0B9C07AB-0B64-4755-B8D3-9A71D64354D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B8C7428-658B-451F-82C3-6E88793CBC5D}" type="slidenum">
              <a:rPr lang="en-US" altLang="en-US" sz="1200"/>
              <a:pPr/>
              <a:t>285</a:t>
            </a:fld>
            <a:endParaRPr lang="en-US" altLang="en-US" sz="1200" dirty="0"/>
          </a:p>
        </p:txBody>
      </p:sp>
      <p:sp>
        <p:nvSpPr>
          <p:cNvPr id="887811" name="Rectangle 2">
            <a:extLst>
              <a:ext uri="{FF2B5EF4-FFF2-40B4-BE49-F238E27FC236}">
                <a16:creationId xmlns:a16="http://schemas.microsoft.com/office/drawing/2014/main" id="{FE386043-9995-41AD-90B9-99217E62ED3D}"/>
              </a:ext>
            </a:extLst>
          </p:cNvPr>
          <p:cNvSpPr>
            <a:spLocks noGrp="1" noRot="1" noChangeAspect="1" noChangeArrowheads="1" noTextEdit="1"/>
          </p:cNvSpPr>
          <p:nvPr>
            <p:ph type="sldImg"/>
          </p:nvPr>
        </p:nvSpPr>
        <p:spPr>
          <a:ln/>
        </p:spPr>
      </p:sp>
      <p:sp>
        <p:nvSpPr>
          <p:cNvPr id="887812" name="Rectangle 3">
            <a:extLst>
              <a:ext uri="{FF2B5EF4-FFF2-40B4-BE49-F238E27FC236}">
                <a16:creationId xmlns:a16="http://schemas.microsoft.com/office/drawing/2014/main" id="{972C6868-F2EB-45C1-BBA2-E80542A6F1B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7256579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7">
            <a:extLst>
              <a:ext uri="{FF2B5EF4-FFF2-40B4-BE49-F238E27FC236}">
                <a16:creationId xmlns:a16="http://schemas.microsoft.com/office/drawing/2014/main" id="{F3BD7176-31BB-4B9C-BBF6-16440DAC81E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ED47E93-B51A-499D-8C35-BA26060C497D}" type="slidenum">
              <a:rPr lang="en-US" altLang="en-US" sz="1200"/>
              <a:pPr/>
              <a:t>286</a:t>
            </a:fld>
            <a:endParaRPr lang="en-US" altLang="en-US" sz="1200" dirty="0"/>
          </a:p>
        </p:txBody>
      </p:sp>
      <p:sp>
        <p:nvSpPr>
          <p:cNvPr id="889859" name="Rectangle 2">
            <a:extLst>
              <a:ext uri="{FF2B5EF4-FFF2-40B4-BE49-F238E27FC236}">
                <a16:creationId xmlns:a16="http://schemas.microsoft.com/office/drawing/2014/main" id="{84C416C5-F01A-4CFF-BD7E-6C6051C912C7}"/>
              </a:ext>
            </a:extLst>
          </p:cNvPr>
          <p:cNvSpPr>
            <a:spLocks noGrp="1" noRot="1" noChangeAspect="1" noChangeArrowheads="1" noTextEdit="1"/>
          </p:cNvSpPr>
          <p:nvPr>
            <p:ph type="sldImg"/>
          </p:nvPr>
        </p:nvSpPr>
        <p:spPr>
          <a:ln/>
        </p:spPr>
      </p:sp>
      <p:sp>
        <p:nvSpPr>
          <p:cNvPr id="889860" name="Rectangle 3">
            <a:extLst>
              <a:ext uri="{FF2B5EF4-FFF2-40B4-BE49-F238E27FC236}">
                <a16:creationId xmlns:a16="http://schemas.microsoft.com/office/drawing/2014/main" id="{0E6176AE-6CC6-4924-906F-A141A347798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55735160"/>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7">
            <a:extLst>
              <a:ext uri="{FF2B5EF4-FFF2-40B4-BE49-F238E27FC236}">
                <a16:creationId xmlns:a16="http://schemas.microsoft.com/office/drawing/2014/main" id="{CFD026FF-AFFF-4A8C-9089-CF6E0AB6B0E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77A807B-AADC-42E8-9BA2-10CBA69354BB}" type="slidenum">
              <a:rPr lang="en-US" altLang="en-US" sz="1200"/>
              <a:pPr/>
              <a:t>287</a:t>
            </a:fld>
            <a:endParaRPr lang="en-US" altLang="en-US" sz="1200" dirty="0"/>
          </a:p>
        </p:txBody>
      </p:sp>
      <p:sp>
        <p:nvSpPr>
          <p:cNvPr id="891907" name="Rectangle 2">
            <a:extLst>
              <a:ext uri="{FF2B5EF4-FFF2-40B4-BE49-F238E27FC236}">
                <a16:creationId xmlns:a16="http://schemas.microsoft.com/office/drawing/2014/main" id="{17C2B259-BC71-4522-9D61-89BA5DC40A4B}"/>
              </a:ext>
            </a:extLst>
          </p:cNvPr>
          <p:cNvSpPr>
            <a:spLocks noGrp="1" noRot="1" noChangeAspect="1" noChangeArrowheads="1" noTextEdit="1"/>
          </p:cNvSpPr>
          <p:nvPr>
            <p:ph type="sldImg"/>
          </p:nvPr>
        </p:nvSpPr>
        <p:spPr>
          <a:ln/>
        </p:spPr>
      </p:sp>
      <p:sp>
        <p:nvSpPr>
          <p:cNvPr id="891908" name="Rectangle 3">
            <a:extLst>
              <a:ext uri="{FF2B5EF4-FFF2-40B4-BE49-F238E27FC236}">
                <a16:creationId xmlns:a16="http://schemas.microsoft.com/office/drawing/2014/main" id="{81D2A93D-B24D-4F49-B349-B4C6F606106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177956233"/>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3954" name="Rectangle 7">
            <a:extLst>
              <a:ext uri="{FF2B5EF4-FFF2-40B4-BE49-F238E27FC236}">
                <a16:creationId xmlns:a16="http://schemas.microsoft.com/office/drawing/2014/main" id="{10EFEA33-393C-4BE5-B195-71C11D2D43F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F82FFFD-59E8-47EE-AAD8-1CEB84D793B2}" type="slidenum">
              <a:rPr lang="en-US" altLang="en-US" sz="1200"/>
              <a:pPr/>
              <a:t>288</a:t>
            </a:fld>
            <a:endParaRPr lang="en-US" altLang="en-US" sz="1200" dirty="0"/>
          </a:p>
        </p:txBody>
      </p:sp>
      <p:sp>
        <p:nvSpPr>
          <p:cNvPr id="893955" name="Rectangle 2">
            <a:extLst>
              <a:ext uri="{FF2B5EF4-FFF2-40B4-BE49-F238E27FC236}">
                <a16:creationId xmlns:a16="http://schemas.microsoft.com/office/drawing/2014/main" id="{09D60979-94E1-46B1-97B6-0AABF9887135}"/>
              </a:ext>
            </a:extLst>
          </p:cNvPr>
          <p:cNvSpPr>
            <a:spLocks noGrp="1" noRot="1" noChangeAspect="1" noChangeArrowheads="1" noTextEdit="1"/>
          </p:cNvSpPr>
          <p:nvPr>
            <p:ph type="sldImg"/>
          </p:nvPr>
        </p:nvSpPr>
        <p:spPr>
          <a:ln/>
        </p:spPr>
      </p:sp>
      <p:sp>
        <p:nvSpPr>
          <p:cNvPr id="893956" name="Rectangle 3">
            <a:extLst>
              <a:ext uri="{FF2B5EF4-FFF2-40B4-BE49-F238E27FC236}">
                <a16:creationId xmlns:a16="http://schemas.microsoft.com/office/drawing/2014/main" id="{2CD1CC70-5DBD-4841-A17A-9EC10C62D47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6536375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7">
            <a:extLst>
              <a:ext uri="{FF2B5EF4-FFF2-40B4-BE49-F238E27FC236}">
                <a16:creationId xmlns:a16="http://schemas.microsoft.com/office/drawing/2014/main" id="{9467AB05-0366-4F4E-A45F-8F269446678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920016A-283B-4292-8826-A20D048DB200}" type="slidenum">
              <a:rPr lang="en-US" altLang="en-US" sz="1200"/>
              <a:pPr/>
              <a:t>289</a:t>
            </a:fld>
            <a:endParaRPr lang="en-US" altLang="en-US" sz="1200" dirty="0"/>
          </a:p>
        </p:txBody>
      </p:sp>
      <p:sp>
        <p:nvSpPr>
          <p:cNvPr id="896003" name="Rectangle 2">
            <a:extLst>
              <a:ext uri="{FF2B5EF4-FFF2-40B4-BE49-F238E27FC236}">
                <a16:creationId xmlns:a16="http://schemas.microsoft.com/office/drawing/2014/main" id="{417648DF-52F8-4782-9AB4-FF4A511DF565}"/>
              </a:ext>
            </a:extLst>
          </p:cNvPr>
          <p:cNvSpPr>
            <a:spLocks noGrp="1" noRot="1" noChangeAspect="1" noChangeArrowheads="1" noTextEdit="1"/>
          </p:cNvSpPr>
          <p:nvPr>
            <p:ph type="sldImg"/>
          </p:nvPr>
        </p:nvSpPr>
        <p:spPr>
          <a:ln/>
        </p:spPr>
      </p:sp>
      <p:sp>
        <p:nvSpPr>
          <p:cNvPr id="896004" name="Rectangle 3">
            <a:extLst>
              <a:ext uri="{FF2B5EF4-FFF2-40B4-BE49-F238E27FC236}">
                <a16:creationId xmlns:a16="http://schemas.microsoft.com/office/drawing/2014/main" id="{236AA482-E196-4FEE-8E2E-8235FBF21CE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04924299"/>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7">
            <a:extLst>
              <a:ext uri="{FF2B5EF4-FFF2-40B4-BE49-F238E27FC236}">
                <a16:creationId xmlns:a16="http://schemas.microsoft.com/office/drawing/2014/main" id="{CB66283F-E5FF-4D1B-8816-9853CF9607F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D141476-5B63-40F9-AF02-BFAD8650CDC5}" type="slidenum">
              <a:rPr lang="en-US" altLang="en-US" sz="1200"/>
              <a:pPr/>
              <a:t>290</a:t>
            </a:fld>
            <a:endParaRPr lang="en-US" altLang="en-US" sz="1200" dirty="0"/>
          </a:p>
        </p:txBody>
      </p:sp>
      <p:sp>
        <p:nvSpPr>
          <p:cNvPr id="898051" name="Rectangle 2">
            <a:extLst>
              <a:ext uri="{FF2B5EF4-FFF2-40B4-BE49-F238E27FC236}">
                <a16:creationId xmlns:a16="http://schemas.microsoft.com/office/drawing/2014/main" id="{F9BBC6D6-CEA1-4445-8D54-B90723D07EB3}"/>
              </a:ext>
            </a:extLst>
          </p:cNvPr>
          <p:cNvSpPr>
            <a:spLocks noGrp="1" noRot="1" noChangeAspect="1" noChangeArrowheads="1" noTextEdit="1"/>
          </p:cNvSpPr>
          <p:nvPr>
            <p:ph type="sldImg"/>
          </p:nvPr>
        </p:nvSpPr>
        <p:spPr>
          <a:ln/>
        </p:spPr>
      </p:sp>
      <p:sp>
        <p:nvSpPr>
          <p:cNvPr id="898052" name="Rectangle 3">
            <a:extLst>
              <a:ext uri="{FF2B5EF4-FFF2-40B4-BE49-F238E27FC236}">
                <a16:creationId xmlns:a16="http://schemas.microsoft.com/office/drawing/2014/main" id="{6238D56E-101E-41D2-AD51-87EF3B97123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56876370"/>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7">
            <a:extLst>
              <a:ext uri="{FF2B5EF4-FFF2-40B4-BE49-F238E27FC236}">
                <a16:creationId xmlns:a16="http://schemas.microsoft.com/office/drawing/2014/main" id="{F278028E-426A-44C7-8367-21BAA190110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B3C720D-6007-425B-AA5C-509D471F96F7}" type="slidenum">
              <a:rPr lang="en-US" altLang="en-US" sz="1200"/>
              <a:pPr/>
              <a:t>291</a:t>
            </a:fld>
            <a:endParaRPr lang="en-US" altLang="en-US" sz="1200" dirty="0"/>
          </a:p>
        </p:txBody>
      </p:sp>
      <p:sp>
        <p:nvSpPr>
          <p:cNvPr id="900099" name="Rectangle 2">
            <a:extLst>
              <a:ext uri="{FF2B5EF4-FFF2-40B4-BE49-F238E27FC236}">
                <a16:creationId xmlns:a16="http://schemas.microsoft.com/office/drawing/2014/main" id="{1F11025A-DD48-4A38-9489-0DCCBDC50B63}"/>
              </a:ext>
            </a:extLst>
          </p:cNvPr>
          <p:cNvSpPr>
            <a:spLocks noGrp="1" noRot="1" noChangeAspect="1" noChangeArrowheads="1" noTextEdit="1"/>
          </p:cNvSpPr>
          <p:nvPr>
            <p:ph type="sldImg"/>
          </p:nvPr>
        </p:nvSpPr>
        <p:spPr>
          <a:ln/>
        </p:spPr>
      </p:sp>
      <p:sp>
        <p:nvSpPr>
          <p:cNvPr id="900100" name="Rectangle 3">
            <a:extLst>
              <a:ext uri="{FF2B5EF4-FFF2-40B4-BE49-F238E27FC236}">
                <a16:creationId xmlns:a16="http://schemas.microsoft.com/office/drawing/2014/main" id="{0B07A6E7-5B30-4D7F-B3AE-C693C24DD9D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78939863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7">
            <a:extLst>
              <a:ext uri="{FF2B5EF4-FFF2-40B4-BE49-F238E27FC236}">
                <a16:creationId xmlns:a16="http://schemas.microsoft.com/office/drawing/2014/main" id="{795DA954-7013-4CC9-9A74-841F8F03679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6FBA10D-54B9-4F7F-BDC9-B2B9A25AA38F}" type="slidenum">
              <a:rPr lang="en-US" altLang="en-US" sz="1200"/>
              <a:pPr/>
              <a:t>292</a:t>
            </a:fld>
            <a:endParaRPr lang="en-US" altLang="en-US" sz="1200" dirty="0"/>
          </a:p>
        </p:txBody>
      </p:sp>
      <p:sp>
        <p:nvSpPr>
          <p:cNvPr id="902147" name="Rectangle 2">
            <a:extLst>
              <a:ext uri="{FF2B5EF4-FFF2-40B4-BE49-F238E27FC236}">
                <a16:creationId xmlns:a16="http://schemas.microsoft.com/office/drawing/2014/main" id="{304409CA-19A4-4D4D-8493-47B3E7ADF6D1}"/>
              </a:ext>
            </a:extLst>
          </p:cNvPr>
          <p:cNvSpPr>
            <a:spLocks noGrp="1" noRot="1" noChangeAspect="1" noChangeArrowheads="1" noTextEdit="1"/>
          </p:cNvSpPr>
          <p:nvPr>
            <p:ph type="sldImg"/>
          </p:nvPr>
        </p:nvSpPr>
        <p:spPr>
          <a:ln/>
        </p:spPr>
      </p:sp>
      <p:sp>
        <p:nvSpPr>
          <p:cNvPr id="902148" name="Rectangle 3">
            <a:extLst>
              <a:ext uri="{FF2B5EF4-FFF2-40B4-BE49-F238E27FC236}">
                <a16:creationId xmlns:a16="http://schemas.microsoft.com/office/drawing/2014/main" id="{349B2612-67F9-4FFE-B26E-44AC0EAE4CD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26344405"/>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7">
            <a:extLst>
              <a:ext uri="{FF2B5EF4-FFF2-40B4-BE49-F238E27FC236}">
                <a16:creationId xmlns:a16="http://schemas.microsoft.com/office/drawing/2014/main" id="{92958004-D2A9-4900-A0C3-A6AC9710C61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4261804-CDD5-4F2C-8D99-5F8FC709557B}" type="slidenum">
              <a:rPr lang="en-US" altLang="en-US" sz="1200"/>
              <a:pPr/>
              <a:t>293</a:t>
            </a:fld>
            <a:endParaRPr lang="en-US" altLang="en-US" sz="1200" dirty="0"/>
          </a:p>
        </p:txBody>
      </p:sp>
      <p:sp>
        <p:nvSpPr>
          <p:cNvPr id="904195" name="Rectangle 2">
            <a:extLst>
              <a:ext uri="{FF2B5EF4-FFF2-40B4-BE49-F238E27FC236}">
                <a16:creationId xmlns:a16="http://schemas.microsoft.com/office/drawing/2014/main" id="{1255ECE9-4520-4B8C-AEDE-AE462FC962AA}"/>
              </a:ext>
            </a:extLst>
          </p:cNvPr>
          <p:cNvSpPr>
            <a:spLocks noGrp="1" noRot="1" noChangeAspect="1" noChangeArrowheads="1" noTextEdit="1"/>
          </p:cNvSpPr>
          <p:nvPr>
            <p:ph type="sldImg"/>
          </p:nvPr>
        </p:nvSpPr>
        <p:spPr>
          <a:ln/>
        </p:spPr>
      </p:sp>
      <p:sp>
        <p:nvSpPr>
          <p:cNvPr id="904196" name="Rectangle 3">
            <a:extLst>
              <a:ext uri="{FF2B5EF4-FFF2-40B4-BE49-F238E27FC236}">
                <a16:creationId xmlns:a16="http://schemas.microsoft.com/office/drawing/2014/main" id="{FE957B3F-82BD-466F-BE63-EAA7F0EC6B5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8545280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7">
            <a:extLst>
              <a:ext uri="{FF2B5EF4-FFF2-40B4-BE49-F238E27FC236}">
                <a16:creationId xmlns:a16="http://schemas.microsoft.com/office/drawing/2014/main" id="{44C3C5A6-E8CF-4CB5-AA2D-A88C6D677C5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16709D5-3665-48FA-A0BC-3C9C2CC13A61}" type="slidenum">
              <a:rPr lang="en-US" altLang="en-US" sz="1200"/>
              <a:pPr/>
              <a:t>65</a:t>
            </a:fld>
            <a:endParaRPr lang="en-US" altLang="en-US" sz="1200" dirty="0"/>
          </a:p>
        </p:txBody>
      </p:sp>
      <p:sp>
        <p:nvSpPr>
          <p:cNvPr id="879619" name="Rectangle 2">
            <a:extLst>
              <a:ext uri="{FF2B5EF4-FFF2-40B4-BE49-F238E27FC236}">
                <a16:creationId xmlns:a16="http://schemas.microsoft.com/office/drawing/2014/main" id="{FDA7758C-18F6-4089-84B6-B90E00019094}"/>
              </a:ext>
            </a:extLst>
          </p:cNvPr>
          <p:cNvSpPr>
            <a:spLocks noGrp="1" noRot="1" noChangeAspect="1" noChangeArrowheads="1" noTextEdit="1"/>
          </p:cNvSpPr>
          <p:nvPr>
            <p:ph type="sldImg"/>
          </p:nvPr>
        </p:nvSpPr>
        <p:spPr>
          <a:ln/>
        </p:spPr>
      </p:sp>
      <p:sp>
        <p:nvSpPr>
          <p:cNvPr id="879620" name="Rectangle 3">
            <a:extLst>
              <a:ext uri="{FF2B5EF4-FFF2-40B4-BE49-F238E27FC236}">
                <a16:creationId xmlns:a16="http://schemas.microsoft.com/office/drawing/2014/main" id="{FCE5AF98-EC5C-43B6-9EAE-D9272CA9E58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79431659"/>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7">
            <a:extLst>
              <a:ext uri="{FF2B5EF4-FFF2-40B4-BE49-F238E27FC236}">
                <a16:creationId xmlns:a16="http://schemas.microsoft.com/office/drawing/2014/main" id="{39943176-CCD4-406D-9530-3ECA2BE8FC4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D7EA293-D0F2-4518-8F1D-6828209BA6DC}" type="slidenum">
              <a:rPr lang="en-US" altLang="en-US" sz="1200"/>
              <a:pPr/>
              <a:t>294</a:t>
            </a:fld>
            <a:endParaRPr lang="en-US" altLang="en-US" sz="1200" dirty="0"/>
          </a:p>
        </p:txBody>
      </p:sp>
      <p:sp>
        <p:nvSpPr>
          <p:cNvPr id="906243" name="Rectangle 2">
            <a:extLst>
              <a:ext uri="{FF2B5EF4-FFF2-40B4-BE49-F238E27FC236}">
                <a16:creationId xmlns:a16="http://schemas.microsoft.com/office/drawing/2014/main" id="{B3975964-996D-4CD2-B8F0-3F004AEAAF11}"/>
              </a:ext>
            </a:extLst>
          </p:cNvPr>
          <p:cNvSpPr>
            <a:spLocks noGrp="1" noRot="1" noChangeAspect="1" noChangeArrowheads="1" noTextEdit="1"/>
          </p:cNvSpPr>
          <p:nvPr>
            <p:ph type="sldImg"/>
          </p:nvPr>
        </p:nvSpPr>
        <p:spPr>
          <a:ln/>
        </p:spPr>
      </p:sp>
      <p:sp>
        <p:nvSpPr>
          <p:cNvPr id="906244" name="Rectangle 3">
            <a:extLst>
              <a:ext uri="{FF2B5EF4-FFF2-40B4-BE49-F238E27FC236}">
                <a16:creationId xmlns:a16="http://schemas.microsoft.com/office/drawing/2014/main" id="{6A98796D-6CA4-4396-B519-DC07E9E90FE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62543881"/>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7">
            <a:extLst>
              <a:ext uri="{FF2B5EF4-FFF2-40B4-BE49-F238E27FC236}">
                <a16:creationId xmlns:a16="http://schemas.microsoft.com/office/drawing/2014/main" id="{1107ACC6-B4AF-4965-8BB1-D226E350738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7F34B4F-1527-455D-A2E0-E02D7DC595EA}" type="slidenum">
              <a:rPr lang="en-US" altLang="en-US" sz="1200"/>
              <a:pPr/>
              <a:t>295</a:t>
            </a:fld>
            <a:endParaRPr lang="en-US" altLang="en-US" sz="1200" dirty="0"/>
          </a:p>
        </p:txBody>
      </p:sp>
      <p:sp>
        <p:nvSpPr>
          <p:cNvPr id="908291" name="Rectangle 2">
            <a:extLst>
              <a:ext uri="{FF2B5EF4-FFF2-40B4-BE49-F238E27FC236}">
                <a16:creationId xmlns:a16="http://schemas.microsoft.com/office/drawing/2014/main" id="{CB56E2C9-2F91-4C56-AB54-E276578A3C38}"/>
              </a:ext>
            </a:extLst>
          </p:cNvPr>
          <p:cNvSpPr>
            <a:spLocks noGrp="1" noRot="1" noChangeAspect="1" noChangeArrowheads="1" noTextEdit="1"/>
          </p:cNvSpPr>
          <p:nvPr>
            <p:ph type="sldImg"/>
          </p:nvPr>
        </p:nvSpPr>
        <p:spPr>
          <a:ln/>
        </p:spPr>
      </p:sp>
      <p:sp>
        <p:nvSpPr>
          <p:cNvPr id="908292" name="Rectangle 3">
            <a:extLst>
              <a:ext uri="{FF2B5EF4-FFF2-40B4-BE49-F238E27FC236}">
                <a16:creationId xmlns:a16="http://schemas.microsoft.com/office/drawing/2014/main" id="{5B609232-D52F-4FBB-BB14-1AA8D093C38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95991364"/>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7">
            <a:extLst>
              <a:ext uri="{FF2B5EF4-FFF2-40B4-BE49-F238E27FC236}">
                <a16:creationId xmlns:a16="http://schemas.microsoft.com/office/drawing/2014/main" id="{819E9601-FC28-426F-B533-1E872A86C59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F5234CB-F06D-4CDA-9F7B-D1C02946C2DA}" type="slidenum">
              <a:rPr lang="en-US" altLang="en-US" sz="1200"/>
              <a:pPr/>
              <a:t>296</a:t>
            </a:fld>
            <a:endParaRPr lang="en-US" altLang="en-US" sz="1200" dirty="0"/>
          </a:p>
        </p:txBody>
      </p:sp>
      <p:sp>
        <p:nvSpPr>
          <p:cNvPr id="910339" name="Rectangle 2">
            <a:extLst>
              <a:ext uri="{FF2B5EF4-FFF2-40B4-BE49-F238E27FC236}">
                <a16:creationId xmlns:a16="http://schemas.microsoft.com/office/drawing/2014/main" id="{A204D1E7-8245-4713-B95C-619367616138}"/>
              </a:ext>
            </a:extLst>
          </p:cNvPr>
          <p:cNvSpPr>
            <a:spLocks noGrp="1" noRot="1" noChangeAspect="1" noChangeArrowheads="1" noTextEdit="1"/>
          </p:cNvSpPr>
          <p:nvPr>
            <p:ph type="sldImg"/>
          </p:nvPr>
        </p:nvSpPr>
        <p:spPr>
          <a:ln/>
        </p:spPr>
      </p:sp>
      <p:sp>
        <p:nvSpPr>
          <p:cNvPr id="910340" name="Rectangle 3">
            <a:extLst>
              <a:ext uri="{FF2B5EF4-FFF2-40B4-BE49-F238E27FC236}">
                <a16:creationId xmlns:a16="http://schemas.microsoft.com/office/drawing/2014/main" id="{A2B94FAC-2A0E-40BA-BFD2-77431152CD6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39246316"/>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7">
            <a:extLst>
              <a:ext uri="{FF2B5EF4-FFF2-40B4-BE49-F238E27FC236}">
                <a16:creationId xmlns:a16="http://schemas.microsoft.com/office/drawing/2014/main" id="{7595DC87-3E2A-42C6-8F03-FAFE3A7EFB8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5665B8B-9733-47A1-8469-4113CB42F25B}" type="slidenum">
              <a:rPr lang="en-US" altLang="en-US" sz="1200"/>
              <a:pPr/>
              <a:t>297</a:t>
            </a:fld>
            <a:endParaRPr lang="en-US" altLang="en-US" sz="1200" dirty="0"/>
          </a:p>
        </p:txBody>
      </p:sp>
      <p:sp>
        <p:nvSpPr>
          <p:cNvPr id="912387" name="Rectangle 2">
            <a:extLst>
              <a:ext uri="{FF2B5EF4-FFF2-40B4-BE49-F238E27FC236}">
                <a16:creationId xmlns:a16="http://schemas.microsoft.com/office/drawing/2014/main" id="{2AD90954-C57F-4CF9-8B8C-A56D13906002}"/>
              </a:ext>
            </a:extLst>
          </p:cNvPr>
          <p:cNvSpPr>
            <a:spLocks noGrp="1" noRot="1" noChangeAspect="1" noChangeArrowheads="1" noTextEdit="1"/>
          </p:cNvSpPr>
          <p:nvPr>
            <p:ph type="sldImg"/>
          </p:nvPr>
        </p:nvSpPr>
        <p:spPr>
          <a:ln/>
        </p:spPr>
      </p:sp>
      <p:sp>
        <p:nvSpPr>
          <p:cNvPr id="912388" name="Rectangle 3">
            <a:extLst>
              <a:ext uri="{FF2B5EF4-FFF2-40B4-BE49-F238E27FC236}">
                <a16:creationId xmlns:a16="http://schemas.microsoft.com/office/drawing/2014/main" id="{5A44B463-4718-4657-A36E-1A7E74DA44F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56637847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7">
            <a:extLst>
              <a:ext uri="{FF2B5EF4-FFF2-40B4-BE49-F238E27FC236}">
                <a16:creationId xmlns:a16="http://schemas.microsoft.com/office/drawing/2014/main" id="{2F29A9BC-4428-4B6E-B1A1-74C79D277A8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CB15F12-006C-4FC1-9B5F-D994D9A509DA}" type="slidenum">
              <a:rPr lang="en-US" altLang="en-US" sz="1200"/>
              <a:pPr/>
              <a:t>299</a:t>
            </a:fld>
            <a:endParaRPr lang="en-US" altLang="en-US" sz="1200" dirty="0"/>
          </a:p>
        </p:txBody>
      </p:sp>
      <p:sp>
        <p:nvSpPr>
          <p:cNvPr id="940035" name="Rectangle 2">
            <a:extLst>
              <a:ext uri="{FF2B5EF4-FFF2-40B4-BE49-F238E27FC236}">
                <a16:creationId xmlns:a16="http://schemas.microsoft.com/office/drawing/2014/main" id="{FD3B4F38-F1A6-4951-BF1A-94843CA9AFC2}"/>
              </a:ext>
            </a:extLst>
          </p:cNvPr>
          <p:cNvSpPr>
            <a:spLocks noGrp="1" noRot="1" noChangeAspect="1" noChangeArrowheads="1" noTextEdit="1"/>
          </p:cNvSpPr>
          <p:nvPr>
            <p:ph type="sldImg"/>
          </p:nvPr>
        </p:nvSpPr>
        <p:spPr>
          <a:ln/>
        </p:spPr>
      </p:sp>
      <p:sp>
        <p:nvSpPr>
          <p:cNvPr id="940036" name="Rectangle 3">
            <a:extLst>
              <a:ext uri="{FF2B5EF4-FFF2-40B4-BE49-F238E27FC236}">
                <a16:creationId xmlns:a16="http://schemas.microsoft.com/office/drawing/2014/main" id="{465958F0-6F1A-4BC4-B4BB-9B58C7BD84F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1577010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82" name="Rectangle 7">
            <a:extLst>
              <a:ext uri="{FF2B5EF4-FFF2-40B4-BE49-F238E27FC236}">
                <a16:creationId xmlns:a16="http://schemas.microsoft.com/office/drawing/2014/main" id="{27A68BA0-E454-46C4-8786-368CD5D8CA4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E5B608F-BF29-4620-949E-5AAA4A950269}" type="slidenum">
              <a:rPr lang="en-US" altLang="en-US" sz="1200"/>
              <a:pPr/>
              <a:t>300</a:t>
            </a:fld>
            <a:endParaRPr lang="en-US" altLang="en-US" sz="1200" dirty="0"/>
          </a:p>
        </p:txBody>
      </p:sp>
      <p:sp>
        <p:nvSpPr>
          <p:cNvPr id="942083" name="Rectangle 2">
            <a:extLst>
              <a:ext uri="{FF2B5EF4-FFF2-40B4-BE49-F238E27FC236}">
                <a16:creationId xmlns:a16="http://schemas.microsoft.com/office/drawing/2014/main" id="{5964DD21-DC3C-4EE2-A1D5-03587D330DB2}"/>
              </a:ext>
            </a:extLst>
          </p:cNvPr>
          <p:cNvSpPr>
            <a:spLocks noGrp="1" noRot="1" noChangeAspect="1" noChangeArrowheads="1" noTextEdit="1"/>
          </p:cNvSpPr>
          <p:nvPr>
            <p:ph type="sldImg"/>
          </p:nvPr>
        </p:nvSpPr>
        <p:spPr>
          <a:ln/>
        </p:spPr>
      </p:sp>
      <p:sp>
        <p:nvSpPr>
          <p:cNvPr id="942084" name="Rectangle 3">
            <a:extLst>
              <a:ext uri="{FF2B5EF4-FFF2-40B4-BE49-F238E27FC236}">
                <a16:creationId xmlns:a16="http://schemas.microsoft.com/office/drawing/2014/main" id="{E8CBB4FC-FFDD-433E-86C0-D1D5FD88BB9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03889657"/>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7">
            <a:extLst>
              <a:ext uri="{FF2B5EF4-FFF2-40B4-BE49-F238E27FC236}">
                <a16:creationId xmlns:a16="http://schemas.microsoft.com/office/drawing/2014/main" id="{BE6D1F6D-257A-4CFF-9EC3-ACA326C6DCE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E86672D-6158-480B-8876-FC9148BA96CA}" type="slidenum">
              <a:rPr lang="en-US" altLang="en-US" sz="1200"/>
              <a:pPr/>
              <a:t>301</a:t>
            </a:fld>
            <a:endParaRPr lang="en-US" altLang="en-US" sz="1200" dirty="0"/>
          </a:p>
        </p:txBody>
      </p:sp>
      <p:sp>
        <p:nvSpPr>
          <p:cNvPr id="944131" name="Rectangle 2">
            <a:extLst>
              <a:ext uri="{FF2B5EF4-FFF2-40B4-BE49-F238E27FC236}">
                <a16:creationId xmlns:a16="http://schemas.microsoft.com/office/drawing/2014/main" id="{B257C030-11BF-4CDA-ACC7-B71C7E9CEB33}"/>
              </a:ext>
            </a:extLst>
          </p:cNvPr>
          <p:cNvSpPr>
            <a:spLocks noGrp="1" noRot="1" noChangeAspect="1" noChangeArrowheads="1" noTextEdit="1"/>
          </p:cNvSpPr>
          <p:nvPr>
            <p:ph type="sldImg"/>
          </p:nvPr>
        </p:nvSpPr>
        <p:spPr>
          <a:ln/>
        </p:spPr>
      </p:sp>
      <p:sp>
        <p:nvSpPr>
          <p:cNvPr id="944132" name="Rectangle 3">
            <a:extLst>
              <a:ext uri="{FF2B5EF4-FFF2-40B4-BE49-F238E27FC236}">
                <a16:creationId xmlns:a16="http://schemas.microsoft.com/office/drawing/2014/main" id="{E98DDAFB-3DB0-45A2-827D-D247116F66D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8619253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6178" name="Rectangle 7">
            <a:extLst>
              <a:ext uri="{FF2B5EF4-FFF2-40B4-BE49-F238E27FC236}">
                <a16:creationId xmlns:a16="http://schemas.microsoft.com/office/drawing/2014/main" id="{AF52BF3D-71BE-4CF9-805D-EDD2AE4740D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B1FE636-CBA0-4EEB-B841-B8159DBB5324}" type="slidenum">
              <a:rPr lang="en-US" altLang="en-US" sz="1200"/>
              <a:pPr/>
              <a:t>302</a:t>
            </a:fld>
            <a:endParaRPr lang="en-US" altLang="en-US" sz="1200" dirty="0"/>
          </a:p>
        </p:txBody>
      </p:sp>
      <p:sp>
        <p:nvSpPr>
          <p:cNvPr id="946179" name="Rectangle 2">
            <a:extLst>
              <a:ext uri="{FF2B5EF4-FFF2-40B4-BE49-F238E27FC236}">
                <a16:creationId xmlns:a16="http://schemas.microsoft.com/office/drawing/2014/main" id="{C7262F89-01D6-495E-944F-6643EB577C11}"/>
              </a:ext>
            </a:extLst>
          </p:cNvPr>
          <p:cNvSpPr>
            <a:spLocks noGrp="1" noRot="1" noChangeAspect="1" noChangeArrowheads="1" noTextEdit="1"/>
          </p:cNvSpPr>
          <p:nvPr>
            <p:ph type="sldImg"/>
          </p:nvPr>
        </p:nvSpPr>
        <p:spPr>
          <a:ln/>
        </p:spPr>
      </p:sp>
      <p:sp>
        <p:nvSpPr>
          <p:cNvPr id="946180" name="Rectangle 3">
            <a:extLst>
              <a:ext uri="{FF2B5EF4-FFF2-40B4-BE49-F238E27FC236}">
                <a16:creationId xmlns:a16="http://schemas.microsoft.com/office/drawing/2014/main" id="{EE35536D-E734-4967-A361-B7AACE4B246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2475986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8226" name="Rectangle 7">
            <a:extLst>
              <a:ext uri="{FF2B5EF4-FFF2-40B4-BE49-F238E27FC236}">
                <a16:creationId xmlns:a16="http://schemas.microsoft.com/office/drawing/2014/main" id="{5587E728-9993-48C2-AD86-2B096181FD7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442A06C-56E7-47D6-84B0-22DF98E3BA17}" type="slidenum">
              <a:rPr lang="en-US" altLang="en-US" sz="1200"/>
              <a:pPr/>
              <a:t>303</a:t>
            </a:fld>
            <a:endParaRPr lang="en-US" altLang="en-US" sz="1200" dirty="0"/>
          </a:p>
        </p:txBody>
      </p:sp>
      <p:sp>
        <p:nvSpPr>
          <p:cNvPr id="948227" name="Rectangle 2">
            <a:extLst>
              <a:ext uri="{FF2B5EF4-FFF2-40B4-BE49-F238E27FC236}">
                <a16:creationId xmlns:a16="http://schemas.microsoft.com/office/drawing/2014/main" id="{3178127F-168A-4826-85D5-68D215A9B3A7}"/>
              </a:ext>
            </a:extLst>
          </p:cNvPr>
          <p:cNvSpPr>
            <a:spLocks noGrp="1" noRot="1" noChangeAspect="1" noChangeArrowheads="1" noTextEdit="1"/>
          </p:cNvSpPr>
          <p:nvPr>
            <p:ph type="sldImg"/>
          </p:nvPr>
        </p:nvSpPr>
        <p:spPr>
          <a:ln/>
        </p:spPr>
      </p:sp>
      <p:sp>
        <p:nvSpPr>
          <p:cNvPr id="948228" name="Rectangle 3">
            <a:extLst>
              <a:ext uri="{FF2B5EF4-FFF2-40B4-BE49-F238E27FC236}">
                <a16:creationId xmlns:a16="http://schemas.microsoft.com/office/drawing/2014/main" id="{002803F1-45BB-4C1B-AAC3-2C448E05C5B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17268509"/>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0274" name="Rectangle 7">
            <a:extLst>
              <a:ext uri="{FF2B5EF4-FFF2-40B4-BE49-F238E27FC236}">
                <a16:creationId xmlns:a16="http://schemas.microsoft.com/office/drawing/2014/main" id="{088D5FB5-F49D-4268-8CE6-78B52533BD7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423CE84-6F36-47FF-B4AA-A0A6EB310C80}" type="slidenum">
              <a:rPr lang="en-US" altLang="en-US" sz="1200"/>
              <a:pPr/>
              <a:t>304</a:t>
            </a:fld>
            <a:endParaRPr lang="en-US" altLang="en-US" sz="1200" dirty="0"/>
          </a:p>
        </p:txBody>
      </p:sp>
      <p:sp>
        <p:nvSpPr>
          <p:cNvPr id="950275" name="Rectangle 2">
            <a:extLst>
              <a:ext uri="{FF2B5EF4-FFF2-40B4-BE49-F238E27FC236}">
                <a16:creationId xmlns:a16="http://schemas.microsoft.com/office/drawing/2014/main" id="{19366ABF-4486-4B6E-9375-6012968B4A56}"/>
              </a:ext>
            </a:extLst>
          </p:cNvPr>
          <p:cNvSpPr>
            <a:spLocks noGrp="1" noRot="1" noChangeAspect="1" noChangeArrowheads="1" noTextEdit="1"/>
          </p:cNvSpPr>
          <p:nvPr>
            <p:ph type="sldImg"/>
          </p:nvPr>
        </p:nvSpPr>
        <p:spPr>
          <a:ln/>
        </p:spPr>
      </p:sp>
      <p:sp>
        <p:nvSpPr>
          <p:cNvPr id="950276" name="Rectangle 3">
            <a:extLst>
              <a:ext uri="{FF2B5EF4-FFF2-40B4-BE49-F238E27FC236}">
                <a16:creationId xmlns:a16="http://schemas.microsoft.com/office/drawing/2014/main" id="{484863C7-E074-4B3B-9985-004947D21EA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35578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7">
            <a:extLst>
              <a:ext uri="{FF2B5EF4-FFF2-40B4-BE49-F238E27FC236}">
                <a16:creationId xmlns:a16="http://schemas.microsoft.com/office/drawing/2014/main" id="{CFE21F45-6F5C-4CD2-9084-36DE24FC90D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B540B85-7363-4D18-A3F3-171C3D5A70E8}" type="slidenum">
              <a:rPr lang="en-US" altLang="en-US" sz="1200"/>
              <a:pPr/>
              <a:t>68</a:t>
            </a:fld>
            <a:endParaRPr lang="en-US" altLang="en-US" sz="1200" dirty="0"/>
          </a:p>
        </p:txBody>
      </p:sp>
      <p:sp>
        <p:nvSpPr>
          <p:cNvPr id="881667" name="Rectangle 2">
            <a:extLst>
              <a:ext uri="{FF2B5EF4-FFF2-40B4-BE49-F238E27FC236}">
                <a16:creationId xmlns:a16="http://schemas.microsoft.com/office/drawing/2014/main" id="{598F3DDB-3AF2-4336-A3AE-2F1E67A359B0}"/>
              </a:ext>
            </a:extLst>
          </p:cNvPr>
          <p:cNvSpPr>
            <a:spLocks noGrp="1" noRot="1" noChangeAspect="1" noChangeArrowheads="1" noTextEdit="1"/>
          </p:cNvSpPr>
          <p:nvPr>
            <p:ph type="sldImg"/>
          </p:nvPr>
        </p:nvSpPr>
        <p:spPr>
          <a:ln/>
        </p:spPr>
      </p:sp>
      <p:sp>
        <p:nvSpPr>
          <p:cNvPr id="881668" name="Rectangle 3">
            <a:extLst>
              <a:ext uri="{FF2B5EF4-FFF2-40B4-BE49-F238E27FC236}">
                <a16:creationId xmlns:a16="http://schemas.microsoft.com/office/drawing/2014/main" id="{EFC8AFD3-067A-4F03-A144-01E37C59550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896926500"/>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7">
            <a:extLst>
              <a:ext uri="{FF2B5EF4-FFF2-40B4-BE49-F238E27FC236}">
                <a16:creationId xmlns:a16="http://schemas.microsoft.com/office/drawing/2014/main" id="{88E367D6-D7F7-4C8B-990F-4095DDE476F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FF658B8-A9D9-45F0-BAB4-4E6E56A02D4F}" type="slidenum">
              <a:rPr lang="en-US" altLang="en-US" sz="1200"/>
              <a:pPr/>
              <a:t>305</a:t>
            </a:fld>
            <a:endParaRPr lang="en-US" altLang="en-US" sz="1200" dirty="0"/>
          </a:p>
        </p:txBody>
      </p:sp>
      <p:sp>
        <p:nvSpPr>
          <p:cNvPr id="952323" name="Rectangle 2">
            <a:extLst>
              <a:ext uri="{FF2B5EF4-FFF2-40B4-BE49-F238E27FC236}">
                <a16:creationId xmlns:a16="http://schemas.microsoft.com/office/drawing/2014/main" id="{5A493BED-060B-4011-85B9-D8B59CA5807A}"/>
              </a:ext>
            </a:extLst>
          </p:cNvPr>
          <p:cNvSpPr>
            <a:spLocks noGrp="1" noRot="1" noChangeAspect="1" noChangeArrowheads="1" noTextEdit="1"/>
          </p:cNvSpPr>
          <p:nvPr>
            <p:ph type="sldImg"/>
          </p:nvPr>
        </p:nvSpPr>
        <p:spPr>
          <a:ln/>
        </p:spPr>
      </p:sp>
      <p:sp>
        <p:nvSpPr>
          <p:cNvPr id="952324" name="Rectangle 3">
            <a:extLst>
              <a:ext uri="{FF2B5EF4-FFF2-40B4-BE49-F238E27FC236}">
                <a16:creationId xmlns:a16="http://schemas.microsoft.com/office/drawing/2014/main" id="{50D97E3F-A190-4B3F-87A1-5250BD05DD0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1928681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7">
            <a:extLst>
              <a:ext uri="{FF2B5EF4-FFF2-40B4-BE49-F238E27FC236}">
                <a16:creationId xmlns:a16="http://schemas.microsoft.com/office/drawing/2014/main" id="{2EF3B46F-47B7-493E-BF1B-004E58D8537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CC86414-3ECC-428B-8977-8AE009485B5A}" type="slidenum">
              <a:rPr lang="en-US" altLang="en-US" sz="1200"/>
              <a:pPr/>
              <a:t>306</a:t>
            </a:fld>
            <a:endParaRPr lang="en-US" altLang="en-US" sz="1200" dirty="0"/>
          </a:p>
        </p:txBody>
      </p:sp>
      <p:sp>
        <p:nvSpPr>
          <p:cNvPr id="954371" name="Rectangle 2">
            <a:extLst>
              <a:ext uri="{FF2B5EF4-FFF2-40B4-BE49-F238E27FC236}">
                <a16:creationId xmlns:a16="http://schemas.microsoft.com/office/drawing/2014/main" id="{867D87B9-72F5-4158-82D6-17D127E87B51}"/>
              </a:ext>
            </a:extLst>
          </p:cNvPr>
          <p:cNvSpPr>
            <a:spLocks noGrp="1" noRot="1" noChangeAspect="1" noChangeArrowheads="1" noTextEdit="1"/>
          </p:cNvSpPr>
          <p:nvPr>
            <p:ph type="sldImg"/>
          </p:nvPr>
        </p:nvSpPr>
        <p:spPr>
          <a:ln/>
        </p:spPr>
      </p:sp>
      <p:sp>
        <p:nvSpPr>
          <p:cNvPr id="954372" name="Rectangle 3">
            <a:extLst>
              <a:ext uri="{FF2B5EF4-FFF2-40B4-BE49-F238E27FC236}">
                <a16:creationId xmlns:a16="http://schemas.microsoft.com/office/drawing/2014/main" id="{4066831C-C0FD-4F9D-BF51-F801D33E317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14973888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418" name="Rectangle 7">
            <a:extLst>
              <a:ext uri="{FF2B5EF4-FFF2-40B4-BE49-F238E27FC236}">
                <a16:creationId xmlns:a16="http://schemas.microsoft.com/office/drawing/2014/main" id="{BC654BED-33E9-483E-A872-A8966C50493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68626BF-ADC1-46AB-9E9B-F3AABD5D1CAA}" type="slidenum">
              <a:rPr lang="en-US" altLang="en-US" sz="1200"/>
              <a:pPr/>
              <a:t>307</a:t>
            </a:fld>
            <a:endParaRPr lang="en-US" altLang="en-US" sz="1200" dirty="0"/>
          </a:p>
        </p:txBody>
      </p:sp>
      <p:sp>
        <p:nvSpPr>
          <p:cNvPr id="956419" name="Rectangle 2">
            <a:extLst>
              <a:ext uri="{FF2B5EF4-FFF2-40B4-BE49-F238E27FC236}">
                <a16:creationId xmlns:a16="http://schemas.microsoft.com/office/drawing/2014/main" id="{DF5E1AE2-4E96-4591-8866-584384D2E71F}"/>
              </a:ext>
            </a:extLst>
          </p:cNvPr>
          <p:cNvSpPr>
            <a:spLocks noGrp="1" noRot="1" noChangeAspect="1" noChangeArrowheads="1" noTextEdit="1"/>
          </p:cNvSpPr>
          <p:nvPr>
            <p:ph type="sldImg"/>
          </p:nvPr>
        </p:nvSpPr>
        <p:spPr>
          <a:ln/>
        </p:spPr>
      </p:sp>
      <p:sp>
        <p:nvSpPr>
          <p:cNvPr id="956420" name="Rectangle 3">
            <a:extLst>
              <a:ext uri="{FF2B5EF4-FFF2-40B4-BE49-F238E27FC236}">
                <a16:creationId xmlns:a16="http://schemas.microsoft.com/office/drawing/2014/main" id="{F5D6775E-6360-4B5F-9EC3-DE4BF851089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62743462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8466" name="Rectangle 7">
            <a:extLst>
              <a:ext uri="{FF2B5EF4-FFF2-40B4-BE49-F238E27FC236}">
                <a16:creationId xmlns:a16="http://schemas.microsoft.com/office/drawing/2014/main" id="{C9757C8B-7C3B-4196-9184-B864B6C79D4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2749091-4C6C-45EA-B537-38F4E1BE1C3F}" type="slidenum">
              <a:rPr lang="en-US" altLang="en-US" sz="1200"/>
              <a:pPr/>
              <a:t>308</a:t>
            </a:fld>
            <a:endParaRPr lang="en-US" altLang="en-US" sz="1200" dirty="0"/>
          </a:p>
        </p:txBody>
      </p:sp>
      <p:sp>
        <p:nvSpPr>
          <p:cNvPr id="958467" name="Rectangle 2">
            <a:extLst>
              <a:ext uri="{FF2B5EF4-FFF2-40B4-BE49-F238E27FC236}">
                <a16:creationId xmlns:a16="http://schemas.microsoft.com/office/drawing/2014/main" id="{98A07094-9781-4C5D-83F1-A50CF245AA55}"/>
              </a:ext>
            </a:extLst>
          </p:cNvPr>
          <p:cNvSpPr>
            <a:spLocks noGrp="1" noRot="1" noChangeAspect="1" noChangeArrowheads="1" noTextEdit="1"/>
          </p:cNvSpPr>
          <p:nvPr>
            <p:ph type="sldImg"/>
          </p:nvPr>
        </p:nvSpPr>
        <p:spPr>
          <a:ln/>
        </p:spPr>
      </p:sp>
      <p:sp>
        <p:nvSpPr>
          <p:cNvPr id="958468" name="Rectangle 3">
            <a:extLst>
              <a:ext uri="{FF2B5EF4-FFF2-40B4-BE49-F238E27FC236}">
                <a16:creationId xmlns:a16="http://schemas.microsoft.com/office/drawing/2014/main" id="{F33129E4-2F48-47A6-AB4E-1940A26D8C1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20534213"/>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7">
            <a:extLst>
              <a:ext uri="{FF2B5EF4-FFF2-40B4-BE49-F238E27FC236}">
                <a16:creationId xmlns:a16="http://schemas.microsoft.com/office/drawing/2014/main" id="{5FC09710-2DBC-4265-85D2-FD5EB45E4BD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789834E-96B6-43B5-AD69-8F09BF5C815F}" type="slidenum">
              <a:rPr lang="en-US" altLang="en-US" sz="1200"/>
              <a:pPr/>
              <a:t>309</a:t>
            </a:fld>
            <a:endParaRPr lang="en-US" altLang="en-US" sz="1200" dirty="0"/>
          </a:p>
        </p:txBody>
      </p:sp>
      <p:sp>
        <p:nvSpPr>
          <p:cNvPr id="960515" name="Rectangle 2">
            <a:extLst>
              <a:ext uri="{FF2B5EF4-FFF2-40B4-BE49-F238E27FC236}">
                <a16:creationId xmlns:a16="http://schemas.microsoft.com/office/drawing/2014/main" id="{C20142A7-C1FA-4376-A16D-7A432F07DDB3}"/>
              </a:ext>
            </a:extLst>
          </p:cNvPr>
          <p:cNvSpPr>
            <a:spLocks noGrp="1" noRot="1" noChangeAspect="1" noChangeArrowheads="1" noTextEdit="1"/>
          </p:cNvSpPr>
          <p:nvPr>
            <p:ph type="sldImg"/>
          </p:nvPr>
        </p:nvSpPr>
        <p:spPr>
          <a:ln/>
        </p:spPr>
      </p:sp>
      <p:sp>
        <p:nvSpPr>
          <p:cNvPr id="960516" name="Rectangle 3">
            <a:extLst>
              <a:ext uri="{FF2B5EF4-FFF2-40B4-BE49-F238E27FC236}">
                <a16:creationId xmlns:a16="http://schemas.microsoft.com/office/drawing/2014/main" id="{F911DCFD-495E-4D47-915B-120A6FA11B8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4491207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7">
            <a:extLst>
              <a:ext uri="{FF2B5EF4-FFF2-40B4-BE49-F238E27FC236}">
                <a16:creationId xmlns:a16="http://schemas.microsoft.com/office/drawing/2014/main" id="{87E80319-EFAF-487E-AE25-421BBC9287A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38DF452-02AE-4DE1-BC37-9A97D166FDA6}" type="slidenum">
              <a:rPr lang="en-US" altLang="en-US" sz="1200"/>
              <a:pPr/>
              <a:t>310</a:t>
            </a:fld>
            <a:endParaRPr lang="en-US" altLang="en-US" sz="1200" dirty="0"/>
          </a:p>
        </p:txBody>
      </p:sp>
      <p:sp>
        <p:nvSpPr>
          <p:cNvPr id="962563" name="Rectangle 2">
            <a:extLst>
              <a:ext uri="{FF2B5EF4-FFF2-40B4-BE49-F238E27FC236}">
                <a16:creationId xmlns:a16="http://schemas.microsoft.com/office/drawing/2014/main" id="{64D98A07-2FD9-4AAF-BB36-47F4B77F8C79}"/>
              </a:ext>
            </a:extLst>
          </p:cNvPr>
          <p:cNvSpPr>
            <a:spLocks noGrp="1" noRot="1" noChangeAspect="1" noChangeArrowheads="1" noTextEdit="1"/>
          </p:cNvSpPr>
          <p:nvPr>
            <p:ph type="sldImg"/>
          </p:nvPr>
        </p:nvSpPr>
        <p:spPr>
          <a:ln/>
        </p:spPr>
      </p:sp>
      <p:sp>
        <p:nvSpPr>
          <p:cNvPr id="962564" name="Rectangle 3">
            <a:extLst>
              <a:ext uri="{FF2B5EF4-FFF2-40B4-BE49-F238E27FC236}">
                <a16:creationId xmlns:a16="http://schemas.microsoft.com/office/drawing/2014/main" id="{2CFD0443-4C63-486D-BC28-909837E8598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88823622"/>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7">
            <a:extLst>
              <a:ext uri="{FF2B5EF4-FFF2-40B4-BE49-F238E27FC236}">
                <a16:creationId xmlns:a16="http://schemas.microsoft.com/office/drawing/2014/main" id="{94990CB3-73FF-45A1-801B-97B9447F45E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C41503F-35A6-441B-9974-607D34F7A6EF}" type="slidenum">
              <a:rPr lang="en-US" altLang="en-US" sz="1200"/>
              <a:pPr/>
              <a:t>311</a:t>
            </a:fld>
            <a:endParaRPr lang="en-US" altLang="en-US" sz="1200" dirty="0"/>
          </a:p>
        </p:txBody>
      </p:sp>
      <p:sp>
        <p:nvSpPr>
          <p:cNvPr id="976899" name="Rectangle 2">
            <a:extLst>
              <a:ext uri="{FF2B5EF4-FFF2-40B4-BE49-F238E27FC236}">
                <a16:creationId xmlns:a16="http://schemas.microsoft.com/office/drawing/2014/main" id="{AD822DC4-9D11-4207-940B-6BFC82510B4F}"/>
              </a:ext>
            </a:extLst>
          </p:cNvPr>
          <p:cNvSpPr>
            <a:spLocks noGrp="1" noRot="1" noChangeAspect="1" noChangeArrowheads="1" noTextEdit="1"/>
          </p:cNvSpPr>
          <p:nvPr>
            <p:ph type="sldImg"/>
          </p:nvPr>
        </p:nvSpPr>
        <p:spPr>
          <a:ln/>
        </p:spPr>
      </p:sp>
      <p:sp>
        <p:nvSpPr>
          <p:cNvPr id="976900" name="Rectangle 3">
            <a:extLst>
              <a:ext uri="{FF2B5EF4-FFF2-40B4-BE49-F238E27FC236}">
                <a16:creationId xmlns:a16="http://schemas.microsoft.com/office/drawing/2014/main" id="{F19A9230-8565-4354-A784-934EA015754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27978707"/>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7">
            <a:extLst>
              <a:ext uri="{FF2B5EF4-FFF2-40B4-BE49-F238E27FC236}">
                <a16:creationId xmlns:a16="http://schemas.microsoft.com/office/drawing/2014/main" id="{1DF870AF-2078-46A7-8DA9-826E1580FD9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232DFD3-B949-444B-8AFC-7AEE73DACD19}" type="slidenum">
              <a:rPr lang="en-US" altLang="en-US" sz="1200"/>
              <a:pPr/>
              <a:t>312</a:t>
            </a:fld>
            <a:endParaRPr lang="en-US" altLang="en-US" sz="1200" dirty="0"/>
          </a:p>
        </p:txBody>
      </p:sp>
      <p:sp>
        <p:nvSpPr>
          <p:cNvPr id="978947" name="Rectangle 2">
            <a:extLst>
              <a:ext uri="{FF2B5EF4-FFF2-40B4-BE49-F238E27FC236}">
                <a16:creationId xmlns:a16="http://schemas.microsoft.com/office/drawing/2014/main" id="{471DECE3-4589-40E5-ACAD-1213B077C3C5}"/>
              </a:ext>
            </a:extLst>
          </p:cNvPr>
          <p:cNvSpPr>
            <a:spLocks noGrp="1" noRot="1" noChangeAspect="1" noChangeArrowheads="1" noTextEdit="1"/>
          </p:cNvSpPr>
          <p:nvPr>
            <p:ph type="sldImg"/>
          </p:nvPr>
        </p:nvSpPr>
        <p:spPr>
          <a:ln/>
        </p:spPr>
      </p:sp>
      <p:sp>
        <p:nvSpPr>
          <p:cNvPr id="978948" name="Rectangle 3">
            <a:extLst>
              <a:ext uri="{FF2B5EF4-FFF2-40B4-BE49-F238E27FC236}">
                <a16:creationId xmlns:a16="http://schemas.microsoft.com/office/drawing/2014/main" id="{B02FCBA7-FD7A-4FC9-B3C0-23747143278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87197256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7">
            <a:extLst>
              <a:ext uri="{FF2B5EF4-FFF2-40B4-BE49-F238E27FC236}">
                <a16:creationId xmlns:a16="http://schemas.microsoft.com/office/drawing/2014/main" id="{6430FD98-BD14-48F4-8712-7161D5A6247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5AE2BBE-48EE-4B9F-BD16-16B9D340A556}" type="slidenum">
              <a:rPr lang="en-US" altLang="en-US" sz="1200"/>
              <a:pPr/>
              <a:t>313</a:t>
            </a:fld>
            <a:endParaRPr lang="en-US" altLang="en-US" sz="1200" dirty="0"/>
          </a:p>
        </p:txBody>
      </p:sp>
      <p:sp>
        <p:nvSpPr>
          <p:cNvPr id="980995" name="Rectangle 2">
            <a:extLst>
              <a:ext uri="{FF2B5EF4-FFF2-40B4-BE49-F238E27FC236}">
                <a16:creationId xmlns:a16="http://schemas.microsoft.com/office/drawing/2014/main" id="{B004E8DE-0E9B-4D7E-AB2C-966856FCE4D3}"/>
              </a:ext>
            </a:extLst>
          </p:cNvPr>
          <p:cNvSpPr>
            <a:spLocks noGrp="1" noRot="1" noChangeAspect="1" noChangeArrowheads="1" noTextEdit="1"/>
          </p:cNvSpPr>
          <p:nvPr>
            <p:ph type="sldImg"/>
          </p:nvPr>
        </p:nvSpPr>
        <p:spPr>
          <a:ln/>
        </p:spPr>
      </p:sp>
      <p:sp>
        <p:nvSpPr>
          <p:cNvPr id="980996" name="Rectangle 3">
            <a:extLst>
              <a:ext uri="{FF2B5EF4-FFF2-40B4-BE49-F238E27FC236}">
                <a16:creationId xmlns:a16="http://schemas.microsoft.com/office/drawing/2014/main" id="{139AE26F-02D4-441C-B967-1FF7D1800EE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5169375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7">
            <a:extLst>
              <a:ext uri="{FF2B5EF4-FFF2-40B4-BE49-F238E27FC236}">
                <a16:creationId xmlns:a16="http://schemas.microsoft.com/office/drawing/2014/main" id="{22AFECD7-BD88-4C94-8BF9-38AA39369EB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CF4558F-3CCE-4190-859D-99FF43C6545B}" type="slidenum">
              <a:rPr lang="en-US" altLang="en-US" sz="1200"/>
              <a:pPr/>
              <a:t>314</a:t>
            </a:fld>
            <a:endParaRPr lang="en-US" altLang="en-US" sz="1200" dirty="0"/>
          </a:p>
        </p:txBody>
      </p:sp>
      <p:sp>
        <p:nvSpPr>
          <p:cNvPr id="983043" name="Rectangle 2">
            <a:extLst>
              <a:ext uri="{FF2B5EF4-FFF2-40B4-BE49-F238E27FC236}">
                <a16:creationId xmlns:a16="http://schemas.microsoft.com/office/drawing/2014/main" id="{61EE12C7-8ABF-46DE-A549-67BBAFA59F76}"/>
              </a:ext>
            </a:extLst>
          </p:cNvPr>
          <p:cNvSpPr>
            <a:spLocks noGrp="1" noRot="1" noChangeAspect="1" noChangeArrowheads="1" noTextEdit="1"/>
          </p:cNvSpPr>
          <p:nvPr>
            <p:ph type="sldImg"/>
          </p:nvPr>
        </p:nvSpPr>
        <p:spPr>
          <a:ln/>
        </p:spPr>
      </p:sp>
      <p:sp>
        <p:nvSpPr>
          <p:cNvPr id="983044" name="Rectangle 3">
            <a:extLst>
              <a:ext uri="{FF2B5EF4-FFF2-40B4-BE49-F238E27FC236}">
                <a16:creationId xmlns:a16="http://schemas.microsoft.com/office/drawing/2014/main" id="{6015AFC5-4D01-4AFD-B932-90C5FF766C5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118474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7">
            <a:extLst>
              <a:ext uri="{FF2B5EF4-FFF2-40B4-BE49-F238E27FC236}">
                <a16:creationId xmlns:a16="http://schemas.microsoft.com/office/drawing/2014/main" id="{C8FCD272-F489-4EF5-A0E2-8AD60D39B3E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09D2EF5-EE18-49F8-AABB-5A9C5FA36A26}" type="slidenum">
              <a:rPr lang="en-US" altLang="en-US" sz="1200"/>
              <a:pPr/>
              <a:t>69</a:t>
            </a:fld>
            <a:endParaRPr lang="en-US" altLang="en-US" sz="1200" dirty="0"/>
          </a:p>
        </p:txBody>
      </p:sp>
      <p:sp>
        <p:nvSpPr>
          <p:cNvPr id="883715" name="Rectangle 2">
            <a:extLst>
              <a:ext uri="{FF2B5EF4-FFF2-40B4-BE49-F238E27FC236}">
                <a16:creationId xmlns:a16="http://schemas.microsoft.com/office/drawing/2014/main" id="{FA9FE3FA-BB8F-42FA-BF80-4C347E1DA84A}"/>
              </a:ext>
            </a:extLst>
          </p:cNvPr>
          <p:cNvSpPr>
            <a:spLocks noGrp="1" noRot="1" noChangeAspect="1" noChangeArrowheads="1" noTextEdit="1"/>
          </p:cNvSpPr>
          <p:nvPr>
            <p:ph type="sldImg"/>
          </p:nvPr>
        </p:nvSpPr>
        <p:spPr>
          <a:ln/>
        </p:spPr>
      </p:sp>
      <p:sp>
        <p:nvSpPr>
          <p:cNvPr id="883716" name="Rectangle 3">
            <a:extLst>
              <a:ext uri="{FF2B5EF4-FFF2-40B4-BE49-F238E27FC236}">
                <a16:creationId xmlns:a16="http://schemas.microsoft.com/office/drawing/2014/main" id="{A2B9854B-3CA0-4596-B81C-0E515149C31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18209715"/>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7">
            <a:extLst>
              <a:ext uri="{FF2B5EF4-FFF2-40B4-BE49-F238E27FC236}">
                <a16:creationId xmlns:a16="http://schemas.microsoft.com/office/drawing/2014/main" id="{3CC614AF-9A05-482E-825E-2F575F46F9C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C988D4A-828B-475C-8DD0-485ADFE83D2D}" type="slidenum">
              <a:rPr lang="en-US" altLang="en-US" sz="1200"/>
              <a:pPr/>
              <a:t>315</a:t>
            </a:fld>
            <a:endParaRPr lang="en-US" altLang="en-US" sz="1200" dirty="0"/>
          </a:p>
        </p:txBody>
      </p:sp>
      <p:sp>
        <p:nvSpPr>
          <p:cNvPr id="985091" name="Rectangle 2">
            <a:extLst>
              <a:ext uri="{FF2B5EF4-FFF2-40B4-BE49-F238E27FC236}">
                <a16:creationId xmlns:a16="http://schemas.microsoft.com/office/drawing/2014/main" id="{347B2D37-5BF5-44F0-A0BE-FD546261A7FD}"/>
              </a:ext>
            </a:extLst>
          </p:cNvPr>
          <p:cNvSpPr>
            <a:spLocks noGrp="1" noRot="1" noChangeAspect="1" noChangeArrowheads="1" noTextEdit="1"/>
          </p:cNvSpPr>
          <p:nvPr>
            <p:ph type="sldImg"/>
          </p:nvPr>
        </p:nvSpPr>
        <p:spPr>
          <a:ln/>
        </p:spPr>
      </p:sp>
      <p:sp>
        <p:nvSpPr>
          <p:cNvPr id="985092" name="Rectangle 3">
            <a:extLst>
              <a:ext uri="{FF2B5EF4-FFF2-40B4-BE49-F238E27FC236}">
                <a16:creationId xmlns:a16="http://schemas.microsoft.com/office/drawing/2014/main" id="{3495A6C3-2A53-41C2-9A5A-3F0F6E4E480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598582407"/>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7">
            <a:extLst>
              <a:ext uri="{FF2B5EF4-FFF2-40B4-BE49-F238E27FC236}">
                <a16:creationId xmlns:a16="http://schemas.microsoft.com/office/drawing/2014/main" id="{A3BF5F3E-1ECA-47AD-BC08-81FBD6EA7FE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22AD5F9-D57E-4509-92EB-850B180ED711}" type="slidenum">
              <a:rPr lang="en-US" altLang="en-US" sz="1200"/>
              <a:pPr/>
              <a:t>316</a:t>
            </a:fld>
            <a:endParaRPr lang="en-US" altLang="en-US" sz="1200" dirty="0"/>
          </a:p>
        </p:txBody>
      </p:sp>
      <p:sp>
        <p:nvSpPr>
          <p:cNvPr id="987139" name="Rectangle 2">
            <a:extLst>
              <a:ext uri="{FF2B5EF4-FFF2-40B4-BE49-F238E27FC236}">
                <a16:creationId xmlns:a16="http://schemas.microsoft.com/office/drawing/2014/main" id="{0BFCDF59-9214-43FD-A3BC-DACB5B4A4924}"/>
              </a:ext>
            </a:extLst>
          </p:cNvPr>
          <p:cNvSpPr>
            <a:spLocks noGrp="1" noRot="1" noChangeAspect="1" noChangeArrowheads="1" noTextEdit="1"/>
          </p:cNvSpPr>
          <p:nvPr>
            <p:ph type="sldImg"/>
          </p:nvPr>
        </p:nvSpPr>
        <p:spPr>
          <a:ln/>
        </p:spPr>
      </p:sp>
      <p:sp>
        <p:nvSpPr>
          <p:cNvPr id="987140" name="Rectangle 3">
            <a:extLst>
              <a:ext uri="{FF2B5EF4-FFF2-40B4-BE49-F238E27FC236}">
                <a16:creationId xmlns:a16="http://schemas.microsoft.com/office/drawing/2014/main" id="{30FB5E97-4C16-4A06-82F5-E2C3E2CB71E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7940670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7">
            <a:extLst>
              <a:ext uri="{FF2B5EF4-FFF2-40B4-BE49-F238E27FC236}">
                <a16:creationId xmlns:a16="http://schemas.microsoft.com/office/drawing/2014/main" id="{97DCA2FA-30CE-4284-A29E-A43E64A9B0D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8E5305D-E5C9-4FFF-B04F-8FD23C925BAD}" type="slidenum">
              <a:rPr lang="en-US" altLang="en-US" sz="1200"/>
              <a:pPr/>
              <a:t>317</a:t>
            </a:fld>
            <a:endParaRPr lang="en-US" altLang="en-US" sz="1200" dirty="0"/>
          </a:p>
        </p:txBody>
      </p:sp>
      <p:sp>
        <p:nvSpPr>
          <p:cNvPr id="989187" name="Rectangle 2">
            <a:extLst>
              <a:ext uri="{FF2B5EF4-FFF2-40B4-BE49-F238E27FC236}">
                <a16:creationId xmlns:a16="http://schemas.microsoft.com/office/drawing/2014/main" id="{A763EC7F-6C21-4AFD-851C-D6759CBF13C3}"/>
              </a:ext>
            </a:extLst>
          </p:cNvPr>
          <p:cNvSpPr>
            <a:spLocks noGrp="1" noRot="1" noChangeAspect="1" noChangeArrowheads="1" noTextEdit="1"/>
          </p:cNvSpPr>
          <p:nvPr>
            <p:ph type="sldImg"/>
          </p:nvPr>
        </p:nvSpPr>
        <p:spPr>
          <a:ln/>
        </p:spPr>
      </p:sp>
      <p:sp>
        <p:nvSpPr>
          <p:cNvPr id="989188" name="Rectangle 3">
            <a:extLst>
              <a:ext uri="{FF2B5EF4-FFF2-40B4-BE49-F238E27FC236}">
                <a16:creationId xmlns:a16="http://schemas.microsoft.com/office/drawing/2014/main" id="{6E1F9712-5083-433D-B00E-7349AB7341C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52147135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7">
            <a:extLst>
              <a:ext uri="{FF2B5EF4-FFF2-40B4-BE49-F238E27FC236}">
                <a16:creationId xmlns:a16="http://schemas.microsoft.com/office/drawing/2014/main" id="{F508658F-7529-43DB-829C-47F9836534A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CD19887-474A-4CAD-8162-6B54E23A864F}" type="slidenum">
              <a:rPr lang="en-US" altLang="en-US" sz="1200"/>
              <a:pPr/>
              <a:t>318</a:t>
            </a:fld>
            <a:endParaRPr lang="en-US" altLang="en-US" sz="1200" dirty="0"/>
          </a:p>
        </p:txBody>
      </p:sp>
      <p:sp>
        <p:nvSpPr>
          <p:cNvPr id="991235" name="Rectangle 2">
            <a:extLst>
              <a:ext uri="{FF2B5EF4-FFF2-40B4-BE49-F238E27FC236}">
                <a16:creationId xmlns:a16="http://schemas.microsoft.com/office/drawing/2014/main" id="{56A0F481-3D12-4F0F-9E4A-D3D928B85F5A}"/>
              </a:ext>
            </a:extLst>
          </p:cNvPr>
          <p:cNvSpPr>
            <a:spLocks noGrp="1" noRot="1" noChangeAspect="1" noChangeArrowheads="1" noTextEdit="1"/>
          </p:cNvSpPr>
          <p:nvPr>
            <p:ph type="sldImg"/>
          </p:nvPr>
        </p:nvSpPr>
        <p:spPr>
          <a:ln/>
        </p:spPr>
      </p:sp>
      <p:sp>
        <p:nvSpPr>
          <p:cNvPr id="991236" name="Rectangle 3">
            <a:extLst>
              <a:ext uri="{FF2B5EF4-FFF2-40B4-BE49-F238E27FC236}">
                <a16:creationId xmlns:a16="http://schemas.microsoft.com/office/drawing/2014/main" id="{01FE0FF9-142A-460E-A249-CDE562960C3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28892108"/>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82" name="Rectangle 7">
            <a:extLst>
              <a:ext uri="{FF2B5EF4-FFF2-40B4-BE49-F238E27FC236}">
                <a16:creationId xmlns:a16="http://schemas.microsoft.com/office/drawing/2014/main" id="{8723A447-F3F3-4388-8ECA-20FB90EAB29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7788000-9DFA-49A2-A660-B7DC79E91A5F}" type="slidenum">
              <a:rPr lang="en-US" altLang="en-US" sz="1200"/>
              <a:pPr/>
              <a:t>319</a:t>
            </a:fld>
            <a:endParaRPr lang="en-US" altLang="en-US" sz="1200" dirty="0"/>
          </a:p>
        </p:txBody>
      </p:sp>
      <p:sp>
        <p:nvSpPr>
          <p:cNvPr id="993283" name="Rectangle 2">
            <a:extLst>
              <a:ext uri="{FF2B5EF4-FFF2-40B4-BE49-F238E27FC236}">
                <a16:creationId xmlns:a16="http://schemas.microsoft.com/office/drawing/2014/main" id="{B5368D32-AE97-428B-A67F-68131478FDF8}"/>
              </a:ext>
            </a:extLst>
          </p:cNvPr>
          <p:cNvSpPr>
            <a:spLocks noGrp="1" noRot="1" noChangeAspect="1" noChangeArrowheads="1" noTextEdit="1"/>
          </p:cNvSpPr>
          <p:nvPr>
            <p:ph type="sldImg"/>
          </p:nvPr>
        </p:nvSpPr>
        <p:spPr>
          <a:ln/>
        </p:spPr>
      </p:sp>
      <p:sp>
        <p:nvSpPr>
          <p:cNvPr id="993284" name="Rectangle 3">
            <a:extLst>
              <a:ext uri="{FF2B5EF4-FFF2-40B4-BE49-F238E27FC236}">
                <a16:creationId xmlns:a16="http://schemas.microsoft.com/office/drawing/2014/main" id="{A0804C92-A08D-46BB-A52F-B59C569D401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6754825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7">
            <a:extLst>
              <a:ext uri="{FF2B5EF4-FFF2-40B4-BE49-F238E27FC236}">
                <a16:creationId xmlns:a16="http://schemas.microsoft.com/office/drawing/2014/main" id="{5EAD541B-0D4B-4DA6-8CC6-660E3FA731B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4A52F04-CCDF-483A-B0A5-8820A84A027E}" type="slidenum">
              <a:rPr lang="en-US" altLang="en-US" sz="1200"/>
              <a:pPr/>
              <a:t>320</a:t>
            </a:fld>
            <a:endParaRPr lang="en-US" altLang="en-US" sz="1200" dirty="0"/>
          </a:p>
        </p:txBody>
      </p:sp>
      <p:sp>
        <p:nvSpPr>
          <p:cNvPr id="995331" name="Rectangle 2">
            <a:extLst>
              <a:ext uri="{FF2B5EF4-FFF2-40B4-BE49-F238E27FC236}">
                <a16:creationId xmlns:a16="http://schemas.microsoft.com/office/drawing/2014/main" id="{E3FB4E85-1D46-4B0A-8BED-3AB111D0737E}"/>
              </a:ext>
            </a:extLst>
          </p:cNvPr>
          <p:cNvSpPr>
            <a:spLocks noGrp="1" noRot="1" noChangeAspect="1" noChangeArrowheads="1" noTextEdit="1"/>
          </p:cNvSpPr>
          <p:nvPr>
            <p:ph type="sldImg"/>
          </p:nvPr>
        </p:nvSpPr>
        <p:spPr>
          <a:ln/>
        </p:spPr>
      </p:sp>
      <p:sp>
        <p:nvSpPr>
          <p:cNvPr id="995332" name="Rectangle 3">
            <a:extLst>
              <a:ext uri="{FF2B5EF4-FFF2-40B4-BE49-F238E27FC236}">
                <a16:creationId xmlns:a16="http://schemas.microsoft.com/office/drawing/2014/main" id="{ECE5E7E7-ACDF-47B7-A906-DA6354F6AF0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3578437"/>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7">
            <a:extLst>
              <a:ext uri="{FF2B5EF4-FFF2-40B4-BE49-F238E27FC236}">
                <a16:creationId xmlns:a16="http://schemas.microsoft.com/office/drawing/2014/main" id="{4BDA1919-5310-46D1-9117-1ED4A92DB64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9CC67C3-4E58-43A2-9C28-EB1ABF357E21}" type="slidenum">
              <a:rPr lang="en-US" altLang="en-US" sz="1200"/>
              <a:pPr/>
              <a:t>321</a:t>
            </a:fld>
            <a:endParaRPr lang="en-US" altLang="en-US" sz="1200" dirty="0"/>
          </a:p>
        </p:txBody>
      </p:sp>
      <p:sp>
        <p:nvSpPr>
          <p:cNvPr id="997379" name="Rectangle 2">
            <a:extLst>
              <a:ext uri="{FF2B5EF4-FFF2-40B4-BE49-F238E27FC236}">
                <a16:creationId xmlns:a16="http://schemas.microsoft.com/office/drawing/2014/main" id="{AA11D063-3516-492F-8835-00309FB4C619}"/>
              </a:ext>
            </a:extLst>
          </p:cNvPr>
          <p:cNvSpPr>
            <a:spLocks noGrp="1" noRot="1" noChangeAspect="1" noChangeArrowheads="1" noTextEdit="1"/>
          </p:cNvSpPr>
          <p:nvPr>
            <p:ph type="sldImg"/>
          </p:nvPr>
        </p:nvSpPr>
        <p:spPr>
          <a:ln/>
        </p:spPr>
      </p:sp>
      <p:sp>
        <p:nvSpPr>
          <p:cNvPr id="997380" name="Rectangle 3">
            <a:extLst>
              <a:ext uri="{FF2B5EF4-FFF2-40B4-BE49-F238E27FC236}">
                <a16:creationId xmlns:a16="http://schemas.microsoft.com/office/drawing/2014/main" id="{E2EB9D98-1D6B-4378-8931-F11040DFE0A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71564744"/>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7">
            <a:extLst>
              <a:ext uri="{FF2B5EF4-FFF2-40B4-BE49-F238E27FC236}">
                <a16:creationId xmlns:a16="http://schemas.microsoft.com/office/drawing/2014/main" id="{3B229D33-6EDB-4A40-AEB0-036628DE40F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F2F559C-38C3-486D-8F0A-9F8660EBBF68}" type="slidenum">
              <a:rPr lang="en-US" altLang="en-US" sz="1200"/>
              <a:pPr/>
              <a:t>322</a:t>
            </a:fld>
            <a:endParaRPr lang="en-US" altLang="en-US" sz="1200" dirty="0"/>
          </a:p>
        </p:txBody>
      </p:sp>
      <p:sp>
        <p:nvSpPr>
          <p:cNvPr id="999427" name="Rectangle 2">
            <a:extLst>
              <a:ext uri="{FF2B5EF4-FFF2-40B4-BE49-F238E27FC236}">
                <a16:creationId xmlns:a16="http://schemas.microsoft.com/office/drawing/2014/main" id="{11B4C01A-77D9-4FD9-ACF1-D49BBE54F77A}"/>
              </a:ext>
            </a:extLst>
          </p:cNvPr>
          <p:cNvSpPr>
            <a:spLocks noGrp="1" noRot="1" noChangeAspect="1" noChangeArrowheads="1" noTextEdit="1"/>
          </p:cNvSpPr>
          <p:nvPr>
            <p:ph type="sldImg"/>
          </p:nvPr>
        </p:nvSpPr>
        <p:spPr>
          <a:ln/>
        </p:spPr>
      </p:sp>
      <p:sp>
        <p:nvSpPr>
          <p:cNvPr id="999428" name="Rectangle 3">
            <a:extLst>
              <a:ext uri="{FF2B5EF4-FFF2-40B4-BE49-F238E27FC236}">
                <a16:creationId xmlns:a16="http://schemas.microsoft.com/office/drawing/2014/main" id="{E7F5C9FB-CE90-468A-BC9B-3DBCE3B58D9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24930966"/>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7">
            <a:extLst>
              <a:ext uri="{FF2B5EF4-FFF2-40B4-BE49-F238E27FC236}">
                <a16:creationId xmlns:a16="http://schemas.microsoft.com/office/drawing/2014/main" id="{2362B689-942C-4052-9B40-69BB678571D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91658BA-1A26-47BF-806B-CC7C351E06A1}" type="slidenum">
              <a:rPr lang="en-US" altLang="en-US" sz="1200"/>
              <a:pPr/>
              <a:t>323</a:t>
            </a:fld>
            <a:endParaRPr lang="en-US" altLang="en-US" sz="1200" dirty="0"/>
          </a:p>
        </p:txBody>
      </p:sp>
      <p:sp>
        <p:nvSpPr>
          <p:cNvPr id="1001475" name="Rectangle 2">
            <a:extLst>
              <a:ext uri="{FF2B5EF4-FFF2-40B4-BE49-F238E27FC236}">
                <a16:creationId xmlns:a16="http://schemas.microsoft.com/office/drawing/2014/main" id="{98B11CE4-7B32-47F4-94B8-5F3A7BDE8B38}"/>
              </a:ext>
            </a:extLst>
          </p:cNvPr>
          <p:cNvSpPr>
            <a:spLocks noGrp="1" noRot="1" noChangeAspect="1" noChangeArrowheads="1" noTextEdit="1"/>
          </p:cNvSpPr>
          <p:nvPr>
            <p:ph type="sldImg"/>
          </p:nvPr>
        </p:nvSpPr>
        <p:spPr>
          <a:ln/>
        </p:spPr>
      </p:sp>
      <p:sp>
        <p:nvSpPr>
          <p:cNvPr id="1001476" name="Rectangle 3">
            <a:extLst>
              <a:ext uri="{FF2B5EF4-FFF2-40B4-BE49-F238E27FC236}">
                <a16:creationId xmlns:a16="http://schemas.microsoft.com/office/drawing/2014/main" id="{B0D02B10-9A92-45C2-B0A1-F24217C03ED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4300133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22" name="Rectangle 7">
            <a:extLst>
              <a:ext uri="{FF2B5EF4-FFF2-40B4-BE49-F238E27FC236}">
                <a16:creationId xmlns:a16="http://schemas.microsoft.com/office/drawing/2014/main" id="{4BBA0825-BCB5-402D-B292-5F3883F3D31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416E83A-7AD8-4F10-93A3-6343A911B3B6}" type="slidenum">
              <a:rPr lang="en-US" altLang="en-US" sz="1200"/>
              <a:pPr/>
              <a:t>324</a:t>
            </a:fld>
            <a:endParaRPr lang="en-US" altLang="en-US" sz="1200" dirty="0"/>
          </a:p>
        </p:txBody>
      </p:sp>
      <p:sp>
        <p:nvSpPr>
          <p:cNvPr id="1003523" name="Rectangle 2">
            <a:extLst>
              <a:ext uri="{FF2B5EF4-FFF2-40B4-BE49-F238E27FC236}">
                <a16:creationId xmlns:a16="http://schemas.microsoft.com/office/drawing/2014/main" id="{87916D95-C022-47F5-9B78-5724CE9FC31E}"/>
              </a:ext>
            </a:extLst>
          </p:cNvPr>
          <p:cNvSpPr>
            <a:spLocks noGrp="1" noRot="1" noChangeAspect="1" noChangeArrowheads="1" noTextEdit="1"/>
          </p:cNvSpPr>
          <p:nvPr>
            <p:ph type="sldImg"/>
          </p:nvPr>
        </p:nvSpPr>
        <p:spPr>
          <a:ln/>
        </p:spPr>
      </p:sp>
      <p:sp>
        <p:nvSpPr>
          <p:cNvPr id="1003524" name="Rectangle 3">
            <a:extLst>
              <a:ext uri="{FF2B5EF4-FFF2-40B4-BE49-F238E27FC236}">
                <a16:creationId xmlns:a16="http://schemas.microsoft.com/office/drawing/2014/main" id="{DFA2EA53-4AA2-4396-BD4B-D58E7A279E0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522501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7">
            <a:extLst>
              <a:ext uri="{FF2B5EF4-FFF2-40B4-BE49-F238E27FC236}">
                <a16:creationId xmlns:a16="http://schemas.microsoft.com/office/drawing/2014/main" id="{AE862CB9-6364-4FF9-BE0F-BF96E80319F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22EE7FA-8431-4846-9373-3B41134C3FC0}" type="slidenum">
              <a:rPr lang="en-US" altLang="en-US" sz="1200"/>
              <a:pPr/>
              <a:t>124</a:t>
            </a:fld>
            <a:endParaRPr lang="en-US" altLang="en-US" sz="1200" dirty="0"/>
          </a:p>
        </p:txBody>
      </p:sp>
      <p:sp>
        <p:nvSpPr>
          <p:cNvPr id="583683" name="Rectangle 2">
            <a:extLst>
              <a:ext uri="{FF2B5EF4-FFF2-40B4-BE49-F238E27FC236}">
                <a16:creationId xmlns:a16="http://schemas.microsoft.com/office/drawing/2014/main" id="{310F8846-D500-4E51-B444-3A4BB9835CA8}"/>
              </a:ext>
            </a:extLst>
          </p:cNvPr>
          <p:cNvSpPr>
            <a:spLocks noGrp="1" noRot="1" noChangeAspect="1" noChangeArrowheads="1" noTextEdit="1"/>
          </p:cNvSpPr>
          <p:nvPr>
            <p:ph type="sldImg"/>
          </p:nvPr>
        </p:nvSpPr>
        <p:spPr>
          <a:solidFill>
            <a:srgbClr val="FFFFFF"/>
          </a:solidFill>
          <a:ln/>
        </p:spPr>
      </p:sp>
      <p:sp>
        <p:nvSpPr>
          <p:cNvPr id="583684" name="Rectangle 3">
            <a:extLst>
              <a:ext uri="{FF2B5EF4-FFF2-40B4-BE49-F238E27FC236}">
                <a16:creationId xmlns:a16="http://schemas.microsoft.com/office/drawing/2014/main" id="{BDC338B7-2212-4ECA-A35E-AB40C1424B1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747692442"/>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7">
            <a:extLst>
              <a:ext uri="{FF2B5EF4-FFF2-40B4-BE49-F238E27FC236}">
                <a16:creationId xmlns:a16="http://schemas.microsoft.com/office/drawing/2014/main" id="{992ACA85-0924-4A5B-BBAC-DD832CBFD2D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016D32F-0CD9-4F93-84C1-864D420809C8}" type="slidenum">
              <a:rPr lang="en-US" altLang="en-US" sz="1200"/>
              <a:pPr/>
              <a:t>325</a:t>
            </a:fld>
            <a:endParaRPr lang="en-US" altLang="en-US" sz="1200" dirty="0"/>
          </a:p>
        </p:txBody>
      </p:sp>
      <p:sp>
        <p:nvSpPr>
          <p:cNvPr id="1005571" name="Rectangle 2">
            <a:extLst>
              <a:ext uri="{FF2B5EF4-FFF2-40B4-BE49-F238E27FC236}">
                <a16:creationId xmlns:a16="http://schemas.microsoft.com/office/drawing/2014/main" id="{BF99245D-EB0B-4A23-ACAC-51534AEB6CF7}"/>
              </a:ext>
            </a:extLst>
          </p:cNvPr>
          <p:cNvSpPr>
            <a:spLocks noGrp="1" noRot="1" noChangeAspect="1" noChangeArrowheads="1" noTextEdit="1"/>
          </p:cNvSpPr>
          <p:nvPr>
            <p:ph type="sldImg"/>
          </p:nvPr>
        </p:nvSpPr>
        <p:spPr>
          <a:ln/>
        </p:spPr>
      </p:sp>
      <p:sp>
        <p:nvSpPr>
          <p:cNvPr id="1005572" name="Rectangle 3">
            <a:extLst>
              <a:ext uri="{FF2B5EF4-FFF2-40B4-BE49-F238E27FC236}">
                <a16:creationId xmlns:a16="http://schemas.microsoft.com/office/drawing/2014/main" id="{E81A7B7F-1F98-440F-9210-24CA1329E30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09997037"/>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7618" name="Rectangle 7">
            <a:extLst>
              <a:ext uri="{FF2B5EF4-FFF2-40B4-BE49-F238E27FC236}">
                <a16:creationId xmlns:a16="http://schemas.microsoft.com/office/drawing/2014/main" id="{9481EE5E-9AEF-4D3B-9C9B-44C2648B4941}"/>
              </a:ext>
            </a:extLst>
          </p:cNvPr>
          <p:cNvSpPr txBox="1">
            <a:spLocks noGrp="1" noChangeArrowheads="1"/>
          </p:cNvSpPr>
          <p:nvPr/>
        </p:nvSpPr>
        <p:spPr bwMode="auto">
          <a:xfrm>
            <a:off x="5329202" y="6623685"/>
            <a:ext cx="4074796" cy="34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1684D6E9-6015-46B3-9A88-FE4F623E9074}" type="slidenum">
              <a:rPr lang="en-US" altLang="en-US" sz="1200"/>
              <a:pPr algn="r"/>
              <a:t>326</a:t>
            </a:fld>
            <a:endParaRPr lang="en-US" altLang="en-US" sz="1200" dirty="0"/>
          </a:p>
        </p:txBody>
      </p:sp>
      <p:sp>
        <p:nvSpPr>
          <p:cNvPr id="1007619" name="Rectangle 2">
            <a:extLst>
              <a:ext uri="{FF2B5EF4-FFF2-40B4-BE49-F238E27FC236}">
                <a16:creationId xmlns:a16="http://schemas.microsoft.com/office/drawing/2014/main" id="{A6153D1D-3CA6-4CD9-A3CA-9C2D5160B17C}"/>
              </a:ext>
            </a:extLst>
          </p:cNvPr>
          <p:cNvSpPr>
            <a:spLocks noGrp="1" noRot="1" noChangeAspect="1" noChangeArrowheads="1" noTextEdit="1"/>
          </p:cNvSpPr>
          <p:nvPr>
            <p:ph type="sldImg"/>
          </p:nvPr>
        </p:nvSpPr>
        <p:spPr>
          <a:ln/>
        </p:spPr>
      </p:sp>
      <p:sp>
        <p:nvSpPr>
          <p:cNvPr id="1007620" name="Rectangle 3">
            <a:extLst>
              <a:ext uri="{FF2B5EF4-FFF2-40B4-BE49-F238E27FC236}">
                <a16:creationId xmlns:a16="http://schemas.microsoft.com/office/drawing/2014/main" id="{3519DED9-7D67-4332-8321-46BDA126AB4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74104646"/>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7">
            <a:extLst>
              <a:ext uri="{FF2B5EF4-FFF2-40B4-BE49-F238E27FC236}">
                <a16:creationId xmlns:a16="http://schemas.microsoft.com/office/drawing/2014/main" id="{AF507403-C324-499B-94E1-DD89B6FFC55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E2168CC-3F13-4A79-87FB-7E4CF262A50C}" type="slidenum">
              <a:rPr lang="en-US" altLang="en-US" sz="1200"/>
              <a:pPr/>
              <a:t>330</a:t>
            </a:fld>
            <a:endParaRPr lang="en-US" altLang="en-US" sz="1200" dirty="0"/>
          </a:p>
        </p:txBody>
      </p:sp>
      <p:sp>
        <p:nvSpPr>
          <p:cNvPr id="1022979" name="Rectangle 2">
            <a:extLst>
              <a:ext uri="{FF2B5EF4-FFF2-40B4-BE49-F238E27FC236}">
                <a16:creationId xmlns:a16="http://schemas.microsoft.com/office/drawing/2014/main" id="{321058F6-E6E9-4FD9-BF0C-8CB3089F856F}"/>
              </a:ext>
            </a:extLst>
          </p:cNvPr>
          <p:cNvSpPr>
            <a:spLocks noGrp="1" noRot="1" noChangeAspect="1" noChangeArrowheads="1" noTextEdit="1"/>
          </p:cNvSpPr>
          <p:nvPr>
            <p:ph type="sldImg"/>
          </p:nvPr>
        </p:nvSpPr>
        <p:spPr>
          <a:ln/>
        </p:spPr>
      </p:sp>
      <p:sp>
        <p:nvSpPr>
          <p:cNvPr id="1022980" name="Rectangle 3">
            <a:extLst>
              <a:ext uri="{FF2B5EF4-FFF2-40B4-BE49-F238E27FC236}">
                <a16:creationId xmlns:a16="http://schemas.microsoft.com/office/drawing/2014/main" id="{1806A2E0-9FDA-4FEE-9B40-2A7C0C322DA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88960664"/>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026" name="Rectangle 7">
            <a:extLst>
              <a:ext uri="{FF2B5EF4-FFF2-40B4-BE49-F238E27FC236}">
                <a16:creationId xmlns:a16="http://schemas.microsoft.com/office/drawing/2014/main" id="{E1ADD734-781A-44C9-853B-3EBD05AD200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03B1114-4BC3-49B8-95B8-44F0AD004A23}" type="slidenum">
              <a:rPr lang="en-US" altLang="en-US" sz="1200"/>
              <a:pPr/>
              <a:t>331</a:t>
            </a:fld>
            <a:endParaRPr lang="en-US" altLang="en-US" sz="1200" dirty="0"/>
          </a:p>
        </p:txBody>
      </p:sp>
      <p:sp>
        <p:nvSpPr>
          <p:cNvPr id="1025027" name="Rectangle 2">
            <a:extLst>
              <a:ext uri="{FF2B5EF4-FFF2-40B4-BE49-F238E27FC236}">
                <a16:creationId xmlns:a16="http://schemas.microsoft.com/office/drawing/2014/main" id="{46CE72D0-B8B4-4F5C-933C-095ED66E2813}"/>
              </a:ext>
            </a:extLst>
          </p:cNvPr>
          <p:cNvSpPr>
            <a:spLocks noGrp="1" noRot="1" noChangeAspect="1" noChangeArrowheads="1" noTextEdit="1"/>
          </p:cNvSpPr>
          <p:nvPr>
            <p:ph type="sldImg"/>
          </p:nvPr>
        </p:nvSpPr>
        <p:spPr>
          <a:ln/>
        </p:spPr>
      </p:sp>
      <p:sp>
        <p:nvSpPr>
          <p:cNvPr id="1025028" name="Rectangle 3">
            <a:extLst>
              <a:ext uri="{FF2B5EF4-FFF2-40B4-BE49-F238E27FC236}">
                <a16:creationId xmlns:a16="http://schemas.microsoft.com/office/drawing/2014/main" id="{6A06BE9D-0E3B-4CBD-8997-6B1491258C7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03304815"/>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7">
            <a:extLst>
              <a:ext uri="{FF2B5EF4-FFF2-40B4-BE49-F238E27FC236}">
                <a16:creationId xmlns:a16="http://schemas.microsoft.com/office/drawing/2014/main" id="{D775632D-41CA-44F9-830D-B93B5928DC0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BF4054C-962E-429F-8D6B-6BCC8878EA25}" type="slidenum">
              <a:rPr lang="en-US" altLang="en-US" sz="1200"/>
              <a:pPr/>
              <a:t>332</a:t>
            </a:fld>
            <a:endParaRPr lang="en-US" altLang="en-US" sz="1200" dirty="0"/>
          </a:p>
        </p:txBody>
      </p:sp>
      <p:sp>
        <p:nvSpPr>
          <p:cNvPr id="1027075" name="Rectangle 2">
            <a:extLst>
              <a:ext uri="{FF2B5EF4-FFF2-40B4-BE49-F238E27FC236}">
                <a16:creationId xmlns:a16="http://schemas.microsoft.com/office/drawing/2014/main" id="{2A916ECC-6803-4354-AA10-1639BFC283C6}"/>
              </a:ext>
            </a:extLst>
          </p:cNvPr>
          <p:cNvSpPr>
            <a:spLocks noGrp="1" noRot="1" noChangeAspect="1" noChangeArrowheads="1" noTextEdit="1"/>
          </p:cNvSpPr>
          <p:nvPr>
            <p:ph type="sldImg"/>
          </p:nvPr>
        </p:nvSpPr>
        <p:spPr>
          <a:ln/>
        </p:spPr>
      </p:sp>
      <p:sp>
        <p:nvSpPr>
          <p:cNvPr id="1027076" name="Rectangle 3">
            <a:extLst>
              <a:ext uri="{FF2B5EF4-FFF2-40B4-BE49-F238E27FC236}">
                <a16:creationId xmlns:a16="http://schemas.microsoft.com/office/drawing/2014/main" id="{998E51C3-642D-4203-8BFE-64DFCC4DF1C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93907948"/>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122" name="Rectangle 7">
            <a:extLst>
              <a:ext uri="{FF2B5EF4-FFF2-40B4-BE49-F238E27FC236}">
                <a16:creationId xmlns:a16="http://schemas.microsoft.com/office/drawing/2014/main" id="{C3234A8A-8235-4553-A4BC-31A84E482B7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A1556E6-F3FF-49A2-B70F-37A73EDB6FD3}" type="slidenum">
              <a:rPr lang="en-US" altLang="en-US" sz="1200"/>
              <a:pPr/>
              <a:t>333</a:t>
            </a:fld>
            <a:endParaRPr lang="en-US" altLang="en-US" sz="1200" dirty="0"/>
          </a:p>
        </p:txBody>
      </p:sp>
      <p:sp>
        <p:nvSpPr>
          <p:cNvPr id="1029123" name="Rectangle 2">
            <a:extLst>
              <a:ext uri="{FF2B5EF4-FFF2-40B4-BE49-F238E27FC236}">
                <a16:creationId xmlns:a16="http://schemas.microsoft.com/office/drawing/2014/main" id="{A1ECC071-84F9-404D-AB9D-3F07968DBA82}"/>
              </a:ext>
            </a:extLst>
          </p:cNvPr>
          <p:cNvSpPr>
            <a:spLocks noGrp="1" noRot="1" noChangeAspect="1" noChangeArrowheads="1" noTextEdit="1"/>
          </p:cNvSpPr>
          <p:nvPr>
            <p:ph type="sldImg"/>
          </p:nvPr>
        </p:nvSpPr>
        <p:spPr>
          <a:ln/>
        </p:spPr>
      </p:sp>
      <p:sp>
        <p:nvSpPr>
          <p:cNvPr id="1029124" name="Rectangle 3">
            <a:extLst>
              <a:ext uri="{FF2B5EF4-FFF2-40B4-BE49-F238E27FC236}">
                <a16:creationId xmlns:a16="http://schemas.microsoft.com/office/drawing/2014/main" id="{321CB611-FCDA-4AFB-A619-4E7A2AD7952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92913645"/>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266" name="Rectangle 7">
            <a:extLst>
              <a:ext uri="{FF2B5EF4-FFF2-40B4-BE49-F238E27FC236}">
                <a16:creationId xmlns:a16="http://schemas.microsoft.com/office/drawing/2014/main" id="{1DD72CBD-D814-466A-BA12-880DA3F0106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F900167-34B5-4D4F-A103-FBAD80C470C8}" type="slidenum">
              <a:rPr lang="en-US" altLang="en-US" sz="1200"/>
              <a:pPr/>
              <a:t>334</a:t>
            </a:fld>
            <a:endParaRPr lang="en-US" altLang="en-US" sz="1200" dirty="0"/>
          </a:p>
        </p:txBody>
      </p:sp>
      <p:sp>
        <p:nvSpPr>
          <p:cNvPr id="1035267" name="Rectangle 2">
            <a:extLst>
              <a:ext uri="{FF2B5EF4-FFF2-40B4-BE49-F238E27FC236}">
                <a16:creationId xmlns:a16="http://schemas.microsoft.com/office/drawing/2014/main" id="{9C39B65E-8C04-4BEB-BC83-6C04FFE6F2AB}"/>
              </a:ext>
            </a:extLst>
          </p:cNvPr>
          <p:cNvSpPr>
            <a:spLocks noGrp="1" noRot="1" noChangeAspect="1" noChangeArrowheads="1" noTextEdit="1"/>
          </p:cNvSpPr>
          <p:nvPr>
            <p:ph type="sldImg"/>
          </p:nvPr>
        </p:nvSpPr>
        <p:spPr>
          <a:ln/>
        </p:spPr>
      </p:sp>
      <p:sp>
        <p:nvSpPr>
          <p:cNvPr id="1035268" name="Rectangle 3">
            <a:extLst>
              <a:ext uri="{FF2B5EF4-FFF2-40B4-BE49-F238E27FC236}">
                <a16:creationId xmlns:a16="http://schemas.microsoft.com/office/drawing/2014/main" id="{B8D0F71F-8A7B-4FA5-9D87-09E50FA050E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98384941"/>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314" name="Rectangle 7">
            <a:extLst>
              <a:ext uri="{FF2B5EF4-FFF2-40B4-BE49-F238E27FC236}">
                <a16:creationId xmlns:a16="http://schemas.microsoft.com/office/drawing/2014/main" id="{AC7EE092-DA43-454E-9D69-2DE0AA0F005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5EB61B9-4276-495B-A6F9-9382CFD539F5}" type="slidenum">
              <a:rPr lang="en-US" altLang="en-US" sz="1200"/>
              <a:pPr/>
              <a:t>335</a:t>
            </a:fld>
            <a:endParaRPr lang="en-US" altLang="en-US" sz="1200" dirty="0"/>
          </a:p>
        </p:txBody>
      </p:sp>
      <p:sp>
        <p:nvSpPr>
          <p:cNvPr id="1037315" name="Rectangle 2">
            <a:extLst>
              <a:ext uri="{FF2B5EF4-FFF2-40B4-BE49-F238E27FC236}">
                <a16:creationId xmlns:a16="http://schemas.microsoft.com/office/drawing/2014/main" id="{374B99FD-90AB-4EA1-9B2A-8B6FE0DCA52F}"/>
              </a:ext>
            </a:extLst>
          </p:cNvPr>
          <p:cNvSpPr>
            <a:spLocks noGrp="1" noRot="1" noChangeAspect="1" noChangeArrowheads="1" noTextEdit="1"/>
          </p:cNvSpPr>
          <p:nvPr>
            <p:ph type="sldImg"/>
          </p:nvPr>
        </p:nvSpPr>
        <p:spPr>
          <a:ln/>
        </p:spPr>
      </p:sp>
      <p:sp>
        <p:nvSpPr>
          <p:cNvPr id="1037316" name="Rectangle 3">
            <a:extLst>
              <a:ext uri="{FF2B5EF4-FFF2-40B4-BE49-F238E27FC236}">
                <a16:creationId xmlns:a16="http://schemas.microsoft.com/office/drawing/2014/main" id="{1914A5E6-A4BA-496A-A565-92B32CA9AFD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5096409"/>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9362" name="Rectangle 7">
            <a:extLst>
              <a:ext uri="{FF2B5EF4-FFF2-40B4-BE49-F238E27FC236}">
                <a16:creationId xmlns:a16="http://schemas.microsoft.com/office/drawing/2014/main" id="{C38163A7-75E0-47DC-A556-BA94B06ECE2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51BA961-962F-4E53-BDBA-8BB54C65DA35}" type="slidenum">
              <a:rPr lang="en-US" altLang="en-US" sz="1200"/>
              <a:pPr/>
              <a:t>336</a:t>
            </a:fld>
            <a:endParaRPr lang="en-US" altLang="en-US" sz="1200" dirty="0"/>
          </a:p>
        </p:txBody>
      </p:sp>
      <p:sp>
        <p:nvSpPr>
          <p:cNvPr id="1039363" name="Rectangle 2">
            <a:extLst>
              <a:ext uri="{FF2B5EF4-FFF2-40B4-BE49-F238E27FC236}">
                <a16:creationId xmlns:a16="http://schemas.microsoft.com/office/drawing/2014/main" id="{2ABFC277-9EDA-4C82-BA86-CDD10ACD0B87}"/>
              </a:ext>
            </a:extLst>
          </p:cNvPr>
          <p:cNvSpPr>
            <a:spLocks noGrp="1" noRot="1" noChangeAspect="1" noChangeArrowheads="1" noTextEdit="1"/>
          </p:cNvSpPr>
          <p:nvPr>
            <p:ph type="sldImg"/>
          </p:nvPr>
        </p:nvSpPr>
        <p:spPr>
          <a:ln/>
        </p:spPr>
      </p:sp>
      <p:sp>
        <p:nvSpPr>
          <p:cNvPr id="1039364" name="Rectangle 3">
            <a:extLst>
              <a:ext uri="{FF2B5EF4-FFF2-40B4-BE49-F238E27FC236}">
                <a16:creationId xmlns:a16="http://schemas.microsoft.com/office/drawing/2014/main" id="{2E47F483-9A22-4E36-AF9D-FB75B227925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58932198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1410" name="Rectangle 7">
            <a:extLst>
              <a:ext uri="{FF2B5EF4-FFF2-40B4-BE49-F238E27FC236}">
                <a16:creationId xmlns:a16="http://schemas.microsoft.com/office/drawing/2014/main" id="{C3572FD0-B2EF-4A15-9AA7-E92F4DC4AA6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71DA364-6BAA-42F8-BDF9-5D179466E34F}" type="slidenum">
              <a:rPr lang="en-US" altLang="en-US" sz="1200"/>
              <a:pPr/>
              <a:t>337</a:t>
            </a:fld>
            <a:endParaRPr lang="en-US" altLang="en-US" sz="1200" dirty="0"/>
          </a:p>
        </p:txBody>
      </p:sp>
      <p:sp>
        <p:nvSpPr>
          <p:cNvPr id="1041411" name="Rectangle 2">
            <a:extLst>
              <a:ext uri="{FF2B5EF4-FFF2-40B4-BE49-F238E27FC236}">
                <a16:creationId xmlns:a16="http://schemas.microsoft.com/office/drawing/2014/main" id="{F020E1F1-6E12-4177-974F-C5576B8567AB}"/>
              </a:ext>
            </a:extLst>
          </p:cNvPr>
          <p:cNvSpPr>
            <a:spLocks noGrp="1" noRot="1" noChangeAspect="1" noChangeArrowheads="1" noTextEdit="1"/>
          </p:cNvSpPr>
          <p:nvPr>
            <p:ph type="sldImg"/>
          </p:nvPr>
        </p:nvSpPr>
        <p:spPr>
          <a:ln/>
        </p:spPr>
      </p:sp>
      <p:sp>
        <p:nvSpPr>
          <p:cNvPr id="1041412" name="Rectangle 3">
            <a:extLst>
              <a:ext uri="{FF2B5EF4-FFF2-40B4-BE49-F238E27FC236}">
                <a16:creationId xmlns:a16="http://schemas.microsoft.com/office/drawing/2014/main" id="{6499BA47-82F3-4FDD-9973-138B8FC3FA1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649058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7">
            <a:extLst>
              <a:ext uri="{FF2B5EF4-FFF2-40B4-BE49-F238E27FC236}">
                <a16:creationId xmlns:a16="http://schemas.microsoft.com/office/drawing/2014/main" id="{D017B1A8-A8E8-49EB-B3C8-2496AFBB44C4}"/>
              </a:ext>
            </a:extLst>
          </p:cNvPr>
          <p:cNvSpPr txBox="1">
            <a:spLocks noGrp="1" noChangeArrowheads="1"/>
          </p:cNvSpPr>
          <p:nvPr/>
        </p:nvSpPr>
        <p:spPr bwMode="auto">
          <a:xfrm>
            <a:off x="5329202" y="6623685"/>
            <a:ext cx="4074796" cy="348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177" tIns="46589" rIns="93177" bIns="46589"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a:fld id="{A1C9DC18-7D80-4D43-954A-FD44A90AAFCB}" type="slidenum">
              <a:rPr lang="en-US" altLang="en-US" sz="1200"/>
              <a:pPr algn="r"/>
              <a:t>125</a:t>
            </a:fld>
            <a:endParaRPr lang="en-US" altLang="en-US" sz="1200" dirty="0"/>
          </a:p>
        </p:txBody>
      </p:sp>
      <p:sp>
        <p:nvSpPr>
          <p:cNvPr id="585731" name="Rectangle 2">
            <a:extLst>
              <a:ext uri="{FF2B5EF4-FFF2-40B4-BE49-F238E27FC236}">
                <a16:creationId xmlns:a16="http://schemas.microsoft.com/office/drawing/2014/main" id="{59DF875B-CB22-4C89-B980-BDC835C0543A}"/>
              </a:ext>
            </a:extLst>
          </p:cNvPr>
          <p:cNvSpPr>
            <a:spLocks noGrp="1" noRot="1" noChangeAspect="1" noChangeArrowheads="1" noTextEdit="1"/>
          </p:cNvSpPr>
          <p:nvPr>
            <p:ph type="sldImg"/>
          </p:nvPr>
        </p:nvSpPr>
        <p:spPr>
          <a:solidFill>
            <a:srgbClr val="FFFFFF"/>
          </a:solidFill>
          <a:ln/>
        </p:spPr>
      </p:sp>
      <p:sp>
        <p:nvSpPr>
          <p:cNvPr id="585732" name="Rectangle 3">
            <a:extLst>
              <a:ext uri="{FF2B5EF4-FFF2-40B4-BE49-F238E27FC236}">
                <a16:creationId xmlns:a16="http://schemas.microsoft.com/office/drawing/2014/main" id="{2D6F39AE-5F23-4429-B536-240AB0482109}"/>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2845509006"/>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3458" name="Rectangle 7">
            <a:extLst>
              <a:ext uri="{FF2B5EF4-FFF2-40B4-BE49-F238E27FC236}">
                <a16:creationId xmlns:a16="http://schemas.microsoft.com/office/drawing/2014/main" id="{B94C2895-3E8B-4B81-9110-665D0B15966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C69E5C1-4F94-4CAA-960E-BBD5FBFE9DD8}" type="slidenum">
              <a:rPr lang="en-US" altLang="en-US" sz="1200"/>
              <a:pPr/>
              <a:t>338</a:t>
            </a:fld>
            <a:endParaRPr lang="en-US" altLang="en-US" sz="1200" dirty="0"/>
          </a:p>
        </p:txBody>
      </p:sp>
      <p:sp>
        <p:nvSpPr>
          <p:cNvPr id="1043459" name="Rectangle 2">
            <a:extLst>
              <a:ext uri="{FF2B5EF4-FFF2-40B4-BE49-F238E27FC236}">
                <a16:creationId xmlns:a16="http://schemas.microsoft.com/office/drawing/2014/main" id="{6E153FEC-6F3E-4CFB-B21D-488B9012BDE0}"/>
              </a:ext>
            </a:extLst>
          </p:cNvPr>
          <p:cNvSpPr>
            <a:spLocks noGrp="1" noRot="1" noChangeAspect="1" noChangeArrowheads="1" noTextEdit="1"/>
          </p:cNvSpPr>
          <p:nvPr>
            <p:ph type="sldImg"/>
          </p:nvPr>
        </p:nvSpPr>
        <p:spPr>
          <a:ln/>
        </p:spPr>
      </p:sp>
      <p:sp>
        <p:nvSpPr>
          <p:cNvPr id="1043460" name="Rectangle 3">
            <a:extLst>
              <a:ext uri="{FF2B5EF4-FFF2-40B4-BE49-F238E27FC236}">
                <a16:creationId xmlns:a16="http://schemas.microsoft.com/office/drawing/2014/main" id="{A99E42D3-E942-4A33-BD79-5D9C9833E41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4403135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7">
            <a:extLst>
              <a:ext uri="{FF2B5EF4-FFF2-40B4-BE49-F238E27FC236}">
                <a16:creationId xmlns:a16="http://schemas.microsoft.com/office/drawing/2014/main" id="{861034AA-BDD2-47B4-8665-41F608B7A24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15909EA-DAD2-4528-98A2-9E310E9FE64F}" type="slidenum">
              <a:rPr lang="en-US" altLang="en-US" sz="1200"/>
              <a:pPr/>
              <a:t>339</a:t>
            </a:fld>
            <a:endParaRPr lang="en-US" altLang="en-US" sz="1200" dirty="0"/>
          </a:p>
        </p:txBody>
      </p:sp>
      <p:sp>
        <p:nvSpPr>
          <p:cNvPr id="1045507" name="Rectangle 2">
            <a:extLst>
              <a:ext uri="{FF2B5EF4-FFF2-40B4-BE49-F238E27FC236}">
                <a16:creationId xmlns:a16="http://schemas.microsoft.com/office/drawing/2014/main" id="{F2A68975-3A2E-49A0-9D3D-11FAA886A92E}"/>
              </a:ext>
            </a:extLst>
          </p:cNvPr>
          <p:cNvSpPr>
            <a:spLocks noGrp="1" noRot="1" noChangeAspect="1" noChangeArrowheads="1" noTextEdit="1"/>
          </p:cNvSpPr>
          <p:nvPr>
            <p:ph type="sldImg"/>
          </p:nvPr>
        </p:nvSpPr>
        <p:spPr>
          <a:ln/>
        </p:spPr>
      </p:sp>
      <p:sp>
        <p:nvSpPr>
          <p:cNvPr id="1045508" name="Rectangle 3">
            <a:extLst>
              <a:ext uri="{FF2B5EF4-FFF2-40B4-BE49-F238E27FC236}">
                <a16:creationId xmlns:a16="http://schemas.microsoft.com/office/drawing/2014/main" id="{9B55EC78-8401-474A-AD0D-6B0ED5C673A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89133274"/>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7">
            <a:extLst>
              <a:ext uri="{FF2B5EF4-FFF2-40B4-BE49-F238E27FC236}">
                <a16:creationId xmlns:a16="http://schemas.microsoft.com/office/drawing/2014/main" id="{F69743C7-EF6A-4446-ABA1-4D8C19239CD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6644E83-2C37-4F75-AB5A-DD5D8EBBD482}" type="slidenum">
              <a:rPr lang="en-US" altLang="en-US" sz="1200"/>
              <a:pPr/>
              <a:t>340</a:t>
            </a:fld>
            <a:endParaRPr lang="en-US" altLang="en-US" sz="1200" dirty="0"/>
          </a:p>
        </p:txBody>
      </p:sp>
      <p:sp>
        <p:nvSpPr>
          <p:cNvPr id="1047555" name="Rectangle 2">
            <a:extLst>
              <a:ext uri="{FF2B5EF4-FFF2-40B4-BE49-F238E27FC236}">
                <a16:creationId xmlns:a16="http://schemas.microsoft.com/office/drawing/2014/main" id="{8F58CD3D-3787-4444-9A43-07C4F682AB66}"/>
              </a:ext>
            </a:extLst>
          </p:cNvPr>
          <p:cNvSpPr>
            <a:spLocks noGrp="1" noRot="1" noChangeAspect="1" noChangeArrowheads="1" noTextEdit="1"/>
          </p:cNvSpPr>
          <p:nvPr>
            <p:ph type="sldImg"/>
          </p:nvPr>
        </p:nvSpPr>
        <p:spPr>
          <a:ln/>
        </p:spPr>
      </p:sp>
      <p:sp>
        <p:nvSpPr>
          <p:cNvPr id="1047556" name="Rectangle 3">
            <a:extLst>
              <a:ext uri="{FF2B5EF4-FFF2-40B4-BE49-F238E27FC236}">
                <a16:creationId xmlns:a16="http://schemas.microsoft.com/office/drawing/2014/main" id="{80340CAC-B326-4098-9674-4CF885BDCEE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536322421"/>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7">
            <a:extLst>
              <a:ext uri="{FF2B5EF4-FFF2-40B4-BE49-F238E27FC236}">
                <a16:creationId xmlns:a16="http://schemas.microsoft.com/office/drawing/2014/main" id="{0DC3D5D6-313B-4F1E-8ADB-06B15E701AD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CAC8A56-29EF-4DA6-9E44-79923F4EA429}" type="slidenum">
              <a:rPr lang="en-US" altLang="en-US" sz="1200"/>
              <a:pPr/>
              <a:t>341</a:t>
            </a:fld>
            <a:endParaRPr lang="en-US" altLang="en-US" sz="1200" dirty="0"/>
          </a:p>
        </p:txBody>
      </p:sp>
      <p:sp>
        <p:nvSpPr>
          <p:cNvPr id="1156099" name="Rectangle 2">
            <a:extLst>
              <a:ext uri="{FF2B5EF4-FFF2-40B4-BE49-F238E27FC236}">
                <a16:creationId xmlns:a16="http://schemas.microsoft.com/office/drawing/2014/main" id="{06B2CFB4-664E-4DD4-BD84-6B4924C793FD}"/>
              </a:ext>
            </a:extLst>
          </p:cNvPr>
          <p:cNvSpPr>
            <a:spLocks noGrp="1" noRot="1" noChangeAspect="1" noChangeArrowheads="1" noTextEdit="1"/>
          </p:cNvSpPr>
          <p:nvPr>
            <p:ph type="sldImg"/>
          </p:nvPr>
        </p:nvSpPr>
        <p:spPr>
          <a:ln/>
        </p:spPr>
      </p:sp>
      <p:sp>
        <p:nvSpPr>
          <p:cNvPr id="1156100" name="Rectangle 3">
            <a:extLst>
              <a:ext uri="{FF2B5EF4-FFF2-40B4-BE49-F238E27FC236}">
                <a16:creationId xmlns:a16="http://schemas.microsoft.com/office/drawing/2014/main" id="{BE2D1D30-4D33-4865-9896-DAE90A8F86B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29633070"/>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7">
            <a:extLst>
              <a:ext uri="{FF2B5EF4-FFF2-40B4-BE49-F238E27FC236}">
                <a16:creationId xmlns:a16="http://schemas.microsoft.com/office/drawing/2014/main" id="{CF866A16-54B5-4103-9AFE-898B4F733C8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9D3F28A-4E9D-4E29-A680-837053074AA8}" type="slidenum">
              <a:rPr lang="en-US" altLang="en-US" sz="1200"/>
              <a:pPr/>
              <a:t>342</a:t>
            </a:fld>
            <a:endParaRPr lang="en-US" altLang="en-US" sz="1200" dirty="0"/>
          </a:p>
        </p:txBody>
      </p:sp>
      <p:sp>
        <p:nvSpPr>
          <p:cNvPr id="1158147" name="Rectangle 2">
            <a:extLst>
              <a:ext uri="{FF2B5EF4-FFF2-40B4-BE49-F238E27FC236}">
                <a16:creationId xmlns:a16="http://schemas.microsoft.com/office/drawing/2014/main" id="{97C1ED4D-53D7-4751-81A4-7ECCD6F5F149}"/>
              </a:ext>
            </a:extLst>
          </p:cNvPr>
          <p:cNvSpPr>
            <a:spLocks noGrp="1" noRot="1" noChangeAspect="1" noChangeArrowheads="1" noTextEdit="1"/>
          </p:cNvSpPr>
          <p:nvPr>
            <p:ph type="sldImg"/>
          </p:nvPr>
        </p:nvSpPr>
        <p:spPr>
          <a:ln/>
        </p:spPr>
      </p:sp>
      <p:sp>
        <p:nvSpPr>
          <p:cNvPr id="1158148" name="Rectangle 3">
            <a:extLst>
              <a:ext uri="{FF2B5EF4-FFF2-40B4-BE49-F238E27FC236}">
                <a16:creationId xmlns:a16="http://schemas.microsoft.com/office/drawing/2014/main" id="{A067B12D-7683-4C55-A655-B7F588D7E3C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6812615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7">
            <a:extLst>
              <a:ext uri="{FF2B5EF4-FFF2-40B4-BE49-F238E27FC236}">
                <a16:creationId xmlns:a16="http://schemas.microsoft.com/office/drawing/2014/main" id="{CD677D48-5347-4157-B53F-7532CFFE074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12A02C3-4FA9-49A0-A278-7BF1C233753D}" type="slidenum">
              <a:rPr lang="en-US" altLang="en-US" sz="1200"/>
              <a:pPr/>
              <a:t>343</a:t>
            </a:fld>
            <a:endParaRPr lang="en-US" altLang="en-US" sz="1200" dirty="0"/>
          </a:p>
        </p:txBody>
      </p:sp>
      <p:sp>
        <p:nvSpPr>
          <p:cNvPr id="1160195" name="Rectangle 2">
            <a:extLst>
              <a:ext uri="{FF2B5EF4-FFF2-40B4-BE49-F238E27FC236}">
                <a16:creationId xmlns:a16="http://schemas.microsoft.com/office/drawing/2014/main" id="{F4D1B30A-13A9-4575-ADDF-CCE1C199518A}"/>
              </a:ext>
            </a:extLst>
          </p:cNvPr>
          <p:cNvSpPr>
            <a:spLocks noGrp="1" noRot="1" noChangeAspect="1" noChangeArrowheads="1" noTextEdit="1"/>
          </p:cNvSpPr>
          <p:nvPr>
            <p:ph type="sldImg"/>
          </p:nvPr>
        </p:nvSpPr>
        <p:spPr>
          <a:ln/>
        </p:spPr>
      </p:sp>
      <p:sp>
        <p:nvSpPr>
          <p:cNvPr id="1160196" name="Rectangle 3">
            <a:extLst>
              <a:ext uri="{FF2B5EF4-FFF2-40B4-BE49-F238E27FC236}">
                <a16:creationId xmlns:a16="http://schemas.microsoft.com/office/drawing/2014/main" id="{FA98698D-28B0-418F-A017-D6C20B1DB2C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25672062"/>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7">
            <a:extLst>
              <a:ext uri="{FF2B5EF4-FFF2-40B4-BE49-F238E27FC236}">
                <a16:creationId xmlns:a16="http://schemas.microsoft.com/office/drawing/2014/main" id="{AEFD31C8-B391-4019-9980-E6280775592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CBC6AC3-6B6B-4C10-AA50-4268A075D59F}" type="slidenum">
              <a:rPr lang="en-US" altLang="en-US" sz="1200"/>
              <a:pPr/>
              <a:t>344</a:t>
            </a:fld>
            <a:endParaRPr lang="en-US" altLang="en-US" sz="1200" dirty="0"/>
          </a:p>
        </p:txBody>
      </p:sp>
      <p:sp>
        <p:nvSpPr>
          <p:cNvPr id="1162243" name="Rectangle 2">
            <a:extLst>
              <a:ext uri="{FF2B5EF4-FFF2-40B4-BE49-F238E27FC236}">
                <a16:creationId xmlns:a16="http://schemas.microsoft.com/office/drawing/2014/main" id="{0B3F96D0-577E-4A4B-93FD-D505C64F8B85}"/>
              </a:ext>
            </a:extLst>
          </p:cNvPr>
          <p:cNvSpPr>
            <a:spLocks noGrp="1" noRot="1" noChangeAspect="1" noChangeArrowheads="1" noTextEdit="1"/>
          </p:cNvSpPr>
          <p:nvPr>
            <p:ph type="sldImg"/>
          </p:nvPr>
        </p:nvSpPr>
        <p:spPr>
          <a:ln/>
        </p:spPr>
      </p:sp>
      <p:sp>
        <p:nvSpPr>
          <p:cNvPr id="1162244" name="Rectangle 3">
            <a:extLst>
              <a:ext uri="{FF2B5EF4-FFF2-40B4-BE49-F238E27FC236}">
                <a16:creationId xmlns:a16="http://schemas.microsoft.com/office/drawing/2014/main" id="{A4E1480E-37FD-465A-AB58-1A31AF62D2E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06765735"/>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7">
            <a:extLst>
              <a:ext uri="{FF2B5EF4-FFF2-40B4-BE49-F238E27FC236}">
                <a16:creationId xmlns:a16="http://schemas.microsoft.com/office/drawing/2014/main" id="{E92B2C80-BE73-4DF5-8F74-B743B033065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43AE639-27D5-483A-B8D2-ECE233362005}" type="slidenum">
              <a:rPr lang="en-US" altLang="en-US" sz="1200"/>
              <a:pPr/>
              <a:t>345</a:t>
            </a:fld>
            <a:endParaRPr lang="en-US" altLang="en-US" sz="1200" dirty="0"/>
          </a:p>
        </p:txBody>
      </p:sp>
      <p:sp>
        <p:nvSpPr>
          <p:cNvPr id="1164291" name="Rectangle 2">
            <a:extLst>
              <a:ext uri="{FF2B5EF4-FFF2-40B4-BE49-F238E27FC236}">
                <a16:creationId xmlns:a16="http://schemas.microsoft.com/office/drawing/2014/main" id="{D47210A2-BDC9-44AD-856E-E12E5A7A37DC}"/>
              </a:ext>
            </a:extLst>
          </p:cNvPr>
          <p:cNvSpPr>
            <a:spLocks noGrp="1" noRot="1" noChangeAspect="1" noChangeArrowheads="1" noTextEdit="1"/>
          </p:cNvSpPr>
          <p:nvPr>
            <p:ph type="sldImg"/>
          </p:nvPr>
        </p:nvSpPr>
        <p:spPr>
          <a:ln/>
        </p:spPr>
      </p:sp>
      <p:sp>
        <p:nvSpPr>
          <p:cNvPr id="1164292" name="Rectangle 3">
            <a:extLst>
              <a:ext uri="{FF2B5EF4-FFF2-40B4-BE49-F238E27FC236}">
                <a16:creationId xmlns:a16="http://schemas.microsoft.com/office/drawing/2014/main" id="{EA4FB470-B67C-48A5-9DC7-048567F2503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578245650"/>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8" name="Rectangle 7">
            <a:extLst>
              <a:ext uri="{FF2B5EF4-FFF2-40B4-BE49-F238E27FC236}">
                <a16:creationId xmlns:a16="http://schemas.microsoft.com/office/drawing/2014/main" id="{64006EEC-36FD-48CB-91E7-6C396BEE608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9E8487E-DC42-4166-AE3C-F38D68D44C91}" type="slidenum">
              <a:rPr lang="en-US" altLang="en-US" sz="1200"/>
              <a:pPr/>
              <a:t>346</a:t>
            </a:fld>
            <a:endParaRPr lang="en-US" altLang="en-US" sz="1200" dirty="0"/>
          </a:p>
        </p:txBody>
      </p:sp>
      <p:sp>
        <p:nvSpPr>
          <p:cNvPr id="1212419" name="Rectangle 2">
            <a:extLst>
              <a:ext uri="{FF2B5EF4-FFF2-40B4-BE49-F238E27FC236}">
                <a16:creationId xmlns:a16="http://schemas.microsoft.com/office/drawing/2014/main" id="{6CBB6606-4E93-4291-933B-66BFEF7DEB04}"/>
              </a:ext>
            </a:extLst>
          </p:cNvPr>
          <p:cNvSpPr>
            <a:spLocks noGrp="1" noRot="1" noChangeAspect="1" noChangeArrowheads="1" noTextEdit="1"/>
          </p:cNvSpPr>
          <p:nvPr>
            <p:ph type="sldImg"/>
          </p:nvPr>
        </p:nvSpPr>
        <p:spPr>
          <a:ln/>
        </p:spPr>
      </p:sp>
      <p:sp>
        <p:nvSpPr>
          <p:cNvPr id="1212420" name="Rectangle 3">
            <a:extLst>
              <a:ext uri="{FF2B5EF4-FFF2-40B4-BE49-F238E27FC236}">
                <a16:creationId xmlns:a16="http://schemas.microsoft.com/office/drawing/2014/main" id="{820E1984-383A-4E17-8638-43133A5670A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98925273"/>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7">
            <a:extLst>
              <a:ext uri="{FF2B5EF4-FFF2-40B4-BE49-F238E27FC236}">
                <a16:creationId xmlns:a16="http://schemas.microsoft.com/office/drawing/2014/main" id="{F358802C-4DD8-45C1-B6F6-2E4AC76CAD5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E98EFE0-1CC3-4463-BDDF-A473D2D41182}" type="slidenum">
              <a:rPr lang="en-US" altLang="en-US" sz="1200"/>
              <a:pPr/>
              <a:t>347</a:t>
            </a:fld>
            <a:endParaRPr lang="en-US" altLang="en-US" sz="1200" dirty="0"/>
          </a:p>
        </p:txBody>
      </p:sp>
      <p:sp>
        <p:nvSpPr>
          <p:cNvPr id="1214467" name="Rectangle 2">
            <a:extLst>
              <a:ext uri="{FF2B5EF4-FFF2-40B4-BE49-F238E27FC236}">
                <a16:creationId xmlns:a16="http://schemas.microsoft.com/office/drawing/2014/main" id="{566091A4-3726-4302-A10C-FE7ED3F9F8DC}"/>
              </a:ext>
            </a:extLst>
          </p:cNvPr>
          <p:cNvSpPr>
            <a:spLocks noGrp="1" noRot="1" noChangeAspect="1" noChangeArrowheads="1" noTextEdit="1"/>
          </p:cNvSpPr>
          <p:nvPr>
            <p:ph type="sldImg"/>
          </p:nvPr>
        </p:nvSpPr>
        <p:spPr>
          <a:ln/>
        </p:spPr>
      </p:sp>
      <p:sp>
        <p:nvSpPr>
          <p:cNvPr id="1214468" name="Rectangle 3">
            <a:extLst>
              <a:ext uri="{FF2B5EF4-FFF2-40B4-BE49-F238E27FC236}">
                <a16:creationId xmlns:a16="http://schemas.microsoft.com/office/drawing/2014/main" id="{E2A28F18-E89A-4CDA-85E8-0573C2FAB08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86839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7">
            <a:extLst>
              <a:ext uri="{FF2B5EF4-FFF2-40B4-BE49-F238E27FC236}">
                <a16:creationId xmlns:a16="http://schemas.microsoft.com/office/drawing/2014/main" id="{12DAF77F-EA17-4DE4-991A-D87460D05DE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3058006-D65A-4189-926B-073DE6B86285}" type="slidenum">
              <a:rPr lang="en-US" altLang="en-US" sz="1200"/>
              <a:pPr/>
              <a:t>126</a:t>
            </a:fld>
            <a:endParaRPr lang="en-US" altLang="en-US" sz="1200" dirty="0"/>
          </a:p>
        </p:txBody>
      </p:sp>
      <p:sp>
        <p:nvSpPr>
          <p:cNvPr id="587779" name="Rectangle 2">
            <a:extLst>
              <a:ext uri="{FF2B5EF4-FFF2-40B4-BE49-F238E27FC236}">
                <a16:creationId xmlns:a16="http://schemas.microsoft.com/office/drawing/2014/main" id="{A18D7675-E89D-4A6F-A8FB-58914F121D79}"/>
              </a:ext>
            </a:extLst>
          </p:cNvPr>
          <p:cNvSpPr>
            <a:spLocks noGrp="1" noRot="1" noChangeAspect="1" noChangeArrowheads="1" noTextEdit="1"/>
          </p:cNvSpPr>
          <p:nvPr>
            <p:ph type="sldImg"/>
          </p:nvPr>
        </p:nvSpPr>
        <p:spPr>
          <a:solidFill>
            <a:srgbClr val="FFFFFF"/>
          </a:solidFill>
          <a:ln/>
        </p:spPr>
      </p:sp>
      <p:sp>
        <p:nvSpPr>
          <p:cNvPr id="587780" name="Rectangle 3">
            <a:extLst>
              <a:ext uri="{FF2B5EF4-FFF2-40B4-BE49-F238E27FC236}">
                <a16:creationId xmlns:a16="http://schemas.microsoft.com/office/drawing/2014/main" id="{3AB3E152-AE8F-4405-AF7B-B68F8E43557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118035985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7">
            <a:extLst>
              <a:ext uri="{FF2B5EF4-FFF2-40B4-BE49-F238E27FC236}">
                <a16:creationId xmlns:a16="http://schemas.microsoft.com/office/drawing/2014/main" id="{0F2259B3-010E-4207-80D6-18BCD9C8F31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E39CE48-3F91-4BA1-9C52-89AE2C602323}" type="slidenum">
              <a:rPr lang="en-US" altLang="en-US" sz="1200"/>
              <a:pPr/>
              <a:t>348</a:t>
            </a:fld>
            <a:endParaRPr lang="en-US" altLang="en-US" sz="1200" dirty="0"/>
          </a:p>
        </p:txBody>
      </p:sp>
      <p:sp>
        <p:nvSpPr>
          <p:cNvPr id="1216515" name="Rectangle 2">
            <a:extLst>
              <a:ext uri="{FF2B5EF4-FFF2-40B4-BE49-F238E27FC236}">
                <a16:creationId xmlns:a16="http://schemas.microsoft.com/office/drawing/2014/main" id="{675D127C-CAC9-4B2D-82BC-74B08064B348}"/>
              </a:ext>
            </a:extLst>
          </p:cNvPr>
          <p:cNvSpPr>
            <a:spLocks noGrp="1" noRot="1" noChangeAspect="1" noChangeArrowheads="1" noTextEdit="1"/>
          </p:cNvSpPr>
          <p:nvPr>
            <p:ph type="sldImg"/>
          </p:nvPr>
        </p:nvSpPr>
        <p:spPr>
          <a:ln/>
        </p:spPr>
      </p:sp>
      <p:sp>
        <p:nvSpPr>
          <p:cNvPr id="1216516" name="Rectangle 3">
            <a:extLst>
              <a:ext uri="{FF2B5EF4-FFF2-40B4-BE49-F238E27FC236}">
                <a16:creationId xmlns:a16="http://schemas.microsoft.com/office/drawing/2014/main" id="{FEEA77C6-BB8D-4122-A081-3E53E4302E9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9633652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7">
            <a:extLst>
              <a:ext uri="{FF2B5EF4-FFF2-40B4-BE49-F238E27FC236}">
                <a16:creationId xmlns:a16="http://schemas.microsoft.com/office/drawing/2014/main" id="{3DAE6A49-8BD0-4DD0-8878-373CC45D8F5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2C3898E-99C2-4D0C-8F59-4D0F7AFD68C3}" type="slidenum">
              <a:rPr lang="en-US" altLang="en-US" sz="1200"/>
              <a:pPr/>
              <a:t>349</a:t>
            </a:fld>
            <a:endParaRPr lang="en-US" altLang="en-US" sz="1200" dirty="0"/>
          </a:p>
        </p:txBody>
      </p:sp>
      <p:sp>
        <p:nvSpPr>
          <p:cNvPr id="1218563" name="Rectangle 2">
            <a:extLst>
              <a:ext uri="{FF2B5EF4-FFF2-40B4-BE49-F238E27FC236}">
                <a16:creationId xmlns:a16="http://schemas.microsoft.com/office/drawing/2014/main" id="{E350828C-5D8F-4905-A949-DF6377B246F7}"/>
              </a:ext>
            </a:extLst>
          </p:cNvPr>
          <p:cNvSpPr>
            <a:spLocks noGrp="1" noRot="1" noChangeAspect="1" noChangeArrowheads="1" noTextEdit="1"/>
          </p:cNvSpPr>
          <p:nvPr>
            <p:ph type="sldImg"/>
          </p:nvPr>
        </p:nvSpPr>
        <p:spPr>
          <a:ln/>
        </p:spPr>
      </p:sp>
      <p:sp>
        <p:nvSpPr>
          <p:cNvPr id="1218564" name="Rectangle 3">
            <a:extLst>
              <a:ext uri="{FF2B5EF4-FFF2-40B4-BE49-F238E27FC236}">
                <a16:creationId xmlns:a16="http://schemas.microsoft.com/office/drawing/2014/main" id="{F08B161C-0753-4E8B-9F85-0446F2E1178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50091507"/>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0610" name="Rectangle 7">
            <a:extLst>
              <a:ext uri="{FF2B5EF4-FFF2-40B4-BE49-F238E27FC236}">
                <a16:creationId xmlns:a16="http://schemas.microsoft.com/office/drawing/2014/main" id="{8D19C639-84F6-4171-B880-F2CA41A8207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C99EBAA-E41A-4660-8EF2-BF54BBAD27A4}" type="slidenum">
              <a:rPr lang="en-US" altLang="en-US" sz="1200"/>
              <a:pPr/>
              <a:t>350</a:t>
            </a:fld>
            <a:endParaRPr lang="en-US" altLang="en-US" sz="1200" dirty="0"/>
          </a:p>
        </p:txBody>
      </p:sp>
      <p:sp>
        <p:nvSpPr>
          <p:cNvPr id="1220611" name="Rectangle 2">
            <a:extLst>
              <a:ext uri="{FF2B5EF4-FFF2-40B4-BE49-F238E27FC236}">
                <a16:creationId xmlns:a16="http://schemas.microsoft.com/office/drawing/2014/main" id="{12F6C2D0-C5D4-43E3-8754-7665A64F792A}"/>
              </a:ext>
            </a:extLst>
          </p:cNvPr>
          <p:cNvSpPr>
            <a:spLocks noGrp="1" noRot="1" noChangeAspect="1" noChangeArrowheads="1" noTextEdit="1"/>
          </p:cNvSpPr>
          <p:nvPr>
            <p:ph type="sldImg"/>
          </p:nvPr>
        </p:nvSpPr>
        <p:spPr>
          <a:ln/>
        </p:spPr>
      </p:sp>
      <p:sp>
        <p:nvSpPr>
          <p:cNvPr id="1220612" name="Rectangle 3">
            <a:extLst>
              <a:ext uri="{FF2B5EF4-FFF2-40B4-BE49-F238E27FC236}">
                <a16:creationId xmlns:a16="http://schemas.microsoft.com/office/drawing/2014/main" id="{10CBC9C4-9250-4B1C-91BF-128DE428A84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17346978"/>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2658" name="Rectangle 7">
            <a:extLst>
              <a:ext uri="{FF2B5EF4-FFF2-40B4-BE49-F238E27FC236}">
                <a16:creationId xmlns:a16="http://schemas.microsoft.com/office/drawing/2014/main" id="{8EB1C0D5-EFF1-4001-917D-0B7A92C204D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DA01394-9C4C-4265-9973-EB12119825A0}" type="slidenum">
              <a:rPr lang="en-US" altLang="en-US" sz="1200"/>
              <a:pPr/>
              <a:t>351</a:t>
            </a:fld>
            <a:endParaRPr lang="en-US" altLang="en-US" sz="1200" dirty="0"/>
          </a:p>
        </p:txBody>
      </p:sp>
      <p:sp>
        <p:nvSpPr>
          <p:cNvPr id="1222659" name="Rectangle 2">
            <a:extLst>
              <a:ext uri="{FF2B5EF4-FFF2-40B4-BE49-F238E27FC236}">
                <a16:creationId xmlns:a16="http://schemas.microsoft.com/office/drawing/2014/main" id="{E2F16321-57EB-4508-9FC8-A0E1BC8A7226}"/>
              </a:ext>
            </a:extLst>
          </p:cNvPr>
          <p:cNvSpPr>
            <a:spLocks noGrp="1" noRot="1" noChangeAspect="1" noChangeArrowheads="1" noTextEdit="1"/>
          </p:cNvSpPr>
          <p:nvPr>
            <p:ph type="sldImg"/>
          </p:nvPr>
        </p:nvSpPr>
        <p:spPr>
          <a:ln/>
        </p:spPr>
      </p:sp>
      <p:sp>
        <p:nvSpPr>
          <p:cNvPr id="1222660" name="Rectangle 3">
            <a:extLst>
              <a:ext uri="{FF2B5EF4-FFF2-40B4-BE49-F238E27FC236}">
                <a16:creationId xmlns:a16="http://schemas.microsoft.com/office/drawing/2014/main" id="{91BA73E1-7EF8-4F09-B460-6FC698E6F84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80388823"/>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4706" name="Rectangle 7">
            <a:extLst>
              <a:ext uri="{FF2B5EF4-FFF2-40B4-BE49-F238E27FC236}">
                <a16:creationId xmlns:a16="http://schemas.microsoft.com/office/drawing/2014/main" id="{8E4E975B-EFE2-4DFC-9811-FEFC3D454F0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B38E316-B8B6-43B2-87B9-16B907632450}" type="slidenum">
              <a:rPr lang="en-US" altLang="en-US" sz="1200"/>
              <a:pPr/>
              <a:t>352</a:t>
            </a:fld>
            <a:endParaRPr lang="en-US" altLang="en-US" sz="1200" dirty="0"/>
          </a:p>
        </p:txBody>
      </p:sp>
      <p:sp>
        <p:nvSpPr>
          <p:cNvPr id="1224707" name="Rectangle 2">
            <a:extLst>
              <a:ext uri="{FF2B5EF4-FFF2-40B4-BE49-F238E27FC236}">
                <a16:creationId xmlns:a16="http://schemas.microsoft.com/office/drawing/2014/main" id="{A015BCD3-4271-49E6-822A-9B025686A972}"/>
              </a:ext>
            </a:extLst>
          </p:cNvPr>
          <p:cNvSpPr>
            <a:spLocks noGrp="1" noRot="1" noChangeAspect="1" noChangeArrowheads="1" noTextEdit="1"/>
          </p:cNvSpPr>
          <p:nvPr>
            <p:ph type="sldImg"/>
          </p:nvPr>
        </p:nvSpPr>
        <p:spPr>
          <a:ln/>
        </p:spPr>
      </p:sp>
      <p:sp>
        <p:nvSpPr>
          <p:cNvPr id="1224708" name="Rectangle 3">
            <a:extLst>
              <a:ext uri="{FF2B5EF4-FFF2-40B4-BE49-F238E27FC236}">
                <a16:creationId xmlns:a16="http://schemas.microsoft.com/office/drawing/2014/main" id="{15BA526F-F52B-40ED-84D6-2E56A89C888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34676356"/>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6754" name="Rectangle 7">
            <a:extLst>
              <a:ext uri="{FF2B5EF4-FFF2-40B4-BE49-F238E27FC236}">
                <a16:creationId xmlns:a16="http://schemas.microsoft.com/office/drawing/2014/main" id="{5C0A702A-FFC7-47C3-94E9-DFADD7E60E6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3D8B969-7DAD-4376-B0CA-8BF1FE3BF25D}" type="slidenum">
              <a:rPr lang="en-US" altLang="en-US" sz="1200"/>
              <a:pPr/>
              <a:t>353</a:t>
            </a:fld>
            <a:endParaRPr lang="en-US" altLang="en-US" sz="1200" dirty="0"/>
          </a:p>
        </p:txBody>
      </p:sp>
      <p:sp>
        <p:nvSpPr>
          <p:cNvPr id="1226755" name="Rectangle 2">
            <a:extLst>
              <a:ext uri="{FF2B5EF4-FFF2-40B4-BE49-F238E27FC236}">
                <a16:creationId xmlns:a16="http://schemas.microsoft.com/office/drawing/2014/main" id="{DE241AA8-B1AE-407C-BA90-8B7BB9597624}"/>
              </a:ext>
            </a:extLst>
          </p:cNvPr>
          <p:cNvSpPr>
            <a:spLocks noGrp="1" noRot="1" noChangeAspect="1" noChangeArrowheads="1" noTextEdit="1"/>
          </p:cNvSpPr>
          <p:nvPr>
            <p:ph type="sldImg"/>
          </p:nvPr>
        </p:nvSpPr>
        <p:spPr>
          <a:ln/>
        </p:spPr>
      </p:sp>
      <p:sp>
        <p:nvSpPr>
          <p:cNvPr id="1226756" name="Rectangle 3">
            <a:extLst>
              <a:ext uri="{FF2B5EF4-FFF2-40B4-BE49-F238E27FC236}">
                <a16:creationId xmlns:a16="http://schemas.microsoft.com/office/drawing/2014/main" id="{DB94ADB7-7E60-4BFB-A21B-B911883EF75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4110115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02" name="Rectangle 7">
            <a:extLst>
              <a:ext uri="{FF2B5EF4-FFF2-40B4-BE49-F238E27FC236}">
                <a16:creationId xmlns:a16="http://schemas.microsoft.com/office/drawing/2014/main" id="{61CBC67C-5FB9-44F7-B725-94207DBC4DC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671D11E-8EC2-48D8-BA74-84B180BABC5F}" type="slidenum">
              <a:rPr lang="en-US" altLang="en-US" sz="1200"/>
              <a:pPr/>
              <a:t>354</a:t>
            </a:fld>
            <a:endParaRPr lang="en-US" altLang="en-US" sz="1200" dirty="0"/>
          </a:p>
        </p:txBody>
      </p:sp>
      <p:sp>
        <p:nvSpPr>
          <p:cNvPr id="1228803" name="Rectangle 2">
            <a:extLst>
              <a:ext uri="{FF2B5EF4-FFF2-40B4-BE49-F238E27FC236}">
                <a16:creationId xmlns:a16="http://schemas.microsoft.com/office/drawing/2014/main" id="{2CD6C8CF-2A5A-4918-8D52-4AB764A7CA90}"/>
              </a:ext>
            </a:extLst>
          </p:cNvPr>
          <p:cNvSpPr>
            <a:spLocks noGrp="1" noRot="1" noChangeAspect="1" noChangeArrowheads="1" noTextEdit="1"/>
          </p:cNvSpPr>
          <p:nvPr>
            <p:ph type="sldImg"/>
          </p:nvPr>
        </p:nvSpPr>
        <p:spPr>
          <a:ln/>
        </p:spPr>
      </p:sp>
      <p:sp>
        <p:nvSpPr>
          <p:cNvPr id="1228804" name="Rectangle 3">
            <a:extLst>
              <a:ext uri="{FF2B5EF4-FFF2-40B4-BE49-F238E27FC236}">
                <a16:creationId xmlns:a16="http://schemas.microsoft.com/office/drawing/2014/main" id="{6525D0F8-D013-41AF-BC53-CB7C1CB3B77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14887856"/>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50" name="Rectangle 7">
            <a:extLst>
              <a:ext uri="{FF2B5EF4-FFF2-40B4-BE49-F238E27FC236}">
                <a16:creationId xmlns:a16="http://schemas.microsoft.com/office/drawing/2014/main" id="{097A5CEE-699F-490A-B6C2-E35595F2765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2124E9D-ABDC-4F81-B99B-FE4A7240A6F8}" type="slidenum">
              <a:rPr lang="en-US" altLang="en-US" sz="1200"/>
              <a:pPr/>
              <a:t>355</a:t>
            </a:fld>
            <a:endParaRPr lang="en-US" altLang="en-US" sz="1200" dirty="0"/>
          </a:p>
        </p:txBody>
      </p:sp>
      <p:sp>
        <p:nvSpPr>
          <p:cNvPr id="1230851" name="Rectangle 2">
            <a:extLst>
              <a:ext uri="{FF2B5EF4-FFF2-40B4-BE49-F238E27FC236}">
                <a16:creationId xmlns:a16="http://schemas.microsoft.com/office/drawing/2014/main" id="{5CCA046C-AE94-4CA4-B96F-259D0FFB161F}"/>
              </a:ext>
            </a:extLst>
          </p:cNvPr>
          <p:cNvSpPr>
            <a:spLocks noGrp="1" noRot="1" noChangeAspect="1" noChangeArrowheads="1" noTextEdit="1"/>
          </p:cNvSpPr>
          <p:nvPr>
            <p:ph type="sldImg"/>
          </p:nvPr>
        </p:nvSpPr>
        <p:spPr>
          <a:ln/>
        </p:spPr>
      </p:sp>
      <p:sp>
        <p:nvSpPr>
          <p:cNvPr id="1230852" name="Rectangle 3">
            <a:extLst>
              <a:ext uri="{FF2B5EF4-FFF2-40B4-BE49-F238E27FC236}">
                <a16:creationId xmlns:a16="http://schemas.microsoft.com/office/drawing/2014/main" id="{F3DA451D-92E0-41F5-AD7D-7BB63C2E22E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31905340"/>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8" name="Rectangle 7">
            <a:extLst>
              <a:ext uri="{FF2B5EF4-FFF2-40B4-BE49-F238E27FC236}">
                <a16:creationId xmlns:a16="http://schemas.microsoft.com/office/drawing/2014/main" id="{A4064534-8FCD-4393-880E-DF729092B2E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02F1E8D-1C2D-47F9-A7F4-7CA2B302B0C6}" type="slidenum">
              <a:rPr lang="en-US" altLang="en-US" sz="1200"/>
              <a:pPr/>
              <a:t>356</a:t>
            </a:fld>
            <a:endParaRPr lang="en-US" altLang="en-US" sz="1200" dirty="0"/>
          </a:p>
        </p:txBody>
      </p:sp>
      <p:sp>
        <p:nvSpPr>
          <p:cNvPr id="1232899" name="Rectangle 2">
            <a:extLst>
              <a:ext uri="{FF2B5EF4-FFF2-40B4-BE49-F238E27FC236}">
                <a16:creationId xmlns:a16="http://schemas.microsoft.com/office/drawing/2014/main" id="{0D610463-8D0E-4854-8EE6-CA44F71E990A}"/>
              </a:ext>
            </a:extLst>
          </p:cNvPr>
          <p:cNvSpPr>
            <a:spLocks noGrp="1" noRot="1" noChangeAspect="1" noChangeArrowheads="1" noTextEdit="1"/>
          </p:cNvSpPr>
          <p:nvPr>
            <p:ph type="sldImg"/>
          </p:nvPr>
        </p:nvSpPr>
        <p:spPr>
          <a:ln/>
        </p:spPr>
      </p:sp>
      <p:sp>
        <p:nvSpPr>
          <p:cNvPr id="1232900" name="Rectangle 3">
            <a:extLst>
              <a:ext uri="{FF2B5EF4-FFF2-40B4-BE49-F238E27FC236}">
                <a16:creationId xmlns:a16="http://schemas.microsoft.com/office/drawing/2014/main" id="{2D57ED4E-95E3-4941-B121-BBB3B4C31279}"/>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2809184885"/>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6" name="Rectangle 7">
            <a:extLst>
              <a:ext uri="{FF2B5EF4-FFF2-40B4-BE49-F238E27FC236}">
                <a16:creationId xmlns:a16="http://schemas.microsoft.com/office/drawing/2014/main" id="{02EBB5CE-AFA1-4255-B3ED-E42C2E64597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9C2112B-20ED-40AD-9391-84C37540D1C4}" type="slidenum">
              <a:rPr lang="en-US" altLang="en-US" sz="1200"/>
              <a:pPr/>
              <a:t>357</a:t>
            </a:fld>
            <a:endParaRPr lang="en-US" altLang="en-US" sz="1200" dirty="0"/>
          </a:p>
        </p:txBody>
      </p:sp>
      <p:sp>
        <p:nvSpPr>
          <p:cNvPr id="1234947" name="Rectangle 2">
            <a:extLst>
              <a:ext uri="{FF2B5EF4-FFF2-40B4-BE49-F238E27FC236}">
                <a16:creationId xmlns:a16="http://schemas.microsoft.com/office/drawing/2014/main" id="{8E57F3B8-8CD2-438D-911C-B318730BF8E4}"/>
              </a:ext>
            </a:extLst>
          </p:cNvPr>
          <p:cNvSpPr>
            <a:spLocks noGrp="1" noRot="1" noChangeAspect="1" noChangeArrowheads="1" noTextEdit="1"/>
          </p:cNvSpPr>
          <p:nvPr>
            <p:ph type="sldImg"/>
          </p:nvPr>
        </p:nvSpPr>
        <p:spPr>
          <a:ln/>
        </p:spPr>
      </p:sp>
      <p:sp>
        <p:nvSpPr>
          <p:cNvPr id="1234948" name="Rectangle 3">
            <a:extLst>
              <a:ext uri="{FF2B5EF4-FFF2-40B4-BE49-F238E27FC236}">
                <a16:creationId xmlns:a16="http://schemas.microsoft.com/office/drawing/2014/main" id="{2D51E935-573A-42B1-9773-625148162AC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1827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C33F7AD3-EF81-4573-AF39-CB7BC6F61A4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00EF373-9EDD-48F1-8AB6-76060947E7AA}" type="slidenum">
              <a:rPr lang="en-US" altLang="en-US" sz="1200"/>
              <a:pPr/>
              <a:t>3</a:t>
            </a:fld>
            <a:endParaRPr lang="en-US" altLang="en-US" sz="1200" dirty="0"/>
          </a:p>
        </p:txBody>
      </p:sp>
      <p:sp>
        <p:nvSpPr>
          <p:cNvPr id="201731" name="Rectangle 2">
            <a:extLst>
              <a:ext uri="{FF2B5EF4-FFF2-40B4-BE49-F238E27FC236}">
                <a16:creationId xmlns:a16="http://schemas.microsoft.com/office/drawing/2014/main" id="{9BBFB4D9-B1B4-4A15-BDCF-A5CA1C694E8A}"/>
              </a:ext>
            </a:extLst>
          </p:cNvPr>
          <p:cNvSpPr>
            <a:spLocks noGrp="1" noRot="1" noChangeAspect="1" noChangeArrowheads="1" noTextEdit="1"/>
          </p:cNvSpPr>
          <p:nvPr>
            <p:ph type="sldImg"/>
          </p:nvPr>
        </p:nvSpPr>
        <p:spPr>
          <a:ln/>
        </p:spPr>
      </p:sp>
      <p:sp>
        <p:nvSpPr>
          <p:cNvPr id="201732" name="Rectangle 3">
            <a:extLst>
              <a:ext uri="{FF2B5EF4-FFF2-40B4-BE49-F238E27FC236}">
                <a16:creationId xmlns:a16="http://schemas.microsoft.com/office/drawing/2014/main" id="{A39E30F9-4A8B-4631-B160-653A38AF8FB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734033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7">
            <a:extLst>
              <a:ext uri="{FF2B5EF4-FFF2-40B4-BE49-F238E27FC236}">
                <a16:creationId xmlns:a16="http://schemas.microsoft.com/office/drawing/2014/main" id="{D28C8437-1DC4-46C8-B397-32FB2374845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D088069-655D-4E74-93DE-DC717F246627}" type="slidenum">
              <a:rPr lang="en-US" altLang="en-US" sz="1200"/>
              <a:pPr/>
              <a:t>127</a:t>
            </a:fld>
            <a:endParaRPr lang="en-US" altLang="en-US" sz="1200" dirty="0"/>
          </a:p>
        </p:txBody>
      </p:sp>
      <p:sp>
        <p:nvSpPr>
          <p:cNvPr id="589827" name="Rectangle 2">
            <a:extLst>
              <a:ext uri="{FF2B5EF4-FFF2-40B4-BE49-F238E27FC236}">
                <a16:creationId xmlns:a16="http://schemas.microsoft.com/office/drawing/2014/main" id="{A6884717-C651-4761-B1A1-C178AAC12F69}"/>
              </a:ext>
            </a:extLst>
          </p:cNvPr>
          <p:cNvSpPr>
            <a:spLocks noGrp="1" noRot="1" noChangeAspect="1" noChangeArrowheads="1" noTextEdit="1"/>
          </p:cNvSpPr>
          <p:nvPr>
            <p:ph type="sldImg"/>
          </p:nvPr>
        </p:nvSpPr>
        <p:spPr>
          <a:solidFill>
            <a:srgbClr val="FFFFFF"/>
          </a:solidFill>
          <a:ln/>
        </p:spPr>
      </p:sp>
      <p:sp>
        <p:nvSpPr>
          <p:cNvPr id="589828" name="Rectangle 3">
            <a:extLst>
              <a:ext uri="{FF2B5EF4-FFF2-40B4-BE49-F238E27FC236}">
                <a16:creationId xmlns:a16="http://schemas.microsoft.com/office/drawing/2014/main" id="{0FBC63FE-41C0-4FD4-8FA5-49668DBC0F9C}"/>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1128645767"/>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8" name="Rectangle 7">
            <a:extLst>
              <a:ext uri="{FF2B5EF4-FFF2-40B4-BE49-F238E27FC236}">
                <a16:creationId xmlns:a16="http://schemas.microsoft.com/office/drawing/2014/main" id="{705C98A2-D6D3-485A-BA83-ECB1A41BDAB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0878BEF-EEC2-4D1E-8AA4-B3D53772F95B}" type="slidenum">
              <a:rPr lang="en-US" altLang="en-US" sz="1200"/>
              <a:pPr/>
              <a:t>359</a:t>
            </a:fld>
            <a:endParaRPr lang="en-US" altLang="en-US" sz="1200" dirty="0"/>
          </a:p>
        </p:txBody>
      </p:sp>
      <p:sp>
        <p:nvSpPr>
          <p:cNvPr id="1238019" name="Rectangle 2">
            <a:extLst>
              <a:ext uri="{FF2B5EF4-FFF2-40B4-BE49-F238E27FC236}">
                <a16:creationId xmlns:a16="http://schemas.microsoft.com/office/drawing/2014/main" id="{7257087F-0978-47D4-B5EA-8D2A74B96BE1}"/>
              </a:ext>
            </a:extLst>
          </p:cNvPr>
          <p:cNvSpPr>
            <a:spLocks noGrp="1" noRot="1" noChangeAspect="1" noChangeArrowheads="1" noTextEdit="1"/>
          </p:cNvSpPr>
          <p:nvPr>
            <p:ph type="sldImg"/>
          </p:nvPr>
        </p:nvSpPr>
        <p:spPr>
          <a:ln/>
        </p:spPr>
      </p:sp>
      <p:sp>
        <p:nvSpPr>
          <p:cNvPr id="1238020" name="Rectangle 3">
            <a:extLst>
              <a:ext uri="{FF2B5EF4-FFF2-40B4-BE49-F238E27FC236}">
                <a16:creationId xmlns:a16="http://schemas.microsoft.com/office/drawing/2014/main" id="{DC5AFE9E-8A41-42DE-93E5-48F671A4DF5E}"/>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381720500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6" name="Rectangle 7">
            <a:extLst>
              <a:ext uri="{FF2B5EF4-FFF2-40B4-BE49-F238E27FC236}">
                <a16:creationId xmlns:a16="http://schemas.microsoft.com/office/drawing/2014/main" id="{CDE45824-E109-4CEC-A322-E8434EC2BD1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5916EB2-82C7-4205-8553-58E24D4C1BB3}" type="slidenum">
              <a:rPr lang="en-US" altLang="en-US" sz="1200"/>
              <a:pPr/>
              <a:t>360</a:t>
            </a:fld>
            <a:endParaRPr lang="en-US" altLang="en-US" sz="1200" dirty="0"/>
          </a:p>
        </p:txBody>
      </p:sp>
      <p:sp>
        <p:nvSpPr>
          <p:cNvPr id="1240067" name="Rectangle 2">
            <a:extLst>
              <a:ext uri="{FF2B5EF4-FFF2-40B4-BE49-F238E27FC236}">
                <a16:creationId xmlns:a16="http://schemas.microsoft.com/office/drawing/2014/main" id="{B6154928-6716-423A-A65E-F5D929638DD2}"/>
              </a:ext>
            </a:extLst>
          </p:cNvPr>
          <p:cNvSpPr>
            <a:spLocks noGrp="1" noRot="1" noChangeAspect="1" noChangeArrowheads="1" noTextEdit="1"/>
          </p:cNvSpPr>
          <p:nvPr>
            <p:ph type="sldImg"/>
          </p:nvPr>
        </p:nvSpPr>
        <p:spPr>
          <a:ln/>
        </p:spPr>
      </p:sp>
      <p:sp>
        <p:nvSpPr>
          <p:cNvPr id="1240068" name="Rectangle 3">
            <a:extLst>
              <a:ext uri="{FF2B5EF4-FFF2-40B4-BE49-F238E27FC236}">
                <a16:creationId xmlns:a16="http://schemas.microsoft.com/office/drawing/2014/main" id="{5C1299D3-88EE-4BF3-BB61-060EF7AEB56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38394047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2114" name="Rectangle 7">
            <a:extLst>
              <a:ext uri="{FF2B5EF4-FFF2-40B4-BE49-F238E27FC236}">
                <a16:creationId xmlns:a16="http://schemas.microsoft.com/office/drawing/2014/main" id="{EF874CCD-74EA-4E2E-B15F-CD580697A79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D97C26E-CE64-41B1-BA4D-BE7059B0F55A}" type="slidenum">
              <a:rPr lang="en-US" altLang="en-US" sz="1200"/>
              <a:pPr/>
              <a:t>361</a:t>
            </a:fld>
            <a:endParaRPr lang="en-US" altLang="en-US" sz="1200" dirty="0"/>
          </a:p>
        </p:txBody>
      </p:sp>
      <p:sp>
        <p:nvSpPr>
          <p:cNvPr id="1242115" name="Rectangle 2">
            <a:extLst>
              <a:ext uri="{FF2B5EF4-FFF2-40B4-BE49-F238E27FC236}">
                <a16:creationId xmlns:a16="http://schemas.microsoft.com/office/drawing/2014/main" id="{330F09F4-87E5-46F1-9EAB-FDBB325AE353}"/>
              </a:ext>
            </a:extLst>
          </p:cNvPr>
          <p:cNvSpPr>
            <a:spLocks noGrp="1" noRot="1" noChangeAspect="1" noChangeArrowheads="1" noTextEdit="1"/>
          </p:cNvSpPr>
          <p:nvPr>
            <p:ph type="sldImg"/>
          </p:nvPr>
        </p:nvSpPr>
        <p:spPr>
          <a:ln/>
        </p:spPr>
      </p:sp>
      <p:sp>
        <p:nvSpPr>
          <p:cNvPr id="1242116" name="Rectangle 3">
            <a:extLst>
              <a:ext uri="{FF2B5EF4-FFF2-40B4-BE49-F238E27FC236}">
                <a16:creationId xmlns:a16="http://schemas.microsoft.com/office/drawing/2014/main" id="{4F842825-A1ED-498A-BD99-91EFD77B5CC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822046389"/>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4162" name="Rectangle 7">
            <a:extLst>
              <a:ext uri="{FF2B5EF4-FFF2-40B4-BE49-F238E27FC236}">
                <a16:creationId xmlns:a16="http://schemas.microsoft.com/office/drawing/2014/main" id="{4D54CF5B-24FC-4AD6-AE94-D1CA540C388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61ADAED-8E86-454D-9F4D-56CB4B92CEAF}" type="slidenum">
              <a:rPr lang="en-US" altLang="en-US" sz="1200"/>
              <a:pPr/>
              <a:t>362</a:t>
            </a:fld>
            <a:endParaRPr lang="en-US" altLang="en-US" sz="1200" dirty="0"/>
          </a:p>
        </p:txBody>
      </p:sp>
      <p:sp>
        <p:nvSpPr>
          <p:cNvPr id="1244163" name="Rectangle 2">
            <a:extLst>
              <a:ext uri="{FF2B5EF4-FFF2-40B4-BE49-F238E27FC236}">
                <a16:creationId xmlns:a16="http://schemas.microsoft.com/office/drawing/2014/main" id="{45EC2A8F-9D0E-4E45-A8A3-E80C92CFD811}"/>
              </a:ext>
            </a:extLst>
          </p:cNvPr>
          <p:cNvSpPr>
            <a:spLocks noGrp="1" noRot="1" noChangeAspect="1" noChangeArrowheads="1" noTextEdit="1"/>
          </p:cNvSpPr>
          <p:nvPr>
            <p:ph type="sldImg"/>
          </p:nvPr>
        </p:nvSpPr>
        <p:spPr>
          <a:ln/>
        </p:spPr>
      </p:sp>
      <p:sp>
        <p:nvSpPr>
          <p:cNvPr id="1244164" name="Rectangle 3">
            <a:extLst>
              <a:ext uri="{FF2B5EF4-FFF2-40B4-BE49-F238E27FC236}">
                <a16:creationId xmlns:a16="http://schemas.microsoft.com/office/drawing/2014/main" id="{E7F46B51-C1FC-4E14-91A4-0D2E01672F6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181445078"/>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210" name="Rectangle 7">
            <a:extLst>
              <a:ext uri="{FF2B5EF4-FFF2-40B4-BE49-F238E27FC236}">
                <a16:creationId xmlns:a16="http://schemas.microsoft.com/office/drawing/2014/main" id="{919A2289-2DC6-4ACE-8C5F-14173A1D175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22BD03A-DF9A-4DC1-9C0D-3EE1351592E5}" type="slidenum">
              <a:rPr lang="en-US" altLang="en-US" sz="1200"/>
              <a:pPr/>
              <a:t>363</a:t>
            </a:fld>
            <a:endParaRPr lang="en-US" altLang="en-US" sz="1200" dirty="0"/>
          </a:p>
        </p:txBody>
      </p:sp>
      <p:sp>
        <p:nvSpPr>
          <p:cNvPr id="1246211" name="Rectangle 2">
            <a:extLst>
              <a:ext uri="{FF2B5EF4-FFF2-40B4-BE49-F238E27FC236}">
                <a16:creationId xmlns:a16="http://schemas.microsoft.com/office/drawing/2014/main" id="{2E61794E-3E0C-473A-ACD3-50C207D9887E}"/>
              </a:ext>
            </a:extLst>
          </p:cNvPr>
          <p:cNvSpPr>
            <a:spLocks noGrp="1" noRot="1" noChangeAspect="1" noChangeArrowheads="1" noTextEdit="1"/>
          </p:cNvSpPr>
          <p:nvPr>
            <p:ph type="sldImg"/>
          </p:nvPr>
        </p:nvSpPr>
        <p:spPr>
          <a:ln/>
        </p:spPr>
      </p:sp>
      <p:sp>
        <p:nvSpPr>
          <p:cNvPr id="1246212" name="Rectangle 3">
            <a:extLst>
              <a:ext uri="{FF2B5EF4-FFF2-40B4-BE49-F238E27FC236}">
                <a16:creationId xmlns:a16="http://schemas.microsoft.com/office/drawing/2014/main" id="{199C3E9B-A387-45BE-9092-0812A0E29F8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71302504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8258" name="Rectangle 7">
            <a:extLst>
              <a:ext uri="{FF2B5EF4-FFF2-40B4-BE49-F238E27FC236}">
                <a16:creationId xmlns:a16="http://schemas.microsoft.com/office/drawing/2014/main" id="{CA321104-8845-4F21-AD6C-14C12A0D179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830ECEB-45D1-41E1-89EC-F50B7A89F1C4}" type="slidenum">
              <a:rPr lang="en-US" altLang="en-US" sz="1200"/>
              <a:pPr/>
              <a:t>364</a:t>
            </a:fld>
            <a:endParaRPr lang="en-US" altLang="en-US" sz="1200" dirty="0"/>
          </a:p>
        </p:txBody>
      </p:sp>
      <p:sp>
        <p:nvSpPr>
          <p:cNvPr id="1248259" name="Rectangle 2">
            <a:extLst>
              <a:ext uri="{FF2B5EF4-FFF2-40B4-BE49-F238E27FC236}">
                <a16:creationId xmlns:a16="http://schemas.microsoft.com/office/drawing/2014/main" id="{3B2538B9-D7F9-4948-A5CA-1352066C44F1}"/>
              </a:ext>
            </a:extLst>
          </p:cNvPr>
          <p:cNvSpPr>
            <a:spLocks noGrp="1" noRot="1" noChangeAspect="1" noChangeArrowheads="1" noTextEdit="1"/>
          </p:cNvSpPr>
          <p:nvPr>
            <p:ph type="sldImg"/>
          </p:nvPr>
        </p:nvSpPr>
        <p:spPr>
          <a:ln/>
        </p:spPr>
      </p:sp>
      <p:sp>
        <p:nvSpPr>
          <p:cNvPr id="1248260" name="Rectangle 3">
            <a:extLst>
              <a:ext uri="{FF2B5EF4-FFF2-40B4-BE49-F238E27FC236}">
                <a16:creationId xmlns:a16="http://schemas.microsoft.com/office/drawing/2014/main" id="{A375F7AB-B323-482B-AEE1-A884F27D31F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07834331"/>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1330" name="Rectangle 7">
            <a:extLst>
              <a:ext uri="{FF2B5EF4-FFF2-40B4-BE49-F238E27FC236}">
                <a16:creationId xmlns:a16="http://schemas.microsoft.com/office/drawing/2014/main" id="{6294B1AA-9D2E-49CC-969E-6254BD899BD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84C10DC-8629-42BA-AAF0-3D317185DAE5}" type="slidenum">
              <a:rPr lang="en-US" altLang="en-US" sz="1200"/>
              <a:pPr/>
              <a:t>366</a:t>
            </a:fld>
            <a:endParaRPr lang="en-US" altLang="en-US" sz="1200" dirty="0"/>
          </a:p>
        </p:txBody>
      </p:sp>
      <p:sp>
        <p:nvSpPr>
          <p:cNvPr id="1251331" name="Rectangle 2">
            <a:extLst>
              <a:ext uri="{FF2B5EF4-FFF2-40B4-BE49-F238E27FC236}">
                <a16:creationId xmlns:a16="http://schemas.microsoft.com/office/drawing/2014/main" id="{58B20E8A-0E99-4013-8565-00C59D8318E2}"/>
              </a:ext>
            </a:extLst>
          </p:cNvPr>
          <p:cNvSpPr>
            <a:spLocks noGrp="1" noRot="1" noChangeAspect="1" noChangeArrowheads="1" noTextEdit="1"/>
          </p:cNvSpPr>
          <p:nvPr>
            <p:ph type="sldImg"/>
          </p:nvPr>
        </p:nvSpPr>
        <p:spPr>
          <a:ln/>
        </p:spPr>
      </p:sp>
      <p:sp>
        <p:nvSpPr>
          <p:cNvPr id="1251332" name="Rectangle 3">
            <a:extLst>
              <a:ext uri="{FF2B5EF4-FFF2-40B4-BE49-F238E27FC236}">
                <a16:creationId xmlns:a16="http://schemas.microsoft.com/office/drawing/2014/main" id="{9FD6EE9E-72A9-47C8-B7DD-8EF9649A8F3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18029793"/>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3378" name="Rectangle 7">
            <a:extLst>
              <a:ext uri="{FF2B5EF4-FFF2-40B4-BE49-F238E27FC236}">
                <a16:creationId xmlns:a16="http://schemas.microsoft.com/office/drawing/2014/main" id="{E33077A5-CF8D-496A-AB12-D0F99B90B8D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5E30D1C-B624-4C1C-84FF-058EE206528E}" type="slidenum">
              <a:rPr lang="en-US" altLang="en-US" sz="1200"/>
              <a:pPr/>
              <a:t>367</a:t>
            </a:fld>
            <a:endParaRPr lang="en-US" altLang="en-US" sz="1200" dirty="0"/>
          </a:p>
        </p:txBody>
      </p:sp>
      <p:sp>
        <p:nvSpPr>
          <p:cNvPr id="1253379" name="Rectangle 2">
            <a:extLst>
              <a:ext uri="{FF2B5EF4-FFF2-40B4-BE49-F238E27FC236}">
                <a16:creationId xmlns:a16="http://schemas.microsoft.com/office/drawing/2014/main" id="{1D6EC68C-DB13-4E9A-9D19-5CACBF4A1D2B}"/>
              </a:ext>
            </a:extLst>
          </p:cNvPr>
          <p:cNvSpPr>
            <a:spLocks noGrp="1" noRot="1" noChangeAspect="1" noChangeArrowheads="1" noTextEdit="1"/>
          </p:cNvSpPr>
          <p:nvPr>
            <p:ph type="sldImg"/>
          </p:nvPr>
        </p:nvSpPr>
        <p:spPr>
          <a:ln/>
        </p:spPr>
      </p:sp>
      <p:sp>
        <p:nvSpPr>
          <p:cNvPr id="1253380" name="Rectangle 3">
            <a:extLst>
              <a:ext uri="{FF2B5EF4-FFF2-40B4-BE49-F238E27FC236}">
                <a16:creationId xmlns:a16="http://schemas.microsoft.com/office/drawing/2014/main" id="{E0E363E6-1B60-4ED3-8E56-0EF95D9D9C7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93819696"/>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5426" name="Rectangle 7">
            <a:extLst>
              <a:ext uri="{FF2B5EF4-FFF2-40B4-BE49-F238E27FC236}">
                <a16:creationId xmlns:a16="http://schemas.microsoft.com/office/drawing/2014/main" id="{FFADF765-A558-487F-9954-53F3CD3084F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22DC4AA-70C7-4153-A387-9AB554BA8C5E}" type="slidenum">
              <a:rPr lang="en-US" altLang="en-US" sz="1200"/>
              <a:pPr/>
              <a:t>368</a:t>
            </a:fld>
            <a:endParaRPr lang="en-US" altLang="en-US" sz="1200" dirty="0"/>
          </a:p>
        </p:txBody>
      </p:sp>
      <p:sp>
        <p:nvSpPr>
          <p:cNvPr id="1255427" name="Rectangle 2">
            <a:extLst>
              <a:ext uri="{FF2B5EF4-FFF2-40B4-BE49-F238E27FC236}">
                <a16:creationId xmlns:a16="http://schemas.microsoft.com/office/drawing/2014/main" id="{33BB5AD6-894A-471B-BF04-EEE06E7C9997}"/>
              </a:ext>
            </a:extLst>
          </p:cNvPr>
          <p:cNvSpPr>
            <a:spLocks noGrp="1" noRot="1" noChangeAspect="1" noChangeArrowheads="1" noTextEdit="1"/>
          </p:cNvSpPr>
          <p:nvPr>
            <p:ph type="sldImg"/>
          </p:nvPr>
        </p:nvSpPr>
        <p:spPr>
          <a:ln/>
        </p:spPr>
      </p:sp>
      <p:sp>
        <p:nvSpPr>
          <p:cNvPr id="1255428" name="Rectangle 3">
            <a:extLst>
              <a:ext uri="{FF2B5EF4-FFF2-40B4-BE49-F238E27FC236}">
                <a16:creationId xmlns:a16="http://schemas.microsoft.com/office/drawing/2014/main" id="{92D6FC1C-CAF9-4A41-B268-8D4E4FEFF63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4042937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7">
            <a:extLst>
              <a:ext uri="{FF2B5EF4-FFF2-40B4-BE49-F238E27FC236}">
                <a16:creationId xmlns:a16="http://schemas.microsoft.com/office/drawing/2014/main" id="{26BF7D10-972E-4DBF-974D-50672177B93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0C6B0C7-B7C8-4265-8E80-F6A431533465}" type="slidenum">
              <a:rPr lang="en-US" altLang="en-US" sz="1200"/>
              <a:pPr/>
              <a:t>369</a:t>
            </a:fld>
            <a:endParaRPr lang="en-US" altLang="en-US" sz="1200" dirty="0"/>
          </a:p>
        </p:txBody>
      </p:sp>
      <p:sp>
        <p:nvSpPr>
          <p:cNvPr id="1257475" name="Rectangle 2">
            <a:extLst>
              <a:ext uri="{FF2B5EF4-FFF2-40B4-BE49-F238E27FC236}">
                <a16:creationId xmlns:a16="http://schemas.microsoft.com/office/drawing/2014/main" id="{F776A235-5325-4701-8446-83FDEFD7CDB9}"/>
              </a:ext>
            </a:extLst>
          </p:cNvPr>
          <p:cNvSpPr>
            <a:spLocks noGrp="1" noRot="1" noChangeAspect="1" noChangeArrowheads="1" noTextEdit="1"/>
          </p:cNvSpPr>
          <p:nvPr>
            <p:ph type="sldImg"/>
          </p:nvPr>
        </p:nvSpPr>
        <p:spPr>
          <a:ln/>
        </p:spPr>
      </p:sp>
      <p:sp>
        <p:nvSpPr>
          <p:cNvPr id="1257476" name="Rectangle 3">
            <a:extLst>
              <a:ext uri="{FF2B5EF4-FFF2-40B4-BE49-F238E27FC236}">
                <a16:creationId xmlns:a16="http://schemas.microsoft.com/office/drawing/2014/main" id="{CE3A1AD8-63AD-4B96-BE73-CA64BCFFA10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65359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7">
            <a:extLst>
              <a:ext uri="{FF2B5EF4-FFF2-40B4-BE49-F238E27FC236}">
                <a16:creationId xmlns:a16="http://schemas.microsoft.com/office/drawing/2014/main" id="{C19FC8EF-7E9C-472B-B0B3-D79DA287C87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07B7463-2EAD-4054-A75D-B57A6760653A}" type="slidenum">
              <a:rPr lang="en-US" altLang="en-US" sz="1200"/>
              <a:pPr/>
              <a:t>128</a:t>
            </a:fld>
            <a:endParaRPr lang="en-US" altLang="en-US" sz="1200" dirty="0"/>
          </a:p>
        </p:txBody>
      </p:sp>
      <p:sp>
        <p:nvSpPr>
          <p:cNvPr id="591875" name="Rectangle 2">
            <a:extLst>
              <a:ext uri="{FF2B5EF4-FFF2-40B4-BE49-F238E27FC236}">
                <a16:creationId xmlns:a16="http://schemas.microsoft.com/office/drawing/2014/main" id="{A95A39C6-DD2C-4C34-9532-808F76C13A53}"/>
              </a:ext>
            </a:extLst>
          </p:cNvPr>
          <p:cNvSpPr>
            <a:spLocks noGrp="1" noRot="1" noChangeAspect="1" noChangeArrowheads="1" noTextEdit="1"/>
          </p:cNvSpPr>
          <p:nvPr>
            <p:ph type="sldImg"/>
          </p:nvPr>
        </p:nvSpPr>
        <p:spPr>
          <a:ln/>
        </p:spPr>
      </p:sp>
      <p:sp>
        <p:nvSpPr>
          <p:cNvPr id="591876" name="Rectangle 3">
            <a:extLst>
              <a:ext uri="{FF2B5EF4-FFF2-40B4-BE49-F238E27FC236}">
                <a16:creationId xmlns:a16="http://schemas.microsoft.com/office/drawing/2014/main" id="{42BECF41-61CE-4278-80D2-62FB03DD8B4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4739404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22" name="Rectangle 7">
            <a:extLst>
              <a:ext uri="{FF2B5EF4-FFF2-40B4-BE49-F238E27FC236}">
                <a16:creationId xmlns:a16="http://schemas.microsoft.com/office/drawing/2014/main" id="{EA18FB0C-AF27-46D2-B8E5-5C5BACC133C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2CE2ABD-01AE-4025-8993-11641B14379B}" type="slidenum">
              <a:rPr lang="en-US" altLang="en-US" sz="1200"/>
              <a:pPr/>
              <a:t>370</a:t>
            </a:fld>
            <a:endParaRPr lang="en-US" altLang="en-US" sz="1200" dirty="0"/>
          </a:p>
        </p:txBody>
      </p:sp>
      <p:sp>
        <p:nvSpPr>
          <p:cNvPr id="1259523" name="Rectangle 2">
            <a:extLst>
              <a:ext uri="{FF2B5EF4-FFF2-40B4-BE49-F238E27FC236}">
                <a16:creationId xmlns:a16="http://schemas.microsoft.com/office/drawing/2014/main" id="{FA20AD70-E720-4854-A464-A5B3D9A184FD}"/>
              </a:ext>
            </a:extLst>
          </p:cNvPr>
          <p:cNvSpPr>
            <a:spLocks noGrp="1" noRot="1" noChangeAspect="1" noChangeArrowheads="1" noTextEdit="1"/>
          </p:cNvSpPr>
          <p:nvPr>
            <p:ph type="sldImg"/>
          </p:nvPr>
        </p:nvSpPr>
        <p:spPr>
          <a:ln/>
        </p:spPr>
      </p:sp>
      <p:sp>
        <p:nvSpPr>
          <p:cNvPr id="1259524" name="Rectangle 3">
            <a:extLst>
              <a:ext uri="{FF2B5EF4-FFF2-40B4-BE49-F238E27FC236}">
                <a16:creationId xmlns:a16="http://schemas.microsoft.com/office/drawing/2014/main" id="{C6B6EB76-054B-4A66-859F-70A19FE4664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5989483"/>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7">
            <a:extLst>
              <a:ext uri="{FF2B5EF4-FFF2-40B4-BE49-F238E27FC236}">
                <a16:creationId xmlns:a16="http://schemas.microsoft.com/office/drawing/2014/main" id="{5964AED0-D063-40AD-8BDC-CDAFA9150F8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BF3B12F-F373-4DA5-8768-C3530A0B5E44}" type="slidenum">
              <a:rPr lang="en-US" altLang="en-US" sz="1200"/>
              <a:pPr/>
              <a:t>371</a:t>
            </a:fld>
            <a:endParaRPr lang="en-US" altLang="en-US" sz="1200" dirty="0"/>
          </a:p>
        </p:txBody>
      </p:sp>
      <p:sp>
        <p:nvSpPr>
          <p:cNvPr id="1261571" name="Rectangle 2">
            <a:extLst>
              <a:ext uri="{FF2B5EF4-FFF2-40B4-BE49-F238E27FC236}">
                <a16:creationId xmlns:a16="http://schemas.microsoft.com/office/drawing/2014/main" id="{4FFDBAAC-C58C-40AC-9219-BEB316B1EE8F}"/>
              </a:ext>
            </a:extLst>
          </p:cNvPr>
          <p:cNvSpPr>
            <a:spLocks noGrp="1" noRot="1" noChangeAspect="1" noChangeArrowheads="1" noTextEdit="1"/>
          </p:cNvSpPr>
          <p:nvPr>
            <p:ph type="sldImg"/>
          </p:nvPr>
        </p:nvSpPr>
        <p:spPr>
          <a:ln/>
        </p:spPr>
      </p:sp>
      <p:sp>
        <p:nvSpPr>
          <p:cNvPr id="1261572" name="Rectangle 3">
            <a:extLst>
              <a:ext uri="{FF2B5EF4-FFF2-40B4-BE49-F238E27FC236}">
                <a16:creationId xmlns:a16="http://schemas.microsoft.com/office/drawing/2014/main" id="{86ECFBAE-4AE7-460F-A677-2A022CFF9E0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29531701"/>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7">
            <a:extLst>
              <a:ext uri="{FF2B5EF4-FFF2-40B4-BE49-F238E27FC236}">
                <a16:creationId xmlns:a16="http://schemas.microsoft.com/office/drawing/2014/main" id="{66456BDB-1750-4BDB-8BF5-C104E5A0672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825728C-7A65-41DC-B921-A6DF41896AC1}" type="slidenum">
              <a:rPr lang="en-US" altLang="en-US" sz="1200"/>
              <a:pPr/>
              <a:t>373</a:t>
            </a:fld>
            <a:endParaRPr lang="en-US" altLang="en-US" sz="1200" dirty="0"/>
          </a:p>
        </p:txBody>
      </p:sp>
      <p:sp>
        <p:nvSpPr>
          <p:cNvPr id="1264643" name="Rectangle 2">
            <a:extLst>
              <a:ext uri="{FF2B5EF4-FFF2-40B4-BE49-F238E27FC236}">
                <a16:creationId xmlns:a16="http://schemas.microsoft.com/office/drawing/2014/main" id="{829E6E2E-3F17-43F0-830E-C75C01F31E99}"/>
              </a:ext>
            </a:extLst>
          </p:cNvPr>
          <p:cNvSpPr>
            <a:spLocks noGrp="1" noRot="1" noChangeAspect="1" noChangeArrowheads="1" noTextEdit="1"/>
          </p:cNvSpPr>
          <p:nvPr>
            <p:ph type="sldImg"/>
          </p:nvPr>
        </p:nvSpPr>
        <p:spPr>
          <a:ln/>
        </p:spPr>
      </p:sp>
      <p:sp>
        <p:nvSpPr>
          <p:cNvPr id="1264644" name="Rectangle 3">
            <a:extLst>
              <a:ext uri="{FF2B5EF4-FFF2-40B4-BE49-F238E27FC236}">
                <a16:creationId xmlns:a16="http://schemas.microsoft.com/office/drawing/2014/main" id="{D8C76D4F-1319-4592-BDF9-6939E8B33B0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75410394"/>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7">
            <a:extLst>
              <a:ext uri="{FF2B5EF4-FFF2-40B4-BE49-F238E27FC236}">
                <a16:creationId xmlns:a16="http://schemas.microsoft.com/office/drawing/2014/main" id="{8842EB4E-9969-4872-BCCA-366F8AB32A0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8410F34-CC4B-4907-B16E-7FCF15ED364D}" type="slidenum">
              <a:rPr lang="en-US" altLang="en-US" sz="1200"/>
              <a:pPr/>
              <a:t>374</a:t>
            </a:fld>
            <a:endParaRPr lang="en-US" altLang="en-US" sz="1200" dirty="0"/>
          </a:p>
        </p:txBody>
      </p:sp>
      <p:sp>
        <p:nvSpPr>
          <p:cNvPr id="1266691" name="Rectangle 2">
            <a:extLst>
              <a:ext uri="{FF2B5EF4-FFF2-40B4-BE49-F238E27FC236}">
                <a16:creationId xmlns:a16="http://schemas.microsoft.com/office/drawing/2014/main" id="{FF879F97-3EE4-453C-87B7-8937C48D65B6}"/>
              </a:ext>
            </a:extLst>
          </p:cNvPr>
          <p:cNvSpPr>
            <a:spLocks noGrp="1" noRot="1" noChangeAspect="1" noChangeArrowheads="1" noTextEdit="1"/>
          </p:cNvSpPr>
          <p:nvPr>
            <p:ph type="sldImg"/>
          </p:nvPr>
        </p:nvSpPr>
        <p:spPr>
          <a:ln/>
        </p:spPr>
      </p:sp>
      <p:sp>
        <p:nvSpPr>
          <p:cNvPr id="1266692" name="Rectangle 3">
            <a:extLst>
              <a:ext uri="{FF2B5EF4-FFF2-40B4-BE49-F238E27FC236}">
                <a16:creationId xmlns:a16="http://schemas.microsoft.com/office/drawing/2014/main" id="{259361CC-6E14-489F-BE18-7BE390FB298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88864962"/>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7">
            <a:extLst>
              <a:ext uri="{FF2B5EF4-FFF2-40B4-BE49-F238E27FC236}">
                <a16:creationId xmlns:a16="http://schemas.microsoft.com/office/drawing/2014/main" id="{60129EFC-610D-48BE-8391-657C00A2DB7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FBC2B26-90C3-4461-946C-BD75F64A2753}" type="slidenum">
              <a:rPr lang="en-US" altLang="en-US" sz="1200"/>
              <a:pPr/>
              <a:t>375</a:t>
            </a:fld>
            <a:endParaRPr lang="en-US" altLang="en-US" sz="1200" dirty="0"/>
          </a:p>
        </p:txBody>
      </p:sp>
      <p:sp>
        <p:nvSpPr>
          <p:cNvPr id="1268739" name="Rectangle 2">
            <a:extLst>
              <a:ext uri="{FF2B5EF4-FFF2-40B4-BE49-F238E27FC236}">
                <a16:creationId xmlns:a16="http://schemas.microsoft.com/office/drawing/2014/main" id="{53964672-6697-4A69-9EA1-EBE1D88EDDEE}"/>
              </a:ext>
            </a:extLst>
          </p:cNvPr>
          <p:cNvSpPr>
            <a:spLocks noGrp="1" noRot="1" noChangeAspect="1" noChangeArrowheads="1" noTextEdit="1"/>
          </p:cNvSpPr>
          <p:nvPr>
            <p:ph type="sldImg"/>
          </p:nvPr>
        </p:nvSpPr>
        <p:spPr>
          <a:ln/>
        </p:spPr>
      </p:sp>
      <p:sp>
        <p:nvSpPr>
          <p:cNvPr id="1268740" name="Rectangle 3">
            <a:extLst>
              <a:ext uri="{FF2B5EF4-FFF2-40B4-BE49-F238E27FC236}">
                <a16:creationId xmlns:a16="http://schemas.microsoft.com/office/drawing/2014/main" id="{1722D61C-ECD5-4E66-8997-BD79D43E174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493194058"/>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0786" name="Rectangle 7">
            <a:extLst>
              <a:ext uri="{FF2B5EF4-FFF2-40B4-BE49-F238E27FC236}">
                <a16:creationId xmlns:a16="http://schemas.microsoft.com/office/drawing/2014/main" id="{8D4899F6-1E40-4B0D-9893-39444EA58C9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3FA0C7B-F9C1-4FF7-9DD5-0F6CABBB811E}" type="slidenum">
              <a:rPr lang="en-US" altLang="en-US" sz="1200"/>
              <a:pPr/>
              <a:t>376</a:t>
            </a:fld>
            <a:endParaRPr lang="en-US" altLang="en-US" sz="1200" dirty="0"/>
          </a:p>
        </p:txBody>
      </p:sp>
      <p:sp>
        <p:nvSpPr>
          <p:cNvPr id="1270787" name="Rectangle 2">
            <a:extLst>
              <a:ext uri="{FF2B5EF4-FFF2-40B4-BE49-F238E27FC236}">
                <a16:creationId xmlns:a16="http://schemas.microsoft.com/office/drawing/2014/main" id="{E09BD032-0905-490C-8229-A3417D24036E}"/>
              </a:ext>
            </a:extLst>
          </p:cNvPr>
          <p:cNvSpPr>
            <a:spLocks noGrp="1" noRot="1" noChangeAspect="1" noChangeArrowheads="1" noTextEdit="1"/>
          </p:cNvSpPr>
          <p:nvPr>
            <p:ph type="sldImg"/>
          </p:nvPr>
        </p:nvSpPr>
        <p:spPr>
          <a:ln/>
        </p:spPr>
      </p:sp>
      <p:sp>
        <p:nvSpPr>
          <p:cNvPr id="1270788" name="Rectangle 3">
            <a:extLst>
              <a:ext uri="{FF2B5EF4-FFF2-40B4-BE49-F238E27FC236}">
                <a16:creationId xmlns:a16="http://schemas.microsoft.com/office/drawing/2014/main" id="{E001A19B-0229-4EF7-A671-9EFF50F7F2D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19815670"/>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2834" name="Rectangle 7">
            <a:extLst>
              <a:ext uri="{FF2B5EF4-FFF2-40B4-BE49-F238E27FC236}">
                <a16:creationId xmlns:a16="http://schemas.microsoft.com/office/drawing/2014/main" id="{F3C1FE69-AB98-469E-8079-8927B0F5940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1CA1557-8F01-415A-842D-97FE945C8828}" type="slidenum">
              <a:rPr lang="en-US" altLang="en-US" sz="1200"/>
              <a:pPr/>
              <a:t>377</a:t>
            </a:fld>
            <a:endParaRPr lang="en-US" altLang="en-US" sz="1200" dirty="0"/>
          </a:p>
        </p:txBody>
      </p:sp>
      <p:sp>
        <p:nvSpPr>
          <p:cNvPr id="1272835" name="Rectangle 2">
            <a:extLst>
              <a:ext uri="{FF2B5EF4-FFF2-40B4-BE49-F238E27FC236}">
                <a16:creationId xmlns:a16="http://schemas.microsoft.com/office/drawing/2014/main" id="{0F1F951C-49AB-4C89-B42A-779EF7CBEFB4}"/>
              </a:ext>
            </a:extLst>
          </p:cNvPr>
          <p:cNvSpPr>
            <a:spLocks noGrp="1" noRot="1" noChangeAspect="1" noChangeArrowheads="1" noTextEdit="1"/>
          </p:cNvSpPr>
          <p:nvPr>
            <p:ph type="sldImg"/>
          </p:nvPr>
        </p:nvSpPr>
        <p:spPr>
          <a:ln/>
        </p:spPr>
      </p:sp>
      <p:sp>
        <p:nvSpPr>
          <p:cNvPr id="1272836" name="Rectangle 3">
            <a:extLst>
              <a:ext uri="{FF2B5EF4-FFF2-40B4-BE49-F238E27FC236}">
                <a16:creationId xmlns:a16="http://schemas.microsoft.com/office/drawing/2014/main" id="{94B02B6B-2947-42E6-ADD7-D9BDFFF5349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361326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4882" name="Rectangle 7">
            <a:extLst>
              <a:ext uri="{FF2B5EF4-FFF2-40B4-BE49-F238E27FC236}">
                <a16:creationId xmlns:a16="http://schemas.microsoft.com/office/drawing/2014/main" id="{F0AB9533-5365-4855-9BBF-4A5AF36EF14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E942BA2-0BA0-4FCD-8BB5-FD589199B7D3}" type="slidenum">
              <a:rPr lang="en-US" altLang="en-US" sz="1200"/>
              <a:pPr/>
              <a:t>378</a:t>
            </a:fld>
            <a:endParaRPr lang="en-US" altLang="en-US" sz="1200" dirty="0"/>
          </a:p>
        </p:txBody>
      </p:sp>
      <p:sp>
        <p:nvSpPr>
          <p:cNvPr id="1274883" name="Rectangle 2">
            <a:extLst>
              <a:ext uri="{FF2B5EF4-FFF2-40B4-BE49-F238E27FC236}">
                <a16:creationId xmlns:a16="http://schemas.microsoft.com/office/drawing/2014/main" id="{747C5F45-6985-4B13-ABED-083FFB45E0AC}"/>
              </a:ext>
            </a:extLst>
          </p:cNvPr>
          <p:cNvSpPr>
            <a:spLocks noGrp="1" noRot="1" noChangeAspect="1" noChangeArrowheads="1" noTextEdit="1"/>
          </p:cNvSpPr>
          <p:nvPr>
            <p:ph type="sldImg"/>
          </p:nvPr>
        </p:nvSpPr>
        <p:spPr>
          <a:ln/>
        </p:spPr>
      </p:sp>
      <p:sp>
        <p:nvSpPr>
          <p:cNvPr id="1274884" name="Rectangle 3">
            <a:extLst>
              <a:ext uri="{FF2B5EF4-FFF2-40B4-BE49-F238E27FC236}">
                <a16:creationId xmlns:a16="http://schemas.microsoft.com/office/drawing/2014/main" id="{F99E9550-68A1-45CF-9A9B-0371115BAFC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259227501"/>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7954" name="Rectangle 7">
            <a:extLst>
              <a:ext uri="{FF2B5EF4-FFF2-40B4-BE49-F238E27FC236}">
                <a16:creationId xmlns:a16="http://schemas.microsoft.com/office/drawing/2014/main" id="{070EA832-3558-4625-8F00-AE9B3561EBC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B3BB037-56BF-4AEB-9581-CDE5A1B25580}" type="slidenum">
              <a:rPr lang="en-US" altLang="en-US" sz="1200"/>
              <a:pPr/>
              <a:t>380</a:t>
            </a:fld>
            <a:endParaRPr lang="en-US" altLang="en-US" sz="1200" dirty="0"/>
          </a:p>
        </p:txBody>
      </p:sp>
      <p:sp>
        <p:nvSpPr>
          <p:cNvPr id="1277955" name="Rectangle 2">
            <a:extLst>
              <a:ext uri="{FF2B5EF4-FFF2-40B4-BE49-F238E27FC236}">
                <a16:creationId xmlns:a16="http://schemas.microsoft.com/office/drawing/2014/main" id="{2343C77C-8897-4478-A429-6F02FA08C6C4}"/>
              </a:ext>
            </a:extLst>
          </p:cNvPr>
          <p:cNvSpPr>
            <a:spLocks noGrp="1" noRot="1" noChangeAspect="1" noChangeArrowheads="1" noTextEdit="1"/>
          </p:cNvSpPr>
          <p:nvPr>
            <p:ph type="sldImg"/>
          </p:nvPr>
        </p:nvSpPr>
        <p:spPr>
          <a:ln/>
        </p:spPr>
      </p:sp>
      <p:sp>
        <p:nvSpPr>
          <p:cNvPr id="1277956" name="Rectangle 3">
            <a:extLst>
              <a:ext uri="{FF2B5EF4-FFF2-40B4-BE49-F238E27FC236}">
                <a16:creationId xmlns:a16="http://schemas.microsoft.com/office/drawing/2014/main" id="{BF61B8BF-E216-4CB3-8BFD-C739412912F6}"/>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378541120"/>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02" name="Rectangle 7">
            <a:extLst>
              <a:ext uri="{FF2B5EF4-FFF2-40B4-BE49-F238E27FC236}">
                <a16:creationId xmlns:a16="http://schemas.microsoft.com/office/drawing/2014/main" id="{F4906961-B883-4EAF-A7D2-8E94B266E76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F43584F-838E-43AD-A1AD-C5DC208E959A}" type="slidenum">
              <a:rPr lang="en-US" altLang="en-US" sz="1200"/>
              <a:pPr/>
              <a:t>381</a:t>
            </a:fld>
            <a:endParaRPr lang="en-US" altLang="en-US" sz="1200" dirty="0"/>
          </a:p>
        </p:txBody>
      </p:sp>
      <p:sp>
        <p:nvSpPr>
          <p:cNvPr id="1280003" name="Rectangle 2">
            <a:extLst>
              <a:ext uri="{FF2B5EF4-FFF2-40B4-BE49-F238E27FC236}">
                <a16:creationId xmlns:a16="http://schemas.microsoft.com/office/drawing/2014/main" id="{F300BC34-4CA6-4086-BA59-2A528B3D76C9}"/>
              </a:ext>
            </a:extLst>
          </p:cNvPr>
          <p:cNvSpPr>
            <a:spLocks noGrp="1" noRot="1" noChangeAspect="1" noChangeArrowheads="1" noTextEdit="1"/>
          </p:cNvSpPr>
          <p:nvPr>
            <p:ph type="sldImg"/>
          </p:nvPr>
        </p:nvSpPr>
        <p:spPr>
          <a:ln/>
        </p:spPr>
      </p:sp>
      <p:sp>
        <p:nvSpPr>
          <p:cNvPr id="1280004" name="Rectangle 3">
            <a:extLst>
              <a:ext uri="{FF2B5EF4-FFF2-40B4-BE49-F238E27FC236}">
                <a16:creationId xmlns:a16="http://schemas.microsoft.com/office/drawing/2014/main" id="{0ADADC16-4669-433B-8600-B751CB0E1C1F}"/>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25415138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7">
            <a:extLst>
              <a:ext uri="{FF2B5EF4-FFF2-40B4-BE49-F238E27FC236}">
                <a16:creationId xmlns:a16="http://schemas.microsoft.com/office/drawing/2014/main" id="{2D71CD59-72FA-4113-AB87-E4D901B7DCC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3DEA399-E82A-487C-BDED-43427CBE4EC4}" type="slidenum">
              <a:rPr lang="en-US" altLang="en-US" sz="1200"/>
              <a:pPr/>
              <a:t>130</a:t>
            </a:fld>
            <a:endParaRPr lang="en-US" altLang="en-US" sz="1200" dirty="0"/>
          </a:p>
        </p:txBody>
      </p:sp>
      <p:sp>
        <p:nvSpPr>
          <p:cNvPr id="593923" name="Rectangle 2">
            <a:extLst>
              <a:ext uri="{FF2B5EF4-FFF2-40B4-BE49-F238E27FC236}">
                <a16:creationId xmlns:a16="http://schemas.microsoft.com/office/drawing/2014/main" id="{1DC0CD02-64D6-4A0C-A6EB-E711C6AC5669}"/>
              </a:ext>
            </a:extLst>
          </p:cNvPr>
          <p:cNvSpPr>
            <a:spLocks noGrp="1" noRot="1" noChangeAspect="1" noChangeArrowheads="1" noTextEdit="1"/>
          </p:cNvSpPr>
          <p:nvPr>
            <p:ph type="sldImg"/>
          </p:nvPr>
        </p:nvSpPr>
        <p:spPr>
          <a:ln/>
        </p:spPr>
      </p:sp>
      <p:sp>
        <p:nvSpPr>
          <p:cNvPr id="593924" name="Rectangle 3">
            <a:extLst>
              <a:ext uri="{FF2B5EF4-FFF2-40B4-BE49-F238E27FC236}">
                <a16:creationId xmlns:a16="http://schemas.microsoft.com/office/drawing/2014/main" id="{7D95632D-E7D4-41A3-965F-F4CEF1FA13D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71009391"/>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2050" name="Rectangle 7">
            <a:extLst>
              <a:ext uri="{FF2B5EF4-FFF2-40B4-BE49-F238E27FC236}">
                <a16:creationId xmlns:a16="http://schemas.microsoft.com/office/drawing/2014/main" id="{B83423BB-6069-4A50-BDEB-4C7322AD302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93B01ED-D7E4-41BE-833A-8A527D01529C}" type="slidenum">
              <a:rPr lang="en-US" altLang="en-US" sz="1200"/>
              <a:pPr/>
              <a:t>382</a:t>
            </a:fld>
            <a:endParaRPr lang="en-US" altLang="en-US" sz="1200" dirty="0"/>
          </a:p>
        </p:txBody>
      </p:sp>
      <p:sp>
        <p:nvSpPr>
          <p:cNvPr id="1282051" name="Rectangle 2">
            <a:extLst>
              <a:ext uri="{FF2B5EF4-FFF2-40B4-BE49-F238E27FC236}">
                <a16:creationId xmlns:a16="http://schemas.microsoft.com/office/drawing/2014/main" id="{EB3633CC-7A12-4F1B-AA9A-93D00E038514}"/>
              </a:ext>
            </a:extLst>
          </p:cNvPr>
          <p:cNvSpPr>
            <a:spLocks noGrp="1" noRot="1" noChangeAspect="1" noChangeArrowheads="1" noTextEdit="1"/>
          </p:cNvSpPr>
          <p:nvPr>
            <p:ph type="sldImg"/>
          </p:nvPr>
        </p:nvSpPr>
        <p:spPr>
          <a:ln/>
        </p:spPr>
      </p:sp>
      <p:sp>
        <p:nvSpPr>
          <p:cNvPr id="1282052" name="Rectangle 3">
            <a:extLst>
              <a:ext uri="{FF2B5EF4-FFF2-40B4-BE49-F238E27FC236}">
                <a16:creationId xmlns:a16="http://schemas.microsoft.com/office/drawing/2014/main" id="{132C3119-0C8E-4DA5-A60E-F5412C8C48D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1280787"/>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4098" name="Rectangle 7">
            <a:extLst>
              <a:ext uri="{FF2B5EF4-FFF2-40B4-BE49-F238E27FC236}">
                <a16:creationId xmlns:a16="http://schemas.microsoft.com/office/drawing/2014/main" id="{73AA5C65-84A9-45EE-BF02-325A52C9EA4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AE674B1-0C3F-4006-8B75-42EC2E047004}" type="slidenum">
              <a:rPr lang="en-US" altLang="en-US" sz="1200"/>
              <a:pPr/>
              <a:t>383</a:t>
            </a:fld>
            <a:endParaRPr lang="en-US" altLang="en-US" sz="1200" dirty="0"/>
          </a:p>
        </p:txBody>
      </p:sp>
      <p:sp>
        <p:nvSpPr>
          <p:cNvPr id="1284099" name="Rectangle 2">
            <a:extLst>
              <a:ext uri="{FF2B5EF4-FFF2-40B4-BE49-F238E27FC236}">
                <a16:creationId xmlns:a16="http://schemas.microsoft.com/office/drawing/2014/main" id="{E07F1395-D1F2-4B6C-B942-5E2FB3822062}"/>
              </a:ext>
            </a:extLst>
          </p:cNvPr>
          <p:cNvSpPr>
            <a:spLocks noGrp="1" noRot="1" noChangeAspect="1" noChangeArrowheads="1" noTextEdit="1"/>
          </p:cNvSpPr>
          <p:nvPr>
            <p:ph type="sldImg"/>
          </p:nvPr>
        </p:nvSpPr>
        <p:spPr>
          <a:ln/>
        </p:spPr>
      </p:sp>
      <p:sp>
        <p:nvSpPr>
          <p:cNvPr id="1284100" name="Rectangle 3">
            <a:extLst>
              <a:ext uri="{FF2B5EF4-FFF2-40B4-BE49-F238E27FC236}">
                <a16:creationId xmlns:a16="http://schemas.microsoft.com/office/drawing/2014/main" id="{C3C08922-656C-46DE-B0E3-97A5390C7E3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21355264"/>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146" name="Rectangle 7">
            <a:extLst>
              <a:ext uri="{FF2B5EF4-FFF2-40B4-BE49-F238E27FC236}">
                <a16:creationId xmlns:a16="http://schemas.microsoft.com/office/drawing/2014/main" id="{3B1A8B3A-FD97-433A-A04E-B7698696DFA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C2B6CBE-B5E1-4AAC-A36E-FF77C18B5CFB}" type="slidenum">
              <a:rPr lang="en-US" altLang="en-US" sz="1200"/>
              <a:pPr/>
              <a:t>384</a:t>
            </a:fld>
            <a:endParaRPr lang="en-US" altLang="en-US" sz="1200" dirty="0"/>
          </a:p>
        </p:txBody>
      </p:sp>
      <p:sp>
        <p:nvSpPr>
          <p:cNvPr id="1286147" name="Rectangle 2">
            <a:extLst>
              <a:ext uri="{FF2B5EF4-FFF2-40B4-BE49-F238E27FC236}">
                <a16:creationId xmlns:a16="http://schemas.microsoft.com/office/drawing/2014/main" id="{106FCD2E-E44F-45B5-9814-DCE678E0FCF0}"/>
              </a:ext>
            </a:extLst>
          </p:cNvPr>
          <p:cNvSpPr>
            <a:spLocks noGrp="1" noRot="1" noChangeAspect="1" noChangeArrowheads="1" noTextEdit="1"/>
          </p:cNvSpPr>
          <p:nvPr>
            <p:ph type="sldImg"/>
          </p:nvPr>
        </p:nvSpPr>
        <p:spPr>
          <a:ln/>
        </p:spPr>
      </p:sp>
      <p:sp>
        <p:nvSpPr>
          <p:cNvPr id="1286148" name="Rectangle 3">
            <a:extLst>
              <a:ext uri="{FF2B5EF4-FFF2-40B4-BE49-F238E27FC236}">
                <a16:creationId xmlns:a16="http://schemas.microsoft.com/office/drawing/2014/main" id="{A5A4F001-1A6B-4A2E-80A9-EBE54A3E1BE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78000341"/>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8194" name="Rectangle 7">
            <a:extLst>
              <a:ext uri="{FF2B5EF4-FFF2-40B4-BE49-F238E27FC236}">
                <a16:creationId xmlns:a16="http://schemas.microsoft.com/office/drawing/2014/main" id="{6E3BD6CB-12B9-414C-A8B9-7F0E51ABCEF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685C808-372A-4DA9-8374-2F4E3EB92429}" type="slidenum">
              <a:rPr lang="en-US" altLang="en-US" sz="1200"/>
              <a:pPr/>
              <a:t>385</a:t>
            </a:fld>
            <a:endParaRPr lang="en-US" altLang="en-US" sz="1200" dirty="0"/>
          </a:p>
        </p:txBody>
      </p:sp>
      <p:sp>
        <p:nvSpPr>
          <p:cNvPr id="1288195" name="Rectangle 2">
            <a:extLst>
              <a:ext uri="{FF2B5EF4-FFF2-40B4-BE49-F238E27FC236}">
                <a16:creationId xmlns:a16="http://schemas.microsoft.com/office/drawing/2014/main" id="{A4348975-C22A-4632-B4FE-430DC60ECEC8}"/>
              </a:ext>
            </a:extLst>
          </p:cNvPr>
          <p:cNvSpPr>
            <a:spLocks noGrp="1" noRot="1" noChangeAspect="1" noChangeArrowheads="1" noTextEdit="1"/>
          </p:cNvSpPr>
          <p:nvPr>
            <p:ph type="sldImg"/>
          </p:nvPr>
        </p:nvSpPr>
        <p:spPr>
          <a:ln/>
        </p:spPr>
      </p:sp>
      <p:sp>
        <p:nvSpPr>
          <p:cNvPr id="1288196" name="Rectangle 3">
            <a:extLst>
              <a:ext uri="{FF2B5EF4-FFF2-40B4-BE49-F238E27FC236}">
                <a16:creationId xmlns:a16="http://schemas.microsoft.com/office/drawing/2014/main" id="{C6CE86AF-37BB-4A77-AD38-285812AD6C8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53123969"/>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42" name="Rectangle 7">
            <a:extLst>
              <a:ext uri="{FF2B5EF4-FFF2-40B4-BE49-F238E27FC236}">
                <a16:creationId xmlns:a16="http://schemas.microsoft.com/office/drawing/2014/main" id="{59B6FFC5-2860-40E6-9EDF-2B7B4E154E4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866B1C0-0395-401E-BBAA-2C071F934EA6}" type="slidenum">
              <a:rPr lang="en-US" altLang="en-US" sz="1200"/>
              <a:pPr/>
              <a:t>386</a:t>
            </a:fld>
            <a:endParaRPr lang="en-US" altLang="en-US" sz="1200" dirty="0"/>
          </a:p>
        </p:txBody>
      </p:sp>
      <p:sp>
        <p:nvSpPr>
          <p:cNvPr id="1290243" name="Rectangle 2">
            <a:extLst>
              <a:ext uri="{FF2B5EF4-FFF2-40B4-BE49-F238E27FC236}">
                <a16:creationId xmlns:a16="http://schemas.microsoft.com/office/drawing/2014/main" id="{899032ED-441D-491F-899A-1F6ECC326CD2}"/>
              </a:ext>
            </a:extLst>
          </p:cNvPr>
          <p:cNvSpPr>
            <a:spLocks noGrp="1" noRot="1" noChangeAspect="1" noChangeArrowheads="1" noTextEdit="1"/>
          </p:cNvSpPr>
          <p:nvPr>
            <p:ph type="sldImg"/>
          </p:nvPr>
        </p:nvSpPr>
        <p:spPr>
          <a:ln/>
        </p:spPr>
      </p:sp>
      <p:sp>
        <p:nvSpPr>
          <p:cNvPr id="1290244" name="Rectangle 3">
            <a:extLst>
              <a:ext uri="{FF2B5EF4-FFF2-40B4-BE49-F238E27FC236}">
                <a16:creationId xmlns:a16="http://schemas.microsoft.com/office/drawing/2014/main" id="{7C395614-0577-4BDB-AAED-610A2FE54508}"/>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2890401036"/>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2290" name="Rectangle 7">
            <a:extLst>
              <a:ext uri="{FF2B5EF4-FFF2-40B4-BE49-F238E27FC236}">
                <a16:creationId xmlns:a16="http://schemas.microsoft.com/office/drawing/2014/main" id="{4BFE2A9F-EF8F-418B-80A2-C023F008445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2C90849-9AE6-4B1B-A36C-664AD6D28C73}" type="slidenum">
              <a:rPr lang="en-US" altLang="en-US" sz="1200"/>
              <a:pPr/>
              <a:t>387</a:t>
            </a:fld>
            <a:endParaRPr lang="en-US" altLang="en-US" sz="1200" dirty="0"/>
          </a:p>
        </p:txBody>
      </p:sp>
      <p:sp>
        <p:nvSpPr>
          <p:cNvPr id="1292291" name="Rectangle 2">
            <a:extLst>
              <a:ext uri="{FF2B5EF4-FFF2-40B4-BE49-F238E27FC236}">
                <a16:creationId xmlns:a16="http://schemas.microsoft.com/office/drawing/2014/main" id="{50E995C6-9E7A-456E-BD5A-3B817F65D399}"/>
              </a:ext>
            </a:extLst>
          </p:cNvPr>
          <p:cNvSpPr>
            <a:spLocks noGrp="1" noRot="1" noChangeAspect="1" noChangeArrowheads="1" noTextEdit="1"/>
          </p:cNvSpPr>
          <p:nvPr>
            <p:ph type="sldImg"/>
          </p:nvPr>
        </p:nvSpPr>
        <p:spPr>
          <a:ln/>
        </p:spPr>
      </p:sp>
      <p:sp>
        <p:nvSpPr>
          <p:cNvPr id="1292292" name="Rectangle 3">
            <a:extLst>
              <a:ext uri="{FF2B5EF4-FFF2-40B4-BE49-F238E27FC236}">
                <a16:creationId xmlns:a16="http://schemas.microsoft.com/office/drawing/2014/main" id="{DFF6F6C1-1B7E-466B-89EF-154CBD9C1B7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244970431"/>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4338" name="Rectangle 7">
            <a:extLst>
              <a:ext uri="{FF2B5EF4-FFF2-40B4-BE49-F238E27FC236}">
                <a16:creationId xmlns:a16="http://schemas.microsoft.com/office/drawing/2014/main" id="{B4AB6559-ED1F-40C5-9DC7-E97E651E2C8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31E006C-97A8-4C98-AA0B-260BC08B1FA7}" type="slidenum">
              <a:rPr lang="en-US" altLang="en-US" sz="1200"/>
              <a:pPr/>
              <a:t>388</a:t>
            </a:fld>
            <a:endParaRPr lang="en-US" altLang="en-US" sz="1200" dirty="0"/>
          </a:p>
        </p:txBody>
      </p:sp>
      <p:sp>
        <p:nvSpPr>
          <p:cNvPr id="1294339" name="Rectangle 2">
            <a:extLst>
              <a:ext uri="{FF2B5EF4-FFF2-40B4-BE49-F238E27FC236}">
                <a16:creationId xmlns:a16="http://schemas.microsoft.com/office/drawing/2014/main" id="{33D73E74-E866-4236-B198-A5F0559BA783}"/>
              </a:ext>
            </a:extLst>
          </p:cNvPr>
          <p:cNvSpPr>
            <a:spLocks noGrp="1" noRot="1" noChangeAspect="1" noChangeArrowheads="1" noTextEdit="1"/>
          </p:cNvSpPr>
          <p:nvPr>
            <p:ph type="sldImg"/>
          </p:nvPr>
        </p:nvSpPr>
        <p:spPr>
          <a:ln/>
        </p:spPr>
      </p:sp>
      <p:sp>
        <p:nvSpPr>
          <p:cNvPr id="1294340" name="Rectangle 3">
            <a:extLst>
              <a:ext uri="{FF2B5EF4-FFF2-40B4-BE49-F238E27FC236}">
                <a16:creationId xmlns:a16="http://schemas.microsoft.com/office/drawing/2014/main" id="{75345EC4-C4D7-459D-9E1B-928483C0DC4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39217022"/>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6386" name="Rectangle 7">
            <a:extLst>
              <a:ext uri="{FF2B5EF4-FFF2-40B4-BE49-F238E27FC236}">
                <a16:creationId xmlns:a16="http://schemas.microsoft.com/office/drawing/2014/main" id="{DABF8EB6-3D4B-40DF-B306-CA783DC4225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1EAFD65-0C24-4AAE-997E-BCBDC8D692D7}" type="slidenum">
              <a:rPr lang="en-US" altLang="en-US" sz="1200"/>
              <a:pPr/>
              <a:t>389</a:t>
            </a:fld>
            <a:endParaRPr lang="en-US" altLang="en-US" sz="1200" dirty="0"/>
          </a:p>
        </p:txBody>
      </p:sp>
      <p:sp>
        <p:nvSpPr>
          <p:cNvPr id="1296387" name="Rectangle 2">
            <a:extLst>
              <a:ext uri="{FF2B5EF4-FFF2-40B4-BE49-F238E27FC236}">
                <a16:creationId xmlns:a16="http://schemas.microsoft.com/office/drawing/2014/main" id="{976F0BEB-CEE6-4EA8-AA5A-323E76845F66}"/>
              </a:ext>
            </a:extLst>
          </p:cNvPr>
          <p:cNvSpPr>
            <a:spLocks noGrp="1" noRot="1" noChangeAspect="1" noChangeArrowheads="1" noTextEdit="1"/>
          </p:cNvSpPr>
          <p:nvPr>
            <p:ph type="sldImg"/>
          </p:nvPr>
        </p:nvSpPr>
        <p:spPr>
          <a:ln/>
        </p:spPr>
      </p:sp>
      <p:sp>
        <p:nvSpPr>
          <p:cNvPr id="1296388" name="Rectangle 3">
            <a:extLst>
              <a:ext uri="{FF2B5EF4-FFF2-40B4-BE49-F238E27FC236}">
                <a16:creationId xmlns:a16="http://schemas.microsoft.com/office/drawing/2014/main" id="{2FE2F024-802E-4B4F-91BB-E288C97214A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98209387"/>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8434" name="Rectangle 7">
            <a:extLst>
              <a:ext uri="{FF2B5EF4-FFF2-40B4-BE49-F238E27FC236}">
                <a16:creationId xmlns:a16="http://schemas.microsoft.com/office/drawing/2014/main" id="{31A2136C-702A-41A7-8AE3-C48D91E8E30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86A3290-FCF4-4E86-BFFA-A61341274408}" type="slidenum">
              <a:rPr lang="en-US" altLang="en-US" sz="1200"/>
              <a:pPr/>
              <a:t>390</a:t>
            </a:fld>
            <a:endParaRPr lang="en-US" altLang="en-US" sz="1200" dirty="0"/>
          </a:p>
        </p:txBody>
      </p:sp>
      <p:sp>
        <p:nvSpPr>
          <p:cNvPr id="1298435" name="Rectangle 2">
            <a:extLst>
              <a:ext uri="{FF2B5EF4-FFF2-40B4-BE49-F238E27FC236}">
                <a16:creationId xmlns:a16="http://schemas.microsoft.com/office/drawing/2014/main" id="{CB81A83A-5DD7-4AA7-B8E8-0433E7B1C93B}"/>
              </a:ext>
            </a:extLst>
          </p:cNvPr>
          <p:cNvSpPr>
            <a:spLocks noGrp="1" noRot="1" noChangeAspect="1" noChangeArrowheads="1" noTextEdit="1"/>
          </p:cNvSpPr>
          <p:nvPr>
            <p:ph type="sldImg"/>
          </p:nvPr>
        </p:nvSpPr>
        <p:spPr>
          <a:ln/>
        </p:spPr>
      </p:sp>
      <p:sp>
        <p:nvSpPr>
          <p:cNvPr id="1298436" name="Rectangle 3">
            <a:extLst>
              <a:ext uri="{FF2B5EF4-FFF2-40B4-BE49-F238E27FC236}">
                <a16:creationId xmlns:a16="http://schemas.microsoft.com/office/drawing/2014/main" id="{C3478D4C-0C68-4361-B819-D85AC6135D3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48596074"/>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82" name="Rectangle 7">
            <a:extLst>
              <a:ext uri="{FF2B5EF4-FFF2-40B4-BE49-F238E27FC236}">
                <a16:creationId xmlns:a16="http://schemas.microsoft.com/office/drawing/2014/main" id="{9482C622-B55C-4E3A-9D66-34969A15523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8A16C27-F037-47C7-B29F-1CFD2959B4C2}" type="slidenum">
              <a:rPr lang="en-US" altLang="en-US" sz="1200"/>
              <a:pPr/>
              <a:t>391</a:t>
            </a:fld>
            <a:endParaRPr lang="en-US" altLang="en-US" sz="1200" dirty="0"/>
          </a:p>
        </p:txBody>
      </p:sp>
      <p:sp>
        <p:nvSpPr>
          <p:cNvPr id="1300483" name="Rectangle 2">
            <a:extLst>
              <a:ext uri="{FF2B5EF4-FFF2-40B4-BE49-F238E27FC236}">
                <a16:creationId xmlns:a16="http://schemas.microsoft.com/office/drawing/2014/main" id="{D11D6E69-360B-4327-BDD9-F86A8DFA0010}"/>
              </a:ext>
            </a:extLst>
          </p:cNvPr>
          <p:cNvSpPr>
            <a:spLocks noGrp="1" noRot="1" noChangeAspect="1" noChangeArrowheads="1" noTextEdit="1"/>
          </p:cNvSpPr>
          <p:nvPr>
            <p:ph type="sldImg"/>
          </p:nvPr>
        </p:nvSpPr>
        <p:spPr>
          <a:ln/>
        </p:spPr>
      </p:sp>
      <p:sp>
        <p:nvSpPr>
          <p:cNvPr id="1300484" name="Rectangle 3">
            <a:extLst>
              <a:ext uri="{FF2B5EF4-FFF2-40B4-BE49-F238E27FC236}">
                <a16:creationId xmlns:a16="http://schemas.microsoft.com/office/drawing/2014/main" id="{FE05AE06-3234-4039-B7DE-6277CEC98E3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618728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7">
            <a:extLst>
              <a:ext uri="{FF2B5EF4-FFF2-40B4-BE49-F238E27FC236}">
                <a16:creationId xmlns:a16="http://schemas.microsoft.com/office/drawing/2014/main" id="{61140AFD-6495-43B2-89CF-05C18B9351D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3206CCA-E6C3-4E4C-B995-0350103DAC0B}" type="slidenum">
              <a:rPr lang="en-US" altLang="en-US" sz="1200"/>
              <a:pPr/>
              <a:t>131</a:t>
            </a:fld>
            <a:endParaRPr lang="en-US" altLang="en-US" sz="1200" dirty="0"/>
          </a:p>
        </p:txBody>
      </p:sp>
      <p:sp>
        <p:nvSpPr>
          <p:cNvPr id="602115" name="Rectangle 1026">
            <a:extLst>
              <a:ext uri="{FF2B5EF4-FFF2-40B4-BE49-F238E27FC236}">
                <a16:creationId xmlns:a16="http://schemas.microsoft.com/office/drawing/2014/main" id="{AD882E08-20C0-43D0-A6C2-2902A3A62974}"/>
              </a:ext>
            </a:extLst>
          </p:cNvPr>
          <p:cNvSpPr>
            <a:spLocks noGrp="1" noRot="1" noChangeAspect="1" noChangeArrowheads="1" noTextEdit="1"/>
          </p:cNvSpPr>
          <p:nvPr>
            <p:ph type="sldImg"/>
          </p:nvPr>
        </p:nvSpPr>
        <p:spPr>
          <a:ln/>
        </p:spPr>
      </p:sp>
      <p:sp>
        <p:nvSpPr>
          <p:cNvPr id="602116" name="Rectangle 1027">
            <a:extLst>
              <a:ext uri="{FF2B5EF4-FFF2-40B4-BE49-F238E27FC236}">
                <a16:creationId xmlns:a16="http://schemas.microsoft.com/office/drawing/2014/main" id="{A78F33C6-70BF-45C5-BB76-32CCBE8520E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230857155"/>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3554" name="Rectangle 7">
            <a:extLst>
              <a:ext uri="{FF2B5EF4-FFF2-40B4-BE49-F238E27FC236}">
                <a16:creationId xmlns:a16="http://schemas.microsoft.com/office/drawing/2014/main" id="{A00D6A78-4F72-4BEA-8CCC-A5A289D2108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F76DCD3-054A-4EB8-A26F-1A1ACF69F075}" type="slidenum">
              <a:rPr lang="en-US" altLang="en-US" sz="1200"/>
              <a:pPr/>
              <a:t>393</a:t>
            </a:fld>
            <a:endParaRPr lang="en-US" altLang="en-US" sz="1200" dirty="0"/>
          </a:p>
        </p:txBody>
      </p:sp>
      <p:sp>
        <p:nvSpPr>
          <p:cNvPr id="1303555" name="Rectangle 2">
            <a:extLst>
              <a:ext uri="{FF2B5EF4-FFF2-40B4-BE49-F238E27FC236}">
                <a16:creationId xmlns:a16="http://schemas.microsoft.com/office/drawing/2014/main" id="{B09CB8DD-2F91-48BC-BAA3-13C5CCC349E8}"/>
              </a:ext>
            </a:extLst>
          </p:cNvPr>
          <p:cNvSpPr>
            <a:spLocks noGrp="1" noRot="1" noChangeAspect="1" noChangeArrowheads="1" noTextEdit="1"/>
          </p:cNvSpPr>
          <p:nvPr>
            <p:ph type="sldImg"/>
          </p:nvPr>
        </p:nvSpPr>
        <p:spPr>
          <a:ln/>
        </p:spPr>
      </p:sp>
      <p:sp>
        <p:nvSpPr>
          <p:cNvPr id="1303556" name="Rectangle 3">
            <a:extLst>
              <a:ext uri="{FF2B5EF4-FFF2-40B4-BE49-F238E27FC236}">
                <a16:creationId xmlns:a16="http://schemas.microsoft.com/office/drawing/2014/main" id="{B2B0209E-8C7B-476A-88A3-02F754DF311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517179778"/>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5602" name="Rectangle 7">
            <a:extLst>
              <a:ext uri="{FF2B5EF4-FFF2-40B4-BE49-F238E27FC236}">
                <a16:creationId xmlns:a16="http://schemas.microsoft.com/office/drawing/2014/main" id="{2D5DE477-39C5-42F8-95B7-D24A87E7656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F91CF9C-EC8D-4CC3-A53B-C7ACDFC7A9A8}" type="slidenum">
              <a:rPr lang="en-US" altLang="en-US" sz="1200"/>
              <a:pPr/>
              <a:t>394</a:t>
            </a:fld>
            <a:endParaRPr lang="en-US" altLang="en-US" sz="1200" dirty="0"/>
          </a:p>
        </p:txBody>
      </p:sp>
      <p:sp>
        <p:nvSpPr>
          <p:cNvPr id="1305603" name="Rectangle 2">
            <a:extLst>
              <a:ext uri="{FF2B5EF4-FFF2-40B4-BE49-F238E27FC236}">
                <a16:creationId xmlns:a16="http://schemas.microsoft.com/office/drawing/2014/main" id="{7B962D67-9F7D-451A-9A91-7724BF8CE033}"/>
              </a:ext>
            </a:extLst>
          </p:cNvPr>
          <p:cNvSpPr>
            <a:spLocks noGrp="1" noRot="1" noChangeAspect="1" noChangeArrowheads="1" noTextEdit="1"/>
          </p:cNvSpPr>
          <p:nvPr>
            <p:ph type="sldImg"/>
          </p:nvPr>
        </p:nvSpPr>
        <p:spPr>
          <a:ln/>
        </p:spPr>
      </p:sp>
      <p:sp>
        <p:nvSpPr>
          <p:cNvPr id="1305604" name="Rectangle 3">
            <a:extLst>
              <a:ext uri="{FF2B5EF4-FFF2-40B4-BE49-F238E27FC236}">
                <a16:creationId xmlns:a16="http://schemas.microsoft.com/office/drawing/2014/main" id="{90BAFCD9-BCB2-422B-93A7-F335A01CA84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98527993"/>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7650" name="Rectangle 7">
            <a:extLst>
              <a:ext uri="{FF2B5EF4-FFF2-40B4-BE49-F238E27FC236}">
                <a16:creationId xmlns:a16="http://schemas.microsoft.com/office/drawing/2014/main" id="{BC63EB6F-C0E3-46A6-987B-383348008CC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BD5C459-A35D-447E-A0BD-91F89C780325}" type="slidenum">
              <a:rPr lang="en-US" altLang="en-US" sz="1200"/>
              <a:pPr/>
              <a:t>395</a:t>
            </a:fld>
            <a:endParaRPr lang="en-US" altLang="en-US" sz="1200" dirty="0"/>
          </a:p>
        </p:txBody>
      </p:sp>
      <p:sp>
        <p:nvSpPr>
          <p:cNvPr id="1307651" name="Rectangle 2">
            <a:extLst>
              <a:ext uri="{FF2B5EF4-FFF2-40B4-BE49-F238E27FC236}">
                <a16:creationId xmlns:a16="http://schemas.microsoft.com/office/drawing/2014/main" id="{AC3E43B8-67C9-4002-8773-D2C243B88C86}"/>
              </a:ext>
            </a:extLst>
          </p:cNvPr>
          <p:cNvSpPr>
            <a:spLocks noGrp="1" noRot="1" noChangeAspect="1" noChangeArrowheads="1" noTextEdit="1"/>
          </p:cNvSpPr>
          <p:nvPr>
            <p:ph type="sldImg"/>
          </p:nvPr>
        </p:nvSpPr>
        <p:spPr>
          <a:ln/>
        </p:spPr>
      </p:sp>
      <p:sp>
        <p:nvSpPr>
          <p:cNvPr id="1307652" name="Rectangle 3">
            <a:extLst>
              <a:ext uri="{FF2B5EF4-FFF2-40B4-BE49-F238E27FC236}">
                <a16:creationId xmlns:a16="http://schemas.microsoft.com/office/drawing/2014/main" id="{B7797907-94C0-4AA0-B64E-98374D1270B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6896421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5842" name="Rectangle 7">
            <a:extLst>
              <a:ext uri="{FF2B5EF4-FFF2-40B4-BE49-F238E27FC236}">
                <a16:creationId xmlns:a16="http://schemas.microsoft.com/office/drawing/2014/main" id="{D8DA1935-8FA5-4CA3-B19F-EC47D420D35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06636E7-6BB1-42D1-A13B-0A94509E8321}" type="slidenum">
              <a:rPr lang="en-US" altLang="en-US" sz="1200"/>
              <a:pPr/>
              <a:t>402</a:t>
            </a:fld>
            <a:endParaRPr lang="en-US" altLang="en-US" sz="1200" dirty="0"/>
          </a:p>
        </p:txBody>
      </p:sp>
      <p:sp>
        <p:nvSpPr>
          <p:cNvPr id="1315843" name="Rectangle 2">
            <a:extLst>
              <a:ext uri="{FF2B5EF4-FFF2-40B4-BE49-F238E27FC236}">
                <a16:creationId xmlns:a16="http://schemas.microsoft.com/office/drawing/2014/main" id="{E50E8216-A735-48E0-97BF-3F84C942230D}"/>
              </a:ext>
            </a:extLst>
          </p:cNvPr>
          <p:cNvSpPr>
            <a:spLocks noGrp="1" noRot="1" noChangeAspect="1" noChangeArrowheads="1" noTextEdit="1"/>
          </p:cNvSpPr>
          <p:nvPr>
            <p:ph type="sldImg"/>
          </p:nvPr>
        </p:nvSpPr>
        <p:spPr>
          <a:ln/>
        </p:spPr>
      </p:sp>
      <p:sp>
        <p:nvSpPr>
          <p:cNvPr id="1315844" name="Rectangle 3">
            <a:extLst>
              <a:ext uri="{FF2B5EF4-FFF2-40B4-BE49-F238E27FC236}">
                <a16:creationId xmlns:a16="http://schemas.microsoft.com/office/drawing/2014/main" id="{4F996626-F7C0-4630-8117-6C7D85E50093}"/>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400249466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7890" name="Rectangle 7">
            <a:extLst>
              <a:ext uri="{FF2B5EF4-FFF2-40B4-BE49-F238E27FC236}">
                <a16:creationId xmlns:a16="http://schemas.microsoft.com/office/drawing/2014/main" id="{FF07BF34-F2C9-4B66-BDC4-1FF3419953A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876019B-8159-4AC7-82F4-5B87AC69C5D4}" type="slidenum">
              <a:rPr lang="en-US" altLang="en-US" sz="1200"/>
              <a:pPr/>
              <a:t>403</a:t>
            </a:fld>
            <a:endParaRPr lang="en-US" altLang="en-US" sz="1200" dirty="0"/>
          </a:p>
        </p:txBody>
      </p:sp>
      <p:sp>
        <p:nvSpPr>
          <p:cNvPr id="1317891" name="Rectangle 2">
            <a:extLst>
              <a:ext uri="{FF2B5EF4-FFF2-40B4-BE49-F238E27FC236}">
                <a16:creationId xmlns:a16="http://schemas.microsoft.com/office/drawing/2014/main" id="{8C14FB49-A380-4F0D-8202-B88131E7F9F0}"/>
              </a:ext>
            </a:extLst>
          </p:cNvPr>
          <p:cNvSpPr>
            <a:spLocks noGrp="1" noRot="1" noChangeAspect="1" noChangeArrowheads="1" noTextEdit="1"/>
          </p:cNvSpPr>
          <p:nvPr>
            <p:ph type="sldImg"/>
          </p:nvPr>
        </p:nvSpPr>
        <p:spPr>
          <a:ln/>
        </p:spPr>
      </p:sp>
      <p:sp>
        <p:nvSpPr>
          <p:cNvPr id="1317892" name="Rectangle 3">
            <a:extLst>
              <a:ext uri="{FF2B5EF4-FFF2-40B4-BE49-F238E27FC236}">
                <a16:creationId xmlns:a16="http://schemas.microsoft.com/office/drawing/2014/main" id="{04DD8E2C-0FB9-497C-91F8-68041419462C}"/>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2561303085"/>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9938" name="Rectangle 7">
            <a:extLst>
              <a:ext uri="{FF2B5EF4-FFF2-40B4-BE49-F238E27FC236}">
                <a16:creationId xmlns:a16="http://schemas.microsoft.com/office/drawing/2014/main" id="{452CBB99-52EB-4721-B958-96DE561CC1C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71D0DB0-A2A5-4C99-8370-11499553B4BF}" type="slidenum">
              <a:rPr lang="en-US" altLang="en-US" sz="1200"/>
              <a:pPr/>
              <a:t>404</a:t>
            </a:fld>
            <a:endParaRPr lang="en-US" altLang="en-US" sz="1200" dirty="0"/>
          </a:p>
        </p:txBody>
      </p:sp>
      <p:sp>
        <p:nvSpPr>
          <p:cNvPr id="1319939" name="Rectangle 2">
            <a:extLst>
              <a:ext uri="{FF2B5EF4-FFF2-40B4-BE49-F238E27FC236}">
                <a16:creationId xmlns:a16="http://schemas.microsoft.com/office/drawing/2014/main" id="{D126F7A8-BEEE-49E8-B185-85230BF88E93}"/>
              </a:ext>
            </a:extLst>
          </p:cNvPr>
          <p:cNvSpPr>
            <a:spLocks noGrp="1" noRot="1" noChangeAspect="1" noChangeArrowheads="1" noTextEdit="1"/>
          </p:cNvSpPr>
          <p:nvPr>
            <p:ph type="sldImg"/>
          </p:nvPr>
        </p:nvSpPr>
        <p:spPr>
          <a:ln/>
        </p:spPr>
      </p:sp>
      <p:sp>
        <p:nvSpPr>
          <p:cNvPr id="1319940" name="Rectangle 3">
            <a:extLst>
              <a:ext uri="{FF2B5EF4-FFF2-40B4-BE49-F238E27FC236}">
                <a16:creationId xmlns:a16="http://schemas.microsoft.com/office/drawing/2014/main" id="{CED99B41-7639-4B72-B02E-3A8340B16021}"/>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3976300042"/>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3010" name="Rectangle 7">
            <a:extLst>
              <a:ext uri="{FF2B5EF4-FFF2-40B4-BE49-F238E27FC236}">
                <a16:creationId xmlns:a16="http://schemas.microsoft.com/office/drawing/2014/main" id="{49E0C102-DB15-4621-9FBE-977BF35AB50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A73910A-7629-47EA-9DA0-18FBCC7825DA}" type="slidenum">
              <a:rPr lang="en-US" altLang="en-US" sz="1200"/>
              <a:pPr/>
              <a:t>406</a:t>
            </a:fld>
            <a:endParaRPr lang="en-US" altLang="en-US" sz="1200" dirty="0"/>
          </a:p>
        </p:txBody>
      </p:sp>
      <p:sp>
        <p:nvSpPr>
          <p:cNvPr id="1323011" name="Rectangle 2">
            <a:extLst>
              <a:ext uri="{FF2B5EF4-FFF2-40B4-BE49-F238E27FC236}">
                <a16:creationId xmlns:a16="http://schemas.microsoft.com/office/drawing/2014/main" id="{81983504-B456-42EA-B26F-A7C7896D18F3}"/>
              </a:ext>
            </a:extLst>
          </p:cNvPr>
          <p:cNvSpPr>
            <a:spLocks noGrp="1" noRot="1" noChangeAspect="1" noChangeArrowheads="1" noTextEdit="1"/>
          </p:cNvSpPr>
          <p:nvPr>
            <p:ph type="sldImg"/>
          </p:nvPr>
        </p:nvSpPr>
        <p:spPr>
          <a:ln/>
        </p:spPr>
      </p:sp>
      <p:sp>
        <p:nvSpPr>
          <p:cNvPr id="1323012" name="Rectangle 3">
            <a:extLst>
              <a:ext uri="{FF2B5EF4-FFF2-40B4-BE49-F238E27FC236}">
                <a16:creationId xmlns:a16="http://schemas.microsoft.com/office/drawing/2014/main" id="{AA2162F8-745B-48F0-82F3-7E16739C357C}"/>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3878231501"/>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5058" name="Rectangle 7">
            <a:extLst>
              <a:ext uri="{FF2B5EF4-FFF2-40B4-BE49-F238E27FC236}">
                <a16:creationId xmlns:a16="http://schemas.microsoft.com/office/drawing/2014/main" id="{E385BE38-B136-42D4-854C-D9284CFED1D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ABAAD66-3979-4EA0-92BB-B82881EFC56D}" type="slidenum">
              <a:rPr lang="en-US" altLang="en-US" sz="1200"/>
              <a:pPr/>
              <a:t>407</a:t>
            </a:fld>
            <a:endParaRPr lang="en-US" altLang="en-US" sz="1200" dirty="0"/>
          </a:p>
        </p:txBody>
      </p:sp>
      <p:sp>
        <p:nvSpPr>
          <p:cNvPr id="1325059" name="Rectangle 2">
            <a:extLst>
              <a:ext uri="{FF2B5EF4-FFF2-40B4-BE49-F238E27FC236}">
                <a16:creationId xmlns:a16="http://schemas.microsoft.com/office/drawing/2014/main" id="{1DEB473B-6D58-4A96-BD60-E0F013DFFBC2}"/>
              </a:ext>
            </a:extLst>
          </p:cNvPr>
          <p:cNvSpPr>
            <a:spLocks noGrp="1" noRot="1" noChangeAspect="1" noChangeArrowheads="1" noTextEdit="1"/>
          </p:cNvSpPr>
          <p:nvPr>
            <p:ph type="sldImg"/>
          </p:nvPr>
        </p:nvSpPr>
        <p:spPr>
          <a:ln/>
        </p:spPr>
      </p:sp>
      <p:sp>
        <p:nvSpPr>
          <p:cNvPr id="1325060" name="Rectangle 3">
            <a:extLst>
              <a:ext uri="{FF2B5EF4-FFF2-40B4-BE49-F238E27FC236}">
                <a16:creationId xmlns:a16="http://schemas.microsoft.com/office/drawing/2014/main" id="{DA216F15-B55B-4EF5-853B-094155127ADC}"/>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2999103005"/>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7106" name="Rectangle 7">
            <a:extLst>
              <a:ext uri="{FF2B5EF4-FFF2-40B4-BE49-F238E27FC236}">
                <a16:creationId xmlns:a16="http://schemas.microsoft.com/office/drawing/2014/main" id="{3633CCEF-69D9-4674-9919-20E30027A84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5B2AB8A-62E5-4537-8CCF-9B6AC48D4531}" type="slidenum">
              <a:rPr lang="en-US" altLang="en-US" sz="1200"/>
              <a:pPr/>
              <a:t>408</a:t>
            </a:fld>
            <a:endParaRPr lang="en-US" altLang="en-US" sz="1200" dirty="0"/>
          </a:p>
        </p:txBody>
      </p:sp>
      <p:sp>
        <p:nvSpPr>
          <p:cNvPr id="1327107" name="Rectangle 2">
            <a:extLst>
              <a:ext uri="{FF2B5EF4-FFF2-40B4-BE49-F238E27FC236}">
                <a16:creationId xmlns:a16="http://schemas.microsoft.com/office/drawing/2014/main" id="{9F06F5A0-040D-418A-9F66-2B831DD6520C}"/>
              </a:ext>
            </a:extLst>
          </p:cNvPr>
          <p:cNvSpPr>
            <a:spLocks noGrp="1" noRot="1" noChangeAspect="1" noChangeArrowheads="1" noTextEdit="1"/>
          </p:cNvSpPr>
          <p:nvPr>
            <p:ph type="sldImg"/>
          </p:nvPr>
        </p:nvSpPr>
        <p:spPr>
          <a:ln/>
        </p:spPr>
      </p:sp>
      <p:sp>
        <p:nvSpPr>
          <p:cNvPr id="1327108" name="Rectangle 3">
            <a:extLst>
              <a:ext uri="{FF2B5EF4-FFF2-40B4-BE49-F238E27FC236}">
                <a16:creationId xmlns:a16="http://schemas.microsoft.com/office/drawing/2014/main" id="{3372AE38-6DB7-4982-AAA7-AEB8875F391C}"/>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4251333520"/>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9154" name="Rectangle 7">
            <a:extLst>
              <a:ext uri="{FF2B5EF4-FFF2-40B4-BE49-F238E27FC236}">
                <a16:creationId xmlns:a16="http://schemas.microsoft.com/office/drawing/2014/main" id="{3EB2C197-B903-4C6E-BB22-8ADEBA840F7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4698DD8-BCCF-4F03-A025-5F2889582040}" type="slidenum">
              <a:rPr lang="en-US" altLang="en-US" sz="1200"/>
              <a:pPr/>
              <a:t>409</a:t>
            </a:fld>
            <a:endParaRPr lang="en-US" altLang="en-US" sz="1200" dirty="0"/>
          </a:p>
        </p:txBody>
      </p:sp>
      <p:sp>
        <p:nvSpPr>
          <p:cNvPr id="1329155" name="Rectangle 2">
            <a:extLst>
              <a:ext uri="{FF2B5EF4-FFF2-40B4-BE49-F238E27FC236}">
                <a16:creationId xmlns:a16="http://schemas.microsoft.com/office/drawing/2014/main" id="{5858FAD9-B9C5-4841-B7E1-7118CB16815F}"/>
              </a:ext>
            </a:extLst>
          </p:cNvPr>
          <p:cNvSpPr>
            <a:spLocks noGrp="1" noRot="1" noChangeAspect="1" noChangeArrowheads="1" noTextEdit="1"/>
          </p:cNvSpPr>
          <p:nvPr>
            <p:ph type="sldImg"/>
          </p:nvPr>
        </p:nvSpPr>
        <p:spPr>
          <a:ln/>
        </p:spPr>
      </p:sp>
      <p:sp>
        <p:nvSpPr>
          <p:cNvPr id="1329156" name="Rectangle 3">
            <a:extLst>
              <a:ext uri="{FF2B5EF4-FFF2-40B4-BE49-F238E27FC236}">
                <a16:creationId xmlns:a16="http://schemas.microsoft.com/office/drawing/2014/main" id="{8F432A22-9E00-4ACB-A49A-AD4BD5DDF942}"/>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862232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7">
            <a:extLst>
              <a:ext uri="{FF2B5EF4-FFF2-40B4-BE49-F238E27FC236}">
                <a16:creationId xmlns:a16="http://schemas.microsoft.com/office/drawing/2014/main" id="{2A63B9E2-3754-4783-A5B0-65352D99394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CA6F169-329F-4A0B-A6C1-6B6B93BF4241}" type="slidenum">
              <a:rPr lang="en-US" altLang="en-US" sz="1200"/>
              <a:pPr/>
              <a:t>132</a:t>
            </a:fld>
            <a:endParaRPr lang="en-US" altLang="en-US" sz="1200" dirty="0"/>
          </a:p>
        </p:txBody>
      </p:sp>
      <p:sp>
        <p:nvSpPr>
          <p:cNvPr id="606211" name="Rectangle 2">
            <a:extLst>
              <a:ext uri="{FF2B5EF4-FFF2-40B4-BE49-F238E27FC236}">
                <a16:creationId xmlns:a16="http://schemas.microsoft.com/office/drawing/2014/main" id="{4A9614EC-057C-45A4-A46D-EEB5CAE280B1}"/>
              </a:ext>
            </a:extLst>
          </p:cNvPr>
          <p:cNvSpPr>
            <a:spLocks noGrp="1" noRot="1" noChangeAspect="1" noChangeArrowheads="1" noTextEdit="1"/>
          </p:cNvSpPr>
          <p:nvPr>
            <p:ph type="sldImg"/>
          </p:nvPr>
        </p:nvSpPr>
        <p:spPr>
          <a:ln/>
        </p:spPr>
      </p:sp>
      <p:sp>
        <p:nvSpPr>
          <p:cNvPr id="606212" name="Rectangle 3">
            <a:extLst>
              <a:ext uri="{FF2B5EF4-FFF2-40B4-BE49-F238E27FC236}">
                <a16:creationId xmlns:a16="http://schemas.microsoft.com/office/drawing/2014/main" id="{F782EF12-3E5B-49E3-A157-D04822F7855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1930991"/>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7586" name="Rectangle 7">
            <a:extLst>
              <a:ext uri="{FF2B5EF4-FFF2-40B4-BE49-F238E27FC236}">
                <a16:creationId xmlns:a16="http://schemas.microsoft.com/office/drawing/2014/main" id="{5C9408DE-EC6D-4378-92BE-E7DD15DA124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3135549-77D9-4C50-9ACF-4AEAA4AEDADA}" type="slidenum">
              <a:rPr lang="en-US" altLang="en-US" sz="1200"/>
              <a:pPr/>
              <a:t>413</a:t>
            </a:fld>
            <a:endParaRPr lang="en-US" altLang="en-US" sz="1200" dirty="0"/>
          </a:p>
        </p:txBody>
      </p:sp>
      <p:sp>
        <p:nvSpPr>
          <p:cNvPr id="1347587" name="Rectangle 2">
            <a:extLst>
              <a:ext uri="{FF2B5EF4-FFF2-40B4-BE49-F238E27FC236}">
                <a16:creationId xmlns:a16="http://schemas.microsoft.com/office/drawing/2014/main" id="{57DA83F1-60B3-4DEF-B0CA-C17C5E27899B}"/>
              </a:ext>
            </a:extLst>
          </p:cNvPr>
          <p:cNvSpPr>
            <a:spLocks noGrp="1" noRot="1" noChangeAspect="1" noChangeArrowheads="1" noTextEdit="1"/>
          </p:cNvSpPr>
          <p:nvPr>
            <p:ph type="sldImg"/>
          </p:nvPr>
        </p:nvSpPr>
        <p:spPr>
          <a:ln/>
        </p:spPr>
      </p:sp>
      <p:sp>
        <p:nvSpPr>
          <p:cNvPr id="1347588" name="Rectangle 3">
            <a:extLst>
              <a:ext uri="{FF2B5EF4-FFF2-40B4-BE49-F238E27FC236}">
                <a16:creationId xmlns:a16="http://schemas.microsoft.com/office/drawing/2014/main" id="{1476E8CA-762C-4C58-A47F-2218F7F0CA7D}"/>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4141177983"/>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9634" name="Rectangle 7">
            <a:extLst>
              <a:ext uri="{FF2B5EF4-FFF2-40B4-BE49-F238E27FC236}">
                <a16:creationId xmlns:a16="http://schemas.microsoft.com/office/drawing/2014/main" id="{A6CF6A73-41CD-4C05-B40E-DC66FEE7883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D071D73-6F85-4E61-B6F6-D67DF5BC117E}" type="slidenum">
              <a:rPr lang="en-US" altLang="en-US" sz="1200"/>
              <a:pPr/>
              <a:t>414</a:t>
            </a:fld>
            <a:endParaRPr lang="en-US" altLang="en-US" sz="1200" dirty="0"/>
          </a:p>
        </p:txBody>
      </p:sp>
      <p:sp>
        <p:nvSpPr>
          <p:cNvPr id="1349635" name="Rectangle 2">
            <a:extLst>
              <a:ext uri="{FF2B5EF4-FFF2-40B4-BE49-F238E27FC236}">
                <a16:creationId xmlns:a16="http://schemas.microsoft.com/office/drawing/2014/main" id="{00548A01-B765-4DD8-B84B-CEBC9FDD2861}"/>
              </a:ext>
            </a:extLst>
          </p:cNvPr>
          <p:cNvSpPr>
            <a:spLocks noGrp="1" noRot="1" noChangeAspect="1" noChangeArrowheads="1" noTextEdit="1"/>
          </p:cNvSpPr>
          <p:nvPr>
            <p:ph type="sldImg"/>
          </p:nvPr>
        </p:nvSpPr>
        <p:spPr>
          <a:ln/>
        </p:spPr>
      </p:sp>
      <p:sp>
        <p:nvSpPr>
          <p:cNvPr id="1349636" name="Rectangle 3">
            <a:extLst>
              <a:ext uri="{FF2B5EF4-FFF2-40B4-BE49-F238E27FC236}">
                <a16:creationId xmlns:a16="http://schemas.microsoft.com/office/drawing/2014/main" id="{CE316B0B-03E0-4F80-AEA0-1BF2A248ED15}"/>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110194920"/>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82" name="Rectangle 7">
            <a:extLst>
              <a:ext uri="{FF2B5EF4-FFF2-40B4-BE49-F238E27FC236}">
                <a16:creationId xmlns:a16="http://schemas.microsoft.com/office/drawing/2014/main" id="{08335C50-5449-46F4-9978-01E8257C194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6FDB465-3C5A-4510-9C15-DB7D1B868D5A}" type="slidenum">
              <a:rPr lang="en-US" altLang="en-US" sz="1200"/>
              <a:pPr/>
              <a:t>415</a:t>
            </a:fld>
            <a:endParaRPr lang="en-US" altLang="en-US" sz="1200" dirty="0"/>
          </a:p>
        </p:txBody>
      </p:sp>
      <p:sp>
        <p:nvSpPr>
          <p:cNvPr id="1351683" name="Rectangle 2">
            <a:extLst>
              <a:ext uri="{FF2B5EF4-FFF2-40B4-BE49-F238E27FC236}">
                <a16:creationId xmlns:a16="http://schemas.microsoft.com/office/drawing/2014/main" id="{C7631C1F-99BD-4688-889C-2445D05D8BAB}"/>
              </a:ext>
            </a:extLst>
          </p:cNvPr>
          <p:cNvSpPr>
            <a:spLocks noGrp="1" noRot="1" noChangeAspect="1" noChangeArrowheads="1" noTextEdit="1"/>
          </p:cNvSpPr>
          <p:nvPr>
            <p:ph type="sldImg"/>
          </p:nvPr>
        </p:nvSpPr>
        <p:spPr>
          <a:ln/>
        </p:spPr>
      </p:sp>
      <p:sp>
        <p:nvSpPr>
          <p:cNvPr id="1351684" name="Rectangle 3">
            <a:extLst>
              <a:ext uri="{FF2B5EF4-FFF2-40B4-BE49-F238E27FC236}">
                <a16:creationId xmlns:a16="http://schemas.microsoft.com/office/drawing/2014/main" id="{0B5DEEDE-3204-41C6-B619-DFA31A93550E}"/>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2594485464"/>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3730" name="Rectangle 7">
            <a:extLst>
              <a:ext uri="{FF2B5EF4-FFF2-40B4-BE49-F238E27FC236}">
                <a16:creationId xmlns:a16="http://schemas.microsoft.com/office/drawing/2014/main" id="{A1075FEE-5999-4EBB-AFAD-0795527AD32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EAE4479-BA4D-4418-91C8-4A1272C23F07}" type="slidenum">
              <a:rPr lang="en-US" altLang="en-US" sz="1200"/>
              <a:pPr/>
              <a:t>416</a:t>
            </a:fld>
            <a:endParaRPr lang="en-US" altLang="en-US" sz="1200" dirty="0"/>
          </a:p>
        </p:txBody>
      </p:sp>
      <p:sp>
        <p:nvSpPr>
          <p:cNvPr id="1353731" name="Rectangle 2">
            <a:extLst>
              <a:ext uri="{FF2B5EF4-FFF2-40B4-BE49-F238E27FC236}">
                <a16:creationId xmlns:a16="http://schemas.microsoft.com/office/drawing/2014/main" id="{FD768339-AFD7-44FC-ADB8-B6B7517B4E97}"/>
              </a:ext>
            </a:extLst>
          </p:cNvPr>
          <p:cNvSpPr>
            <a:spLocks noGrp="1" noRot="1" noChangeAspect="1" noChangeArrowheads="1" noTextEdit="1"/>
          </p:cNvSpPr>
          <p:nvPr>
            <p:ph type="sldImg"/>
          </p:nvPr>
        </p:nvSpPr>
        <p:spPr>
          <a:ln/>
        </p:spPr>
      </p:sp>
      <p:sp>
        <p:nvSpPr>
          <p:cNvPr id="1353732" name="Rectangle 3">
            <a:extLst>
              <a:ext uri="{FF2B5EF4-FFF2-40B4-BE49-F238E27FC236}">
                <a16:creationId xmlns:a16="http://schemas.microsoft.com/office/drawing/2014/main" id="{BADF9668-C59F-49CA-A035-578EB73B79D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7879091"/>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5778" name="Rectangle 7">
            <a:extLst>
              <a:ext uri="{FF2B5EF4-FFF2-40B4-BE49-F238E27FC236}">
                <a16:creationId xmlns:a16="http://schemas.microsoft.com/office/drawing/2014/main" id="{7928DFFE-3006-43AD-9984-4BF253DBEC0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F00B6AD-CE23-4BD4-930C-D0E4D7A0B8D7}" type="slidenum">
              <a:rPr lang="en-US" altLang="en-US" sz="1200"/>
              <a:pPr/>
              <a:t>417</a:t>
            </a:fld>
            <a:endParaRPr lang="en-US" altLang="en-US" sz="1200" dirty="0"/>
          </a:p>
        </p:txBody>
      </p:sp>
      <p:sp>
        <p:nvSpPr>
          <p:cNvPr id="1355779" name="Rectangle 2">
            <a:extLst>
              <a:ext uri="{FF2B5EF4-FFF2-40B4-BE49-F238E27FC236}">
                <a16:creationId xmlns:a16="http://schemas.microsoft.com/office/drawing/2014/main" id="{9161665C-7EDB-428B-821A-F9C252781730}"/>
              </a:ext>
            </a:extLst>
          </p:cNvPr>
          <p:cNvSpPr>
            <a:spLocks noGrp="1" noRot="1" noChangeAspect="1" noChangeArrowheads="1" noTextEdit="1"/>
          </p:cNvSpPr>
          <p:nvPr>
            <p:ph type="sldImg"/>
          </p:nvPr>
        </p:nvSpPr>
        <p:spPr>
          <a:ln/>
        </p:spPr>
      </p:sp>
      <p:sp>
        <p:nvSpPr>
          <p:cNvPr id="1355780" name="Rectangle 3">
            <a:extLst>
              <a:ext uri="{FF2B5EF4-FFF2-40B4-BE49-F238E27FC236}">
                <a16:creationId xmlns:a16="http://schemas.microsoft.com/office/drawing/2014/main" id="{21EBCEC3-B313-4962-9560-7D7A9D85386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01189644"/>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7826" name="Rectangle 7">
            <a:extLst>
              <a:ext uri="{FF2B5EF4-FFF2-40B4-BE49-F238E27FC236}">
                <a16:creationId xmlns:a16="http://schemas.microsoft.com/office/drawing/2014/main" id="{4EE7D794-9D5E-43C6-A796-0BCF135C75A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810D904-58E0-491F-AB9C-2C490057B797}" type="slidenum">
              <a:rPr lang="en-US" altLang="en-US" sz="1200"/>
              <a:pPr/>
              <a:t>418</a:t>
            </a:fld>
            <a:endParaRPr lang="en-US" altLang="en-US" sz="1200" dirty="0"/>
          </a:p>
        </p:txBody>
      </p:sp>
      <p:sp>
        <p:nvSpPr>
          <p:cNvPr id="1357827" name="Rectangle 2">
            <a:extLst>
              <a:ext uri="{FF2B5EF4-FFF2-40B4-BE49-F238E27FC236}">
                <a16:creationId xmlns:a16="http://schemas.microsoft.com/office/drawing/2014/main" id="{B53C8EB5-6CF5-483D-A328-9C714A747247}"/>
              </a:ext>
            </a:extLst>
          </p:cNvPr>
          <p:cNvSpPr>
            <a:spLocks noGrp="1" noRot="1" noChangeAspect="1" noChangeArrowheads="1" noTextEdit="1"/>
          </p:cNvSpPr>
          <p:nvPr>
            <p:ph type="sldImg"/>
          </p:nvPr>
        </p:nvSpPr>
        <p:spPr>
          <a:ln/>
        </p:spPr>
      </p:sp>
      <p:sp>
        <p:nvSpPr>
          <p:cNvPr id="1357828" name="Rectangle 3">
            <a:extLst>
              <a:ext uri="{FF2B5EF4-FFF2-40B4-BE49-F238E27FC236}">
                <a16:creationId xmlns:a16="http://schemas.microsoft.com/office/drawing/2014/main" id="{FE3A1C17-136C-46AE-99DD-950436201681}"/>
              </a:ext>
            </a:extLst>
          </p:cNvPr>
          <p:cNvSpPr>
            <a:spLocks noGrp="1" noChangeArrowheads="1"/>
          </p:cNvSpPr>
          <p:nvPr>
            <p:ph type="body" idx="1"/>
          </p:nvPr>
        </p:nvSpPr>
        <p:spPr>
          <a:xfrm>
            <a:off x="941211" y="3311843"/>
            <a:ext cx="7523198" cy="3137535"/>
          </a:xfrm>
          <a:noFill/>
        </p:spPr>
        <p:txBody>
          <a:bodyPr/>
          <a:lstStyle/>
          <a:p>
            <a:endParaRPr lang="en-US" altLang="en-US" dirty="0"/>
          </a:p>
        </p:txBody>
      </p:sp>
    </p:spTree>
    <p:extLst>
      <p:ext uri="{BB962C8B-B14F-4D97-AF65-F5344CB8AC3E}">
        <p14:creationId xmlns:p14="http://schemas.microsoft.com/office/powerpoint/2010/main" val="3598568055"/>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2946" name="Rectangle 7">
            <a:extLst>
              <a:ext uri="{FF2B5EF4-FFF2-40B4-BE49-F238E27FC236}">
                <a16:creationId xmlns:a16="http://schemas.microsoft.com/office/drawing/2014/main" id="{123E9880-CF83-428B-BA2D-2224425A0F8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B6EF67E-F383-4315-8ABB-857CEF3167F4}" type="slidenum">
              <a:rPr lang="en-US" altLang="en-US" sz="1200"/>
              <a:pPr/>
              <a:t>420</a:t>
            </a:fld>
            <a:endParaRPr lang="en-US" altLang="en-US" sz="1200" dirty="0"/>
          </a:p>
        </p:txBody>
      </p:sp>
      <p:sp>
        <p:nvSpPr>
          <p:cNvPr id="1362947" name="Rectangle 2">
            <a:extLst>
              <a:ext uri="{FF2B5EF4-FFF2-40B4-BE49-F238E27FC236}">
                <a16:creationId xmlns:a16="http://schemas.microsoft.com/office/drawing/2014/main" id="{679C388D-58E4-495F-851C-EED3D083AFB4}"/>
              </a:ext>
            </a:extLst>
          </p:cNvPr>
          <p:cNvSpPr>
            <a:spLocks noGrp="1" noRot="1" noChangeAspect="1" noChangeArrowheads="1" noTextEdit="1"/>
          </p:cNvSpPr>
          <p:nvPr>
            <p:ph type="sldImg"/>
          </p:nvPr>
        </p:nvSpPr>
        <p:spPr>
          <a:ln/>
        </p:spPr>
      </p:sp>
      <p:sp>
        <p:nvSpPr>
          <p:cNvPr id="1362948" name="Rectangle 3">
            <a:extLst>
              <a:ext uri="{FF2B5EF4-FFF2-40B4-BE49-F238E27FC236}">
                <a16:creationId xmlns:a16="http://schemas.microsoft.com/office/drawing/2014/main" id="{4C697D4B-C571-4DFB-A921-6875BC3967A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265193"/>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4994" name="Rectangle 7">
            <a:extLst>
              <a:ext uri="{FF2B5EF4-FFF2-40B4-BE49-F238E27FC236}">
                <a16:creationId xmlns:a16="http://schemas.microsoft.com/office/drawing/2014/main" id="{03AA4B23-8E48-4CFD-935A-6D06A58A8A8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A921BFF-E840-4E71-A1F3-2191C3C67F5C}" type="slidenum">
              <a:rPr lang="en-US" altLang="en-US" sz="1200"/>
              <a:pPr/>
              <a:t>421</a:t>
            </a:fld>
            <a:endParaRPr lang="en-US" altLang="en-US" sz="1200" dirty="0"/>
          </a:p>
        </p:txBody>
      </p:sp>
      <p:sp>
        <p:nvSpPr>
          <p:cNvPr id="1364995" name="Rectangle 2">
            <a:extLst>
              <a:ext uri="{FF2B5EF4-FFF2-40B4-BE49-F238E27FC236}">
                <a16:creationId xmlns:a16="http://schemas.microsoft.com/office/drawing/2014/main" id="{6DDD4DCC-CE18-4DD9-9969-4CBF8BE19AD2}"/>
              </a:ext>
            </a:extLst>
          </p:cNvPr>
          <p:cNvSpPr>
            <a:spLocks noGrp="1" noRot="1" noChangeAspect="1" noChangeArrowheads="1" noTextEdit="1"/>
          </p:cNvSpPr>
          <p:nvPr>
            <p:ph type="sldImg"/>
          </p:nvPr>
        </p:nvSpPr>
        <p:spPr>
          <a:ln/>
        </p:spPr>
      </p:sp>
      <p:sp>
        <p:nvSpPr>
          <p:cNvPr id="1364996" name="Rectangle 3">
            <a:extLst>
              <a:ext uri="{FF2B5EF4-FFF2-40B4-BE49-F238E27FC236}">
                <a16:creationId xmlns:a16="http://schemas.microsoft.com/office/drawing/2014/main" id="{6689AB20-2D32-4805-B6B0-B0F766B5154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70755420"/>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7042" name="Rectangle 7">
            <a:extLst>
              <a:ext uri="{FF2B5EF4-FFF2-40B4-BE49-F238E27FC236}">
                <a16:creationId xmlns:a16="http://schemas.microsoft.com/office/drawing/2014/main" id="{47439CD1-8F79-41E2-BE5A-3FF5C881496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DBFA987-CE52-4FAE-97A2-157853429354}" type="slidenum">
              <a:rPr lang="en-US" altLang="en-US" sz="1200"/>
              <a:pPr/>
              <a:t>422</a:t>
            </a:fld>
            <a:endParaRPr lang="en-US" altLang="en-US" sz="1200" dirty="0"/>
          </a:p>
        </p:txBody>
      </p:sp>
      <p:sp>
        <p:nvSpPr>
          <p:cNvPr id="1367043" name="Rectangle 2">
            <a:extLst>
              <a:ext uri="{FF2B5EF4-FFF2-40B4-BE49-F238E27FC236}">
                <a16:creationId xmlns:a16="http://schemas.microsoft.com/office/drawing/2014/main" id="{7F428C2C-9C2E-4EA6-ADFB-20A54F11C8E2}"/>
              </a:ext>
            </a:extLst>
          </p:cNvPr>
          <p:cNvSpPr>
            <a:spLocks noGrp="1" noRot="1" noChangeAspect="1" noChangeArrowheads="1" noTextEdit="1"/>
          </p:cNvSpPr>
          <p:nvPr>
            <p:ph type="sldImg"/>
          </p:nvPr>
        </p:nvSpPr>
        <p:spPr>
          <a:ln/>
        </p:spPr>
      </p:sp>
      <p:sp>
        <p:nvSpPr>
          <p:cNvPr id="1367044" name="Rectangle 3">
            <a:extLst>
              <a:ext uri="{FF2B5EF4-FFF2-40B4-BE49-F238E27FC236}">
                <a16:creationId xmlns:a16="http://schemas.microsoft.com/office/drawing/2014/main" id="{B4B68E35-F8A9-48B5-A767-0B6B4CB4DA1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2655295"/>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9746" name="Rectangle 7">
            <a:extLst>
              <a:ext uri="{FF2B5EF4-FFF2-40B4-BE49-F238E27FC236}">
                <a16:creationId xmlns:a16="http://schemas.microsoft.com/office/drawing/2014/main" id="{0C4062C6-B232-450F-B94E-DFD45393AE5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93D0BB8-3B60-42E0-BC07-61F943337CDE}" type="slidenum">
              <a:rPr lang="en-US" altLang="en-US" sz="1200"/>
              <a:pPr/>
              <a:t>487</a:t>
            </a:fld>
            <a:endParaRPr lang="en-US" altLang="en-US" sz="1200" dirty="0"/>
          </a:p>
        </p:txBody>
      </p:sp>
      <p:sp>
        <p:nvSpPr>
          <p:cNvPr id="1439747" name="Rectangle 2">
            <a:extLst>
              <a:ext uri="{FF2B5EF4-FFF2-40B4-BE49-F238E27FC236}">
                <a16:creationId xmlns:a16="http://schemas.microsoft.com/office/drawing/2014/main" id="{B4C3D6AD-3DB4-4D20-BD36-16D72BC45DBC}"/>
              </a:ext>
            </a:extLst>
          </p:cNvPr>
          <p:cNvSpPr>
            <a:spLocks noGrp="1" noRot="1" noChangeAspect="1" noChangeArrowheads="1" noTextEdit="1"/>
          </p:cNvSpPr>
          <p:nvPr>
            <p:ph type="sldImg"/>
          </p:nvPr>
        </p:nvSpPr>
        <p:spPr>
          <a:ln/>
        </p:spPr>
      </p:sp>
      <p:sp>
        <p:nvSpPr>
          <p:cNvPr id="1439748" name="Rectangle 3">
            <a:extLst>
              <a:ext uri="{FF2B5EF4-FFF2-40B4-BE49-F238E27FC236}">
                <a16:creationId xmlns:a16="http://schemas.microsoft.com/office/drawing/2014/main" id="{20D557AB-6F67-45D0-93FE-07842C24D58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227367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B3EB8EF2-F620-40D3-BFD2-F6E41A44FD5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2309B2F-05BC-45CF-AF78-114C02881173}" type="slidenum">
              <a:rPr lang="en-US" altLang="en-US" sz="1200"/>
              <a:pPr/>
              <a:t>135</a:t>
            </a:fld>
            <a:endParaRPr lang="en-US" altLang="en-US" sz="1200" dirty="0"/>
          </a:p>
        </p:txBody>
      </p:sp>
      <p:sp>
        <p:nvSpPr>
          <p:cNvPr id="203779" name="Rectangle 2">
            <a:extLst>
              <a:ext uri="{FF2B5EF4-FFF2-40B4-BE49-F238E27FC236}">
                <a16:creationId xmlns:a16="http://schemas.microsoft.com/office/drawing/2014/main" id="{5C567BA0-A0FF-419C-9672-4EB4850B3E72}"/>
              </a:ext>
            </a:extLst>
          </p:cNvPr>
          <p:cNvSpPr>
            <a:spLocks noGrp="1" noRot="1" noChangeAspect="1" noChangeArrowheads="1" noTextEdit="1"/>
          </p:cNvSpPr>
          <p:nvPr>
            <p:ph type="sldImg"/>
          </p:nvPr>
        </p:nvSpPr>
        <p:spPr>
          <a:ln/>
        </p:spPr>
      </p:sp>
      <p:sp>
        <p:nvSpPr>
          <p:cNvPr id="203780" name="Rectangle 3">
            <a:extLst>
              <a:ext uri="{FF2B5EF4-FFF2-40B4-BE49-F238E27FC236}">
                <a16:creationId xmlns:a16="http://schemas.microsoft.com/office/drawing/2014/main" id="{0FF78A85-BB02-4E31-9862-97C9573ED37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37883805"/>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1794" name="Rectangle 7">
            <a:extLst>
              <a:ext uri="{FF2B5EF4-FFF2-40B4-BE49-F238E27FC236}">
                <a16:creationId xmlns:a16="http://schemas.microsoft.com/office/drawing/2014/main" id="{03203166-182E-4778-B4E9-D10C40C12F3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CAC48B1-CF4D-46C3-BC6B-24A3390DE6AB}" type="slidenum">
              <a:rPr lang="en-US" altLang="en-US" sz="1200"/>
              <a:pPr/>
              <a:t>488</a:t>
            </a:fld>
            <a:endParaRPr lang="en-US" altLang="en-US" sz="1200" dirty="0"/>
          </a:p>
        </p:txBody>
      </p:sp>
      <p:sp>
        <p:nvSpPr>
          <p:cNvPr id="1441795" name="Rectangle 2">
            <a:extLst>
              <a:ext uri="{FF2B5EF4-FFF2-40B4-BE49-F238E27FC236}">
                <a16:creationId xmlns:a16="http://schemas.microsoft.com/office/drawing/2014/main" id="{1365EF8D-006E-4794-9279-24053FF846E8}"/>
              </a:ext>
            </a:extLst>
          </p:cNvPr>
          <p:cNvSpPr>
            <a:spLocks noGrp="1" noRot="1" noChangeAspect="1" noChangeArrowheads="1" noTextEdit="1"/>
          </p:cNvSpPr>
          <p:nvPr>
            <p:ph type="sldImg"/>
          </p:nvPr>
        </p:nvSpPr>
        <p:spPr>
          <a:ln/>
        </p:spPr>
      </p:sp>
      <p:sp>
        <p:nvSpPr>
          <p:cNvPr id="1441796" name="Rectangle 3">
            <a:extLst>
              <a:ext uri="{FF2B5EF4-FFF2-40B4-BE49-F238E27FC236}">
                <a16:creationId xmlns:a16="http://schemas.microsoft.com/office/drawing/2014/main" id="{BA359FBA-4727-4D56-9E8F-8F01D545082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34494622"/>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42" name="Rectangle 7">
            <a:extLst>
              <a:ext uri="{FF2B5EF4-FFF2-40B4-BE49-F238E27FC236}">
                <a16:creationId xmlns:a16="http://schemas.microsoft.com/office/drawing/2014/main" id="{EAA45D43-BC3C-4EB0-80E1-78BDB0760DA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A98D528-E9EA-447A-83E8-EABA72F38F05}" type="slidenum">
              <a:rPr lang="en-US" altLang="en-US" sz="1200"/>
              <a:pPr/>
              <a:t>489</a:t>
            </a:fld>
            <a:endParaRPr lang="en-US" altLang="en-US" sz="1200" dirty="0"/>
          </a:p>
        </p:txBody>
      </p:sp>
      <p:sp>
        <p:nvSpPr>
          <p:cNvPr id="1443843" name="Rectangle 2">
            <a:extLst>
              <a:ext uri="{FF2B5EF4-FFF2-40B4-BE49-F238E27FC236}">
                <a16:creationId xmlns:a16="http://schemas.microsoft.com/office/drawing/2014/main" id="{E39D3A72-3E5D-4478-A8EF-D2EF7B8EF0E5}"/>
              </a:ext>
            </a:extLst>
          </p:cNvPr>
          <p:cNvSpPr>
            <a:spLocks noGrp="1" noRot="1" noChangeAspect="1" noChangeArrowheads="1" noTextEdit="1"/>
          </p:cNvSpPr>
          <p:nvPr>
            <p:ph type="sldImg"/>
          </p:nvPr>
        </p:nvSpPr>
        <p:spPr>
          <a:ln/>
        </p:spPr>
      </p:sp>
      <p:sp>
        <p:nvSpPr>
          <p:cNvPr id="1443844" name="Rectangle 3">
            <a:extLst>
              <a:ext uri="{FF2B5EF4-FFF2-40B4-BE49-F238E27FC236}">
                <a16:creationId xmlns:a16="http://schemas.microsoft.com/office/drawing/2014/main" id="{CAD30620-0A50-4FB8-9DFF-A6EDDB80A55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543022049"/>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5890" name="Rectangle 7">
            <a:extLst>
              <a:ext uri="{FF2B5EF4-FFF2-40B4-BE49-F238E27FC236}">
                <a16:creationId xmlns:a16="http://schemas.microsoft.com/office/drawing/2014/main" id="{52FB3322-5198-4F78-8949-6EA669CBD03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A2B9ACC-F2AE-4C33-83E2-4FA33E00EE85}" type="slidenum">
              <a:rPr lang="en-US" altLang="en-US" sz="1200"/>
              <a:pPr/>
              <a:t>490</a:t>
            </a:fld>
            <a:endParaRPr lang="en-US" altLang="en-US" sz="1200" dirty="0"/>
          </a:p>
        </p:txBody>
      </p:sp>
      <p:sp>
        <p:nvSpPr>
          <p:cNvPr id="1445891" name="Rectangle 2">
            <a:extLst>
              <a:ext uri="{FF2B5EF4-FFF2-40B4-BE49-F238E27FC236}">
                <a16:creationId xmlns:a16="http://schemas.microsoft.com/office/drawing/2014/main" id="{323AEF1E-4C1B-42FC-B4F8-5E103FC5CF33}"/>
              </a:ext>
            </a:extLst>
          </p:cNvPr>
          <p:cNvSpPr>
            <a:spLocks noGrp="1" noRot="1" noChangeAspect="1" noChangeArrowheads="1" noTextEdit="1"/>
          </p:cNvSpPr>
          <p:nvPr>
            <p:ph type="sldImg"/>
          </p:nvPr>
        </p:nvSpPr>
        <p:spPr>
          <a:ln/>
        </p:spPr>
      </p:sp>
      <p:sp>
        <p:nvSpPr>
          <p:cNvPr id="1445892" name="Rectangle 3">
            <a:extLst>
              <a:ext uri="{FF2B5EF4-FFF2-40B4-BE49-F238E27FC236}">
                <a16:creationId xmlns:a16="http://schemas.microsoft.com/office/drawing/2014/main" id="{B9B010AF-6682-4402-982C-92F7164A439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3283539"/>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7938" name="Rectangle 7">
            <a:extLst>
              <a:ext uri="{FF2B5EF4-FFF2-40B4-BE49-F238E27FC236}">
                <a16:creationId xmlns:a16="http://schemas.microsoft.com/office/drawing/2014/main" id="{5D6803E1-3C6D-4C66-A0D7-FDFDEB74ED5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5E9100D-5B3A-441E-85AF-A9F9FC24F370}" type="slidenum">
              <a:rPr lang="en-US" altLang="en-US" sz="1200"/>
              <a:pPr/>
              <a:t>491</a:t>
            </a:fld>
            <a:endParaRPr lang="en-US" altLang="en-US" sz="1200" dirty="0"/>
          </a:p>
        </p:txBody>
      </p:sp>
      <p:sp>
        <p:nvSpPr>
          <p:cNvPr id="1447939" name="Rectangle 2">
            <a:extLst>
              <a:ext uri="{FF2B5EF4-FFF2-40B4-BE49-F238E27FC236}">
                <a16:creationId xmlns:a16="http://schemas.microsoft.com/office/drawing/2014/main" id="{4F34E4CE-77FE-4FC8-B1EC-B98C4CCAED95}"/>
              </a:ext>
            </a:extLst>
          </p:cNvPr>
          <p:cNvSpPr>
            <a:spLocks noGrp="1" noRot="1" noChangeAspect="1" noChangeArrowheads="1" noTextEdit="1"/>
          </p:cNvSpPr>
          <p:nvPr>
            <p:ph type="sldImg"/>
          </p:nvPr>
        </p:nvSpPr>
        <p:spPr>
          <a:ln/>
        </p:spPr>
      </p:sp>
      <p:sp>
        <p:nvSpPr>
          <p:cNvPr id="1447940" name="Rectangle 3">
            <a:extLst>
              <a:ext uri="{FF2B5EF4-FFF2-40B4-BE49-F238E27FC236}">
                <a16:creationId xmlns:a16="http://schemas.microsoft.com/office/drawing/2014/main" id="{3DD5919F-224F-491C-A95E-38567DDDDE2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51799545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9986" name="Rectangle 7">
            <a:extLst>
              <a:ext uri="{FF2B5EF4-FFF2-40B4-BE49-F238E27FC236}">
                <a16:creationId xmlns:a16="http://schemas.microsoft.com/office/drawing/2014/main" id="{D5ACDEA5-920D-4841-907D-C4506813FF9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3F6106E-E0C0-4644-9A4E-50D1C245743B}" type="slidenum">
              <a:rPr lang="en-US" altLang="en-US" sz="1200"/>
              <a:pPr/>
              <a:t>492</a:t>
            </a:fld>
            <a:endParaRPr lang="en-US" altLang="en-US" sz="1200" dirty="0"/>
          </a:p>
        </p:txBody>
      </p:sp>
      <p:sp>
        <p:nvSpPr>
          <p:cNvPr id="1449987" name="Rectangle 2">
            <a:extLst>
              <a:ext uri="{FF2B5EF4-FFF2-40B4-BE49-F238E27FC236}">
                <a16:creationId xmlns:a16="http://schemas.microsoft.com/office/drawing/2014/main" id="{4F4F635E-846B-4389-A200-3401B110AC8A}"/>
              </a:ext>
            </a:extLst>
          </p:cNvPr>
          <p:cNvSpPr>
            <a:spLocks noGrp="1" noRot="1" noChangeAspect="1" noChangeArrowheads="1" noTextEdit="1"/>
          </p:cNvSpPr>
          <p:nvPr>
            <p:ph type="sldImg"/>
          </p:nvPr>
        </p:nvSpPr>
        <p:spPr>
          <a:ln/>
        </p:spPr>
      </p:sp>
      <p:sp>
        <p:nvSpPr>
          <p:cNvPr id="1449988" name="Rectangle 3">
            <a:extLst>
              <a:ext uri="{FF2B5EF4-FFF2-40B4-BE49-F238E27FC236}">
                <a16:creationId xmlns:a16="http://schemas.microsoft.com/office/drawing/2014/main" id="{1960019A-339F-4711-A0CF-5149E8F97FF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62415103"/>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2034" name="Rectangle 7">
            <a:extLst>
              <a:ext uri="{FF2B5EF4-FFF2-40B4-BE49-F238E27FC236}">
                <a16:creationId xmlns:a16="http://schemas.microsoft.com/office/drawing/2014/main" id="{6059ACB8-29D2-4E45-8C9D-63D6CFC6F78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D5C5BB6-4BB8-43EC-BB7C-920F9F94D45B}" type="slidenum">
              <a:rPr lang="en-US" altLang="en-US" sz="1200"/>
              <a:pPr/>
              <a:t>493</a:t>
            </a:fld>
            <a:endParaRPr lang="en-US" altLang="en-US" sz="1200" dirty="0"/>
          </a:p>
        </p:txBody>
      </p:sp>
      <p:sp>
        <p:nvSpPr>
          <p:cNvPr id="1452035" name="Rectangle 2">
            <a:extLst>
              <a:ext uri="{FF2B5EF4-FFF2-40B4-BE49-F238E27FC236}">
                <a16:creationId xmlns:a16="http://schemas.microsoft.com/office/drawing/2014/main" id="{765E2FDE-5FF3-4A4B-A134-5EE41EA3FAD3}"/>
              </a:ext>
            </a:extLst>
          </p:cNvPr>
          <p:cNvSpPr>
            <a:spLocks noGrp="1" noRot="1" noChangeAspect="1" noChangeArrowheads="1" noTextEdit="1"/>
          </p:cNvSpPr>
          <p:nvPr>
            <p:ph type="sldImg"/>
          </p:nvPr>
        </p:nvSpPr>
        <p:spPr>
          <a:ln/>
        </p:spPr>
      </p:sp>
      <p:sp>
        <p:nvSpPr>
          <p:cNvPr id="1452036" name="Rectangle 3">
            <a:extLst>
              <a:ext uri="{FF2B5EF4-FFF2-40B4-BE49-F238E27FC236}">
                <a16:creationId xmlns:a16="http://schemas.microsoft.com/office/drawing/2014/main" id="{766E76B1-648A-4CFD-99D1-AFD14C5AC18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06264155"/>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82" name="Rectangle 7">
            <a:extLst>
              <a:ext uri="{FF2B5EF4-FFF2-40B4-BE49-F238E27FC236}">
                <a16:creationId xmlns:a16="http://schemas.microsoft.com/office/drawing/2014/main" id="{5BC5A7E6-797A-4BA5-910A-9CD1CCD4DA5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0761EC0-237D-4BB9-9138-AA6FB240E544}" type="slidenum">
              <a:rPr lang="en-US" altLang="en-US" sz="1200"/>
              <a:pPr/>
              <a:t>494</a:t>
            </a:fld>
            <a:endParaRPr lang="en-US" altLang="en-US" sz="1200" dirty="0"/>
          </a:p>
        </p:txBody>
      </p:sp>
      <p:sp>
        <p:nvSpPr>
          <p:cNvPr id="1454083" name="Rectangle 2">
            <a:extLst>
              <a:ext uri="{FF2B5EF4-FFF2-40B4-BE49-F238E27FC236}">
                <a16:creationId xmlns:a16="http://schemas.microsoft.com/office/drawing/2014/main" id="{C7BF5D01-78D6-4DA2-97BC-A7475A6FFADB}"/>
              </a:ext>
            </a:extLst>
          </p:cNvPr>
          <p:cNvSpPr>
            <a:spLocks noGrp="1" noRot="1" noChangeAspect="1" noChangeArrowheads="1" noTextEdit="1"/>
          </p:cNvSpPr>
          <p:nvPr>
            <p:ph type="sldImg"/>
          </p:nvPr>
        </p:nvSpPr>
        <p:spPr>
          <a:ln/>
        </p:spPr>
      </p:sp>
      <p:sp>
        <p:nvSpPr>
          <p:cNvPr id="1454084" name="Rectangle 3">
            <a:extLst>
              <a:ext uri="{FF2B5EF4-FFF2-40B4-BE49-F238E27FC236}">
                <a16:creationId xmlns:a16="http://schemas.microsoft.com/office/drawing/2014/main" id="{376A23C9-DFF4-40C5-8019-1D004AC9AA9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5361773"/>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7">
            <a:extLst>
              <a:ext uri="{FF2B5EF4-FFF2-40B4-BE49-F238E27FC236}">
                <a16:creationId xmlns:a16="http://schemas.microsoft.com/office/drawing/2014/main" id="{9CEC2326-FDD7-492F-84AC-928A774D629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EE21600-1286-4B1F-BAB9-E1A0399339B9}" type="slidenum">
              <a:rPr lang="en-US" altLang="en-US" sz="1200"/>
              <a:pPr/>
              <a:t>495</a:t>
            </a:fld>
            <a:endParaRPr lang="en-US" altLang="en-US" sz="1200" dirty="0"/>
          </a:p>
        </p:txBody>
      </p:sp>
      <p:sp>
        <p:nvSpPr>
          <p:cNvPr id="1456131" name="Rectangle 2">
            <a:extLst>
              <a:ext uri="{FF2B5EF4-FFF2-40B4-BE49-F238E27FC236}">
                <a16:creationId xmlns:a16="http://schemas.microsoft.com/office/drawing/2014/main" id="{75DD3D48-870C-48B5-8C90-07866A5D6795}"/>
              </a:ext>
            </a:extLst>
          </p:cNvPr>
          <p:cNvSpPr>
            <a:spLocks noGrp="1" noRot="1" noChangeAspect="1" noChangeArrowheads="1" noTextEdit="1"/>
          </p:cNvSpPr>
          <p:nvPr>
            <p:ph type="sldImg"/>
          </p:nvPr>
        </p:nvSpPr>
        <p:spPr>
          <a:ln/>
        </p:spPr>
      </p:sp>
      <p:sp>
        <p:nvSpPr>
          <p:cNvPr id="1456132" name="Rectangle 3">
            <a:extLst>
              <a:ext uri="{FF2B5EF4-FFF2-40B4-BE49-F238E27FC236}">
                <a16:creationId xmlns:a16="http://schemas.microsoft.com/office/drawing/2014/main" id="{1F4BCA2E-ECF0-42AF-B083-D1AC28F681A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889479792"/>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8178" name="Rectangle 7">
            <a:extLst>
              <a:ext uri="{FF2B5EF4-FFF2-40B4-BE49-F238E27FC236}">
                <a16:creationId xmlns:a16="http://schemas.microsoft.com/office/drawing/2014/main" id="{CA516995-D4B1-46B8-AC20-46AD6D234AF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95C9627-BC2F-4273-A2EA-9BD8EE8685E1}" type="slidenum">
              <a:rPr lang="en-US" altLang="en-US" sz="1200"/>
              <a:pPr/>
              <a:t>496</a:t>
            </a:fld>
            <a:endParaRPr lang="en-US" altLang="en-US" sz="1200" dirty="0"/>
          </a:p>
        </p:txBody>
      </p:sp>
      <p:sp>
        <p:nvSpPr>
          <p:cNvPr id="1458179" name="Rectangle 2">
            <a:extLst>
              <a:ext uri="{FF2B5EF4-FFF2-40B4-BE49-F238E27FC236}">
                <a16:creationId xmlns:a16="http://schemas.microsoft.com/office/drawing/2014/main" id="{752B044F-792D-4007-B355-4BBBB1388E1A}"/>
              </a:ext>
            </a:extLst>
          </p:cNvPr>
          <p:cNvSpPr>
            <a:spLocks noGrp="1" noRot="1" noChangeAspect="1" noChangeArrowheads="1" noTextEdit="1"/>
          </p:cNvSpPr>
          <p:nvPr>
            <p:ph type="sldImg"/>
          </p:nvPr>
        </p:nvSpPr>
        <p:spPr>
          <a:ln/>
        </p:spPr>
      </p:sp>
      <p:sp>
        <p:nvSpPr>
          <p:cNvPr id="1458180" name="Rectangle 3">
            <a:extLst>
              <a:ext uri="{FF2B5EF4-FFF2-40B4-BE49-F238E27FC236}">
                <a16:creationId xmlns:a16="http://schemas.microsoft.com/office/drawing/2014/main" id="{6086329A-9ACD-4B6C-B7B0-E03C426ACF7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28052402"/>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0226" name="Rectangle 7">
            <a:extLst>
              <a:ext uri="{FF2B5EF4-FFF2-40B4-BE49-F238E27FC236}">
                <a16:creationId xmlns:a16="http://schemas.microsoft.com/office/drawing/2014/main" id="{BFD334BF-1A15-4AA6-B51B-DD586532EAC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FD75B5D-E407-4577-A257-4D339197E468}" type="slidenum">
              <a:rPr lang="en-US" altLang="en-US" sz="1200"/>
              <a:pPr/>
              <a:t>497</a:t>
            </a:fld>
            <a:endParaRPr lang="en-US" altLang="en-US" sz="1200" dirty="0"/>
          </a:p>
        </p:txBody>
      </p:sp>
      <p:sp>
        <p:nvSpPr>
          <p:cNvPr id="1460227" name="Rectangle 2">
            <a:extLst>
              <a:ext uri="{FF2B5EF4-FFF2-40B4-BE49-F238E27FC236}">
                <a16:creationId xmlns:a16="http://schemas.microsoft.com/office/drawing/2014/main" id="{1BCD0BC8-D02D-4398-9AB8-76F0A707C937}"/>
              </a:ext>
            </a:extLst>
          </p:cNvPr>
          <p:cNvSpPr>
            <a:spLocks noGrp="1" noRot="1" noChangeAspect="1" noChangeArrowheads="1" noTextEdit="1"/>
          </p:cNvSpPr>
          <p:nvPr>
            <p:ph type="sldImg"/>
          </p:nvPr>
        </p:nvSpPr>
        <p:spPr>
          <a:ln/>
        </p:spPr>
      </p:sp>
      <p:sp>
        <p:nvSpPr>
          <p:cNvPr id="1460228" name="Rectangle 3">
            <a:extLst>
              <a:ext uri="{FF2B5EF4-FFF2-40B4-BE49-F238E27FC236}">
                <a16:creationId xmlns:a16="http://schemas.microsoft.com/office/drawing/2014/main" id="{A2A46349-DD1D-476B-8ECD-9563220DF1B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06127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a:extLst>
              <a:ext uri="{FF2B5EF4-FFF2-40B4-BE49-F238E27FC236}">
                <a16:creationId xmlns:a16="http://schemas.microsoft.com/office/drawing/2014/main" id="{C69A16E7-AA8B-4194-A37C-66FCB1C52C6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B308083-00BE-4D7B-B835-F46E35904CB4}" type="slidenum">
              <a:rPr lang="en-US" altLang="en-US" sz="1200"/>
              <a:pPr/>
              <a:t>136</a:t>
            </a:fld>
            <a:endParaRPr lang="en-US" altLang="en-US" sz="1200" dirty="0"/>
          </a:p>
        </p:txBody>
      </p:sp>
      <p:sp>
        <p:nvSpPr>
          <p:cNvPr id="118787" name="Rectangle 2">
            <a:extLst>
              <a:ext uri="{FF2B5EF4-FFF2-40B4-BE49-F238E27FC236}">
                <a16:creationId xmlns:a16="http://schemas.microsoft.com/office/drawing/2014/main" id="{B9B632DA-F4BE-403A-9AF5-2EED386D66A8}"/>
              </a:ext>
            </a:extLst>
          </p:cNvPr>
          <p:cNvSpPr>
            <a:spLocks noGrp="1" noRot="1" noChangeAspect="1" noChangeArrowheads="1" noTextEdit="1"/>
          </p:cNvSpPr>
          <p:nvPr>
            <p:ph type="sldImg"/>
          </p:nvPr>
        </p:nvSpPr>
        <p:spPr>
          <a:ln/>
        </p:spPr>
      </p:sp>
      <p:sp>
        <p:nvSpPr>
          <p:cNvPr id="118788" name="Rectangle 3">
            <a:extLst>
              <a:ext uri="{FF2B5EF4-FFF2-40B4-BE49-F238E27FC236}">
                <a16:creationId xmlns:a16="http://schemas.microsoft.com/office/drawing/2014/main" id="{DC5E11FB-BBB9-4934-9DA9-69699115F81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1869464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2274" name="Rectangle 7">
            <a:extLst>
              <a:ext uri="{FF2B5EF4-FFF2-40B4-BE49-F238E27FC236}">
                <a16:creationId xmlns:a16="http://schemas.microsoft.com/office/drawing/2014/main" id="{73936F7C-7114-4F7B-B48B-64E85C72610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B4F172B-5A4A-4F54-937F-87661B813AE8}" type="slidenum">
              <a:rPr lang="en-US" altLang="en-US" sz="1200"/>
              <a:pPr/>
              <a:t>498</a:t>
            </a:fld>
            <a:endParaRPr lang="en-US" altLang="en-US" sz="1200" dirty="0"/>
          </a:p>
        </p:txBody>
      </p:sp>
      <p:sp>
        <p:nvSpPr>
          <p:cNvPr id="1462275" name="Rectangle 2">
            <a:extLst>
              <a:ext uri="{FF2B5EF4-FFF2-40B4-BE49-F238E27FC236}">
                <a16:creationId xmlns:a16="http://schemas.microsoft.com/office/drawing/2014/main" id="{01200017-23C6-4009-8A54-0A7C82AFF55B}"/>
              </a:ext>
            </a:extLst>
          </p:cNvPr>
          <p:cNvSpPr>
            <a:spLocks noGrp="1" noRot="1" noChangeAspect="1" noChangeArrowheads="1" noTextEdit="1"/>
          </p:cNvSpPr>
          <p:nvPr>
            <p:ph type="sldImg"/>
          </p:nvPr>
        </p:nvSpPr>
        <p:spPr>
          <a:ln/>
        </p:spPr>
      </p:sp>
      <p:sp>
        <p:nvSpPr>
          <p:cNvPr id="1462276" name="Rectangle 3">
            <a:extLst>
              <a:ext uri="{FF2B5EF4-FFF2-40B4-BE49-F238E27FC236}">
                <a16:creationId xmlns:a16="http://schemas.microsoft.com/office/drawing/2014/main" id="{34AAAC34-60CC-4172-8F58-35B33835BF4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16342626"/>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0466" name="Rectangle 7">
            <a:extLst>
              <a:ext uri="{FF2B5EF4-FFF2-40B4-BE49-F238E27FC236}">
                <a16:creationId xmlns:a16="http://schemas.microsoft.com/office/drawing/2014/main" id="{4AFDB3BD-3A55-45BF-AE65-8E95531F48C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0278B6E-6F20-49ED-A9CE-9914D449C0D6}" type="slidenum">
              <a:rPr lang="en-US" altLang="en-US" sz="1200"/>
              <a:pPr/>
              <a:t>499</a:t>
            </a:fld>
            <a:endParaRPr lang="en-US" altLang="en-US" sz="1200" dirty="0"/>
          </a:p>
        </p:txBody>
      </p:sp>
      <p:sp>
        <p:nvSpPr>
          <p:cNvPr id="1470467" name="Rectangle 2">
            <a:extLst>
              <a:ext uri="{FF2B5EF4-FFF2-40B4-BE49-F238E27FC236}">
                <a16:creationId xmlns:a16="http://schemas.microsoft.com/office/drawing/2014/main" id="{0A070672-2930-4FD7-AC1F-6FE594B1BEA4}"/>
              </a:ext>
            </a:extLst>
          </p:cNvPr>
          <p:cNvSpPr>
            <a:spLocks noGrp="1" noRot="1" noChangeAspect="1" noChangeArrowheads="1" noTextEdit="1"/>
          </p:cNvSpPr>
          <p:nvPr>
            <p:ph type="sldImg"/>
          </p:nvPr>
        </p:nvSpPr>
        <p:spPr>
          <a:ln/>
        </p:spPr>
      </p:sp>
      <p:sp>
        <p:nvSpPr>
          <p:cNvPr id="1470468" name="Rectangle 3">
            <a:extLst>
              <a:ext uri="{FF2B5EF4-FFF2-40B4-BE49-F238E27FC236}">
                <a16:creationId xmlns:a16="http://schemas.microsoft.com/office/drawing/2014/main" id="{4D39891B-56E8-4B74-9258-683E30A5424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5056804"/>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8658" name="Rectangle 7">
            <a:extLst>
              <a:ext uri="{FF2B5EF4-FFF2-40B4-BE49-F238E27FC236}">
                <a16:creationId xmlns:a16="http://schemas.microsoft.com/office/drawing/2014/main" id="{325C8D60-19E4-460E-9071-29A78B2DD65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3C995EC-1B23-4FDA-B1F4-2521FD7CFFFF}" type="slidenum">
              <a:rPr lang="en-US" altLang="en-US" sz="1200"/>
              <a:pPr/>
              <a:t>500</a:t>
            </a:fld>
            <a:endParaRPr lang="en-US" altLang="en-US" sz="1200" dirty="0"/>
          </a:p>
        </p:txBody>
      </p:sp>
      <p:sp>
        <p:nvSpPr>
          <p:cNvPr id="1478659" name="Rectangle 2">
            <a:extLst>
              <a:ext uri="{FF2B5EF4-FFF2-40B4-BE49-F238E27FC236}">
                <a16:creationId xmlns:a16="http://schemas.microsoft.com/office/drawing/2014/main" id="{8E9DBB82-8F93-4711-AA30-571A6E8D0170}"/>
              </a:ext>
            </a:extLst>
          </p:cNvPr>
          <p:cNvSpPr>
            <a:spLocks noGrp="1" noRot="1" noChangeAspect="1" noChangeArrowheads="1" noTextEdit="1"/>
          </p:cNvSpPr>
          <p:nvPr>
            <p:ph type="sldImg"/>
          </p:nvPr>
        </p:nvSpPr>
        <p:spPr>
          <a:ln/>
        </p:spPr>
      </p:sp>
      <p:sp>
        <p:nvSpPr>
          <p:cNvPr id="1478660" name="Rectangle 3">
            <a:extLst>
              <a:ext uri="{FF2B5EF4-FFF2-40B4-BE49-F238E27FC236}">
                <a16:creationId xmlns:a16="http://schemas.microsoft.com/office/drawing/2014/main" id="{11B8328B-5C3C-44F4-8C7F-143003673D1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17256452"/>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0706" name="Rectangle 7">
            <a:extLst>
              <a:ext uri="{FF2B5EF4-FFF2-40B4-BE49-F238E27FC236}">
                <a16:creationId xmlns:a16="http://schemas.microsoft.com/office/drawing/2014/main" id="{393D4B8B-A109-4C24-B6BB-66E1849D598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F6C00CC-06F5-4CD6-9795-AB7E8AA2F75B}" type="slidenum">
              <a:rPr lang="en-US" altLang="en-US" sz="1200"/>
              <a:pPr/>
              <a:t>501</a:t>
            </a:fld>
            <a:endParaRPr lang="en-US" altLang="en-US" sz="1200" dirty="0"/>
          </a:p>
        </p:txBody>
      </p:sp>
      <p:sp>
        <p:nvSpPr>
          <p:cNvPr id="1480707" name="Rectangle 2">
            <a:extLst>
              <a:ext uri="{FF2B5EF4-FFF2-40B4-BE49-F238E27FC236}">
                <a16:creationId xmlns:a16="http://schemas.microsoft.com/office/drawing/2014/main" id="{5ABC6273-ACBE-493F-8EE2-6FC1488400B7}"/>
              </a:ext>
            </a:extLst>
          </p:cNvPr>
          <p:cNvSpPr>
            <a:spLocks noGrp="1" noRot="1" noChangeAspect="1" noChangeArrowheads="1" noTextEdit="1"/>
          </p:cNvSpPr>
          <p:nvPr>
            <p:ph type="sldImg"/>
          </p:nvPr>
        </p:nvSpPr>
        <p:spPr>
          <a:ln/>
        </p:spPr>
      </p:sp>
      <p:sp>
        <p:nvSpPr>
          <p:cNvPr id="1480708" name="Rectangle 3">
            <a:extLst>
              <a:ext uri="{FF2B5EF4-FFF2-40B4-BE49-F238E27FC236}">
                <a16:creationId xmlns:a16="http://schemas.microsoft.com/office/drawing/2014/main" id="{9D29AFF5-391B-4710-BF85-A6D425C4A24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67635925"/>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2754" name="Rectangle 7">
            <a:extLst>
              <a:ext uri="{FF2B5EF4-FFF2-40B4-BE49-F238E27FC236}">
                <a16:creationId xmlns:a16="http://schemas.microsoft.com/office/drawing/2014/main" id="{973C462F-6E66-486C-A436-9D0F14441BB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20AAA4A-28D3-4C6B-B698-9585E235B89F}" type="slidenum">
              <a:rPr lang="en-US" altLang="en-US" sz="1200"/>
              <a:pPr/>
              <a:t>502</a:t>
            </a:fld>
            <a:endParaRPr lang="en-US" altLang="en-US" sz="1200" dirty="0"/>
          </a:p>
        </p:txBody>
      </p:sp>
      <p:sp>
        <p:nvSpPr>
          <p:cNvPr id="1482755" name="Rectangle 2">
            <a:extLst>
              <a:ext uri="{FF2B5EF4-FFF2-40B4-BE49-F238E27FC236}">
                <a16:creationId xmlns:a16="http://schemas.microsoft.com/office/drawing/2014/main" id="{DBF1B85A-AC99-4FE9-B5A8-63AF20E5EDB8}"/>
              </a:ext>
            </a:extLst>
          </p:cNvPr>
          <p:cNvSpPr>
            <a:spLocks noGrp="1" noRot="1" noChangeAspect="1" noChangeArrowheads="1" noTextEdit="1"/>
          </p:cNvSpPr>
          <p:nvPr>
            <p:ph type="sldImg"/>
          </p:nvPr>
        </p:nvSpPr>
        <p:spPr>
          <a:ln/>
        </p:spPr>
      </p:sp>
      <p:sp>
        <p:nvSpPr>
          <p:cNvPr id="1482756" name="Rectangle 3">
            <a:extLst>
              <a:ext uri="{FF2B5EF4-FFF2-40B4-BE49-F238E27FC236}">
                <a16:creationId xmlns:a16="http://schemas.microsoft.com/office/drawing/2014/main" id="{AC3609BC-5CE6-4A3F-B62A-BD0C4A50DC6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46460353"/>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02" name="Rectangle 7">
            <a:extLst>
              <a:ext uri="{FF2B5EF4-FFF2-40B4-BE49-F238E27FC236}">
                <a16:creationId xmlns:a16="http://schemas.microsoft.com/office/drawing/2014/main" id="{FA246B77-7824-464A-86C0-485DA750E82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8BED579-3271-49F2-AA94-2D405D356C06}" type="slidenum">
              <a:rPr lang="en-US" altLang="en-US" sz="1200"/>
              <a:pPr/>
              <a:t>503</a:t>
            </a:fld>
            <a:endParaRPr lang="en-US" altLang="en-US" sz="1200" dirty="0"/>
          </a:p>
        </p:txBody>
      </p:sp>
      <p:sp>
        <p:nvSpPr>
          <p:cNvPr id="1484803" name="Rectangle 2">
            <a:extLst>
              <a:ext uri="{FF2B5EF4-FFF2-40B4-BE49-F238E27FC236}">
                <a16:creationId xmlns:a16="http://schemas.microsoft.com/office/drawing/2014/main" id="{D9E1669F-D232-44A3-999F-083F10528D87}"/>
              </a:ext>
            </a:extLst>
          </p:cNvPr>
          <p:cNvSpPr>
            <a:spLocks noGrp="1" noRot="1" noChangeAspect="1" noChangeArrowheads="1" noTextEdit="1"/>
          </p:cNvSpPr>
          <p:nvPr>
            <p:ph type="sldImg"/>
          </p:nvPr>
        </p:nvSpPr>
        <p:spPr>
          <a:ln/>
        </p:spPr>
      </p:sp>
      <p:sp>
        <p:nvSpPr>
          <p:cNvPr id="1484804" name="Rectangle 3">
            <a:extLst>
              <a:ext uri="{FF2B5EF4-FFF2-40B4-BE49-F238E27FC236}">
                <a16:creationId xmlns:a16="http://schemas.microsoft.com/office/drawing/2014/main" id="{F1A9E5B8-4869-4AA3-A82E-0555CBA739D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41340921"/>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7">
            <a:extLst>
              <a:ext uri="{FF2B5EF4-FFF2-40B4-BE49-F238E27FC236}">
                <a16:creationId xmlns:a16="http://schemas.microsoft.com/office/drawing/2014/main" id="{A794227C-B6E3-4F27-880F-6B4B90C18E1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6B873C3-A8DE-4D63-867E-CADA2CC3F81D}" type="slidenum">
              <a:rPr lang="en-US" altLang="en-US" sz="1200"/>
              <a:pPr/>
              <a:t>504</a:t>
            </a:fld>
            <a:endParaRPr lang="en-US" altLang="en-US" sz="1200" dirty="0"/>
          </a:p>
        </p:txBody>
      </p:sp>
      <p:sp>
        <p:nvSpPr>
          <p:cNvPr id="1505283" name="Rectangle 2">
            <a:extLst>
              <a:ext uri="{FF2B5EF4-FFF2-40B4-BE49-F238E27FC236}">
                <a16:creationId xmlns:a16="http://schemas.microsoft.com/office/drawing/2014/main" id="{C599FA1D-6BEB-4039-B0D7-12BE23F4E4E1}"/>
              </a:ext>
            </a:extLst>
          </p:cNvPr>
          <p:cNvSpPr>
            <a:spLocks noGrp="1" noRot="1" noChangeAspect="1" noChangeArrowheads="1" noTextEdit="1"/>
          </p:cNvSpPr>
          <p:nvPr>
            <p:ph type="sldImg"/>
          </p:nvPr>
        </p:nvSpPr>
        <p:spPr>
          <a:ln/>
        </p:spPr>
      </p:sp>
      <p:sp>
        <p:nvSpPr>
          <p:cNvPr id="1505284" name="Rectangle 3">
            <a:extLst>
              <a:ext uri="{FF2B5EF4-FFF2-40B4-BE49-F238E27FC236}">
                <a16:creationId xmlns:a16="http://schemas.microsoft.com/office/drawing/2014/main" id="{CA9B8112-5FCD-4C89-8162-FA3FB0F99DF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30194258"/>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0402" name="Rectangle 7">
            <a:extLst>
              <a:ext uri="{FF2B5EF4-FFF2-40B4-BE49-F238E27FC236}">
                <a16:creationId xmlns:a16="http://schemas.microsoft.com/office/drawing/2014/main" id="{087A629E-51D1-4B07-9F22-7DC01314D1D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EA77A23-181E-4B80-AC4B-D60F929BC1EF}" type="slidenum">
              <a:rPr lang="en-US" altLang="en-US" sz="1200"/>
              <a:pPr/>
              <a:t>506</a:t>
            </a:fld>
            <a:endParaRPr lang="en-US" altLang="en-US" sz="1200" dirty="0"/>
          </a:p>
        </p:txBody>
      </p:sp>
      <p:sp>
        <p:nvSpPr>
          <p:cNvPr id="1510403" name="Rectangle 2">
            <a:extLst>
              <a:ext uri="{FF2B5EF4-FFF2-40B4-BE49-F238E27FC236}">
                <a16:creationId xmlns:a16="http://schemas.microsoft.com/office/drawing/2014/main" id="{9AA8C778-EEB6-4A8F-B854-9B95413E4849}"/>
              </a:ext>
            </a:extLst>
          </p:cNvPr>
          <p:cNvSpPr>
            <a:spLocks noGrp="1" noRot="1" noChangeAspect="1" noChangeArrowheads="1" noTextEdit="1"/>
          </p:cNvSpPr>
          <p:nvPr>
            <p:ph type="sldImg"/>
          </p:nvPr>
        </p:nvSpPr>
        <p:spPr>
          <a:ln/>
        </p:spPr>
      </p:sp>
      <p:sp>
        <p:nvSpPr>
          <p:cNvPr id="1510404" name="Rectangle 3">
            <a:extLst>
              <a:ext uri="{FF2B5EF4-FFF2-40B4-BE49-F238E27FC236}">
                <a16:creationId xmlns:a16="http://schemas.microsoft.com/office/drawing/2014/main" id="{3903C832-CEB5-4DC3-843C-9C37B0133D6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3283465"/>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2450" name="Rectangle 7">
            <a:extLst>
              <a:ext uri="{FF2B5EF4-FFF2-40B4-BE49-F238E27FC236}">
                <a16:creationId xmlns:a16="http://schemas.microsoft.com/office/drawing/2014/main" id="{7A95488F-D312-4FCD-A800-7A4FA7D8DA6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D4A81E3-25AE-4102-A72F-2A46D3706993}" type="slidenum">
              <a:rPr lang="en-US" altLang="en-US" sz="1200"/>
              <a:pPr/>
              <a:t>507</a:t>
            </a:fld>
            <a:endParaRPr lang="en-US" altLang="en-US" sz="1200" dirty="0"/>
          </a:p>
        </p:txBody>
      </p:sp>
      <p:sp>
        <p:nvSpPr>
          <p:cNvPr id="1512451" name="Rectangle 2">
            <a:extLst>
              <a:ext uri="{FF2B5EF4-FFF2-40B4-BE49-F238E27FC236}">
                <a16:creationId xmlns:a16="http://schemas.microsoft.com/office/drawing/2014/main" id="{1FBBB499-0E26-4C44-A4AF-35A9A292368B}"/>
              </a:ext>
            </a:extLst>
          </p:cNvPr>
          <p:cNvSpPr>
            <a:spLocks noGrp="1" noRot="1" noChangeAspect="1" noChangeArrowheads="1" noTextEdit="1"/>
          </p:cNvSpPr>
          <p:nvPr>
            <p:ph type="sldImg"/>
          </p:nvPr>
        </p:nvSpPr>
        <p:spPr>
          <a:ln/>
        </p:spPr>
      </p:sp>
      <p:sp>
        <p:nvSpPr>
          <p:cNvPr id="1512452" name="Rectangle 3">
            <a:extLst>
              <a:ext uri="{FF2B5EF4-FFF2-40B4-BE49-F238E27FC236}">
                <a16:creationId xmlns:a16="http://schemas.microsoft.com/office/drawing/2014/main" id="{776C31AB-18F6-4942-801F-685F2B11B66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162183610"/>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4498" name="Rectangle 7">
            <a:extLst>
              <a:ext uri="{FF2B5EF4-FFF2-40B4-BE49-F238E27FC236}">
                <a16:creationId xmlns:a16="http://schemas.microsoft.com/office/drawing/2014/main" id="{99A0529B-923D-4BB8-8034-28B77B43CD9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0B67286-3339-41CC-BE0E-438CA2AF7F4E}" type="slidenum">
              <a:rPr lang="en-US" altLang="en-US" sz="1200"/>
              <a:pPr/>
              <a:t>508</a:t>
            </a:fld>
            <a:endParaRPr lang="en-US" altLang="en-US" sz="1200" dirty="0"/>
          </a:p>
        </p:txBody>
      </p:sp>
      <p:sp>
        <p:nvSpPr>
          <p:cNvPr id="1514499" name="Rectangle 2">
            <a:extLst>
              <a:ext uri="{FF2B5EF4-FFF2-40B4-BE49-F238E27FC236}">
                <a16:creationId xmlns:a16="http://schemas.microsoft.com/office/drawing/2014/main" id="{C6F82833-1EEE-40D7-A8AB-CE8DF9F76A1D}"/>
              </a:ext>
            </a:extLst>
          </p:cNvPr>
          <p:cNvSpPr>
            <a:spLocks noGrp="1" noRot="1" noChangeAspect="1" noChangeArrowheads="1" noTextEdit="1"/>
          </p:cNvSpPr>
          <p:nvPr>
            <p:ph type="sldImg"/>
          </p:nvPr>
        </p:nvSpPr>
        <p:spPr>
          <a:ln/>
        </p:spPr>
      </p:sp>
      <p:sp>
        <p:nvSpPr>
          <p:cNvPr id="1514500" name="Rectangle 3">
            <a:extLst>
              <a:ext uri="{FF2B5EF4-FFF2-40B4-BE49-F238E27FC236}">
                <a16:creationId xmlns:a16="http://schemas.microsoft.com/office/drawing/2014/main" id="{20E0DE46-528F-4E01-A5CF-DE4C0F406CE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67800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a:extLst>
              <a:ext uri="{FF2B5EF4-FFF2-40B4-BE49-F238E27FC236}">
                <a16:creationId xmlns:a16="http://schemas.microsoft.com/office/drawing/2014/main" id="{8767E0E9-A706-4732-98C2-292A0AD80F1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7BFEF0A-36B8-43D4-9BFA-9F3199C701F4}" type="slidenum">
              <a:rPr lang="en-US" altLang="en-US" sz="1200"/>
              <a:pPr/>
              <a:t>137</a:t>
            </a:fld>
            <a:endParaRPr lang="en-US" altLang="en-US" sz="1200" dirty="0"/>
          </a:p>
        </p:txBody>
      </p:sp>
      <p:sp>
        <p:nvSpPr>
          <p:cNvPr id="116739" name="Rectangle 2">
            <a:extLst>
              <a:ext uri="{FF2B5EF4-FFF2-40B4-BE49-F238E27FC236}">
                <a16:creationId xmlns:a16="http://schemas.microsoft.com/office/drawing/2014/main" id="{EB9CBCE5-3B79-4DE5-908A-BBFDA103B096}"/>
              </a:ext>
            </a:extLst>
          </p:cNvPr>
          <p:cNvSpPr>
            <a:spLocks noGrp="1" noRot="1" noChangeAspect="1" noChangeArrowheads="1" noTextEdit="1"/>
          </p:cNvSpPr>
          <p:nvPr>
            <p:ph type="sldImg"/>
          </p:nvPr>
        </p:nvSpPr>
        <p:spPr>
          <a:ln/>
        </p:spPr>
      </p:sp>
      <p:sp>
        <p:nvSpPr>
          <p:cNvPr id="116740" name="Rectangle 3">
            <a:extLst>
              <a:ext uri="{FF2B5EF4-FFF2-40B4-BE49-F238E27FC236}">
                <a16:creationId xmlns:a16="http://schemas.microsoft.com/office/drawing/2014/main" id="{81ED2A75-579E-46A0-A0F2-ADF2202DB0B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05203250"/>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6546" name="Rectangle 7">
            <a:extLst>
              <a:ext uri="{FF2B5EF4-FFF2-40B4-BE49-F238E27FC236}">
                <a16:creationId xmlns:a16="http://schemas.microsoft.com/office/drawing/2014/main" id="{61E8F02A-30D1-4ADC-A375-27FA849CC73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BC2D745-2CF6-4204-9C49-FF5956BF565C}" type="slidenum">
              <a:rPr lang="en-US" altLang="en-US" sz="1200"/>
              <a:pPr/>
              <a:t>509</a:t>
            </a:fld>
            <a:endParaRPr lang="en-US" altLang="en-US" sz="1200" dirty="0"/>
          </a:p>
        </p:txBody>
      </p:sp>
      <p:sp>
        <p:nvSpPr>
          <p:cNvPr id="1516547" name="Rectangle 2">
            <a:extLst>
              <a:ext uri="{FF2B5EF4-FFF2-40B4-BE49-F238E27FC236}">
                <a16:creationId xmlns:a16="http://schemas.microsoft.com/office/drawing/2014/main" id="{7F1989EF-6978-45EA-B489-10722CC93B6D}"/>
              </a:ext>
            </a:extLst>
          </p:cNvPr>
          <p:cNvSpPr>
            <a:spLocks noGrp="1" noRot="1" noChangeAspect="1" noChangeArrowheads="1" noTextEdit="1"/>
          </p:cNvSpPr>
          <p:nvPr>
            <p:ph type="sldImg"/>
          </p:nvPr>
        </p:nvSpPr>
        <p:spPr>
          <a:ln/>
        </p:spPr>
      </p:sp>
      <p:sp>
        <p:nvSpPr>
          <p:cNvPr id="1516548" name="Rectangle 3">
            <a:extLst>
              <a:ext uri="{FF2B5EF4-FFF2-40B4-BE49-F238E27FC236}">
                <a16:creationId xmlns:a16="http://schemas.microsoft.com/office/drawing/2014/main" id="{D5B27836-E59E-42D2-A623-78A822F513F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79550681"/>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8594" name="Rectangle 7">
            <a:extLst>
              <a:ext uri="{FF2B5EF4-FFF2-40B4-BE49-F238E27FC236}">
                <a16:creationId xmlns:a16="http://schemas.microsoft.com/office/drawing/2014/main" id="{8A799ED7-EC30-44FF-A540-4F127DB46F1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0DB6101-8E0D-4A14-82AD-C670C9FEF8F2}" type="slidenum">
              <a:rPr lang="en-US" altLang="en-US" sz="1200"/>
              <a:pPr/>
              <a:t>510</a:t>
            </a:fld>
            <a:endParaRPr lang="en-US" altLang="en-US" sz="1200" dirty="0"/>
          </a:p>
        </p:txBody>
      </p:sp>
      <p:sp>
        <p:nvSpPr>
          <p:cNvPr id="1518595" name="Rectangle 2">
            <a:extLst>
              <a:ext uri="{FF2B5EF4-FFF2-40B4-BE49-F238E27FC236}">
                <a16:creationId xmlns:a16="http://schemas.microsoft.com/office/drawing/2014/main" id="{AA9BF469-1DAB-4500-829F-F126FCF64A2D}"/>
              </a:ext>
            </a:extLst>
          </p:cNvPr>
          <p:cNvSpPr>
            <a:spLocks noGrp="1" noRot="1" noChangeAspect="1" noChangeArrowheads="1" noTextEdit="1"/>
          </p:cNvSpPr>
          <p:nvPr>
            <p:ph type="sldImg"/>
          </p:nvPr>
        </p:nvSpPr>
        <p:spPr>
          <a:ln/>
        </p:spPr>
      </p:sp>
      <p:sp>
        <p:nvSpPr>
          <p:cNvPr id="1518596" name="Rectangle 3">
            <a:extLst>
              <a:ext uri="{FF2B5EF4-FFF2-40B4-BE49-F238E27FC236}">
                <a16:creationId xmlns:a16="http://schemas.microsoft.com/office/drawing/2014/main" id="{F0D67D11-D9FB-48F3-B2C8-109348CB70C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777647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a:extLst>
              <a:ext uri="{FF2B5EF4-FFF2-40B4-BE49-F238E27FC236}">
                <a16:creationId xmlns:a16="http://schemas.microsoft.com/office/drawing/2014/main" id="{76F50D8A-F9CF-4DB6-85BB-502E9B00876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52043A0-63D7-4935-AB91-B532A253D312}" type="slidenum">
              <a:rPr lang="en-US" altLang="en-US" sz="1200"/>
              <a:pPr/>
              <a:t>138</a:t>
            </a:fld>
            <a:endParaRPr lang="en-US" altLang="en-US" sz="1200" dirty="0"/>
          </a:p>
        </p:txBody>
      </p:sp>
      <p:sp>
        <p:nvSpPr>
          <p:cNvPr id="114691" name="Rectangle 2">
            <a:extLst>
              <a:ext uri="{FF2B5EF4-FFF2-40B4-BE49-F238E27FC236}">
                <a16:creationId xmlns:a16="http://schemas.microsoft.com/office/drawing/2014/main" id="{044B19E1-5531-4741-B7E9-FB7928C6406D}"/>
              </a:ext>
            </a:extLst>
          </p:cNvPr>
          <p:cNvSpPr>
            <a:spLocks noGrp="1" noRot="1" noChangeAspect="1" noChangeArrowheads="1" noTextEdit="1"/>
          </p:cNvSpPr>
          <p:nvPr>
            <p:ph type="sldImg"/>
          </p:nvPr>
        </p:nvSpPr>
        <p:spPr>
          <a:ln/>
        </p:spPr>
      </p:sp>
      <p:sp>
        <p:nvSpPr>
          <p:cNvPr id="114692" name="Rectangle 3">
            <a:extLst>
              <a:ext uri="{FF2B5EF4-FFF2-40B4-BE49-F238E27FC236}">
                <a16:creationId xmlns:a16="http://schemas.microsoft.com/office/drawing/2014/main" id="{E07DF91A-2118-4C9B-8DD2-58CA052AEE4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320778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a:extLst>
              <a:ext uri="{FF2B5EF4-FFF2-40B4-BE49-F238E27FC236}">
                <a16:creationId xmlns:a16="http://schemas.microsoft.com/office/drawing/2014/main" id="{A6CD63B1-F14A-43FF-A73E-63788F137C8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AFE668E-2767-4CE9-9C9B-2F762F1D6C97}" type="slidenum">
              <a:rPr lang="en-US" altLang="en-US" sz="1200"/>
              <a:pPr/>
              <a:t>139</a:t>
            </a:fld>
            <a:endParaRPr lang="en-US" altLang="en-US" sz="1200" dirty="0"/>
          </a:p>
        </p:txBody>
      </p:sp>
      <p:sp>
        <p:nvSpPr>
          <p:cNvPr id="120835" name="Rectangle 2">
            <a:extLst>
              <a:ext uri="{FF2B5EF4-FFF2-40B4-BE49-F238E27FC236}">
                <a16:creationId xmlns:a16="http://schemas.microsoft.com/office/drawing/2014/main" id="{4EA05C49-99CD-444C-B370-292925BC0EFB}"/>
              </a:ext>
            </a:extLst>
          </p:cNvPr>
          <p:cNvSpPr>
            <a:spLocks noGrp="1" noRot="1" noChangeAspect="1" noChangeArrowheads="1" noTextEdit="1"/>
          </p:cNvSpPr>
          <p:nvPr>
            <p:ph type="sldImg"/>
          </p:nvPr>
        </p:nvSpPr>
        <p:spPr>
          <a:ln/>
        </p:spPr>
      </p:sp>
      <p:sp>
        <p:nvSpPr>
          <p:cNvPr id="120836" name="Rectangle 3">
            <a:extLst>
              <a:ext uri="{FF2B5EF4-FFF2-40B4-BE49-F238E27FC236}">
                <a16:creationId xmlns:a16="http://schemas.microsoft.com/office/drawing/2014/main" id="{7D911598-1A3D-4FCD-B4AE-7C518E5C721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535985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6962" name="Rectangle 7">
            <a:extLst>
              <a:ext uri="{FF2B5EF4-FFF2-40B4-BE49-F238E27FC236}">
                <a16:creationId xmlns:a16="http://schemas.microsoft.com/office/drawing/2014/main" id="{6AF4FD02-068B-4CF4-BEEF-88D3B3C4C54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8579DFF-C08A-4818-B86C-0F0431083CD0}" type="slidenum">
              <a:rPr lang="en-US" altLang="en-US" sz="1200"/>
              <a:pPr/>
              <a:t>4</a:t>
            </a:fld>
            <a:endParaRPr lang="en-US" altLang="en-US" sz="1200" dirty="0"/>
          </a:p>
        </p:txBody>
      </p:sp>
      <p:sp>
        <p:nvSpPr>
          <p:cNvPr id="936963" name="Rectangle 2">
            <a:extLst>
              <a:ext uri="{FF2B5EF4-FFF2-40B4-BE49-F238E27FC236}">
                <a16:creationId xmlns:a16="http://schemas.microsoft.com/office/drawing/2014/main" id="{FB2ED8AC-1ABD-4BCD-8D7A-A8A889B06A95}"/>
              </a:ext>
            </a:extLst>
          </p:cNvPr>
          <p:cNvSpPr>
            <a:spLocks noGrp="1" noRot="1" noChangeAspect="1" noChangeArrowheads="1" noTextEdit="1"/>
          </p:cNvSpPr>
          <p:nvPr>
            <p:ph type="sldImg"/>
          </p:nvPr>
        </p:nvSpPr>
        <p:spPr>
          <a:ln/>
        </p:spPr>
      </p:sp>
      <p:sp>
        <p:nvSpPr>
          <p:cNvPr id="936964" name="Rectangle 3">
            <a:extLst>
              <a:ext uri="{FF2B5EF4-FFF2-40B4-BE49-F238E27FC236}">
                <a16:creationId xmlns:a16="http://schemas.microsoft.com/office/drawing/2014/main" id="{58B11787-CA73-433B-800E-36A091CA128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6784181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a:extLst>
              <a:ext uri="{FF2B5EF4-FFF2-40B4-BE49-F238E27FC236}">
                <a16:creationId xmlns:a16="http://schemas.microsoft.com/office/drawing/2014/main" id="{439890E0-2A8E-4350-9376-A83E4BF0AAE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F776184-BD43-40CE-BD0B-94894B426F03}" type="slidenum">
              <a:rPr lang="en-US" altLang="en-US" sz="1200"/>
              <a:pPr/>
              <a:t>140</a:t>
            </a:fld>
            <a:endParaRPr lang="en-US" altLang="en-US" sz="1200" dirty="0"/>
          </a:p>
        </p:txBody>
      </p:sp>
      <p:sp>
        <p:nvSpPr>
          <p:cNvPr id="122883" name="Rectangle 2">
            <a:extLst>
              <a:ext uri="{FF2B5EF4-FFF2-40B4-BE49-F238E27FC236}">
                <a16:creationId xmlns:a16="http://schemas.microsoft.com/office/drawing/2014/main" id="{78EB1751-6175-4B57-92D9-0E77AA763F8B}"/>
              </a:ext>
            </a:extLst>
          </p:cNvPr>
          <p:cNvSpPr>
            <a:spLocks noGrp="1" noRot="1" noChangeAspect="1" noChangeArrowheads="1" noTextEdit="1"/>
          </p:cNvSpPr>
          <p:nvPr>
            <p:ph type="sldImg"/>
          </p:nvPr>
        </p:nvSpPr>
        <p:spPr>
          <a:ln/>
        </p:spPr>
      </p:sp>
      <p:sp>
        <p:nvSpPr>
          <p:cNvPr id="122884" name="Rectangle 3">
            <a:extLst>
              <a:ext uri="{FF2B5EF4-FFF2-40B4-BE49-F238E27FC236}">
                <a16:creationId xmlns:a16="http://schemas.microsoft.com/office/drawing/2014/main" id="{0C5694AA-16C9-45A6-B9F1-12B46A17591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006655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a:extLst>
              <a:ext uri="{FF2B5EF4-FFF2-40B4-BE49-F238E27FC236}">
                <a16:creationId xmlns:a16="http://schemas.microsoft.com/office/drawing/2014/main" id="{BE224B93-0769-4D3A-9605-59E8B6ADE1F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1E24DE8-2D15-4656-871B-EE6EE472EF84}" type="slidenum">
              <a:rPr lang="en-US" altLang="en-US" sz="1200"/>
              <a:pPr/>
              <a:t>141</a:t>
            </a:fld>
            <a:endParaRPr lang="en-US" altLang="en-US" sz="1200" dirty="0"/>
          </a:p>
        </p:txBody>
      </p:sp>
      <p:sp>
        <p:nvSpPr>
          <p:cNvPr id="124931" name="Rectangle 2">
            <a:extLst>
              <a:ext uri="{FF2B5EF4-FFF2-40B4-BE49-F238E27FC236}">
                <a16:creationId xmlns:a16="http://schemas.microsoft.com/office/drawing/2014/main" id="{D8E2E56B-D751-4E8D-A2EE-8B4282838FB6}"/>
              </a:ext>
            </a:extLst>
          </p:cNvPr>
          <p:cNvSpPr>
            <a:spLocks noGrp="1" noRot="1" noChangeAspect="1" noChangeArrowheads="1" noTextEdit="1"/>
          </p:cNvSpPr>
          <p:nvPr>
            <p:ph type="sldImg"/>
          </p:nvPr>
        </p:nvSpPr>
        <p:spPr>
          <a:ln/>
        </p:spPr>
      </p:sp>
      <p:sp>
        <p:nvSpPr>
          <p:cNvPr id="124932" name="Rectangle 3">
            <a:extLst>
              <a:ext uri="{FF2B5EF4-FFF2-40B4-BE49-F238E27FC236}">
                <a16:creationId xmlns:a16="http://schemas.microsoft.com/office/drawing/2014/main" id="{BE46837A-6FEE-468C-8FEF-4FA2B4AF474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019459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a:extLst>
              <a:ext uri="{FF2B5EF4-FFF2-40B4-BE49-F238E27FC236}">
                <a16:creationId xmlns:a16="http://schemas.microsoft.com/office/drawing/2014/main" id="{BF9132E9-9F35-48B6-A6F5-48105D291A9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DC46DAE-0FC2-4013-876F-53352B1A7739}" type="slidenum">
              <a:rPr lang="en-US" altLang="en-US" sz="1200"/>
              <a:pPr/>
              <a:t>142</a:t>
            </a:fld>
            <a:endParaRPr lang="en-US" altLang="en-US" sz="1200" dirty="0"/>
          </a:p>
        </p:txBody>
      </p:sp>
      <p:sp>
        <p:nvSpPr>
          <p:cNvPr id="126979" name="Rectangle 2">
            <a:extLst>
              <a:ext uri="{FF2B5EF4-FFF2-40B4-BE49-F238E27FC236}">
                <a16:creationId xmlns:a16="http://schemas.microsoft.com/office/drawing/2014/main" id="{DD3BD6F6-D855-4F6B-B6DB-97588AAD0943}"/>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42529072-166F-410F-9636-117BFB9EAED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538997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a:extLst>
              <a:ext uri="{FF2B5EF4-FFF2-40B4-BE49-F238E27FC236}">
                <a16:creationId xmlns:a16="http://schemas.microsoft.com/office/drawing/2014/main" id="{19F87D72-D77C-4FF5-A93C-0457CD2DA67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277E0F4-791E-492E-B4FA-72D9CFF24FA0}" type="slidenum">
              <a:rPr lang="en-US" altLang="en-US" sz="1200"/>
              <a:pPr/>
              <a:t>143</a:t>
            </a:fld>
            <a:endParaRPr lang="en-US" altLang="en-US" sz="1200" dirty="0"/>
          </a:p>
        </p:txBody>
      </p:sp>
      <p:sp>
        <p:nvSpPr>
          <p:cNvPr id="129027" name="Rectangle 2">
            <a:extLst>
              <a:ext uri="{FF2B5EF4-FFF2-40B4-BE49-F238E27FC236}">
                <a16:creationId xmlns:a16="http://schemas.microsoft.com/office/drawing/2014/main" id="{C4EA765B-B572-40F2-A650-62CFFC253686}"/>
              </a:ext>
            </a:extLst>
          </p:cNvPr>
          <p:cNvSpPr>
            <a:spLocks noGrp="1" noRot="1" noChangeAspect="1" noChangeArrowheads="1" noTextEdit="1"/>
          </p:cNvSpPr>
          <p:nvPr>
            <p:ph type="sldImg"/>
          </p:nvPr>
        </p:nvSpPr>
        <p:spPr>
          <a:ln/>
        </p:spPr>
      </p:sp>
      <p:sp>
        <p:nvSpPr>
          <p:cNvPr id="129028" name="Rectangle 3">
            <a:extLst>
              <a:ext uri="{FF2B5EF4-FFF2-40B4-BE49-F238E27FC236}">
                <a16:creationId xmlns:a16="http://schemas.microsoft.com/office/drawing/2014/main" id="{302C4AAF-B6B6-4967-9ADB-F9EEF0A3592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001929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a:extLst>
              <a:ext uri="{FF2B5EF4-FFF2-40B4-BE49-F238E27FC236}">
                <a16:creationId xmlns:a16="http://schemas.microsoft.com/office/drawing/2014/main" id="{036D0488-CF3A-417C-8546-CCB5C4078F8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97A4C32-F710-404A-8DA8-73074A0053A9}" type="slidenum">
              <a:rPr lang="en-US" altLang="en-US" sz="1200"/>
              <a:pPr/>
              <a:t>144</a:t>
            </a:fld>
            <a:endParaRPr lang="en-US" altLang="en-US" sz="1200" dirty="0"/>
          </a:p>
        </p:txBody>
      </p:sp>
      <p:sp>
        <p:nvSpPr>
          <p:cNvPr id="131075" name="Rectangle 2">
            <a:extLst>
              <a:ext uri="{FF2B5EF4-FFF2-40B4-BE49-F238E27FC236}">
                <a16:creationId xmlns:a16="http://schemas.microsoft.com/office/drawing/2014/main" id="{93AC3A58-72C5-4CF2-A842-E8B9ECB9E402}"/>
              </a:ext>
            </a:extLst>
          </p:cNvPr>
          <p:cNvSpPr>
            <a:spLocks noGrp="1" noRot="1" noChangeAspect="1" noChangeArrowheads="1" noTextEdit="1"/>
          </p:cNvSpPr>
          <p:nvPr>
            <p:ph type="sldImg"/>
          </p:nvPr>
        </p:nvSpPr>
        <p:spPr>
          <a:ln/>
        </p:spPr>
      </p:sp>
      <p:sp>
        <p:nvSpPr>
          <p:cNvPr id="131076" name="Rectangle 3">
            <a:extLst>
              <a:ext uri="{FF2B5EF4-FFF2-40B4-BE49-F238E27FC236}">
                <a16:creationId xmlns:a16="http://schemas.microsoft.com/office/drawing/2014/main" id="{643D0EF2-DDC0-4486-B4C5-72623A38CCE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047228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8A76AF13-662D-4C53-99CA-C7A81C539DB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B4971BA-68FE-4506-9196-D756BF4AAF28}" type="slidenum">
              <a:rPr lang="en-US" altLang="en-US" sz="1200"/>
              <a:pPr/>
              <a:t>146</a:t>
            </a:fld>
            <a:endParaRPr lang="en-US" altLang="en-US" sz="1200" dirty="0"/>
          </a:p>
        </p:txBody>
      </p:sp>
      <p:sp>
        <p:nvSpPr>
          <p:cNvPr id="88067" name="Rectangle 2">
            <a:extLst>
              <a:ext uri="{FF2B5EF4-FFF2-40B4-BE49-F238E27FC236}">
                <a16:creationId xmlns:a16="http://schemas.microsoft.com/office/drawing/2014/main" id="{EAB9AF40-90EA-4A10-8DE9-A05413B53DD6}"/>
              </a:ext>
            </a:extLst>
          </p:cNvPr>
          <p:cNvSpPr>
            <a:spLocks noGrp="1" noRot="1" noChangeAspect="1" noChangeArrowheads="1" noTextEdit="1"/>
          </p:cNvSpPr>
          <p:nvPr>
            <p:ph type="sldImg"/>
          </p:nvPr>
        </p:nvSpPr>
        <p:spPr>
          <a:ln/>
        </p:spPr>
      </p:sp>
      <p:sp>
        <p:nvSpPr>
          <p:cNvPr id="88068" name="Rectangle 3">
            <a:extLst>
              <a:ext uri="{FF2B5EF4-FFF2-40B4-BE49-F238E27FC236}">
                <a16:creationId xmlns:a16="http://schemas.microsoft.com/office/drawing/2014/main" id="{2491D479-43EB-4CBB-BA16-670B0B3ACD7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521664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DEB632C6-0052-4B38-B594-A6C20EACD44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854669D-7B2A-4FD5-BB51-AC66938B7489}" type="slidenum">
              <a:rPr lang="en-US" altLang="en-US" sz="1200"/>
              <a:pPr/>
              <a:t>147</a:t>
            </a:fld>
            <a:endParaRPr lang="en-US" altLang="en-US" sz="1200" dirty="0"/>
          </a:p>
        </p:txBody>
      </p:sp>
      <p:sp>
        <p:nvSpPr>
          <p:cNvPr id="90115" name="Rectangle 2">
            <a:extLst>
              <a:ext uri="{FF2B5EF4-FFF2-40B4-BE49-F238E27FC236}">
                <a16:creationId xmlns:a16="http://schemas.microsoft.com/office/drawing/2014/main" id="{A30C3E30-D5AB-464F-96FD-75A1D29F9A00}"/>
              </a:ext>
            </a:extLst>
          </p:cNvPr>
          <p:cNvSpPr>
            <a:spLocks noGrp="1" noRot="1" noChangeAspect="1" noChangeArrowheads="1" noTextEdit="1"/>
          </p:cNvSpPr>
          <p:nvPr>
            <p:ph type="sldImg"/>
          </p:nvPr>
        </p:nvSpPr>
        <p:spPr>
          <a:ln/>
        </p:spPr>
      </p:sp>
      <p:sp>
        <p:nvSpPr>
          <p:cNvPr id="90116" name="Rectangle 3">
            <a:extLst>
              <a:ext uri="{FF2B5EF4-FFF2-40B4-BE49-F238E27FC236}">
                <a16:creationId xmlns:a16="http://schemas.microsoft.com/office/drawing/2014/main" id="{72E1A60B-52AF-463B-AEDE-66B2FF35604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41812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149C106E-8A3B-409A-8742-2511FECFBDE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3CA9331-D632-4B3D-AD07-7659991D4A87}" type="slidenum">
              <a:rPr lang="en-US" altLang="en-US" sz="1200"/>
              <a:pPr/>
              <a:t>148</a:t>
            </a:fld>
            <a:endParaRPr lang="en-US" altLang="en-US" sz="1200" dirty="0"/>
          </a:p>
        </p:txBody>
      </p:sp>
      <p:sp>
        <p:nvSpPr>
          <p:cNvPr id="92163" name="Rectangle 2">
            <a:extLst>
              <a:ext uri="{FF2B5EF4-FFF2-40B4-BE49-F238E27FC236}">
                <a16:creationId xmlns:a16="http://schemas.microsoft.com/office/drawing/2014/main" id="{A6FE0229-E080-437F-965F-89AA252245C1}"/>
              </a:ext>
            </a:extLst>
          </p:cNvPr>
          <p:cNvSpPr>
            <a:spLocks noGrp="1" noRot="1" noChangeAspect="1" noChangeArrowheads="1" noTextEdit="1"/>
          </p:cNvSpPr>
          <p:nvPr>
            <p:ph type="sldImg"/>
          </p:nvPr>
        </p:nvSpPr>
        <p:spPr>
          <a:ln/>
        </p:spPr>
      </p:sp>
      <p:sp>
        <p:nvSpPr>
          <p:cNvPr id="92164" name="Rectangle 3">
            <a:extLst>
              <a:ext uri="{FF2B5EF4-FFF2-40B4-BE49-F238E27FC236}">
                <a16:creationId xmlns:a16="http://schemas.microsoft.com/office/drawing/2014/main" id="{172CC64E-A88C-43EA-829F-881BDF0E633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726442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a:extLst>
              <a:ext uri="{FF2B5EF4-FFF2-40B4-BE49-F238E27FC236}">
                <a16:creationId xmlns:a16="http://schemas.microsoft.com/office/drawing/2014/main" id="{5D228A7A-8217-4D01-9CE6-44164B2E79A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79EDD09-1D17-48FA-AADF-6169652EBA39}" type="slidenum">
              <a:rPr lang="en-US" altLang="en-US" sz="1200"/>
              <a:pPr/>
              <a:t>149</a:t>
            </a:fld>
            <a:endParaRPr lang="en-US" altLang="en-US" sz="1200" dirty="0"/>
          </a:p>
        </p:txBody>
      </p:sp>
      <p:sp>
        <p:nvSpPr>
          <p:cNvPr id="94211" name="Rectangle 2">
            <a:extLst>
              <a:ext uri="{FF2B5EF4-FFF2-40B4-BE49-F238E27FC236}">
                <a16:creationId xmlns:a16="http://schemas.microsoft.com/office/drawing/2014/main" id="{AADA00E1-5317-45C8-98A1-2D14A1DB8E56}"/>
              </a:ext>
            </a:extLst>
          </p:cNvPr>
          <p:cNvSpPr>
            <a:spLocks noGrp="1" noRot="1" noChangeAspect="1" noChangeArrowheads="1" noTextEdit="1"/>
          </p:cNvSpPr>
          <p:nvPr>
            <p:ph type="sldImg"/>
          </p:nvPr>
        </p:nvSpPr>
        <p:spPr>
          <a:ln/>
        </p:spPr>
      </p:sp>
      <p:sp>
        <p:nvSpPr>
          <p:cNvPr id="94212" name="Rectangle 3">
            <a:extLst>
              <a:ext uri="{FF2B5EF4-FFF2-40B4-BE49-F238E27FC236}">
                <a16:creationId xmlns:a16="http://schemas.microsoft.com/office/drawing/2014/main" id="{5C9501F2-8F34-4DF1-8D10-ED5C22BED32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3329180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7987227-7972-4068-A24E-5C1FB7D6903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D9A631C-1057-4B70-81DC-57E62C1140E5}" type="slidenum">
              <a:rPr lang="en-US" altLang="en-US" sz="1200"/>
              <a:pPr/>
              <a:t>150</a:t>
            </a:fld>
            <a:endParaRPr lang="en-US" altLang="en-US" sz="1200" dirty="0"/>
          </a:p>
        </p:txBody>
      </p:sp>
      <p:sp>
        <p:nvSpPr>
          <p:cNvPr id="96259" name="Rectangle 2">
            <a:extLst>
              <a:ext uri="{FF2B5EF4-FFF2-40B4-BE49-F238E27FC236}">
                <a16:creationId xmlns:a16="http://schemas.microsoft.com/office/drawing/2014/main" id="{7D45D066-E0D2-4AE3-8BED-65E3CB31C6D1}"/>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B12CEAB9-1616-4B6E-AEBA-8D9F77DD6B3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54981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7">
            <a:extLst>
              <a:ext uri="{FF2B5EF4-FFF2-40B4-BE49-F238E27FC236}">
                <a16:creationId xmlns:a16="http://schemas.microsoft.com/office/drawing/2014/main" id="{A4BABCFB-81B0-4A89-AAB6-C5AE94E4A79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9D504A8-88CD-4E91-9355-3397BB53D642}" type="slidenum">
              <a:rPr lang="en-US" altLang="en-US" sz="1200"/>
              <a:pPr/>
              <a:t>6</a:t>
            </a:fld>
            <a:endParaRPr lang="en-US" altLang="en-US" sz="1200" dirty="0"/>
          </a:p>
        </p:txBody>
      </p:sp>
      <p:sp>
        <p:nvSpPr>
          <p:cNvPr id="581635" name="Rectangle 2">
            <a:extLst>
              <a:ext uri="{FF2B5EF4-FFF2-40B4-BE49-F238E27FC236}">
                <a16:creationId xmlns:a16="http://schemas.microsoft.com/office/drawing/2014/main" id="{744211CC-E913-4C85-92B7-D431D943D7F7}"/>
              </a:ext>
            </a:extLst>
          </p:cNvPr>
          <p:cNvSpPr>
            <a:spLocks noGrp="1" noRot="1" noChangeAspect="1" noChangeArrowheads="1" noTextEdit="1"/>
          </p:cNvSpPr>
          <p:nvPr>
            <p:ph type="sldImg"/>
          </p:nvPr>
        </p:nvSpPr>
        <p:spPr>
          <a:ln/>
        </p:spPr>
      </p:sp>
      <p:sp>
        <p:nvSpPr>
          <p:cNvPr id="581636" name="Rectangle 3">
            <a:extLst>
              <a:ext uri="{FF2B5EF4-FFF2-40B4-BE49-F238E27FC236}">
                <a16:creationId xmlns:a16="http://schemas.microsoft.com/office/drawing/2014/main" id="{11E37567-70E3-4C5A-AD58-F3E3745BA7D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9664965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6722" name="Rectangle 7">
            <a:extLst>
              <a:ext uri="{FF2B5EF4-FFF2-40B4-BE49-F238E27FC236}">
                <a16:creationId xmlns:a16="http://schemas.microsoft.com/office/drawing/2014/main" id="{9CBC3D02-D1AC-4902-8DD9-9032F3078C1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D38C568-5D50-4A7F-99BF-1FD37BD4ECCD}" type="slidenum">
              <a:rPr lang="en-US" altLang="en-US" sz="1200"/>
              <a:pPr/>
              <a:t>175</a:t>
            </a:fld>
            <a:endParaRPr lang="en-US" altLang="en-US" sz="1200" dirty="0"/>
          </a:p>
        </p:txBody>
      </p:sp>
      <p:sp>
        <p:nvSpPr>
          <p:cNvPr id="926723" name="Rectangle 2">
            <a:extLst>
              <a:ext uri="{FF2B5EF4-FFF2-40B4-BE49-F238E27FC236}">
                <a16:creationId xmlns:a16="http://schemas.microsoft.com/office/drawing/2014/main" id="{05ED83EA-0009-46F8-81BA-64ADF04F101F}"/>
              </a:ext>
            </a:extLst>
          </p:cNvPr>
          <p:cNvSpPr>
            <a:spLocks noGrp="1" noRot="1" noChangeAspect="1" noChangeArrowheads="1" noTextEdit="1"/>
          </p:cNvSpPr>
          <p:nvPr>
            <p:ph type="sldImg"/>
          </p:nvPr>
        </p:nvSpPr>
        <p:spPr>
          <a:ln/>
        </p:spPr>
      </p:sp>
      <p:sp>
        <p:nvSpPr>
          <p:cNvPr id="926724" name="Rectangle 3">
            <a:extLst>
              <a:ext uri="{FF2B5EF4-FFF2-40B4-BE49-F238E27FC236}">
                <a16:creationId xmlns:a16="http://schemas.microsoft.com/office/drawing/2014/main" id="{00420AA7-F671-447E-9AC1-95F1BA803CD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362551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8770" name="Rectangle 7">
            <a:extLst>
              <a:ext uri="{FF2B5EF4-FFF2-40B4-BE49-F238E27FC236}">
                <a16:creationId xmlns:a16="http://schemas.microsoft.com/office/drawing/2014/main" id="{15446D64-E941-4511-8938-F659C16FAAC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B68DB24-9F22-4853-A3F1-1F15382B63DB}" type="slidenum">
              <a:rPr lang="en-US" altLang="en-US" sz="1200"/>
              <a:pPr/>
              <a:t>176</a:t>
            </a:fld>
            <a:endParaRPr lang="en-US" altLang="en-US" sz="1200" dirty="0"/>
          </a:p>
        </p:txBody>
      </p:sp>
      <p:sp>
        <p:nvSpPr>
          <p:cNvPr id="928771" name="Rectangle 2">
            <a:extLst>
              <a:ext uri="{FF2B5EF4-FFF2-40B4-BE49-F238E27FC236}">
                <a16:creationId xmlns:a16="http://schemas.microsoft.com/office/drawing/2014/main" id="{3F512593-A402-46FD-BC0C-BF489B6E9444}"/>
              </a:ext>
            </a:extLst>
          </p:cNvPr>
          <p:cNvSpPr>
            <a:spLocks noGrp="1" noRot="1" noChangeAspect="1" noChangeArrowheads="1" noTextEdit="1"/>
          </p:cNvSpPr>
          <p:nvPr>
            <p:ph type="sldImg"/>
          </p:nvPr>
        </p:nvSpPr>
        <p:spPr>
          <a:ln/>
        </p:spPr>
      </p:sp>
      <p:sp>
        <p:nvSpPr>
          <p:cNvPr id="928772" name="Rectangle 3">
            <a:extLst>
              <a:ext uri="{FF2B5EF4-FFF2-40B4-BE49-F238E27FC236}">
                <a16:creationId xmlns:a16="http://schemas.microsoft.com/office/drawing/2014/main" id="{96AE821D-FD60-4124-9726-D3A8BDE732C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7921811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0818" name="Rectangle 7">
            <a:extLst>
              <a:ext uri="{FF2B5EF4-FFF2-40B4-BE49-F238E27FC236}">
                <a16:creationId xmlns:a16="http://schemas.microsoft.com/office/drawing/2014/main" id="{53FDC1EE-579B-45B8-8088-C196ED561B0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DE11FA0-1E15-45F7-BACF-9F064E5E66B2}" type="slidenum">
              <a:rPr lang="en-US" altLang="en-US" sz="1200"/>
              <a:pPr/>
              <a:t>177</a:t>
            </a:fld>
            <a:endParaRPr lang="en-US" altLang="en-US" sz="1200" dirty="0"/>
          </a:p>
        </p:txBody>
      </p:sp>
      <p:sp>
        <p:nvSpPr>
          <p:cNvPr id="930819" name="Rectangle 2">
            <a:extLst>
              <a:ext uri="{FF2B5EF4-FFF2-40B4-BE49-F238E27FC236}">
                <a16:creationId xmlns:a16="http://schemas.microsoft.com/office/drawing/2014/main" id="{281A598A-92CD-4A5A-8DC5-A0FA6B64476F}"/>
              </a:ext>
            </a:extLst>
          </p:cNvPr>
          <p:cNvSpPr>
            <a:spLocks noGrp="1" noRot="1" noChangeAspect="1" noChangeArrowheads="1" noTextEdit="1"/>
          </p:cNvSpPr>
          <p:nvPr>
            <p:ph type="sldImg"/>
          </p:nvPr>
        </p:nvSpPr>
        <p:spPr>
          <a:ln/>
        </p:spPr>
      </p:sp>
      <p:sp>
        <p:nvSpPr>
          <p:cNvPr id="930820" name="Rectangle 3">
            <a:extLst>
              <a:ext uri="{FF2B5EF4-FFF2-40B4-BE49-F238E27FC236}">
                <a16:creationId xmlns:a16="http://schemas.microsoft.com/office/drawing/2014/main" id="{B0C34073-10C1-4E77-935C-815358E87AA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226776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7">
            <a:extLst>
              <a:ext uri="{FF2B5EF4-FFF2-40B4-BE49-F238E27FC236}">
                <a16:creationId xmlns:a16="http://schemas.microsoft.com/office/drawing/2014/main" id="{D592DF46-1B8B-42DD-881D-A737E0E144F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B421886-8E68-49D5-863B-6BDD7CCBB348}" type="slidenum">
              <a:rPr lang="en-US" altLang="en-US" sz="1200"/>
              <a:pPr/>
              <a:t>191</a:t>
            </a:fld>
            <a:endParaRPr lang="en-US" altLang="en-US" sz="1200" dirty="0"/>
          </a:p>
        </p:txBody>
      </p:sp>
      <p:sp>
        <p:nvSpPr>
          <p:cNvPr id="612355" name="Rectangle 2">
            <a:extLst>
              <a:ext uri="{FF2B5EF4-FFF2-40B4-BE49-F238E27FC236}">
                <a16:creationId xmlns:a16="http://schemas.microsoft.com/office/drawing/2014/main" id="{879876E8-5FC7-4296-A5EB-8BC3272FBFFF}"/>
              </a:ext>
            </a:extLst>
          </p:cNvPr>
          <p:cNvSpPr>
            <a:spLocks noGrp="1" noRot="1" noChangeAspect="1" noChangeArrowheads="1" noTextEdit="1"/>
          </p:cNvSpPr>
          <p:nvPr>
            <p:ph type="sldImg"/>
          </p:nvPr>
        </p:nvSpPr>
        <p:spPr>
          <a:ln/>
        </p:spPr>
      </p:sp>
      <p:sp>
        <p:nvSpPr>
          <p:cNvPr id="612356" name="Rectangle 3">
            <a:extLst>
              <a:ext uri="{FF2B5EF4-FFF2-40B4-BE49-F238E27FC236}">
                <a16:creationId xmlns:a16="http://schemas.microsoft.com/office/drawing/2014/main" id="{79B6D282-F2CF-4213-BBFE-EF46C91E57D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064857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7">
            <a:extLst>
              <a:ext uri="{FF2B5EF4-FFF2-40B4-BE49-F238E27FC236}">
                <a16:creationId xmlns:a16="http://schemas.microsoft.com/office/drawing/2014/main" id="{A605DEEA-0CE7-4131-B2FB-2CA9A760893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F32A68D-5DAB-4693-9F61-E61299E8DBC4}" type="slidenum">
              <a:rPr lang="en-US" altLang="en-US" sz="1200"/>
              <a:pPr/>
              <a:t>192</a:t>
            </a:fld>
            <a:endParaRPr lang="en-US" altLang="en-US" sz="1200" dirty="0"/>
          </a:p>
        </p:txBody>
      </p:sp>
      <p:sp>
        <p:nvSpPr>
          <p:cNvPr id="614403" name="Rectangle 2">
            <a:extLst>
              <a:ext uri="{FF2B5EF4-FFF2-40B4-BE49-F238E27FC236}">
                <a16:creationId xmlns:a16="http://schemas.microsoft.com/office/drawing/2014/main" id="{03A499E9-E6F4-4D00-80A1-50BFFE2E6A94}"/>
              </a:ext>
            </a:extLst>
          </p:cNvPr>
          <p:cNvSpPr>
            <a:spLocks noGrp="1" noRot="1" noChangeAspect="1" noChangeArrowheads="1" noTextEdit="1"/>
          </p:cNvSpPr>
          <p:nvPr>
            <p:ph type="sldImg"/>
          </p:nvPr>
        </p:nvSpPr>
        <p:spPr>
          <a:ln/>
        </p:spPr>
      </p:sp>
      <p:sp>
        <p:nvSpPr>
          <p:cNvPr id="614404" name="Rectangle 3">
            <a:extLst>
              <a:ext uri="{FF2B5EF4-FFF2-40B4-BE49-F238E27FC236}">
                <a16:creationId xmlns:a16="http://schemas.microsoft.com/office/drawing/2014/main" id="{1284C9DB-C447-40D7-97DE-CD476141EA2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4697841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6450" name="Rectangle 7">
            <a:extLst>
              <a:ext uri="{FF2B5EF4-FFF2-40B4-BE49-F238E27FC236}">
                <a16:creationId xmlns:a16="http://schemas.microsoft.com/office/drawing/2014/main" id="{22BEB83E-924B-4992-BC35-B9B7DDE0744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6ED459E-85A5-40B3-9D1C-1FC55A80E22C}" type="slidenum">
              <a:rPr lang="en-US" altLang="en-US" sz="1200"/>
              <a:pPr/>
              <a:t>193</a:t>
            </a:fld>
            <a:endParaRPr lang="en-US" altLang="en-US" sz="1200" dirty="0"/>
          </a:p>
        </p:txBody>
      </p:sp>
      <p:sp>
        <p:nvSpPr>
          <p:cNvPr id="616451" name="Rectangle 2">
            <a:extLst>
              <a:ext uri="{FF2B5EF4-FFF2-40B4-BE49-F238E27FC236}">
                <a16:creationId xmlns:a16="http://schemas.microsoft.com/office/drawing/2014/main" id="{597DDF89-2363-4B1F-ACB8-3C8E15345EC3}"/>
              </a:ext>
            </a:extLst>
          </p:cNvPr>
          <p:cNvSpPr>
            <a:spLocks noGrp="1" noRot="1" noChangeAspect="1" noChangeArrowheads="1" noTextEdit="1"/>
          </p:cNvSpPr>
          <p:nvPr>
            <p:ph type="sldImg"/>
          </p:nvPr>
        </p:nvSpPr>
        <p:spPr>
          <a:ln/>
        </p:spPr>
      </p:sp>
      <p:sp>
        <p:nvSpPr>
          <p:cNvPr id="616452" name="Rectangle 3">
            <a:extLst>
              <a:ext uri="{FF2B5EF4-FFF2-40B4-BE49-F238E27FC236}">
                <a16:creationId xmlns:a16="http://schemas.microsoft.com/office/drawing/2014/main" id="{3114039D-AEA1-41B7-AF64-B0B77967E51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06952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7">
            <a:extLst>
              <a:ext uri="{FF2B5EF4-FFF2-40B4-BE49-F238E27FC236}">
                <a16:creationId xmlns:a16="http://schemas.microsoft.com/office/drawing/2014/main" id="{E1EC57A3-E209-4446-A674-442DA35F971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1410228-D233-48DF-9A8F-194363AAD6C7}" type="slidenum">
              <a:rPr lang="en-US" altLang="en-US" sz="1200"/>
              <a:pPr/>
              <a:t>194</a:t>
            </a:fld>
            <a:endParaRPr lang="en-US" altLang="en-US" sz="1200" dirty="0"/>
          </a:p>
        </p:txBody>
      </p:sp>
      <p:sp>
        <p:nvSpPr>
          <p:cNvPr id="618499" name="Rectangle 1026">
            <a:extLst>
              <a:ext uri="{FF2B5EF4-FFF2-40B4-BE49-F238E27FC236}">
                <a16:creationId xmlns:a16="http://schemas.microsoft.com/office/drawing/2014/main" id="{8AA21DDC-7FA5-412D-985C-EACD6D9F4E5B}"/>
              </a:ext>
            </a:extLst>
          </p:cNvPr>
          <p:cNvSpPr>
            <a:spLocks noGrp="1" noRot="1" noChangeAspect="1" noChangeArrowheads="1" noTextEdit="1"/>
          </p:cNvSpPr>
          <p:nvPr>
            <p:ph type="sldImg"/>
          </p:nvPr>
        </p:nvSpPr>
        <p:spPr>
          <a:ln/>
        </p:spPr>
      </p:sp>
      <p:sp>
        <p:nvSpPr>
          <p:cNvPr id="618500" name="Rectangle 1027">
            <a:extLst>
              <a:ext uri="{FF2B5EF4-FFF2-40B4-BE49-F238E27FC236}">
                <a16:creationId xmlns:a16="http://schemas.microsoft.com/office/drawing/2014/main" id="{EFD8F37F-82B6-401C-A2A2-C8366BC4E37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8748472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546" name="Rectangle 7">
            <a:extLst>
              <a:ext uri="{FF2B5EF4-FFF2-40B4-BE49-F238E27FC236}">
                <a16:creationId xmlns:a16="http://schemas.microsoft.com/office/drawing/2014/main" id="{754E3904-121A-4E39-9397-FF635EE1262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BDD9B05-190E-485A-B8BA-C764CFAFC047}" type="slidenum">
              <a:rPr lang="en-US" altLang="en-US" sz="1200"/>
              <a:pPr/>
              <a:t>195</a:t>
            </a:fld>
            <a:endParaRPr lang="en-US" altLang="en-US" sz="1200" dirty="0"/>
          </a:p>
        </p:txBody>
      </p:sp>
      <p:sp>
        <p:nvSpPr>
          <p:cNvPr id="620547" name="Rectangle 1026">
            <a:extLst>
              <a:ext uri="{FF2B5EF4-FFF2-40B4-BE49-F238E27FC236}">
                <a16:creationId xmlns:a16="http://schemas.microsoft.com/office/drawing/2014/main" id="{45D16339-AD24-48C6-9027-5A5D2947B310}"/>
              </a:ext>
            </a:extLst>
          </p:cNvPr>
          <p:cNvSpPr>
            <a:spLocks noGrp="1" noRot="1" noChangeAspect="1" noChangeArrowheads="1" noTextEdit="1"/>
          </p:cNvSpPr>
          <p:nvPr>
            <p:ph type="sldImg"/>
          </p:nvPr>
        </p:nvSpPr>
        <p:spPr>
          <a:ln/>
        </p:spPr>
      </p:sp>
      <p:sp>
        <p:nvSpPr>
          <p:cNvPr id="620548" name="Rectangle 1027">
            <a:extLst>
              <a:ext uri="{FF2B5EF4-FFF2-40B4-BE49-F238E27FC236}">
                <a16:creationId xmlns:a16="http://schemas.microsoft.com/office/drawing/2014/main" id="{0BAC416E-F536-48DA-9EFA-17BB5811B64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068339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2594" name="Rectangle 7">
            <a:extLst>
              <a:ext uri="{FF2B5EF4-FFF2-40B4-BE49-F238E27FC236}">
                <a16:creationId xmlns:a16="http://schemas.microsoft.com/office/drawing/2014/main" id="{93B8280B-3C5D-4083-8416-0D3BC6BFEDB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50C87AC-EA65-4F23-8F0A-B51B5223DF40}" type="slidenum">
              <a:rPr lang="en-US" altLang="en-US" sz="1200"/>
              <a:pPr/>
              <a:t>196</a:t>
            </a:fld>
            <a:endParaRPr lang="en-US" altLang="en-US" sz="1200" dirty="0"/>
          </a:p>
        </p:txBody>
      </p:sp>
      <p:sp>
        <p:nvSpPr>
          <p:cNvPr id="622595" name="Rectangle 1026">
            <a:extLst>
              <a:ext uri="{FF2B5EF4-FFF2-40B4-BE49-F238E27FC236}">
                <a16:creationId xmlns:a16="http://schemas.microsoft.com/office/drawing/2014/main" id="{9E28D43F-85D1-4286-AA09-1104559AEBEC}"/>
              </a:ext>
            </a:extLst>
          </p:cNvPr>
          <p:cNvSpPr>
            <a:spLocks noGrp="1" noRot="1" noChangeAspect="1" noChangeArrowheads="1" noTextEdit="1"/>
          </p:cNvSpPr>
          <p:nvPr>
            <p:ph type="sldImg"/>
          </p:nvPr>
        </p:nvSpPr>
        <p:spPr>
          <a:solidFill>
            <a:srgbClr val="FFFFFF"/>
          </a:solidFill>
          <a:ln/>
        </p:spPr>
      </p:sp>
      <p:sp>
        <p:nvSpPr>
          <p:cNvPr id="622596" name="Rectangle 1027">
            <a:extLst>
              <a:ext uri="{FF2B5EF4-FFF2-40B4-BE49-F238E27FC236}">
                <a16:creationId xmlns:a16="http://schemas.microsoft.com/office/drawing/2014/main" id="{2E738B4F-1233-4423-869F-76320C0E136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21784768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42" name="Rectangle 7">
            <a:extLst>
              <a:ext uri="{FF2B5EF4-FFF2-40B4-BE49-F238E27FC236}">
                <a16:creationId xmlns:a16="http://schemas.microsoft.com/office/drawing/2014/main" id="{CC84227A-0A64-459D-B254-05646BBAF32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967CBE5-B5E6-45E7-9547-45FFF0B7CA6F}" type="slidenum">
              <a:rPr lang="en-US" altLang="en-US" sz="1200"/>
              <a:pPr/>
              <a:t>197</a:t>
            </a:fld>
            <a:endParaRPr lang="en-US" altLang="en-US" sz="1200" dirty="0"/>
          </a:p>
        </p:txBody>
      </p:sp>
      <p:sp>
        <p:nvSpPr>
          <p:cNvPr id="624643" name="Rectangle 2">
            <a:extLst>
              <a:ext uri="{FF2B5EF4-FFF2-40B4-BE49-F238E27FC236}">
                <a16:creationId xmlns:a16="http://schemas.microsoft.com/office/drawing/2014/main" id="{9E9892F3-2B27-4EB3-8210-D93549B1677F}"/>
              </a:ext>
            </a:extLst>
          </p:cNvPr>
          <p:cNvSpPr>
            <a:spLocks noGrp="1" noRot="1" noChangeAspect="1" noChangeArrowheads="1" noTextEdit="1"/>
          </p:cNvSpPr>
          <p:nvPr>
            <p:ph type="sldImg"/>
          </p:nvPr>
        </p:nvSpPr>
        <p:spPr>
          <a:solidFill>
            <a:srgbClr val="FFFFFF"/>
          </a:solidFill>
          <a:ln/>
        </p:spPr>
      </p:sp>
      <p:sp>
        <p:nvSpPr>
          <p:cNvPr id="624644" name="Rectangle 3">
            <a:extLst>
              <a:ext uri="{FF2B5EF4-FFF2-40B4-BE49-F238E27FC236}">
                <a16:creationId xmlns:a16="http://schemas.microsoft.com/office/drawing/2014/main" id="{486235F3-0C7A-423D-9282-3EA70D0549B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533480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4050" name="Rectangle 7">
            <a:extLst>
              <a:ext uri="{FF2B5EF4-FFF2-40B4-BE49-F238E27FC236}">
                <a16:creationId xmlns:a16="http://schemas.microsoft.com/office/drawing/2014/main" id="{4DF94EB6-FB2D-4113-9336-107C4F4E39A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EEEA0FB-9DBA-4C9F-B290-65A321CCF49B}" type="slidenum">
              <a:rPr lang="en-US" altLang="en-US" sz="1200"/>
              <a:pPr/>
              <a:t>12</a:t>
            </a:fld>
            <a:endParaRPr lang="en-US" altLang="en-US" sz="1200" dirty="0"/>
          </a:p>
        </p:txBody>
      </p:sp>
      <p:sp>
        <p:nvSpPr>
          <p:cNvPr id="1154051" name="Rectangle 2">
            <a:extLst>
              <a:ext uri="{FF2B5EF4-FFF2-40B4-BE49-F238E27FC236}">
                <a16:creationId xmlns:a16="http://schemas.microsoft.com/office/drawing/2014/main" id="{479BBBE5-CBAB-48E6-809E-DC8DD0EE1B85}"/>
              </a:ext>
            </a:extLst>
          </p:cNvPr>
          <p:cNvSpPr>
            <a:spLocks noGrp="1" noRot="1" noChangeAspect="1" noChangeArrowheads="1" noTextEdit="1"/>
          </p:cNvSpPr>
          <p:nvPr>
            <p:ph type="sldImg"/>
          </p:nvPr>
        </p:nvSpPr>
        <p:spPr>
          <a:ln/>
        </p:spPr>
      </p:sp>
      <p:sp>
        <p:nvSpPr>
          <p:cNvPr id="1154052" name="Rectangle 3">
            <a:extLst>
              <a:ext uri="{FF2B5EF4-FFF2-40B4-BE49-F238E27FC236}">
                <a16:creationId xmlns:a16="http://schemas.microsoft.com/office/drawing/2014/main" id="{B3C90A58-4C73-431A-A0FF-276D9A944260}"/>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9544164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7">
            <a:extLst>
              <a:ext uri="{FF2B5EF4-FFF2-40B4-BE49-F238E27FC236}">
                <a16:creationId xmlns:a16="http://schemas.microsoft.com/office/drawing/2014/main" id="{30E51E44-6F15-4467-9E5F-7A7BB127E63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AA91B69-3046-4B55-BEEC-B1D6278FECB8}" type="slidenum">
              <a:rPr lang="en-US" altLang="en-US" sz="1200"/>
              <a:pPr/>
              <a:t>198</a:t>
            </a:fld>
            <a:endParaRPr lang="en-US" altLang="en-US" sz="1200" dirty="0"/>
          </a:p>
        </p:txBody>
      </p:sp>
      <p:sp>
        <p:nvSpPr>
          <p:cNvPr id="626691" name="Rectangle 2">
            <a:extLst>
              <a:ext uri="{FF2B5EF4-FFF2-40B4-BE49-F238E27FC236}">
                <a16:creationId xmlns:a16="http://schemas.microsoft.com/office/drawing/2014/main" id="{DB0702F0-C34F-457B-BBEB-9D2322AD8DDA}"/>
              </a:ext>
            </a:extLst>
          </p:cNvPr>
          <p:cNvSpPr>
            <a:spLocks noGrp="1" noRot="1" noChangeAspect="1" noChangeArrowheads="1" noTextEdit="1"/>
          </p:cNvSpPr>
          <p:nvPr>
            <p:ph type="sldImg"/>
          </p:nvPr>
        </p:nvSpPr>
        <p:spPr>
          <a:solidFill>
            <a:srgbClr val="FFFFFF"/>
          </a:solidFill>
          <a:ln/>
        </p:spPr>
      </p:sp>
      <p:sp>
        <p:nvSpPr>
          <p:cNvPr id="626692" name="Rectangle 3">
            <a:extLst>
              <a:ext uri="{FF2B5EF4-FFF2-40B4-BE49-F238E27FC236}">
                <a16:creationId xmlns:a16="http://schemas.microsoft.com/office/drawing/2014/main" id="{FC221E3D-0B04-407E-9FB6-4751CB7CF91E}"/>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33820425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7">
            <a:extLst>
              <a:ext uri="{FF2B5EF4-FFF2-40B4-BE49-F238E27FC236}">
                <a16:creationId xmlns:a16="http://schemas.microsoft.com/office/drawing/2014/main" id="{14B95666-9F1E-4C42-983C-024D80CA07C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DF998D7-31CC-473D-BB55-7F4BF10F9A87}" type="slidenum">
              <a:rPr lang="en-US" altLang="en-US" sz="1200"/>
              <a:pPr/>
              <a:t>199</a:t>
            </a:fld>
            <a:endParaRPr lang="en-US" altLang="en-US" sz="1200" dirty="0"/>
          </a:p>
        </p:txBody>
      </p:sp>
      <p:sp>
        <p:nvSpPr>
          <p:cNvPr id="628739" name="Rectangle 2">
            <a:extLst>
              <a:ext uri="{FF2B5EF4-FFF2-40B4-BE49-F238E27FC236}">
                <a16:creationId xmlns:a16="http://schemas.microsoft.com/office/drawing/2014/main" id="{C0F0FEC9-DD85-4E09-9736-E07814951B4F}"/>
              </a:ext>
            </a:extLst>
          </p:cNvPr>
          <p:cNvSpPr>
            <a:spLocks noGrp="1" noRot="1" noChangeAspect="1" noChangeArrowheads="1" noTextEdit="1"/>
          </p:cNvSpPr>
          <p:nvPr>
            <p:ph type="sldImg"/>
          </p:nvPr>
        </p:nvSpPr>
        <p:spPr>
          <a:solidFill>
            <a:srgbClr val="FFFFFF"/>
          </a:solidFill>
          <a:ln/>
        </p:spPr>
      </p:sp>
      <p:sp>
        <p:nvSpPr>
          <p:cNvPr id="628740" name="Rectangle 3">
            <a:extLst>
              <a:ext uri="{FF2B5EF4-FFF2-40B4-BE49-F238E27FC236}">
                <a16:creationId xmlns:a16="http://schemas.microsoft.com/office/drawing/2014/main" id="{2D7255AC-4AF5-4497-8827-51956B670A18}"/>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148669034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7">
            <a:extLst>
              <a:ext uri="{FF2B5EF4-FFF2-40B4-BE49-F238E27FC236}">
                <a16:creationId xmlns:a16="http://schemas.microsoft.com/office/drawing/2014/main" id="{820D672D-D788-4B29-AD87-609799893D2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D2F5D76-CB29-4040-BD13-7909681C56EE}" type="slidenum">
              <a:rPr lang="en-US" altLang="en-US" sz="1200"/>
              <a:pPr/>
              <a:t>200</a:t>
            </a:fld>
            <a:endParaRPr lang="en-US" altLang="en-US" sz="1200" dirty="0"/>
          </a:p>
        </p:txBody>
      </p:sp>
      <p:sp>
        <p:nvSpPr>
          <p:cNvPr id="630787" name="Rectangle 2">
            <a:extLst>
              <a:ext uri="{FF2B5EF4-FFF2-40B4-BE49-F238E27FC236}">
                <a16:creationId xmlns:a16="http://schemas.microsoft.com/office/drawing/2014/main" id="{CA1E4D3C-D798-4593-96A5-3D87A72A37BD}"/>
              </a:ext>
            </a:extLst>
          </p:cNvPr>
          <p:cNvSpPr>
            <a:spLocks noGrp="1" noRot="1" noChangeAspect="1" noChangeArrowheads="1" noTextEdit="1"/>
          </p:cNvSpPr>
          <p:nvPr>
            <p:ph type="sldImg"/>
          </p:nvPr>
        </p:nvSpPr>
        <p:spPr>
          <a:solidFill>
            <a:srgbClr val="FFFFFF"/>
          </a:solidFill>
          <a:ln/>
        </p:spPr>
      </p:sp>
      <p:sp>
        <p:nvSpPr>
          <p:cNvPr id="630788" name="Rectangle 3">
            <a:extLst>
              <a:ext uri="{FF2B5EF4-FFF2-40B4-BE49-F238E27FC236}">
                <a16:creationId xmlns:a16="http://schemas.microsoft.com/office/drawing/2014/main" id="{EEC755D0-0BA8-4B26-886D-0DF6785471B0}"/>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dirty="0"/>
          </a:p>
        </p:txBody>
      </p:sp>
    </p:spTree>
    <p:extLst>
      <p:ext uri="{BB962C8B-B14F-4D97-AF65-F5344CB8AC3E}">
        <p14:creationId xmlns:p14="http://schemas.microsoft.com/office/powerpoint/2010/main" val="360274581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7">
            <a:extLst>
              <a:ext uri="{FF2B5EF4-FFF2-40B4-BE49-F238E27FC236}">
                <a16:creationId xmlns:a16="http://schemas.microsoft.com/office/drawing/2014/main" id="{1352163D-A733-49BB-8392-432914F8CC5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65167F6-9ABF-49C9-8B85-1965A6E0ADF1}" type="slidenum">
              <a:rPr lang="en-US" altLang="en-US" sz="1200"/>
              <a:pPr/>
              <a:t>201</a:t>
            </a:fld>
            <a:endParaRPr lang="en-US" altLang="en-US" sz="1200" dirty="0"/>
          </a:p>
        </p:txBody>
      </p:sp>
      <p:sp>
        <p:nvSpPr>
          <p:cNvPr id="636931" name="Rectangle 2">
            <a:extLst>
              <a:ext uri="{FF2B5EF4-FFF2-40B4-BE49-F238E27FC236}">
                <a16:creationId xmlns:a16="http://schemas.microsoft.com/office/drawing/2014/main" id="{83F406D2-B1DF-45D6-B87A-A6153B14EB12}"/>
              </a:ext>
            </a:extLst>
          </p:cNvPr>
          <p:cNvSpPr>
            <a:spLocks noGrp="1" noRot="1" noChangeAspect="1" noChangeArrowheads="1" noTextEdit="1"/>
          </p:cNvSpPr>
          <p:nvPr>
            <p:ph type="sldImg"/>
          </p:nvPr>
        </p:nvSpPr>
        <p:spPr>
          <a:ln/>
        </p:spPr>
      </p:sp>
      <p:sp>
        <p:nvSpPr>
          <p:cNvPr id="636932" name="Rectangle 3">
            <a:extLst>
              <a:ext uri="{FF2B5EF4-FFF2-40B4-BE49-F238E27FC236}">
                <a16:creationId xmlns:a16="http://schemas.microsoft.com/office/drawing/2014/main" id="{5948F2FD-B78A-4275-BEBA-FB618ED633A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558754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7">
            <a:extLst>
              <a:ext uri="{FF2B5EF4-FFF2-40B4-BE49-F238E27FC236}">
                <a16:creationId xmlns:a16="http://schemas.microsoft.com/office/drawing/2014/main" id="{9E5BA70A-8627-4284-A596-3994F328BAE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9659CE5-A93D-4EA1-97BE-3445D0349650}" type="slidenum">
              <a:rPr lang="en-US" altLang="en-US" sz="1200"/>
              <a:pPr/>
              <a:t>202</a:t>
            </a:fld>
            <a:endParaRPr lang="en-US" altLang="en-US" sz="1200" dirty="0"/>
          </a:p>
        </p:txBody>
      </p:sp>
      <p:sp>
        <p:nvSpPr>
          <p:cNvPr id="638979" name="Rectangle 2">
            <a:extLst>
              <a:ext uri="{FF2B5EF4-FFF2-40B4-BE49-F238E27FC236}">
                <a16:creationId xmlns:a16="http://schemas.microsoft.com/office/drawing/2014/main" id="{DAECB39A-252A-479F-A359-326A4EE64523}"/>
              </a:ext>
            </a:extLst>
          </p:cNvPr>
          <p:cNvSpPr>
            <a:spLocks noGrp="1" noRot="1" noChangeAspect="1" noChangeArrowheads="1" noTextEdit="1"/>
          </p:cNvSpPr>
          <p:nvPr>
            <p:ph type="sldImg"/>
          </p:nvPr>
        </p:nvSpPr>
        <p:spPr>
          <a:ln/>
        </p:spPr>
      </p:sp>
      <p:sp>
        <p:nvSpPr>
          <p:cNvPr id="638980" name="Rectangle 3">
            <a:extLst>
              <a:ext uri="{FF2B5EF4-FFF2-40B4-BE49-F238E27FC236}">
                <a16:creationId xmlns:a16="http://schemas.microsoft.com/office/drawing/2014/main" id="{B4E45B0E-41D1-48C3-B21A-FC7F3656471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5826492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7">
            <a:extLst>
              <a:ext uri="{FF2B5EF4-FFF2-40B4-BE49-F238E27FC236}">
                <a16:creationId xmlns:a16="http://schemas.microsoft.com/office/drawing/2014/main" id="{700EABBC-D52F-4965-B764-BB2010B827B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72A5E77-DFB6-4618-BAAC-B897CC24A3E5}" type="slidenum">
              <a:rPr lang="en-US" altLang="en-US" sz="1200"/>
              <a:pPr/>
              <a:t>203</a:t>
            </a:fld>
            <a:endParaRPr lang="en-US" altLang="en-US" sz="1200" dirty="0"/>
          </a:p>
        </p:txBody>
      </p:sp>
      <p:sp>
        <p:nvSpPr>
          <p:cNvPr id="727043" name="Rectangle 2">
            <a:extLst>
              <a:ext uri="{FF2B5EF4-FFF2-40B4-BE49-F238E27FC236}">
                <a16:creationId xmlns:a16="http://schemas.microsoft.com/office/drawing/2014/main" id="{DF530605-F9CD-4B13-B067-F4E4FBBFE888}"/>
              </a:ext>
            </a:extLst>
          </p:cNvPr>
          <p:cNvSpPr>
            <a:spLocks noGrp="1" noRot="1" noChangeAspect="1" noChangeArrowheads="1" noTextEdit="1"/>
          </p:cNvSpPr>
          <p:nvPr>
            <p:ph type="sldImg"/>
          </p:nvPr>
        </p:nvSpPr>
        <p:spPr>
          <a:ln/>
        </p:spPr>
      </p:sp>
      <p:sp>
        <p:nvSpPr>
          <p:cNvPr id="727044" name="Rectangle 3">
            <a:extLst>
              <a:ext uri="{FF2B5EF4-FFF2-40B4-BE49-F238E27FC236}">
                <a16:creationId xmlns:a16="http://schemas.microsoft.com/office/drawing/2014/main" id="{B01B86DF-7DE9-4089-AF2F-8D2EAC8FDC8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6902449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090" name="Rectangle 7">
            <a:extLst>
              <a:ext uri="{FF2B5EF4-FFF2-40B4-BE49-F238E27FC236}">
                <a16:creationId xmlns:a16="http://schemas.microsoft.com/office/drawing/2014/main" id="{9BBE1C63-5A77-456A-9538-5306EEA9B3A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3F8ADD1-715E-4266-A5BB-DE33249A9178}" type="slidenum">
              <a:rPr lang="en-US" altLang="en-US" sz="1200"/>
              <a:pPr/>
              <a:t>204</a:t>
            </a:fld>
            <a:endParaRPr lang="en-US" altLang="en-US" sz="1200" dirty="0"/>
          </a:p>
        </p:txBody>
      </p:sp>
      <p:sp>
        <p:nvSpPr>
          <p:cNvPr id="729091" name="Rectangle 2">
            <a:extLst>
              <a:ext uri="{FF2B5EF4-FFF2-40B4-BE49-F238E27FC236}">
                <a16:creationId xmlns:a16="http://schemas.microsoft.com/office/drawing/2014/main" id="{C92ECF04-B25F-45A4-86DB-5A31FFC14580}"/>
              </a:ext>
            </a:extLst>
          </p:cNvPr>
          <p:cNvSpPr>
            <a:spLocks noGrp="1" noRot="1" noChangeAspect="1" noChangeArrowheads="1" noTextEdit="1"/>
          </p:cNvSpPr>
          <p:nvPr>
            <p:ph type="sldImg"/>
          </p:nvPr>
        </p:nvSpPr>
        <p:spPr>
          <a:ln/>
        </p:spPr>
      </p:sp>
      <p:sp>
        <p:nvSpPr>
          <p:cNvPr id="729092" name="Rectangle 3">
            <a:extLst>
              <a:ext uri="{FF2B5EF4-FFF2-40B4-BE49-F238E27FC236}">
                <a16:creationId xmlns:a16="http://schemas.microsoft.com/office/drawing/2014/main" id="{290F656A-EB9E-4B1E-9C74-545D87F0CBA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545807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7">
            <a:extLst>
              <a:ext uri="{FF2B5EF4-FFF2-40B4-BE49-F238E27FC236}">
                <a16:creationId xmlns:a16="http://schemas.microsoft.com/office/drawing/2014/main" id="{602846AA-7EB1-441A-BBFF-FA27BA2900C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38CA576-854C-4367-BC88-4D0E623EA43B}" type="slidenum">
              <a:rPr lang="en-US" altLang="en-US" sz="1200"/>
              <a:pPr/>
              <a:t>205</a:t>
            </a:fld>
            <a:endParaRPr lang="en-US" altLang="en-US" sz="1200" dirty="0"/>
          </a:p>
        </p:txBody>
      </p:sp>
      <p:sp>
        <p:nvSpPr>
          <p:cNvPr id="731139" name="Rectangle 2">
            <a:extLst>
              <a:ext uri="{FF2B5EF4-FFF2-40B4-BE49-F238E27FC236}">
                <a16:creationId xmlns:a16="http://schemas.microsoft.com/office/drawing/2014/main" id="{1866A17A-4AB0-4A9E-8211-32B0FF59A580}"/>
              </a:ext>
            </a:extLst>
          </p:cNvPr>
          <p:cNvSpPr>
            <a:spLocks noGrp="1" noRot="1" noChangeAspect="1" noChangeArrowheads="1" noTextEdit="1"/>
          </p:cNvSpPr>
          <p:nvPr>
            <p:ph type="sldImg"/>
          </p:nvPr>
        </p:nvSpPr>
        <p:spPr>
          <a:ln/>
        </p:spPr>
      </p:sp>
      <p:sp>
        <p:nvSpPr>
          <p:cNvPr id="731140" name="Rectangle 3">
            <a:extLst>
              <a:ext uri="{FF2B5EF4-FFF2-40B4-BE49-F238E27FC236}">
                <a16:creationId xmlns:a16="http://schemas.microsoft.com/office/drawing/2014/main" id="{2D05E979-78E8-42AB-B9A8-EE16DA76E3A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758124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3186" name="Rectangle 7">
            <a:extLst>
              <a:ext uri="{FF2B5EF4-FFF2-40B4-BE49-F238E27FC236}">
                <a16:creationId xmlns:a16="http://schemas.microsoft.com/office/drawing/2014/main" id="{785A365E-B517-46EB-BC59-FF89808EAB0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F3CC74B3-0974-4C4B-8815-9C7453E38321}" type="slidenum">
              <a:rPr lang="en-US" altLang="en-US" sz="1200"/>
              <a:pPr/>
              <a:t>206</a:t>
            </a:fld>
            <a:endParaRPr lang="en-US" altLang="en-US" sz="1200" dirty="0"/>
          </a:p>
        </p:txBody>
      </p:sp>
      <p:sp>
        <p:nvSpPr>
          <p:cNvPr id="733187" name="Rectangle 2">
            <a:extLst>
              <a:ext uri="{FF2B5EF4-FFF2-40B4-BE49-F238E27FC236}">
                <a16:creationId xmlns:a16="http://schemas.microsoft.com/office/drawing/2014/main" id="{A33D4322-7271-4DE7-9353-9432B1A4EF10}"/>
              </a:ext>
            </a:extLst>
          </p:cNvPr>
          <p:cNvSpPr>
            <a:spLocks noGrp="1" noRot="1" noChangeAspect="1" noChangeArrowheads="1" noTextEdit="1"/>
          </p:cNvSpPr>
          <p:nvPr>
            <p:ph type="sldImg"/>
          </p:nvPr>
        </p:nvSpPr>
        <p:spPr>
          <a:ln/>
        </p:spPr>
      </p:sp>
      <p:sp>
        <p:nvSpPr>
          <p:cNvPr id="733188" name="Rectangle 3">
            <a:extLst>
              <a:ext uri="{FF2B5EF4-FFF2-40B4-BE49-F238E27FC236}">
                <a16:creationId xmlns:a16="http://schemas.microsoft.com/office/drawing/2014/main" id="{111959FF-3418-47DB-936E-B295051B105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402243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a:extLst>
              <a:ext uri="{FF2B5EF4-FFF2-40B4-BE49-F238E27FC236}">
                <a16:creationId xmlns:a16="http://schemas.microsoft.com/office/drawing/2014/main" id="{7947A94F-3548-46A9-96A9-E299951899D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AA97DF8-4332-4492-BEFF-98366B97C0A3}" type="slidenum">
              <a:rPr lang="en-US" altLang="en-US" sz="1200"/>
              <a:pPr/>
              <a:t>210</a:t>
            </a:fld>
            <a:endParaRPr lang="en-US" altLang="en-US" sz="1200" dirty="0"/>
          </a:p>
        </p:txBody>
      </p:sp>
      <p:sp>
        <p:nvSpPr>
          <p:cNvPr id="205827" name="Rectangle 2">
            <a:extLst>
              <a:ext uri="{FF2B5EF4-FFF2-40B4-BE49-F238E27FC236}">
                <a16:creationId xmlns:a16="http://schemas.microsoft.com/office/drawing/2014/main" id="{D093DDC1-4DEF-4A6B-986B-637B103C6C3D}"/>
              </a:ext>
            </a:extLst>
          </p:cNvPr>
          <p:cNvSpPr>
            <a:spLocks noGrp="1" noRot="1" noChangeAspect="1" noChangeArrowheads="1" noTextEdit="1"/>
          </p:cNvSpPr>
          <p:nvPr>
            <p:ph type="sldImg"/>
          </p:nvPr>
        </p:nvSpPr>
        <p:spPr>
          <a:ln/>
        </p:spPr>
      </p:sp>
      <p:sp>
        <p:nvSpPr>
          <p:cNvPr id="205828" name="Rectangle 3">
            <a:extLst>
              <a:ext uri="{FF2B5EF4-FFF2-40B4-BE49-F238E27FC236}">
                <a16:creationId xmlns:a16="http://schemas.microsoft.com/office/drawing/2014/main" id="{3F48628C-5615-4254-A0AF-8CB79486280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171068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59D9C1B7-62C2-4AA6-A4CA-5A34EB3DDB1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B14E176-7D1E-4ACC-95C0-1BE89517A519}" type="slidenum">
              <a:rPr lang="en-US" altLang="en-US" sz="1200"/>
              <a:pPr/>
              <a:t>26</a:t>
            </a:fld>
            <a:endParaRPr lang="en-US" altLang="en-US" sz="1200" dirty="0"/>
          </a:p>
        </p:txBody>
      </p:sp>
      <p:sp>
        <p:nvSpPr>
          <p:cNvPr id="177155" name="Rectangle 2">
            <a:extLst>
              <a:ext uri="{FF2B5EF4-FFF2-40B4-BE49-F238E27FC236}">
                <a16:creationId xmlns:a16="http://schemas.microsoft.com/office/drawing/2014/main" id="{07C60382-33A3-4329-A7AE-D52E662BF23A}"/>
              </a:ext>
            </a:extLst>
          </p:cNvPr>
          <p:cNvSpPr>
            <a:spLocks noGrp="1" noRot="1" noChangeAspect="1" noChangeArrowheads="1" noTextEdit="1"/>
          </p:cNvSpPr>
          <p:nvPr>
            <p:ph type="sldImg"/>
          </p:nvPr>
        </p:nvSpPr>
        <p:spPr>
          <a:ln/>
        </p:spPr>
      </p:sp>
      <p:sp>
        <p:nvSpPr>
          <p:cNvPr id="177156" name="Rectangle 3">
            <a:extLst>
              <a:ext uri="{FF2B5EF4-FFF2-40B4-BE49-F238E27FC236}">
                <a16:creationId xmlns:a16="http://schemas.microsoft.com/office/drawing/2014/main" id="{BE4AA5B7-531A-427E-B535-D6BD3612A44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149751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2203D690-39B2-403F-87E1-A4FE7522BAB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E49AC82-DCD8-4DC2-A7E4-468385EB1351}" type="slidenum">
              <a:rPr lang="en-US" altLang="en-US" sz="1200"/>
              <a:pPr/>
              <a:t>211</a:t>
            </a:fld>
            <a:endParaRPr lang="en-US" altLang="en-US" sz="1200" dirty="0"/>
          </a:p>
        </p:txBody>
      </p:sp>
      <p:sp>
        <p:nvSpPr>
          <p:cNvPr id="214019" name="Rectangle 2">
            <a:extLst>
              <a:ext uri="{FF2B5EF4-FFF2-40B4-BE49-F238E27FC236}">
                <a16:creationId xmlns:a16="http://schemas.microsoft.com/office/drawing/2014/main" id="{7D783FAE-D7E0-4F0E-9E5C-CC0945604F33}"/>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B9FD1BEE-ADA9-4FD2-9394-D24D63DB218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3743685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C7A6055C-BDE7-444E-A969-98A381C76CBC}"/>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2D50079-34FC-4A9C-A366-D88F3EC323DC}" type="slidenum">
              <a:rPr lang="en-US" altLang="en-US" sz="1200"/>
              <a:pPr/>
              <a:t>212</a:t>
            </a:fld>
            <a:endParaRPr lang="en-US" altLang="en-US" sz="1200" dirty="0"/>
          </a:p>
        </p:txBody>
      </p:sp>
      <p:sp>
        <p:nvSpPr>
          <p:cNvPr id="216067" name="Rectangle 2">
            <a:extLst>
              <a:ext uri="{FF2B5EF4-FFF2-40B4-BE49-F238E27FC236}">
                <a16:creationId xmlns:a16="http://schemas.microsoft.com/office/drawing/2014/main" id="{B5E9C7A1-C7CC-4A0A-BA06-5FDC61B74D79}"/>
              </a:ext>
            </a:extLst>
          </p:cNvPr>
          <p:cNvSpPr>
            <a:spLocks noGrp="1" noRot="1" noChangeAspect="1" noChangeArrowheads="1" noTextEdit="1"/>
          </p:cNvSpPr>
          <p:nvPr>
            <p:ph type="sldImg"/>
          </p:nvPr>
        </p:nvSpPr>
        <p:spPr>
          <a:ln/>
        </p:spPr>
      </p:sp>
      <p:sp>
        <p:nvSpPr>
          <p:cNvPr id="216068" name="Rectangle 3">
            <a:extLst>
              <a:ext uri="{FF2B5EF4-FFF2-40B4-BE49-F238E27FC236}">
                <a16:creationId xmlns:a16="http://schemas.microsoft.com/office/drawing/2014/main" id="{036AA6F0-FF95-4444-9B5A-4C87CBC2F042}"/>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61602469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0E6BBC81-B972-436B-8D5E-897D0CC4F99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FC9F0DD-E252-412D-888A-8F2BE8AF59F2}" type="slidenum">
              <a:rPr lang="en-US" altLang="en-US" sz="1200"/>
              <a:pPr/>
              <a:t>213</a:t>
            </a:fld>
            <a:endParaRPr lang="en-US" altLang="en-US" sz="1200" dirty="0"/>
          </a:p>
        </p:txBody>
      </p:sp>
      <p:sp>
        <p:nvSpPr>
          <p:cNvPr id="218115" name="Rectangle 2">
            <a:extLst>
              <a:ext uri="{FF2B5EF4-FFF2-40B4-BE49-F238E27FC236}">
                <a16:creationId xmlns:a16="http://schemas.microsoft.com/office/drawing/2014/main" id="{C0331D7E-A73C-4D78-8E54-661A2C1769DE}"/>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5FF89AE8-ED9A-4CE3-BBF4-154C3E52DF4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6391295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A833E515-F468-43DD-BCF8-52201C9B5E8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0110D19-6B16-4C49-8576-532B71904192}" type="slidenum">
              <a:rPr lang="en-US" altLang="en-US" sz="1200"/>
              <a:pPr/>
              <a:t>214</a:t>
            </a:fld>
            <a:endParaRPr lang="en-US" altLang="en-US" sz="1200" dirty="0"/>
          </a:p>
        </p:txBody>
      </p:sp>
      <p:sp>
        <p:nvSpPr>
          <p:cNvPr id="220163" name="Rectangle 2">
            <a:extLst>
              <a:ext uri="{FF2B5EF4-FFF2-40B4-BE49-F238E27FC236}">
                <a16:creationId xmlns:a16="http://schemas.microsoft.com/office/drawing/2014/main" id="{D975B336-E5F4-475C-B4B8-332B32BD40EF}"/>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19303650-A5A8-4C00-AFF4-243E56EECEE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7262630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50BD832C-7E49-475C-AD07-7E52774950D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8AE479B-2152-449C-8418-7242AF20FFBA}" type="slidenum">
              <a:rPr lang="en-US" altLang="en-US" sz="1200"/>
              <a:pPr/>
              <a:t>215</a:t>
            </a:fld>
            <a:endParaRPr lang="en-US" altLang="en-US" sz="1200" dirty="0"/>
          </a:p>
        </p:txBody>
      </p:sp>
      <p:sp>
        <p:nvSpPr>
          <p:cNvPr id="222211" name="Rectangle 2">
            <a:extLst>
              <a:ext uri="{FF2B5EF4-FFF2-40B4-BE49-F238E27FC236}">
                <a16:creationId xmlns:a16="http://schemas.microsoft.com/office/drawing/2014/main" id="{C52002CA-62E0-45FA-9646-E6C4B9A558C3}"/>
              </a:ext>
            </a:extLst>
          </p:cNvPr>
          <p:cNvSpPr>
            <a:spLocks noGrp="1" noRot="1" noChangeAspect="1" noChangeArrowheads="1" noTextEdit="1"/>
          </p:cNvSpPr>
          <p:nvPr>
            <p:ph type="sldImg"/>
          </p:nvPr>
        </p:nvSpPr>
        <p:spPr>
          <a:ln/>
        </p:spPr>
      </p:sp>
      <p:sp>
        <p:nvSpPr>
          <p:cNvPr id="222212" name="Rectangle 3">
            <a:extLst>
              <a:ext uri="{FF2B5EF4-FFF2-40B4-BE49-F238E27FC236}">
                <a16:creationId xmlns:a16="http://schemas.microsoft.com/office/drawing/2014/main" id="{DB570E5D-5BDF-4A33-B643-958D9AF41D2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94159192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66320D88-0367-4576-B761-2C315889B16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BA439B5-94D2-406D-8C6F-5AB3EFC2524A}" type="slidenum">
              <a:rPr lang="en-US" altLang="en-US" sz="1200"/>
              <a:pPr/>
              <a:t>216</a:t>
            </a:fld>
            <a:endParaRPr lang="en-US" altLang="en-US" sz="1200" dirty="0"/>
          </a:p>
        </p:txBody>
      </p:sp>
      <p:sp>
        <p:nvSpPr>
          <p:cNvPr id="224259" name="Rectangle 2">
            <a:extLst>
              <a:ext uri="{FF2B5EF4-FFF2-40B4-BE49-F238E27FC236}">
                <a16:creationId xmlns:a16="http://schemas.microsoft.com/office/drawing/2014/main" id="{41DB4601-A3C5-4606-88BE-9C690D647942}"/>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17D3ABA5-0DE2-445C-BA8B-9CB60850408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28431744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ECD63779-71C3-4D63-BFAD-EB3AD134714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2201932F-1B1E-46EB-B1BE-E654A8CE3390}" type="slidenum">
              <a:rPr lang="en-US" altLang="en-US" sz="1200"/>
              <a:pPr/>
              <a:t>217</a:t>
            </a:fld>
            <a:endParaRPr lang="en-US" altLang="en-US" sz="1200" dirty="0"/>
          </a:p>
        </p:txBody>
      </p:sp>
      <p:sp>
        <p:nvSpPr>
          <p:cNvPr id="226307" name="Rectangle 2">
            <a:extLst>
              <a:ext uri="{FF2B5EF4-FFF2-40B4-BE49-F238E27FC236}">
                <a16:creationId xmlns:a16="http://schemas.microsoft.com/office/drawing/2014/main" id="{99DCB7C7-0B8F-4D5C-97D6-C07601E318FB}"/>
              </a:ext>
            </a:extLst>
          </p:cNvPr>
          <p:cNvSpPr>
            <a:spLocks noGrp="1" noRot="1" noChangeAspect="1" noChangeArrowheads="1" noTextEdit="1"/>
          </p:cNvSpPr>
          <p:nvPr>
            <p:ph type="sldImg"/>
          </p:nvPr>
        </p:nvSpPr>
        <p:spPr>
          <a:ln/>
        </p:spPr>
      </p:sp>
      <p:sp>
        <p:nvSpPr>
          <p:cNvPr id="226308" name="Rectangle 3">
            <a:extLst>
              <a:ext uri="{FF2B5EF4-FFF2-40B4-BE49-F238E27FC236}">
                <a16:creationId xmlns:a16="http://schemas.microsoft.com/office/drawing/2014/main" id="{E18F1881-439A-4659-811B-9C1A58C2797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55425996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3730" name="Rectangle 7">
            <a:extLst>
              <a:ext uri="{FF2B5EF4-FFF2-40B4-BE49-F238E27FC236}">
                <a16:creationId xmlns:a16="http://schemas.microsoft.com/office/drawing/2014/main" id="{F5B08E56-DD87-4C60-9CD7-47365464F13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2924FEA-A9E5-4EAC-865C-07A17BF24561}" type="slidenum">
              <a:rPr lang="en-US" altLang="en-US" sz="1200"/>
              <a:pPr/>
              <a:t>219</a:t>
            </a:fld>
            <a:endParaRPr lang="en-US" altLang="en-US" sz="1200" dirty="0"/>
          </a:p>
        </p:txBody>
      </p:sp>
      <p:sp>
        <p:nvSpPr>
          <p:cNvPr id="713731" name="Rectangle 2">
            <a:extLst>
              <a:ext uri="{FF2B5EF4-FFF2-40B4-BE49-F238E27FC236}">
                <a16:creationId xmlns:a16="http://schemas.microsoft.com/office/drawing/2014/main" id="{0B3768CE-24F6-44A4-8EBE-BEA72397D7EF}"/>
              </a:ext>
            </a:extLst>
          </p:cNvPr>
          <p:cNvSpPr>
            <a:spLocks noGrp="1" noRot="1" noChangeAspect="1" noChangeArrowheads="1" noTextEdit="1"/>
          </p:cNvSpPr>
          <p:nvPr>
            <p:ph type="sldImg"/>
          </p:nvPr>
        </p:nvSpPr>
        <p:spPr>
          <a:ln/>
        </p:spPr>
      </p:sp>
      <p:sp>
        <p:nvSpPr>
          <p:cNvPr id="713732" name="Rectangle 3">
            <a:extLst>
              <a:ext uri="{FF2B5EF4-FFF2-40B4-BE49-F238E27FC236}">
                <a16:creationId xmlns:a16="http://schemas.microsoft.com/office/drawing/2014/main" id="{40ED7370-3CF3-4409-8BBA-E951879BDA7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47134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5778" name="Rectangle 7">
            <a:extLst>
              <a:ext uri="{FF2B5EF4-FFF2-40B4-BE49-F238E27FC236}">
                <a16:creationId xmlns:a16="http://schemas.microsoft.com/office/drawing/2014/main" id="{351A6471-3132-40F2-B059-9569AF078F0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5B3AE6F-27C7-44E3-A1E8-C6CBD1214DEC}" type="slidenum">
              <a:rPr lang="en-US" altLang="en-US" sz="1200"/>
              <a:pPr/>
              <a:t>220</a:t>
            </a:fld>
            <a:endParaRPr lang="en-US" altLang="en-US" sz="1200" dirty="0"/>
          </a:p>
        </p:txBody>
      </p:sp>
      <p:sp>
        <p:nvSpPr>
          <p:cNvPr id="715779" name="Rectangle 2">
            <a:extLst>
              <a:ext uri="{FF2B5EF4-FFF2-40B4-BE49-F238E27FC236}">
                <a16:creationId xmlns:a16="http://schemas.microsoft.com/office/drawing/2014/main" id="{0F02FC95-EAB6-4BF3-97A1-031C317E3AAA}"/>
              </a:ext>
            </a:extLst>
          </p:cNvPr>
          <p:cNvSpPr>
            <a:spLocks noGrp="1" noRot="1" noChangeAspect="1" noChangeArrowheads="1" noTextEdit="1"/>
          </p:cNvSpPr>
          <p:nvPr>
            <p:ph type="sldImg"/>
          </p:nvPr>
        </p:nvSpPr>
        <p:spPr>
          <a:ln/>
        </p:spPr>
      </p:sp>
      <p:sp>
        <p:nvSpPr>
          <p:cNvPr id="715780" name="Rectangle 3">
            <a:extLst>
              <a:ext uri="{FF2B5EF4-FFF2-40B4-BE49-F238E27FC236}">
                <a16:creationId xmlns:a16="http://schemas.microsoft.com/office/drawing/2014/main" id="{0B3FB74E-DBF5-4A98-8FE8-D4FE483AE0F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9899471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826" name="Rectangle 7">
            <a:extLst>
              <a:ext uri="{FF2B5EF4-FFF2-40B4-BE49-F238E27FC236}">
                <a16:creationId xmlns:a16="http://schemas.microsoft.com/office/drawing/2014/main" id="{A280D070-37F7-452E-A094-A77A6D9F55E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8288261-2E6A-488C-A7CE-28B922FFDC84}" type="slidenum">
              <a:rPr lang="en-US" altLang="en-US" sz="1200"/>
              <a:pPr/>
              <a:t>221</a:t>
            </a:fld>
            <a:endParaRPr lang="en-US" altLang="en-US" sz="1200" dirty="0"/>
          </a:p>
        </p:txBody>
      </p:sp>
      <p:sp>
        <p:nvSpPr>
          <p:cNvPr id="717827" name="Rectangle 2">
            <a:extLst>
              <a:ext uri="{FF2B5EF4-FFF2-40B4-BE49-F238E27FC236}">
                <a16:creationId xmlns:a16="http://schemas.microsoft.com/office/drawing/2014/main" id="{0373F6B0-F60E-426A-B7F3-B648517E34EB}"/>
              </a:ext>
            </a:extLst>
          </p:cNvPr>
          <p:cNvSpPr>
            <a:spLocks noGrp="1" noRot="1" noChangeAspect="1" noChangeArrowheads="1" noTextEdit="1"/>
          </p:cNvSpPr>
          <p:nvPr>
            <p:ph type="sldImg"/>
          </p:nvPr>
        </p:nvSpPr>
        <p:spPr>
          <a:ln/>
        </p:spPr>
      </p:sp>
      <p:sp>
        <p:nvSpPr>
          <p:cNvPr id="717828" name="Rectangle 3">
            <a:extLst>
              <a:ext uri="{FF2B5EF4-FFF2-40B4-BE49-F238E27FC236}">
                <a16:creationId xmlns:a16="http://schemas.microsoft.com/office/drawing/2014/main" id="{B4D51097-5D12-432C-924A-317D2AC6CF1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389400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8899583B-C18A-499A-8588-69B83530383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0394AC67-E601-42BD-AB9E-17FD0819C663}" type="slidenum">
              <a:rPr lang="en-US" altLang="en-US" sz="1200"/>
              <a:pPr/>
              <a:t>27</a:t>
            </a:fld>
            <a:endParaRPr lang="en-US" altLang="en-US" sz="1200" dirty="0"/>
          </a:p>
        </p:txBody>
      </p:sp>
      <p:sp>
        <p:nvSpPr>
          <p:cNvPr id="179203" name="Rectangle 2">
            <a:extLst>
              <a:ext uri="{FF2B5EF4-FFF2-40B4-BE49-F238E27FC236}">
                <a16:creationId xmlns:a16="http://schemas.microsoft.com/office/drawing/2014/main" id="{8BF73581-598E-403F-A7D5-6954383552FC}"/>
              </a:ext>
            </a:extLst>
          </p:cNvPr>
          <p:cNvSpPr>
            <a:spLocks noGrp="1" noRot="1" noChangeAspect="1" noChangeArrowheads="1" noTextEdit="1"/>
          </p:cNvSpPr>
          <p:nvPr>
            <p:ph type="sldImg"/>
          </p:nvPr>
        </p:nvSpPr>
        <p:spPr>
          <a:ln/>
        </p:spPr>
      </p:sp>
      <p:sp>
        <p:nvSpPr>
          <p:cNvPr id="179204" name="Rectangle 3">
            <a:extLst>
              <a:ext uri="{FF2B5EF4-FFF2-40B4-BE49-F238E27FC236}">
                <a16:creationId xmlns:a16="http://schemas.microsoft.com/office/drawing/2014/main" id="{B44D0ACC-FDD3-4614-BE27-46F6A2577D4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10433488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7">
            <a:extLst>
              <a:ext uri="{FF2B5EF4-FFF2-40B4-BE49-F238E27FC236}">
                <a16:creationId xmlns:a16="http://schemas.microsoft.com/office/drawing/2014/main" id="{35013A08-B06B-4348-8C1F-0A0A81B29F5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6C75829-5798-445A-B929-7D22CC980DB3}" type="slidenum">
              <a:rPr lang="en-US" altLang="en-US" sz="1200"/>
              <a:pPr/>
              <a:t>222</a:t>
            </a:fld>
            <a:endParaRPr lang="en-US" altLang="en-US" sz="1200" dirty="0"/>
          </a:p>
        </p:txBody>
      </p:sp>
      <p:sp>
        <p:nvSpPr>
          <p:cNvPr id="719875" name="Rectangle 2">
            <a:extLst>
              <a:ext uri="{FF2B5EF4-FFF2-40B4-BE49-F238E27FC236}">
                <a16:creationId xmlns:a16="http://schemas.microsoft.com/office/drawing/2014/main" id="{46E602D2-465F-4572-BFF7-9D37A810A969}"/>
              </a:ext>
            </a:extLst>
          </p:cNvPr>
          <p:cNvSpPr>
            <a:spLocks noGrp="1" noRot="1" noChangeAspect="1" noChangeArrowheads="1" noTextEdit="1"/>
          </p:cNvSpPr>
          <p:nvPr>
            <p:ph type="sldImg"/>
          </p:nvPr>
        </p:nvSpPr>
        <p:spPr>
          <a:ln/>
        </p:spPr>
      </p:sp>
      <p:sp>
        <p:nvSpPr>
          <p:cNvPr id="719876" name="Rectangle 3">
            <a:extLst>
              <a:ext uri="{FF2B5EF4-FFF2-40B4-BE49-F238E27FC236}">
                <a16:creationId xmlns:a16="http://schemas.microsoft.com/office/drawing/2014/main" id="{FCAECEEC-F05F-46B1-834C-0B01A546089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7781303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1922" name="Rectangle 7">
            <a:extLst>
              <a:ext uri="{FF2B5EF4-FFF2-40B4-BE49-F238E27FC236}">
                <a16:creationId xmlns:a16="http://schemas.microsoft.com/office/drawing/2014/main" id="{A846C78C-4EFF-4D0B-BA91-E58003086BC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7597F09-673F-421E-A3D9-4801CDF395E2}" type="slidenum">
              <a:rPr lang="en-US" altLang="en-US" sz="1200"/>
              <a:pPr/>
              <a:t>223</a:t>
            </a:fld>
            <a:endParaRPr lang="en-US" altLang="en-US" sz="1200" dirty="0"/>
          </a:p>
        </p:txBody>
      </p:sp>
      <p:sp>
        <p:nvSpPr>
          <p:cNvPr id="721923" name="Rectangle 2">
            <a:extLst>
              <a:ext uri="{FF2B5EF4-FFF2-40B4-BE49-F238E27FC236}">
                <a16:creationId xmlns:a16="http://schemas.microsoft.com/office/drawing/2014/main" id="{9C3548C7-1A9A-4A5D-BC36-23E8A9A659BC}"/>
              </a:ext>
            </a:extLst>
          </p:cNvPr>
          <p:cNvSpPr>
            <a:spLocks noGrp="1" noRot="1" noChangeAspect="1" noChangeArrowheads="1" noTextEdit="1"/>
          </p:cNvSpPr>
          <p:nvPr>
            <p:ph type="sldImg"/>
          </p:nvPr>
        </p:nvSpPr>
        <p:spPr>
          <a:ln/>
        </p:spPr>
      </p:sp>
      <p:sp>
        <p:nvSpPr>
          <p:cNvPr id="721924" name="Rectangle 3">
            <a:extLst>
              <a:ext uri="{FF2B5EF4-FFF2-40B4-BE49-F238E27FC236}">
                <a16:creationId xmlns:a16="http://schemas.microsoft.com/office/drawing/2014/main" id="{D4972CD8-3781-406E-BB40-BF6CCEF9585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87506038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970" name="Rectangle 7">
            <a:extLst>
              <a:ext uri="{FF2B5EF4-FFF2-40B4-BE49-F238E27FC236}">
                <a16:creationId xmlns:a16="http://schemas.microsoft.com/office/drawing/2014/main" id="{50ED1DAC-25F3-4D92-B5AA-2C284C9AAF9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E5B3E9F-E390-4AB6-ADB4-004C91E7D87D}" type="slidenum">
              <a:rPr lang="en-US" altLang="en-US" sz="1200"/>
              <a:pPr/>
              <a:t>224</a:t>
            </a:fld>
            <a:endParaRPr lang="en-US" altLang="en-US" sz="1200" dirty="0"/>
          </a:p>
        </p:txBody>
      </p:sp>
      <p:sp>
        <p:nvSpPr>
          <p:cNvPr id="723971" name="Rectangle 2">
            <a:extLst>
              <a:ext uri="{FF2B5EF4-FFF2-40B4-BE49-F238E27FC236}">
                <a16:creationId xmlns:a16="http://schemas.microsoft.com/office/drawing/2014/main" id="{6233DC50-4F39-461B-8D4E-1F35C19B9752}"/>
              </a:ext>
            </a:extLst>
          </p:cNvPr>
          <p:cNvSpPr>
            <a:spLocks noGrp="1" noRot="1" noChangeAspect="1" noChangeArrowheads="1" noTextEdit="1"/>
          </p:cNvSpPr>
          <p:nvPr>
            <p:ph type="sldImg"/>
          </p:nvPr>
        </p:nvSpPr>
        <p:spPr>
          <a:ln/>
        </p:spPr>
      </p:sp>
      <p:sp>
        <p:nvSpPr>
          <p:cNvPr id="723972" name="Rectangle 3">
            <a:extLst>
              <a:ext uri="{FF2B5EF4-FFF2-40B4-BE49-F238E27FC236}">
                <a16:creationId xmlns:a16="http://schemas.microsoft.com/office/drawing/2014/main" id="{37DDF632-C6CC-4558-8D33-35B77F2AAF8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6399344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7">
            <a:extLst>
              <a:ext uri="{FF2B5EF4-FFF2-40B4-BE49-F238E27FC236}">
                <a16:creationId xmlns:a16="http://schemas.microsoft.com/office/drawing/2014/main" id="{BAABDB19-1B4C-48AE-A4B5-71EAA25A8CD9}"/>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87270F7-9C16-4629-82E3-62B7AEEE822B}" type="slidenum">
              <a:rPr lang="en-US" altLang="en-US" sz="1200"/>
              <a:pPr/>
              <a:t>226</a:t>
            </a:fld>
            <a:endParaRPr lang="en-US" altLang="en-US" sz="1200" dirty="0"/>
          </a:p>
        </p:txBody>
      </p:sp>
      <p:sp>
        <p:nvSpPr>
          <p:cNvPr id="736259" name="Rectangle 2">
            <a:extLst>
              <a:ext uri="{FF2B5EF4-FFF2-40B4-BE49-F238E27FC236}">
                <a16:creationId xmlns:a16="http://schemas.microsoft.com/office/drawing/2014/main" id="{043CC190-BEDD-4032-A0F8-63160CC30D90}"/>
              </a:ext>
            </a:extLst>
          </p:cNvPr>
          <p:cNvSpPr>
            <a:spLocks noGrp="1" noRot="1" noChangeAspect="1" noChangeArrowheads="1" noTextEdit="1"/>
          </p:cNvSpPr>
          <p:nvPr>
            <p:ph type="sldImg"/>
          </p:nvPr>
        </p:nvSpPr>
        <p:spPr>
          <a:ln/>
        </p:spPr>
      </p:sp>
      <p:sp>
        <p:nvSpPr>
          <p:cNvPr id="736260" name="Rectangle 3">
            <a:extLst>
              <a:ext uri="{FF2B5EF4-FFF2-40B4-BE49-F238E27FC236}">
                <a16:creationId xmlns:a16="http://schemas.microsoft.com/office/drawing/2014/main" id="{C3420A49-F0DD-4471-AD59-6006E1D13CBD}"/>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901764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306" name="Rectangle 7">
            <a:extLst>
              <a:ext uri="{FF2B5EF4-FFF2-40B4-BE49-F238E27FC236}">
                <a16:creationId xmlns:a16="http://schemas.microsoft.com/office/drawing/2014/main" id="{E4336323-59AD-4BEE-9868-AD29A939155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45CA2AB5-B2EC-4D59-B397-D9E1568AC578}" type="slidenum">
              <a:rPr lang="en-US" altLang="en-US" sz="1200"/>
              <a:pPr/>
              <a:t>227</a:t>
            </a:fld>
            <a:endParaRPr lang="en-US" altLang="en-US" sz="1200" dirty="0"/>
          </a:p>
        </p:txBody>
      </p:sp>
      <p:sp>
        <p:nvSpPr>
          <p:cNvPr id="738307" name="Rectangle 2">
            <a:extLst>
              <a:ext uri="{FF2B5EF4-FFF2-40B4-BE49-F238E27FC236}">
                <a16:creationId xmlns:a16="http://schemas.microsoft.com/office/drawing/2014/main" id="{EF923CEA-CC6A-449A-A370-CE6BABF927A3}"/>
              </a:ext>
            </a:extLst>
          </p:cNvPr>
          <p:cNvSpPr>
            <a:spLocks noGrp="1" noRot="1" noChangeAspect="1" noChangeArrowheads="1" noTextEdit="1"/>
          </p:cNvSpPr>
          <p:nvPr>
            <p:ph type="sldImg"/>
          </p:nvPr>
        </p:nvSpPr>
        <p:spPr>
          <a:ln/>
        </p:spPr>
      </p:sp>
      <p:sp>
        <p:nvSpPr>
          <p:cNvPr id="738308" name="Rectangle 3">
            <a:extLst>
              <a:ext uri="{FF2B5EF4-FFF2-40B4-BE49-F238E27FC236}">
                <a16:creationId xmlns:a16="http://schemas.microsoft.com/office/drawing/2014/main" id="{DC298127-8A2A-4ECF-99F3-0D1E98F8DD6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57803465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0354" name="Rectangle 7">
            <a:extLst>
              <a:ext uri="{FF2B5EF4-FFF2-40B4-BE49-F238E27FC236}">
                <a16:creationId xmlns:a16="http://schemas.microsoft.com/office/drawing/2014/main" id="{2A73107C-8A0E-4521-9D7C-DCF61D2F67C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746D22F-C3C9-4A18-953D-A4A393B741F6}" type="slidenum">
              <a:rPr lang="en-US" altLang="en-US" sz="1200"/>
              <a:pPr/>
              <a:t>228</a:t>
            </a:fld>
            <a:endParaRPr lang="en-US" altLang="en-US" sz="1200" dirty="0"/>
          </a:p>
        </p:txBody>
      </p:sp>
      <p:sp>
        <p:nvSpPr>
          <p:cNvPr id="740355" name="Rectangle 2">
            <a:extLst>
              <a:ext uri="{FF2B5EF4-FFF2-40B4-BE49-F238E27FC236}">
                <a16:creationId xmlns:a16="http://schemas.microsoft.com/office/drawing/2014/main" id="{9C09EA18-B59D-4437-9823-284138CC7BDE}"/>
              </a:ext>
            </a:extLst>
          </p:cNvPr>
          <p:cNvSpPr>
            <a:spLocks noGrp="1" noRot="1" noChangeAspect="1" noChangeArrowheads="1" noTextEdit="1"/>
          </p:cNvSpPr>
          <p:nvPr>
            <p:ph type="sldImg"/>
          </p:nvPr>
        </p:nvSpPr>
        <p:spPr>
          <a:ln/>
        </p:spPr>
      </p:sp>
      <p:sp>
        <p:nvSpPr>
          <p:cNvPr id="740356" name="Rectangle 3">
            <a:extLst>
              <a:ext uri="{FF2B5EF4-FFF2-40B4-BE49-F238E27FC236}">
                <a16:creationId xmlns:a16="http://schemas.microsoft.com/office/drawing/2014/main" id="{B485641E-2738-4873-A7F0-E1DEFC9C597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2085174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7">
            <a:extLst>
              <a:ext uri="{FF2B5EF4-FFF2-40B4-BE49-F238E27FC236}">
                <a16:creationId xmlns:a16="http://schemas.microsoft.com/office/drawing/2014/main" id="{FBE54E5A-8351-4063-A30D-2BD13116243D}"/>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79E58EB-324F-41B8-B62A-2260E3E6A683}" type="slidenum">
              <a:rPr lang="en-US" altLang="en-US" sz="1200"/>
              <a:pPr/>
              <a:t>229</a:t>
            </a:fld>
            <a:endParaRPr lang="en-US" altLang="en-US" sz="1200" dirty="0"/>
          </a:p>
        </p:txBody>
      </p:sp>
      <p:sp>
        <p:nvSpPr>
          <p:cNvPr id="742403" name="Rectangle 2">
            <a:extLst>
              <a:ext uri="{FF2B5EF4-FFF2-40B4-BE49-F238E27FC236}">
                <a16:creationId xmlns:a16="http://schemas.microsoft.com/office/drawing/2014/main" id="{13DAB81F-33AA-4836-959C-05921E99CDE6}"/>
              </a:ext>
            </a:extLst>
          </p:cNvPr>
          <p:cNvSpPr>
            <a:spLocks noGrp="1" noRot="1" noChangeAspect="1" noChangeArrowheads="1" noTextEdit="1"/>
          </p:cNvSpPr>
          <p:nvPr>
            <p:ph type="sldImg"/>
          </p:nvPr>
        </p:nvSpPr>
        <p:spPr>
          <a:ln/>
        </p:spPr>
      </p:sp>
      <p:sp>
        <p:nvSpPr>
          <p:cNvPr id="742404" name="Rectangle 3">
            <a:extLst>
              <a:ext uri="{FF2B5EF4-FFF2-40B4-BE49-F238E27FC236}">
                <a16:creationId xmlns:a16="http://schemas.microsoft.com/office/drawing/2014/main" id="{145B24AC-FC73-4EDC-AA84-12BA623FBBA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3782753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7">
            <a:extLst>
              <a:ext uri="{FF2B5EF4-FFF2-40B4-BE49-F238E27FC236}">
                <a16:creationId xmlns:a16="http://schemas.microsoft.com/office/drawing/2014/main" id="{9462C858-AB18-4565-9447-211699D2512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7C450D9-83CE-435C-BBD7-1CEC52EDD55E}" type="slidenum">
              <a:rPr lang="en-US" altLang="en-US" sz="1200"/>
              <a:pPr/>
              <a:t>230</a:t>
            </a:fld>
            <a:endParaRPr lang="en-US" altLang="en-US" sz="1200" dirty="0"/>
          </a:p>
        </p:txBody>
      </p:sp>
      <p:sp>
        <p:nvSpPr>
          <p:cNvPr id="744451" name="Rectangle 2">
            <a:extLst>
              <a:ext uri="{FF2B5EF4-FFF2-40B4-BE49-F238E27FC236}">
                <a16:creationId xmlns:a16="http://schemas.microsoft.com/office/drawing/2014/main" id="{917C4D31-9080-4DE7-B0E0-89E86E0BD893}"/>
              </a:ext>
            </a:extLst>
          </p:cNvPr>
          <p:cNvSpPr>
            <a:spLocks noGrp="1" noRot="1" noChangeAspect="1" noChangeArrowheads="1" noTextEdit="1"/>
          </p:cNvSpPr>
          <p:nvPr>
            <p:ph type="sldImg"/>
          </p:nvPr>
        </p:nvSpPr>
        <p:spPr>
          <a:ln/>
        </p:spPr>
      </p:sp>
      <p:sp>
        <p:nvSpPr>
          <p:cNvPr id="744452" name="Rectangle 3">
            <a:extLst>
              <a:ext uri="{FF2B5EF4-FFF2-40B4-BE49-F238E27FC236}">
                <a16:creationId xmlns:a16="http://schemas.microsoft.com/office/drawing/2014/main" id="{EC7E73EA-9975-4794-8EA7-7B8533C27D3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4846189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7">
            <a:extLst>
              <a:ext uri="{FF2B5EF4-FFF2-40B4-BE49-F238E27FC236}">
                <a16:creationId xmlns:a16="http://schemas.microsoft.com/office/drawing/2014/main" id="{3C56A03D-E576-4A68-A03C-E2795809E3E1}"/>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70A3963-1ADE-42A2-A710-1A8F2D620A2F}" type="slidenum">
              <a:rPr lang="en-US" altLang="en-US" sz="1200"/>
              <a:pPr/>
              <a:t>231</a:t>
            </a:fld>
            <a:endParaRPr lang="en-US" altLang="en-US" sz="1200" dirty="0"/>
          </a:p>
        </p:txBody>
      </p:sp>
      <p:sp>
        <p:nvSpPr>
          <p:cNvPr id="746499" name="Rectangle 2">
            <a:extLst>
              <a:ext uri="{FF2B5EF4-FFF2-40B4-BE49-F238E27FC236}">
                <a16:creationId xmlns:a16="http://schemas.microsoft.com/office/drawing/2014/main" id="{85183D08-9AF3-409E-AC68-0D0AB17A9C8A}"/>
              </a:ext>
            </a:extLst>
          </p:cNvPr>
          <p:cNvSpPr>
            <a:spLocks noGrp="1" noRot="1" noChangeAspect="1" noChangeArrowheads="1" noTextEdit="1"/>
          </p:cNvSpPr>
          <p:nvPr>
            <p:ph type="sldImg"/>
          </p:nvPr>
        </p:nvSpPr>
        <p:spPr>
          <a:ln/>
        </p:spPr>
      </p:sp>
      <p:sp>
        <p:nvSpPr>
          <p:cNvPr id="746500" name="Rectangle 3">
            <a:extLst>
              <a:ext uri="{FF2B5EF4-FFF2-40B4-BE49-F238E27FC236}">
                <a16:creationId xmlns:a16="http://schemas.microsoft.com/office/drawing/2014/main" id="{ADAADBA1-0016-4A2E-B94D-7BC293F0ACE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01063079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8546" name="Rectangle 7">
            <a:extLst>
              <a:ext uri="{FF2B5EF4-FFF2-40B4-BE49-F238E27FC236}">
                <a16:creationId xmlns:a16="http://schemas.microsoft.com/office/drawing/2014/main" id="{F8AB08B2-A31F-4ECC-A644-6728A8420DF6}"/>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665C78C-42D2-4970-B034-61F75FC99615}" type="slidenum">
              <a:rPr lang="en-US" altLang="en-US" sz="1200"/>
              <a:pPr/>
              <a:t>232</a:t>
            </a:fld>
            <a:endParaRPr lang="en-US" altLang="en-US" sz="1200" dirty="0"/>
          </a:p>
        </p:txBody>
      </p:sp>
      <p:sp>
        <p:nvSpPr>
          <p:cNvPr id="748547" name="Rectangle 2">
            <a:extLst>
              <a:ext uri="{FF2B5EF4-FFF2-40B4-BE49-F238E27FC236}">
                <a16:creationId xmlns:a16="http://schemas.microsoft.com/office/drawing/2014/main" id="{E6CD77EA-01D5-4ED9-B08B-2476844CF3FF}"/>
              </a:ext>
            </a:extLst>
          </p:cNvPr>
          <p:cNvSpPr>
            <a:spLocks noGrp="1" noRot="1" noChangeAspect="1" noChangeArrowheads="1" noTextEdit="1"/>
          </p:cNvSpPr>
          <p:nvPr>
            <p:ph type="sldImg"/>
          </p:nvPr>
        </p:nvSpPr>
        <p:spPr>
          <a:ln/>
        </p:spPr>
      </p:sp>
      <p:sp>
        <p:nvSpPr>
          <p:cNvPr id="748548" name="Rectangle 3">
            <a:extLst>
              <a:ext uri="{FF2B5EF4-FFF2-40B4-BE49-F238E27FC236}">
                <a16:creationId xmlns:a16="http://schemas.microsoft.com/office/drawing/2014/main" id="{57F652F8-D62C-4A7F-9139-60A627B0F2F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849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F49EEB60-C352-4CBC-A364-EA8FE6B1B3A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29EFB0B-FA0E-484A-90DB-DE63D710BD0B}" type="slidenum">
              <a:rPr lang="en-US" altLang="en-US" sz="1200"/>
              <a:pPr/>
              <a:t>28</a:t>
            </a:fld>
            <a:endParaRPr lang="en-US" altLang="en-US" sz="1200" dirty="0"/>
          </a:p>
        </p:txBody>
      </p:sp>
      <p:sp>
        <p:nvSpPr>
          <p:cNvPr id="181251" name="Rectangle 2">
            <a:extLst>
              <a:ext uri="{FF2B5EF4-FFF2-40B4-BE49-F238E27FC236}">
                <a16:creationId xmlns:a16="http://schemas.microsoft.com/office/drawing/2014/main" id="{11CBAA83-55B3-45B3-B8D6-D181150C8F79}"/>
              </a:ext>
            </a:extLst>
          </p:cNvPr>
          <p:cNvSpPr>
            <a:spLocks noGrp="1" noRot="1" noChangeAspect="1" noChangeArrowheads="1" noTextEdit="1"/>
          </p:cNvSpPr>
          <p:nvPr>
            <p:ph type="sldImg"/>
          </p:nvPr>
        </p:nvSpPr>
        <p:spPr>
          <a:ln/>
        </p:spPr>
      </p:sp>
      <p:sp>
        <p:nvSpPr>
          <p:cNvPr id="181252" name="Rectangle 3">
            <a:extLst>
              <a:ext uri="{FF2B5EF4-FFF2-40B4-BE49-F238E27FC236}">
                <a16:creationId xmlns:a16="http://schemas.microsoft.com/office/drawing/2014/main" id="{F048D126-3137-4083-A452-65CEF01728E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17049966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7">
            <a:extLst>
              <a:ext uri="{FF2B5EF4-FFF2-40B4-BE49-F238E27FC236}">
                <a16:creationId xmlns:a16="http://schemas.microsoft.com/office/drawing/2014/main" id="{F43B3918-11CC-4FA8-842A-D0A99CD8B80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37A58C0-9F99-46F3-8547-2DDBAAC087F3}" type="slidenum">
              <a:rPr lang="en-US" altLang="en-US" sz="1200"/>
              <a:pPr/>
              <a:t>233</a:t>
            </a:fld>
            <a:endParaRPr lang="en-US" altLang="en-US" sz="1200" dirty="0"/>
          </a:p>
        </p:txBody>
      </p:sp>
      <p:sp>
        <p:nvSpPr>
          <p:cNvPr id="750595" name="Rectangle 2">
            <a:extLst>
              <a:ext uri="{FF2B5EF4-FFF2-40B4-BE49-F238E27FC236}">
                <a16:creationId xmlns:a16="http://schemas.microsoft.com/office/drawing/2014/main" id="{E87899A8-D4E6-4899-93B2-1ED2DEEB2D03}"/>
              </a:ext>
            </a:extLst>
          </p:cNvPr>
          <p:cNvSpPr>
            <a:spLocks noGrp="1" noRot="1" noChangeAspect="1" noChangeArrowheads="1" noTextEdit="1"/>
          </p:cNvSpPr>
          <p:nvPr>
            <p:ph type="sldImg"/>
          </p:nvPr>
        </p:nvSpPr>
        <p:spPr>
          <a:ln/>
        </p:spPr>
      </p:sp>
      <p:sp>
        <p:nvSpPr>
          <p:cNvPr id="750596" name="Rectangle 3">
            <a:extLst>
              <a:ext uri="{FF2B5EF4-FFF2-40B4-BE49-F238E27FC236}">
                <a16:creationId xmlns:a16="http://schemas.microsoft.com/office/drawing/2014/main" id="{3213FC4F-C1DA-441B-B2F1-D0271270B34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8741161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7">
            <a:extLst>
              <a:ext uri="{FF2B5EF4-FFF2-40B4-BE49-F238E27FC236}">
                <a16:creationId xmlns:a16="http://schemas.microsoft.com/office/drawing/2014/main" id="{389584A9-0504-47D2-95BF-0BABB641A4B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57707A53-CE90-4DF4-911C-063CB0D7B597}" type="slidenum">
              <a:rPr lang="en-US" altLang="en-US" sz="1200"/>
              <a:pPr/>
              <a:t>234</a:t>
            </a:fld>
            <a:endParaRPr lang="en-US" altLang="en-US" sz="1200" dirty="0"/>
          </a:p>
        </p:txBody>
      </p:sp>
      <p:sp>
        <p:nvSpPr>
          <p:cNvPr id="752643" name="Rectangle 2">
            <a:extLst>
              <a:ext uri="{FF2B5EF4-FFF2-40B4-BE49-F238E27FC236}">
                <a16:creationId xmlns:a16="http://schemas.microsoft.com/office/drawing/2014/main" id="{8ADC0907-E5E4-43CE-B3C6-AF1FD01670C0}"/>
              </a:ext>
            </a:extLst>
          </p:cNvPr>
          <p:cNvSpPr>
            <a:spLocks noGrp="1" noRot="1" noChangeAspect="1" noChangeArrowheads="1" noTextEdit="1"/>
          </p:cNvSpPr>
          <p:nvPr>
            <p:ph type="sldImg"/>
          </p:nvPr>
        </p:nvSpPr>
        <p:spPr>
          <a:ln/>
        </p:spPr>
      </p:sp>
      <p:sp>
        <p:nvSpPr>
          <p:cNvPr id="752644" name="Rectangle 3">
            <a:extLst>
              <a:ext uri="{FF2B5EF4-FFF2-40B4-BE49-F238E27FC236}">
                <a16:creationId xmlns:a16="http://schemas.microsoft.com/office/drawing/2014/main" id="{7F760F6A-166E-47F7-A374-534B1701792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44090965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7">
            <a:extLst>
              <a:ext uri="{FF2B5EF4-FFF2-40B4-BE49-F238E27FC236}">
                <a16:creationId xmlns:a16="http://schemas.microsoft.com/office/drawing/2014/main" id="{E751F0D8-954E-426E-AE4A-98FF22862B7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AC9ECE9-AC16-4F7E-8C92-B6C898C96F23}" type="slidenum">
              <a:rPr lang="en-US" altLang="en-US" sz="1200"/>
              <a:pPr/>
              <a:t>235</a:t>
            </a:fld>
            <a:endParaRPr lang="en-US" altLang="en-US" sz="1200" dirty="0"/>
          </a:p>
        </p:txBody>
      </p:sp>
      <p:sp>
        <p:nvSpPr>
          <p:cNvPr id="754691" name="Rectangle 2">
            <a:extLst>
              <a:ext uri="{FF2B5EF4-FFF2-40B4-BE49-F238E27FC236}">
                <a16:creationId xmlns:a16="http://schemas.microsoft.com/office/drawing/2014/main" id="{3004F833-56A1-4C1F-9067-781ADE1BB3C5}"/>
              </a:ext>
            </a:extLst>
          </p:cNvPr>
          <p:cNvSpPr>
            <a:spLocks noGrp="1" noRot="1" noChangeAspect="1" noChangeArrowheads="1" noTextEdit="1"/>
          </p:cNvSpPr>
          <p:nvPr>
            <p:ph type="sldImg"/>
          </p:nvPr>
        </p:nvSpPr>
        <p:spPr>
          <a:ln/>
        </p:spPr>
      </p:sp>
      <p:sp>
        <p:nvSpPr>
          <p:cNvPr id="754692" name="Rectangle 3">
            <a:extLst>
              <a:ext uri="{FF2B5EF4-FFF2-40B4-BE49-F238E27FC236}">
                <a16:creationId xmlns:a16="http://schemas.microsoft.com/office/drawing/2014/main" id="{9D8C6A86-2810-4845-B714-F2F1DD20FC44}"/>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72342101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7">
            <a:extLst>
              <a:ext uri="{FF2B5EF4-FFF2-40B4-BE49-F238E27FC236}">
                <a16:creationId xmlns:a16="http://schemas.microsoft.com/office/drawing/2014/main" id="{B585B379-3A73-4926-B049-F429F37FAFDF}"/>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321E842-7399-4866-83E0-F89505B97B0E}" type="slidenum">
              <a:rPr lang="en-US" altLang="en-US" sz="1200"/>
              <a:pPr/>
              <a:t>236</a:t>
            </a:fld>
            <a:endParaRPr lang="en-US" altLang="en-US" sz="1200" dirty="0"/>
          </a:p>
        </p:txBody>
      </p:sp>
      <p:sp>
        <p:nvSpPr>
          <p:cNvPr id="756739" name="Rectangle 2">
            <a:extLst>
              <a:ext uri="{FF2B5EF4-FFF2-40B4-BE49-F238E27FC236}">
                <a16:creationId xmlns:a16="http://schemas.microsoft.com/office/drawing/2014/main" id="{A9729110-E704-4142-9A26-97BCA0B43FB6}"/>
              </a:ext>
            </a:extLst>
          </p:cNvPr>
          <p:cNvSpPr>
            <a:spLocks noGrp="1" noRot="1" noChangeAspect="1" noChangeArrowheads="1" noTextEdit="1"/>
          </p:cNvSpPr>
          <p:nvPr>
            <p:ph type="sldImg"/>
          </p:nvPr>
        </p:nvSpPr>
        <p:spPr>
          <a:ln/>
        </p:spPr>
      </p:sp>
      <p:sp>
        <p:nvSpPr>
          <p:cNvPr id="756740" name="Rectangle 3">
            <a:extLst>
              <a:ext uri="{FF2B5EF4-FFF2-40B4-BE49-F238E27FC236}">
                <a16:creationId xmlns:a16="http://schemas.microsoft.com/office/drawing/2014/main" id="{D2123286-1DE2-4DED-B992-0F5AE9983E96}"/>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59891134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7">
            <a:extLst>
              <a:ext uri="{FF2B5EF4-FFF2-40B4-BE49-F238E27FC236}">
                <a16:creationId xmlns:a16="http://schemas.microsoft.com/office/drawing/2014/main" id="{FECAAB21-2C41-4146-B9AB-B00F49925B1A}"/>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879CB0D-63A9-4237-A262-40923F1D2E92}" type="slidenum">
              <a:rPr lang="en-US" altLang="en-US" sz="1200"/>
              <a:pPr/>
              <a:t>237</a:t>
            </a:fld>
            <a:endParaRPr lang="en-US" altLang="en-US" sz="1200" dirty="0"/>
          </a:p>
        </p:txBody>
      </p:sp>
      <p:sp>
        <p:nvSpPr>
          <p:cNvPr id="758787" name="Rectangle 2">
            <a:extLst>
              <a:ext uri="{FF2B5EF4-FFF2-40B4-BE49-F238E27FC236}">
                <a16:creationId xmlns:a16="http://schemas.microsoft.com/office/drawing/2014/main" id="{3CDF2B16-4A2B-452F-9AA5-CA327917468C}"/>
              </a:ext>
            </a:extLst>
          </p:cNvPr>
          <p:cNvSpPr>
            <a:spLocks noGrp="1" noRot="1" noChangeAspect="1" noChangeArrowheads="1" noTextEdit="1"/>
          </p:cNvSpPr>
          <p:nvPr>
            <p:ph type="sldImg"/>
          </p:nvPr>
        </p:nvSpPr>
        <p:spPr>
          <a:ln/>
        </p:spPr>
      </p:sp>
      <p:sp>
        <p:nvSpPr>
          <p:cNvPr id="758788" name="Rectangle 3">
            <a:extLst>
              <a:ext uri="{FF2B5EF4-FFF2-40B4-BE49-F238E27FC236}">
                <a16:creationId xmlns:a16="http://schemas.microsoft.com/office/drawing/2014/main" id="{30F5AD1C-EA43-44FE-8308-91A6D895E2C9}"/>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596861021"/>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7">
            <a:extLst>
              <a:ext uri="{FF2B5EF4-FFF2-40B4-BE49-F238E27FC236}">
                <a16:creationId xmlns:a16="http://schemas.microsoft.com/office/drawing/2014/main" id="{928C6F3E-D770-42F8-B3B1-5683E6F13E0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0CF92A5-C077-4E65-B8D5-15C3E56C329C}" type="slidenum">
              <a:rPr lang="en-US" altLang="en-US" sz="1200"/>
              <a:pPr/>
              <a:t>238</a:t>
            </a:fld>
            <a:endParaRPr lang="en-US" altLang="en-US" sz="1200" dirty="0"/>
          </a:p>
        </p:txBody>
      </p:sp>
      <p:sp>
        <p:nvSpPr>
          <p:cNvPr id="760835" name="Rectangle 2">
            <a:extLst>
              <a:ext uri="{FF2B5EF4-FFF2-40B4-BE49-F238E27FC236}">
                <a16:creationId xmlns:a16="http://schemas.microsoft.com/office/drawing/2014/main" id="{CF09128E-260D-402A-BD71-1590DF67D292}"/>
              </a:ext>
            </a:extLst>
          </p:cNvPr>
          <p:cNvSpPr>
            <a:spLocks noGrp="1" noRot="1" noChangeAspect="1" noChangeArrowheads="1" noTextEdit="1"/>
          </p:cNvSpPr>
          <p:nvPr>
            <p:ph type="sldImg"/>
          </p:nvPr>
        </p:nvSpPr>
        <p:spPr>
          <a:ln/>
        </p:spPr>
      </p:sp>
      <p:sp>
        <p:nvSpPr>
          <p:cNvPr id="760836" name="Rectangle 3">
            <a:extLst>
              <a:ext uri="{FF2B5EF4-FFF2-40B4-BE49-F238E27FC236}">
                <a16:creationId xmlns:a16="http://schemas.microsoft.com/office/drawing/2014/main" id="{4F759493-CB49-40EE-8BD7-4AC5B256B8D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25148450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7">
            <a:extLst>
              <a:ext uri="{FF2B5EF4-FFF2-40B4-BE49-F238E27FC236}">
                <a16:creationId xmlns:a16="http://schemas.microsoft.com/office/drawing/2014/main" id="{408E455E-37BE-43C4-9F36-71020602E25B}"/>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57CC3CF-1D5B-4AC4-93F3-12DB65B59818}" type="slidenum">
              <a:rPr lang="en-US" altLang="en-US" sz="1200"/>
              <a:pPr/>
              <a:t>239</a:t>
            </a:fld>
            <a:endParaRPr lang="en-US" altLang="en-US" sz="1200" dirty="0"/>
          </a:p>
        </p:txBody>
      </p:sp>
      <p:sp>
        <p:nvSpPr>
          <p:cNvPr id="762883" name="Rectangle 2">
            <a:extLst>
              <a:ext uri="{FF2B5EF4-FFF2-40B4-BE49-F238E27FC236}">
                <a16:creationId xmlns:a16="http://schemas.microsoft.com/office/drawing/2014/main" id="{D1CA21F4-A25E-4262-9D86-E7B05124F8D5}"/>
              </a:ext>
            </a:extLst>
          </p:cNvPr>
          <p:cNvSpPr>
            <a:spLocks noGrp="1" noRot="1" noChangeAspect="1" noChangeArrowheads="1" noTextEdit="1"/>
          </p:cNvSpPr>
          <p:nvPr>
            <p:ph type="sldImg"/>
          </p:nvPr>
        </p:nvSpPr>
        <p:spPr>
          <a:ln/>
        </p:spPr>
      </p:sp>
      <p:sp>
        <p:nvSpPr>
          <p:cNvPr id="762884" name="Rectangle 3">
            <a:extLst>
              <a:ext uri="{FF2B5EF4-FFF2-40B4-BE49-F238E27FC236}">
                <a16:creationId xmlns:a16="http://schemas.microsoft.com/office/drawing/2014/main" id="{F9EE3FEA-B26A-4C3D-B4AE-58FE4B639558}"/>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104118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4930" name="Rectangle 7">
            <a:extLst>
              <a:ext uri="{FF2B5EF4-FFF2-40B4-BE49-F238E27FC236}">
                <a16:creationId xmlns:a16="http://schemas.microsoft.com/office/drawing/2014/main" id="{816F1C10-E3F0-4F58-B4CA-627F536BD98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7A4C7C36-0A7E-400D-8646-480EFF63397B}" type="slidenum">
              <a:rPr lang="en-US" altLang="en-US" sz="1200"/>
              <a:pPr/>
              <a:t>240</a:t>
            </a:fld>
            <a:endParaRPr lang="en-US" altLang="en-US" sz="1200" dirty="0"/>
          </a:p>
        </p:txBody>
      </p:sp>
      <p:sp>
        <p:nvSpPr>
          <p:cNvPr id="764931" name="Rectangle 2">
            <a:extLst>
              <a:ext uri="{FF2B5EF4-FFF2-40B4-BE49-F238E27FC236}">
                <a16:creationId xmlns:a16="http://schemas.microsoft.com/office/drawing/2014/main" id="{5A19926A-74A4-4DDA-9988-FA6551D78954}"/>
              </a:ext>
            </a:extLst>
          </p:cNvPr>
          <p:cNvSpPr>
            <a:spLocks noGrp="1" noRot="1" noChangeAspect="1" noChangeArrowheads="1" noTextEdit="1"/>
          </p:cNvSpPr>
          <p:nvPr>
            <p:ph type="sldImg"/>
          </p:nvPr>
        </p:nvSpPr>
        <p:spPr>
          <a:ln/>
        </p:spPr>
      </p:sp>
      <p:sp>
        <p:nvSpPr>
          <p:cNvPr id="764932" name="Rectangle 3">
            <a:extLst>
              <a:ext uri="{FF2B5EF4-FFF2-40B4-BE49-F238E27FC236}">
                <a16:creationId xmlns:a16="http://schemas.microsoft.com/office/drawing/2014/main" id="{01C6B29D-A5B0-4B5A-97F1-3CF85BDAA58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50981836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6978" name="Rectangle 7">
            <a:extLst>
              <a:ext uri="{FF2B5EF4-FFF2-40B4-BE49-F238E27FC236}">
                <a16:creationId xmlns:a16="http://schemas.microsoft.com/office/drawing/2014/main" id="{28DAA9E2-EB97-4D86-978D-25C52F5D453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3011F8C-620B-4C79-9DAF-AC373F3D14A5}" type="slidenum">
              <a:rPr lang="en-US" altLang="en-US" sz="1200"/>
              <a:pPr/>
              <a:t>241</a:t>
            </a:fld>
            <a:endParaRPr lang="en-US" altLang="en-US" sz="1200" dirty="0"/>
          </a:p>
        </p:txBody>
      </p:sp>
      <p:sp>
        <p:nvSpPr>
          <p:cNvPr id="766979" name="Rectangle 2">
            <a:extLst>
              <a:ext uri="{FF2B5EF4-FFF2-40B4-BE49-F238E27FC236}">
                <a16:creationId xmlns:a16="http://schemas.microsoft.com/office/drawing/2014/main" id="{A1B65803-3CB1-4647-95BF-2DC051CB1FD8}"/>
              </a:ext>
            </a:extLst>
          </p:cNvPr>
          <p:cNvSpPr>
            <a:spLocks noGrp="1" noRot="1" noChangeAspect="1" noChangeArrowheads="1" noTextEdit="1"/>
          </p:cNvSpPr>
          <p:nvPr>
            <p:ph type="sldImg"/>
          </p:nvPr>
        </p:nvSpPr>
        <p:spPr>
          <a:ln/>
        </p:spPr>
      </p:sp>
      <p:sp>
        <p:nvSpPr>
          <p:cNvPr id="766980" name="Rectangle 3">
            <a:extLst>
              <a:ext uri="{FF2B5EF4-FFF2-40B4-BE49-F238E27FC236}">
                <a16:creationId xmlns:a16="http://schemas.microsoft.com/office/drawing/2014/main" id="{A1A75547-7CCC-4AF5-A25F-F1B4BC3E926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78628545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5170" name="Rectangle 7">
            <a:extLst>
              <a:ext uri="{FF2B5EF4-FFF2-40B4-BE49-F238E27FC236}">
                <a16:creationId xmlns:a16="http://schemas.microsoft.com/office/drawing/2014/main" id="{9C8E89BA-2C1F-4A33-9EE6-7BCF47764393}"/>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BBD200B-35BB-4B2D-9840-C7B99C0597DA}" type="slidenum">
              <a:rPr lang="en-US" altLang="en-US" sz="1200"/>
              <a:pPr/>
              <a:t>242</a:t>
            </a:fld>
            <a:endParaRPr lang="en-US" altLang="en-US" sz="1200" dirty="0"/>
          </a:p>
        </p:txBody>
      </p:sp>
      <p:sp>
        <p:nvSpPr>
          <p:cNvPr id="775171" name="Rectangle 2">
            <a:extLst>
              <a:ext uri="{FF2B5EF4-FFF2-40B4-BE49-F238E27FC236}">
                <a16:creationId xmlns:a16="http://schemas.microsoft.com/office/drawing/2014/main" id="{9F1BAB34-260F-4B6E-9DB9-8BBD0CE30AB3}"/>
              </a:ext>
            </a:extLst>
          </p:cNvPr>
          <p:cNvSpPr>
            <a:spLocks noGrp="1" noRot="1" noChangeAspect="1" noChangeArrowheads="1" noTextEdit="1"/>
          </p:cNvSpPr>
          <p:nvPr>
            <p:ph type="sldImg"/>
          </p:nvPr>
        </p:nvSpPr>
        <p:spPr>
          <a:ln/>
        </p:spPr>
      </p:sp>
      <p:sp>
        <p:nvSpPr>
          <p:cNvPr id="775172" name="Rectangle 3">
            <a:extLst>
              <a:ext uri="{FF2B5EF4-FFF2-40B4-BE49-F238E27FC236}">
                <a16:creationId xmlns:a16="http://schemas.microsoft.com/office/drawing/2014/main" id="{AD69D071-8D3A-431F-A187-0E5F256DBA2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050310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7">
            <a:extLst>
              <a:ext uri="{FF2B5EF4-FFF2-40B4-BE49-F238E27FC236}">
                <a16:creationId xmlns:a16="http://schemas.microsoft.com/office/drawing/2014/main" id="{B7247390-EE88-452B-BC07-EA1716C9BA18}"/>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1CB8A213-BFE6-40A6-8122-0CAE4CCC69D7}" type="slidenum">
              <a:rPr lang="en-US" altLang="en-US" sz="1200"/>
              <a:pPr/>
              <a:t>60</a:t>
            </a:fld>
            <a:endParaRPr lang="en-US" altLang="en-US" sz="1200" dirty="0"/>
          </a:p>
        </p:txBody>
      </p:sp>
      <p:sp>
        <p:nvSpPr>
          <p:cNvPr id="867331" name="Rectangle 2">
            <a:extLst>
              <a:ext uri="{FF2B5EF4-FFF2-40B4-BE49-F238E27FC236}">
                <a16:creationId xmlns:a16="http://schemas.microsoft.com/office/drawing/2014/main" id="{F4388ED8-CBA3-4368-8E79-AA12F7E1BBF5}"/>
              </a:ext>
            </a:extLst>
          </p:cNvPr>
          <p:cNvSpPr>
            <a:spLocks noGrp="1" noRot="1" noChangeAspect="1" noChangeArrowheads="1" noTextEdit="1"/>
          </p:cNvSpPr>
          <p:nvPr>
            <p:ph type="sldImg"/>
          </p:nvPr>
        </p:nvSpPr>
        <p:spPr>
          <a:ln/>
        </p:spPr>
      </p:sp>
      <p:sp>
        <p:nvSpPr>
          <p:cNvPr id="867332" name="Rectangle 3">
            <a:extLst>
              <a:ext uri="{FF2B5EF4-FFF2-40B4-BE49-F238E27FC236}">
                <a16:creationId xmlns:a16="http://schemas.microsoft.com/office/drawing/2014/main" id="{1E93FBBB-B4F5-4782-8CD3-B80A934CE2DF}"/>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6726421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7218" name="Rectangle 7">
            <a:extLst>
              <a:ext uri="{FF2B5EF4-FFF2-40B4-BE49-F238E27FC236}">
                <a16:creationId xmlns:a16="http://schemas.microsoft.com/office/drawing/2014/main" id="{83144398-4695-4004-9A74-AC291ACE9AD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EF8373BE-FD76-460D-B663-3A101DF0F994}" type="slidenum">
              <a:rPr lang="en-US" altLang="en-US" sz="1200"/>
              <a:pPr/>
              <a:t>243</a:t>
            </a:fld>
            <a:endParaRPr lang="en-US" altLang="en-US" sz="1200" dirty="0"/>
          </a:p>
        </p:txBody>
      </p:sp>
      <p:sp>
        <p:nvSpPr>
          <p:cNvPr id="777219" name="Rectangle 2">
            <a:extLst>
              <a:ext uri="{FF2B5EF4-FFF2-40B4-BE49-F238E27FC236}">
                <a16:creationId xmlns:a16="http://schemas.microsoft.com/office/drawing/2014/main" id="{A91A1F6C-10C2-45A1-9762-F9BB99A4E7FA}"/>
              </a:ext>
            </a:extLst>
          </p:cNvPr>
          <p:cNvSpPr>
            <a:spLocks noGrp="1" noRot="1" noChangeAspect="1" noChangeArrowheads="1" noTextEdit="1"/>
          </p:cNvSpPr>
          <p:nvPr>
            <p:ph type="sldImg"/>
          </p:nvPr>
        </p:nvSpPr>
        <p:spPr>
          <a:ln/>
        </p:spPr>
      </p:sp>
      <p:sp>
        <p:nvSpPr>
          <p:cNvPr id="777220" name="Rectangle 3">
            <a:extLst>
              <a:ext uri="{FF2B5EF4-FFF2-40B4-BE49-F238E27FC236}">
                <a16:creationId xmlns:a16="http://schemas.microsoft.com/office/drawing/2014/main" id="{A56C94C5-BDAF-459D-98BB-5E41680216DE}"/>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42619763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9266" name="Rectangle 7">
            <a:extLst>
              <a:ext uri="{FF2B5EF4-FFF2-40B4-BE49-F238E27FC236}">
                <a16:creationId xmlns:a16="http://schemas.microsoft.com/office/drawing/2014/main" id="{6421A6BC-1C4B-45A9-A128-33CAEF2DC92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9C54DE0D-69AB-4E53-B1C4-D4B9B409A6A8}" type="slidenum">
              <a:rPr lang="en-US" altLang="en-US" sz="1200"/>
              <a:pPr/>
              <a:t>244</a:t>
            </a:fld>
            <a:endParaRPr lang="en-US" altLang="en-US" sz="1200" dirty="0"/>
          </a:p>
        </p:txBody>
      </p:sp>
      <p:sp>
        <p:nvSpPr>
          <p:cNvPr id="779267" name="Rectangle 2">
            <a:extLst>
              <a:ext uri="{FF2B5EF4-FFF2-40B4-BE49-F238E27FC236}">
                <a16:creationId xmlns:a16="http://schemas.microsoft.com/office/drawing/2014/main" id="{DC9D4E6E-2E4F-4A5B-9B6B-70DD527E44CC}"/>
              </a:ext>
            </a:extLst>
          </p:cNvPr>
          <p:cNvSpPr>
            <a:spLocks noGrp="1" noRot="1" noChangeAspect="1" noChangeArrowheads="1" noTextEdit="1"/>
          </p:cNvSpPr>
          <p:nvPr>
            <p:ph type="sldImg"/>
          </p:nvPr>
        </p:nvSpPr>
        <p:spPr>
          <a:ln/>
        </p:spPr>
      </p:sp>
      <p:sp>
        <p:nvSpPr>
          <p:cNvPr id="779268" name="Rectangle 3">
            <a:extLst>
              <a:ext uri="{FF2B5EF4-FFF2-40B4-BE49-F238E27FC236}">
                <a16:creationId xmlns:a16="http://schemas.microsoft.com/office/drawing/2014/main" id="{6EF66FB9-1098-4512-87CD-798E9792CFA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96962274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1314" name="Rectangle 7">
            <a:extLst>
              <a:ext uri="{FF2B5EF4-FFF2-40B4-BE49-F238E27FC236}">
                <a16:creationId xmlns:a16="http://schemas.microsoft.com/office/drawing/2014/main" id="{2D3F85FB-2D93-4C55-80D1-A48DC312F7F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65F70B3A-D4E8-42FA-8DFE-9159F2321918}" type="slidenum">
              <a:rPr lang="en-US" altLang="en-US" sz="1200"/>
              <a:pPr/>
              <a:t>245</a:t>
            </a:fld>
            <a:endParaRPr lang="en-US" altLang="en-US" sz="1200" dirty="0"/>
          </a:p>
        </p:txBody>
      </p:sp>
      <p:sp>
        <p:nvSpPr>
          <p:cNvPr id="781315" name="Rectangle 2">
            <a:extLst>
              <a:ext uri="{FF2B5EF4-FFF2-40B4-BE49-F238E27FC236}">
                <a16:creationId xmlns:a16="http://schemas.microsoft.com/office/drawing/2014/main" id="{83C1339E-F4AB-4EA7-BA0A-EB55710FA5A9}"/>
              </a:ext>
            </a:extLst>
          </p:cNvPr>
          <p:cNvSpPr>
            <a:spLocks noGrp="1" noRot="1" noChangeAspect="1" noChangeArrowheads="1" noTextEdit="1"/>
          </p:cNvSpPr>
          <p:nvPr>
            <p:ph type="sldImg"/>
          </p:nvPr>
        </p:nvSpPr>
        <p:spPr>
          <a:ln/>
        </p:spPr>
      </p:sp>
      <p:sp>
        <p:nvSpPr>
          <p:cNvPr id="781316" name="Rectangle 3">
            <a:extLst>
              <a:ext uri="{FF2B5EF4-FFF2-40B4-BE49-F238E27FC236}">
                <a16:creationId xmlns:a16="http://schemas.microsoft.com/office/drawing/2014/main" id="{C554C7E5-3D6A-47DE-A24D-9BAAE20CB2F3}"/>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95246812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3362" name="Rectangle 7">
            <a:extLst>
              <a:ext uri="{FF2B5EF4-FFF2-40B4-BE49-F238E27FC236}">
                <a16:creationId xmlns:a16="http://schemas.microsoft.com/office/drawing/2014/main" id="{E1257A0E-C238-41B9-8341-E4B06B3C5BC2}"/>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C3C87067-87C3-4813-965A-A35664DFFC59}" type="slidenum">
              <a:rPr lang="en-US" altLang="en-US" sz="1200"/>
              <a:pPr/>
              <a:t>246</a:t>
            </a:fld>
            <a:endParaRPr lang="en-US" altLang="en-US" sz="1200" dirty="0"/>
          </a:p>
        </p:txBody>
      </p:sp>
      <p:sp>
        <p:nvSpPr>
          <p:cNvPr id="783363" name="Rectangle 2">
            <a:extLst>
              <a:ext uri="{FF2B5EF4-FFF2-40B4-BE49-F238E27FC236}">
                <a16:creationId xmlns:a16="http://schemas.microsoft.com/office/drawing/2014/main" id="{C598E51A-8E66-4866-82DE-260952BB2A1D}"/>
              </a:ext>
            </a:extLst>
          </p:cNvPr>
          <p:cNvSpPr>
            <a:spLocks noGrp="1" noRot="1" noChangeAspect="1" noChangeArrowheads="1" noTextEdit="1"/>
          </p:cNvSpPr>
          <p:nvPr>
            <p:ph type="sldImg"/>
          </p:nvPr>
        </p:nvSpPr>
        <p:spPr>
          <a:ln/>
        </p:spPr>
      </p:sp>
      <p:sp>
        <p:nvSpPr>
          <p:cNvPr id="783364" name="Rectangle 3">
            <a:extLst>
              <a:ext uri="{FF2B5EF4-FFF2-40B4-BE49-F238E27FC236}">
                <a16:creationId xmlns:a16="http://schemas.microsoft.com/office/drawing/2014/main" id="{B3FCC32E-9128-472A-8F19-72DBC6619DC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08738706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5410" name="Rectangle 7">
            <a:extLst>
              <a:ext uri="{FF2B5EF4-FFF2-40B4-BE49-F238E27FC236}">
                <a16:creationId xmlns:a16="http://schemas.microsoft.com/office/drawing/2014/main" id="{E44C0818-1CFE-455F-ACBC-FC67494E04C0}"/>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DFEA4A4C-A2DB-43A2-867A-79B1175302F0}" type="slidenum">
              <a:rPr lang="en-US" altLang="en-US" sz="1200"/>
              <a:pPr/>
              <a:t>247</a:t>
            </a:fld>
            <a:endParaRPr lang="en-US" altLang="en-US" sz="1200" dirty="0"/>
          </a:p>
        </p:txBody>
      </p:sp>
      <p:sp>
        <p:nvSpPr>
          <p:cNvPr id="785411" name="Rectangle 2">
            <a:extLst>
              <a:ext uri="{FF2B5EF4-FFF2-40B4-BE49-F238E27FC236}">
                <a16:creationId xmlns:a16="http://schemas.microsoft.com/office/drawing/2014/main" id="{929ED633-DFE6-4426-B65F-86E691374B6D}"/>
              </a:ext>
            </a:extLst>
          </p:cNvPr>
          <p:cNvSpPr>
            <a:spLocks noGrp="1" noRot="1" noChangeAspect="1" noChangeArrowheads="1" noTextEdit="1"/>
          </p:cNvSpPr>
          <p:nvPr>
            <p:ph type="sldImg"/>
          </p:nvPr>
        </p:nvSpPr>
        <p:spPr>
          <a:ln/>
        </p:spPr>
      </p:sp>
      <p:sp>
        <p:nvSpPr>
          <p:cNvPr id="785412" name="Rectangle 3">
            <a:extLst>
              <a:ext uri="{FF2B5EF4-FFF2-40B4-BE49-F238E27FC236}">
                <a16:creationId xmlns:a16="http://schemas.microsoft.com/office/drawing/2014/main" id="{066CFC3A-84C6-4049-B5CB-9A0A953B97EA}"/>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8663881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7">
            <a:extLst>
              <a:ext uri="{FF2B5EF4-FFF2-40B4-BE49-F238E27FC236}">
                <a16:creationId xmlns:a16="http://schemas.microsoft.com/office/drawing/2014/main" id="{BB61D3E3-8045-4EBC-8216-8A6EA2E4869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B9210563-8216-4793-964A-4E32A4E6C40F}" type="slidenum">
              <a:rPr lang="en-US" altLang="en-US" sz="1200"/>
              <a:pPr/>
              <a:t>248</a:t>
            </a:fld>
            <a:endParaRPr lang="en-US" altLang="en-US" sz="1200" dirty="0"/>
          </a:p>
        </p:txBody>
      </p:sp>
      <p:sp>
        <p:nvSpPr>
          <p:cNvPr id="787459" name="Rectangle 2">
            <a:extLst>
              <a:ext uri="{FF2B5EF4-FFF2-40B4-BE49-F238E27FC236}">
                <a16:creationId xmlns:a16="http://schemas.microsoft.com/office/drawing/2014/main" id="{DBFA66A9-7230-4D52-9B6D-D4ED26A381AE}"/>
              </a:ext>
            </a:extLst>
          </p:cNvPr>
          <p:cNvSpPr>
            <a:spLocks noGrp="1" noRot="1" noChangeAspect="1" noChangeArrowheads="1" noTextEdit="1"/>
          </p:cNvSpPr>
          <p:nvPr>
            <p:ph type="sldImg"/>
          </p:nvPr>
        </p:nvSpPr>
        <p:spPr>
          <a:ln/>
        </p:spPr>
      </p:sp>
      <p:sp>
        <p:nvSpPr>
          <p:cNvPr id="787460" name="Rectangle 3">
            <a:extLst>
              <a:ext uri="{FF2B5EF4-FFF2-40B4-BE49-F238E27FC236}">
                <a16:creationId xmlns:a16="http://schemas.microsoft.com/office/drawing/2014/main" id="{355407AD-A159-4D77-AC2D-B5E7502E60A5}"/>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437536410"/>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7">
            <a:extLst>
              <a:ext uri="{FF2B5EF4-FFF2-40B4-BE49-F238E27FC236}">
                <a16:creationId xmlns:a16="http://schemas.microsoft.com/office/drawing/2014/main" id="{F6F20045-E7EA-4C28-BAF0-65B3E00A1975}"/>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9DCB73C-A2F8-4D7D-BA9B-BFB88B78FB59}" type="slidenum">
              <a:rPr lang="en-US" altLang="en-US" sz="1200"/>
              <a:pPr/>
              <a:t>249</a:t>
            </a:fld>
            <a:endParaRPr lang="en-US" altLang="en-US" sz="1200" dirty="0"/>
          </a:p>
        </p:txBody>
      </p:sp>
      <p:sp>
        <p:nvSpPr>
          <p:cNvPr id="789507" name="Rectangle 2">
            <a:extLst>
              <a:ext uri="{FF2B5EF4-FFF2-40B4-BE49-F238E27FC236}">
                <a16:creationId xmlns:a16="http://schemas.microsoft.com/office/drawing/2014/main" id="{20CADFE4-0B44-4EAF-8E98-82CACC87B92B}"/>
              </a:ext>
            </a:extLst>
          </p:cNvPr>
          <p:cNvSpPr>
            <a:spLocks noGrp="1" noRot="1" noChangeAspect="1" noChangeArrowheads="1" noTextEdit="1"/>
          </p:cNvSpPr>
          <p:nvPr>
            <p:ph type="sldImg"/>
          </p:nvPr>
        </p:nvSpPr>
        <p:spPr>
          <a:ln/>
        </p:spPr>
      </p:sp>
      <p:sp>
        <p:nvSpPr>
          <p:cNvPr id="789508" name="Rectangle 3">
            <a:extLst>
              <a:ext uri="{FF2B5EF4-FFF2-40B4-BE49-F238E27FC236}">
                <a16:creationId xmlns:a16="http://schemas.microsoft.com/office/drawing/2014/main" id="{118FBAC1-1224-4F3C-9D4B-224D838D79B7}"/>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263734303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7">
            <a:extLst>
              <a:ext uri="{FF2B5EF4-FFF2-40B4-BE49-F238E27FC236}">
                <a16:creationId xmlns:a16="http://schemas.microsoft.com/office/drawing/2014/main" id="{DFAA49E2-85BA-48E7-87E0-579DAE2448B7}"/>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A4E42F70-DA1A-461F-84B5-E05C4F7454DD}" type="slidenum">
              <a:rPr lang="en-US" altLang="en-US" sz="1200"/>
              <a:pPr/>
              <a:t>250</a:t>
            </a:fld>
            <a:endParaRPr lang="en-US" altLang="en-US" sz="1200" dirty="0"/>
          </a:p>
        </p:txBody>
      </p:sp>
      <p:sp>
        <p:nvSpPr>
          <p:cNvPr id="791555" name="Rectangle 2">
            <a:extLst>
              <a:ext uri="{FF2B5EF4-FFF2-40B4-BE49-F238E27FC236}">
                <a16:creationId xmlns:a16="http://schemas.microsoft.com/office/drawing/2014/main" id="{6B70A1D9-52FB-4B44-8DC4-7F7FD9A928A7}"/>
              </a:ext>
            </a:extLst>
          </p:cNvPr>
          <p:cNvSpPr>
            <a:spLocks noGrp="1" noRot="1" noChangeAspect="1" noChangeArrowheads="1" noTextEdit="1"/>
          </p:cNvSpPr>
          <p:nvPr>
            <p:ph type="sldImg"/>
          </p:nvPr>
        </p:nvSpPr>
        <p:spPr>
          <a:ln/>
        </p:spPr>
      </p:sp>
      <p:sp>
        <p:nvSpPr>
          <p:cNvPr id="791556" name="Rectangle 3">
            <a:extLst>
              <a:ext uri="{FF2B5EF4-FFF2-40B4-BE49-F238E27FC236}">
                <a16:creationId xmlns:a16="http://schemas.microsoft.com/office/drawing/2014/main" id="{2B9FE9F4-5F84-4E5E-B660-A71AA35D8B11}"/>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181674076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7">
            <a:extLst>
              <a:ext uri="{FF2B5EF4-FFF2-40B4-BE49-F238E27FC236}">
                <a16:creationId xmlns:a16="http://schemas.microsoft.com/office/drawing/2014/main" id="{D6EAB3AD-2CBD-4293-96D0-2723113AD83E}"/>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393702E4-591B-422A-8927-5AABA557AA6C}" type="slidenum">
              <a:rPr lang="en-US" altLang="en-US" sz="1200"/>
              <a:pPr/>
              <a:t>251</a:t>
            </a:fld>
            <a:endParaRPr lang="en-US" altLang="en-US" sz="1200" dirty="0"/>
          </a:p>
        </p:txBody>
      </p:sp>
      <p:sp>
        <p:nvSpPr>
          <p:cNvPr id="793603" name="Rectangle 2">
            <a:extLst>
              <a:ext uri="{FF2B5EF4-FFF2-40B4-BE49-F238E27FC236}">
                <a16:creationId xmlns:a16="http://schemas.microsoft.com/office/drawing/2014/main" id="{9BF57D83-9471-4AF9-BD30-284E2979C1CF}"/>
              </a:ext>
            </a:extLst>
          </p:cNvPr>
          <p:cNvSpPr>
            <a:spLocks noGrp="1" noRot="1" noChangeAspect="1" noChangeArrowheads="1" noTextEdit="1"/>
          </p:cNvSpPr>
          <p:nvPr>
            <p:ph type="sldImg"/>
          </p:nvPr>
        </p:nvSpPr>
        <p:spPr>
          <a:ln/>
        </p:spPr>
      </p:sp>
      <p:sp>
        <p:nvSpPr>
          <p:cNvPr id="793604" name="Rectangle 3">
            <a:extLst>
              <a:ext uri="{FF2B5EF4-FFF2-40B4-BE49-F238E27FC236}">
                <a16:creationId xmlns:a16="http://schemas.microsoft.com/office/drawing/2014/main" id="{4D300265-6207-41DD-B639-CBB06E81832B}"/>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63002014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50" name="Rectangle 7">
            <a:extLst>
              <a:ext uri="{FF2B5EF4-FFF2-40B4-BE49-F238E27FC236}">
                <a16:creationId xmlns:a16="http://schemas.microsoft.com/office/drawing/2014/main" id="{D4999655-6519-4B86-A4C6-D601EF3C3894}"/>
              </a:ext>
            </a:extLst>
          </p:cNvPr>
          <p:cNvSpPr>
            <a:spLocks noGrp="1" noChangeArrowheads="1"/>
          </p:cNvSpPr>
          <p:nvPr>
            <p:ph type="sldNum" sz="quarter" idx="5"/>
          </p:nvPr>
        </p:nvSpPr>
        <p:spPr>
          <a:noFill/>
        </p:spPr>
        <p:txBody>
          <a:bodyPr/>
          <a:lstStyle>
            <a:lvl1pPr>
              <a:defRPr sz="2900">
                <a:solidFill>
                  <a:schemeClr val="tx1"/>
                </a:solidFill>
                <a:latin typeface="Arial" panose="020B0604020202020204" pitchFamily="34" charset="0"/>
              </a:defRPr>
            </a:lvl1pPr>
            <a:lvl2pPr marL="757066" indent="-291179">
              <a:defRPr sz="2900">
                <a:solidFill>
                  <a:schemeClr val="tx1"/>
                </a:solidFill>
                <a:latin typeface="Arial" panose="020B0604020202020204" pitchFamily="34" charset="0"/>
              </a:defRPr>
            </a:lvl2pPr>
            <a:lvl3pPr marL="1164717" indent="-232943">
              <a:defRPr sz="2900">
                <a:solidFill>
                  <a:schemeClr val="tx1"/>
                </a:solidFill>
                <a:latin typeface="Arial" panose="020B0604020202020204" pitchFamily="34" charset="0"/>
              </a:defRPr>
            </a:lvl3pPr>
            <a:lvl4pPr marL="1630604" indent="-232943">
              <a:defRPr sz="2900">
                <a:solidFill>
                  <a:schemeClr val="tx1"/>
                </a:solidFill>
                <a:latin typeface="Arial" panose="020B0604020202020204" pitchFamily="34" charset="0"/>
              </a:defRPr>
            </a:lvl4pPr>
            <a:lvl5pPr marL="2096491" indent="-232943">
              <a:defRPr sz="2900">
                <a:solidFill>
                  <a:schemeClr val="tx1"/>
                </a:solidFill>
                <a:latin typeface="Arial" panose="020B0604020202020204" pitchFamily="34" charset="0"/>
              </a:defRPr>
            </a:lvl5pPr>
            <a:lvl6pPr marL="2562377" indent="-232943" eaLnBrk="0" fontAlgn="base" hangingPunct="0">
              <a:spcBef>
                <a:spcPct val="0"/>
              </a:spcBef>
              <a:spcAft>
                <a:spcPct val="0"/>
              </a:spcAft>
              <a:defRPr sz="2900">
                <a:solidFill>
                  <a:schemeClr val="tx1"/>
                </a:solidFill>
                <a:latin typeface="Arial" panose="020B0604020202020204" pitchFamily="34" charset="0"/>
              </a:defRPr>
            </a:lvl6pPr>
            <a:lvl7pPr marL="3028264" indent="-232943" eaLnBrk="0" fontAlgn="base" hangingPunct="0">
              <a:spcBef>
                <a:spcPct val="0"/>
              </a:spcBef>
              <a:spcAft>
                <a:spcPct val="0"/>
              </a:spcAft>
              <a:defRPr sz="2900">
                <a:solidFill>
                  <a:schemeClr val="tx1"/>
                </a:solidFill>
                <a:latin typeface="Arial" panose="020B0604020202020204" pitchFamily="34" charset="0"/>
              </a:defRPr>
            </a:lvl7pPr>
            <a:lvl8pPr marL="3494151" indent="-232943" eaLnBrk="0" fontAlgn="base" hangingPunct="0">
              <a:spcBef>
                <a:spcPct val="0"/>
              </a:spcBef>
              <a:spcAft>
                <a:spcPct val="0"/>
              </a:spcAft>
              <a:defRPr sz="2900">
                <a:solidFill>
                  <a:schemeClr val="tx1"/>
                </a:solidFill>
                <a:latin typeface="Arial" panose="020B0604020202020204" pitchFamily="34" charset="0"/>
              </a:defRPr>
            </a:lvl8pPr>
            <a:lvl9pPr marL="3960038" indent="-232943" eaLnBrk="0" fontAlgn="base" hangingPunct="0">
              <a:spcBef>
                <a:spcPct val="0"/>
              </a:spcBef>
              <a:spcAft>
                <a:spcPct val="0"/>
              </a:spcAft>
              <a:defRPr sz="2900">
                <a:solidFill>
                  <a:schemeClr val="tx1"/>
                </a:solidFill>
                <a:latin typeface="Arial" panose="020B0604020202020204" pitchFamily="34" charset="0"/>
              </a:defRPr>
            </a:lvl9pPr>
          </a:lstStyle>
          <a:p>
            <a:fld id="{8706CA49-C572-42BA-8484-54F4EB325B5A}" type="slidenum">
              <a:rPr lang="en-US" altLang="en-US" sz="1200"/>
              <a:pPr/>
              <a:t>252</a:t>
            </a:fld>
            <a:endParaRPr lang="en-US" altLang="en-US" sz="1200" dirty="0"/>
          </a:p>
        </p:txBody>
      </p:sp>
      <p:sp>
        <p:nvSpPr>
          <p:cNvPr id="795651" name="Rectangle 2">
            <a:extLst>
              <a:ext uri="{FF2B5EF4-FFF2-40B4-BE49-F238E27FC236}">
                <a16:creationId xmlns:a16="http://schemas.microsoft.com/office/drawing/2014/main" id="{0765EF40-4A15-4DEB-9978-D935016BD2C8}"/>
              </a:ext>
            </a:extLst>
          </p:cNvPr>
          <p:cNvSpPr>
            <a:spLocks noGrp="1" noRot="1" noChangeAspect="1" noChangeArrowheads="1" noTextEdit="1"/>
          </p:cNvSpPr>
          <p:nvPr>
            <p:ph type="sldImg"/>
          </p:nvPr>
        </p:nvSpPr>
        <p:spPr>
          <a:ln/>
        </p:spPr>
      </p:sp>
      <p:sp>
        <p:nvSpPr>
          <p:cNvPr id="795652" name="Rectangle 3">
            <a:extLst>
              <a:ext uri="{FF2B5EF4-FFF2-40B4-BE49-F238E27FC236}">
                <a16:creationId xmlns:a16="http://schemas.microsoft.com/office/drawing/2014/main" id="{8949648E-BD0C-410B-AA31-DD189E0BDB2C}"/>
              </a:ext>
            </a:extLst>
          </p:cNvPr>
          <p:cNvSpPr>
            <a:spLocks noGrp="1" noChangeArrowheads="1"/>
          </p:cNvSpPr>
          <p:nvPr>
            <p:ph type="body" idx="1"/>
          </p:nvPr>
        </p:nvSpPr>
        <p:spPr>
          <a:noFill/>
        </p:spPr>
        <p:txBody>
          <a:bodyPr/>
          <a:lstStyle/>
          <a:p>
            <a:endParaRPr lang="en-US" altLang="en-US" dirty="0"/>
          </a:p>
        </p:txBody>
      </p:sp>
    </p:spTree>
    <p:extLst>
      <p:ext uri="{BB962C8B-B14F-4D97-AF65-F5344CB8AC3E}">
        <p14:creationId xmlns:p14="http://schemas.microsoft.com/office/powerpoint/2010/main" val="3802688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3265" y="214605"/>
            <a:ext cx="11756572" cy="849085"/>
          </a:xfrm>
        </p:spPr>
        <p:txBody>
          <a:bodyPr anchor="b">
            <a:normAutofit/>
          </a:bodyPr>
          <a:lstStyle>
            <a:lvl1pPr algn="ctr">
              <a:defRPr sz="4400"/>
            </a:lvl1pPr>
          </a:lstStyle>
          <a:p>
            <a:r>
              <a:rPr lang="en-US" dirty="0"/>
              <a:t>Click to edit Master title style</a:t>
            </a:r>
          </a:p>
        </p:txBody>
      </p:sp>
      <p:sp>
        <p:nvSpPr>
          <p:cNvPr id="3" name="Subtitle 2"/>
          <p:cNvSpPr>
            <a:spLocks noGrp="1"/>
          </p:cNvSpPr>
          <p:nvPr>
            <p:ph type="subTitle" idx="1"/>
          </p:nvPr>
        </p:nvSpPr>
        <p:spPr>
          <a:xfrm>
            <a:off x="233265" y="1240971"/>
            <a:ext cx="11756572" cy="469329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10627566" y="6055567"/>
            <a:ext cx="223935" cy="578498"/>
          </a:xfrm>
        </p:spPr>
        <p:txBody>
          <a:bodyPr/>
          <a:lstStyle/>
          <a:p>
            <a:endParaRPr lang="en-US" dirty="0"/>
          </a:p>
        </p:txBody>
      </p:sp>
      <p:sp>
        <p:nvSpPr>
          <p:cNvPr id="5" name="Footer Placeholder 4"/>
          <p:cNvSpPr>
            <a:spLocks noGrp="1"/>
          </p:cNvSpPr>
          <p:nvPr>
            <p:ph type="ftr" sz="quarter" idx="11"/>
          </p:nvPr>
        </p:nvSpPr>
        <p:spPr>
          <a:xfrm>
            <a:off x="233265" y="6055567"/>
            <a:ext cx="10161035" cy="578498"/>
          </a:xfrm>
        </p:spPr>
        <p:txBody>
          <a:bodyPr/>
          <a:lstStyle>
            <a:lvl1pPr>
              <a:defRPr sz="1800"/>
            </a:lvl1pPr>
          </a:lstStyle>
          <a:p>
            <a:r>
              <a:rPr lang="en-US" dirty="0"/>
              <a:t>Writing Specifications:  Copyright 1/2018 Maryland Dept. of Health (Unpublished Work)</a:t>
            </a:r>
          </a:p>
        </p:txBody>
      </p:sp>
      <p:sp>
        <p:nvSpPr>
          <p:cNvPr id="6" name="Slide Number Placeholder 5"/>
          <p:cNvSpPr>
            <a:spLocks noGrp="1"/>
          </p:cNvSpPr>
          <p:nvPr>
            <p:ph type="sldNum" sz="quarter" idx="12"/>
          </p:nvPr>
        </p:nvSpPr>
        <p:spPr>
          <a:xfrm>
            <a:off x="11084768" y="6055567"/>
            <a:ext cx="905069" cy="578498"/>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7501770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Writing Specifications:  Copyright 1/2018 Maryland Dept. of Health (Unpublished Work)</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75037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Writing Specifications:  Copyright 1/2018 Maryland Dept. of Health (Unpublished Work)</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14529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Writing Specifications:  Copyright 1/2018 Maryland Dept. of Health (Unpublished Work)</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3535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Writing Specifications:  Copyright 1/2018 Maryland Dept. of Health (Unpublished Work)</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1033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185055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43094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Writing Specifications:  Copyright 1/2018 Maryland Dept. of Health (Unpublished Work)</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82956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Writing Specifications:  Copyright 1/2018 Maryland Dept. of Health (Unpublished Work)</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9702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55" y="121299"/>
            <a:ext cx="11485984" cy="830424"/>
          </a:xfrm>
        </p:spPr>
        <p:txBody>
          <a:bodyPr/>
          <a:lstStyle>
            <a:lvl1pPr>
              <a:defRPr sz="4400"/>
            </a:lvl1pPr>
          </a:lstStyle>
          <a:p>
            <a:r>
              <a:rPr lang="en-US" dirty="0"/>
              <a:t>Click to edit Master title style</a:t>
            </a:r>
          </a:p>
        </p:txBody>
      </p:sp>
      <p:sp>
        <p:nvSpPr>
          <p:cNvPr id="3" name="Content Placeholder 2"/>
          <p:cNvSpPr>
            <a:spLocks noGrp="1"/>
          </p:cNvSpPr>
          <p:nvPr>
            <p:ph idx="1"/>
          </p:nvPr>
        </p:nvSpPr>
        <p:spPr>
          <a:xfrm>
            <a:off x="233265" y="914399"/>
            <a:ext cx="11728580" cy="5411755"/>
          </a:xfrm>
        </p:spPr>
        <p:txBody>
          <a:bodyPr/>
          <a:lstStyle>
            <a:lvl1pPr>
              <a:defRPr sz="3200"/>
            </a:lvl1pPr>
            <a:lvl2pPr>
              <a:defRPr sz="2800"/>
            </a:lvl2pPr>
            <a:lvl3pPr>
              <a:defRPr sz="2400"/>
            </a:lvl3pPr>
            <a:lvl4pPr>
              <a:defRPr sz="2000"/>
            </a:lvl4pPr>
            <a:lvl5pPr>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804849" y="6419461"/>
            <a:ext cx="242596" cy="326572"/>
          </a:xfrm>
        </p:spPr>
        <p:txBody>
          <a:bodyPr/>
          <a:lstStyle/>
          <a:p>
            <a:endParaRPr lang="en-US" dirty="0"/>
          </a:p>
        </p:txBody>
      </p:sp>
      <p:sp>
        <p:nvSpPr>
          <p:cNvPr id="5" name="Footer Placeholder 4"/>
          <p:cNvSpPr>
            <a:spLocks noGrp="1"/>
          </p:cNvSpPr>
          <p:nvPr>
            <p:ph type="ftr" sz="quarter" idx="11"/>
          </p:nvPr>
        </p:nvSpPr>
        <p:spPr>
          <a:xfrm>
            <a:off x="382553" y="6419461"/>
            <a:ext cx="9881120" cy="326572"/>
          </a:xfrm>
        </p:spPr>
        <p:txBody>
          <a:bodyPr/>
          <a:lstStyle>
            <a:lvl1pPr>
              <a:defRPr sz="1400"/>
            </a:lvl1pPr>
          </a:lstStyle>
          <a:p>
            <a:r>
              <a:rPr lang="en-US" dirty="0"/>
              <a:t>Writing Specifications:  Copyright 1/2018 Maryland Dept. of Health (Unpublished Work)</a:t>
            </a:r>
          </a:p>
        </p:txBody>
      </p:sp>
      <p:sp>
        <p:nvSpPr>
          <p:cNvPr id="6" name="Slide Number Placeholder 5"/>
          <p:cNvSpPr>
            <a:spLocks noGrp="1"/>
          </p:cNvSpPr>
          <p:nvPr>
            <p:ph type="sldNum" sz="quarter" idx="12"/>
          </p:nvPr>
        </p:nvSpPr>
        <p:spPr>
          <a:xfrm>
            <a:off x="11206066" y="6419461"/>
            <a:ext cx="662472" cy="326572"/>
          </a:xfr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7676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Writing Specifications:  Copyright 1/2018 Maryland Dept. of Health (Unpublished Work)</a:t>
            </a:r>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12567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Writing Specifications:  Copyright 1/2018 Maryland Dept. of Health (Unpublished Work)</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816376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Writing Specifications:  Copyright 1/2018 Maryland Dept. of Health (Unpublished Work)</a:t>
            </a:r>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95033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90815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a:t>Writing Specifications:  Copyright 1/2018 Maryland Dept. of Health (Unpublished Work)</a:t>
            </a:r>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7450142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Writing Specifications:  Copyright 1/2018 Maryland Dept. of Health (Unpublished Work)</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49091707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Writing Specifications:  Copyright 1/2018 Maryland Dept. of Health (Unpublished Work)</a:t>
            </a:r>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36938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Writing Specifications:  Copyright 1/2018 Maryland Dept. of Health (Unpublished Work)</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1261060843"/>
      </p:ext>
    </p:extLst>
  </p:cSld>
  <p:clrMap bg1="dk1" tx1="lt1" bg2="dk2" tx2="lt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Lst>
  <p:hf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3" Type="http://schemas.openxmlformats.org/officeDocument/2006/relationships/hyperlink" Target="http://www.nigp.org/eweb/StartPage.aspx?Site=NIGP&amp;webcode=pd-ep_online_die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audio" Target="../media/audio4.wav"/><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46.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6.xml"/></Relationships>
</file>

<file path=ppt/slides/_rels/slide347.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348.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353.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354.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357.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376.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377.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378.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381.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383.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2.xml"/></Relationships>
</file>

<file path=ppt/slides/_rels/slide389.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395.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3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2.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403.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404.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4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2.xml"/></Relationships>
</file>

<file path=ppt/slides/_rels/slide40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40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40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3.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414.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415.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416.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417.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418.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4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22.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4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7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6.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6.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507.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508.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509.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0.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5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10A46-BBB5-4FF6-9EF2-9E482EC0CDFF}"/>
              </a:ext>
            </a:extLst>
          </p:cNvPr>
          <p:cNvSpPr>
            <a:spLocks noGrp="1"/>
          </p:cNvSpPr>
          <p:nvPr>
            <p:ph type="ctrTitle"/>
          </p:nvPr>
        </p:nvSpPr>
        <p:spPr>
          <a:xfrm>
            <a:off x="2390215" y="1417088"/>
            <a:ext cx="7220315" cy="1609530"/>
          </a:xfrm>
        </p:spPr>
        <p:txBody>
          <a:bodyPr>
            <a:normAutofit/>
          </a:bodyPr>
          <a:lstStyle/>
          <a:p>
            <a:pPr algn="ctr"/>
            <a:r>
              <a:rPr lang="en-US" sz="3000" dirty="0"/>
              <a:t>Practical guidelines and words of wisdom for</a:t>
            </a:r>
            <a:br>
              <a:rPr lang="en-US" sz="3000" dirty="0"/>
            </a:br>
            <a:endParaRPr lang="en-US" sz="3000" dirty="0"/>
          </a:p>
        </p:txBody>
      </p:sp>
      <p:sp>
        <p:nvSpPr>
          <p:cNvPr id="3" name="Subtitle 2">
            <a:extLst>
              <a:ext uri="{FF2B5EF4-FFF2-40B4-BE49-F238E27FC236}">
                <a16:creationId xmlns:a16="http://schemas.microsoft.com/office/drawing/2014/main" id="{53054BAE-C476-4210-85DA-8158279F14BA}"/>
              </a:ext>
            </a:extLst>
          </p:cNvPr>
          <p:cNvSpPr>
            <a:spLocks noGrp="1"/>
          </p:cNvSpPr>
          <p:nvPr>
            <p:ph type="subTitle" idx="1"/>
          </p:nvPr>
        </p:nvSpPr>
        <p:spPr>
          <a:xfrm>
            <a:off x="1959429" y="3026618"/>
            <a:ext cx="8033657" cy="2730370"/>
          </a:xfrm>
        </p:spPr>
        <p:txBody>
          <a:bodyPr>
            <a:normAutofit/>
          </a:bodyPr>
          <a:lstStyle/>
          <a:p>
            <a:pPr algn="ctr"/>
            <a:r>
              <a:rPr lang="en-US" sz="4800" b="1" dirty="0">
                <a:solidFill>
                  <a:srgbClr val="FFFF00"/>
                </a:solidFill>
              </a:rPr>
              <a:t>Writing Specifications</a:t>
            </a:r>
          </a:p>
          <a:p>
            <a:pPr algn="ctr"/>
            <a:r>
              <a:rPr lang="en-US" sz="3200" dirty="0"/>
              <a:t>(With an emphasis on complex procurements, usually RFPs)</a:t>
            </a:r>
          </a:p>
        </p:txBody>
      </p:sp>
    </p:spTree>
    <p:extLst>
      <p:ext uri="{BB962C8B-B14F-4D97-AF65-F5344CB8AC3E}">
        <p14:creationId xmlns:p14="http://schemas.microsoft.com/office/powerpoint/2010/main" val="10231024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0D4-2DF5-4A46-BE94-062CAA4FD649}"/>
              </a:ext>
            </a:extLst>
          </p:cNvPr>
          <p:cNvSpPr>
            <a:spLocks noGrp="1"/>
          </p:cNvSpPr>
          <p:nvPr>
            <p:ph type="title"/>
          </p:nvPr>
        </p:nvSpPr>
        <p:spPr>
          <a:xfrm>
            <a:off x="261257" y="295729"/>
            <a:ext cx="11700587" cy="1557519"/>
          </a:xfrm>
        </p:spPr>
        <p:txBody>
          <a:bodyPr>
            <a:normAutofit fontScale="90000"/>
          </a:bodyPr>
          <a:lstStyle/>
          <a:p>
            <a:r>
              <a:rPr lang="en-US" sz="3600" dirty="0"/>
              <a:t>Specifications:</a:t>
            </a:r>
            <a:br>
              <a:rPr lang="en-US" dirty="0"/>
            </a:br>
            <a:r>
              <a:rPr lang="en-US" dirty="0"/>
              <a:t> </a:t>
            </a:r>
            <a:r>
              <a:rPr lang="en-US" sz="4000" dirty="0"/>
              <a:t>Responsibility for Review and Approval </a:t>
            </a:r>
            <a:r>
              <a:rPr lang="en-US" sz="2400" dirty="0"/>
              <a:t>(21.04.01.04)</a:t>
            </a:r>
          </a:p>
        </p:txBody>
      </p:sp>
      <p:sp>
        <p:nvSpPr>
          <p:cNvPr id="3" name="Content Placeholder 2">
            <a:extLst>
              <a:ext uri="{FF2B5EF4-FFF2-40B4-BE49-F238E27FC236}">
                <a16:creationId xmlns:a16="http://schemas.microsoft.com/office/drawing/2014/main" id="{CF1E6027-A1EF-42A2-B5B0-F88FDBFD23D3}"/>
              </a:ext>
            </a:extLst>
          </p:cNvPr>
          <p:cNvSpPr>
            <a:spLocks noGrp="1"/>
          </p:cNvSpPr>
          <p:nvPr>
            <p:ph idx="1"/>
          </p:nvPr>
        </p:nvSpPr>
        <p:spPr>
          <a:xfrm>
            <a:off x="363894" y="2090057"/>
            <a:ext cx="11430000" cy="4158342"/>
          </a:xfrm>
        </p:spPr>
        <p:txBody>
          <a:bodyPr>
            <a:noAutofit/>
          </a:bodyPr>
          <a:lstStyle/>
          <a:p>
            <a:r>
              <a:rPr lang="en-US" sz="3600" dirty="0"/>
              <a:t>“Specifications may be revised by the procurement officer for purposes of clarification as long as elements of the specifications remain the same. </a:t>
            </a:r>
          </a:p>
          <a:p>
            <a:r>
              <a:rPr lang="en-US" sz="3600" dirty="0"/>
              <a:t>Revisions which change the technical elements of the specifications may be made in consultation with the using agency”</a:t>
            </a:r>
          </a:p>
        </p:txBody>
      </p:sp>
      <p:sp>
        <p:nvSpPr>
          <p:cNvPr id="4" name="Footer Placeholder 3">
            <a:extLst>
              <a:ext uri="{FF2B5EF4-FFF2-40B4-BE49-F238E27FC236}">
                <a16:creationId xmlns:a16="http://schemas.microsoft.com/office/drawing/2014/main" id="{8609770B-5DB4-4926-991C-9695E4F72D5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F576BF0-16CB-458D-94F9-3CB5F0A85504}"/>
              </a:ext>
            </a:extLst>
          </p:cNvPr>
          <p:cNvSpPr>
            <a:spLocks noGrp="1"/>
          </p:cNvSpPr>
          <p:nvPr>
            <p:ph type="sldNum" sz="quarter" idx="12"/>
          </p:nvPr>
        </p:nvSpPr>
        <p:spPr/>
        <p:txBody>
          <a:bodyPr/>
          <a:lstStyle/>
          <a:p>
            <a:fld id="{D57F1E4F-1CFF-5643-939E-02111984F565}" type="slidenum">
              <a:rPr lang="en-US" smtClean="0"/>
              <a:t>10</a:t>
            </a:fld>
            <a:endParaRPr lang="en-US" dirty="0"/>
          </a:p>
        </p:txBody>
      </p:sp>
    </p:spTree>
    <p:extLst>
      <p:ext uri="{BB962C8B-B14F-4D97-AF65-F5344CB8AC3E}">
        <p14:creationId xmlns:p14="http://schemas.microsoft.com/office/powerpoint/2010/main" val="389951801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240970"/>
          </a:xfrm>
        </p:spPr>
        <p:txBody>
          <a:bodyPr>
            <a:normAutofit fontScale="90000"/>
          </a:bodyPr>
          <a:lstStyle/>
          <a:p>
            <a:r>
              <a:rPr lang="en-US" b="0" dirty="0"/>
              <a:t>specification audiences: </a:t>
            </a:r>
            <a:br>
              <a:rPr lang="en-US" b="0" dirty="0"/>
            </a:br>
            <a:r>
              <a:rPr lang="en-US" b="0" dirty="0">
                <a:solidFill>
                  <a:schemeClr val="accent1"/>
                </a:solidFill>
              </a:rPr>
              <a:t>Department Contract Monitor</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61257" y="1268963"/>
            <a:ext cx="11607282" cy="5150498"/>
          </a:xfrm>
        </p:spPr>
        <p:txBody>
          <a:bodyPr>
            <a:normAutofit fontScale="85000" lnSpcReduction="20000"/>
          </a:bodyPr>
          <a:lstStyle/>
          <a:p>
            <a:r>
              <a:rPr lang="en-US" dirty="0"/>
              <a:t>Just as contractor contract management personnel often change over the course of a multi-year contract, the Department Contract Monitor also may change</a:t>
            </a:r>
          </a:p>
          <a:p>
            <a:r>
              <a:rPr lang="en-US" dirty="0"/>
              <a:t>And subsequent contract monitors may have:</a:t>
            </a:r>
          </a:p>
          <a:p>
            <a:pPr lvl="1"/>
            <a:r>
              <a:rPr lang="en-US" dirty="0"/>
              <a:t>Less experience and background in the subject of the contract</a:t>
            </a:r>
          </a:p>
          <a:p>
            <a:pPr lvl="1"/>
            <a:r>
              <a:rPr lang="en-US" dirty="0"/>
              <a:t>Less time to devote to contract management</a:t>
            </a:r>
          </a:p>
          <a:p>
            <a:pPr lvl="1"/>
            <a:r>
              <a:rPr lang="en-US" dirty="0"/>
              <a:t>Or, even less interest in how well the contract is performed</a:t>
            </a:r>
          </a:p>
          <a:p>
            <a:r>
              <a:rPr lang="en-US" dirty="0"/>
              <a:t>Simple, clear contract requirements (specifications) make it easier for any subsequent contract monitor to manage the contract</a:t>
            </a:r>
          </a:p>
          <a:p>
            <a:pPr lvl="1"/>
            <a:r>
              <a:rPr lang="en-US" dirty="0"/>
              <a:t>It is important for whomever becomes a contract monitor to fully understand what the contractor is required to do</a:t>
            </a:r>
          </a:p>
          <a:p>
            <a:endParaRPr lang="en-US" dirty="0"/>
          </a:p>
          <a:p>
            <a:pPr lvl="1"/>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100</a:t>
            </a:fld>
            <a:endParaRPr lang="en-US" dirty="0"/>
          </a:p>
        </p:txBody>
      </p:sp>
    </p:spTree>
    <p:extLst>
      <p:ext uri="{BB962C8B-B14F-4D97-AF65-F5344CB8AC3E}">
        <p14:creationId xmlns:p14="http://schemas.microsoft.com/office/powerpoint/2010/main" val="98677025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procurement Officer (P.O.)</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691257" cy="5187819"/>
          </a:xfrm>
        </p:spPr>
        <p:txBody>
          <a:bodyPr>
            <a:normAutofit fontScale="85000" lnSpcReduction="10000"/>
          </a:bodyPr>
          <a:lstStyle/>
          <a:p>
            <a:r>
              <a:rPr lang="en-US" dirty="0"/>
              <a:t>The Procurement Officer has the authority to interpret the contract whenever there is a question of the meaning of any contract wording </a:t>
            </a:r>
          </a:p>
          <a:p>
            <a:r>
              <a:rPr lang="en-US" dirty="0"/>
              <a:t>Per the Department standard contract </a:t>
            </a:r>
          </a:p>
          <a:p>
            <a:pPr lvl="1"/>
            <a:r>
              <a:rPr lang="en-US" dirty="0"/>
              <a:t>Attachment M of the standard RFP template</a:t>
            </a:r>
          </a:p>
          <a:p>
            <a:pPr lvl="1"/>
            <a:r>
              <a:rPr lang="en-US" dirty="0"/>
              <a:t>There is a clause entitled “Contract Monitor and Procurement Officer,”- clause 34 of the standard RFP template - which reads:</a:t>
            </a:r>
          </a:p>
          <a:p>
            <a:pPr lvl="2"/>
            <a:r>
              <a:rPr lang="en-US" dirty="0"/>
              <a:t> The work to be accomplished under this Contract shall be performed under the direction of the Contract Monitor.  </a:t>
            </a:r>
            <a:r>
              <a:rPr lang="en-US" b="1" i="1" u="sng" dirty="0">
                <a:solidFill>
                  <a:srgbClr val="FFFF00"/>
                </a:solidFill>
              </a:rPr>
              <a:t>All matters relating to the interpretation of this Contract shall be referred to the Procurement Officer for determination.”</a:t>
            </a:r>
          </a:p>
          <a:p>
            <a:pPr lvl="1"/>
            <a:r>
              <a:rPr lang="en-US" dirty="0"/>
              <a:t>Throughout COMAR Title 21, the P.O. is continuously designated as the State person who will decide disputes, claims, terminations, suspensions, etc..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101</a:t>
            </a:fld>
            <a:endParaRPr lang="en-US" dirty="0"/>
          </a:p>
        </p:txBody>
      </p:sp>
    </p:spTree>
    <p:extLst>
      <p:ext uri="{BB962C8B-B14F-4D97-AF65-F5344CB8AC3E}">
        <p14:creationId xmlns:p14="http://schemas.microsoft.com/office/powerpoint/2010/main" val="125373127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procurement Officer (P.O.)</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324947"/>
            <a:ext cx="11691257" cy="5094513"/>
          </a:xfrm>
        </p:spPr>
        <p:txBody>
          <a:bodyPr>
            <a:normAutofit fontScale="92500" lnSpcReduction="20000"/>
          </a:bodyPr>
          <a:lstStyle/>
          <a:p>
            <a:r>
              <a:rPr lang="en-US" dirty="0"/>
              <a:t>Four of the eight (A-H) Policies and Purposes of public procurement found in COMAR 21.01.01.03 deal with </a:t>
            </a:r>
            <a:r>
              <a:rPr lang="en-US" b="1" dirty="0">
                <a:solidFill>
                  <a:schemeClr val="accent5"/>
                </a:solidFill>
              </a:rPr>
              <a:t>fairness </a:t>
            </a:r>
            <a:r>
              <a:rPr lang="en-US" dirty="0"/>
              <a:t>and </a:t>
            </a:r>
            <a:r>
              <a:rPr lang="en-US" b="1" dirty="0">
                <a:solidFill>
                  <a:schemeClr val="accent5"/>
                </a:solidFill>
              </a:rPr>
              <a:t>integrity</a:t>
            </a:r>
          </a:p>
          <a:p>
            <a:pPr lvl="1"/>
            <a:r>
              <a:rPr lang="en-US" dirty="0">
                <a:solidFill>
                  <a:schemeClr val="accent6"/>
                </a:solidFill>
              </a:rPr>
              <a:t>A</a:t>
            </a:r>
            <a:r>
              <a:rPr lang="en-US" dirty="0"/>
              <a:t>. Provide for increased public confidence in the procedures followed in public procurement</a:t>
            </a:r>
          </a:p>
          <a:p>
            <a:pPr lvl="1"/>
            <a:r>
              <a:rPr lang="en-US" dirty="0">
                <a:solidFill>
                  <a:schemeClr val="accent6"/>
                </a:solidFill>
              </a:rPr>
              <a:t>B</a:t>
            </a:r>
            <a:r>
              <a:rPr lang="en-US" dirty="0"/>
              <a:t>. Ensure the fair and equitable treatment of all persons who deal with the procurement system of this State</a:t>
            </a:r>
          </a:p>
          <a:p>
            <a:pPr lvl="1"/>
            <a:r>
              <a:rPr lang="en-US" dirty="0">
                <a:solidFill>
                  <a:schemeClr val="accent6"/>
                </a:solidFill>
              </a:rPr>
              <a:t>F</a:t>
            </a:r>
            <a:r>
              <a:rPr lang="en-US" dirty="0"/>
              <a:t>. Provide safeguards for the maintenance of a procurement system of quality and integrity</a:t>
            </a:r>
          </a:p>
          <a:p>
            <a:pPr lvl="1"/>
            <a:r>
              <a:rPr lang="en-US" dirty="0">
                <a:solidFill>
                  <a:schemeClr val="accent6"/>
                </a:solidFill>
              </a:rPr>
              <a:t>G</a:t>
            </a:r>
            <a:r>
              <a:rPr lang="en-US" dirty="0"/>
              <a:t>. Foster effective broad-based competition through support of the free enterprise system</a:t>
            </a:r>
          </a:p>
          <a:p>
            <a:pPr lvl="1"/>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102</a:t>
            </a:fld>
            <a:endParaRPr lang="en-US" dirty="0"/>
          </a:p>
        </p:txBody>
      </p:sp>
    </p:spTree>
    <p:extLst>
      <p:ext uri="{BB962C8B-B14F-4D97-AF65-F5344CB8AC3E}">
        <p14:creationId xmlns:p14="http://schemas.microsoft.com/office/powerpoint/2010/main" val="136244977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procurement Officer (P.O.)</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821885" cy="5187819"/>
          </a:xfrm>
        </p:spPr>
        <p:txBody>
          <a:bodyPr>
            <a:normAutofit fontScale="77500" lnSpcReduction="20000"/>
          </a:bodyPr>
          <a:lstStyle/>
          <a:p>
            <a:r>
              <a:rPr lang="en-US" dirty="0"/>
              <a:t>All State personnel, including the Contract Monitor, are to abide by these policies and purposes of fairness and integrity on the prior slide</a:t>
            </a:r>
          </a:p>
          <a:p>
            <a:r>
              <a:rPr lang="en-US" dirty="0"/>
              <a:t>The P. O. is the first level of review of contract requirements (specifications) beyond the Contract Monitor to implement the policies and purposes</a:t>
            </a:r>
          </a:p>
          <a:p>
            <a:r>
              <a:rPr lang="en-US" dirty="0"/>
              <a:t>In faithfully seeking to implement these policies, the P. O. is to interpret the specifications </a:t>
            </a:r>
            <a:r>
              <a:rPr lang="en-US" b="1" i="1" u="sng" dirty="0">
                <a:solidFill>
                  <a:schemeClr val="tx2">
                    <a:lumMod val="90000"/>
                  </a:schemeClr>
                </a:solidFill>
              </a:rPr>
              <a:t>as they are written</a:t>
            </a:r>
          </a:p>
          <a:p>
            <a:r>
              <a:rPr lang="en-US" dirty="0"/>
              <a:t>And, the “as written” specifications may be different from what the Contract Monitor and program thought they wrote or intended to write</a:t>
            </a:r>
          </a:p>
          <a:p>
            <a:pPr lvl="1"/>
            <a:r>
              <a:rPr lang="en-US" dirty="0"/>
              <a:t>Which means the Contractor only has to do what the written words of the contract say, not whatever the program wanted or meant to say</a:t>
            </a:r>
          </a:p>
          <a:p>
            <a:r>
              <a:rPr lang="en-US" dirty="0"/>
              <a:t>The specifications (contract requirement) are a “two edged sword”</a:t>
            </a:r>
          </a:p>
          <a:p>
            <a:pPr lvl="1"/>
            <a:r>
              <a:rPr lang="en-US" dirty="0"/>
              <a:t>They are enforceable both against a contractor and against the Department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103</a:t>
            </a:fld>
            <a:endParaRPr lang="en-US" dirty="0"/>
          </a:p>
        </p:txBody>
      </p:sp>
    </p:spTree>
    <p:extLst>
      <p:ext uri="{BB962C8B-B14F-4D97-AF65-F5344CB8AC3E}">
        <p14:creationId xmlns:p14="http://schemas.microsoft.com/office/powerpoint/2010/main" val="341951055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procurement Officer (P.O.)</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691257" cy="5187819"/>
          </a:xfrm>
        </p:spPr>
        <p:txBody>
          <a:bodyPr>
            <a:normAutofit fontScale="77500" lnSpcReduction="20000"/>
          </a:bodyPr>
          <a:lstStyle/>
          <a:p>
            <a:r>
              <a:rPr lang="en-US" dirty="0"/>
              <a:t>Although the P.O. obviously works for the Dept. and has an interest in furthering the interests of the Department</a:t>
            </a:r>
          </a:p>
          <a:p>
            <a:r>
              <a:rPr lang="en-US" dirty="0"/>
              <a:t>He/she is also to be fair in dealing with vendors</a:t>
            </a:r>
          </a:p>
          <a:p>
            <a:r>
              <a:rPr lang="en-US" dirty="0"/>
              <a:t>For the contracting process to work, vendors need to have some confidence that their issues, disputes, etc.. will be decided by a relatively impartial arbiter  </a:t>
            </a:r>
          </a:p>
          <a:p>
            <a:r>
              <a:rPr lang="en-US" dirty="0"/>
              <a:t>Otherwise they will one or more of:</a:t>
            </a:r>
          </a:p>
          <a:p>
            <a:pPr lvl="1"/>
            <a:r>
              <a:rPr lang="en-US" dirty="0"/>
              <a:t>Quit responding to procurements</a:t>
            </a:r>
          </a:p>
          <a:p>
            <a:pPr lvl="1"/>
            <a:r>
              <a:rPr lang="en-US" dirty="0"/>
              <a:t>Jack up prices when they do respond</a:t>
            </a:r>
          </a:p>
          <a:p>
            <a:pPr lvl="1"/>
            <a:r>
              <a:rPr lang="en-US" dirty="0"/>
              <a:t>Complain to legislators, the Governor or the press </a:t>
            </a:r>
          </a:p>
          <a:p>
            <a:pPr lvl="1"/>
            <a:r>
              <a:rPr lang="en-US" dirty="0"/>
              <a:t>Continuously file claims with the Board of Contract Appeals, which is time consuming and expensive in terms of Department personnel time</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104</a:t>
            </a:fld>
            <a:endParaRPr lang="en-US" dirty="0"/>
          </a:p>
        </p:txBody>
      </p:sp>
    </p:spTree>
    <p:extLst>
      <p:ext uri="{BB962C8B-B14F-4D97-AF65-F5344CB8AC3E}">
        <p14:creationId xmlns:p14="http://schemas.microsoft.com/office/powerpoint/2010/main" val="99159702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assistant attorney general (AAG)</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334278"/>
            <a:ext cx="11821885" cy="5085182"/>
          </a:xfrm>
        </p:spPr>
        <p:txBody>
          <a:bodyPr>
            <a:normAutofit/>
          </a:bodyPr>
          <a:lstStyle/>
          <a:p>
            <a:r>
              <a:rPr lang="en-US" dirty="0"/>
              <a:t>Frequently the Contract Monitor, Procurement Officer, Agency Head or Agency Head Designee, etc.. will seek the advice of an AAG concerning contract interpretation matters</a:t>
            </a:r>
          </a:p>
          <a:p>
            <a:r>
              <a:rPr lang="en-US" dirty="0"/>
              <a:t>As with the Contract Monitor and P.O., the AAG is to seek to implement the polices and purposes listed on slide 19</a:t>
            </a:r>
          </a:p>
          <a:p>
            <a:r>
              <a:rPr lang="en-US" dirty="0"/>
              <a:t>And further will access various legal precedents, prior decisions of the Board of Contract Appeals, etc.. in providing advice about contract interpretation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105</a:t>
            </a:fld>
            <a:endParaRPr lang="en-US" dirty="0"/>
          </a:p>
        </p:txBody>
      </p:sp>
    </p:spTree>
    <p:extLst>
      <p:ext uri="{BB962C8B-B14F-4D97-AF65-F5344CB8AC3E}">
        <p14:creationId xmlns:p14="http://schemas.microsoft.com/office/powerpoint/2010/main" val="200210337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control agencies &amp; bpw</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821885" cy="5187819"/>
          </a:xfrm>
        </p:spPr>
        <p:txBody>
          <a:bodyPr>
            <a:normAutofit fontScale="85000" lnSpcReduction="10000"/>
          </a:bodyPr>
          <a:lstStyle/>
          <a:p>
            <a:r>
              <a:rPr lang="en-US" dirty="0"/>
              <a:t>Often Control Agencies have to approve specifications before MDH is permitted to undertake procurements</a:t>
            </a:r>
          </a:p>
          <a:p>
            <a:pPr lvl="1"/>
            <a:r>
              <a:rPr lang="en-US" dirty="0"/>
              <a:t>Currently Departments of:</a:t>
            </a:r>
          </a:p>
          <a:p>
            <a:pPr lvl="2"/>
            <a:r>
              <a:rPr lang="en-US" dirty="0"/>
              <a:t>General Services</a:t>
            </a:r>
          </a:p>
          <a:p>
            <a:pPr lvl="2"/>
            <a:r>
              <a:rPr lang="en-US" dirty="0"/>
              <a:t>Budget &amp; Management</a:t>
            </a:r>
          </a:p>
          <a:p>
            <a:pPr lvl="2"/>
            <a:r>
              <a:rPr lang="en-US" dirty="0"/>
              <a:t>Information Technology</a:t>
            </a:r>
          </a:p>
          <a:p>
            <a:r>
              <a:rPr lang="en-US" dirty="0"/>
              <a:t>Control Agencies and the BPW must approve many contract modifications</a:t>
            </a:r>
          </a:p>
          <a:p>
            <a:pPr lvl="1"/>
            <a:r>
              <a:rPr lang="en-US" dirty="0"/>
              <a:t>May interpret that a modification cannot be done because</a:t>
            </a:r>
          </a:p>
          <a:p>
            <a:pPr lvl="2"/>
            <a:r>
              <a:rPr lang="en-US" dirty="0"/>
              <a:t>It is outside the scope of the contract </a:t>
            </a:r>
          </a:p>
          <a:p>
            <a:pPr lvl="2"/>
            <a:r>
              <a:rPr lang="en-US" dirty="0"/>
              <a:t>The specifications already require the contractor to do the subject of the proposed mod.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106</a:t>
            </a:fld>
            <a:endParaRPr lang="en-US" dirty="0"/>
          </a:p>
        </p:txBody>
      </p:sp>
    </p:spTree>
    <p:extLst>
      <p:ext uri="{BB962C8B-B14F-4D97-AF65-F5344CB8AC3E}">
        <p14:creationId xmlns:p14="http://schemas.microsoft.com/office/powerpoint/2010/main" val="6322212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sz="4000" b="0" dirty="0"/>
              <a:t>Specifications audiences</a:t>
            </a:r>
            <a:r>
              <a:rPr lang="en-US" b="0" dirty="0"/>
              <a:t>:</a:t>
            </a:r>
            <a:br>
              <a:rPr lang="en-US" b="0" dirty="0"/>
            </a:br>
            <a:r>
              <a:rPr lang="en-US" b="0" dirty="0">
                <a:solidFill>
                  <a:schemeClr val="accent1"/>
                </a:solidFill>
              </a:rPr>
              <a:t>legislative auditors (L.A.)</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821885" cy="5309118"/>
          </a:xfrm>
        </p:spPr>
        <p:txBody>
          <a:bodyPr>
            <a:normAutofit fontScale="92500" lnSpcReduction="20000"/>
          </a:bodyPr>
          <a:lstStyle/>
          <a:p>
            <a:r>
              <a:rPr lang="en-US" dirty="0"/>
              <a:t>The L.A. audit portions of MDH about every 3 years</a:t>
            </a:r>
          </a:p>
          <a:p>
            <a:r>
              <a:rPr lang="en-US" dirty="0"/>
              <a:t>The L.A. </a:t>
            </a:r>
            <a:r>
              <a:rPr lang="en-US" b="1" i="1" u="sng" dirty="0"/>
              <a:t>always</a:t>
            </a:r>
            <a:r>
              <a:rPr lang="en-US" dirty="0"/>
              <a:t> look at a sample of procurements done during the period being audited and how selected contracts are being managed</a:t>
            </a:r>
          </a:p>
          <a:p>
            <a:pPr lvl="1"/>
            <a:r>
              <a:rPr lang="en-US" dirty="0"/>
              <a:t>They know that procurement and contract management frequently are prime targets for finding</a:t>
            </a:r>
          </a:p>
          <a:p>
            <a:pPr lvl="2"/>
            <a:r>
              <a:rPr lang="en-US" dirty="0"/>
              <a:t>Procedural errors</a:t>
            </a:r>
          </a:p>
          <a:p>
            <a:pPr lvl="2"/>
            <a:r>
              <a:rPr lang="en-US" dirty="0"/>
              <a:t>Payment errors, and </a:t>
            </a:r>
          </a:p>
          <a:p>
            <a:pPr lvl="2"/>
            <a:r>
              <a:rPr lang="en-US" dirty="0"/>
              <a:t>Fraud or criminal acts</a:t>
            </a:r>
          </a:p>
          <a:p>
            <a:r>
              <a:rPr lang="en-US" dirty="0"/>
              <a:t>When reviewing how contracts are being managed, the L.A. start with contracts and make </a:t>
            </a:r>
            <a:r>
              <a:rPr lang="en-US" u="sng" dirty="0"/>
              <a:t>their own</a:t>
            </a:r>
            <a:r>
              <a:rPr lang="en-US" dirty="0"/>
              <a:t> interpretation of requirements</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107</a:t>
            </a:fld>
            <a:endParaRPr lang="en-US" dirty="0"/>
          </a:p>
        </p:txBody>
      </p:sp>
    </p:spTree>
    <p:extLst>
      <p:ext uri="{BB962C8B-B14F-4D97-AF65-F5344CB8AC3E}">
        <p14:creationId xmlns:p14="http://schemas.microsoft.com/office/powerpoint/2010/main" val="4171446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sz="4000" b="0" dirty="0"/>
              <a:t>Specifications audiences</a:t>
            </a:r>
            <a:r>
              <a:rPr lang="en-US" b="0" dirty="0"/>
              <a:t>:</a:t>
            </a:r>
            <a:br>
              <a:rPr lang="en-US" b="0" dirty="0"/>
            </a:br>
            <a:r>
              <a:rPr lang="en-US" b="0" dirty="0">
                <a:solidFill>
                  <a:schemeClr val="accent1"/>
                </a:solidFill>
              </a:rPr>
              <a:t>legislative auditors (L.A.)</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328286"/>
            <a:ext cx="11821885" cy="5212473"/>
          </a:xfrm>
        </p:spPr>
        <p:txBody>
          <a:bodyPr>
            <a:normAutofit fontScale="92500" lnSpcReduction="20000"/>
          </a:bodyPr>
          <a:lstStyle/>
          <a:p>
            <a:r>
              <a:rPr lang="en-US" dirty="0"/>
              <a:t>L.A. findings are provided to:</a:t>
            </a:r>
          </a:p>
          <a:p>
            <a:pPr lvl="1"/>
            <a:r>
              <a:rPr lang="en-US" dirty="0"/>
              <a:t>Both legislative bodies (House &amp; Senate)</a:t>
            </a:r>
          </a:p>
          <a:p>
            <a:pPr lvl="1"/>
            <a:r>
              <a:rPr lang="en-US" dirty="0"/>
              <a:t>The Governor</a:t>
            </a:r>
          </a:p>
          <a:p>
            <a:pPr lvl="1"/>
            <a:r>
              <a:rPr lang="en-US" dirty="0"/>
              <a:t>The press</a:t>
            </a:r>
          </a:p>
          <a:p>
            <a:pPr lvl="1"/>
            <a:r>
              <a:rPr lang="en-US" dirty="0"/>
              <a:t>The public through postings on the L.A. website </a:t>
            </a:r>
          </a:p>
          <a:p>
            <a:r>
              <a:rPr lang="en-US" dirty="0"/>
              <a:t>Egregious findings can result in:</a:t>
            </a:r>
          </a:p>
          <a:p>
            <a:pPr lvl="1"/>
            <a:r>
              <a:rPr lang="en-US" dirty="0"/>
              <a:t>Firings and sometimes criminal prosecution of State personnel</a:t>
            </a:r>
          </a:p>
          <a:p>
            <a:pPr lvl="1"/>
            <a:r>
              <a:rPr lang="en-US" dirty="0"/>
              <a:t>New procurement laws</a:t>
            </a:r>
          </a:p>
          <a:p>
            <a:pPr lvl="1"/>
            <a:r>
              <a:rPr lang="en-US" dirty="0"/>
              <a:t>New BPW Advisories</a:t>
            </a:r>
          </a:p>
          <a:p>
            <a:pPr lvl="1"/>
            <a:r>
              <a:rPr lang="en-US" dirty="0"/>
              <a:t>Submission of </a:t>
            </a:r>
            <a:r>
              <a:rPr lang="en-US" dirty="0">
                <a:solidFill>
                  <a:schemeClr val="accent6">
                    <a:lumMod val="75000"/>
                  </a:schemeClr>
                </a:solidFill>
              </a:rPr>
              <a:t>retroactive </a:t>
            </a:r>
            <a:r>
              <a:rPr lang="en-US" dirty="0"/>
              <a:t>items for BPW approval, etc..</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108</a:t>
            </a:fld>
            <a:endParaRPr lang="en-US" dirty="0"/>
          </a:p>
        </p:txBody>
      </p:sp>
    </p:spTree>
    <p:extLst>
      <p:ext uri="{BB962C8B-B14F-4D97-AF65-F5344CB8AC3E}">
        <p14:creationId xmlns:p14="http://schemas.microsoft.com/office/powerpoint/2010/main" val="169928171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004857"/>
          </a:xfrm>
        </p:spPr>
        <p:txBody>
          <a:bodyPr>
            <a:normAutofit fontScale="90000"/>
          </a:bodyPr>
          <a:lstStyle/>
          <a:p>
            <a:r>
              <a:rPr lang="en-US" sz="4000" b="0" dirty="0"/>
              <a:t>Specifications audiences:</a:t>
            </a:r>
            <a:br>
              <a:rPr lang="en-US" b="0" dirty="0"/>
            </a:br>
            <a:r>
              <a:rPr lang="en-US" b="0" dirty="0">
                <a:solidFill>
                  <a:schemeClr val="accent1"/>
                </a:solidFill>
              </a:rPr>
              <a:t>legislative auditors (L.A.)</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126156"/>
            <a:ext cx="11821885" cy="5619877"/>
          </a:xfrm>
        </p:spPr>
        <p:txBody>
          <a:bodyPr>
            <a:normAutofit fontScale="77500" lnSpcReduction="20000"/>
          </a:bodyPr>
          <a:lstStyle/>
          <a:p>
            <a:r>
              <a:rPr lang="en-US" dirty="0"/>
              <a:t>In 2008 the L.A. determined that a MDH audit contract had been overpaid by more than $230,000</a:t>
            </a:r>
          </a:p>
          <a:p>
            <a:pPr>
              <a:lnSpc>
                <a:spcPct val="90000"/>
              </a:lnSpc>
              <a:spcBef>
                <a:spcPct val="15000"/>
              </a:spcBef>
              <a:defRPr/>
            </a:pPr>
            <a:r>
              <a:rPr lang="en-US" altLang="en-US" dirty="0"/>
              <a:t>The audit contract was for almost $21 million and ran from 7/12000 to 6/30/2005 </a:t>
            </a:r>
          </a:p>
          <a:p>
            <a:pPr lvl="1">
              <a:lnSpc>
                <a:spcPct val="90000"/>
              </a:lnSpc>
              <a:spcBef>
                <a:spcPct val="15000"/>
              </a:spcBef>
              <a:defRPr/>
            </a:pPr>
            <a:r>
              <a:rPr lang="en-US" altLang="en-US" dirty="0"/>
              <a:t>The contract had been over for almost 3 years when audited in 2008</a:t>
            </a:r>
          </a:p>
          <a:p>
            <a:r>
              <a:rPr lang="en-US" dirty="0"/>
              <a:t>MDH did not agree with the L.A. findings and said they had not overpaid</a:t>
            </a:r>
          </a:p>
          <a:p>
            <a:r>
              <a:rPr lang="en-US" dirty="0"/>
              <a:t>The issue was that a portion of the specifications could be interpreted 2 different ways</a:t>
            </a:r>
          </a:p>
          <a:p>
            <a:pPr lvl="1"/>
            <a:r>
              <a:rPr lang="en-US" dirty="0"/>
              <a:t>MDH interpreted the section in the manner most beneficial to the contractor, and reportedly in the manner it had intended</a:t>
            </a:r>
          </a:p>
          <a:p>
            <a:pPr lvl="1"/>
            <a:r>
              <a:rPr lang="en-US" dirty="0"/>
              <a:t>The L.A. interpreted the section in the most literal manner, which also was more favorable to the State, and directed MDH to either get retroactive approval of what it considered a contract modification by the BPW or to recover the overpayment to the contractor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109</a:t>
            </a:fld>
            <a:endParaRPr lang="en-US" dirty="0"/>
          </a:p>
        </p:txBody>
      </p:sp>
    </p:spTree>
    <p:extLst>
      <p:ext uri="{BB962C8B-B14F-4D97-AF65-F5344CB8AC3E}">
        <p14:creationId xmlns:p14="http://schemas.microsoft.com/office/powerpoint/2010/main" val="7899589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BCD5E8-3879-4FC4-88A3-2D37C7049B2F}"/>
              </a:ext>
            </a:extLst>
          </p:cNvPr>
          <p:cNvSpPr>
            <a:spLocks noGrp="1"/>
          </p:cNvSpPr>
          <p:nvPr>
            <p:ph type="title"/>
          </p:nvPr>
        </p:nvSpPr>
        <p:spPr/>
        <p:txBody>
          <a:bodyPr/>
          <a:lstStyle/>
          <a:p>
            <a:r>
              <a:rPr lang="en-US" dirty="0"/>
              <a:t>Other names for specifications</a:t>
            </a:r>
          </a:p>
        </p:txBody>
      </p:sp>
      <p:sp>
        <p:nvSpPr>
          <p:cNvPr id="3" name="Content Placeholder 2">
            <a:extLst>
              <a:ext uri="{FF2B5EF4-FFF2-40B4-BE49-F238E27FC236}">
                <a16:creationId xmlns:a16="http://schemas.microsoft.com/office/drawing/2014/main" id="{02A73A0A-119C-4EE1-8C05-666A6DA33EC4}"/>
              </a:ext>
            </a:extLst>
          </p:cNvPr>
          <p:cNvSpPr>
            <a:spLocks noGrp="1"/>
          </p:cNvSpPr>
          <p:nvPr>
            <p:ph idx="1"/>
          </p:nvPr>
        </p:nvSpPr>
        <p:spPr>
          <a:xfrm>
            <a:off x="2978869" y="1511559"/>
            <a:ext cx="6820293" cy="4814595"/>
          </a:xfrm>
        </p:spPr>
        <p:txBody>
          <a:bodyPr>
            <a:normAutofit/>
          </a:bodyPr>
          <a:lstStyle/>
          <a:p>
            <a:r>
              <a:rPr lang="en-US" sz="3600" dirty="0">
                <a:solidFill>
                  <a:srgbClr val="FFFF00"/>
                </a:solidFill>
              </a:rPr>
              <a:t>Deliverables</a:t>
            </a:r>
          </a:p>
          <a:p>
            <a:r>
              <a:rPr lang="en-US" sz="3600" dirty="0">
                <a:solidFill>
                  <a:srgbClr val="FFFF00"/>
                </a:solidFill>
              </a:rPr>
              <a:t>Work Requirements</a:t>
            </a:r>
          </a:p>
          <a:p>
            <a:r>
              <a:rPr lang="en-US" sz="3600" dirty="0">
                <a:solidFill>
                  <a:srgbClr val="FFFF00"/>
                </a:solidFill>
              </a:rPr>
              <a:t>Scope of Work</a:t>
            </a:r>
          </a:p>
          <a:p>
            <a:r>
              <a:rPr lang="en-US" sz="3600" dirty="0">
                <a:solidFill>
                  <a:srgbClr val="FFFF00"/>
                </a:solidFill>
              </a:rPr>
              <a:t>Statement of Work</a:t>
            </a:r>
          </a:p>
          <a:p>
            <a:r>
              <a:rPr lang="en-US" dirty="0"/>
              <a:t>In the standard RFP templates, section 2 is the Scope of Work</a:t>
            </a:r>
          </a:p>
        </p:txBody>
      </p:sp>
      <p:sp>
        <p:nvSpPr>
          <p:cNvPr id="4" name="Footer Placeholder 3">
            <a:extLst>
              <a:ext uri="{FF2B5EF4-FFF2-40B4-BE49-F238E27FC236}">
                <a16:creationId xmlns:a16="http://schemas.microsoft.com/office/drawing/2014/main" id="{D6A29130-6DC3-4ACB-A9ED-798FFA2F117C}"/>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15BBC96-3DD3-41BC-82E3-3DF59965347B}"/>
              </a:ext>
            </a:extLst>
          </p:cNvPr>
          <p:cNvSpPr>
            <a:spLocks noGrp="1"/>
          </p:cNvSpPr>
          <p:nvPr>
            <p:ph type="sldNum" sz="quarter" idx="12"/>
          </p:nvPr>
        </p:nvSpPr>
        <p:spPr/>
        <p:txBody>
          <a:bodyPr/>
          <a:lstStyle/>
          <a:p>
            <a:fld id="{D57F1E4F-1CFF-5643-939E-02111984F565}" type="slidenum">
              <a:rPr lang="en-US" smtClean="0"/>
              <a:t>11</a:t>
            </a:fld>
            <a:endParaRPr lang="en-US" dirty="0"/>
          </a:p>
        </p:txBody>
      </p:sp>
    </p:spTree>
    <p:extLst>
      <p:ext uri="{BB962C8B-B14F-4D97-AF65-F5344CB8AC3E}">
        <p14:creationId xmlns:p14="http://schemas.microsoft.com/office/powerpoint/2010/main" val="13144293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C4DC0C-18C1-433E-983A-B15FAC036B28}"/>
              </a:ext>
            </a:extLst>
          </p:cNvPr>
          <p:cNvSpPr>
            <a:spLocks noGrp="1"/>
          </p:cNvSpPr>
          <p:nvPr>
            <p:ph type="ftr" sz="quarter" idx="11"/>
          </p:nvPr>
        </p:nvSpPr>
        <p:spPr/>
        <p:txBody>
          <a:bodyPr/>
          <a:lstStyle/>
          <a:p>
            <a:pPr>
              <a:defRPr/>
            </a:pPr>
            <a:r>
              <a:rPr lang="en-US" altLang="en-US" dirty="0"/>
              <a:t>Copyright 2011, Maryland Dept. of Budget &amp; Management - Unpublished Work</a:t>
            </a:r>
          </a:p>
        </p:txBody>
      </p:sp>
      <p:sp>
        <p:nvSpPr>
          <p:cNvPr id="6" name="Slide Number Placeholder 5">
            <a:extLst>
              <a:ext uri="{FF2B5EF4-FFF2-40B4-BE49-F238E27FC236}">
                <a16:creationId xmlns:a16="http://schemas.microsoft.com/office/drawing/2014/main" id="{CC55B85F-BBF5-4C41-BF3C-8D2ED980D084}"/>
              </a:ext>
            </a:extLst>
          </p:cNvPr>
          <p:cNvSpPr>
            <a:spLocks noGrp="1"/>
          </p:cNvSpPr>
          <p:nvPr>
            <p:ph type="sldNum" sz="quarter" idx="12"/>
          </p:nvPr>
        </p:nvSpPr>
        <p:spPr/>
        <p:txBody>
          <a:bodyPr/>
          <a:lstStyle/>
          <a:p>
            <a:pPr>
              <a:defRPr/>
            </a:pPr>
            <a:fld id="{EB011D6B-FA2C-413E-B414-B69DFFB36DD8}" type="slidenum">
              <a:rPr lang="en-US" altLang="en-US"/>
              <a:pPr>
                <a:defRPr/>
              </a:pPr>
              <a:t>110</a:t>
            </a:fld>
            <a:endParaRPr lang="en-US" altLang="en-US" dirty="0"/>
          </a:p>
        </p:txBody>
      </p:sp>
      <p:sp>
        <p:nvSpPr>
          <p:cNvPr id="1178626" name="Rectangle 2">
            <a:extLst>
              <a:ext uri="{FF2B5EF4-FFF2-40B4-BE49-F238E27FC236}">
                <a16:creationId xmlns:a16="http://schemas.microsoft.com/office/drawing/2014/main" id="{D97D611B-4D6E-4A98-B0C8-E5BF2D29237F}"/>
              </a:ext>
            </a:extLst>
          </p:cNvPr>
          <p:cNvSpPr>
            <a:spLocks noGrp="1" noChangeArrowheads="1"/>
          </p:cNvSpPr>
          <p:nvPr>
            <p:ph type="title"/>
          </p:nvPr>
        </p:nvSpPr>
        <p:spPr>
          <a:xfrm>
            <a:off x="251927" y="0"/>
            <a:ext cx="11513975" cy="914400"/>
          </a:xfrm>
        </p:spPr>
        <p:txBody>
          <a:bodyPr>
            <a:normAutofit/>
          </a:bodyPr>
          <a:lstStyle/>
          <a:p>
            <a:pPr>
              <a:defRPr/>
            </a:pPr>
            <a:r>
              <a:rPr lang="en-US" altLang="en-US" sz="4000" b="0" dirty="0"/>
              <a:t>MDH Audit Contract</a:t>
            </a:r>
          </a:p>
        </p:txBody>
      </p:sp>
      <p:sp>
        <p:nvSpPr>
          <p:cNvPr id="1178627" name="Rectangle 3">
            <a:extLst>
              <a:ext uri="{FF2B5EF4-FFF2-40B4-BE49-F238E27FC236}">
                <a16:creationId xmlns:a16="http://schemas.microsoft.com/office/drawing/2014/main" id="{B0ED6F6A-1DA7-4EF1-84E3-93CFA99564C5}"/>
              </a:ext>
            </a:extLst>
          </p:cNvPr>
          <p:cNvSpPr>
            <a:spLocks noGrp="1" noChangeArrowheads="1"/>
          </p:cNvSpPr>
          <p:nvPr>
            <p:ph type="body" idx="1"/>
          </p:nvPr>
        </p:nvSpPr>
        <p:spPr>
          <a:xfrm>
            <a:off x="382554" y="1183907"/>
            <a:ext cx="10965632" cy="5674093"/>
          </a:xfrm>
        </p:spPr>
        <p:txBody>
          <a:bodyPr>
            <a:normAutofit lnSpcReduction="10000"/>
          </a:bodyPr>
          <a:lstStyle/>
          <a:p>
            <a:pPr>
              <a:lnSpc>
                <a:spcPct val="100000"/>
              </a:lnSpc>
              <a:spcBef>
                <a:spcPts val="1200"/>
              </a:spcBef>
              <a:defRPr/>
            </a:pPr>
            <a:r>
              <a:rPr lang="en-US" altLang="en-US" dirty="0"/>
              <a:t>The L.A. interpreted the contract as establishing a maximum payment amount for each year of the contract </a:t>
            </a:r>
          </a:p>
          <a:p>
            <a:pPr lvl="1">
              <a:lnSpc>
                <a:spcPct val="100000"/>
              </a:lnSpc>
              <a:spcBef>
                <a:spcPts val="1200"/>
              </a:spcBef>
              <a:defRPr/>
            </a:pPr>
            <a:r>
              <a:rPr lang="en-US" altLang="en-US" dirty="0"/>
              <a:t>On this basis, said that MDH had paid in excess of the maximum annual amount in the 2004 and 2005 fiscal years </a:t>
            </a:r>
          </a:p>
          <a:p>
            <a:pPr>
              <a:lnSpc>
                <a:spcPct val="100000"/>
              </a:lnSpc>
              <a:spcBef>
                <a:spcPts val="1200"/>
              </a:spcBef>
              <a:defRPr/>
            </a:pPr>
            <a:r>
              <a:rPr lang="en-US" altLang="en-US" dirty="0"/>
              <a:t>MDH contended that the maximum annual amounts were only intended to be used for financial proposal comparisons among offerors, not as an absolute cap on what the contractor could be paid</a:t>
            </a:r>
          </a:p>
          <a:p>
            <a:pPr lvl="1">
              <a:lnSpc>
                <a:spcPct val="100000"/>
              </a:lnSpc>
              <a:spcBef>
                <a:spcPts val="1200"/>
              </a:spcBef>
              <a:defRPr/>
            </a:pPr>
            <a:r>
              <a:rPr lang="en-US" altLang="en-US" dirty="0"/>
              <a:t>MDH said that the contractor had properly been permitted to provide more audit hours in those 2 fiscal years</a:t>
            </a:r>
          </a:p>
          <a:p>
            <a:pPr marL="0" indent="0">
              <a:lnSpc>
                <a:spcPct val="100000"/>
              </a:lnSpc>
              <a:spcBef>
                <a:spcPct val="15000"/>
              </a:spcBef>
              <a:buNone/>
              <a:defRPr/>
            </a:pPr>
            <a:r>
              <a:rPr lang="en-US" altLang="en-US" dirty="0"/>
              <a:t>  </a:t>
            </a:r>
          </a:p>
          <a:p>
            <a:pPr>
              <a:lnSpc>
                <a:spcPct val="90000"/>
              </a:lnSpc>
              <a:spcBef>
                <a:spcPct val="15000"/>
              </a:spcBef>
              <a:defRPr/>
            </a:pPr>
            <a:endParaRPr lang="en-US" altLang="en-US" dirty="0"/>
          </a:p>
        </p:txBody>
      </p:sp>
    </p:spTree>
    <p:extLst>
      <p:ext uri="{BB962C8B-B14F-4D97-AF65-F5344CB8AC3E}">
        <p14:creationId xmlns:p14="http://schemas.microsoft.com/office/powerpoint/2010/main" val="183241065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C4DC0C-18C1-433E-983A-B15FAC036B28}"/>
              </a:ext>
            </a:extLst>
          </p:cNvPr>
          <p:cNvSpPr>
            <a:spLocks noGrp="1"/>
          </p:cNvSpPr>
          <p:nvPr>
            <p:ph type="ftr" sz="quarter" idx="11"/>
          </p:nvPr>
        </p:nvSpPr>
        <p:spPr/>
        <p:txBody>
          <a:bodyPr/>
          <a:lstStyle/>
          <a:p>
            <a:pPr>
              <a:defRPr/>
            </a:pPr>
            <a:r>
              <a:rPr lang="en-US" altLang="en-US" dirty="0"/>
              <a:t>Copyright 2011, Maryland Dept. of Budget &amp; Management - Unpublished Work</a:t>
            </a:r>
          </a:p>
        </p:txBody>
      </p:sp>
      <p:sp>
        <p:nvSpPr>
          <p:cNvPr id="6" name="Slide Number Placeholder 5">
            <a:extLst>
              <a:ext uri="{FF2B5EF4-FFF2-40B4-BE49-F238E27FC236}">
                <a16:creationId xmlns:a16="http://schemas.microsoft.com/office/drawing/2014/main" id="{CC55B85F-BBF5-4C41-BF3C-8D2ED980D084}"/>
              </a:ext>
            </a:extLst>
          </p:cNvPr>
          <p:cNvSpPr>
            <a:spLocks noGrp="1"/>
          </p:cNvSpPr>
          <p:nvPr>
            <p:ph type="sldNum" sz="quarter" idx="12"/>
          </p:nvPr>
        </p:nvSpPr>
        <p:spPr/>
        <p:txBody>
          <a:bodyPr/>
          <a:lstStyle/>
          <a:p>
            <a:pPr>
              <a:defRPr/>
            </a:pPr>
            <a:fld id="{EB011D6B-FA2C-413E-B414-B69DFFB36DD8}" type="slidenum">
              <a:rPr lang="en-US" altLang="en-US"/>
              <a:pPr>
                <a:defRPr/>
              </a:pPr>
              <a:t>111</a:t>
            </a:fld>
            <a:endParaRPr lang="en-US" altLang="en-US" dirty="0"/>
          </a:p>
        </p:txBody>
      </p:sp>
      <p:sp>
        <p:nvSpPr>
          <p:cNvPr id="1178626" name="Rectangle 2">
            <a:extLst>
              <a:ext uri="{FF2B5EF4-FFF2-40B4-BE49-F238E27FC236}">
                <a16:creationId xmlns:a16="http://schemas.microsoft.com/office/drawing/2014/main" id="{D97D611B-4D6E-4A98-B0C8-E5BF2D29237F}"/>
              </a:ext>
            </a:extLst>
          </p:cNvPr>
          <p:cNvSpPr>
            <a:spLocks noGrp="1" noChangeArrowheads="1"/>
          </p:cNvSpPr>
          <p:nvPr>
            <p:ph type="title"/>
          </p:nvPr>
        </p:nvSpPr>
        <p:spPr>
          <a:xfrm>
            <a:off x="251927" y="0"/>
            <a:ext cx="11513975" cy="914400"/>
          </a:xfrm>
        </p:spPr>
        <p:txBody>
          <a:bodyPr>
            <a:normAutofit/>
          </a:bodyPr>
          <a:lstStyle/>
          <a:p>
            <a:pPr>
              <a:defRPr/>
            </a:pPr>
            <a:r>
              <a:rPr lang="en-US" altLang="en-US" sz="4000" dirty="0"/>
              <a:t>MDH Audit Contract</a:t>
            </a:r>
          </a:p>
        </p:txBody>
      </p:sp>
      <p:sp>
        <p:nvSpPr>
          <p:cNvPr id="1178627" name="Rectangle 3">
            <a:extLst>
              <a:ext uri="{FF2B5EF4-FFF2-40B4-BE49-F238E27FC236}">
                <a16:creationId xmlns:a16="http://schemas.microsoft.com/office/drawing/2014/main" id="{B0ED6F6A-1DA7-4EF1-84E3-93CFA99564C5}"/>
              </a:ext>
            </a:extLst>
          </p:cNvPr>
          <p:cNvSpPr>
            <a:spLocks noGrp="1" noChangeArrowheads="1"/>
          </p:cNvSpPr>
          <p:nvPr>
            <p:ph type="body" idx="1"/>
          </p:nvPr>
        </p:nvSpPr>
        <p:spPr>
          <a:xfrm>
            <a:off x="251927" y="1135781"/>
            <a:ext cx="11616611" cy="5722219"/>
          </a:xfrm>
        </p:spPr>
        <p:txBody>
          <a:bodyPr>
            <a:normAutofit lnSpcReduction="10000"/>
          </a:bodyPr>
          <a:lstStyle/>
          <a:p>
            <a:pPr>
              <a:lnSpc>
                <a:spcPct val="100000"/>
              </a:lnSpc>
              <a:spcBef>
                <a:spcPts val="1200"/>
              </a:spcBef>
              <a:defRPr/>
            </a:pPr>
            <a:r>
              <a:rPr lang="en-US" altLang="en-US" dirty="0"/>
              <a:t>MDH then sought an opinion from the Procurement Advisor to the BPW and the pertinent control agency (DBM)</a:t>
            </a:r>
          </a:p>
          <a:p>
            <a:pPr lvl="1">
              <a:lnSpc>
                <a:spcPct val="100000"/>
              </a:lnSpc>
              <a:spcBef>
                <a:spcPts val="1200"/>
              </a:spcBef>
              <a:defRPr/>
            </a:pPr>
            <a:r>
              <a:rPr lang="en-US" altLang="en-US" dirty="0"/>
              <a:t>And sent actual contract documents </a:t>
            </a:r>
          </a:p>
          <a:p>
            <a:pPr lvl="2">
              <a:lnSpc>
                <a:spcPct val="100000"/>
              </a:lnSpc>
              <a:spcBef>
                <a:spcPts val="1200"/>
              </a:spcBef>
              <a:defRPr/>
            </a:pPr>
            <a:r>
              <a:rPr lang="en-US" altLang="en-US" dirty="0"/>
              <a:t>Price forms, pricing instructions and selected contract language</a:t>
            </a:r>
          </a:p>
          <a:p>
            <a:pPr>
              <a:lnSpc>
                <a:spcPct val="90000"/>
              </a:lnSpc>
              <a:spcBef>
                <a:spcPct val="15000"/>
              </a:spcBef>
              <a:defRPr/>
            </a:pPr>
            <a:r>
              <a:rPr lang="en-US" altLang="en-US" dirty="0"/>
              <a:t>Both the Procurement Advisor and DBM:</a:t>
            </a:r>
          </a:p>
          <a:p>
            <a:pPr lvl="1">
              <a:lnSpc>
                <a:spcPct val="90000"/>
              </a:lnSpc>
              <a:spcBef>
                <a:spcPct val="15000"/>
              </a:spcBef>
              <a:defRPr/>
            </a:pPr>
            <a:r>
              <a:rPr lang="en-US" altLang="en-US" dirty="0"/>
              <a:t>Decried the very confusing wording of the contract</a:t>
            </a:r>
          </a:p>
          <a:p>
            <a:pPr lvl="1">
              <a:lnSpc>
                <a:spcPct val="90000"/>
              </a:lnSpc>
              <a:spcBef>
                <a:spcPct val="15000"/>
              </a:spcBef>
              <a:defRPr/>
            </a:pPr>
            <a:r>
              <a:rPr lang="en-US" altLang="en-US" dirty="0"/>
              <a:t>Agreed that while either interpretation was possible, the L.A. interpretation seemed more prudent</a:t>
            </a:r>
          </a:p>
          <a:p>
            <a:pPr>
              <a:lnSpc>
                <a:spcPct val="90000"/>
              </a:lnSpc>
              <a:spcBef>
                <a:spcPct val="15000"/>
              </a:spcBef>
              <a:defRPr/>
            </a:pPr>
            <a:r>
              <a:rPr lang="en-US" altLang="en-US" dirty="0"/>
              <a:t>All three of the L.A., the Procurement Advisor and DBM determined that the contract wording meant something different than the involved MDH personnel said they intended</a:t>
            </a:r>
          </a:p>
        </p:txBody>
      </p:sp>
    </p:spTree>
    <p:extLst>
      <p:ext uri="{BB962C8B-B14F-4D97-AF65-F5344CB8AC3E}">
        <p14:creationId xmlns:p14="http://schemas.microsoft.com/office/powerpoint/2010/main" val="118095171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CC4DC0C-18C1-433E-983A-B15FAC036B28}"/>
              </a:ext>
            </a:extLst>
          </p:cNvPr>
          <p:cNvSpPr>
            <a:spLocks noGrp="1"/>
          </p:cNvSpPr>
          <p:nvPr>
            <p:ph type="ftr" sz="quarter" idx="11"/>
          </p:nvPr>
        </p:nvSpPr>
        <p:spPr/>
        <p:txBody>
          <a:bodyPr/>
          <a:lstStyle/>
          <a:p>
            <a:pPr>
              <a:defRPr/>
            </a:pPr>
            <a:r>
              <a:rPr lang="en-US" altLang="en-US" dirty="0"/>
              <a:t>Copyright 2011, Maryland Dept. of Budget &amp; Management - Unpublished Work</a:t>
            </a:r>
          </a:p>
        </p:txBody>
      </p:sp>
      <p:sp>
        <p:nvSpPr>
          <p:cNvPr id="6" name="Slide Number Placeholder 5">
            <a:extLst>
              <a:ext uri="{FF2B5EF4-FFF2-40B4-BE49-F238E27FC236}">
                <a16:creationId xmlns:a16="http://schemas.microsoft.com/office/drawing/2014/main" id="{CC55B85F-BBF5-4C41-BF3C-8D2ED980D084}"/>
              </a:ext>
            </a:extLst>
          </p:cNvPr>
          <p:cNvSpPr>
            <a:spLocks noGrp="1"/>
          </p:cNvSpPr>
          <p:nvPr>
            <p:ph type="sldNum" sz="quarter" idx="12"/>
          </p:nvPr>
        </p:nvSpPr>
        <p:spPr/>
        <p:txBody>
          <a:bodyPr/>
          <a:lstStyle/>
          <a:p>
            <a:pPr>
              <a:defRPr/>
            </a:pPr>
            <a:fld id="{EB011D6B-FA2C-413E-B414-B69DFFB36DD8}" type="slidenum">
              <a:rPr lang="en-US" altLang="en-US"/>
              <a:pPr>
                <a:defRPr/>
              </a:pPr>
              <a:t>112</a:t>
            </a:fld>
            <a:endParaRPr lang="en-US" altLang="en-US" dirty="0"/>
          </a:p>
        </p:txBody>
      </p:sp>
      <p:sp>
        <p:nvSpPr>
          <p:cNvPr id="1178626" name="Rectangle 2">
            <a:extLst>
              <a:ext uri="{FF2B5EF4-FFF2-40B4-BE49-F238E27FC236}">
                <a16:creationId xmlns:a16="http://schemas.microsoft.com/office/drawing/2014/main" id="{D97D611B-4D6E-4A98-B0C8-E5BF2D29237F}"/>
              </a:ext>
            </a:extLst>
          </p:cNvPr>
          <p:cNvSpPr>
            <a:spLocks noGrp="1" noChangeArrowheads="1"/>
          </p:cNvSpPr>
          <p:nvPr>
            <p:ph type="title"/>
          </p:nvPr>
        </p:nvSpPr>
        <p:spPr>
          <a:xfrm>
            <a:off x="251927" y="0"/>
            <a:ext cx="11513975" cy="914400"/>
          </a:xfrm>
        </p:spPr>
        <p:txBody>
          <a:bodyPr>
            <a:normAutofit/>
          </a:bodyPr>
          <a:lstStyle/>
          <a:p>
            <a:pPr>
              <a:defRPr/>
            </a:pPr>
            <a:r>
              <a:rPr lang="en-US" altLang="en-US" sz="4000" dirty="0"/>
              <a:t>MDH Audit Contract</a:t>
            </a:r>
          </a:p>
        </p:txBody>
      </p:sp>
      <p:sp>
        <p:nvSpPr>
          <p:cNvPr id="1178627" name="Rectangle 3">
            <a:extLst>
              <a:ext uri="{FF2B5EF4-FFF2-40B4-BE49-F238E27FC236}">
                <a16:creationId xmlns:a16="http://schemas.microsoft.com/office/drawing/2014/main" id="{B0ED6F6A-1DA7-4EF1-84E3-93CFA99564C5}"/>
              </a:ext>
            </a:extLst>
          </p:cNvPr>
          <p:cNvSpPr>
            <a:spLocks noGrp="1" noChangeArrowheads="1"/>
          </p:cNvSpPr>
          <p:nvPr>
            <p:ph type="body" idx="1"/>
          </p:nvPr>
        </p:nvSpPr>
        <p:spPr>
          <a:xfrm>
            <a:off x="251927" y="1174282"/>
            <a:ext cx="11616611" cy="5683718"/>
          </a:xfrm>
        </p:spPr>
        <p:txBody>
          <a:bodyPr>
            <a:normAutofit/>
          </a:bodyPr>
          <a:lstStyle/>
          <a:p>
            <a:pPr>
              <a:lnSpc>
                <a:spcPct val="100000"/>
              </a:lnSpc>
              <a:spcBef>
                <a:spcPts val="1200"/>
              </a:spcBef>
              <a:defRPr/>
            </a:pPr>
            <a:r>
              <a:rPr lang="en-US" altLang="en-US" dirty="0"/>
              <a:t>Rather than undoubtedly getting into a contract claim fight with the contractor by trying to recoup the $230,000 in overpayments 2 years after final payment had been made</a:t>
            </a:r>
          </a:p>
          <a:p>
            <a:pPr>
              <a:lnSpc>
                <a:spcPct val="100000"/>
              </a:lnSpc>
              <a:spcBef>
                <a:spcPts val="1200"/>
              </a:spcBef>
              <a:defRPr/>
            </a:pPr>
            <a:r>
              <a:rPr lang="en-US" altLang="en-US" dirty="0"/>
              <a:t>MDH chose to submit an item to the BPW requesting retroactive approval of an alleged contract modification to support the higher payments</a:t>
            </a:r>
          </a:p>
          <a:p>
            <a:pPr>
              <a:lnSpc>
                <a:spcPct val="100000"/>
              </a:lnSpc>
              <a:spcBef>
                <a:spcPts val="1200"/>
              </a:spcBef>
              <a:defRPr/>
            </a:pPr>
            <a:r>
              <a:rPr lang="en-US" altLang="en-US" dirty="0"/>
              <a:t>The BPW approved the retroactive item</a:t>
            </a:r>
          </a:p>
          <a:p>
            <a:pPr lvl="1">
              <a:lnSpc>
                <a:spcPct val="100000"/>
              </a:lnSpc>
              <a:spcBef>
                <a:spcPts val="1200"/>
              </a:spcBef>
              <a:defRPr/>
            </a:pPr>
            <a:r>
              <a:rPr lang="en-US" altLang="en-US" dirty="0"/>
              <a:t>If it had not, the agency would have had to seek recoupment of the $230,000 in overpayments</a:t>
            </a:r>
          </a:p>
          <a:p>
            <a:pPr>
              <a:lnSpc>
                <a:spcPct val="90000"/>
              </a:lnSpc>
              <a:spcBef>
                <a:spcPct val="15000"/>
              </a:spcBef>
              <a:defRPr/>
            </a:pPr>
            <a:endParaRPr lang="en-US" altLang="en-US" dirty="0"/>
          </a:p>
        </p:txBody>
      </p:sp>
    </p:spTree>
    <p:extLst>
      <p:ext uri="{BB962C8B-B14F-4D97-AF65-F5344CB8AC3E}">
        <p14:creationId xmlns:p14="http://schemas.microsoft.com/office/powerpoint/2010/main" val="11271625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legislative auditors (L.A.)</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821885" cy="5309118"/>
          </a:xfrm>
        </p:spPr>
        <p:txBody>
          <a:bodyPr>
            <a:normAutofit fontScale="85000" lnSpcReduction="20000"/>
          </a:bodyPr>
          <a:lstStyle/>
          <a:p>
            <a:r>
              <a:rPr lang="en-US" dirty="0"/>
              <a:t>In 1991 the L.A. determined that the Dept. of Public Safety and Correctional Services (DPSCS) had improperly modified a medical contract for inmates and for 1989 and 6 months of 1990 paid the contractor $135,446 for an activity that it shouldn’t have</a:t>
            </a:r>
          </a:p>
          <a:p>
            <a:pPr lvl="1"/>
            <a:r>
              <a:rPr lang="en-US" dirty="0"/>
              <a:t>Because the modification directly violated a major provision of the contract</a:t>
            </a:r>
          </a:p>
          <a:p>
            <a:pPr lvl="1"/>
            <a:r>
              <a:rPr lang="en-US" dirty="0"/>
              <a:t>And DPSCS never sought BPW approval of the modification until 7/1/1990</a:t>
            </a:r>
          </a:p>
          <a:p>
            <a:pPr marL="0" indent="0">
              <a:buNone/>
            </a:pPr>
            <a:r>
              <a:rPr lang="en-US" dirty="0"/>
              <a:t> DPSCS eventually agreed with the L.A. and deducted the money from future payments due the contractor</a:t>
            </a:r>
          </a:p>
          <a:p>
            <a:r>
              <a:rPr lang="en-US" dirty="0"/>
              <a:t>The contractor filed a claim which went to the MSBCA</a:t>
            </a:r>
          </a:p>
          <a:p>
            <a:r>
              <a:rPr lang="en-US" dirty="0"/>
              <a:t>The MSBCA agreed with the L.A. and said the withholding was proper </a:t>
            </a:r>
          </a:p>
          <a:p>
            <a:pPr marL="457200" lvl="1" indent="0">
              <a:buNone/>
            </a:pPr>
            <a:r>
              <a:rPr lang="en-US" dirty="0"/>
              <a:t>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113</a:t>
            </a:fld>
            <a:endParaRPr lang="en-US" dirty="0"/>
          </a:p>
        </p:txBody>
      </p:sp>
    </p:spTree>
    <p:extLst>
      <p:ext uri="{BB962C8B-B14F-4D97-AF65-F5344CB8AC3E}">
        <p14:creationId xmlns:p14="http://schemas.microsoft.com/office/powerpoint/2010/main" val="320282163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a:bodyPr>
          <a:lstStyle/>
          <a:p>
            <a:r>
              <a:rPr lang="en-US" sz="4000" b="0" dirty="0"/>
              <a:t>DPSCS medical services contract</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821885" cy="5309118"/>
          </a:xfrm>
        </p:spPr>
        <p:txBody>
          <a:bodyPr>
            <a:normAutofit fontScale="92500" lnSpcReduction="10000"/>
          </a:bodyPr>
          <a:lstStyle/>
          <a:p>
            <a:r>
              <a:rPr lang="en-US" dirty="0"/>
              <a:t>The contractor appealed the MSBCA decision to the Circuit Court of Baltimore City</a:t>
            </a:r>
          </a:p>
          <a:p>
            <a:r>
              <a:rPr lang="en-US" dirty="0"/>
              <a:t>The Circuit Court overturned the MSBCA decision</a:t>
            </a:r>
          </a:p>
          <a:p>
            <a:r>
              <a:rPr lang="en-US" dirty="0"/>
              <a:t>DPSCS appealed the Circuit Court decision to the Maryland Court of Special Appeals</a:t>
            </a:r>
          </a:p>
          <a:p>
            <a:r>
              <a:rPr lang="en-US" dirty="0"/>
              <a:t>The Appeals Court overturned the Circuit Court decision</a:t>
            </a:r>
          </a:p>
          <a:p>
            <a:r>
              <a:rPr lang="en-US" dirty="0"/>
              <a:t>The Contractor appealed the Special Appeals Court decision to the Maryland Court of Appeal – Maryland’s highest court</a:t>
            </a:r>
          </a:p>
          <a:p>
            <a:r>
              <a:rPr lang="en-US" dirty="0"/>
              <a:t>The Court of Appeal upheld the Special Appeals Court decision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114</a:t>
            </a:fld>
            <a:endParaRPr lang="en-US" dirty="0"/>
          </a:p>
        </p:txBody>
      </p:sp>
    </p:spTree>
    <p:extLst>
      <p:ext uri="{BB962C8B-B14F-4D97-AF65-F5344CB8AC3E}">
        <p14:creationId xmlns:p14="http://schemas.microsoft.com/office/powerpoint/2010/main" val="341928043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Specifications audiences:</a:t>
            </a:r>
            <a:br>
              <a:rPr lang="en-US" b="0" dirty="0"/>
            </a:br>
            <a:r>
              <a:rPr lang="en-US" b="0" dirty="0">
                <a:solidFill>
                  <a:schemeClr val="accent1"/>
                </a:solidFill>
              </a:rPr>
              <a:t>legislative auditors (L.A.)</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231641"/>
            <a:ext cx="11821885" cy="5309118"/>
          </a:xfrm>
        </p:spPr>
        <p:txBody>
          <a:bodyPr>
            <a:normAutofit/>
          </a:bodyPr>
          <a:lstStyle/>
          <a:p>
            <a:r>
              <a:rPr lang="en-US" dirty="0"/>
              <a:t>In 2010 the L.A. determined that the Md. Dept. of the Environment (MDE) had awarded an IT contract for $160,000 more than it should have</a:t>
            </a:r>
          </a:p>
          <a:p>
            <a:r>
              <a:rPr lang="en-US" dirty="0"/>
              <a:t>MDE submitted a retroactive BPW item to reduce the contract award by the roughly $160,000</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115</a:t>
            </a:fld>
            <a:endParaRPr lang="en-US" dirty="0"/>
          </a:p>
        </p:txBody>
      </p:sp>
    </p:spTree>
    <p:extLst>
      <p:ext uri="{BB962C8B-B14F-4D97-AF65-F5344CB8AC3E}">
        <p14:creationId xmlns:p14="http://schemas.microsoft.com/office/powerpoint/2010/main" val="10505196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810138"/>
          </a:xfrm>
        </p:spPr>
        <p:txBody>
          <a:bodyPr>
            <a:normAutofit fontScale="90000"/>
          </a:bodyPr>
          <a:lstStyle/>
          <a:p>
            <a:r>
              <a:rPr lang="en-US" b="0" dirty="0"/>
              <a:t>Specifications audiences:</a:t>
            </a:r>
            <a:br>
              <a:rPr lang="en-US" b="0" dirty="0"/>
            </a:br>
            <a:r>
              <a:rPr lang="en-US" b="0" dirty="0">
                <a:solidFill>
                  <a:schemeClr val="accent1"/>
                </a:solidFill>
              </a:rPr>
              <a:t>Md. State Board of Contract Appeals (MSBCA)</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996751"/>
            <a:ext cx="11821885" cy="4544008"/>
          </a:xfrm>
        </p:spPr>
        <p:txBody>
          <a:bodyPr>
            <a:normAutofit fontScale="77500" lnSpcReduction="20000"/>
          </a:bodyPr>
          <a:lstStyle/>
          <a:p>
            <a:r>
              <a:rPr lang="en-US" dirty="0"/>
              <a:t>In 2012, </a:t>
            </a:r>
            <a:r>
              <a:rPr lang="en-US" b="1" dirty="0">
                <a:solidFill>
                  <a:schemeClr val="accent6"/>
                </a:solidFill>
              </a:rPr>
              <a:t>What is similar?</a:t>
            </a:r>
          </a:p>
          <a:p>
            <a:r>
              <a:rPr lang="en-US" dirty="0"/>
              <a:t>DHR (now DHS) call center contract </a:t>
            </a:r>
          </a:p>
          <a:p>
            <a:r>
              <a:rPr lang="en-US" dirty="0"/>
              <a:t>Minimum qualification was that offerors had to have similar experience in size and scope to the calls to the DHR call center</a:t>
            </a:r>
          </a:p>
          <a:p>
            <a:r>
              <a:rPr lang="en-US" dirty="0"/>
              <a:t>The incumbent handled over 5 million calls per year in its Maryland call center, most for DHR, and over 10 million per year among all its call centers</a:t>
            </a:r>
          </a:p>
          <a:p>
            <a:r>
              <a:rPr lang="en-US" dirty="0"/>
              <a:t>The selected vendor handled about 190,000 calls per year, although only about 8,500 of these were of the same type as the ones for DHR</a:t>
            </a:r>
          </a:p>
          <a:p>
            <a:r>
              <a:rPr lang="en-US" dirty="0"/>
              <a:t>Is this similar?</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116</a:t>
            </a:fld>
            <a:endParaRPr lang="en-US" dirty="0"/>
          </a:p>
        </p:txBody>
      </p:sp>
    </p:spTree>
    <p:extLst>
      <p:ext uri="{BB962C8B-B14F-4D97-AF65-F5344CB8AC3E}">
        <p14:creationId xmlns:p14="http://schemas.microsoft.com/office/powerpoint/2010/main" val="116661213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436913"/>
          </a:xfrm>
        </p:spPr>
        <p:txBody>
          <a:bodyPr>
            <a:normAutofit/>
          </a:bodyPr>
          <a:lstStyle/>
          <a:p>
            <a:r>
              <a:rPr lang="en-US" b="0" dirty="0"/>
              <a:t>Specifications audiences:</a:t>
            </a:r>
            <a:br>
              <a:rPr lang="en-US" b="0" dirty="0"/>
            </a:br>
            <a:r>
              <a:rPr lang="en-US" b="0" dirty="0">
                <a:solidFill>
                  <a:schemeClr val="accent1"/>
                </a:solidFill>
              </a:rPr>
              <a:t>Circuit Court Judges</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558212"/>
            <a:ext cx="11821885" cy="4982547"/>
          </a:xfrm>
        </p:spPr>
        <p:txBody>
          <a:bodyPr>
            <a:normAutofit fontScale="92500" lnSpcReduction="20000"/>
          </a:bodyPr>
          <a:lstStyle/>
          <a:p>
            <a:pPr>
              <a:lnSpc>
                <a:spcPct val="100000"/>
              </a:lnSpc>
            </a:pPr>
            <a:r>
              <a:rPr lang="en-US" dirty="0"/>
              <a:t>Decisions of the MSBCA are appealable to an appropriate circuit court</a:t>
            </a:r>
          </a:p>
          <a:p>
            <a:pPr lvl="1">
              <a:lnSpc>
                <a:spcPct val="100000"/>
              </a:lnSpc>
            </a:pPr>
            <a:r>
              <a:rPr lang="en-US" dirty="0"/>
              <a:t>There is a circuit court in each of Maryland’s 24 jurisdictions</a:t>
            </a:r>
          </a:p>
          <a:p>
            <a:pPr>
              <a:lnSpc>
                <a:spcPct val="100000"/>
              </a:lnSpc>
            </a:pPr>
            <a:r>
              <a:rPr lang="en-US" dirty="0"/>
              <a:t>At issue was a procurement about 1990 for awarding the authority of food stores to accept WIC vouchers</a:t>
            </a:r>
          </a:p>
          <a:p>
            <a:pPr>
              <a:lnSpc>
                <a:spcPct val="100000"/>
              </a:lnSpc>
            </a:pPr>
            <a:r>
              <a:rPr lang="en-US" dirty="0"/>
              <a:t>The WIC program wanted to limit awards to about 300 stores, statewide, with a maximum number of awards in each county &amp; Baltimore City </a:t>
            </a:r>
          </a:p>
          <a:p>
            <a:pPr>
              <a:lnSpc>
                <a:spcPct val="100000"/>
              </a:lnSpc>
            </a:pPr>
            <a:r>
              <a:rPr lang="en-US" dirty="0"/>
              <a:t>Over 600 food stores submitted proposals</a:t>
            </a:r>
          </a:p>
          <a:p>
            <a:pPr lvl="1">
              <a:lnSpc>
                <a:spcPct val="100000"/>
              </a:lnSpc>
            </a:pPr>
            <a:r>
              <a:rPr lang="en-US" dirty="0"/>
              <a:t>In every jurisdiction more stores submitted proposals than the intended maximum number of awards for that jurisdiction</a:t>
            </a:r>
          </a:p>
          <a:p>
            <a:pPr lvl="1">
              <a:lnSpc>
                <a:spcPct val="100000"/>
              </a:lnSpc>
            </a:pPr>
            <a:r>
              <a:rPr lang="en-US" dirty="0"/>
              <a:t>Received 152 protests from non-selected stores</a:t>
            </a:r>
          </a:p>
          <a:p>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117</a:t>
            </a:fld>
            <a:endParaRPr lang="en-US" dirty="0"/>
          </a:p>
        </p:txBody>
      </p:sp>
    </p:spTree>
    <p:extLst>
      <p:ext uri="{BB962C8B-B14F-4D97-AF65-F5344CB8AC3E}">
        <p14:creationId xmlns:p14="http://schemas.microsoft.com/office/powerpoint/2010/main" val="359765261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300"/>
            <a:ext cx="11821885" cy="1322490"/>
          </a:xfrm>
        </p:spPr>
        <p:txBody>
          <a:bodyPr>
            <a:normAutofit/>
          </a:bodyPr>
          <a:lstStyle/>
          <a:p>
            <a:r>
              <a:rPr lang="en-US" sz="3600" b="0" dirty="0"/>
              <a:t>Specifications audiences:</a:t>
            </a:r>
            <a:br>
              <a:rPr lang="en-US" sz="3600" b="0" dirty="0"/>
            </a:br>
            <a:r>
              <a:rPr lang="en-US" b="0" dirty="0">
                <a:solidFill>
                  <a:schemeClr val="accent1"/>
                </a:solidFill>
              </a:rPr>
              <a:t>Circuit Court Judges</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558212"/>
            <a:ext cx="11821885" cy="4982547"/>
          </a:xfrm>
        </p:spPr>
        <p:txBody>
          <a:bodyPr>
            <a:normAutofit lnSpcReduction="10000"/>
          </a:bodyPr>
          <a:lstStyle/>
          <a:p>
            <a:r>
              <a:rPr lang="en-US" dirty="0"/>
              <a:t>In Harford County one food store protested the award of a WIC authorization to another food store instead of to it</a:t>
            </a:r>
          </a:p>
          <a:p>
            <a:r>
              <a:rPr lang="en-US" dirty="0"/>
              <a:t>The protesting food store quoted one section of the specifications pertaining to the shelf prices of  WIC eligible foods to say the other store wasn’t eligible for an award</a:t>
            </a:r>
          </a:p>
          <a:p>
            <a:r>
              <a:rPr lang="en-US" dirty="0"/>
              <a:t>Until the protest was received, no one had noticed there were 2 sections of the specifications that pertained to shelf prices and these were in conflict</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118</a:t>
            </a:fld>
            <a:endParaRPr lang="en-US" dirty="0"/>
          </a:p>
        </p:txBody>
      </p:sp>
    </p:spTree>
    <p:extLst>
      <p:ext uri="{BB962C8B-B14F-4D97-AF65-F5344CB8AC3E}">
        <p14:creationId xmlns:p14="http://schemas.microsoft.com/office/powerpoint/2010/main" val="98746305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300"/>
            <a:ext cx="11821885" cy="956730"/>
          </a:xfrm>
        </p:spPr>
        <p:txBody>
          <a:bodyPr>
            <a:normAutofit/>
          </a:bodyPr>
          <a:lstStyle/>
          <a:p>
            <a:r>
              <a:rPr lang="en-US" b="0" dirty="0"/>
              <a:t>Wic shelf price protest</a:t>
            </a:r>
            <a:endParaRPr lang="en-US" b="0" dirty="0">
              <a:solidFill>
                <a:schemeClr val="accent1"/>
              </a:solidFill>
            </a:endParaRP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078030"/>
            <a:ext cx="11821885" cy="5462730"/>
          </a:xfrm>
        </p:spPr>
        <p:txBody>
          <a:bodyPr>
            <a:normAutofit fontScale="85000" lnSpcReduction="10000"/>
          </a:bodyPr>
          <a:lstStyle/>
          <a:p>
            <a:r>
              <a:rPr lang="en-US" dirty="0"/>
              <a:t>On the price form there was a generic statement that the offeror was attesting that the food prices entered on the price form were the </a:t>
            </a:r>
            <a:r>
              <a:rPr lang="en-US" b="1" dirty="0">
                <a:solidFill>
                  <a:srgbClr val="FFC000"/>
                </a:solidFill>
              </a:rPr>
              <a:t>actual shelf prices as of the date the price form was completed</a:t>
            </a:r>
          </a:p>
          <a:p>
            <a:pPr lvl="1"/>
            <a:r>
              <a:rPr lang="en-US" dirty="0"/>
              <a:t>Even though this might be weeks before the price forms were opened and there was no real way to verify actual shelf prices for WIC foods after the fact</a:t>
            </a:r>
          </a:p>
          <a:p>
            <a:r>
              <a:rPr lang="en-US" dirty="0"/>
              <a:t>There was also a several paragraph section that said that a WIC employee would make an unannounced visit to each food store that submitted a proposal within a few weeks after the proposal due date to verify all information contained in the proposal, </a:t>
            </a:r>
            <a:r>
              <a:rPr lang="en-US" b="1" dirty="0">
                <a:solidFill>
                  <a:srgbClr val="FF0000"/>
                </a:solidFill>
              </a:rPr>
              <a:t>including actual shelf prices </a:t>
            </a:r>
            <a:r>
              <a:rPr lang="en-US" dirty="0"/>
              <a:t>for all WIC approved foods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119</a:t>
            </a:fld>
            <a:endParaRPr lang="en-US" dirty="0"/>
          </a:p>
        </p:txBody>
      </p:sp>
    </p:spTree>
    <p:extLst>
      <p:ext uri="{BB962C8B-B14F-4D97-AF65-F5344CB8AC3E}">
        <p14:creationId xmlns:p14="http://schemas.microsoft.com/office/powerpoint/2010/main" val="130818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5330" name="Rectangle 2">
            <a:extLst>
              <a:ext uri="{FF2B5EF4-FFF2-40B4-BE49-F238E27FC236}">
                <a16:creationId xmlns:a16="http://schemas.microsoft.com/office/drawing/2014/main" id="{83B31649-80B4-4556-85FA-9D91D22F0905}"/>
              </a:ext>
            </a:extLst>
          </p:cNvPr>
          <p:cNvSpPr>
            <a:spLocks noGrp="1" noChangeArrowheads="1"/>
          </p:cNvSpPr>
          <p:nvPr>
            <p:ph type="title"/>
          </p:nvPr>
        </p:nvSpPr>
        <p:spPr>
          <a:xfrm>
            <a:off x="1828800" y="277814"/>
            <a:ext cx="8610600" cy="636587"/>
          </a:xfrm>
        </p:spPr>
        <p:txBody>
          <a:bodyPr>
            <a:normAutofit/>
          </a:bodyPr>
          <a:lstStyle/>
          <a:p>
            <a:pPr eaLnBrk="1" hangingPunct="1">
              <a:defRPr/>
            </a:pPr>
            <a:r>
              <a:rPr lang="en-US" sz="3600" dirty="0">
                <a:solidFill>
                  <a:srgbClr val="FFCC66"/>
                </a:solidFill>
              </a:rPr>
              <a:t>WRITING SPECIFICATIONS</a:t>
            </a:r>
          </a:p>
        </p:txBody>
      </p:sp>
      <p:sp>
        <p:nvSpPr>
          <p:cNvPr id="9" name="Footer Placeholder 3">
            <a:extLst>
              <a:ext uri="{FF2B5EF4-FFF2-40B4-BE49-F238E27FC236}">
                <a16:creationId xmlns:a16="http://schemas.microsoft.com/office/drawing/2014/main" id="{80B8DD32-4B08-4BD4-A82C-D45BE78AC6D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42EBC16A-D401-452A-9511-C1D7A5757C2B}"/>
              </a:ext>
            </a:extLst>
          </p:cNvPr>
          <p:cNvSpPr>
            <a:spLocks noGrp="1"/>
          </p:cNvSpPr>
          <p:nvPr>
            <p:ph type="sldNum" sz="quarter" idx="12"/>
          </p:nvPr>
        </p:nvSpPr>
        <p:spPr/>
        <p:txBody>
          <a:bodyPr/>
          <a:lstStyle/>
          <a:p>
            <a:pPr>
              <a:defRPr/>
            </a:pPr>
            <a:fld id="{21219D52-1086-47F9-9620-74A97A3FACBE}" type="slidenum">
              <a:rPr lang="en-US" altLang="en-US"/>
              <a:pPr>
                <a:defRPr/>
              </a:pPr>
              <a:t>12</a:t>
            </a:fld>
            <a:endParaRPr lang="en-US" altLang="en-US" dirty="0"/>
          </a:p>
        </p:txBody>
      </p:sp>
      <p:sp>
        <p:nvSpPr>
          <p:cNvPr id="7" name="Footer Placeholder 3">
            <a:extLst>
              <a:ext uri="{FF2B5EF4-FFF2-40B4-BE49-F238E27FC236}">
                <a16:creationId xmlns:a16="http://schemas.microsoft.com/office/drawing/2014/main" id="{2ED9E537-D1F9-4D84-ACF7-6F882F466B43}"/>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8" name="Slide Number Placeholder 4">
            <a:extLst>
              <a:ext uri="{FF2B5EF4-FFF2-40B4-BE49-F238E27FC236}">
                <a16:creationId xmlns:a16="http://schemas.microsoft.com/office/drawing/2014/main" id="{54553964-04AD-4BA6-B88A-ABF8E099048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7AB0358D-912E-49D8-88CD-093673615505}" type="slidenum">
              <a:rPr lang="en-US" altLang="en-US" sz="1200">
                <a:effectLst>
                  <a:outerShdw blurRad="38100" dist="38100" dir="2700000" algn="tl">
                    <a:srgbClr val="000000"/>
                  </a:outerShdw>
                </a:effectLst>
              </a:rPr>
              <a:pPr algn="r" eaLnBrk="1" hangingPunct="1">
                <a:defRPr/>
              </a:pPr>
              <a:t>12</a:t>
            </a:fld>
            <a:endParaRPr lang="en-US" altLang="en-US" sz="1200" dirty="0">
              <a:effectLst>
                <a:outerShdw blurRad="38100" dist="38100" dir="2700000" algn="tl">
                  <a:srgbClr val="000000"/>
                </a:outerShdw>
              </a:effectLst>
            </a:endParaRPr>
          </a:p>
        </p:txBody>
      </p:sp>
      <p:sp>
        <p:nvSpPr>
          <p:cNvPr id="1153031" name="Text Box 3">
            <a:extLst>
              <a:ext uri="{FF2B5EF4-FFF2-40B4-BE49-F238E27FC236}">
                <a16:creationId xmlns:a16="http://schemas.microsoft.com/office/drawing/2014/main" id="{415F1BBB-FABA-46F6-A3D1-9D51AF2A0A31}"/>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153032" name="Text Box 4">
            <a:extLst>
              <a:ext uri="{FF2B5EF4-FFF2-40B4-BE49-F238E27FC236}">
                <a16:creationId xmlns:a16="http://schemas.microsoft.com/office/drawing/2014/main" id="{8A9272A8-6C4E-49D1-9B18-C7FD22436DCB}"/>
              </a:ext>
            </a:extLst>
          </p:cNvPr>
          <p:cNvSpPr txBox="1">
            <a:spLocks noChangeArrowheads="1"/>
          </p:cNvSpPr>
          <p:nvPr/>
        </p:nvSpPr>
        <p:spPr bwMode="auto">
          <a:xfrm>
            <a:off x="1943100" y="1295401"/>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FFCC00"/>
                </a:solidFill>
              </a:rPr>
              <a:t>SCOPE OF WORK</a:t>
            </a:r>
          </a:p>
        </p:txBody>
      </p:sp>
      <p:sp>
        <p:nvSpPr>
          <p:cNvPr id="1153033" name="Text Box 5">
            <a:extLst>
              <a:ext uri="{FF2B5EF4-FFF2-40B4-BE49-F238E27FC236}">
                <a16:creationId xmlns:a16="http://schemas.microsoft.com/office/drawing/2014/main" id="{224795E1-05D0-41C6-A496-055E983E860E}"/>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153034" name="Text Box 6">
            <a:extLst>
              <a:ext uri="{FF2B5EF4-FFF2-40B4-BE49-F238E27FC236}">
                <a16:creationId xmlns:a16="http://schemas.microsoft.com/office/drawing/2014/main" id="{D8C3B4A8-BE3B-45AA-A091-952EF9CCFCC0}"/>
              </a:ext>
            </a:extLst>
          </p:cNvPr>
          <p:cNvSpPr txBox="1">
            <a:spLocks noChangeArrowheads="1"/>
          </p:cNvSpPr>
          <p:nvPr/>
        </p:nvSpPr>
        <p:spPr bwMode="auto">
          <a:xfrm>
            <a:off x="2209800" y="2408239"/>
            <a:ext cx="7772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r>
              <a:rPr lang="en-US" altLang="en-US" sz="3600" b="1" dirty="0">
                <a:solidFill>
                  <a:srgbClr val="CCFFFF"/>
                </a:solidFill>
              </a:rPr>
              <a:t>Addresses the who, what, when, where and maybe the how of the work obligations of both parties to the contract</a:t>
            </a:r>
            <a:r>
              <a:rPr lang="en-US" altLang="en-US" sz="3600" dirty="0">
                <a:solidFill>
                  <a:srgbClr val="CCFFFF"/>
                </a:solidFill>
              </a:rPr>
              <a:t> </a:t>
            </a:r>
          </a:p>
        </p:txBody>
      </p:sp>
    </p:spTree>
    <p:extLst>
      <p:ext uri="{BB962C8B-B14F-4D97-AF65-F5344CB8AC3E}">
        <p14:creationId xmlns:p14="http://schemas.microsoft.com/office/powerpoint/2010/main" val="397577000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300"/>
            <a:ext cx="11821885" cy="966356"/>
          </a:xfrm>
        </p:spPr>
        <p:txBody>
          <a:bodyPr>
            <a:normAutofit/>
          </a:bodyPr>
          <a:lstStyle/>
          <a:p>
            <a:r>
              <a:rPr lang="en-US" b="0" dirty="0"/>
              <a:t>Wic shelf price protest</a:t>
            </a:r>
            <a:endParaRPr lang="en-US" b="0" dirty="0">
              <a:solidFill>
                <a:schemeClr val="accent1"/>
              </a:solidFill>
            </a:endParaRP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1010653"/>
            <a:ext cx="11821885" cy="5530107"/>
          </a:xfrm>
        </p:spPr>
        <p:txBody>
          <a:bodyPr>
            <a:normAutofit fontScale="92500" lnSpcReduction="10000"/>
          </a:bodyPr>
          <a:lstStyle/>
          <a:p>
            <a:r>
              <a:rPr lang="en-US" dirty="0"/>
              <a:t>The issue was that the selected store was new and was not yet open on the date it submitted its proposal</a:t>
            </a:r>
          </a:p>
          <a:p>
            <a:pPr lvl="1"/>
            <a:r>
              <a:rPr lang="en-US" dirty="0"/>
              <a:t>It opened about 3 days later</a:t>
            </a:r>
          </a:p>
          <a:p>
            <a:pPr lvl="1"/>
            <a:r>
              <a:rPr lang="en-US" dirty="0"/>
              <a:t>It was open when the WIC inspection took place</a:t>
            </a:r>
          </a:p>
          <a:p>
            <a:r>
              <a:rPr lang="en-US" dirty="0"/>
              <a:t>The protester claimed the selected store could not certify its actual shelf prices when it wasn’t open and didn’t have all the approved WIC foods actually on the shelves</a:t>
            </a:r>
          </a:p>
          <a:p>
            <a:pPr lvl="1"/>
            <a:r>
              <a:rPr lang="en-US" dirty="0"/>
              <a:t>As per the 1 line price form wording</a:t>
            </a:r>
          </a:p>
          <a:p>
            <a:r>
              <a:rPr lang="en-US" dirty="0"/>
              <a:t>The selected store was part of a chain and all its stores submitted the same shelf prices </a:t>
            </a:r>
          </a:p>
          <a:p>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120</a:t>
            </a:fld>
            <a:endParaRPr lang="en-US" dirty="0"/>
          </a:p>
        </p:txBody>
      </p:sp>
    </p:spTree>
    <p:extLst>
      <p:ext uri="{BB962C8B-B14F-4D97-AF65-F5344CB8AC3E}">
        <p14:creationId xmlns:p14="http://schemas.microsoft.com/office/powerpoint/2010/main" val="3686946287"/>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300"/>
            <a:ext cx="11821885" cy="735348"/>
          </a:xfrm>
        </p:spPr>
        <p:txBody>
          <a:bodyPr>
            <a:normAutofit/>
          </a:bodyPr>
          <a:lstStyle/>
          <a:p>
            <a:r>
              <a:rPr lang="en-US" sz="4000" b="0" dirty="0"/>
              <a:t>Wic shelf price protest</a:t>
            </a:r>
            <a:endParaRPr lang="en-US" sz="4000" b="0" dirty="0">
              <a:solidFill>
                <a:schemeClr val="accent1"/>
              </a:solidFill>
            </a:endParaRP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770021"/>
            <a:ext cx="11821885" cy="6087979"/>
          </a:xfrm>
        </p:spPr>
        <p:txBody>
          <a:bodyPr>
            <a:normAutofit fontScale="85000" lnSpcReduction="10000"/>
          </a:bodyPr>
          <a:lstStyle/>
          <a:p>
            <a:r>
              <a:rPr lang="en-US" dirty="0"/>
              <a:t>The procurement officer determined that because the actual shelf prices could only be verified as of the date of inspection, not the date of proposal submission, the section dealing with the in-store inspection prevailed and denied the protest </a:t>
            </a:r>
          </a:p>
          <a:p>
            <a:r>
              <a:rPr lang="en-US" dirty="0"/>
              <a:t>The protesting store appealed the protest denial to the MSBCA</a:t>
            </a:r>
          </a:p>
          <a:p>
            <a:pPr lvl="1"/>
            <a:r>
              <a:rPr lang="en-US" dirty="0"/>
              <a:t>Case 1773</a:t>
            </a:r>
          </a:p>
          <a:p>
            <a:r>
              <a:rPr lang="en-US" dirty="0"/>
              <a:t>The MSBCA upheld the P.O. decision &amp; original award recommendation</a:t>
            </a:r>
          </a:p>
          <a:p>
            <a:pPr lvl="1"/>
            <a:r>
              <a:rPr lang="en-US" dirty="0"/>
              <a:t>Said the protester was protesting the specifications, which must be done before the proposal submission date, not after an offeror is told it has lost</a:t>
            </a:r>
          </a:p>
          <a:p>
            <a:pPr lvl="1"/>
            <a:r>
              <a:rPr lang="en-US" dirty="0"/>
              <a:t>Rejected the protest on the grounds of lateness</a:t>
            </a:r>
          </a:p>
          <a:p>
            <a:r>
              <a:rPr lang="en-US" dirty="0"/>
              <a:t>The MSBCA decision was appealed to Harford Co. Circuit Court (HCC)</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121</a:t>
            </a:fld>
            <a:endParaRPr lang="en-US" dirty="0"/>
          </a:p>
        </p:txBody>
      </p:sp>
    </p:spTree>
    <p:extLst>
      <p:ext uri="{BB962C8B-B14F-4D97-AF65-F5344CB8AC3E}">
        <p14:creationId xmlns:p14="http://schemas.microsoft.com/office/powerpoint/2010/main" val="51551483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300"/>
            <a:ext cx="11821885" cy="735348"/>
          </a:xfrm>
        </p:spPr>
        <p:txBody>
          <a:bodyPr>
            <a:normAutofit/>
          </a:bodyPr>
          <a:lstStyle/>
          <a:p>
            <a:r>
              <a:rPr lang="en-US" sz="4000" b="0" dirty="0"/>
              <a:t>Wic shelf price protest</a:t>
            </a:r>
            <a:endParaRPr lang="en-US" sz="4000" b="0" dirty="0">
              <a:solidFill>
                <a:schemeClr val="accent1"/>
              </a:solidFill>
            </a:endParaRP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77282" y="770021"/>
            <a:ext cx="11821885" cy="6087979"/>
          </a:xfrm>
        </p:spPr>
        <p:txBody>
          <a:bodyPr>
            <a:normAutofit/>
          </a:bodyPr>
          <a:lstStyle/>
          <a:p>
            <a:r>
              <a:rPr lang="en-US" dirty="0"/>
              <a:t>But the HCC decided this was a </a:t>
            </a:r>
            <a:r>
              <a:rPr lang="en-US" dirty="0">
                <a:solidFill>
                  <a:srgbClr val="00B050"/>
                </a:solidFill>
              </a:rPr>
              <a:t>latent ambiguity </a:t>
            </a:r>
            <a:r>
              <a:rPr lang="en-US" dirty="0"/>
              <a:t>issue, not a protest of specifications</a:t>
            </a:r>
          </a:p>
          <a:p>
            <a:r>
              <a:rPr lang="en-US" dirty="0"/>
              <a:t>Meaning, the requirement to protest specifications prior to the proposal due date didn’t apply</a:t>
            </a:r>
          </a:p>
          <a:p>
            <a:pPr lvl="1"/>
            <a:r>
              <a:rPr lang="en-US" dirty="0"/>
              <a:t>i.e., a vendor can’t be expected to question or protest specification requirements – the two conflicting sections - that couldn’t reasonably be recognized as being problematic</a:t>
            </a:r>
          </a:p>
          <a:p>
            <a:pPr lvl="1"/>
            <a:r>
              <a:rPr lang="en-US" dirty="0"/>
              <a:t>Meaning the protest wasn’t late</a:t>
            </a:r>
          </a:p>
          <a:p>
            <a:pPr lvl="2"/>
            <a:r>
              <a:rPr lang="en-US" dirty="0"/>
              <a:t>It was filed within 7 days of when the discrepancy allegedly was realized</a:t>
            </a:r>
          </a:p>
          <a:p>
            <a:pPr marL="457200" lvl="1" indent="0">
              <a:buNone/>
            </a:pPr>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122</a:t>
            </a:fld>
            <a:endParaRPr lang="en-US" dirty="0"/>
          </a:p>
        </p:txBody>
      </p:sp>
    </p:spTree>
    <p:extLst>
      <p:ext uri="{BB962C8B-B14F-4D97-AF65-F5344CB8AC3E}">
        <p14:creationId xmlns:p14="http://schemas.microsoft.com/office/powerpoint/2010/main" val="157184082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300"/>
            <a:ext cx="11821885" cy="735348"/>
          </a:xfrm>
        </p:spPr>
        <p:txBody>
          <a:bodyPr>
            <a:normAutofit/>
          </a:bodyPr>
          <a:lstStyle/>
          <a:p>
            <a:r>
              <a:rPr lang="en-US" sz="4000" b="0" dirty="0"/>
              <a:t>Wic shelf price protest</a:t>
            </a:r>
            <a:endParaRPr lang="en-US" sz="4000" b="0" dirty="0">
              <a:solidFill>
                <a:schemeClr val="accent1"/>
              </a:solidFill>
            </a:endParaRP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808523" y="1414914"/>
            <a:ext cx="10222030" cy="5443086"/>
          </a:xfrm>
        </p:spPr>
        <p:txBody>
          <a:bodyPr>
            <a:normAutofit/>
          </a:bodyPr>
          <a:lstStyle/>
          <a:p>
            <a:r>
              <a:rPr lang="en-US" dirty="0"/>
              <a:t>And since a </a:t>
            </a:r>
            <a:r>
              <a:rPr lang="en-US" b="1" dirty="0">
                <a:solidFill>
                  <a:srgbClr val="00B050"/>
                </a:solidFill>
              </a:rPr>
              <a:t>latent ambiguity</a:t>
            </a:r>
            <a:r>
              <a:rPr lang="en-US" b="1" dirty="0">
                <a:solidFill>
                  <a:srgbClr val="FFFF00"/>
                </a:solidFill>
              </a:rPr>
              <a:t> </a:t>
            </a:r>
            <a:r>
              <a:rPr lang="en-US" b="1" dirty="0"/>
              <a:t>i</a:t>
            </a:r>
            <a:r>
              <a:rPr lang="en-US" dirty="0"/>
              <a:t>s decided against the drafter of the specifications – the WIC Program</a:t>
            </a:r>
          </a:p>
          <a:p>
            <a:pPr lvl="1"/>
            <a:r>
              <a:rPr lang="en-US" dirty="0"/>
              <a:t>The WIC program could not make an award to its preferred store</a:t>
            </a:r>
          </a:p>
          <a:p>
            <a:pPr lvl="1"/>
            <a:r>
              <a:rPr lang="en-US" dirty="0"/>
              <a:t>i.e., the interpretation of the appellant trumped the WIC Program interpretation of what it really meant  </a:t>
            </a:r>
          </a:p>
          <a:p>
            <a:pPr lvl="2"/>
            <a:r>
              <a:rPr lang="en-US" dirty="0"/>
              <a:t>This ruling was not appealed further by WIC or the store that originally received the award </a:t>
            </a:r>
          </a:p>
          <a:p>
            <a:pPr lvl="2"/>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123</a:t>
            </a:fld>
            <a:endParaRPr lang="en-US" dirty="0"/>
          </a:p>
        </p:txBody>
      </p:sp>
    </p:spTree>
    <p:extLst>
      <p:ext uri="{BB962C8B-B14F-4D97-AF65-F5344CB8AC3E}">
        <p14:creationId xmlns:p14="http://schemas.microsoft.com/office/powerpoint/2010/main" val="22728665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a:extLst>
              <a:ext uri="{FF2B5EF4-FFF2-40B4-BE49-F238E27FC236}">
                <a16:creationId xmlns:a16="http://schemas.microsoft.com/office/drawing/2014/main" id="{88F3A74A-9010-484E-A5BE-4234D69F82B8}"/>
              </a:ext>
            </a:extLst>
          </p:cNvPr>
          <p:cNvSpPr>
            <a:spLocks noGrp="1" noChangeArrowheads="1"/>
          </p:cNvSpPr>
          <p:nvPr>
            <p:ph type="title"/>
          </p:nvPr>
        </p:nvSpPr>
        <p:spPr>
          <a:xfrm>
            <a:off x="1752600" y="277814"/>
            <a:ext cx="8686800" cy="636587"/>
          </a:xfrm>
        </p:spPr>
        <p:txBody>
          <a:bodyPr>
            <a:normAutofit fontScale="90000"/>
          </a:bodyPr>
          <a:lstStyle/>
          <a:p>
            <a:pPr eaLnBrk="1" hangingPunct="1">
              <a:defRPr/>
            </a:pPr>
            <a:r>
              <a:rPr lang="en-US" sz="4000" dirty="0">
                <a:solidFill>
                  <a:srgbClr val="FFFF00"/>
                </a:solidFill>
              </a:rPr>
              <a:t>Types of Specifications</a:t>
            </a:r>
          </a:p>
        </p:txBody>
      </p:sp>
      <p:sp>
        <p:nvSpPr>
          <p:cNvPr id="1559555" name="Rectangle 3">
            <a:extLst>
              <a:ext uri="{FF2B5EF4-FFF2-40B4-BE49-F238E27FC236}">
                <a16:creationId xmlns:a16="http://schemas.microsoft.com/office/drawing/2014/main" id="{7C53248A-EBF4-41DE-B4A6-7D07CC1E68A0}"/>
              </a:ext>
            </a:extLst>
          </p:cNvPr>
          <p:cNvSpPr>
            <a:spLocks noGrp="1" noChangeArrowheads="1"/>
          </p:cNvSpPr>
          <p:nvPr>
            <p:ph idx="1"/>
          </p:nvPr>
        </p:nvSpPr>
        <p:spPr>
          <a:xfrm>
            <a:off x="4495800" y="1600200"/>
            <a:ext cx="5943600" cy="4876800"/>
          </a:xfrm>
        </p:spPr>
        <p:txBody>
          <a:bodyPr/>
          <a:lstStyle/>
          <a:p>
            <a:pPr eaLnBrk="1" hangingPunct="1">
              <a:spcAft>
                <a:spcPct val="20000"/>
              </a:spcAft>
              <a:defRPr/>
            </a:pPr>
            <a:r>
              <a:rPr lang="en-US" altLang="en-US" sz="4000" dirty="0"/>
              <a:t>Design</a:t>
            </a:r>
          </a:p>
          <a:p>
            <a:pPr eaLnBrk="1" hangingPunct="1">
              <a:spcAft>
                <a:spcPct val="20000"/>
              </a:spcAft>
              <a:defRPr/>
            </a:pPr>
            <a:r>
              <a:rPr lang="en-US" altLang="en-US" sz="4000" dirty="0"/>
              <a:t>Functional</a:t>
            </a:r>
          </a:p>
          <a:p>
            <a:pPr eaLnBrk="1" hangingPunct="1">
              <a:spcAft>
                <a:spcPct val="20000"/>
              </a:spcAft>
              <a:defRPr/>
            </a:pPr>
            <a:r>
              <a:rPr lang="en-US" altLang="en-US" sz="4000" dirty="0"/>
              <a:t>Performance</a:t>
            </a:r>
          </a:p>
          <a:p>
            <a:pPr eaLnBrk="1" hangingPunct="1">
              <a:spcAft>
                <a:spcPct val="20000"/>
              </a:spcAft>
              <a:defRPr/>
            </a:pPr>
            <a:r>
              <a:rPr lang="en-US" altLang="en-US" sz="4000" dirty="0"/>
              <a:t>Combination</a:t>
            </a:r>
          </a:p>
          <a:p>
            <a:pPr eaLnBrk="1" hangingPunct="1">
              <a:buFont typeface="Wingdings" panose="05000000000000000000" pitchFamily="2" charset="2"/>
              <a:buNone/>
              <a:defRPr/>
            </a:pPr>
            <a:endParaRPr lang="en-US" altLang="en-US" sz="4000" dirty="0"/>
          </a:p>
        </p:txBody>
      </p:sp>
      <p:sp>
        <p:nvSpPr>
          <p:cNvPr id="6" name="Footer Placeholder 3">
            <a:extLst>
              <a:ext uri="{FF2B5EF4-FFF2-40B4-BE49-F238E27FC236}">
                <a16:creationId xmlns:a16="http://schemas.microsoft.com/office/drawing/2014/main" id="{21B651AF-DE1A-4FEE-9631-7B4278ECD15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67EF4A5-DD74-462D-BA57-0CCC18962F3C}"/>
              </a:ext>
            </a:extLst>
          </p:cNvPr>
          <p:cNvSpPr>
            <a:spLocks noGrp="1"/>
          </p:cNvSpPr>
          <p:nvPr>
            <p:ph type="sldNum" sz="quarter" idx="12"/>
          </p:nvPr>
        </p:nvSpPr>
        <p:spPr/>
        <p:txBody>
          <a:bodyPr/>
          <a:lstStyle/>
          <a:p>
            <a:pPr>
              <a:defRPr/>
            </a:pPr>
            <a:fld id="{F17D46B5-C422-4169-BAE7-A6623247D417}" type="slidenum">
              <a:rPr lang="en-US" altLang="en-US"/>
              <a:pPr>
                <a:defRPr/>
              </a:pPr>
              <a:t>124</a:t>
            </a:fld>
            <a:endParaRPr lang="en-US" altLang="en-US" dirty="0"/>
          </a:p>
        </p:txBody>
      </p:sp>
      <p:sp>
        <p:nvSpPr>
          <p:cNvPr id="4" name="Footer Placeholder 3">
            <a:extLst>
              <a:ext uri="{FF2B5EF4-FFF2-40B4-BE49-F238E27FC236}">
                <a16:creationId xmlns:a16="http://schemas.microsoft.com/office/drawing/2014/main" id="{1F534067-D008-4522-AE16-D675FDFFDEC1}"/>
              </a:ext>
            </a:extLst>
          </p:cNvPr>
          <p:cNvSpPr txBox="1">
            <a:spLocks noGrp="1"/>
          </p:cNvSpPr>
          <p:nvPr/>
        </p:nvSpPr>
        <p:spPr bwMode="auto">
          <a:xfrm>
            <a:off x="1981200" y="6252905"/>
            <a:ext cx="7315200" cy="448191"/>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CBA3AA82-62C1-49A3-8E7C-D50C513B2B9F}"/>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96101173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4" name="Rectangle 2">
            <a:extLst>
              <a:ext uri="{FF2B5EF4-FFF2-40B4-BE49-F238E27FC236}">
                <a16:creationId xmlns:a16="http://schemas.microsoft.com/office/drawing/2014/main" id="{C035AF5D-A6B2-407A-8962-33D55DF7EB8B}"/>
              </a:ext>
            </a:extLst>
          </p:cNvPr>
          <p:cNvSpPr>
            <a:spLocks noGrp="1" noChangeArrowheads="1"/>
          </p:cNvSpPr>
          <p:nvPr>
            <p:ph type="title"/>
          </p:nvPr>
        </p:nvSpPr>
        <p:spPr>
          <a:xfrm>
            <a:off x="1752600" y="277814"/>
            <a:ext cx="8686800" cy="636587"/>
          </a:xfrm>
        </p:spPr>
        <p:txBody>
          <a:bodyPr>
            <a:normAutofit fontScale="90000"/>
          </a:bodyPr>
          <a:lstStyle/>
          <a:p>
            <a:pPr eaLnBrk="1" hangingPunct="1">
              <a:defRPr/>
            </a:pPr>
            <a:r>
              <a:rPr lang="en-US" sz="4000" dirty="0">
                <a:solidFill>
                  <a:srgbClr val="FFFF00"/>
                </a:solidFill>
              </a:rPr>
              <a:t>Types of Specifications</a:t>
            </a:r>
          </a:p>
        </p:txBody>
      </p:sp>
      <p:sp>
        <p:nvSpPr>
          <p:cNvPr id="1559555" name="Rectangle 3">
            <a:extLst>
              <a:ext uri="{FF2B5EF4-FFF2-40B4-BE49-F238E27FC236}">
                <a16:creationId xmlns:a16="http://schemas.microsoft.com/office/drawing/2014/main" id="{49EFEB6D-6B5B-442D-998F-6DEAA140F002}"/>
              </a:ext>
            </a:extLst>
          </p:cNvPr>
          <p:cNvSpPr>
            <a:spLocks noGrp="1" noChangeArrowheads="1"/>
          </p:cNvSpPr>
          <p:nvPr>
            <p:ph idx="1"/>
          </p:nvPr>
        </p:nvSpPr>
        <p:spPr>
          <a:xfrm>
            <a:off x="1752600" y="1371600"/>
            <a:ext cx="8686800" cy="5105400"/>
          </a:xfrm>
        </p:spPr>
        <p:txBody>
          <a:bodyPr/>
          <a:lstStyle/>
          <a:p>
            <a:pPr eaLnBrk="1" hangingPunct="1">
              <a:defRPr/>
            </a:pPr>
            <a:r>
              <a:rPr lang="en-US" dirty="0"/>
              <a:t>Two purchasing definition sources:</a:t>
            </a:r>
          </a:p>
          <a:p>
            <a:pPr lvl="1" eaLnBrk="1" hangingPunct="1">
              <a:defRPr/>
            </a:pPr>
            <a:r>
              <a:rPr lang="en-US" dirty="0"/>
              <a:t>The National Institute of Governmental Purchasing Online Public Procurement Dictionary of Terms (NIGP)</a:t>
            </a:r>
          </a:p>
          <a:p>
            <a:pPr lvl="2" eaLnBrk="1" hangingPunct="1">
              <a:defRPr/>
            </a:pPr>
            <a:r>
              <a:rPr lang="en-US" dirty="0">
                <a:hlinkClick r:id="rId3"/>
              </a:rPr>
              <a:t>http://www.nigp.org/eweb/StartPage.aspx?Site=NIGP&amp;webcode=pd-ep_online_diet</a:t>
            </a:r>
            <a:endParaRPr lang="en-US" dirty="0"/>
          </a:p>
          <a:p>
            <a:pPr lvl="1" eaLnBrk="1" hangingPunct="1">
              <a:defRPr/>
            </a:pPr>
            <a:r>
              <a:rPr lang="en-US" dirty="0"/>
              <a:t> The Institute for Supply Management </a:t>
            </a:r>
            <a:r>
              <a:rPr lang="en-US" sz="2400" baseline="40000" dirty="0"/>
              <a:t>TM </a:t>
            </a:r>
            <a:r>
              <a:rPr lang="en-US" dirty="0"/>
              <a:t>Glossary of Key Supply Management Terms, Fourth Edition (ISM)</a:t>
            </a:r>
          </a:p>
          <a:p>
            <a:pPr lvl="1" eaLnBrk="1" hangingPunct="1">
              <a:defRPr/>
            </a:pPr>
            <a:endParaRPr lang="en-US" dirty="0"/>
          </a:p>
        </p:txBody>
      </p:sp>
      <p:sp>
        <p:nvSpPr>
          <p:cNvPr id="6" name="Footer Placeholder 3">
            <a:extLst>
              <a:ext uri="{FF2B5EF4-FFF2-40B4-BE49-F238E27FC236}">
                <a16:creationId xmlns:a16="http://schemas.microsoft.com/office/drawing/2014/main" id="{84F1E5B7-D8DF-4E96-AB5F-25AEDCA02ED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1B94E96-80EB-40D6-941C-E510C7FCE0D3}"/>
              </a:ext>
            </a:extLst>
          </p:cNvPr>
          <p:cNvSpPr>
            <a:spLocks noGrp="1"/>
          </p:cNvSpPr>
          <p:nvPr>
            <p:ph type="sldNum" sz="quarter" idx="12"/>
          </p:nvPr>
        </p:nvSpPr>
        <p:spPr/>
        <p:txBody>
          <a:bodyPr/>
          <a:lstStyle/>
          <a:p>
            <a:pPr>
              <a:defRPr/>
            </a:pPr>
            <a:fld id="{86F3880E-2A84-4107-B94D-3AFA10EBC230}" type="slidenum">
              <a:rPr lang="en-US" altLang="en-US"/>
              <a:pPr>
                <a:defRPr/>
              </a:pPr>
              <a:t>125</a:t>
            </a:fld>
            <a:endParaRPr lang="en-US" altLang="en-US" dirty="0"/>
          </a:p>
        </p:txBody>
      </p:sp>
      <p:sp>
        <p:nvSpPr>
          <p:cNvPr id="4" name="Footer Placeholder 3">
            <a:extLst>
              <a:ext uri="{FF2B5EF4-FFF2-40B4-BE49-F238E27FC236}">
                <a16:creationId xmlns:a16="http://schemas.microsoft.com/office/drawing/2014/main" id="{5DB53038-C8E9-44A7-836B-7C649B650B48}"/>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34A40DDD-1C74-4C85-AE1D-D72604A004A5}"/>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2560661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1362" name="Rectangle 3074">
            <a:extLst>
              <a:ext uri="{FF2B5EF4-FFF2-40B4-BE49-F238E27FC236}">
                <a16:creationId xmlns:a16="http://schemas.microsoft.com/office/drawing/2014/main" id="{11DA5876-E433-4C86-8606-7565963CE5B7}"/>
              </a:ext>
            </a:extLst>
          </p:cNvPr>
          <p:cNvSpPr>
            <a:spLocks noGrp="1" noChangeArrowheads="1"/>
          </p:cNvSpPr>
          <p:nvPr>
            <p:ph type="title"/>
          </p:nvPr>
        </p:nvSpPr>
        <p:spPr>
          <a:xfrm>
            <a:off x="1676400" y="277814"/>
            <a:ext cx="8839200" cy="636587"/>
          </a:xfrm>
        </p:spPr>
        <p:txBody>
          <a:bodyPr>
            <a:normAutofit fontScale="90000"/>
          </a:bodyPr>
          <a:lstStyle/>
          <a:p>
            <a:pPr eaLnBrk="1" hangingPunct="1">
              <a:defRPr/>
            </a:pPr>
            <a:r>
              <a:rPr lang="en-US" sz="4000" dirty="0">
                <a:solidFill>
                  <a:srgbClr val="FFFF00"/>
                </a:solidFill>
              </a:rPr>
              <a:t>Types of Specifications </a:t>
            </a:r>
            <a:r>
              <a:rPr lang="en-US" sz="2400" dirty="0">
                <a:solidFill>
                  <a:srgbClr val="FFFF00"/>
                </a:solidFill>
              </a:rPr>
              <a:t>(Cont’d)</a:t>
            </a:r>
          </a:p>
        </p:txBody>
      </p:sp>
      <p:sp>
        <p:nvSpPr>
          <p:cNvPr id="1551363" name="Rectangle 3075">
            <a:extLst>
              <a:ext uri="{FF2B5EF4-FFF2-40B4-BE49-F238E27FC236}">
                <a16:creationId xmlns:a16="http://schemas.microsoft.com/office/drawing/2014/main" id="{203DBE9F-1947-44B5-BC2B-1C9FD2A773A9}"/>
              </a:ext>
            </a:extLst>
          </p:cNvPr>
          <p:cNvSpPr>
            <a:spLocks noGrp="1" noChangeArrowheads="1"/>
          </p:cNvSpPr>
          <p:nvPr>
            <p:ph idx="1"/>
          </p:nvPr>
        </p:nvSpPr>
        <p:spPr>
          <a:xfrm>
            <a:off x="1752600" y="1219200"/>
            <a:ext cx="8686800" cy="5257800"/>
          </a:xfrm>
        </p:spPr>
        <p:txBody>
          <a:bodyPr/>
          <a:lstStyle/>
          <a:p>
            <a:pPr eaLnBrk="1" hangingPunct="1">
              <a:lnSpc>
                <a:spcPct val="90000"/>
              </a:lnSpc>
              <a:defRPr/>
            </a:pPr>
            <a:r>
              <a:rPr lang="en-US" sz="2800" dirty="0">
                <a:solidFill>
                  <a:srgbClr val="00FFFF"/>
                </a:solidFill>
              </a:rPr>
              <a:t>Design Specification</a:t>
            </a:r>
            <a:r>
              <a:rPr lang="en-US" sz="2800" dirty="0"/>
              <a:t> per </a:t>
            </a:r>
            <a:r>
              <a:rPr lang="en-US" sz="2800" dirty="0">
                <a:solidFill>
                  <a:srgbClr val="FFCC00"/>
                </a:solidFill>
              </a:rPr>
              <a:t>NIGP</a:t>
            </a:r>
            <a:r>
              <a:rPr lang="en-US" sz="2800" dirty="0"/>
              <a:t>, “A specification that establishes the characteristics an item must possess, including detail indicating how it is to be manufactured.  May include engineering plans or drawings and blueprints.  It tells the contractor in very prescriptive terms, what they are to provide the buyer.” </a:t>
            </a:r>
          </a:p>
          <a:p>
            <a:pPr eaLnBrk="1" hangingPunct="1">
              <a:lnSpc>
                <a:spcPct val="90000"/>
              </a:lnSpc>
              <a:defRPr/>
            </a:pPr>
            <a:r>
              <a:rPr lang="en-US" sz="2800" dirty="0">
                <a:solidFill>
                  <a:srgbClr val="00FFFF"/>
                </a:solidFill>
              </a:rPr>
              <a:t>Design Specification</a:t>
            </a:r>
            <a:r>
              <a:rPr lang="en-US" sz="2800" dirty="0"/>
              <a:t> per</a:t>
            </a:r>
            <a:r>
              <a:rPr lang="en-US" sz="2800" dirty="0">
                <a:solidFill>
                  <a:srgbClr val="FFCC00"/>
                </a:solidFill>
              </a:rPr>
              <a:t> ISM</a:t>
            </a:r>
            <a:r>
              <a:rPr lang="en-US" sz="2800" dirty="0"/>
              <a:t>, “A complete description of an item, including the composition of materials to be used in making the product as well as size, shape, capacity, dimensions, tolerances, and sometimes method of treatment or manufacture.”</a:t>
            </a:r>
          </a:p>
        </p:txBody>
      </p:sp>
      <p:sp>
        <p:nvSpPr>
          <p:cNvPr id="6" name="Footer Placeholder 3">
            <a:extLst>
              <a:ext uri="{FF2B5EF4-FFF2-40B4-BE49-F238E27FC236}">
                <a16:creationId xmlns:a16="http://schemas.microsoft.com/office/drawing/2014/main" id="{7D8587C5-54EC-4980-B28A-E9995E4507C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68B3328-D0C0-4754-88AD-E46AA94B4C4C}"/>
              </a:ext>
            </a:extLst>
          </p:cNvPr>
          <p:cNvSpPr>
            <a:spLocks noGrp="1"/>
          </p:cNvSpPr>
          <p:nvPr>
            <p:ph type="sldNum" sz="quarter" idx="12"/>
          </p:nvPr>
        </p:nvSpPr>
        <p:spPr/>
        <p:txBody>
          <a:bodyPr/>
          <a:lstStyle/>
          <a:p>
            <a:pPr>
              <a:defRPr/>
            </a:pPr>
            <a:fld id="{20DD1A53-D761-4ACE-A619-C3FEF0127033}" type="slidenum">
              <a:rPr lang="en-US" altLang="en-US"/>
              <a:pPr>
                <a:defRPr/>
              </a:pPr>
              <a:t>126</a:t>
            </a:fld>
            <a:endParaRPr lang="en-US" altLang="en-US" dirty="0"/>
          </a:p>
        </p:txBody>
      </p:sp>
      <p:sp>
        <p:nvSpPr>
          <p:cNvPr id="4" name="Footer Placeholder 3">
            <a:extLst>
              <a:ext uri="{FF2B5EF4-FFF2-40B4-BE49-F238E27FC236}">
                <a16:creationId xmlns:a16="http://schemas.microsoft.com/office/drawing/2014/main" id="{CCA00119-1BD7-4C7E-95F7-D888541D52BC}"/>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FC988A83-5F36-471F-9840-357A263671DF}"/>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847618374"/>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3410" name="Rectangle 2050">
            <a:extLst>
              <a:ext uri="{FF2B5EF4-FFF2-40B4-BE49-F238E27FC236}">
                <a16:creationId xmlns:a16="http://schemas.microsoft.com/office/drawing/2014/main" id="{B0B18CDB-F13F-4534-A116-45764EE35996}"/>
              </a:ext>
            </a:extLst>
          </p:cNvPr>
          <p:cNvSpPr>
            <a:spLocks noGrp="1" noChangeArrowheads="1"/>
          </p:cNvSpPr>
          <p:nvPr>
            <p:ph type="title"/>
          </p:nvPr>
        </p:nvSpPr>
        <p:spPr>
          <a:xfrm>
            <a:off x="1752600" y="277814"/>
            <a:ext cx="8763000" cy="865187"/>
          </a:xfrm>
        </p:spPr>
        <p:txBody>
          <a:bodyPr>
            <a:normAutofit fontScale="90000"/>
          </a:bodyPr>
          <a:lstStyle/>
          <a:p>
            <a:pPr eaLnBrk="1" hangingPunct="1">
              <a:defRPr/>
            </a:pPr>
            <a:r>
              <a:rPr lang="en-US" sz="4000" dirty="0">
                <a:solidFill>
                  <a:srgbClr val="FFFF00"/>
                </a:solidFill>
              </a:rPr>
              <a:t>Types of Specifications </a:t>
            </a:r>
            <a:r>
              <a:rPr lang="en-US" sz="2400" dirty="0">
                <a:solidFill>
                  <a:srgbClr val="FFFF00"/>
                </a:solidFill>
              </a:rPr>
              <a:t>(Cont’d)</a:t>
            </a:r>
          </a:p>
        </p:txBody>
      </p:sp>
      <p:sp>
        <p:nvSpPr>
          <p:cNvPr id="1553411" name="Rectangle 2051">
            <a:extLst>
              <a:ext uri="{FF2B5EF4-FFF2-40B4-BE49-F238E27FC236}">
                <a16:creationId xmlns:a16="http://schemas.microsoft.com/office/drawing/2014/main" id="{9B1740BF-1636-40E8-9D4C-3C5C0C868F56}"/>
              </a:ext>
            </a:extLst>
          </p:cNvPr>
          <p:cNvSpPr>
            <a:spLocks noGrp="1" noChangeArrowheads="1"/>
          </p:cNvSpPr>
          <p:nvPr>
            <p:ph idx="1"/>
          </p:nvPr>
        </p:nvSpPr>
        <p:spPr>
          <a:xfrm>
            <a:off x="1752600" y="1371600"/>
            <a:ext cx="8915400" cy="5105400"/>
          </a:xfrm>
        </p:spPr>
        <p:txBody>
          <a:bodyPr>
            <a:normAutofit lnSpcReduction="10000"/>
          </a:bodyPr>
          <a:lstStyle/>
          <a:p>
            <a:pPr eaLnBrk="1" hangingPunct="1">
              <a:lnSpc>
                <a:spcPct val="90000"/>
              </a:lnSpc>
              <a:defRPr/>
            </a:pPr>
            <a:r>
              <a:rPr lang="en-US" sz="2800" dirty="0">
                <a:solidFill>
                  <a:srgbClr val="00FFFF"/>
                </a:solidFill>
              </a:rPr>
              <a:t>Functional Specification</a:t>
            </a:r>
            <a:r>
              <a:rPr lang="en-US" sz="2800" dirty="0"/>
              <a:t> per </a:t>
            </a:r>
            <a:r>
              <a:rPr lang="en-US" sz="2800" dirty="0">
                <a:solidFill>
                  <a:srgbClr val="FFCC00"/>
                </a:solidFill>
              </a:rPr>
              <a:t>NIGP,</a:t>
            </a:r>
            <a:r>
              <a:rPr lang="en-US" sz="2800" dirty="0"/>
              <a:t> “A specification setting forth the results required from the supply or service.”</a:t>
            </a:r>
          </a:p>
          <a:p>
            <a:pPr eaLnBrk="1" hangingPunct="1">
              <a:lnSpc>
                <a:spcPct val="90000"/>
              </a:lnSpc>
              <a:defRPr/>
            </a:pPr>
            <a:r>
              <a:rPr lang="en-US" sz="2800" dirty="0">
                <a:solidFill>
                  <a:srgbClr val="00FFFF"/>
                </a:solidFill>
              </a:rPr>
              <a:t>Performance Specifications</a:t>
            </a:r>
            <a:r>
              <a:rPr lang="en-US" sz="2800" dirty="0"/>
              <a:t> per </a:t>
            </a:r>
            <a:r>
              <a:rPr lang="en-US" sz="2800" dirty="0">
                <a:solidFill>
                  <a:srgbClr val="FFCC00"/>
                </a:solidFill>
              </a:rPr>
              <a:t>NIGP</a:t>
            </a:r>
            <a:r>
              <a:rPr lang="en-US" sz="2800" dirty="0"/>
              <a:t>, “A description of a product or service that provides a general functional recital of performance characteristics required to achieve an end result or outcome desired. It does not require the bidder/offeror to comply with specific design requirements.”</a:t>
            </a:r>
          </a:p>
          <a:p>
            <a:pPr eaLnBrk="1" hangingPunct="1">
              <a:lnSpc>
                <a:spcPct val="90000"/>
              </a:lnSpc>
              <a:defRPr/>
            </a:pPr>
            <a:r>
              <a:rPr lang="en-US" sz="2800" dirty="0">
                <a:solidFill>
                  <a:srgbClr val="00FFFF"/>
                </a:solidFill>
              </a:rPr>
              <a:t>Performance Specification</a:t>
            </a:r>
            <a:r>
              <a:rPr lang="en-US" sz="2800" dirty="0"/>
              <a:t> per </a:t>
            </a:r>
            <a:r>
              <a:rPr lang="en-US" sz="2800" dirty="0">
                <a:solidFill>
                  <a:srgbClr val="FFCC00"/>
                </a:solidFill>
              </a:rPr>
              <a:t>ISM</a:t>
            </a:r>
            <a:r>
              <a:rPr lang="en-US" sz="2800" dirty="0"/>
              <a:t>, “ A specification that details the performance criteria required for a particular material or product.”</a:t>
            </a:r>
          </a:p>
        </p:txBody>
      </p:sp>
      <p:sp>
        <p:nvSpPr>
          <p:cNvPr id="6" name="Footer Placeholder 3">
            <a:extLst>
              <a:ext uri="{FF2B5EF4-FFF2-40B4-BE49-F238E27FC236}">
                <a16:creationId xmlns:a16="http://schemas.microsoft.com/office/drawing/2014/main" id="{2F2C8792-5ED0-4F3C-9BB3-6B1BA86ED63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C82EB63-FF68-4C4A-BE57-47E1BE86FABD}"/>
              </a:ext>
            </a:extLst>
          </p:cNvPr>
          <p:cNvSpPr>
            <a:spLocks noGrp="1"/>
          </p:cNvSpPr>
          <p:nvPr>
            <p:ph type="sldNum" sz="quarter" idx="12"/>
          </p:nvPr>
        </p:nvSpPr>
        <p:spPr/>
        <p:txBody>
          <a:bodyPr/>
          <a:lstStyle/>
          <a:p>
            <a:pPr>
              <a:defRPr/>
            </a:pPr>
            <a:fld id="{FB7A3480-D095-4E24-8FF5-8086A7B5A709}" type="slidenum">
              <a:rPr lang="en-US" altLang="en-US"/>
              <a:pPr>
                <a:defRPr/>
              </a:pPr>
              <a:t>127</a:t>
            </a:fld>
            <a:endParaRPr lang="en-US" altLang="en-US" dirty="0"/>
          </a:p>
        </p:txBody>
      </p:sp>
      <p:sp>
        <p:nvSpPr>
          <p:cNvPr id="4" name="Footer Placeholder 3">
            <a:extLst>
              <a:ext uri="{FF2B5EF4-FFF2-40B4-BE49-F238E27FC236}">
                <a16:creationId xmlns:a16="http://schemas.microsoft.com/office/drawing/2014/main" id="{9F8D4D78-67A4-4FE7-9D50-BF6A847E78C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3069BD5-CFF6-4FBD-BD7A-7F32AE0E5D4F}"/>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54661292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a:extLst>
              <a:ext uri="{FF2B5EF4-FFF2-40B4-BE49-F238E27FC236}">
                <a16:creationId xmlns:a16="http://schemas.microsoft.com/office/drawing/2014/main" id="{036B689C-743B-48BE-9DAD-5920950C3850}"/>
              </a:ext>
            </a:extLst>
          </p:cNvPr>
          <p:cNvSpPr>
            <a:spLocks noGrp="1" noChangeArrowheads="1"/>
          </p:cNvSpPr>
          <p:nvPr>
            <p:ph type="title"/>
          </p:nvPr>
        </p:nvSpPr>
        <p:spPr>
          <a:xfrm>
            <a:off x="1828800" y="277814"/>
            <a:ext cx="8610600" cy="636587"/>
          </a:xfrm>
        </p:spPr>
        <p:txBody>
          <a:bodyPr>
            <a:normAutofit fontScale="90000"/>
          </a:bodyPr>
          <a:lstStyle/>
          <a:p>
            <a:pPr eaLnBrk="1" hangingPunct="1">
              <a:defRPr/>
            </a:pPr>
            <a:r>
              <a:rPr lang="en-US" dirty="0"/>
              <a:t>Risk of Performance</a:t>
            </a:r>
          </a:p>
        </p:txBody>
      </p:sp>
      <p:sp>
        <p:nvSpPr>
          <p:cNvPr id="7" name="Footer Placeholder 3">
            <a:extLst>
              <a:ext uri="{FF2B5EF4-FFF2-40B4-BE49-F238E27FC236}">
                <a16:creationId xmlns:a16="http://schemas.microsoft.com/office/drawing/2014/main" id="{A3D70B09-76E6-4E47-89DF-67A3B3C6636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151CDEEB-70F8-4FA8-8431-06C7E0523ED5}"/>
              </a:ext>
            </a:extLst>
          </p:cNvPr>
          <p:cNvSpPr>
            <a:spLocks noGrp="1"/>
          </p:cNvSpPr>
          <p:nvPr>
            <p:ph type="sldNum" sz="quarter" idx="12"/>
          </p:nvPr>
        </p:nvSpPr>
        <p:spPr/>
        <p:txBody>
          <a:bodyPr/>
          <a:lstStyle/>
          <a:p>
            <a:pPr>
              <a:defRPr/>
            </a:pPr>
            <a:fld id="{888FE2A9-14B0-4942-BD44-9D3B6CDBA894}" type="slidenum">
              <a:rPr lang="en-US" altLang="en-US"/>
              <a:pPr>
                <a:defRPr/>
              </a:pPr>
              <a:t>128</a:t>
            </a:fld>
            <a:endParaRPr lang="en-US" altLang="en-US" dirty="0"/>
          </a:p>
        </p:txBody>
      </p:sp>
      <p:sp>
        <p:nvSpPr>
          <p:cNvPr id="5" name="Footer Placeholder 3">
            <a:extLst>
              <a:ext uri="{FF2B5EF4-FFF2-40B4-BE49-F238E27FC236}">
                <a16:creationId xmlns:a16="http://schemas.microsoft.com/office/drawing/2014/main" id="{CA5F1810-AF12-4B2A-9A48-A66C1C5C0298}"/>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72DE16BF-40C5-4C5D-8017-4C814383E9B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590855" name="Text Box 3">
            <a:extLst>
              <a:ext uri="{FF2B5EF4-FFF2-40B4-BE49-F238E27FC236}">
                <a16:creationId xmlns:a16="http://schemas.microsoft.com/office/drawing/2014/main" id="{D64FB5FE-6EEC-4B62-95E5-1E071730FCCD}"/>
              </a:ext>
            </a:extLst>
          </p:cNvPr>
          <p:cNvSpPr txBox="1">
            <a:spLocks noChangeArrowheads="1"/>
          </p:cNvSpPr>
          <p:nvPr/>
        </p:nvSpPr>
        <p:spPr bwMode="auto">
          <a:xfrm>
            <a:off x="1981200" y="1828800"/>
            <a:ext cx="82296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Aft>
                <a:spcPct val="20000"/>
              </a:spcAft>
              <a:buClrTx/>
              <a:buSzTx/>
              <a:buFontTx/>
              <a:buNone/>
            </a:pPr>
            <a:r>
              <a:rPr lang="en-US" altLang="en-US" dirty="0"/>
              <a:t>In procurement terminology, the risk of performance is the difference between </a:t>
            </a:r>
            <a:r>
              <a:rPr lang="en-US" altLang="en-US" b="1" u="sng" dirty="0">
                <a:solidFill>
                  <a:srgbClr val="00FFFF"/>
                </a:solidFill>
              </a:rPr>
              <a:t>functional</a:t>
            </a:r>
            <a:r>
              <a:rPr lang="en-US" altLang="en-US" dirty="0"/>
              <a:t> or </a:t>
            </a:r>
            <a:r>
              <a:rPr lang="en-US" altLang="en-US" b="1" u="sng" dirty="0">
                <a:solidFill>
                  <a:srgbClr val="99FF66"/>
                </a:solidFill>
              </a:rPr>
              <a:t>performance</a:t>
            </a:r>
            <a:r>
              <a:rPr lang="en-US" altLang="en-US" b="1" dirty="0"/>
              <a:t> </a:t>
            </a:r>
            <a:r>
              <a:rPr lang="en-US" altLang="en-US" b="1" u="sng" dirty="0"/>
              <a:t>specifications </a:t>
            </a:r>
            <a:r>
              <a:rPr lang="en-US" altLang="en-US" dirty="0"/>
              <a:t>(the result to be achieved) and </a:t>
            </a:r>
            <a:r>
              <a:rPr lang="en-US" altLang="en-US" b="1" u="sng" dirty="0">
                <a:solidFill>
                  <a:srgbClr val="FFFF00"/>
                </a:solidFill>
              </a:rPr>
              <a:t>design</a:t>
            </a:r>
            <a:r>
              <a:rPr lang="en-US" altLang="en-US" b="1" u="sng" dirty="0"/>
              <a:t> specifications</a:t>
            </a:r>
            <a:r>
              <a:rPr lang="en-US" altLang="en-US" b="1" dirty="0"/>
              <a:t> </a:t>
            </a:r>
            <a:r>
              <a:rPr lang="en-US" altLang="en-US" dirty="0"/>
              <a:t>(the means that supposedly will achieve the result)</a:t>
            </a:r>
            <a:endParaRPr lang="en-US" altLang="en-US" sz="3600" b="1" dirty="0">
              <a:solidFill>
                <a:srgbClr val="FF0000"/>
              </a:solidFill>
            </a:endParaRPr>
          </a:p>
        </p:txBody>
      </p:sp>
      <p:sp>
        <p:nvSpPr>
          <p:cNvPr id="590856" name="Text Box 4">
            <a:extLst>
              <a:ext uri="{FF2B5EF4-FFF2-40B4-BE49-F238E27FC236}">
                <a16:creationId xmlns:a16="http://schemas.microsoft.com/office/drawing/2014/main" id="{5CF28E1A-1156-4384-ADA0-381380A1E832}"/>
              </a:ext>
            </a:extLst>
          </p:cNvPr>
          <p:cNvSpPr txBox="1">
            <a:spLocks noChangeArrowheads="1"/>
          </p:cNvSpPr>
          <p:nvPr/>
        </p:nvSpPr>
        <p:spPr bwMode="auto">
          <a:xfrm>
            <a:off x="1981200" y="11430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 typeface="Wingdings 3" panose="05040102010807070707" pitchFamily="18" charset="2"/>
              <a:buNone/>
            </a:pPr>
            <a:r>
              <a:rPr lang="en-US" altLang="en-US" sz="3600" dirty="0"/>
              <a:t>	</a:t>
            </a:r>
            <a:endParaRPr lang="en-US" altLang="en-US" sz="3300" dirty="0">
              <a:solidFill>
                <a:srgbClr val="FF0000"/>
              </a:solidFill>
            </a:endParaRPr>
          </a:p>
        </p:txBody>
      </p:sp>
    </p:spTree>
    <p:extLst>
      <p:ext uri="{BB962C8B-B14F-4D97-AF65-F5344CB8AC3E}">
        <p14:creationId xmlns:p14="http://schemas.microsoft.com/office/powerpoint/2010/main" val="282542848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74FF5-8A6C-443F-A932-0EB40EE5130B}"/>
              </a:ext>
            </a:extLst>
          </p:cNvPr>
          <p:cNvSpPr>
            <a:spLocks noGrp="1"/>
          </p:cNvSpPr>
          <p:nvPr>
            <p:ph type="title"/>
          </p:nvPr>
        </p:nvSpPr>
        <p:spPr/>
        <p:txBody>
          <a:bodyPr/>
          <a:lstStyle/>
          <a:p>
            <a:r>
              <a:rPr lang="en-US" dirty="0"/>
              <a:t>Design specifications</a:t>
            </a:r>
          </a:p>
        </p:txBody>
      </p:sp>
      <p:sp>
        <p:nvSpPr>
          <p:cNvPr id="3" name="Content Placeholder 2">
            <a:extLst>
              <a:ext uri="{FF2B5EF4-FFF2-40B4-BE49-F238E27FC236}">
                <a16:creationId xmlns:a16="http://schemas.microsoft.com/office/drawing/2014/main" id="{81127373-76FB-434C-B025-15486FCA8777}"/>
              </a:ext>
            </a:extLst>
          </p:cNvPr>
          <p:cNvSpPr>
            <a:spLocks noGrp="1"/>
          </p:cNvSpPr>
          <p:nvPr>
            <p:ph idx="1"/>
          </p:nvPr>
        </p:nvSpPr>
        <p:spPr/>
        <p:txBody>
          <a:bodyPr>
            <a:normAutofit fontScale="85000" lnSpcReduction="10000"/>
          </a:bodyPr>
          <a:lstStyle/>
          <a:p>
            <a:r>
              <a:rPr lang="en-US" dirty="0"/>
              <a:t>Perhaps the best example of design specifications occurs in construction contracts</a:t>
            </a:r>
          </a:p>
          <a:p>
            <a:r>
              <a:rPr lang="en-US" dirty="0"/>
              <a:t>Usually there are blue prints, detailed drawings, etc.. of what is to be built</a:t>
            </a:r>
          </a:p>
          <a:p>
            <a:r>
              <a:rPr lang="en-US" dirty="0"/>
              <a:t>The contractor is to build exactly what the blueprints or drawings say</a:t>
            </a:r>
          </a:p>
          <a:p>
            <a:pPr lvl="1"/>
            <a:r>
              <a:rPr lang="en-US" dirty="0"/>
              <a:t>Usually there is no leeway for variation</a:t>
            </a:r>
          </a:p>
          <a:p>
            <a:pPr lvl="1"/>
            <a:r>
              <a:rPr lang="en-US" dirty="0"/>
              <a:t>The contractor doesn’t get paid if it doesn’t follow the blueprints, etc.. exactly</a:t>
            </a:r>
          </a:p>
          <a:p>
            <a:pPr lvl="1"/>
            <a:r>
              <a:rPr lang="en-US" dirty="0"/>
              <a:t>And the contractor has no responsibility for any defect in the blueprints</a:t>
            </a:r>
          </a:p>
          <a:p>
            <a:pPr lvl="1"/>
            <a:r>
              <a:rPr lang="en-US" dirty="0"/>
              <a:t>If the resulting building, road, etc.. doesn’t turn out as desired, the fault is on who designed it, not the contractor who build it “to specifications” </a:t>
            </a:r>
          </a:p>
        </p:txBody>
      </p:sp>
      <p:sp>
        <p:nvSpPr>
          <p:cNvPr id="4" name="Footer Placeholder 3">
            <a:extLst>
              <a:ext uri="{FF2B5EF4-FFF2-40B4-BE49-F238E27FC236}">
                <a16:creationId xmlns:a16="http://schemas.microsoft.com/office/drawing/2014/main" id="{41655644-22BB-4F04-8806-6B75AC110239}"/>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433E73BC-58E9-4EC5-B074-157BB2D07474}"/>
              </a:ext>
            </a:extLst>
          </p:cNvPr>
          <p:cNvSpPr>
            <a:spLocks noGrp="1"/>
          </p:cNvSpPr>
          <p:nvPr>
            <p:ph type="sldNum" sz="quarter" idx="12"/>
          </p:nvPr>
        </p:nvSpPr>
        <p:spPr/>
        <p:txBody>
          <a:bodyPr/>
          <a:lstStyle/>
          <a:p>
            <a:fld id="{D57F1E4F-1CFF-5643-939E-02111984F565}" type="slidenum">
              <a:rPr lang="en-US" smtClean="0"/>
              <a:t>129</a:t>
            </a:fld>
            <a:endParaRPr lang="en-US" dirty="0"/>
          </a:p>
        </p:txBody>
      </p:sp>
    </p:spTree>
    <p:extLst>
      <p:ext uri="{BB962C8B-B14F-4D97-AF65-F5344CB8AC3E}">
        <p14:creationId xmlns:p14="http://schemas.microsoft.com/office/powerpoint/2010/main" val="1857666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297A7-745D-45D9-8463-98564752C559}"/>
              </a:ext>
            </a:extLst>
          </p:cNvPr>
          <p:cNvSpPr>
            <a:spLocks noGrp="1"/>
          </p:cNvSpPr>
          <p:nvPr>
            <p:ph type="title"/>
          </p:nvPr>
        </p:nvSpPr>
        <p:spPr>
          <a:xfrm>
            <a:off x="913795" y="609600"/>
            <a:ext cx="10353761" cy="5060623"/>
          </a:xfrm>
        </p:spPr>
        <p:txBody>
          <a:bodyPr>
            <a:normAutofit/>
          </a:bodyPr>
          <a:lstStyle/>
          <a:p>
            <a:r>
              <a:rPr lang="en-US" sz="4000" dirty="0"/>
              <a:t>Succinct objectives of well written specifications </a:t>
            </a:r>
            <a:br>
              <a:rPr lang="en-US" sz="4000" dirty="0"/>
            </a:br>
            <a:endParaRPr lang="en-US" sz="4000" dirty="0"/>
          </a:p>
        </p:txBody>
      </p:sp>
      <p:sp>
        <p:nvSpPr>
          <p:cNvPr id="3" name="Footer Placeholder 2">
            <a:extLst>
              <a:ext uri="{FF2B5EF4-FFF2-40B4-BE49-F238E27FC236}">
                <a16:creationId xmlns:a16="http://schemas.microsoft.com/office/drawing/2014/main" id="{40305127-A7DE-47BC-B240-E341C263DD7F}"/>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4" name="Slide Number Placeholder 3">
            <a:extLst>
              <a:ext uri="{FF2B5EF4-FFF2-40B4-BE49-F238E27FC236}">
                <a16:creationId xmlns:a16="http://schemas.microsoft.com/office/drawing/2014/main" id="{4AD55886-6D09-4FC4-B1DC-05494CBF2F50}"/>
              </a:ext>
            </a:extLst>
          </p:cNvPr>
          <p:cNvSpPr>
            <a:spLocks noGrp="1"/>
          </p:cNvSpPr>
          <p:nvPr>
            <p:ph type="sldNum" sz="quarter" idx="12"/>
          </p:nvPr>
        </p:nvSpPr>
        <p:spPr/>
        <p:txBody>
          <a:bodyPr/>
          <a:lstStyle/>
          <a:p>
            <a:fld id="{D57F1E4F-1CFF-5643-939E-02111984F565}" type="slidenum">
              <a:rPr lang="en-US" smtClean="0"/>
              <a:t>13</a:t>
            </a:fld>
            <a:endParaRPr lang="en-US" dirty="0"/>
          </a:p>
        </p:txBody>
      </p:sp>
    </p:spTree>
    <p:extLst>
      <p:ext uri="{BB962C8B-B14F-4D97-AF65-F5344CB8AC3E}">
        <p14:creationId xmlns:p14="http://schemas.microsoft.com/office/powerpoint/2010/main" val="345094781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a:extLst>
              <a:ext uri="{FF2B5EF4-FFF2-40B4-BE49-F238E27FC236}">
                <a16:creationId xmlns:a16="http://schemas.microsoft.com/office/drawing/2014/main" id="{5E702EBA-8621-4D13-B14F-569C1D44DD29}"/>
              </a:ext>
            </a:extLst>
          </p:cNvPr>
          <p:cNvSpPr>
            <a:spLocks noGrp="1" noChangeArrowheads="1"/>
          </p:cNvSpPr>
          <p:nvPr>
            <p:ph type="title"/>
          </p:nvPr>
        </p:nvSpPr>
        <p:spPr>
          <a:xfrm>
            <a:off x="1828800" y="277814"/>
            <a:ext cx="8610600" cy="636587"/>
          </a:xfrm>
        </p:spPr>
        <p:txBody>
          <a:bodyPr>
            <a:normAutofit fontScale="90000"/>
          </a:bodyPr>
          <a:lstStyle/>
          <a:p>
            <a:pPr eaLnBrk="1" hangingPunct="1">
              <a:defRPr/>
            </a:pPr>
            <a:r>
              <a:rPr lang="en-US" dirty="0"/>
              <a:t>Performance Specifications</a:t>
            </a:r>
          </a:p>
        </p:txBody>
      </p:sp>
      <p:sp>
        <p:nvSpPr>
          <p:cNvPr id="7" name="Footer Placeholder 3">
            <a:extLst>
              <a:ext uri="{FF2B5EF4-FFF2-40B4-BE49-F238E27FC236}">
                <a16:creationId xmlns:a16="http://schemas.microsoft.com/office/drawing/2014/main" id="{2AF72425-D6FD-486E-A90E-4903E5C1DA5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79E4CC74-023C-4831-9FDA-76655B5E6379}"/>
              </a:ext>
            </a:extLst>
          </p:cNvPr>
          <p:cNvSpPr>
            <a:spLocks noGrp="1"/>
          </p:cNvSpPr>
          <p:nvPr>
            <p:ph type="sldNum" sz="quarter" idx="12"/>
          </p:nvPr>
        </p:nvSpPr>
        <p:spPr/>
        <p:txBody>
          <a:bodyPr/>
          <a:lstStyle/>
          <a:p>
            <a:pPr>
              <a:defRPr/>
            </a:pPr>
            <a:fld id="{7532E1F4-D367-4EA1-A89D-D913DE780DAE}" type="slidenum">
              <a:rPr lang="en-US" altLang="en-US"/>
              <a:pPr>
                <a:defRPr/>
              </a:pPr>
              <a:t>130</a:t>
            </a:fld>
            <a:endParaRPr lang="en-US" altLang="en-US" dirty="0"/>
          </a:p>
        </p:txBody>
      </p:sp>
      <p:sp>
        <p:nvSpPr>
          <p:cNvPr id="5" name="Footer Placeholder 3">
            <a:extLst>
              <a:ext uri="{FF2B5EF4-FFF2-40B4-BE49-F238E27FC236}">
                <a16:creationId xmlns:a16="http://schemas.microsoft.com/office/drawing/2014/main" id="{FB7DA960-631E-4171-998E-B6770937D0C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92903" name="Text Box 3">
            <a:extLst>
              <a:ext uri="{FF2B5EF4-FFF2-40B4-BE49-F238E27FC236}">
                <a16:creationId xmlns:a16="http://schemas.microsoft.com/office/drawing/2014/main" id="{F5F12615-0CA1-4D0E-8DB6-952DFB9BC28F}"/>
              </a:ext>
            </a:extLst>
          </p:cNvPr>
          <p:cNvSpPr txBox="1">
            <a:spLocks noChangeArrowheads="1"/>
          </p:cNvSpPr>
          <p:nvPr/>
        </p:nvSpPr>
        <p:spPr bwMode="auto">
          <a:xfrm>
            <a:off x="1828800" y="1447801"/>
            <a:ext cx="8534400" cy="497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90513" indent="-29051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201738" indent="-287338">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0"/>
              </a:spcBef>
              <a:spcAft>
                <a:spcPct val="30000"/>
              </a:spcAft>
              <a:buSzTx/>
              <a:buFont typeface="Webdings" panose="05030102010509060703" pitchFamily="18" charset="2"/>
              <a:buBlip>
                <a:blip r:embed="rId3"/>
              </a:buBlip>
            </a:pPr>
            <a:r>
              <a:rPr lang="en-US" altLang="en-US" dirty="0"/>
              <a:t>In </a:t>
            </a:r>
            <a:r>
              <a:rPr lang="en-US" altLang="en-US" u="sng" dirty="0"/>
              <a:t>pure</a:t>
            </a:r>
            <a:r>
              <a:rPr lang="en-US" altLang="en-US" dirty="0"/>
              <a:t> performance specifications the entire risk is assumed by the contractor  </a:t>
            </a:r>
          </a:p>
          <a:p>
            <a:pPr>
              <a:lnSpc>
                <a:spcPct val="90000"/>
              </a:lnSpc>
              <a:spcBef>
                <a:spcPct val="0"/>
              </a:spcBef>
              <a:spcAft>
                <a:spcPct val="30000"/>
              </a:spcAft>
              <a:buSzTx/>
              <a:buFont typeface="Webdings" panose="05030102010509060703" pitchFamily="18" charset="2"/>
              <a:buBlip>
                <a:blip r:embed="rId3"/>
              </a:buBlip>
            </a:pPr>
            <a:r>
              <a:rPr lang="en-US" altLang="en-US" dirty="0"/>
              <a:t>If the final intended result isn’t achieved, the contractor doesn’t get paid</a:t>
            </a:r>
          </a:p>
          <a:p>
            <a:pPr>
              <a:lnSpc>
                <a:spcPct val="90000"/>
              </a:lnSpc>
              <a:spcBef>
                <a:spcPct val="0"/>
              </a:spcBef>
              <a:spcAft>
                <a:spcPct val="30000"/>
              </a:spcAft>
              <a:buSzTx/>
              <a:buFont typeface="Webdings" panose="05030102010509060703" pitchFamily="18" charset="2"/>
              <a:buBlip>
                <a:blip r:embed="rId3"/>
              </a:buBlip>
            </a:pPr>
            <a:r>
              <a:rPr lang="en-US" altLang="en-US" dirty="0"/>
              <a:t>The reason for the non-performance doesn’t matter unless the State caused the non-performance</a:t>
            </a:r>
          </a:p>
          <a:p>
            <a:pPr lvl="2">
              <a:lnSpc>
                <a:spcPct val="90000"/>
              </a:lnSpc>
              <a:spcBef>
                <a:spcPct val="0"/>
              </a:spcBef>
              <a:spcAft>
                <a:spcPct val="30000"/>
              </a:spcAft>
              <a:buClr>
                <a:schemeClr val="tx1"/>
              </a:buClr>
              <a:buSzTx/>
              <a:buFont typeface="Arial" panose="020B0604020202020204" pitchFamily="34" charset="0"/>
              <a:buChar char="–"/>
            </a:pPr>
            <a:r>
              <a:rPr lang="en-US" altLang="en-US" sz="2800" dirty="0"/>
              <a:t>i.e. the State’s improper action or inaction caused the non-performance</a:t>
            </a:r>
          </a:p>
          <a:p>
            <a:pPr>
              <a:spcBef>
                <a:spcPct val="0"/>
              </a:spcBef>
              <a:buClrTx/>
              <a:buSzTx/>
              <a:buFontTx/>
              <a:buNone/>
            </a:pPr>
            <a:endParaRPr lang="en-US" altLang="en-US" sz="2800" dirty="0">
              <a:solidFill>
                <a:srgbClr val="FF0000"/>
              </a:solidFill>
            </a:endParaRPr>
          </a:p>
        </p:txBody>
      </p:sp>
      <p:sp>
        <p:nvSpPr>
          <p:cNvPr id="592904" name="Text Box 4">
            <a:extLst>
              <a:ext uri="{FF2B5EF4-FFF2-40B4-BE49-F238E27FC236}">
                <a16:creationId xmlns:a16="http://schemas.microsoft.com/office/drawing/2014/main" id="{31F89F00-64DB-4E9B-882E-FA82ECA62135}"/>
              </a:ext>
            </a:extLst>
          </p:cNvPr>
          <p:cNvSpPr txBox="1">
            <a:spLocks noChangeArrowheads="1"/>
          </p:cNvSpPr>
          <p:nvPr/>
        </p:nvSpPr>
        <p:spPr bwMode="auto">
          <a:xfrm>
            <a:off x="1981200" y="11430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 typeface="Wingdings 3" panose="05040102010807070707" pitchFamily="18" charset="2"/>
              <a:buNone/>
            </a:pPr>
            <a:r>
              <a:rPr lang="en-US" altLang="en-US" sz="3600" dirty="0"/>
              <a:t>	</a:t>
            </a:r>
            <a:endParaRPr lang="en-US" altLang="en-US" sz="3300" dirty="0">
              <a:solidFill>
                <a:srgbClr val="FF0000"/>
              </a:solidFill>
            </a:endParaRPr>
          </a:p>
        </p:txBody>
      </p:sp>
    </p:spTree>
    <p:extLst>
      <p:ext uri="{BB962C8B-B14F-4D97-AF65-F5344CB8AC3E}">
        <p14:creationId xmlns:p14="http://schemas.microsoft.com/office/powerpoint/2010/main" val="10517259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a:extLst>
              <a:ext uri="{FF2B5EF4-FFF2-40B4-BE49-F238E27FC236}">
                <a16:creationId xmlns:a16="http://schemas.microsoft.com/office/drawing/2014/main" id="{05E898E1-BAF7-4030-A6BF-D3C38E581F20}"/>
              </a:ext>
            </a:extLst>
          </p:cNvPr>
          <p:cNvSpPr>
            <a:spLocks noGrp="1" noChangeArrowheads="1"/>
          </p:cNvSpPr>
          <p:nvPr>
            <p:ph type="title"/>
          </p:nvPr>
        </p:nvSpPr>
        <p:spPr>
          <a:xfrm>
            <a:off x="382553" y="152400"/>
            <a:ext cx="11299373" cy="609600"/>
          </a:xfrm>
        </p:spPr>
        <p:txBody>
          <a:bodyPr>
            <a:normAutofit fontScale="90000"/>
          </a:bodyPr>
          <a:lstStyle/>
          <a:p>
            <a:pPr eaLnBrk="1" hangingPunct="1">
              <a:defRPr/>
            </a:pPr>
            <a:r>
              <a:rPr lang="en-US" dirty="0"/>
              <a:t>Combination Specifications</a:t>
            </a:r>
          </a:p>
        </p:txBody>
      </p:sp>
      <p:sp>
        <p:nvSpPr>
          <p:cNvPr id="7" name="Footer Placeholder 3">
            <a:extLst>
              <a:ext uri="{FF2B5EF4-FFF2-40B4-BE49-F238E27FC236}">
                <a16:creationId xmlns:a16="http://schemas.microsoft.com/office/drawing/2014/main" id="{A2519A12-8E51-4DC2-BF07-A67AC4B0423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9A64CDE6-2E31-403C-9506-4A5E44ACE2ED}"/>
              </a:ext>
            </a:extLst>
          </p:cNvPr>
          <p:cNvSpPr>
            <a:spLocks noGrp="1"/>
          </p:cNvSpPr>
          <p:nvPr>
            <p:ph type="sldNum" sz="quarter" idx="12"/>
          </p:nvPr>
        </p:nvSpPr>
        <p:spPr/>
        <p:txBody>
          <a:bodyPr/>
          <a:lstStyle/>
          <a:p>
            <a:pPr>
              <a:defRPr/>
            </a:pPr>
            <a:fld id="{049FB0C5-9855-474D-A4DC-D94C80CF8B7C}" type="slidenum">
              <a:rPr lang="en-US" altLang="en-US"/>
              <a:pPr>
                <a:defRPr/>
              </a:pPr>
              <a:t>131</a:t>
            </a:fld>
            <a:endParaRPr lang="en-US" altLang="en-US" dirty="0"/>
          </a:p>
        </p:txBody>
      </p:sp>
      <p:sp>
        <p:nvSpPr>
          <p:cNvPr id="5" name="Footer Placeholder 3">
            <a:extLst>
              <a:ext uri="{FF2B5EF4-FFF2-40B4-BE49-F238E27FC236}">
                <a16:creationId xmlns:a16="http://schemas.microsoft.com/office/drawing/2014/main" id="{950CA6AF-A42C-4DEE-BB4A-B93E4027E90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63BB4114-F650-462A-9B9A-1AEF0883C02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601095" name="Text Box 3">
            <a:extLst>
              <a:ext uri="{FF2B5EF4-FFF2-40B4-BE49-F238E27FC236}">
                <a16:creationId xmlns:a16="http://schemas.microsoft.com/office/drawing/2014/main" id="{A03481D6-2279-4B5A-B60A-18B97A73170F}"/>
              </a:ext>
            </a:extLst>
          </p:cNvPr>
          <p:cNvSpPr txBox="1">
            <a:spLocks noChangeArrowheads="1"/>
          </p:cNvSpPr>
          <p:nvPr/>
        </p:nvSpPr>
        <p:spPr bwMode="auto">
          <a:xfrm>
            <a:off x="223935" y="1066800"/>
            <a:ext cx="11719249" cy="5299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5613" indent="-45561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5699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buSzTx/>
              <a:buFont typeface="Webdings" panose="05030102010509060703" pitchFamily="18" charset="2"/>
              <a:buBlip>
                <a:blip r:embed="rId3"/>
              </a:buBlip>
            </a:pPr>
            <a:r>
              <a:rPr lang="en-US" altLang="en-US" dirty="0"/>
              <a:t>In reality most specifications are a combination of performance and design specifications</a:t>
            </a:r>
          </a:p>
          <a:p>
            <a:pPr>
              <a:buSzTx/>
            </a:pPr>
            <a:r>
              <a:rPr lang="en-US" altLang="en-US" dirty="0"/>
              <a:t>Combination specifications spread the risk between the contractor and the State</a:t>
            </a:r>
          </a:p>
          <a:p>
            <a:pPr>
              <a:buSzTx/>
              <a:buFont typeface="Webdings" panose="05030102010509060703" pitchFamily="18" charset="2"/>
              <a:buBlip>
                <a:blip r:embed="rId3"/>
              </a:buBlip>
            </a:pPr>
            <a:r>
              <a:rPr lang="en-US" altLang="en-US" dirty="0"/>
              <a:t>There are things we want to ensure happen as an end result</a:t>
            </a:r>
          </a:p>
          <a:p>
            <a:pPr lvl="1">
              <a:buClr>
                <a:schemeClr val="tx1"/>
              </a:buClr>
            </a:pPr>
            <a:r>
              <a:rPr lang="en-US" altLang="en-US" dirty="0"/>
              <a:t>Things we design, or tell the contractor must be done</a:t>
            </a:r>
          </a:p>
          <a:p>
            <a:pPr>
              <a:buSzTx/>
              <a:buFont typeface="Webdings" panose="05030102010509060703" pitchFamily="18" charset="2"/>
              <a:buBlip>
                <a:blip r:embed="rId3"/>
              </a:buBlip>
            </a:pPr>
            <a:r>
              <a:rPr lang="en-US" altLang="en-US" dirty="0"/>
              <a:t>There are also things we want the contractor to do as part of the means to the end result</a:t>
            </a:r>
          </a:p>
          <a:p>
            <a:pPr lvl="1">
              <a:buClr>
                <a:schemeClr val="tx1"/>
              </a:buClr>
              <a:buFont typeface="Times New Roman" panose="02020603050405020304" pitchFamily="18" charset="0"/>
              <a:buChar char="–"/>
            </a:pPr>
            <a:r>
              <a:rPr lang="en-US" altLang="en-US" dirty="0"/>
              <a:t>Things we want the contractor to tell us how its described approach will achieve the stated objective (s)</a:t>
            </a:r>
          </a:p>
        </p:txBody>
      </p:sp>
      <p:sp>
        <p:nvSpPr>
          <p:cNvPr id="601096" name="Text Box 4">
            <a:extLst>
              <a:ext uri="{FF2B5EF4-FFF2-40B4-BE49-F238E27FC236}">
                <a16:creationId xmlns:a16="http://schemas.microsoft.com/office/drawing/2014/main" id="{3471A88E-A2DB-48E1-9F99-A73BA2E0BB20}"/>
              </a:ext>
            </a:extLst>
          </p:cNvPr>
          <p:cNvSpPr txBox="1">
            <a:spLocks noChangeArrowheads="1"/>
          </p:cNvSpPr>
          <p:nvPr/>
        </p:nvSpPr>
        <p:spPr bwMode="auto">
          <a:xfrm>
            <a:off x="1981200" y="11430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 typeface="Wingdings 3" panose="05040102010807070707" pitchFamily="18" charset="2"/>
              <a:buNone/>
            </a:pPr>
            <a:r>
              <a:rPr lang="en-US" altLang="en-US" sz="3600" dirty="0"/>
              <a:t>	</a:t>
            </a:r>
            <a:endParaRPr lang="en-US" altLang="en-US" sz="3300" dirty="0">
              <a:solidFill>
                <a:srgbClr val="FF0000"/>
              </a:solidFill>
            </a:endParaRPr>
          </a:p>
        </p:txBody>
      </p:sp>
    </p:spTree>
    <p:extLst>
      <p:ext uri="{BB962C8B-B14F-4D97-AF65-F5344CB8AC3E}">
        <p14:creationId xmlns:p14="http://schemas.microsoft.com/office/powerpoint/2010/main" val="225971846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a:extLst>
              <a:ext uri="{FF2B5EF4-FFF2-40B4-BE49-F238E27FC236}">
                <a16:creationId xmlns:a16="http://schemas.microsoft.com/office/drawing/2014/main" id="{FD089DFD-6480-40A8-B4D9-785CDF46F3DF}"/>
              </a:ext>
            </a:extLst>
          </p:cNvPr>
          <p:cNvSpPr>
            <a:spLocks noGrp="1" noChangeArrowheads="1"/>
          </p:cNvSpPr>
          <p:nvPr>
            <p:ph type="title"/>
          </p:nvPr>
        </p:nvSpPr>
        <p:spPr>
          <a:xfrm>
            <a:off x="261257" y="277814"/>
            <a:ext cx="11392678" cy="636587"/>
          </a:xfrm>
        </p:spPr>
        <p:txBody>
          <a:bodyPr>
            <a:normAutofit fontScale="90000"/>
          </a:bodyPr>
          <a:lstStyle/>
          <a:p>
            <a:pPr eaLnBrk="1" hangingPunct="1">
              <a:defRPr/>
            </a:pPr>
            <a:r>
              <a:rPr lang="en-US" dirty="0"/>
              <a:t>Combination Specifications</a:t>
            </a:r>
            <a:r>
              <a:rPr lang="en-US" dirty="0">
                <a:solidFill>
                  <a:srgbClr val="FF6600"/>
                </a:solidFill>
              </a:rPr>
              <a:t> </a:t>
            </a:r>
            <a:r>
              <a:rPr lang="en-US" sz="2400" dirty="0">
                <a:solidFill>
                  <a:schemeClr val="tx1"/>
                </a:solidFill>
              </a:rPr>
              <a:t>(Contd.)</a:t>
            </a:r>
          </a:p>
        </p:txBody>
      </p:sp>
      <p:sp>
        <p:nvSpPr>
          <p:cNvPr id="7" name="Footer Placeholder 3">
            <a:extLst>
              <a:ext uri="{FF2B5EF4-FFF2-40B4-BE49-F238E27FC236}">
                <a16:creationId xmlns:a16="http://schemas.microsoft.com/office/drawing/2014/main" id="{4404E7F8-A566-4E7F-84B8-3A456CC5B0D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CF99FEF3-5A03-4139-BF3A-0F4AE2013516}"/>
              </a:ext>
            </a:extLst>
          </p:cNvPr>
          <p:cNvSpPr>
            <a:spLocks noGrp="1"/>
          </p:cNvSpPr>
          <p:nvPr>
            <p:ph type="sldNum" sz="quarter" idx="12"/>
          </p:nvPr>
        </p:nvSpPr>
        <p:spPr/>
        <p:txBody>
          <a:bodyPr/>
          <a:lstStyle/>
          <a:p>
            <a:pPr>
              <a:defRPr/>
            </a:pPr>
            <a:fld id="{792D00C8-04C5-4FB7-882A-D0E3C2C52997}" type="slidenum">
              <a:rPr lang="en-US" altLang="en-US"/>
              <a:pPr>
                <a:defRPr/>
              </a:pPr>
              <a:t>132</a:t>
            </a:fld>
            <a:endParaRPr lang="en-US" altLang="en-US" dirty="0"/>
          </a:p>
        </p:txBody>
      </p:sp>
      <p:sp>
        <p:nvSpPr>
          <p:cNvPr id="5" name="Footer Placeholder 3">
            <a:extLst>
              <a:ext uri="{FF2B5EF4-FFF2-40B4-BE49-F238E27FC236}">
                <a16:creationId xmlns:a16="http://schemas.microsoft.com/office/drawing/2014/main" id="{EE509B33-0881-4544-9EFF-4AC4FF27D0D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21F9A61D-404B-4441-8B0E-F7C227FE42D6}"/>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6747DB5A-A0D9-4463-BAE4-F3CE59A3D29B}" type="slidenum">
              <a:rPr lang="en-US" altLang="en-US" sz="1200">
                <a:effectLst>
                  <a:outerShdw blurRad="38100" dist="38100" dir="2700000" algn="tl">
                    <a:srgbClr val="000000"/>
                  </a:outerShdw>
                </a:effectLst>
              </a:rPr>
              <a:pPr algn="r" eaLnBrk="1" hangingPunct="1">
                <a:defRPr/>
              </a:pPr>
              <a:t>132</a:t>
            </a:fld>
            <a:endParaRPr lang="en-US" altLang="en-US" sz="1200" dirty="0">
              <a:effectLst>
                <a:outerShdw blurRad="38100" dist="38100" dir="2700000" algn="tl">
                  <a:srgbClr val="000000"/>
                </a:outerShdw>
              </a:effectLst>
            </a:endParaRPr>
          </a:p>
        </p:txBody>
      </p:sp>
      <p:sp>
        <p:nvSpPr>
          <p:cNvPr id="605191" name="Text Box 3">
            <a:extLst>
              <a:ext uri="{FF2B5EF4-FFF2-40B4-BE49-F238E27FC236}">
                <a16:creationId xmlns:a16="http://schemas.microsoft.com/office/drawing/2014/main" id="{32235AFD-DC03-4666-8119-255C0FD3E7EB}"/>
              </a:ext>
            </a:extLst>
          </p:cNvPr>
          <p:cNvSpPr txBox="1">
            <a:spLocks noChangeArrowheads="1"/>
          </p:cNvSpPr>
          <p:nvPr/>
        </p:nvSpPr>
        <p:spPr bwMode="auto">
          <a:xfrm>
            <a:off x="550505" y="1447800"/>
            <a:ext cx="11010123" cy="5533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5613" indent="-45561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911225" indent="-3413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buSzTx/>
              <a:buFont typeface="Webdings" panose="05030102010509060703" pitchFamily="18" charset="2"/>
              <a:buBlip>
                <a:blip r:embed="rId3"/>
              </a:buBlip>
            </a:pPr>
            <a:r>
              <a:rPr lang="en-US" altLang="en-US" dirty="0"/>
              <a:t>The ratio of risk between the State and the contractor</a:t>
            </a:r>
          </a:p>
          <a:p>
            <a:pPr lvl="1">
              <a:lnSpc>
                <a:spcPct val="90000"/>
              </a:lnSpc>
              <a:buClr>
                <a:schemeClr val="tx1"/>
              </a:buClr>
            </a:pPr>
            <a:r>
              <a:rPr lang="en-US" altLang="en-US" dirty="0"/>
              <a:t>i.e., How much risk will the State assume and how much will be transferred to the contractor</a:t>
            </a:r>
          </a:p>
          <a:p>
            <a:pPr>
              <a:lnSpc>
                <a:spcPct val="90000"/>
              </a:lnSpc>
              <a:buSzTx/>
              <a:buFont typeface="Webdings" panose="05030102010509060703" pitchFamily="18" charset="2"/>
              <a:buBlip>
                <a:blip r:embed="rId3"/>
              </a:buBlip>
            </a:pPr>
            <a:r>
              <a:rPr lang="en-US" altLang="en-US" dirty="0"/>
              <a:t>Is one of the key issues to be decided by agency personnel</a:t>
            </a:r>
          </a:p>
          <a:p>
            <a:pPr>
              <a:lnSpc>
                <a:spcPct val="90000"/>
              </a:lnSpc>
              <a:buSzTx/>
              <a:buFont typeface="Webdings" panose="05030102010509060703" pitchFamily="18" charset="2"/>
              <a:buBlip>
                <a:blip r:embed="rId3"/>
              </a:buBlip>
            </a:pPr>
            <a:r>
              <a:rPr lang="en-US" altLang="en-US" dirty="0"/>
              <a:t>This is done by determining which elements of the specifications will be design based, and which will be performance based</a:t>
            </a:r>
          </a:p>
          <a:p>
            <a:pPr lvl="1">
              <a:lnSpc>
                <a:spcPct val="90000"/>
              </a:lnSpc>
              <a:buBlip>
                <a:blip r:embed="rId3"/>
              </a:buBlip>
            </a:pPr>
            <a:r>
              <a:rPr lang="en-US" altLang="en-US" dirty="0"/>
              <a:t>i.e., decide which specification aspects will be </a:t>
            </a:r>
            <a:r>
              <a:rPr lang="en-US" altLang="en-US" dirty="0">
                <a:solidFill>
                  <a:srgbClr val="00FFFF"/>
                </a:solidFill>
              </a:rPr>
              <a:t>outcome based</a:t>
            </a:r>
            <a:r>
              <a:rPr lang="en-US" altLang="en-US" dirty="0"/>
              <a:t> </a:t>
            </a:r>
            <a:r>
              <a:rPr lang="en-US" altLang="en-US" dirty="0">
                <a:solidFill>
                  <a:srgbClr val="FFFF00"/>
                </a:solidFill>
              </a:rPr>
              <a:t>(performance)</a:t>
            </a:r>
            <a:r>
              <a:rPr lang="en-US" altLang="en-US" dirty="0"/>
              <a:t> and which the contractor will be </a:t>
            </a:r>
            <a:r>
              <a:rPr lang="en-US" altLang="en-US" dirty="0">
                <a:solidFill>
                  <a:srgbClr val="99FF66"/>
                </a:solidFill>
              </a:rPr>
              <a:t>directed to do</a:t>
            </a:r>
            <a:r>
              <a:rPr lang="en-US" altLang="en-US" dirty="0"/>
              <a:t> </a:t>
            </a:r>
            <a:r>
              <a:rPr lang="en-US" altLang="en-US" dirty="0">
                <a:solidFill>
                  <a:srgbClr val="FFFF00"/>
                </a:solidFill>
              </a:rPr>
              <a:t>(design)</a:t>
            </a:r>
          </a:p>
          <a:p>
            <a:pPr lvl="1">
              <a:lnSpc>
                <a:spcPct val="90000"/>
              </a:lnSpc>
              <a:buBlip>
                <a:blip r:embed="rId3"/>
              </a:buBlip>
            </a:pPr>
            <a:endParaRPr lang="en-US" altLang="en-US" dirty="0"/>
          </a:p>
        </p:txBody>
      </p:sp>
      <p:sp>
        <p:nvSpPr>
          <p:cNvPr id="605192" name="Text Box 4">
            <a:extLst>
              <a:ext uri="{FF2B5EF4-FFF2-40B4-BE49-F238E27FC236}">
                <a16:creationId xmlns:a16="http://schemas.microsoft.com/office/drawing/2014/main" id="{5952B309-2056-4F26-A7C1-B7361CEB22FC}"/>
              </a:ext>
            </a:extLst>
          </p:cNvPr>
          <p:cNvSpPr txBox="1">
            <a:spLocks noChangeArrowheads="1"/>
          </p:cNvSpPr>
          <p:nvPr/>
        </p:nvSpPr>
        <p:spPr bwMode="auto">
          <a:xfrm>
            <a:off x="1981200" y="1143000"/>
            <a:ext cx="8305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 typeface="Wingdings 3" panose="05040102010807070707" pitchFamily="18" charset="2"/>
              <a:buNone/>
            </a:pPr>
            <a:r>
              <a:rPr lang="en-US" altLang="en-US" sz="3600" dirty="0"/>
              <a:t>	</a:t>
            </a:r>
            <a:endParaRPr lang="en-US" altLang="en-US" sz="3300" dirty="0">
              <a:solidFill>
                <a:srgbClr val="FF0000"/>
              </a:solidFill>
            </a:endParaRPr>
          </a:p>
        </p:txBody>
      </p:sp>
    </p:spTree>
    <p:extLst>
      <p:ext uri="{BB962C8B-B14F-4D97-AF65-F5344CB8AC3E}">
        <p14:creationId xmlns:p14="http://schemas.microsoft.com/office/powerpoint/2010/main" val="168517010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3190D-AEEE-42D2-BEE0-158540A99E81}"/>
              </a:ext>
            </a:extLst>
          </p:cNvPr>
          <p:cNvSpPr>
            <a:spLocks noGrp="1"/>
          </p:cNvSpPr>
          <p:nvPr>
            <p:ph type="ctrTitle"/>
          </p:nvPr>
        </p:nvSpPr>
        <p:spPr>
          <a:xfrm>
            <a:off x="1334277" y="643812"/>
            <a:ext cx="9265299" cy="2967135"/>
          </a:xfrm>
        </p:spPr>
        <p:txBody>
          <a:bodyPr>
            <a:noAutofit/>
          </a:bodyPr>
          <a:lstStyle/>
          <a:p>
            <a:r>
              <a:rPr lang="en-US" sz="4800" b="0" dirty="0"/>
              <a:t>Why should the State take-on any risk? </a:t>
            </a:r>
            <a:br>
              <a:rPr lang="en-US" sz="4800" b="0" dirty="0"/>
            </a:br>
            <a:endParaRPr lang="en-US" sz="4800" dirty="0"/>
          </a:p>
        </p:txBody>
      </p:sp>
      <p:sp>
        <p:nvSpPr>
          <p:cNvPr id="3" name="Subtitle 2">
            <a:extLst>
              <a:ext uri="{FF2B5EF4-FFF2-40B4-BE49-F238E27FC236}">
                <a16:creationId xmlns:a16="http://schemas.microsoft.com/office/drawing/2014/main" id="{1CD2B77D-126D-4F2A-8122-D763A6C48DB5}"/>
              </a:ext>
            </a:extLst>
          </p:cNvPr>
          <p:cNvSpPr>
            <a:spLocks noGrp="1"/>
          </p:cNvSpPr>
          <p:nvPr>
            <p:ph type="subTitle" idx="1"/>
          </p:nvPr>
        </p:nvSpPr>
        <p:spPr>
          <a:xfrm flipH="1">
            <a:off x="186609" y="3349690"/>
            <a:ext cx="11793896" cy="2584579"/>
          </a:xfrm>
        </p:spPr>
        <p:txBody>
          <a:bodyPr>
            <a:normAutofit/>
          </a:bodyPr>
          <a:lstStyle/>
          <a:p>
            <a:r>
              <a:rPr lang="en-US" sz="4400" dirty="0"/>
              <a:t>Let the vendors worry about it! </a:t>
            </a:r>
          </a:p>
        </p:txBody>
      </p:sp>
    </p:spTree>
    <p:extLst>
      <p:ext uri="{BB962C8B-B14F-4D97-AF65-F5344CB8AC3E}">
        <p14:creationId xmlns:p14="http://schemas.microsoft.com/office/powerpoint/2010/main" val="372230972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6555B-070B-431B-9BA9-D38243F61FFD}"/>
              </a:ext>
            </a:extLst>
          </p:cNvPr>
          <p:cNvSpPr>
            <a:spLocks noGrp="1"/>
          </p:cNvSpPr>
          <p:nvPr>
            <p:ph type="title"/>
          </p:nvPr>
        </p:nvSpPr>
        <p:spPr/>
        <p:txBody>
          <a:bodyPr>
            <a:normAutofit fontScale="90000"/>
          </a:bodyPr>
          <a:lstStyle/>
          <a:p>
            <a:r>
              <a:rPr lang="en-US" b="0" dirty="0"/>
              <a:t>What is risk?</a:t>
            </a:r>
            <a:r>
              <a:rPr lang="en-US" dirty="0">
                <a:solidFill>
                  <a:schemeClr val="accent6">
                    <a:lumMod val="60000"/>
                    <a:lumOff val="40000"/>
                  </a:schemeClr>
                </a:solidFill>
                <a:effectLst/>
              </a:rPr>
              <a:t> </a:t>
            </a:r>
            <a:br>
              <a:rPr lang="en-US" dirty="0">
                <a:solidFill>
                  <a:schemeClr val="accent6">
                    <a:lumMod val="60000"/>
                    <a:lumOff val="40000"/>
                  </a:schemeClr>
                </a:solidFill>
                <a:effectLst/>
              </a:rPr>
            </a:br>
            <a:r>
              <a:rPr lang="en-US" sz="2000" b="0" dirty="0">
                <a:solidFill>
                  <a:schemeClr val="accent6">
                    <a:lumMod val="60000"/>
                    <a:lumOff val="40000"/>
                  </a:schemeClr>
                </a:solidFill>
                <a:effectLst/>
              </a:rPr>
              <a:t>(From a Google search of the definition of risk)</a:t>
            </a:r>
            <a:endParaRPr lang="en-US" sz="2000" b="0" dirty="0"/>
          </a:p>
        </p:txBody>
      </p:sp>
      <p:sp>
        <p:nvSpPr>
          <p:cNvPr id="3" name="Content Placeholder 2">
            <a:extLst>
              <a:ext uri="{FF2B5EF4-FFF2-40B4-BE49-F238E27FC236}">
                <a16:creationId xmlns:a16="http://schemas.microsoft.com/office/drawing/2014/main" id="{C315A9D4-9ECA-4C7B-98DD-0196C88E883B}"/>
              </a:ext>
            </a:extLst>
          </p:cNvPr>
          <p:cNvSpPr>
            <a:spLocks noGrp="1"/>
          </p:cNvSpPr>
          <p:nvPr>
            <p:ph idx="1"/>
          </p:nvPr>
        </p:nvSpPr>
        <p:spPr>
          <a:xfrm>
            <a:off x="382555" y="1250303"/>
            <a:ext cx="11485984" cy="4945224"/>
          </a:xfrm>
        </p:spPr>
        <p:txBody>
          <a:bodyPr>
            <a:normAutofit fontScale="92500"/>
          </a:bodyPr>
          <a:lstStyle/>
          <a:p>
            <a:r>
              <a:rPr lang="en-US" altLang="en-US" dirty="0">
                <a:solidFill>
                  <a:schemeClr val="accent6">
                    <a:lumMod val="60000"/>
                    <a:lumOff val="40000"/>
                  </a:schemeClr>
                </a:solidFill>
                <a:effectLst/>
                <a:latin typeface="Roboto"/>
              </a:rPr>
              <a:t>A situation involving exposure to danger.</a:t>
            </a:r>
          </a:p>
          <a:p>
            <a:pPr lvl="1"/>
            <a:r>
              <a:rPr lang="en-US" altLang="en-US" dirty="0">
                <a:solidFill>
                  <a:schemeClr val="accent6">
                    <a:lumMod val="60000"/>
                    <a:lumOff val="40000"/>
                  </a:schemeClr>
                </a:solidFill>
                <a:latin typeface="Roboto"/>
              </a:rPr>
              <a:t>Expose (someone or something valued) to danger, harm, or loss</a:t>
            </a:r>
          </a:p>
          <a:p>
            <a:r>
              <a:rPr lang="en-US" dirty="0">
                <a:solidFill>
                  <a:schemeClr val="accent6">
                    <a:lumMod val="60000"/>
                    <a:lumOff val="40000"/>
                  </a:schemeClr>
                </a:solidFill>
                <a:effectLst/>
              </a:rPr>
              <a:t>Synonyms:</a:t>
            </a:r>
          </a:p>
          <a:p>
            <a:pPr lvl="1"/>
            <a:r>
              <a:rPr lang="en-US" dirty="0">
                <a:solidFill>
                  <a:schemeClr val="accent6">
                    <a:lumMod val="60000"/>
                    <a:lumOff val="40000"/>
                  </a:schemeClr>
                </a:solidFill>
                <a:effectLst/>
              </a:rPr>
              <a:t>Endanger, imperil, jeopardize, hazard, gamble, gamble with, chance</a:t>
            </a:r>
          </a:p>
          <a:p>
            <a:r>
              <a:rPr lang="en-US" altLang="en-US" dirty="0">
                <a:solidFill>
                  <a:schemeClr val="accent6">
                    <a:lumMod val="60000"/>
                    <a:lumOff val="40000"/>
                  </a:schemeClr>
                </a:solidFill>
                <a:effectLst/>
                <a:latin typeface="Roboto"/>
              </a:rPr>
              <a:t>None of the above words are usually thought of when specifications are being drafted, but they should be </a:t>
            </a:r>
          </a:p>
          <a:p>
            <a:r>
              <a:rPr lang="en-US" dirty="0">
                <a:solidFill>
                  <a:schemeClr val="accent6">
                    <a:lumMod val="60000"/>
                    <a:lumOff val="40000"/>
                  </a:schemeClr>
                </a:solidFill>
                <a:effectLst/>
              </a:rPr>
              <a:t>From a procurement/contract perspective, risk usually comes down to the likelihood of losing or having to pay money</a:t>
            </a:r>
          </a:p>
          <a:p>
            <a:endParaRPr lang="en-US" altLang="en-US" dirty="0">
              <a:solidFill>
                <a:schemeClr val="accent6">
                  <a:lumMod val="60000"/>
                  <a:lumOff val="40000"/>
                </a:schemeClr>
              </a:solidFill>
              <a:effectLst/>
              <a:latin typeface="Roboto"/>
            </a:endParaRPr>
          </a:p>
          <a:p>
            <a:endParaRPr lang="en-US" dirty="0"/>
          </a:p>
        </p:txBody>
      </p:sp>
      <p:sp>
        <p:nvSpPr>
          <p:cNvPr id="4" name="Footer Placeholder 3">
            <a:extLst>
              <a:ext uri="{FF2B5EF4-FFF2-40B4-BE49-F238E27FC236}">
                <a16:creationId xmlns:a16="http://schemas.microsoft.com/office/drawing/2014/main" id="{C1397788-A800-4FD5-9607-7A6378298C3D}"/>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68D1669-0E1A-4DAC-B394-5E7A432D27C8}"/>
              </a:ext>
            </a:extLst>
          </p:cNvPr>
          <p:cNvSpPr>
            <a:spLocks noGrp="1"/>
          </p:cNvSpPr>
          <p:nvPr>
            <p:ph type="sldNum" sz="quarter" idx="12"/>
          </p:nvPr>
        </p:nvSpPr>
        <p:spPr/>
        <p:txBody>
          <a:bodyPr/>
          <a:lstStyle/>
          <a:p>
            <a:fld id="{D57F1E4F-1CFF-5643-939E-02111984F565}" type="slidenum">
              <a:rPr lang="en-US" smtClean="0"/>
              <a:t>134</a:t>
            </a:fld>
            <a:endParaRPr lang="en-US" dirty="0"/>
          </a:p>
        </p:txBody>
      </p:sp>
    </p:spTree>
    <p:extLst>
      <p:ext uri="{BB962C8B-B14F-4D97-AF65-F5344CB8AC3E}">
        <p14:creationId xmlns:p14="http://schemas.microsoft.com/office/powerpoint/2010/main" val="290533129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6">
            <a:extLst>
              <a:ext uri="{FF2B5EF4-FFF2-40B4-BE49-F238E27FC236}">
                <a16:creationId xmlns:a16="http://schemas.microsoft.com/office/drawing/2014/main" id="{B3B04D22-2272-4D91-8246-4BB04D8C15E5}"/>
              </a:ext>
            </a:extLst>
          </p:cNvPr>
          <p:cNvSpPr txBox="1">
            <a:spLocks noGrp="1" noChangeArrowheads="1"/>
          </p:cNvSpPr>
          <p:nvPr/>
        </p:nvSpPr>
        <p:spPr bwMode="auto">
          <a:xfrm>
            <a:off x="9144000" y="6243638"/>
            <a:ext cx="1066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011CC68D-542A-4733-A9A1-E013627BAE01}" type="slidenum">
              <a:rPr lang="en-US" altLang="en-US" sz="1200">
                <a:effectLst>
                  <a:outerShdw blurRad="38100" dist="38100" dir="2700000" algn="tl">
                    <a:srgbClr val="000000"/>
                  </a:outerShdw>
                </a:effectLst>
              </a:rPr>
              <a:pPr algn="r" eaLnBrk="1" hangingPunct="1">
                <a:defRPr/>
              </a:pPr>
              <a:t>135</a:t>
            </a:fld>
            <a:endParaRPr lang="en-US" altLang="en-US" sz="1200" dirty="0">
              <a:effectLst>
                <a:outerShdw blurRad="38100" dist="38100" dir="2700000" algn="tl">
                  <a:srgbClr val="000000"/>
                </a:outerShdw>
              </a:effectLst>
            </a:endParaRPr>
          </a:p>
        </p:txBody>
      </p:sp>
      <p:sp>
        <p:nvSpPr>
          <p:cNvPr id="3266562" name="Rectangle 2">
            <a:extLst>
              <a:ext uri="{FF2B5EF4-FFF2-40B4-BE49-F238E27FC236}">
                <a16:creationId xmlns:a16="http://schemas.microsoft.com/office/drawing/2014/main" id="{396844C2-211A-40AA-9B1E-466239C3F99E}"/>
              </a:ext>
            </a:extLst>
          </p:cNvPr>
          <p:cNvSpPr>
            <a:spLocks noGrp="1" noChangeArrowheads="1"/>
          </p:cNvSpPr>
          <p:nvPr>
            <p:ph type="ctrTitle"/>
          </p:nvPr>
        </p:nvSpPr>
        <p:spPr>
          <a:xfrm>
            <a:off x="1981200" y="533400"/>
            <a:ext cx="8229600" cy="1981200"/>
          </a:xfrm>
        </p:spPr>
        <p:txBody>
          <a:bodyPr/>
          <a:lstStyle/>
          <a:p>
            <a:pPr eaLnBrk="1" hangingPunct="1">
              <a:defRPr/>
            </a:pPr>
            <a:r>
              <a:rPr lang="en-US" dirty="0"/>
              <a:t>The Issue of Risk</a:t>
            </a:r>
          </a:p>
        </p:txBody>
      </p:sp>
      <p:sp>
        <p:nvSpPr>
          <p:cNvPr id="3266563" name="Rectangle 3">
            <a:extLst>
              <a:ext uri="{FF2B5EF4-FFF2-40B4-BE49-F238E27FC236}">
                <a16:creationId xmlns:a16="http://schemas.microsoft.com/office/drawing/2014/main" id="{9A864E47-614E-4827-B118-C5333CD7A794}"/>
              </a:ext>
            </a:extLst>
          </p:cNvPr>
          <p:cNvSpPr>
            <a:spLocks noGrp="1" noChangeArrowheads="1"/>
          </p:cNvSpPr>
          <p:nvPr>
            <p:ph type="subTitle" idx="1"/>
          </p:nvPr>
        </p:nvSpPr>
        <p:spPr>
          <a:xfrm>
            <a:off x="2895600" y="3276600"/>
            <a:ext cx="6400800" cy="2362200"/>
          </a:xfrm>
        </p:spPr>
        <p:txBody>
          <a:bodyPr/>
          <a:lstStyle/>
          <a:p>
            <a:pPr eaLnBrk="1" hangingPunct="1">
              <a:defRPr/>
            </a:pPr>
            <a:r>
              <a:rPr lang="en-US" dirty="0"/>
              <a:t>A prudent person seeks to avoid risk</a:t>
            </a:r>
          </a:p>
          <a:p>
            <a:pPr eaLnBrk="1" hangingPunct="1">
              <a:defRPr/>
            </a:pPr>
            <a:r>
              <a:rPr lang="en-US" dirty="0"/>
              <a:t>(so do the State and vendors)</a:t>
            </a:r>
          </a:p>
          <a:p>
            <a:pPr eaLnBrk="1" hangingPunct="1">
              <a:defRPr/>
            </a:pPr>
            <a:endParaRPr lang="en-US" dirty="0"/>
          </a:p>
        </p:txBody>
      </p:sp>
    </p:spTree>
    <p:extLst>
      <p:ext uri="{BB962C8B-B14F-4D97-AF65-F5344CB8AC3E}">
        <p14:creationId xmlns:p14="http://schemas.microsoft.com/office/powerpoint/2010/main" val="424280595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08D38145-FCE5-48F8-B594-13309AA44F38}"/>
              </a:ext>
            </a:extLst>
          </p:cNvPr>
          <p:cNvSpPr>
            <a:spLocks noGrp="1"/>
          </p:cNvSpPr>
          <p:nvPr>
            <p:ph type="sldNum" sz="quarter" idx="11"/>
          </p:nvPr>
        </p:nvSpPr>
        <p:spPr/>
        <p:txBody>
          <a:bodyPr/>
          <a:lstStyle/>
          <a:p>
            <a:pPr>
              <a:defRPr/>
            </a:pPr>
            <a:fld id="{C047E56D-8D21-4978-91D6-59C4859A406E}" type="slidenum">
              <a:rPr lang="en-US" altLang="en-US"/>
              <a:pPr>
                <a:defRPr/>
              </a:pPr>
              <a:t>136</a:t>
            </a:fld>
            <a:endParaRPr lang="en-US" altLang="en-US" dirty="0"/>
          </a:p>
        </p:txBody>
      </p:sp>
      <p:sp>
        <p:nvSpPr>
          <p:cNvPr id="4" name="Footer Placeholder 3">
            <a:extLst>
              <a:ext uri="{FF2B5EF4-FFF2-40B4-BE49-F238E27FC236}">
                <a16:creationId xmlns:a16="http://schemas.microsoft.com/office/drawing/2014/main" id="{BFA48C40-89D5-4134-B0CB-B9436AC52AB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917A28B-573B-4DCC-8DE3-9B90990E5B0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B1823CC9-0F5D-4876-A8AF-E32D5AB91C7F}" type="slidenum">
              <a:rPr lang="en-US" altLang="en-US" sz="1200">
                <a:effectLst>
                  <a:outerShdw blurRad="38100" dist="38100" dir="2700000" algn="tl">
                    <a:srgbClr val="000000"/>
                  </a:outerShdw>
                </a:effectLst>
              </a:rPr>
              <a:pPr algn="r" eaLnBrk="1" hangingPunct="1">
                <a:defRPr/>
              </a:pPr>
              <a:t>136</a:t>
            </a:fld>
            <a:endParaRPr lang="en-US" altLang="en-US" sz="1200" dirty="0">
              <a:effectLst>
                <a:outerShdw blurRad="38100" dist="38100" dir="2700000" algn="tl">
                  <a:srgbClr val="000000"/>
                </a:outerShdw>
              </a:effectLst>
            </a:endParaRPr>
          </a:p>
        </p:txBody>
      </p:sp>
      <p:sp>
        <p:nvSpPr>
          <p:cNvPr id="2378754" name="Rectangle 2">
            <a:extLst>
              <a:ext uri="{FF2B5EF4-FFF2-40B4-BE49-F238E27FC236}">
                <a16:creationId xmlns:a16="http://schemas.microsoft.com/office/drawing/2014/main" id="{20663B81-8E90-4447-9D98-43604955FF57}"/>
              </a:ext>
            </a:extLst>
          </p:cNvPr>
          <p:cNvSpPr>
            <a:spLocks noGrp="1" noChangeArrowheads="1"/>
          </p:cNvSpPr>
          <p:nvPr>
            <p:ph type="title"/>
          </p:nvPr>
        </p:nvSpPr>
        <p:spPr>
          <a:xfrm>
            <a:off x="1981200" y="0"/>
            <a:ext cx="8229600" cy="914400"/>
          </a:xfrm>
        </p:spPr>
        <p:txBody>
          <a:bodyPr>
            <a:normAutofit fontScale="90000"/>
          </a:bodyPr>
          <a:lstStyle/>
          <a:p>
            <a:pPr eaLnBrk="1" hangingPunct="1">
              <a:defRPr/>
            </a:pPr>
            <a:r>
              <a:rPr lang="en-US" dirty="0">
                <a:solidFill>
                  <a:srgbClr val="FFFF00"/>
                </a:solidFill>
              </a:rPr>
              <a:t>The Bottom Line Is Price</a:t>
            </a:r>
          </a:p>
        </p:txBody>
      </p:sp>
      <p:sp>
        <p:nvSpPr>
          <p:cNvPr id="2378755" name="Rectangle 3">
            <a:extLst>
              <a:ext uri="{FF2B5EF4-FFF2-40B4-BE49-F238E27FC236}">
                <a16:creationId xmlns:a16="http://schemas.microsoft.com/office/drawing/2014/main" id="{1B8E7FB3-30BC-4843-AE7A-2D50D2B94615}"/>
              </a:ext>
            </a:extLst>
          </p:cNvPr>
          <p:cNvSpPr>
            <a:spLocks noGrp="1" noChangeArrowheads="1"/>
          </p:cNvSpPr>
          <p:nvPr>
            <p:ph type="body" idx="1"/>
          </p:nvPr>
        </p:nvSpPr>
        <p:spPr>
          <a:xfrm>
            <a:off x="452387" y="914400"/>
            <a:ext cx="11328935" cy="5943600"/>
          </a:xfrm>
        </p:spPr>
        <p:txBody>
          <a:bodyPr>
            <a:normAutofit/>
          </a:bodyPr>
          <a:lstStyle/>
          <a:p>
            <a:pPr marL="517525" indent="-517525" algn="ctr">
              <a:lnSpc>
                <a:spcPct val="90000"/>
              </a:lnSpc>
              <a:buNone/>
              <a:defRPr/>
            </a:pPr>
            <a:r>
              <a:rPr lang="en-US" sz="3600" dirty="0">
                <a:solidFill>
                  <a:srgbClr val="66FFFF"/>
                </a:solidFill>
              </a:rPr>
              <a:t>Risk is a Pricing Factor</a:t>
            </a:r>
          </a:p>
          <a:p>
            <a:pPr marL="517525" indent="-517525">
              <a:lnSpc>
                <a:spcPct val="110000"/>
              </a:lnSpc>
              <a:spcBef>
                <a:spcPts val="0"/>
              </a:spcBef>
              <a:spcAft>
                <a:spcPts val="600"/>
              </a:spcAft>
              <a:defRPr/>
            </a:pPr>
            <a:r>
              <a:rPr lang="en-US" sz="3200" dirty="0"/>
              <a:t>The greater the risk of something happening, the greater the price associated with it will be</a:t>
            </a:r>
          </a:p>
          <a:p>
            <a:pPr marL="460375">
              <a:lnSpc>
                <a:spcPct val="110000"/>
              </a:lnSpc>
              <a:spcBef>
                <a:spcPts val="0"/>
              </a:spcBef>
              <a:spcAft>
                <a:spcPts val="600"/>
              </a:spcAft>
              <a:defRPr/>
            </a:pPr>
            <a:r>
              <a:rPr lang="en-US" sz="3200" dirty="0"/>
              <a:t>If you:</a:t>
            </a:r>
          </a:p>
          <a:p>
            <a:pPr marL="917575" lvl="1">
              <a:lnSpc>
                <a:spcPct val="110000"/>
              </a:lnSpc>
              <a:spcBef>
                <a:spcPts val="0"/>
              </a:spcBef>
              <a:spcAft>
                <a:spcPts val="600"/>
              </a:spcAft>
              <a:defRPr/>
            </a:pPr>
            <a:r>
              <a:rPr lang="en-US" sz="2800" dirty="0"/>
              <a:t>Are a credit risk, you pay higher interest rates for loans</a:t>
            </a:r>
          </a:p>
          <a:p>
            <a:pPr marL="917575" lvl="1">
              <a:lnSpc>
                <a:spcPct val="110000"/>
              </a:lnSpc>
              <a:spcBef>
                <a:spcPts val="0"/>
              </a:spcBef>
              <a:spcAft>
                <a:spcPts val="600"/>
              </a:spcAft>
              <a:defRPr/>
            </a:pPr>
            <a:r>
              <a:rPr lang="en-US" sz="2800" dirty="0"/>
              <a:t>Are a high accident risk, you pay higher car insurance rates</a:t>
            </a:r>
          </a:p>
          <a:p>
            <a:pPr marL="917575" lvl="1">
              <a:lnSpc>
                <a:spcPct val="110000"/>
              </a:lnSpc>
              <a:spcBef>
                <a:spcPts val="0"/>
              </a:spcBef>
              <a:spcAft>
                <a:spcPts val="600"/>
              </a:spcAft>
              <a:defRPr/>
            </a:pPr>
            <a:r>
              <a:rPr lang="en-US" sz="2800" dirty="0"/>
              <a:t>Live in an area with hurricanes, floods, tornados, earthquakes, brush fires, mudslides, etc.. you pay higher property insurance</a:t>
            </a:r>
          </a:p>
          <a:p>
            <a:pPr marL="917575" lvl="1">
              <a:lnSpc>
                <a:spcPct val="110000"/>
              </a:lnSpc>
              <a:spcBef>
                <a:spcPts val="0"/>
              </a:spcBef>
              <a:spcAft>
                <a:spcPts val="600"/>
              </a:spcAft>
              <a:defRPr/>
            </a:pPr>
            <a:r>
              <a:rPr lang="en-US" sz="2800" dirty="0"/>
              <a:t>Are a security risk, you are denied access to sensitive items</a:t>
            </a:r>
          </a:p>
        </p:txBody>
      </p:sp>
    </p:spTree>
    <p:extLst>
      <p:ext uri="{BB962C8B-B14F-4D97-AF65-F5344CB8AC3E}">
        <p14:creationId xmlns:p14="http://schemas.microsoft.com/office/powerpoint/2010/main" val="9003824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380F89AC-E6E5-49A2-AF7A-47399BAEBB62}"/>
              </a:ext>
            </a:extLst>
          </p:cNvPr>
          <p:cNvSpPr>
            <a:spLocks noGrp="1"/>
          </p:cNvSpPr>
          <p:nvPr>
            <p:ph type="sldNum" sz="quarter" idx="11"/>
          </p:nvPr>
        </p:nvSpPr>
        <p:spPr/>
        <p:txBody>
          <a:bodyPr/>
          <a:lstStyle/>
          <a:p>
            <a:pPr>
              <a:defRPr/>
            </a:pPr>
            <a:fld id="{C7E685EE-1619-4942-9E0A-0927E53BFB70}" type="slidenum">
              <a:rPr lang="en-US" altLang="en-US"/>
              <a:pPr>
                <a:defRPr/>
              </a:pPr>
              <a:t>137</a:t>
            </a:fld>
            <a:endParaRPr lang="en-US" altLang="en-US" dirty="0"/>
          </a:p>
        </p:txBody>
      </p:sp>
      <p:sp>
        <p:nvSpPr>
          <p:cNvPr id="4" name="Footer Placeholder 3">
            <a:extLst>
              <a:ext uri="{FF2B5EF4-FFF2-40B4-BE49-F238E27FC236}">
                <a16:creationId xmlns:a16="http://schemas.microsoft.com/office/drawing/2014/main" id="{9B145A17-3B85-43AC-8646-2412D559F7E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03D318C-8EF5-4163-B628-ACBDEEBC4CF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1E6B8FE6-FEAE-4BA0-A384-0C152B7A111A}" type="slidenum">
              <a:rPr lang="en-US" altLang="en-US" sz="1200">
                <a:effectLst>
                  <a:outerShdw blurRad="38100" dist="38100" dir="2700000" algn="tl">
                    <a:srgbClr val="000000"/>
                  </a:outerShdw>
                </a:effectLst>
              </a:rPr>
              <a:pPr algn="r" eaLnBrk="1" hangingPunct="1">
                <a:defRPr/>
              </a:pPr>
              <a:t>137</a:t>
            </a:fld>
            <a:endParaRPr lang="en-US" altLang="en-US" sz="1200" dirty="0">
              <a:effectLst>
                <a:outerShdw blurRad="38100" dist="38100" dir="2700000" algn="tl">
                  <a:srgbClr val="000000"/>
                </a:outerShdw>
              </a:effectLst>
            </a:endParaRPr>
          </a:p>
        </p:txBody>
      </p:sp>
      <p:sp>
        <p:nvSpPr>
          <p:cNvPr id="2376706" name="Rectangle 2">
            <a:extLst>
              <a:ext uri="{FF2B5EF4-FFF2-40B4-BE49-F238E27FC236}">
                <a16:creationId xmlns:a16="http://schemas.microsoft.com/office/drawing/2014/main" id="{9014E6B2-EE6D-4D09-B86E-0F6252AA654F}"/>
              </a:ext>
            </a:extLst>
          </p:cNvPr>
          <p:cNvSpPr>
            <a:spLocks noGrp="1" noChangeArrowheads="1"/>
          </p:cNvSpPr>
          <p:nvPr>
            <p:ph type="title"/>
          </p:nvPr>
        </p:nvSpPr>
        <p:spPr>
          <a:xfrm>
            <a:off x="382553" y="259883"/>
            <a:ext cx="11061885" cy="1160932"/>
          </a:xfrm>
        </p:spPr>
        <p:txBody>
          <a:bodyPr>
            <a:normAutofit fontScale="90000"/>
          </a:bodyPr>
          <a:lstStyle/>
          <a:p>
            <a:pPr>
              <a:defRPr/>
            </a:pPr>
            <a:r>
              <a:rPr lang="en-US" sz="4000" b="0" dirty="0">
                <a:solidFill>
                  <a:srgbClr val="FFFF00"/>
                </a:solidFill>
              </a:rPr>
              <a:t>The Bottom Line Is Price</a:t>
            </a:r>
            <a:br>
              <a:rPr lang="en-US" dirty="0">
                <a:solidFill>
                  <a:srgbClr val="FFFF00"/>
                </a:solidFill>
              </a:rPr>
            </a:br>
            <a:r>
              <a:rPr lang="en-US" dirty="0"/>
              <a:t>Risk, Price and Avoidance </a:t>
            </a:r>
            <a:endParaRPr lang="en-US" sz="4000" dirty="0"/>
          </a:p>
        </p:txBody>
      </p:sp>
      <p:sp>
        <p:nvSpPr>
          <p:cNvPr id="2376707" name="Rectangle 3">
            <a:extLst>
              <a:ext uri="{FF2B5EF4-FFF2-40B4-BE49-F238E27FC236}">
                <a16:creationId xmlns:a16="http://schemas.microsoft.com/office/drawing/2014/main" id="{F6657F85-F216-4990-A4E8-AB66AAFB1D01}"/>
              </a:ext>
            </a:extLst>
          </p:cNvPr>
          <p:cNvSpPr>
            <a:spLocks noGrp="1" noChangeArrowheads="1"/>
          </p:cNvSpPr>
          <p:nvPr>
            <p:ph type="body" idx="1"/>
          </p:nvPr>
        </p:nvSpPr>
        <p:spPr>
          <a:xfrm>
            <a:off x="490888" y="1905802"/>
            <a:ext cx="11223057" cy="4468464"/>
          </a:xfrm>
        </p:spPr>
        <p:txBody>
          <a:bodyPr>
            <a:noAutofit/>
          </a:bodyPr>
          <a:lstStyle/>
          <a:p>
            <a:pPr marL="0" indent="393700">
              <a:buBlip>
                <a:blip r:embed="rId4"/>
              </a:buBlip>
              <a:defRPr/>
            </a:pPr>
            <a:r>
              <a:rPr lang="en-US" altLang="en-US" sz="3600" b="1" dirty="0">
                <a:solidFill>
                  <a:srgbClr val="FFCC00"/>
                </a:solidFill>
              </a:rPr>
              <a:t>Risk</a:t>
            </a:r>
            <a:r>
              <a:rPr lang="en-US" altLang="en-US" sz="3600" b="1" dirty="0"/>
              <a:t> </a:t>
            </a:r>
            <a:r>
              <a:rPr lang="en-US" altLang="en-US" sz="3600" dirty="0"/>
              <a:t>typically evokes 2 responses from a </a:t>
            </a:r>
            <a:r>
              <a:rPr lang="en-US" altLang="en-US" sz="3600" b="1" dirty="0">
                <a:solidFill>
                  <a:schemeClr val="accent6">
                    <a:lumMod val="75000"/>
                  </a:schemeClr>
                </a:solidFill>
              </a:rPr>
              <a:t>prudent </a:t>
            </a:r>
            <a:r>
              <a:rPr lang="en-US" altLang="en-US" sz="3600" dirty="0"/>
              <a:t>person or vendor</a:t>
            </a:r>
            <a:endParaRPr lang="en-US" altLang="en-US" sz="3200" dirty="0">
              <a:solidFill>
                <a:srgbClr val="00FFFF"/>
              </a:solidFill>
            </a:endParaRPr>
          </a:p>
          <a:p>
            <a:pPr marL="742950" indent="-742950">
              <a:buFont typeface="+mj-lt"/>
              <a:buAutoNum type="arabicPeriod"/>
              <a:defRPr/>
            </a:pPr>
            <a:r>
              <a:rPr lang="en-US" sz="3600" dirty="0"/>
              <a:t>Higher risk =  higher prices</a:t>
            </a:r>
          </a:p>
          <a:p>
            <a:pPr lvl="1">
              <a:defRPr/>
            </a:pPr>
            <a:r>
              <a:rPr lang="en-US" altLang="en-US" sz="3200" dirty="0">
                <a:solidFill>
                  <a:schemeClr val="accent1"/>
                </a:solidFill>
              </a:rPr>
              <a:t>Demand for increased incentive to undertake</a:t>
            </a:r>
            <a:endParaRPr lang="en-US" sz="3200" dirty="0">
              <a:solidFill>
                <a:schemeClr val="accent1"/>
              </a:solidFill>
            </a:endParaRPr>
          </a:p>
          <a:p>
            <a:pPr marL="742950" indent="-742950">
              <a:buFont typeface="+mj-lt"/>
              <a:buAutoNum type="arabicPeriod"/>
              <a:defRPr/>
            </a:pPr>
            <a:r>
              <a:rPr lang="en-US" sz="3600" dirty="0"/>
              <a:t>Higher risk =  higher desire to avoid the risk</a:t>
            </a:r>
          </a:p>
          <a:p>
            <a:pPr lvl="1">
              <a:defRPr/>
            </a:pPr>
            <a:r>
              <a:rPr lang="en-US" altLang="en-US" sz="3200" dirty="0">
                <a:solidFill>
                  <a:schemeClr val="accent4"/>
                </a:solidFill>
              </a:rPr>
              <a:t>There is a built-in aversion to risk</a:t>
            </a:r>
            <a:endParaRPr lang="en-US" sz="3200" dirty="0"/>
          </a:p>
          <a:p>
            <a:pPr marL="0" indent="0">
              <a:buNone/>
              <a:defRPr/>
            </a:pPr>
            <a:endParaRPr lang="en-US" sz="3600" dirty="0"/>
          </a:p>
        </p:txBody>
      </p:sp>
    </p:spTree>
    <p:extLst>
      <p:ext uri="{BB962C8B-B14F-4D97-AF65-F5344CB8AC3E}">
        <p14:creationId xmlns:p14="http://schemas.microsoft.com/office/powerpoint/2010/main" val="1131093709"/>
      </p:ext>
    </p:extLst>
  </p:cSld>
  <p:clrMapOvr>
    <a:masterClrMapping/>
  </p:clrMapOvr>
  <p:transition>
    <p:sndAc>
      <p:stSnd>
        <p:snd r:embed="rId3" name="explode.wav"/>
      </p:stSnd>
    </p:sndAc>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D7F7DEA5-F04C-450A-AB04-6F9B71709B42}"/>
              </a:ext>
            </a:extLst>
          </p:cNvPr>
          <p:cNvSpPr>
            <a:spLocks noGrp="1"/>
          </p:cNvSpPr>
          <p:nvPr>
            <p:ph type="sldNum" sz="quarter" idx="11"/>
          </p:nvPr>
        </p:nvSpPr>
        <p:spPr/>
        <p:txBody>
          <a:bodyPr/>
          <a:lstStyle/>
          <a:p>
            <a:pPr>
              <a:defRPr/>
            </a:pPr>
            <a:fld id="{DBF06D0D-018B-40C5-A57C-5C18F698836A}" type="slidenum">
              <a:rPr lang="en-US" altLang="en-US"/>
              <a:pPr>
                <a:defRPr/>
              </a:pPr>
              <a:t>138</a:t>
            </a:fld>
            <a:endParaRPr lang="en-US" altLang="en-US" dirty="0"/>
          </a:p>
        </p:txBody>
      </p:sp>
      <p:sp>
        <p:nvSpPr>
          <p:cNvPr id="4" name="Footer Placeholder 3">
            <a:extLst>
              <a:ext uri="{FF2B5EF4-FFF2-40B4-BE49-F238E27FC236}">
                <a16:creationId xmlns:a16="http://schemas.microsoft.com/office/drawing/2014/main" id="{D3FDB7BF-4BCA-41D1-9024-CB9FDC3F40C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B1BE9F8-BCE5-4D69-9510-F03F5A5BD7A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66AB19CB-EA8F-4676-9EBC-4D4A9A954552}" type="slidenum">
              <a:rPr lang="en-US" altLang="en-US" sz="1200">
                <a:effectLst>
                  <a:outerShdw blurRad="38100" dist="38100" dir="2700000" algn="tl">
                    <a:srgbClr val="000000"/>
                  </a:outerShdw>
                </a:effectLst>
              </a:rPr>
              <a:pPr algn="r" eaLnBrk="1" hangingPunct="1">
                <a:defRPr/>
              </a:pPr>
              <a:t>138</a:t>
            </a:fld>
            <a:endParaRPr lang="en-US" altLang="en-US" sz="1200" dirty="0">
              <a:effectLst>
                <a:outerShdw blurRad="38100" dist="38100" dir="2700000" algn="tl">
                  <a:srgbClr val="000000"/>
                </a:outerShdw>
              </a:effectLst>
            </a:endParaRPr>
          </a:p>
        </p:txBody>
      </p:sp>
      <p:sp>
        <p:nvSpPr>
          <p:cNvPr id="2374658" name="Rectangle 2">
            <a:extLst>
              <a:ext uri="{FF2B5EF4-FFF2-40B4-BE49-F238E27FC236}">
                <a16:creationId xmlns:a16="http://schemas.microsoft.com/office/drawing/2014/main" id="{50693865-7D2F-471F-B7B3-F27329E0E040}"/>
              </a:ext>
            </a:extLst>
          </p:cNvPr>
          <p:cNvSpPr>
            <a:spLocks noGrp="1" noChangeArrowheads="1"/>
          </p:cNvSpPr>
          <p:nvPr>
            <p:ph type="title"/>
          </p:nvPr>
        </p:nvSpPr>
        <p:spPr>
          <a:xfrm>
            <a:off x="221380" y="121298"/>
            <a:ext cx="11771697" cy="1883701"/>
          </a:xfrm>
        </p:spPr>
        <p:txBody>
          <a:bodyPr>
            <a:normAutofit/>
          </a:bodyPr>
          <a:lstStyle/>
          <a:p>
            <a:pPr>
              <a:defRPr/>
            </a:pPr>
            <a:r>
              <a:rPr lang="en-US" sz="4000" b="0" dirty="0">
                <a:solidFill>
                  <a:srgbClr val="FFFF00"/>
                </a:solidFill>
              </a:rPr>
              <a:t>The Bottom Line Is Price</a:t>
            </a:r>
            <a:br>
              <a:rPr lang="en-US" sz="4000" dirty="0">
                <a:solidFill>
                  <a:srgbClr val="FFFF00"/>
                </a:solidFill>
              </a:rPr>
            </a:br>
            <a:r>
              <a:rPr lang="en-US" sz="4000" dirty="0"/>
              <a:t>Risk Parallel With Vendors and Procurement</a:t>
            </a:r>
          </a:p>
        </p:txBody>
      </p:sp>
      <p:sp>
        <p:nvSpPr>
          <p:cNvPr id="2374659" name="Rectangle 3">
            <a:extLst>
              <a:ext uri="{FF2B5EF4-FFF2-40B4-BE49-F238E27FC236}">
                <a16:creationId xmlns:a16="http://schemas.microsoft.com/office/drawing/2014/main" id="{B8BFE6BA-88E0-4577-BE22-0377342BD012}"/>
              </a:ext>
            </a:extLst>
          </p:cNvPr>
          <p:cNvSpPr>
            <a:spLocks noGrp="1" noChangeArrowheads="1"/>
          </p:cNvSpPr>
          <p:nvPr>
            <p:ph type="body" idx="1"/>
          </p:nvPr>
        </p:nvSpPr>
        <p:spPr>
          <a:xfrm>
            <a:off x="789272" y="2098307"/>
            <a:ext cx="10270155" cy="4227847"/>
          </a:xfrm>
        </p:spPr>
        <p:txBody>
          <a:bodyPr/>
          <a:lstStyle/>
          <a:p>
            <a:pPr eaLnBrk="1" hangingPunct="1">
              <a:defRPr/>
            </a:pPr>
            <a:r>
              <a:rPr lang="en-US" sz="3200" dirty="0"/>
              <a:t>With vendors it’s the same</a:t>
            </a:r>
          </a:p>
          <a:p>
            <a:pPr lvl="1" eaLnBrk="1" hangingPunct="1">
              <a:defRPr/>
            </a:pPr>
            <a:r>
              <a:rPr lang="en-US" sz="2800" dirty="0"/>
              <a:t>Increased compensation for increased risk works to a given level</a:t>
            </a:r>
          </a:p>
          <a:p>
            <a:pPr lvl="1" eaLnBrk="1" hangingPunct="1">
              <a:defRPr/>
            </a:pPr>
            <a:r>
              <a:rPr lang="en-US" sz="2800" dirty="0"/>
              <a:t>Above this level, no amount of inducement works</a:t>
            </a:r>
          </a:p>
          <a:p>
            <a:pPr lvl="2">
              <a:defRPr/>
            </a:pPr>
            <a:r>
              <a:rPr lang="en-US" sz="2400" dirty="0"/>
              <a:t>This level can vary from vendor to vendor</a:t>
            </a:r>
          </a:p>
          <a:p>
            <a:pPr eaLnBrk="1" hangingPunct="1">
              <a:defRPr/>
            </a:pPr>
            <a:r>
              <a:rPr lang="en-US" sz="3200" dirty="0"/>
              <a:t>However, either way, ultimately we pay for increasing risk to vendors</a:t>
            </a:r>
          </a:p>
        </p:txBody>
      </p:sp>
    </p:spTree>
    <p:extLst>
      <p:ext uri="{BB962C8B-B14F-4D97-AF65-F5344CB8AC3E}">
        <p14:creationId xmlns:p14="http://schemas.microsoft.com/office/powerpoint/2010/main" val="2415478655"/>
      </p:ext>
    </p:extLst>
  </p:cSld>
  <p:clrMapOvr>
    <a:masterClrMapping/>
  </p:clrMapOvr>
  <p:transition>
    <p:sndAc>
      <p:stSnd>
        <p:snd r:embed="rId3" name="suction.wav"/>
      </p:stSnd>
    </p:sndAc>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24266C62-9F7E-47CA-9F09-1490D9B6A9F5}"/>
              </a:ext>
            </a:extLst>
          </p:cNvPr>
          <p:cNvSpPr>
            <a:spLocks noGrp="1"/>
          </p:cNvSpPr>
          <p:nvPr>
            <p:ph type="sldNum" sz="quarter" idx="11"/>
          </p:nvPr>
        </p:nvSpPr>
        <p:spPr/>
        <p:txBody>
          <a:bodyPr/>
          <a:lstStyle/>
          <a:p>
            <a:pPr>
              <a:defRPr/>
            </a:pPr>
            <a:fld id="{B67AE808-4B2F-4CF0-82BA-C5F02F89B407}" type="slidenum">
              <a:rPr lang="en-US" altLang="en-US"/>
              <a:pPr>
                <a:defRPr/>
              </a:pPr>
              <a:t>139</a:t>
            </a:fld>
            <a:endParaRPr lang="en-US" altLang="en-US" dirty="0"/>
          </a:p>
        </p:txBody>
      </p:sp>
      <p:sp>
        <p:nvSpPr>
          <p:cNvPr id="4" name="Footer Placeholder 3">
            <a:extLst>
              <a:ext uri="{FF2B5EF4-FFF2-40B4-BE49-F238E27FC236}">
                <a16:creationId xmlns:a16="http://schemas.microsoft.com/office/drawing/2014/main" id="{440548CC-58CF-4EB4-8C43-ADE15A4D5242}"/>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64C1F811-061D-4772-8635-ACCD4AB93A0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65D34CD3-CAA4-498F-8FF5-12538067F7DB}" type="slidenum">
              <a:rPr lang="en-US" altLang="en-US" sz="1200">
                <a:effectLst>
                  <a:outerShdw blurRad="38100" dist="38100" dir="2700000" algn="tl">
                    <a:srgbClr val="000000"/>
                  </a:outerShdw>
                </a:effectLst>
              </a:rPr>
              <a:pPr algn="r" eaLnBrk="1" hangingPunct="1">
                <a:defRPr/>
              </a:pPr>
              <a:t>139</a:t>
            </a:fld>
            <a:endParaRPr lang="en-US" altLang="en-US" sz="1200" dirty="0">
              <a:effectLst>
                <a:outerShdw blurRad="38100" dist="38100" dir="2700000" algn="tl">
                  <a:srgbClr val="000000"/>
                </a:outerShdw>
              </a:effectLst>
            </a:endParaRPr>
          </a:p>
        </p:txBody>
      </p:sp>
      <p:sp>
        <p:nvSpPr>
          <p:cNvPr id="2380802" name="Rectangle 2">
            <a:extLst>
              <a:ext uri="{FF2B5EF4-FFF2-40B4-BE49-F238E27FC236}">
                <a16:creationId xmlns:a16="http://schemas.microsoft.com/office/drawing/2014/main" id="{8E761BD9-E5FD-43BE-A9D3-78C170D9E310}"/>
              </a:ext>
            </a:extLst>
          </p:cNvPr>
          <p:cNvSpPr>
            <a:spLocks noGrp="1" noChangeArrowheads="1"/>
          </p:cNvSpPr>
          <p:nvPr>
            <p:ph type="title"/>
          </p:nvPr>
        </p:nvSpPr>
        <p:spPr>
          <a:xfrm>
            <a:off x="1981200" y="211756"/>
            <a:ext cx="8229600" cy="885524"/>
          </a:xfrm>
        </p:spPr>
        <p:txBody>
          <a:bodyPr>
            <a:normAutofit fontScale="90000"/>
          </a:bodyPr>
          <a:lstStyle/>
          <a:p>
            <a:pPr eaLnBrk="1" hangingPunct="1">
              <a:defRPr/>
            </a:pPr>
            <a:r>
              <a:rPr lang="en-US" b="0" dirty="0">
                <a:solidFill>
                  <a:srgbClr val="FFFF00"/>
                </a:solidFill>
              </a:rPr>
              <a:t>The Bottom Line Is Price </a:t>
            </a:r>
            <a:endParaRPr lang="en-US" sz="2400" b="0" dirty="0">
              <a:solidFill>
                <a:srgbClr val="FFFF00"/>
              </a:solidFill>
            </a:endParaRPr>
          </a:p>
        </p:txBody>
      </p:sp>
      <p:sp>
        <p:nvSpPr>
          <p:cNvPr id="2380803" name="Rectangle 3">
            <a:extLst>
              <a:ext uri="{FF2B5EF4-FFF2-40B4-BE49-F238E27FC236}">
                <a16:creationId xmlns:a16="http://schemas.microsoft.com/office/drawing/2014/main" id="{D6A41101-C691-4901-9AA8-BD51047EFBDD}"/>
              </a:ext>
            </a:extLst>
          </p:cNvPr>
          <p:cNvSpPr>
            <a:spLocks noGrp="1" noChangeArrowheads="1"/>
          </p:cNvSpPr>
          <p:nvPr>
            <p:ph type="body" idx="1"/>
          </p:nvPr>
        </p:nvSpPr>
        <p:spPr>
          <a:xfrm>
            <a:off x="721895" y="1097280"/>
            <a:ext cx="10828421" cy="5532120"/>
          </a:xfrm>
        </p:spPr>
        <p:txBody>
          <a:bodyPr/>
          <a:lstStyle/>
          <a:p>
            <a:pPr marL="917575" lvl="1" algn="ctr">
              <a:buNone/>
              <a:defRPr/>
            </a:pPr>
            <a:r>
              <a:rPr lang="en-US" sz="4000" dirty="0">
                <a:solidFill>
                  <a:srgbClr val="66FFFF"/>
                </a:solidFill>
              </a:rPr>
              <a:t>Risk is a pricing factor</a:t>
            </a:r>
            <a:r>
              <a:rPr lang="en-US" b="1" dirty="0"/>
              <a:t> </a:t>
            </a:r>
          </a:p>
          <a:p>
            <a:pPr marL="393700" indent="0">
              <a:lnSpc>
                <a:spcPct val="95000"/>
              </a:lnSpc>
              <a:buClr>
                <a:srgbClr val="FF3300"/>
              </a:buClr>
              <a:defRPr/>
            </a:pPr>
            <a:r>
              <a:rPr lang="en-US" sz="3200" dirty="0"/>
              <a:t>Based upon their perceived level of risk, vendors decide:</a:t>
            </a:r>
          </a:p>
          <a:p>
            <a:pPr marL="917575" lvl="1">
              <a:lnSpc>
                <a:spcPct val="95000"/>
              </a:lnSpc>
              <a:buClr>
                <a:schemeClr val="tx1"/>
              </a:buClr>
              <a:buSzPct val="90000"/>
              <a:buFont typeface="Arial" pitchFamily="34" charset="0"/>
              <a:buChar char="–"/>
              <a:defRPr/>
            </a:pPr>
            <a:r>
              <a:rPr lang="en-US" sz="2800" dirty="0"/>
              <a:t>Whether to compete for a State contract</a:t>
            </a:r>
          </a:p>
          <a:p>
            <a:pPr marL="917575" lvl="1">
              <a:lnSpc>
                <a:spcPct val="95000"/>
              </a:lnSpc>
              <a:buClr>
                <a:schemeClr val="tx1"/>
              </a:buClr>
              <a:buSzPct val="90000"/>
              <a:buFont typeface="Arial" pitchFamily="34" charset="0"/>
              <a:buChar char="–"/>
              <a:defRPr/>
            </a:pPr>
            <a:r>
              <a:rPr lang="en-US" sz="2800" dirty="0"/>
              <a:t>What to charge if they do compete</a:t>
            </a:r>
          </a:p>
          <a:p>
            <a:pPr marL="393700" indent="0">
              <a:lnSpc>
                <a:spcPct val="95000"/>
              </a:lnSpc>
              <a:spcBef>
                <a:spcPct val="30000"/>
              </a:spcBef>
              <a:buClr>
                <a:srgbClr val="FF3300"/>
              </a:buClr>
              <a:defRPr/>
            </a:pPr>
            <a:r>
              <a:rPr lang="en-US" sz="3200" dirty="0"/>
              <a:t>A prudent vendor frequently assumes                                                   the worst case scenario will happen </a:t>
            </a:r>
          </a:p>
          <a:p>
            <a:pPr marL="393700" indent="0">
              <a:lnSpc>
                <a:spcPct val="95000"/>
              </a:lnSpc>
              <a:spcBef>
                <a:spcPct val="30000"/>
              </a:spcBef>
              <a:buClr>
                <a:srgbClr val="FF3300"/>
              </a:buClr>
              <a:defRPr/>
            </a:pPr>
            <a:r>
              <a:rPr lang="en-US" sz="3200" dirty="0"/>
              <a:t>So we are paying for the risk whether or not it happens</a:t>
            </a:r>
          </a:p>
        </p:txBody>
      </p:sp>
    </p:spTree>
    <p:extLst>
      <p:ext uri="{BB962C8B-B14F-4D97-AF65-F5344CB8AC3E}">
        <p14:creationId xmlns:p14="http://schemas.microsoft.com/office/powerpoint/2010/main" val="11263660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7D24-1238-4280-AB53-570736471662}"/>
              </a:ext>
            </a:extLst>
          </p:cNvPr>
          <p:cNvSpPr>
            <a:spLocks noGrp="1"/>
          </p:cNvSpPr>
          <p:nvPr>
            <p:ph type="title"/>
          </p:nvPr>
        </p:nvSpPr>
        <p:spPr>
          <a:xfrm>
            <a:off x="913795" y="609600"/>
            <a:ext cx="10353761" cy="4721258"/>
          </a:xfrm>
        </p:spPr>
        <p:txBody>
          <a:bodyPr>
            <a:normAutofit/>
          </a:bodyPr>
          <a:lstStyle/>
          <a:p>
            <a:r>
              <a:rPr lang="en-US" sz="5400" dirty="0"/>
              <a:t>Eschew Obfuscation,</a:t>
            </a:r>
            <a:br>
              <a:rPr lang="en-US" sz="5400" dirty="0"/>
            </a:br>
            <a:r>
              <a:rPr lang="en-US" sz="5400" dirty="0">
                <a:effectLst/>
              </a:rPr>
              <a:t>espouse elucidation</a:t>
            </a:r>
            <a:endParaRPr lang="en-US" sz="5400" dirty="0"/>
          </a:p>
        </p:txBody>
      </p:sp>
      <p:sp>
        <p:nvSpPr>
          <p:cNvPr id="4" name="Footer Placeholder 3">
            <a:extLst>
              <a:ext uri="{FF2B5EF4-FFF2-40B4-BE49-F238E27FC236}">
                <a16:creationId xmlns:a16="http://schemas.microsoft.com/office/drawing/2014/main" id="{A1AA0387-4DBF-445E-9061-E5BE14D94D7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37EFBDCF-AF41-486A-9169-D810C91165E6}"/>
              </a:ext>
            </a:extLst>
          </p:cNvPr>
          <p:cNvSpPr>
            <a:spLocks noGrp="1"/>
          </p:cNvSpPr>
          <p:nvPr>
            <p:ph type="sldNum" sz="quarter" idx="12"/>
          </p:nvPr>
        </p:nvSpPr>
        <p:spPr/>
        <p:txBody>
          <a:bodyPr/>
          <a:lstStyle/>
          <a:p>
            <a:fld id="{D57F1E4F-1CFF-5643-939E-02111984F565}" type="slidenum">
              <a:rPr lang="en-US" smtClean="0"/>
              <a:t>14</a:t>
            </a:fld>
            <a:endParaRPr lang="en-US" dirty="0"/>
          </a:p>
        </p:txBody>
      </p:sp>
    </p:spTree>
    <p:extLst>
      <p:ext uri="{BB962C8B-B14F-4D97-AF65-F5344CB8AC3E}">
        <p14:creationId xmlns:p14="http://schemas.microsoft.com/office/powerpoint/2010/main" val="776693564"/>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E0E9837F-12BA-4A51-BD3C-D9858377D9F7}"/>
              </a:ext>
            </a:extLst>
          </p:cNvPr>
          <p:cNvSpPr>
            <a:spLocks noGrp="1"/>
          </p:cNvSpPr>
          <p:nvPr>
            <p:ph type="sldNum" sz="quarter" idx="11"/>
          </p:nvPr>
        </p:nvSpPr>
        <p:spPr/>
        <p:txBody>
          <a:bodyPr/>
          <a:lstStyle/>
          <a:p>
            <a:pPr>
              <a:defRPr/>
            </a:pPr>
            <a:fld id="{A0C7B20D-745E-4AA3-BB00-70C714E41412}" type="slidenum">
              <a:rPr lang="en-US" altLang="en-US"/>
              <a:pPr>
                <a:defRPr/>
              </a:pPr>
              <a:t>140</a:t>
            </a:fld>
            <a:endParaRPr lang="en-US" altLang="en-US" dirty="0"/>
          </a:p>
        </p:txBody>
      </p:sp>
      <p:sp>
        <p:nvSpPr>
          <p:cNvPr id="4" name="Footer Placeholder 3">
            <a:extLst>
              <a:ext uri="{FF2B5EF4-FFF2-40B4-BE49-F238E27FC236}">
                <a16:creationId xmlns:a16="http://schemas.microsoft.com/office/drawing/2014/main" id="{1278A936-26C5-4244-BD9F-580F0CA88B9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2C3099B-9EDF-412F-B98A-9A4D0348F09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E411F7C8-437B-410C-AEBA-101EAC3FF89D}" type="slidenum">
              <a:rPr lang="en-US" altLang="en-US" sz="1200">
                <a:effectLst>
                  <a:outerShdw blurRad="38100" dist="38100" dir="2700000" algn="tl">
                    <a:srgbClr val="000000"/>
                  </a:outerShdw>
                </a:effectLst>
              </a:rPr>
              <a:pPr algn="r" eaLnBrk="1" hangingPunct="1">
                <a:defRPr/>
              </a:pPr>
              <a:t>140</a:t>
            </a:fld>
            <a:endParaRPr lang="en-US" altLang="en-US" sz="1200" dirty="0">
              <a:effectLst>
                <a:outerShdw blurRad="38100" dist="38100" dir="2700000" algn="tl">
                  <a:srgbClr val="000000"/>
                </a:outerShdw>
              </a:effectLst>
            </a:endParaRPr>
          </a:p>
        </p:txBody>
      </p:sp>
      <p:sp>
        <p:nvSpPr>
          <p:cNvPr id="2382850" name="Rectangle 2">
            <a:extLst>
              <a:ext uri="{FF2B5EF4-FFF2-40B4-BE49-F238E27FC236}">
                <a16:creationId xmlns:a16="http://schemas.microsoft.com/office/drawing/2014/main" id="{36ED847A-AE6F-40B8-B989-FA8117B80F4B}"/>
              </a:ext>
            </a:extLst>
          </p:cNvPr>
          <p:cNvSpPr>
            <a:spLocks noGrp="1" noChangeArrowheads="1"/>
          </p:cNvSpPr>
          <p:nvPr>
            <p:ph type="title"/>
          </p:nvPr>
        </p:nvSpPr>
        <p:spPr>
          <a:xfrm>
            <a:off x="1981200" y="228600"/>
            <a:ext cx="8229600" cy="990600"/>
          </a:xfrm>
        </p:spPr>
        <p:txBody>
          <a:bodyPr>
            <a:normAutofit fontScale="90000"/>
          </a:bodyPr>
          <a:lstStyle/>
          <a:p>
            <a:pPr eaLnBrk="1" hangingPunct="1">
              <a:defRPr/>
            </a:pPr>
            <a:r>
              <a:rPr lang="en-US" b="0" dirty="0">
                <a:solidFill>
                  <a:srgbClr val="FFFF00"/>
                </a:solidFill>
              </a:rPr>
              <a:t>The Bottom Line Is Price </a:t>
            </a:r>
            <a:r>
              <a:rPr lang="en-US" sz="2400" b="0" dirty="0">
                <a:solidFill>
                  <a:srgbClr val="FFFF00"/>
                </a:solidFill>
              </a:rPr>
              <a:t>(Contd.)</a:t>
            </a:r>
          </a:p>
        </p:txBody>
      </p:sp>
      <p:sp>
        <p:nvSpPr>
          <p:cNvPr id="2382851" name="Rectangle 3">
            <a:extLst>
              <a:ext uri="{FF2B5EF4-FFF2-40B4-BE49-F238E27FC236}">
                <a16:creationId xmlns:a16="http://schemas.microsoft.com/office/drawing/2014/main" id="{4ECE5511-8120-4BAD-A2AE-9EF9A68995FD}"/>
              </a:ext>
            </a:extLst>
          </p:cNvPr>
          <p:cNvSpPr>
            <a:spLocks noGrp="1" noChangeArrowheads="1"/>
          </p:cNvSpPr>
          <p:nvPr>
            <p:ph type="body" idx="1"/>
          </p:nvPr>
        </p:nvSpPr>
        <p:spPr>
          <a:xfrm>
            <a:off x="1676400" y="1371600"/>
            <a:ext cx="8763000" cy="5029200"/>
          </a:xfrm>
        </p:spPr>
        <p:txBody>
          <a:bodyPr>
            <a:normAutofit fontScale="92500"/>
          </a:bodyPr>
          <a:lstStyle/>
          <a:p>
            <a:pPr marL="579438" indent="-455613" algn="ctr">
              <a:lnSpc>
                <a:spcPct val="90000"/>
              </a:lnSpc>
              <a:buNone/>
              <a:defRPr/>
            </a:pPr>
            <a:r>
              <a:rPr lang="en-US" altLang="en-US" sz="4000" dirty="0">
                <a:solidFill>
                  <a:srgbClr val="66FFFF"/>
                </a:solidFill>
              </a:rPr>
              <a:t>Risk is a pricing factor</a:t>
            </a:r>
          </a:p>
          <a:p>
            <a:pPr marL="579438" indent="-455613">
              <a:lnSpc>
                <a:spcPct val="90000"/>
              </a:lnSpc>
              <a:spcAft>
                <a:spcPct val="35000"/>
              </a:spcAft>
              <a:buBlip>
                <a:blip r:embed="rId3"/>
              </a:buBlip>
              <a:defRPr/>
            </a:pPr>
            <a:r>
              <a:rPr lang="en-US" altLang="en-US" sz="3500" dirty="0"/>
              <a:t>If the worst case scenario:</a:t>
            </a:r>
          </a:p>
          <a:p>
            <a:pPr marL="1020763" lvl="1">
              <a:lnSpc>
                <a:spcPct val="90000"/>
              </a:lnSpc>
              <a:spcAft>
                <a:spcPct val="35000"/>
              </a:spcAft>
              <a:defRPr/>
            </a:pPr>
            <a:r>
              <a:rPr lang="en-US" altLang="en-US" sz="3000" dirty="0"/>
              <a:t>Does happen, we have already paid for it</a:t>
            </a:r>
          </a:p>
          <a:p>
            <a:pPr marL="1020763" lvl="1">
              <a:lnSpc>
                <a:spcPct val="90000"/>
              </a:lnSpc>
              <a:spcAft>
                <a:spcPct val="35000"/>
              </a:spcAft>
              <a:defRPr/>
            </a:pPr>
            <a:r>
              <a:rPr lang="en-US" altLang="en-US" sz="3000" dirty="0"/>
              <a:t>Doesn’t happen, we have already paid for it</a:t>
            </a:r>
          </a:p>
          <a:p>
            <a:pPr marL="579438" indent="-455613">
              <a:lnSpc>
                <a:spcPct val="90000"/>
              </a:lnSpc>
              <a:spcAft>
                <a:spcPct val="35000"/>
              </a:spcAft>
              <a:buBlip>
                <a:blip r:embed="rId3"/>
              </a:buBlip>
              <a:defRPr/>
            </a:pPr>
            <a:r>
              <a:rPr lang="en-US" altLang="en-US" sz="3500" dirty="0"/>
              <a:t>We need to take excessive risk off the contractor &amp; assume some risk ourselves</a:t>
            </a:r>
          </a:p>
          <a:p>
            <a:pPr marL="579438" indent="-455613">
              <a:lnSpc>
                <a:spcPct val="90000"/>
              </a:lnSpc>
              <a:spcAft>
                <a:spcPct val="35000"/>
              </a:spcAft>
              <a:buBlip>
                <a:blip r:embed="rId3"/>
              </a:buBlip>
              <a:defRPr/>
            </a:pPr>
            <a:r>
              <a:rPr lang="en-US" altLang="en-US" sz="3500" dirty="0"/>
              <a:t>Then we will only pay for the worst case scenario if it actually does happen</a:t>
            </a:r>
          </a:p>
        </p:txBody>
      </p:sp>
    </p:spTree>
    <p:extLst>
      <p:ext uri="{BB962C8B-B14F-4D97-AF65-F5344CB8AC3E}">
        <p14:creationId xmlns:p14="http://schemas.microsoft.com/office/powerpoint/2010/main" val="302558458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0A53E2EF-B88F-4CB1-A72B-C2E477D48BAF}"/>
              </a:ext>
            </a:extLst>
          </p:cNvPr>
          <p:cNvSpPr>
            <a:spLocks noGrp="1"/>
          </p:cNvSpPr>
          <p:nvPr>
            <p:ph type="sldNum" sz="quarter" idx="11"/>
          </p:nvPr>
        </p:nvSpPr>
        <p:spPr/>
        <p:txBody>
          <a:bodyPr/>
          <a:lstStyle/>
          <a:p>
            <a:pPr>
              <a:defRPr/>
            </a:pPr>
            <a:fld id="{6780445C-8D98-434C-B84E-51CF44815EF5}" type="slidenum">
              <a:rPr lang="en-US" altLang="en-US"/>
              <a:pPr>
                <a:defRPr/>
              </a:pPr>
              <a:t>141</a:t>
            </a:fld>
            <a:endParaRPr lang="en-US" altLang="en-US" dirty="0"/>
          </a:p>
        </p:txBody>
      </p:sp>
      <p:sp>
        <p:nvSpPr>
          <p:cNvPr id="4" name="Footer Placeholder 3">
            <a:extLst>
              <a:ext uri="{FF2B5EF4-FFF2-40B4-BE49-F238E27FC236}">
                <a16:creationId xmlns:a16="http://schemas.microsoft.com/office/drawing/2014/main" id="{D3F6F8E1-3BAD-441B-AF38-C3BE2BD02440}"/>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C458C59A-B844-4006-A046-5A070C1E7103}"/>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2D038C13-A138-47C6-8E86-DA115264A672}" type="slidenum">
              <a:rPr lang="en-US" altLang="en-US" sz="1200">
                <a:effectLst>
                  <a:outerShdw blurRad="38100" dist="38100" dir="2700000" algn="tl">
                    <a:srgbClr val="000000"/>
                  </a:outerShdw>
                </a:effectLst>
              </a:rPr>
              <a:pPr algn="r" eaLnBrk="1" hangingPunct="1">
                <a:defRPr/>
              </a:pPr>
              <a:t>141</a:t>
            </a:fld>
            <a:endParaRPr lang="en-US" altLang="en-US" sz="1200" dirty="0">
              <a:effectLst>
                <a:outerShdw blurRad="38100" dist="38100" dir="2700000" algn="tl">
                  <a:srgbClr val="000000"/>
                </a:outerShdw>
              </a:effectLst>
            </a:endParaRPr>
          </a:p>
        </p:txBody>
      </p:sp>
      <p:sp>
        <p:nvSpPr>
          <p:cNvPr id="2384898" name="Rectangle 2">
            <a:extLst>
              <a:ext uri="{FF2B5EF4-FFF2-40B4-BE49-F238E27FC236}">
                <a16:creationId xmlns:a16="http://schemas.microsoft.com/office/drawing/2014/main" id="{0AA25522-DA25-499A-B14E-DEDA70768383}"/>
              </a:ext>
            </a:extLst>
          </p:cNvPr>
          <p:cNvSpPr>
            <a:spLocks noGrp="1" noChangeArrowheads="1"/>
          </p:cNvSpPr>
          <p:nvPr>
            <p:ph type="title"/>
          </p:nvPr>
        </p:nvSpPr>
        <p:spPr>
          <a:xfrm>
            <a:off x="1981200" y="152400"/>
            <a:ext cx="8229600" cy="838200"/>
          </a:xfrm>
        </p:spPr>
        <p:txBody>
          <a:bodyPr>
            <a:normAutofit fontScale="90000"/>
          </a:bodyPr>
          <a:lstStyle/>
          <a:p>
            <a:pPr eaLnBrk="1" hangingPunct="1">
              <a:defRPr/>
            </a:pPr>
            <a:r>
              <a:rPr lang="en-US" b="0" dirty="0">
                <a:solidFill>
                  <a:srgbClr val="FFFF00"/>
                </a:solidFill>
              </a:rPr>
              <a:t>The Bottom Line Is Price </a:t>
            </a:r>
            <a:r>
              <a:rPr lang="en-US" sz="2400" b="0" dirty="0">
                <a:solidFill>
                  <a:srgbClr val="FFFF00"/>
                </a:solidFill>
              </a:rPr>
              <a:t>(Contd.)</a:t>
            </a:r>
          </a:p>
        </p:txBody>
      </p:sp>
      <p:sp>
        <p:nvSpPr>
          <p:cNvPr id="2384899" name="Rectangle 3">
            <a:extLst>
              <a:ext uri="{FF2B5EF4-FFF2-40B4-BE49-F238E27FC236}">
                <a16:creationId xmlns:a16="http://schemas.microsoft.com/office/drawing/2014/main" id="{04162373-AA4B-41A5-973A-63B72058CF77}"/>
              </a:ext>
            </a:extLst>
          </p:cNvPr>
          <p:cNvSpPr>
            <a:spLocks noGrp="1" noChangeArrowheads="1"/>
          </p:cNvSpPr>
          <p:nvPr>
            <p:ph type="body" idx="1"/>
          </p:nvPr>
        </p:nvSpPr>
        <p:spPr>
          <a:xfrm>
            <a:off x="1049153" y="1203158"/>
            <a:ext cx="10068025" cy="5654842"/>
          </a:xfrm>
        </p:spPr>
        <p:txBody>
          <a:bodyPr>
            <a:normAutofit/>
          </a:bodyPr>
          <a:lstStyle/>
          <a:p>
            <a:pPr marL="574675" indent="-455613" algn="ctr">
              <a:buNone/>
              <a:tabLst>
                <a:tab pos="576263" algn="l"/>
                <a:tab pos="969963" algn="l"/>
                <a:tab pos="2743200" algn="l"/>
              </a:tabLst>
              <a:defRPr/>
            </a:pPr>
            <a:r>
              <a:rPr lang="en-US" sz="4000" dirty="0">
                <a:solidFill>
                  <a:srgbClr val="66FFFF"/>
                </a:solidFill>
              </a:rPr>
              <a:t>Risk is a pricing factor</a:t>
            </a:r>
          </a:p>
          <a:p>
            <a:pPr marL="574675" indent="-455613">
              <a:lnSpc>
                <a:spcPct val="100000"/>
              </a:lnSpc>
              <a:tabLst>
                <a:tab pos="576263" algn="l"/>
                <a:tab pos="969963" algn="l"/>
                <a:tab pos="2743200" algn="l"/>
              </a:tabLst>
              <a:defRPr/>
            </a:pPr>
            <a:r>
              <a:rPr lang="en-US" sz="3200" dirty="0"/>
              <a:t>We could favor an imprudent or poor vendor over a prudent one, if a prudent vendor builds a risk factor into its price and an imprudent or poor vendor doesn’t </a:t>
            </a:r>
          </a:p>
          <a:p>
            <a:pPr marL="1020763" lvl="1" indent="-331788">
              <a:lnSpc>
                <a:spcPct val="100000"/>
              </a:lnSpc>
              <a:tabLst>
                <a:tab pos="576263" algn="l"/>
                <a:tab pos="969963" algn="l"/>
                <a:tab pos="2743200" algn="l"/>
              </a:tabLst>
              <a:defRPr/>
            </a:pPr>
            <a:r>
              <a:rPr lang="en-US" sz="2800" dirty="0"/>
              <a:t>Because it doesn’t properly assess the risk</a:t>
            </a:r>
          </a:p>
          <a:p>
            <a:pPr marL="1020763" lvl="1" indent="-331788">
              <a:lnSpc>
                <a:spcPct val="100000"/>
              </a:lnSpc>
              <a:tabLst>
                <a:tab pos="576263" algn="l"/>
                <a:tab pos="969963" algn="l"/>
                <a:tab pos="2743200" algn="l"/>
              </a:tabLst>
              <a:defRPr/>
            </a:pPr>
            <a:r>
              <a:rPr lang="en-US" sz="2800" dirty="0"/>
              <a:t>Because it is desperate and is willing to take the risk</a:t>
            </a:r>
          </a:p>
          <a:p>
            <a:pPr marL="1020763" lvl="1" indent="-331788">
              <a:lnSpc>
                <a:spcPct val="100000"/>
              </a:lnSpc>
              <a:tabLst>
                <a:tab pos="576263" algn="l"/>
                <a:tab pos="969963" algn="l"/>
                <a:tab pos="2743200" algn="l"/>
              </a:tabLst>
              <a:defRPr/>
            </a:pPr>
            <a:r>
              <a:rPr lang="en-US" sz="2800" dirty="0"/>
              <a:t>Because it doesn’t really intend to perform as specified</a:t>
            </a:r>
          </a:p>
        </p:txBody>
      </p:sp>
    </p:spTree>
    <p:extLst>
      <p:ext uri="{BB962C8B-B14F-4D97-AF65-F5344CB8AC3E}">
        <p14:creationId xmlns:p14="http://schemas.microsoft.com/office/powerpoint/2010/main" val="34743876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7E054130-5A50-4FC9-B904-FA05B9237A1D}"/>
              </a:ext>
            </a:extLst>
          </p:cNvPr>
          <p:cNvSpPr>
            <a:spLocks noGrp="1"/>
          </p:cNvSpPr>
          <p:nvPr>
            <p:ph type="sldNum" sz="quarter" idx="11"/>
          </p:nvPr>
        </p:nvSpPr>
        <p:spPr/>
        <p:txBody>
          <a:bodyPr/>
          <a:lstStyle/>
          <a:p>
            <a:pPr>
              <a:defRPr/>
            </a:pPr>
            <a:fld id="{88295F3A-F575-4598-9C84-49FD37F000A6}" type="slidenum">
              <a:rPr lang="en-US" altLang="en-US"/>
              <a:pPr>
                <a:defRPr/>
              </a:pPr>
              <a:t>142</a:t>
            </a:fld>
            <a:endParaRPr lang="en-US" altLang="en-US" dirty="0"/>
          </a:p>
        </p:txBody>
      </p:sp>
      <p:sp>
        <p:nvSpPr>
          <p:cNvPr id="4" name="Footer Placeholder 3">
            <a:extLst>
              <a:ext uri="{FF2B5EF4-FFF2-40B4-BE49-F238E27FC236}">
                <a16:creationId xmlns:a16="http://schemas.microsoft.com/office/drawing/2014/main" id="{62083573-6581-4000-8678-9D562E29479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F4DFC2AB-32D3-40D5-815B-100674718B0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03FFAEE5-FCBA-4CDF-903D-7C41C8BA3FAF}" type="slidenum">
              <a:rPr lang="en-US" altLang="en-US" sz="1200">
                <a:effectLst>
                  <a:outerShdw blurRad="38100" dist="38100" dir="2700000" algn="tl">
                    <a:srgbClr val="000000"/>
                  </a:outerShdw>
                </a:effectLst>
              </a:rPr>
              <a:pPr algn="r" eaLnBrk="1" hangingPunct="1">
                <a:defRPr/>
              </a:pPr>
              <a:t>142</a:t>
            </a:fld>
            <a:endParaRPr lang="en-US" altLang="en-US" sz="1200" dirty="0">
              <a:effectLst>
                <a:outerShdw blurRad="38100" dist="38100" dir="2700000" algn="tl">
                  <a:srgbClr val="000000"/>
                </a:outerShdw>
              </a:effectLst>
            </a:endParaRPr>
          </a:p>
        </p:txBody>
      </p:sp>
      <p:sp>
        <p:nvSpPr>
          <p:cNvPr id="2386946" name="Rectangle 2">
            <a:extLst>
              <a:ext uri="{FF2B5EF4-FFF2-40B4-BE49-F238E27FC236}">
                <a16:creationId xmlns:a16="http://schemas.microsoft.com/office/drawing/2014/main" id="{E5A1425C-2E31-4D71-AAEC-39B25D9BAC92}"/>
              </a:ext>
            </a:extLst>
          </p:cNvPr>
          <p:cNvSpPr>
            <a:spLocks noGrp="1" noChangeArrowheads="1"/>
          </p:cNvSpPr>
          <p:nvPr>
            <p:ph type="title"/>
          </p:nvPr>
        </p:nvSpPr>
        <p:spPr>
          <a:xfrm>
            <a:off x="1981200" y="457201"/>
            <a:ext cx="8229600" cy="963613"/>
          </a:xfrm>
        </p:spPr>
        <p:txBody>
          <a:bodyPr>
            <a:normAutofit fontScale="90000"/>
          </a:bodyPr>
          <a:lstStyle/>
          <a:p>
            <a:pPr eaLnBrk="1" hangingPunct="1">
              <a:defRPr/>
            </a:pPr>
            <a:r>
              <a:rPr lang="en-US" b="0" dirty="0">
                <a:solidFill>
                  <a:srgbClr val="FFFF00"/>
                </a:solidFill>
              </a:rPr>
              <a:t>The Bottom Line Is Price </a:t>
            </a:r>
            <a:r>
              <a:rPr lang="en-US" sz="2400" b="0" dirty="0">
                <a:solidFill>
                  <a:srgbClr val="FFFF00"/>
                </a:solidFill>
              </a:rPr>
              <a:t>(Contd.)</a:t>
            </a:r>
          </a:p>
        </p:txBody>
      </p:sp>
      <p:sp>
        <p:nvSpPr>
          <p:cNvPr id="2386947" name="Rectangle 3">
            <a:extLst>
              <a:ext uri="{FF2B5EF4-FFF2-40B4-BE49-F238E27FC236}">
                <a16:creationId xmlns:a16="http://schemas.microsoft.com/office/drawing/2014/main" id="{1D5AC230-DAE7-41DD-B9D1-BDFEB8134029}"/>
              </a:ext>
            </a:extLst>
          </p:cNvPr>
          <p:cNvSpPr>
            <a:spLocks noGrp="1" noChangeArrowheads="1"/>
          </p:cNvSpPr>
          <p:nvPr>
            <p:ph type="body" idx="1"/>
          </p:nvPr>
        </p:nvSpPr>
        <p:spPr>
          <a:xfrm>
            <a:off x="1482291" y="1676400"/>
            <a:ext cx="8728509" cy="4495800"/>
          </a:xfrm>
        </p:spPr>
        <p:txBody>
          <a:bodyPr/>
          <a:lstStyle/>
          <a:p>
            <a:pPr marL="579438" indent="-455613" algn="ctr">
              <a:lnSpc>
                <a:spcPct val="90000"/>
              </a:lnSpc>
              <a:buNone/>
              <a:defRPr/>
            </a:pPr>
            <a:r>
              <a:rPr lang="en-US" sz="4000" dirty="0">
                <a:solidFill>
                  <a:srgbClr val="66FFFF"/>
                </a:solidFill>
              </a:rPr>
              <a:t>Risk is a pricing factor</a:t>
            </a:r>
            <a:endParaRPr lang="en-US" sz="4000" dirty="0">
              <a:solidFill>
                <a:srgbClr val="FF0000"/>
              </a:solidFill>
            </a:endParaRPr>
          </a:p>
          <a:p>
            <a:pPr marL="579438" indent="-455613">
              <a:lnSpc>
                <a:spcPct val="90000"/>
              </a:lnSpc>
              <a:spcBef>
                <a:spcPct val="35000"/>
              </a:spcBef>
              <a:buBlip>
                <a:blip r:embed="rId3"/>
              </a:buBlip>
              <a:defRPr/>
            </a:pPr>
            <a:r>
              <a:rPr lang="en-US" sz="3200" dirty="0"/>
              <a:t>Prudent vendors may decide they don’t want to participate because of too much risk</a:t>
            </a:r>
          </a:p>
          <a:p>
            <a:pPr marL="579438" indent="-455613">
              <a:lnSpc>
                <a:spcPct val="90000"/>
              </a:lnSpc>
              <a:spcBef>
                <a:spcPct val="35000"/>
              </a:spcBef>
              <a:buBlip>
                <a:blip r:embed="rId3"/>
              </a:buBlip>
              <a:defRPr/>
            </a:pPr>
            <a:r>
              <a:rPr lang="en-US" sz="3200" dirty="0"/>
              <a:t>If prudent vendors don’t submit  bids or proposals:</a:t>
            </a:r>
          </a:p>
          <a:p>
            <a:pPr marL="1020763" lvl="1">
              <a:lnSpc>
                <a:spcPct val="90000"/>
              </a:lnSpc>
              <a:spcBef>
                <a:spcPct val="35000"/>
              </a:spcBef>
              <a:defRPr/>
            </a:pPr>
            <a:r>
              <a:rPr lang="en-US" dirty="0"/>
              <a:t> </a:t>
            </a:r>
            <a:r>
              <a:rPr lang="en-US" sz="2800" dirty="0"/>
              <a:t>We are only left with imprudent vendors </a:t>
            </a:r>
          </a:p>
          <a:p>
            <a:pPr marL="1020763" lvl="1">
              <a:lnSpc>
                <a:spcPct val="90000"/>
              </a:lnSpc>
              <a:spcBef>
                <a:spcPct val="35000"/>
              </a:spcBef>
              <a:defRPr/>
            </a:pPr>
            <a:r>
              <a:rPr lang="en-US" sz="2800" dirty="0"/>
              <a:t>Or, maybe no vendors at all</a:t>
            </a:r>
          </a:p>
        </p:txBody>
      </p:sp>
    </p:spTree>
    <p:extLst>
      <p:ext uri="{BB962C8B-B14F-4D97-AF65-F5344CB8AC3E}">
        <p14:creationId xmlns:p14="http://schemas.microsoft.com/office/powerpoint/2010/main" val="136728623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44484381-B918-4F3E-8AF6-AB90921424E5}"/>
              </a:ext>
            </a:extLst>
          </p:cNvPr>
          <p:cNvSpPr>
            <a:spLocks noGrp="1"/>
          </p:cNvSpPr>
          <p:nvPr>
            <p:ph type="sldNum" sz="quarter" idx="11"/>
          </p:nvPr>
        </p:nvSpPr>
        <p:spPr/>
        <p:txBody>
          <a:bodyPr/>
          <a:lstStyle/>
          <a:p>
            <a:pPr>
              <a:defRPr/>
            </a:pPr>
            <a:fld id="{CF9CCA2C-94DA-42C1-B30B-E6DEDE2134D5}" type="slidenum">
              <a:rPr lang="en-US" altLang="en-US"/>
              <a:pPr>
                <a:defRPr/>
              </a:pPr>
              <a:t>143</a:t>
            </a:fld>
            <a:endParaRPr lang="en-US" altLang="en-US" dirty="0"/>
          </a:p>
        </p:txBody>
      </p:sp>
      <p:sp>
        <p:nvSpPr>
          <p:cNvPr id="4" name="Footer Placeholder 3">
            <a:extLst>
              <a:ext uri="{FF2B5EF4-FFF2-40B4-BE49-F238E27FC236}">
                <a16:creationId xmlns:a16="http://schemas.microsoft.com/office/drawing/2014/main" id="{225B97EC-0DFB-40F1-BB16-140DDD92F9D8}"/>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86AB59FA-2FB8-464C-A3EE-CDC12191190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EA5F94B1-2219-4D31-B022-0803B71E47CE}" type="slidenum">
              <a:rPr lang="en-US" altLang="en-US" sz="1200">
                <a:effectLst>
                  <a:outerShdw blurRad="38100" dist="38100" dir="2700000" algn="tl">
                    <a:srgbClr val="000000"/>
                  </a:outerShdw>
                </a:effectLst>
              </a:rPr>
              <a:pPr algn="r" eaLnBrk="1" hangingPunct="1">
                <a:defRPr/>
              </a:pPr>
              <a:t>143</a:t>
            </a:fld>
            <a:endParaRPr lang="en-US" altLang="en-US" sz="1200" dirty="0">
              <a:effectLst>
                <a:outerShdw blurRad="38100" dist="38100" dir="2700000" algn="tl">
                  <a:srgbClr val="000000"/>
                </a:outerShdw>
              </a:effectLst>
            </a:endParaRPr>
          </a:p>
        </p:txBody>
      </p:sp>
      <p:sp>
        <p:nvSpPr>
          <p:cNvPr id="2388994" name="Rectangle 2">
            <a:extLst>
              <a:ext uri="{FF2B5EF4-FFF2-40B4-BE49-F238E27FC236}">
                <a16:creationId xmlns:a16="http://schemas.microsoft.com/office/drawing/2014/main" id="{6AA1CBF0-66FD-4E6B-85E0-DBDC24C46EBE}"/>
              </a:ext>
            </a:extLst>
          </p:cNvPr>
          <p:cNvSpPr>
            <a:spLocks noGrp="1" noChangeArrowheads="1"/>
          </p:cNvSpPr>
          <p:nvPr>
            <p:ph type="title"/>
          </p:nvPr>
        </p:nvSpPr>
        <p:spPr>
          <a:xfrm>
            <a:off x="1981200" y="457201"/>
            <a:ext cx="8229600" cy="963613"/>
          </a:xfrm>
        </p:spPr>
        <p:txBody>
          <a:bodyPr>
            <a:normAutofit fontScale="90000"/>
          </a:bodyPr>
          <a:lstStyle/>
          <a:p>
            <a:pPr eaLnBrk="1" hangingPunct="1">
              <a:defRPr/>
            </a:pPr>
            <a:r>
              <a:rPr lang="en-US" b="0" dirty="0">
                <a:solidFill>
                  <a:srgbClr val="FFFF00"/>
                </a:solidFill>
              </a:rPr>
              <a:t>The Bottom Line Is Price </a:t>
            </a:r>
            <a:r>
              <a:rPr lang="en-US" sz="2400" b="0" dirty="0">
                <a:solidFill>
                  <a:srgbClr val="FFFF00"/>
                </a:solidFill>
              </a:rPr>
              <a:t>(Contd.)</a:t>
            </a:r>
          </a:p>
        </p:txBody>
      </p:sp>
      <p:sp>
        <p:nvSpPr>
          <p:cNvPr id="2388995" name="Rectangle 3">
            <a:extLst>
              <a:ext uri="{FF2B5EF4-FFF2-40B4-BE49-F238E27FC236}">
                <a16:creationId xmlns:a16="http://schemas.microsoft.com/office/drawing/2014/main" id="{65E026C7-2BE9-40A2-A7FE-FA9BB824AF35}"/>
              </a:ext>
            </a:extLst>
          </p:cNvPr>
          <p:cNvSpPr>
            <a:spLocks noGrp="1" noChangeArrowheads="1"/>
          </p:cNvSpPr>
          <p:nvPr>
            <p:ph type="body" idx="1"/>
          </p:nvPr>
        </p:nvSpPr>
        <p:spPr>
          <a:xfrm>
            <a:off x="1068403" y="1676400"/>
            <a:ext cx="10077651" cy="4495800"/>
          </a:xfrm>
        </p:spPr>
        <p:txBody>
          <a:bodyPr>
            <a:normAutofit fontScale="92500" lnSpcReduction="20000"/>
          </a:bodyPr>
          <a:lstStyle/>
          <a:p>
            <a:pPr marL="579438" indent="-455613" algn="ctr">
              <a:buNone/>
              <a:defRPr/>
            </a:pPr>
            <a:r>
              <a:rPr lang="en-US" sz="4000" dirty="0">
                <a:solidFill>
                  <a:srgbClr val="66FFFF"/>
                </a:solidFill>
              </a:rPr>
              <a:t>Risk is a pricing factor</a:t>
            </a:r>
            <a:endParaRPr lang="en-US" sz="3600" dirty="0">
              <a:solidFill>
                <a:srgbClr val="FF0000"/>
              </a:solidFill>
            </a:endParaRPr>
          </a:p>
          <a:p>
            <a:pPr marL="579438" indent="-455613">
              <a:buBlip>
                <a:blip r:embed="rId3"/>
              </a:buBlip>
              <a:defRPr/>
            </a:pPr>
            <a:r>
              <a:rPr lang="en-US" sz="3200" dirty="0"/>
              <a:t>We have set up the imprudent/poor vendor to win the contract</a:t>
            </a:r>
          </a:p>
          <a:p>
            <a:pPr marL="579438" indent="-455613">
              <a:buBlip>
                <a:blip r:embed="rId3"/>
              </a:buBlip>
              <a:defRPr/>
            </a:pPr>
            <a:r>
              <a:rPr lang="en-US" sz="3200" dirty="0"/>
              <a:t>Which leads to performance problems with the contract</a:t>
            </a:r>
          </a:p>
          <a:p>
            <a:pPr marL="579438" indent="-455613">
              <a:buBlip>
                <a:blip r:embed="rId3"/>
              </a:buBlip>
              <a:defRPr/>
            </a:pPr>
            <a:r>
              <a:rPr lang="en-US" sz="3200" dirty="0"/>
              <a:t>Hence, all issues and decisions pertaining to developing specifications have contract price and performance implications</a:t>
            </a:r>
          </a:p>
        </p:txBody>
      </p:sp>
    </p:spTree>
    <p:extLst>
      <p:ext uri="{BB962C8B-B14F-4D97-AF65-F5344CB8AC3E}">
        <p14:creationId xmlns:p14="http://schemas.microsoft.com/office/powerpoint/2010/main" val="90392317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56A6CCD3-85BA-40E3-B67C-C8E2DA076E55}"/>
              </a:ext>
            </a:extLst>
          </p:cNvPr>
          <p:cNvSpPr>
            <a:spLocks noGrp="1"/>
          </p:cNvSpPr>
          <p:nvPr>
            <p:ph type="sldNum" sz="quarter" idx="11"/>
          </p:nvPr>
        </p:nvSpPr>
        <p:spPr/>
        <p:txBody>
          <a:bodyPr/>
          <a:lstStyle/>
          <a:p>
            <a:pPr>
              <a:defRPr/>
            </a:pPr>
            <a:fld id="{D29D3648-7375-46EB-B1E5-767D5E4B76CA}" type="slidenum">
              <a:rPr lang="en-US" altLang="en-US"/>
              <a:pPr>
                <a:defRPr/>
              </a:pPr>
              <a:t>144</a:t>
            </a:fld>
            <a:endParaRPr lang="en-US" altLang="en-US" dirty="0"/>
          </a:p>
        </p:txBody>
      </p:sp>
      <p:sp>
        <p:nvSpPr>
          <p:cNvPr id="4" name="Footer Placeholder 3">
            <a:extLst>
              <a:ext uri="{FF2B5EF4-FFF2-40B4-BE49-F238E27FC236}">
                <a16:creationId xmlns:a16="http://schemas.microsoft.com/office/drawing/2014/main" id="{76EB890D-CE33-44AB-818F-7D2EEDEAD13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6600DFFA-04BC-41F4-967C-34897F46C98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4EF71A85-B011-4C88-9699-0E8369045226}" type="slidenum">
              <a:rPr lang="en-US" altLang="en-US" sz="1200">
                <a:effectLst>
                  <a:outerShdw blurRad="38100" dist="38100" dir="2700000" algn="tl">
                    <a:srgbClr val="000000"/>
                  </a:outerShdw>
                </a:effectLst>
              </a:rPr>
              <a:pPr algn="r" eaLnBrk="1" hangingPunct="1">
                <a:defRPr/>
              </a:pPr>
              <a:t>144</a:t>
            </a:fld>
            <a:endParaRPr lang="en-US" altLang="en-US" sz="1200" dirty="0">
              <a:effectLst>
                <a:outerShdw blurRad="38100" dist="38100" dir="2700000" algn="tl">
                  <a:srgbClr val="000000"/>
                </a:outerShdw>
              </a:effectLst>
            </a:endParaRPr>
          </a:p>
        </p:txBody>
      </p:sp>
      <p:sp>
        <p:nvSpPr>
          <p:cNvPr id="2391042" name="Rectangle 2">
            <a:extLst>
              <a:ext uri="{FF2B5EF4-FFF2-40B4-BE49-F238E27FC236}">
                <a16:creationId xmlns:a16="http://schemas.microsoft.com/office/drawing/2014/main" id="{96527775-B69A-4FDB-AE81-E499F82E87DF}"/>
              </a:ext>
            </a:extLst>
          </p:cNvPr>
          <p:cNvSpPr>
            <a:spLocks noGrp="1" noChangeArrowheads="1"/>
          </p:cNvSpPr>
          <p:nvPr>
            <p:ph type="title"/>
          </p:nvPr>
        </p:nvSpPr>
        <p:spPr>
          <a:xfrm>
            <a:off x="1981200" y="182881"/>
            <a:ext cx="8229600" cy="1010652"/>
          </a:xfrm>
        </p:spPr>
        <p:txBody>
          <a:bodyPr>
            <a:normAutofit fontScale="90000"/>
          </a:bodyPr>
          <a:lstStyle/>
          <a:p>
            <a:pPr eaLnBrk="1" hangingPunct="1">
              <a:defRPr/>
            </a:pPr>
            <a:r>
              <a:rPr lang="en-US" b="0" dirty="0">
                <a:solidFill>
                  <a:srgbClr val="FFFF00"/>
                </a:solidFill>
              </a:rPr>
              <a:t>The Bottom Line Is Price </a:t>
            </a:r>
            <a:r>
              <a:rPr lang="en-US" sz="2400" b="0" dirty="0">
                <a:solidFill>
                  <a:srgbClr val="FFFF00"/>
                </a:solidFill>
              </a:rPr>
              <a:t>(Contd.)</a:t>
            </a:r>
          </a:p>
        </p:txBody>
      </p:sp>
      <p:sp>
        <p:nvSpPr>
          <p:cNvPr id="2391043" name="Rectangle 3">
            <a:extLst>
              <a:ext uri="{FF2B5EF4-FFF2-40B4-BE49-F238E27FC236}">
                <a16:creationId xmlns:a16="http://schemas.microsoft.com/office/drawing/2014/main" id="{87E8BB28-C697-44B5-9DB1-20F506D16628}"/>
              </a:ext>
            </a:extLst>
          </p:cNvPr>
          <p:cNvSpPr>
            <a:spLocks noGrp="1" noChangeArrowheads="1"/>
          </p:cNvSpPr>
          <p:nvPr>
            <p:ph type="body" idx="1"/>
          </p:nvPr>
        </p:nvSpPr>
        <p:spPr>
          <a:xfrm>
            <a:off x="382553" y="1193533"/>
            <a:ext cx="11430002" cy="5552499"/>
          </a:xfrm>
        </p:spPr>
        <p:txBody>
          <a:bodyPr>
            <a:normAutofit/>
          </a:bodyPr>
          <a:lstStyle/>
          <a:p>
            <a:pPr marL="123825" indent="0" algn="ctr">
              <a:buNone/>
              <a:defRPr/>
            </a:pPr>
            <a:r>
              <a:rPr lang="en-US" sz="4000" dirty="0">
                <a:solidFill>
                  <a:srgbClr val="66FFFF"/>
                </a:solidFill>
              </a:rPr>
              <a:t>Risk is a pricing factor</a:t>
            </a:r>
            <a:endParaRPr lang="en-US" sz="3600" dirty="0">
              <a:solidFill>
                <a:srgbClr val="FF0000"/>
              </a:solidFill>
            </a:endParaRPr>
          </a:p>
          <a:p>
            <a:pPr marL="581025" indent="-457200">
              <a:lnSpc>
                <a:spcPct val="100000"/>
              </a:lnSpc>
              <a:spcBef>
                <a:spcPts val="1800"/>
              </a:spcBef>
              <a:defRPr/>
            </a:pPr>
            <a:r>
              <a:rPr lang="en-US" sz="3200" dirty="0"/>
              <a:t>This is why many vendors, especially IT vendors, request limits on liability for State contracts</a:t>
            </a:r>
          </a:p>
          <a:p>
            <a:pPr marL="1038225" lvl="1" indent="-457200">
              <a:lnSpc>
                <a:spcPct val="100000"/>
              </a:lnSpc>
              <a:spcBef>
                <a:spcPts val="1800"/>
              </a:spcBef>
              <a:defRPr/>
            </a:pPr>
            <a:r>
              <a:rPr lang="en-US" sz="2800" dirty="0"/>
              <a:t>E.g., 2 or 3 times the contract amount</a:t>
            </a:r>
          </a:p>
          <a:p>
            <a:pPr marL="1038225" lvl="1" indent="-457200">
              <a:lnSpc>
                <a:spcPct val="100000"/>
              </a:lnSpc>
              <a:spcBef>
                <a:spcPts val="1800"/>
              </a:spcBef>
              <a:defRPr/>
            </a:pPr>
            <a:r>
              <a:rPr lang="en-US" sz="2800" dirty="0"/>
              <a:t>They don't want to risk losing large amounts of money if something goes wrong</a:t>
            </a:r>
          </a:p>
          <a:p>
            <a:pPr marL="1038225" lvl="1" indent="-457200">
              <a:lnSpc>
                <a:spcPct val="100000"/>
              </a:lnSpc>
              <a:spcBef>
                <a:spcPts val="1800"/>
              </a:spcBef>
              <a:defRPr/>
            </a:pPr>
            <a:r>
              <a:rPr lang="en-US" sz="2800" dirty="0"/>
              <a:t>Some vendors won’t respond to a State procurement unless there is a cap on liability</a:t>
            </a:r>
          </a:p>
        </p:txBody>
      </p:sp>
    </p:spTree>
    <p:extLst>
      <p:ext uri="{BB962C8B-B14F-4D97-AF65-F5344CB8AC3E}">
        <p14:creationId xmlns:p14="http://schemas.microsoft.com/office/powerpoint/2010/main" val="372262994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10EF3-74CC-4AF7-AAB3-3A1F8E421D5C}"/>
              </a:ext>
            </a:extLst>
          </p:cNvPr>
          <p:cNvSpPr>
            <a:spLocks noGrp="1"/>
          </p:cNvSpPr>
          <p:nvPr>
            <p:ph type="title"/>
          </p:nvPr>
        </p:nvSpPr>
        <p:spPr>
          <a:xfrm>
            <a:off x="382555" y="121299"/>
            <a:ext cx="11485984" cy="2528594"/>
          </a:xfrm>
        </p:spPr>
        <p:txBody>
          <a:bodyPr>
            <a:normAutofit/>
          </a:bodyPr>
          <a:lstStyle/>
          <a:p>
            <a:r>
              <a:rPr lang="en-US" dirty="0"/>
              <a:t>The philosophy of risk</a:t>
            </a:r>
            <a:br>
              <a:rPr lang="en-US" dirty="0"/>
            </a:br>
            <a:r>
              <a:rPr lang="en-US" sz="4000" b="0" dirty="0"/>
              <a:t>(The unintended consequence of unreasonable or excessive risk)</a:t>
            </a:r>
          </a:p>
        </p:txBody>
      </p:sp>
      <p:sp>
        <p:nvSpPr>
          <p:cNvPr id="3" name="Content Placeholder 2">
            <a:extLst>
              <a:ext uri="{FF2B5EF4-FFF2-40B4-BE49-F238E27FC236}">
                <a16:creationId xmlns:a16="http://schemas.microsoft.com/office/drawing/2014/main" id="{18759A7E-0746-4F9F-A725-C97966110D73}"/>
              </a:ext>
            </a:extLst>
          </p:cNvPr>
          <p:cNvSpPr>
            <a:spLocks noGrp="1"/>
          </p:cNvSpPr>
          <p:nvPr>
            <p:ph idx="1"/>
          </p:nvPr>
        </p:nvSpPr>
        <p:spPr>
          <a:xfrm>
            <a:off x="1408921" y="2743200"/>
            <a:ext cx="9675845" cy="3582954"/>
          </a:xfrm>
        </p:spPr>
        <p:txBody>
          <a:bodyPr/>
          <a:lstStyle/>
          <a:p>
            <a:pPr marL="457200" lvl="1" indent="0">
              <a:buNone/>
            </a:pPr>
            <a:r>
              <a:rPr lang="en-US" sz="3200" b="1" dirty="0">
                <a:solidFill>
                  <a:srgbClr val="00B0F0"/>
                </a:solidFill>
              </a:rPr>
              <a:t>The imposition of unreasonable risk on vendors is more likely to result in what the State is trying to avoid</a:t>
            </a:r>
          </a:p>
          <a:p>
            <a:pPr marL="457200" lvl="1" indent="0">
              <a:buNone/>
            </a:pPr>
            <a:endParaRPr lang="en-US" sz="3200" b="1" dirty="0">
              <a:solidFill>
                <a:srgbClr val="00B0F0"/>
              </a:solidFill>
            </a:endParaRPr>
          </a:p>
          <a:p>
            <a:endParaRPr lang="en-US" dirty="0"/>
          </a:p>
        </p:txBody>
      </p:sp>
      <p:sp>
        <p:nvSpPr>
          <p:cNvPr id="4" name="Footer Placeholder 3">
            <a:extLst>
              <a:ext uri="{FF2B5EF4-FFF2-40B4-BE49-F238E27FC236}">
                <a16:creationId xmlns:a16="http://schemas.microsoft.com/office/drawing/2014/main" id="{4611E92C-1E10-4FB9-A7A4-6A88CB092A77}"/>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EB093D51-74CC-4263-8100-A94EE12448A1}"/>
              </a:ext>
            </a:extLst>
          </p:cNvPr>
          <p:cNvSpPr>
            <a:spLocks noGrp="1"/>
          </p:cNvSpPr>
          <p:nvPr>
            <p:ph type="sldNum" sz="quarter" idx="12"/>
          </p:nvPr>
        </p:nvSpPr>
        <p:spPr/>
        <p:txBody>
          <a:bodyPr/>
          <a:lstStyle/>
          <a:p>
            <a:fld id="{D57F1E4F-1CFF-5643-939E-02111984F565}" type="slidenum">
              <a:rPr lang="en-US" smtClean="0"/>
              <a:t>145</a:t>
            </a:fld>
            <a:endParaRPr lang="en-US" dirty="0"/>
          </a:p>
        </p:txBody>
      </p:sp>
    </p:spTree>
    <p:extLst>
      <p:ext uri="{BB962C8B-B14F-4D97-AF65-F5344CB8AC3E}">
        <p14:creationId xmlns:p14="http://schemas.microsoft.com/office/powerpoint/2010/main" val="76792427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3803BA31-51E1-4393-94ED-62C2CC69F2B7}"/>
              </a:ext>
            </a:extLst>
          </p:cNvPr>
          <p:cNvSpPr>
            <a:spLocks noGrp="1"/>
          </p:cNvSpPr>
          <p:nvPr>
            <p:ph type="sldNum" sz="quarter" idx="11"/>
          </p:nvPr>
        </p:nvSpPr>
        <p:spPr/>
        <p:txBody>
          <a:bodyPr/>
          <a:lstStyle/>
          <a:p>
            <a:pPr>
              <a:defRPr/>
            </a:pPr>
            <a:fld id="{45DD3252-2D0C-450D-88CD-EAE4A7D7B0D5}" type="slidenum">
              <a:rPr lang="en-US" altLang="en-US"/>
              <a:pPr>
                <a:defRPr/>
              </a:pPr>
              <a:t>146</a:t>
            </a:fld>
            <a:endParaRPr lang="en-US" altLang="en-US" dirty="0"/>
          </a:p>
        </p:txBody>
      </p:sp>
      <p:sp>
        <p:nvSpPr>
          <p:cNvPr id="4" name="Footer Placeholder 3">
            <a:extLst>
              <a:ext uri="{FF2B5EF4-FFF2-40B4-BE49-F238E27FC236}">
                <a16:creationId xmlns:a16="http://schemas.microsoft.com/office/drawing/2014/main" id="{10D5CE0F-C118-48BE-A3C3-B9EBDD849051}"/>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7EA929B8-5B2F-42BA-AF5D-2D8D4C887EF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94EC77C5-21FC-44F1-9C5C-D11FA0E5B7CA}" type="slidenum">
              <a:rPr lang="en-US" altLang="en-US" sz="1200">
                <a:effectLst>
                  <a:outerShdw blurRad="38100" dist="38100" dir="2700000" algn="tl">
                    <a:srgbClr val="000000"/>
                  </a:outerShdw>
                </a:effectLst>
              </a:rPr>
              <a:pPr algn="r" eaLnBrk="1" hangingPunct="1">
                <a:defRPr/>
              </a:pPr>
              <a:t>146</a:t>
            </a:fld>
            <a:endParaRPr lang="en-US" altLang="en-US" sz="1200" dirty="0">
              <a:effectLst>
                <a:outerShdw blurRad="38100" dist="38100" dir="2700000" algn="tl">
                  <a:srgbClr val="000000"/>
                </a:outerShdw>
              </a:effectLst>
            </a:endParaRPr>
          </a:p>
        </p:txBody>
      </p:sp>
      <p:sp>
        <p:nvSpPr>
          <p:cNvPr id="2352130" name="Rectangle 2">
            <a:extLst>
              <a:ext uri="{FF2B5EF4-FFF2-40B4-BE49-F238E27FC236}">
                <a16:creationId xmlns:a16="http://schemas.microsoft.com/office/drawing/2014/main" id="{99CC8B6D-71E9-4CAB-B2AD-52AFDF3DE756}"/>
              </a:ext>
            </a:extLst>
          </p:cNvPr>
          <p:cNvSpPr>
            <a:spLocks noGrp="1" noChangeArrowheads="1"/>
          </p:cNvSpPr>
          <p:nvPr>
            <p:ph type="title"/>
          </p:nvPr>
        </p:nvSpPr>
        <p:spPr/>
        <p:txBody>
          <a:bodyPr/>
          <a:lstStyle/>
          <a:p>
            <a:pPr eaLnBrk="1" hangingPunct="1">
              <a:defRPr/>
            </a:pPr>
            <a:r>
              <a:rPr lang="en-US" dirty="0"/>
              <a:t>What Are Risk Takers?</a:t>
            </a:r>
          </a:p>
        </p:txBody>
      </p:sp>
      <p:sp>
        <p:nvSpPr>
          <p:cNvPr id="2352131" name="Rectangle 3">
            <a:extLst>
              <a:ext uri="{FF2B5EF4-FFF2-40B4-BE49-F238E27FC236}">
                <a16:creationId xmlns:a16="http://schemas.microsoft.com/office/drawing/2014/main" id="{465740BA-A919-4F86-BA9A-86A102CAE80F}"/>
              </a:ext>
            </a:extLst>
          </p:cNvPr>
          <p:cNvSpPr>
            <a:spLocks noGrp="1" noChangeArrowheads="1"/>
          </p:cNvSpPr>
          <p:nvPr>
            <p:ph type="body" idx="1"/>
          </p:nvPr>
        </p:nvSpPr>
        <p:spPr/>
        <p:txBody>
          <a:bodyPr>
            <a:normAutofit/>
          </a:bodyPr>
          <a:lstStyle/>
          <a:p>
            <a:pPr eaLnBrk="1" hangingPunct="1">
              <a:lnSpc>
                <a:spcPct val="50000"/>
              </a:lnSpc>
              <a:buFont typeface="Wingdings" panose="05000000000000000000" pitchFamily="2" charset="2"/>
              <a:buNone/>
              <a:defRPr/>
            </a:pPr>
            <a:endParaRPr lang="en-US" dirty="0"/>
          </a:p>
          <a:p>
            <a:pPr eaLnBrk="1" hangingPunct="1">
              <a:defRPr/>
            </a:pPr>
            <a:r>
              <a:rPr lang="en-US" dirty="0"/>
              <a:t>Names for someone who either out of ignorance, or apparently knowingly undertakes something that is very risky</a:t>
            </a:r>
          </a:p>
          <a:p>
            <a:pPr lvl="1" eaLnBrk="1" hangingPunct="1">
              <a:defRPr/>
            </a:pPr>
            <a:r>
              <a:rPr lang="en-US" b="1" dirty="0"/>
              <a:t>Naive </a:t>
            </a:r>
          </a:p>
          <a:p>
            <a:pPr lvl="1" eaLnBrk="1" hangingPunct="1">
              <a:defRPr/>
            </a:pPr>
            <a:r>
              <a:rPr lang="en-US" b="1" dirty="0"/>
              <a:t>Daredevil </a:t>
            </a:r>
          </a:p>
          <a:p>
            <a:pPr lvl="1" eaLnBrk="1" hangingPunct="1">
              <a:defRPr/>
            </a:pPr>
            <a:r>
              <a:rPr lang="en-US" b="1" dirty="0"/>
              <a:t>Crazy </a:t>
            </a:r>
          </a:p>
          <a:p>
            <a:pPr lvl="1" eaLnBrk="1" hangingPunct="1">
              <a:defRPr/>
            </a:pPr>
            <a:r>
              <a:rPr lang="en-US" b="1" dirty="0"/>
              <a:t>Desperate</a:t>
            </a:r>
          </a:p>
          <a:p>
            <a:pPr lvl="1" eaLnBrk="1" hangingPunct="1">
              <a:buFontTx/>
              <a:buNone/>
              <a:defRPr/>
            </a:pPr>
            <a:endParaRPr lang="en-US" b="1" dirty="0"/>
          </a:p>
        </p:txBody>
      </p:sp>
    </p:spTree>
    <p:extLst>
      <p:ext uri="{BB962C8B-B14F-4D97-AF65-F5344CB8AC3E}">
        <p14:creationId xmlns:p14="http://schemas.microsoft.com/office/powerpoint/2010/main" val="3045302971"/>
      </p:ext>
    </p:extLst>
  </p:cSld>
  <p:clrMapOvr>
    <a:masterClrMapping/>
  </p:clrMapOvr>
  <p:transition>
    <p:sndAc>
      <p:stSnd>
        <p:snd r:embed="rId3" name="whoo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352130"/>
                                        </p:tgtEl>
                                        <p:attrNameLst>
                                          <p:attrName>style.visibility</p:attrName>
                                        </p:attrNameLst>
                                      </p:cBhvr>
                                      <p:to>
                                        <p:strVal val="visible"/>
                                      </p:to>
                                    </p:set>
                                    <p:anim calcmode="lin" valueType="num">
                                      <p:cBhvr>
                                        <p:cTn id="7" dur="500" fill="hold"/>
                                        <p:tgtEl>
                                          <p:spTgt spid="2352130"/>
                                        </p:tgtEl>
                                        <p:attrNameLst>
                                          <p:attrName>ppt_w</p:attrName>
                                        </p:attrNameLst>
                                      </p:cBhvr>
                                      <p:tavLst>
                                        <p:tav tm="0">
                                          <p:val>
                                            <p:fltVal val="0"/>
                                          </p:val>
                                        </p:tav>
                                        <p:tav tm="100000">
                                          <p:val>
                                            <p:strVal val="#ppt_w"/>
                                          </p:val>
                                        </p:tav>
                                      </p:tavLst>
                                    </p:anim>
                                    <p:anim calcmode="lin" valueType="num">
                                      <p:cBhvr>
                                        <p:cTn id="8" dur="500" fill="hold"/>
                                        <p:tgtEl>
                                          <p:spTgt spid="2352130"/>
                                        </p:tgtEl>
                                        <p:attrNameLst>
                                          <p:attrName>ppt_h</p:attrName>
                                        </p:attrNameLst>
                                      </p:cBhvr>
                                      <p:tavLst>
                                        <p:tav tm="0">
                                          <p:val>
                                            <p:fltVal val="0"/>
                                          </p:val>
                                        </p:tav>
                                        <p:tav tm="100000">
                                          <p:val>
                                            <p:strVal val="#ppt_h"/>
                                          </p:val>
                                        </p:tav>
                                      </p:tavLst>
                                    </p:anim>
                                    <p:anim calcmode="lin" valueType="num">
                                      <p:cBhvr>
                                        <p:cTn id="9" dur="500" fill="hold"/>
                                        <p:tgtEl>
                                          <p:spTgt spid="2352130"/>
                                        </p:tgtEl>
                                        <p:attrNameLst>
                                          <p:attrName>style.rotation</p:attrName>
                                        </p:attrNameLst>
                                      </p:cBhvr>
                                      <p:tavLst>
                                        <p:tav tm="0">
                                          <p:val>
                                            <p:fltVal val="360"/>
                                          </p:val>
                                        </p:tav>
                                        <p:tav tm="100000">
                                          <p:val>
                                            <p:fltVal val="0"/>
                                          </p:val>
                                        </p:tav>
                                      </p:tavLst>
                                    </p:anim>
                                    <p:animEffect transition="in" filter="fade">
                                      <p:cBhvr>
                                        <p:cTn id="10" dur="500"/>
                                        <p:tgtEl>
                                          <p:spTgt spid="235213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9" presetClass="entr" presetSubtype="0" decel="100000" fill="hold" grpId="0" nodeType="clickEffect">
                                  <p:stCondLst>
                                    <p:cond delay="0"/>
                                  </p:stCondLst>
                                  <p:iterate type="lt">
                                    <p:tmPct val="10000"/>
                                  </p:iterate>
                                  <p:childTnLst>
                                    <p:set>
                                      <p:cBhvr>
                                        <p:cTn id="14" dur="1" fill="hold">
                                          <p:stCondLst>
                                            <p:cond delay="0"/>
                                          </p:stCondLst>
                                        </p:cTn>
                                        <p:tgtEl>
                                          <p:spTgt spid="2352131">
                                            <p:txEl>
                                              <p:pRg st="1" end="1"/>
                                            </p:txEl>
                                          </p:spTgt>
                                        </p:tgtEl>
                                        <p:attrNameLst>
                                          <p:attrName>style.visibility</p:attrName>
                                        </p:attrNameLst>
                                      </p:cBhvr>
                                      <p:to>
                                        <p:strVal val="visible"/>
                                      </p:to>
                                    </p:set>
                                    <p:anim calcmode="lin" valueType="num">
                                      <p:cBhvr>
                                        <p:cTn id="15" dur="500" fill="hold"/>
                                        <p:tgtEl>
                                          <p:spTgt spid="2352131">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352131">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352131">
                                            <p:txEl>
                                              <p:pRg st="1" end="1"/>
                                            </p:txEl>
                                          </p:spTgt>
                                        </p:tgtEl>
                                        <p:attrNameLst>
                                          <p:attrName>style.rotation</p:attrName>
                                        </p:attrNameLst>
                                      </p:cBhvr>
                                      <p:tavLst>
                                        <p:tav tm="0">
                                          <p:val>
                                            <p:fltVal val="360"/>
                                          </p:val>
                                        </p:tav>
                                        <p:tav tm="100000">
                                          <p:val>
                                            <p:fltVal val="0"/>
                                          </p:val>
                                        </p:tav>
                                      </p:tavLst>
                                    </p:anim>
                                    <p:animEffect transition="in" filter="fade">
                                      <p:cBhvr>
                                        <p:cTn id="18" dur="500"/>
                                        <p:tgtEl>
                                          <p:spTgt spid="2352131">
                                            <p:txEl>
                                              <p:pRg st="1" end="1"/>
                                            </p:txEl>
                                          </p:spTgt>
                                        </p:tgtEl>
                                      </p:cBhvr>
                                    </p:animEffect>
                                  </p:childTnLst>
                                </p:cTn>
                              </p:par>
                              <p:par>
                                <p:cTn id="19" presetID="49" presetClass="entr" presetSubtype="0" decel="100000" fill="hold" grpId="0" nodeType="withEffect">
                                  <p:stCondLst>
                                    <p:cond delay="0"/>
                                  </p:stCondLst>
                                  <p:iterate type="lt">
                                    <p:tmPct val="10000"/>
                                  </p:iterate>
                                  <p:childTnLst>
                                    <p:set>
                                      <p:cBhvr>
                                        <p:cTn id="20" dur="1" fill="hold">
                                          <p:stCondLst>
                                            <p:cond delay="0"/>
                                          </p:stCondLst>
                                        </p:cTn>
                                        <p:tgtEl>
                                          <p:spTgt spid="2352131">
                                            <p:txEl>
                                              <p:pRg st="2" end="2"/>
                                            </p:txEl>
                                          </p:spTgt>
                                        </p:tgtEl>
                                        <p:attrNameLst>
                                          <p:attrName>style.visibility</p:attrName>
                                        </p:attrNameLst>
                                      </p:cBhvr>
                                      <p:to>
                                        <p:strVal val="visible"/>
                                      </p:to>
                                    </p:set>
                                    <p:anim calcmode="lin" valueType="num">
                                      <p:cBhvr>
                                        <p:cTn id="21" dur="500" fill="hold"/>
                                        <p:tgtEl>
                                          <p:spTgt spid="235213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352131">
                                            <p:txEl>
                                              <p:pRg st="2" end="2"/>
                                            </p:txEl>
                                          </p:spTgt>
                                        </p:tgtEl>
                                        <p:attrNameLst>
                                          <p:attrName>ppt_h</p:attrName>
                                        </p:attrNameLst>
                                      </p:cBhvr>
                                      <p:tavLst>
                                        <p:tav tm="0">
                                          <p:val>
                                            <p:fltVal val="0"/>
                                          </p:val>
                                        </p:tav>
                                        <p:tav tm="100000">
                                          <p:val>
                                            <p:strVal val="#ppt_h"/>
                                          </p:val>
                                        </p:tav>
                                      </p:tavLst>
                                    </p:anim>
                                    <p:anim calcmode="lin" valueType="num">
                                      <p:cBhvr>
                                        <p:cTn id="23" dur="500" fill="hold"/>
                                        <p:tgtEl>
                                          <p:spTgt spid="2352131">
                                            <p:txEl>
                                              <p:pRg st="2" end="2"/>
                                            </p:txEl>
                                          </p:spTgt>
                                        </p:tgtEl>
                                        <p:attrNameLst>
                                          <p:attrName>style.rotation</p:attrName>
                                        </p:attrNameLst>
                                      </p:cBhvr>
                                      <p:tavLst>
                                        <p:tav tm="0">
                                          <p:val>
                                            <p:fltVal val="360"/>
                                          </p:val>
                                        </p:tav>
                                        <p:tav tm="100000">
                                          <p:val>
                                            <p:fltVal val="0"/>
                                          </p:val>
                                        </p:tav>
                                      </p:tavLst>
                                    </p:anim>
                                    <p:animEffect transition="in" filter="fade">
                                      <p:cBhvr>
                                        <p:cTn id="24" dur="500"/>
                                        <p:tgtEl>
                                          <p:spTgt spid="2352131">
                                            <p:txEl>
                                              <p:pRg st="2" end="2"/>
                                            </p:txEl>
                                          </p:spTgt>
                                        </p:tgtEl>
                                      </p:cBhvr>
                                    </p:animEffect>
                                  </p:childTnLst>
                                </p:cTn>
                              </p:par>
                              <p:par>
                                <p:cTn id="25" presetID="49" presetClass="entr" presetSubtype="0" decel="100000" fill="hold" grpId="0" nodeType="withEffect">
                                  <p:stCondLst>
                                    <p:cond delay="0"/>
                                  </p:stCondLst>
                                  <p:iterate type="lt">
                                    <p:tmPct val="10000"/>
                                  </p:iterate>
                                  <p:childTnLst>
                                    <p:set>
                                      <p:cBhvr>
                                        <p:cTn id="26" dur="1" fill="hold">
                                          <p:stCondLst>
                                            <p:cond delay="0"/>
                                          </p:stCondLst>
                                        </p:cTn>
                                        <p:tgtEl>
                                          <p:spTgt spid="2352131">
                                            <p:txEl>
                                              <p:pRg st="3" end="3"/>
                                            </p:txEl>
                                          </p:spTgt>
                                        </p:tgtEl>
                                        <p:attrNameLst>
                                          <p:attrName>style.visibility</p:attrName>
                                        </p:attrNameLst>
                                      </p:cBhvr>
                                      <p:to>
                                        <p:strVal val="visible"/>
                                      </p:to>
                                    </p:set>
                                    <p:anim calcmode="lin" valueType="num">
                                      <p:cBhvr>
                                        <p:cTn id="27" dur="500" fill="hold"/>
                                        <p:tgtEl>
                                          <p:spTgt spid="2352131">
                                            <p:txEl>
                                              <p:pRg st="3" end="3"/>
                                            </p:txEl>
                                          </p:spTgt>
                                        </p:tgtEl>
                                        <p:attrNameLst>
                                          <p:attrName>ppt_w</p:attrName>
                                        </p:attrNameLst>
                                      </p:cBhvr>
                                      <p:tavLst>
                                        <p:tav tm="0">
                                          <p:val>
                                            <p:fltVal val="0"/>
                                          </p:val>
                                        </p:tav>
                                        <p:tav tm="100000">
                                          <p:val>
                                            <p:strVal val="#ppt_w"/>
                                          </p:val>
                                        </p:tav>
                                      </p:tavLst>
                                    </p:anim>
                                    <p:anim calcmode="lin" valueType="num">
                                      <p:cBhvr>
                                        <p:cTn id="28" dur="500" fill="hold"/>
                                        <p:tgtEl>
                                          <p:spTgt spid="2352131">
                                            <p:txEl>
                                              <p:pRg st="3" end="3"/>
                                            </p:txEl>
                                          </p:spTgt>
                                        </p:tgtEl>
                                        <p:attrNameLst>
                                          <p:attrName>ppt_h</p:attrName>
                                        </p:attrNameLst>
                                      </p:cBhvr>
                                      <p:tavLst>
                                        <p:tav tm="0">
                                          <p:val>
                                            <p:fltVal val="0"/>
                                          </p:val>
                                        </p:tav>
                                        <p:tav tm="100000">
                                          <p:val>
                                            <p:strVal val="#ppt_h"/>
                                          </p:val>
                                        </p:tav>
                                      </p:tavLst>
                                    </p:anim>
                                    <p:anim calcmode="lin" valueType="num">
                                      <p:cBhvr>
                                        <p:cTn id="29" dur="500" fill="hold"/>
                                        <p:tgtEl>
                                          <p:spTgt spid="2352131">
                                            <p:txEl>
                                              <p:pRg st="3" end="3"/>
                                            </p:txEl>
                                          </p:spTgt>
                                        </p:tgtEl>
                                        <p:attrNameLst>
                                          <p:attrName>style.rotation</p:attrName>
                                        </p:attrNameLst>
                                      </p:cBhvr>
                                      <p:tavLst>
                                        <p:tav tm="0">
                                          <p:val>
                                            <p:fltVal val="360"/>
                                          </p:val>
                                        </p:tav>
                                        <p:tav tm="100000">
                                          <p:val>
                                            <p:fltVal val="0"/>
                                          </p:val>
                                        </p:tav>
                                      </p:tavLst>
                                    </p:anim>
                                    <p:animEffect transition="in" filter="fade">
                                      <p:cBhvr>
                                        <p:cTn id="30" dur="500"/>
                                        <p:tgtEl>
                                          <p:spTgt spid="2352131">
                                            <p:txEl>
                                              <p:pRg st="3" end="3"/>
                                            </p:txEl>
                                          </p:spTgt>
                                        </p:tgtEl>
                                      </p:cBhvr>
                                    </p:animEffect>
                                  </p:childTnLst>
                                </p:cTn>
                              </p:par>
                              <p:par>
                                <p:cTn id="31" presetID="49" presetClass="entr" presetSubtype="0" decel="100000" fill="hold" grpId="0" nodeType="withEffect">
                                  <p:stCondLst>
                                    <p:cond delay="0"/>
                                  </p:stCondLst>
                                  <p:iterate type="lt">
                                    <p:tmPct val="10000"/>
                                  </p:iterate>
                                  <p:childTnLst>
                                    <p:set>
                                      <p:cBhvr>
                                        <p:cTn id="32" dur="1" fill="hold">
                                          <p:stCondLst>
                                            <p:cond delay="0"/>
                                          </p:stCondLst>
                                        </p:cTn>
                                        <p:tgtEl>
                                          <p:spTgt spid="2352131">
                                            <p:txEl>
                                              <p:pRg st="4" end="4"/>
                                            </p:txEl>
                                          </p:spTgt>
                                        </p:tgtEl>
                                        <p:attrNameLst>
                                          <p:attrName>style.visibility</p:attrName>
                                        </p:attrNameLst>
                                      </p:cBhvr>
                                      <p:to>
                                        <p:strVal val="visible"/>
                                      </p:to>
                                    </p:set>
                                    <p:anim calcmode="lin" valueType="num">
                                      <p:cBhvr>
                                        <p:cTn id="33" dur="500" fill="hold"/>
                                        <p:tgtEl>
                                          <p:spTgt spid="2352131">
                                            <p:txEl>
                                              <p:pRg st="4" end="4"/>
                                            </p:txEl>
                                          </p:spTgt>
                                        </p:tgtEl>
                                        <p:attrNameLst>
                                          <p:attrName>ppt_w</p:attrName>
                                        </p:attrNameLst>
                                      </p:cBhvr>
                                      <p:tavLst>
                                        <p:tav tm="0">
                                          <p:val>
                                            <p:fltVal val="0"/>
                                          </p:val>
                                        </p:tav>
                                        <p:tav tm="100000">
                                          <p:val>
                                            <p:strVal val="#ppt_w"/>
                                          </p:val>
                                        </p:tav>
                                      </p:tavLst>
                                    </p:anim>
                                    <p:anim calcmode="lin" valueType="num">
                                      <p:cBhvr>
                                        <p:cTn id="34" dur="500" fill="hold"/>
                                        <p:tgtEl>
                                          <p:spTgt spid="2352131">
                                            <p:txEl>
                                              <p:pRg st="4" end="4"/>
                                            </p:txEl>
                                          </p:spTgt>
                                        </p:tgtEl>
                                        <p:attrNameLst>
                                          <p:attrName>ppt_h</p:attrName>
                                        </p:attrNameLst>
                                      </p:cBhvr>
                                      <p:tavLst>
                                        <p:tav tm="0">
                                          <p:val>
                                            <p:fltVal val="0"/>
                                          </p:val>
                                        </p:tav>
                                        <p:tav tm="100000">
                                          <p:val>
                                            <p:strVal val="#ppt_h"/>
                                          </p:val>
                                        </p:tav>
                                      </p:tavLst>
                                    </p:anim>
                                    <p:anim calcmode="lin" valueType="num">
                                      <p:cBhvr>
                                        <p:cTn id="35" dur="500" fill="hold"/>
                                        <p:tgtEl>
                                          <p:spTgt spid="2352131">
                                            <p:txEl>
                                              <p:pRg st="4" end="4"/>
                                            </p:txEl>
                                          </p:spTgt>
                                        </p:tgtEl>
                                        <p:attrNameLst>
                                          <p:attrName>style.rotation</p:attrName>
                                        </p:attrNameLst>
                                      </p:cBhvr>
                                      <p:tavLst>
                                        <p:tav tm="0">
                                          <p:val>
                                            <p:fltVal val="360"/>
                                          </p:val>
                                        </p:tav>
                                        <p:tav tm="100000">
                                          <p:val>
                                            <p:fltVal val="0"/>
                                          </p:val>
                                        </p:tav>
                                      </p:tavLst>
                                    </p:anim>
                                    <p:animEffect transition="in" filter="fade">
                                      <p:cBhvr>
                                        <p:cTn id="36" dur="500"/>
                                        <p:tgtEl>
                                          <p:spTgt spid="2352131">
                                            <p:txEl>
                                              <p:pRg st="4" end="4"/>
                                            </p:txEl>
                                          </p:spTgt>
                                        </p:tgtEl>
                                      </p:cBhvr>
                                    </p:animEffect>
                                  </p:childTnLst>
                                </p:cTn>
                              </p:par>
                              <p:par>
                                <p:cTn id="37" presetID="49" presetClass="entr" presetSubtype="0" decel="100000" fill="hold" grpId="0" nodeType="withEffect">
                                  <p:stCondLst>
                                    <p:cond delay="0"/>
                                  </p:stCondLst>
                                  <p:iterate type="lt">
                                    <p:tmPct val="10000"/>
                                  </p:iterate>
                                  <p:childTnLst>
                                    <p:set>
                                      <p:cBhvr>
                                        <p:cTn id="38" dur="1" fill="hold">
                                          <p:stCondLst>
                                            <p:cond delay="0"/>
                                          </p:stCondLst>
                                        </p:cTn>
                                        <p:tgtEl>
                                          <p:spTgt spid="2352131">
                                            <p:txEl>
                                              <p:pRg st="5" end="5"/>
                                            </p:txEl>
                                          </p:spTgt>
                                        </p:tgtEl>
                                        <p:attrNameLst>
                                          <p:attrName>style.visibility</p:attrName>
                                        </p:attrNameLst>
                                      </p:cBhvr>
                                      <p:to>
                                        <p:strVal val="visible"/>
                                      </p:to>
                                    </p:set>
                                    <p:anim calcmode="lin" valueType="num">
                                      <p:cBhvr>
                                        <p:cTn id="39" dur="500" fill="hold"/>
                                        <p:tgtEl>
                                          <p:spTgt spid="2352131">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2352131">
                                            <p:txEl>
                                              <p:pRg st="5" end="5"/>
                                            </p:txEl>
                                          </p:spTgt>
                                        </p:tgtEl>
                                        <p:attrNameLst>
                                          <p:attrName>ppt_h</p:attrName>
                                        </p:attrNameLst>
                                      </p:cBhvr>
                                      <p:tavLst>
                                        <p:tav tm="0">
                                          <p:val>
                                            <p:fltVal val="0"/>
                                          </p:val>
                                        </p:tav>
                                        <p:tav tm="100000">
                                          <p:val>
                                            <p:strVal val="#ppt_h"/>
                                          </p:val>
                                        </p:tav>
                                      </p:tavLst>
                                    </p:anim>
                                    <p:anim calcmode="lin" valueType="num">
                                      <p:cBhvr>
                                        <p:cTn id="41" dur="500" fill="hold"/>
                                        <p:tgtEl>
                                          <p:spTgt spid="2352131">
                                            <p:txEl>
                                              <p:pRg st="5" end="5"/>
                                            </p:txEl>
                                          </p:spTgt>
                                        </p:tgtEl>
                                        <p:attrNameLst>
                                          <p:attrName>style.rotation</p:attrName>
                                        </p:attrNameLst>
                                      </p:cBhvr>
                                      <p:tavLst>
                                        <p:tav tm="0">
                                          <p:val>
                                            <p:fltVal val="360"/>
                                          </p:val>
                                        </p:tav>
                                        <p:tav tm="100000">
                                          <p:val>
                                            <p:fltVal val="0"/>
                                          </p:val>
                                        </p:tav>
                                      </p:tavLst>
                                    </p:anim>
                                    <p:animEffect transition="in" filter="fade">
                                      <p:cBhvr>
                                        <p:cTn id="42" dur="500"/>
                                        <p:tgtEl>
                                          <p:spTgt spid="235213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2130" grpId="0"/>
      <p:bldP spid="2352131" grpId="0" build="p"/>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12A6DC0B-6E8F-43E5-87B3-69E5346AB3C2}"/>
              </a:ext>
            </a:extLst>
          </p:cNvPr>
          <p:cNvSpPr>
            <a:spLocks noGrp="1"/>
          </p:cNvSpPr>
          <p:nvPr>
            <p:ph type="sldNum" sz="quarter" idx="11"/>
          </p:nvPr>
        </p:nvSpPr>
        <p:spPr/>
        <p:txBody>
          <a:bodyPr/>
          <a:lstStyle/>
          <a:p>
            <a:pPr>
              <a:defRPr/>
            </a:pPr>
            <a:fld id="{68BA9897-74FE-4A76-8BD6-16C6B33E7CB2}" type="slidenum">
              <a:rPr lang="en-US" altLang="en-US"/>
              <a:pPr>
                <a:defRPr/>
              </a:pPr>
              <a:t>147</a:t>
            </a:fld>
            <a:endParaRPr lang="en-US" altLang="en-US" dirty="0"/>
          </a:p>
        </p:txBody>
      </p:sp>
      <p:sp>
        <p:nvSpPr>
          <p:cNvPr id="4" name="Footer Placeholder 3">
            <a:extLst>
              <a:ext uri="{FF2B5EF4-FFF2-40B4-BE49-F238E27FC236}">
                <a16:creationId xmlns:a16="http://schemas.microsoft.com/office/drawing/2014/main" id="{14A8F999-E085-4341-9158-FE32490FAC8C}"/>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475EB748-E7D1-4853-B9D5-9483EDAD45A8}"/>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7E18F868-F912-4087-9D78-1803DC8B3DBE}" type="slidenum">
              <a:rPr lang="en-US" altLang="en-US" sz="1200">
                <a:effectLst>
                  <a:outerShdw blurRad="38100" dist="38100" dir="2700000" algn="tl">
                    <a:srgbClr val="000000"/>
                  </a:outerShdw>
                </a:effectLst>
              </a:rPr>
              <a:pPr algn="r" eaLnBrk="1" hangingPunct="1">
                <a:defRPr/>
              </a:pPr>
              <a:t>147</a:t>
            </a:fld>
            <a:endParaRPr lang="en-US" altLang="en-US" sz="1200" dirty="0">
              <a:effectLst>
                <a:outerShdw blurRad="38100" dist="38100" dir="2700000" algn="tl">
                  <a:srgbClr val="000000"/>
                </a:outerShdw>
              </a:effectLst>
            </a:endParaRPr>
          </a:p>
        </p:txBody>
      </p:sp>
      <p:sp>
        <p:nvSpPr>
          <p:cNvPr id="2354178" name="Rectangle 2">
            <a:extLst>
              <a:ext uri="{FF2B5EF4-FFF2-40B4-BE49-F238E27FC236}">
                <a16:creationId xmlns:a16="http://schemas.microsoft.com/office/drawing/2014/main" id="{FCE945B4-FA38-468E-A126-654AFBC3BF36}"/>
              </a:ext>
            </a:extLst>
          </p:cNvPr>
          <p:cNvSpPr>
            <a:spLocks noGrp="1" noChangeArrowheads="1"/>
          </p:cNvSpPr>
          <p:nvPr>
            <p:ph type="title"/>
          </p:nvPr>
        </p:nvSpPr>
        <p:spPr/>
        <p:txBody>
          <a:bodyPr/>
          <a:lstStyle/>
          <a:p>
            <a:pPr eaLnBrk="1" hangingPunct="1">
              <a:defRPr/>
            </a:pPr>
            <a:r>
              <a:rPr lang="en-US" dirty="0">
                <a:solidFill>
                  <a:srgbClr val="FFFF00"/>
                </a:solidFill>
              </a:rPr>
              <a:t>Daredevil</a:t>
            </a:r>
            <a:r>
              <a:rPr lang="en-US" dirty="0"/>
              <a:t> Risk Takers</a:t>
            </a:r>
            <a:endParaRPr lang="en-US" sz="2400" dirty="0"/>
          </a:p>
        </p:txBody>
      </p:sp>
      <p:sp>
        <p:nvSpPr>
          <p:cNvPr id="2354179" name="Rectangle 3">
            <a:extLst>
              <a:ext uri="{FF2B5EF4-FFF2-40B4-BE49-F238E27FC236}">
                <a16:creationId xmlns:a16="http://schemas.microsoft.com/office/drawing/2014/main" id="{171B3347-203D-46FC-8566-1EDD42325B7E}"/>
              </a:ext>
            </a:extLst>
          </p:cNvPr>
          <p:cNvSpPr>
            <a:spLocks noGrp="1" noChangeArrowheads="1"/>
          </p:cNvSpPr>
          <p:nvPr>
            <p:ph type="body" idx="1"/>
          </p:nvPr>
        </p:nvSpPr>
        <p:spPr>
          <a:xfrm>
            <a:off x="2438400" y="2438400"/>
            <a:ext cx="8001000" cy="3657600"/>
          </a:xfrm>
        </p:spPr>
        <p:txBody>
          <a:bodyPr/>
          <a:lstStyle/>
          <a:p>
            <a:pPr eaLnBrk="1" hangingPunct="1">
              <a:lnSpc>
                <a:spcPct val="50000"/>
              </a:lnSpc>
              <a:buFont typeface="Wingdings" panose="05000000000000000000" pitchFamily="2" charset="2"/>
              <a:buNone/>
              <a:defRPr/>
            </a:pPr>
            <a:endParaRPr lang="en-US" dirty="0"/>
          </a:p>
          <a:p>
            <a:pPr eaLnBrk="1" hangingPunct="1">
              <a:defRPr/>
            </a:pPr>
            <a:r>
              <a:rPr lang="en-US" dirty="0"/>
              <a:t>Get a thrill out of taking chances</a:t>
            </a:r>
          </a:p>
          <a:p>
            <a:pPr lvl="1" eaLnBrk="1" hangingPunct="1">
              <a:defRPr/>
            </a:pPr>
            <a:r>
              <a:rPr lang="en-US" b="1" dirty="0"/>
              <a:t>Evel Knevel </a:t>
            </a:r>
          </a:p>
          <a:p>
            <a:pPr lvl="1" eaLnBrk="1" hangingPunct="1">
              <a:defRPr/>
            </a:pPr>
            <a:r>
              <a:rPr lang="en-US" b="1" dirty="0"/>
              <a:t>Houdini</a:t>
            </a:r>
          </a:p>
          <a:p>
            <a:pPr lvl="1" eaLnBrk="1" hangingPunct="1">
              <a:buFontTx/>
              <a:buNone/>
              <a:defRPr/>
            </a:pPr>
            <a:endParaRPr lang="en-US" b="1" dirty="0"/>
          </a:p>
        </p:txBody>
      </p:sp>
    </p:spTree>
    <p:extLst>
      <p:ext uri="{BB962C8B-B14F-4D97-AF65-F5344CB8AC3E}">
        <p14:creationId xmlns:p14="http://schemas.microsoft.com/office/powerpoint/2010/main" val="1430996976"/>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2354178"/>
                                        </p:tgtEl>
                                        <p:attrNameLst>
                                          <p:attrName>style.visibility</p:attrName>
                                        </p:attrNameLst>
                                      </p:cBhvr>
                                      <p:to>
                                        <p:strVal val="visible"/>
                                      </p:to>
                                    </p:set>
                                    <p:anim calcmode="lin" valueType="num">
                                      <p:cBhvr additive="base">
                                        <p:cTn id="7" dur="800" fill="hold">
                                          <p:stCondLst>
                                            <p:cond delay="0"/>
                                          </p:stCondLst>
                                        </p:cTn>
                                        <p:tgtEl>
                                          <p:spTgt spid="2354178"/>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2354178"/>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2354179">
                                            <p:txEl>
                                              <p:pRg st="1" end="1"/>
                                            </p:txEl>
                                          </p:spTgt>
                                        </p:tgtEl>
                                        <p:attrNameLst>
                                          <p:attrName>style.visibility</p:attrName>
                                        </p:attrNameLst>
                                      </p:cBhvr>
                                      <p:to>
                                        <p:strVal val="visible"/>
                                      </p:to>
                                    </p:set>
                                    <p:animEffect transition="in" filter="fade">
                                      <p:cBhvr>
                                        <p:cTn id="13" dur="1000"/>
                                        <p:tgtEl>
                                          <p:spTgt spid="2354179">
                                            <p:txEl>
                                              <p:pRg st="1" end="1"/>
                                            </p:txEl>
                                          </p:spTgt>
                                        </p:tgtEl>
                                      </p:cBhvr>
                                    </p:animEffect>
                                    <p:anim calcmode="lin" valueType="num">
                                      <p:cBhvr>
                                        <p:cTn id="14" dur="1000" fill="hold"/>
                                        <p:tgtEl>
                                          <p:spTgt spid="2354179">
                                            <p:txEl>
                                              <p:pRg st="1" end="1"/>
                                            </p:txEl>
                                          </p:spTgt>
                                        </p:tgtEl>
                                        <p:attrNameLst>
                                          <p:attrName>ppt_x</p:attrName>
                                        </p:attrNameLst>
                                      </p:cBhvr>
                                      <p:tavLst>
                                        <p:tav tm="0">
                                          <p:val>
                                            <p:strVal val="#ppt_x-.1"/>
                                          </p:val>
                                        </p:tav>
                                        <p:tav tm="100000">
                                          <p:val>
                                            <p:strVal val="#ppt_x"/>
                                          </p:val>
                                        </p:tav>
                                      </p:tavLst>
                                    </p:anim>
                                    <p:anim calcmode="lin" valueType="num">
                                      <p:cBhvr>
                                        <p:cTn id="15" dur="1000" fill="hold"/>
                                        <p:tgtEl>
                                          <p:spTgt spid="2354179">
                                            <p:txEl>
                                              <p:pRg st="1" end="1"/>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2354179">
                                            <p:txEl>
                                              <p:pRg st="2" end="2"/>
                                            </p:txEl>
                                          </p:spTgt>
                                        </p:tgtEl>
                                        <p:attrNameLst>
                                          <p:attrName>style.visibility</p:attrName>
                                        </p:attrNameLst>
                                      </p:cBhvr>
                                      <p:to>
                                        <p:strVal val="visible"/>
                                      </p:to>
                                    </p:set>
                                    <p:animEffect transition="in" filter="fade">
                                      <p:cBhvr>
                                        <p:cTn id="18" dur="1000"/>
                                        <p:tgtEl>
                                          <p:spTgt spid="2354179">
                                            <p:txEl>
                                              <p:pRg st="2" end="2"/>
                                            </p:txEl>
                                          </p:spTgt>
                                        </p:tgtEl>
                                      </p:cBhvr>
                                    </p:animEffect>
                                    <p:anim calcmode="lin" valueType="num">
                                      <p:cBhvr>
                                        <p:cTn id="19" dur="1000" fill="hold"/>
                                        <p:tgtEl>
                                          <p:spTgt spid="2354179">
                                            <p:txEl>
                                              <p:pRg st="2" end="2"/>
                                            </p:txEl>
                                          </p:spTgt>
                                        </p:tgtEl>
                                        <p:attrNameLst>
                                          <p:attrName>ppt_x</p:attrName>
                                        </p:attrNameLst>
                                      </p:cBhvr>
                                      <p:tavLst>
                                        <p:tav tm="0">
                                          <p:val>
                                            <p:strVal val="#ppt_x-.1"/>
                                          </p:val>
                                        </p:tav>
                                        <p:tav tm="100000">
                                          <p:val>
                                            <p:strVal val="#ppt_x"/>
                                          </p:val>
                                        </p:tav>
                                      </p:tavLst>
                                    </p:anim>
                                    <p:anim calcmode="lin" valueType="num">
                                      <p:cBhvr>
                                        <p:cTn id="20" dur="1000" fill="hold"/>
                                        <p:tgtEl>
                                          <p:spTgt spid="2354179">
                                            <p:txEl>
                                              <p:pRg st="2" end="2"/>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2354179">
                                            <p:txEl>
                                              <p:pRg st="3" end="3"/>
                                            </p:txEl>
                                          </p:spTgt>
                                        </p:tgtEl>
                                        <p:attrNameLst>
                                          <p:attrName>style.visibility</p:attrName>
                                        </p:attrNameLst>
                                      </p:cBhvr>
                                      <p:to>
                                        <p:strVal val="visible"/>
                                      </p:to>
                                    </p:set>
                                    <p:animEffect transition="in" filter="fade">
                                      <p:cBhvr>
                                        <p:cTn id="23" dur="1000"/>
                                        <p:tgtEl>
                                          <p:spTgt spid="2354179">
                                            <p:txEl>
                                              <p:pRg st="3" end="3"/>
                                            </p:txEl>
                                          </p:spTgt>
                                        </p:tgtEl>
                                      </p:cBhvr>
                                    </p:animEffect>
                                    <p:anim calcmode="lin" valueType="num">
                                      <p:cBhvr>
                                        <p:cTn id="24" dur="1000" fill="hold"/>
                                        <p:tgtEl>
                                          <p:spTgt spid="2354179">
                                            <p:txEl>
                                              <p:pRg st="3" end="3"/>
                                            </p:txEl>
                                          </p:spTgt>
                                        </p:tgtEl>
                                        <p:attrNameLst>
                                          <p:attrName>ppt_x</p:attrName>
                                        </p:attrNameLst>
                                      </p:cBhvr>
                                      <p:tavLst>
                                        <p:tav tm="0">
                                          <p:val>
                                            <p:strVal val="#ppt_x-.1"/>
                                          </p:val>
                                        </p:tav>
                                        <p:tav tm="100000">
                                          <p:val>
                                            <p:strVal val="#ppt_x"/>
                                          </p:val>
                                        </p:tav>
                                      </p:tavLst>
                                    </p:anim>
                                    <p:anim calcmode="lin" valueType="num">
                                      <p:cBhvr>
                                        <p:cTn id="25" dur="1000" fill="hold"/>
                                        <p:tgtEl>
                                          <p:spTgt spid="2354179">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4178" grpId="0"/>
      <p:bldP spid="2354179" grpId="0" build="p"/>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C696DB7-0E12-426C-B294-25E68FB23D60}"/>
              </a:ext>
            </a:extLst>
          </p:cNvPr>
          <p:cNvSpPr>
            <a:spLocks noGrp="1"/>
          </p:cNvSpPr>
          <p:nvPr>
            <p:ph type="sldNum" sz="quarter" idx="11"/>
          </p:nvPr>
        </p:nvSpPr>
        <p:spPr/>
        <p:txBody>
          <a:bodyPr/>
          <a:lstStyle/>
          <a:p>
            <a:pPr>
              <a:defRPr/>
            </a:pPr>
            <a:fld id="{B6163EB0-0A13-4834-9B58-47751FF7604A}" type="slidenum">
              <a:rPr lang="en-US" altLang="en-US"/>
              <a:pPr>
                <a:defRPr/>
              </a:pPr>
              <a:t>148</a:t>
            </a:fld>
            <a:endParaRPr lang="en-US" altLang="en-US" dirty="0"/>
          </a:p>
        </p:txBody>
      </p:sp>
      <p:sp>
        <p:nvSpPr>
          <p:cNvPr id="4" name="Footer Placeholder 3">
            <a:extLst>
              <a:ext uri="{FF2B5EF4-FFF2-40B4-BE49-F238E27FC236}">
                <a16:creationId xmlns:a16="http://schemas.microsoft.com/office/drawing/2014/main" id="{71A9D5CF-6993-4F49-8875-5F81C20C1043}"/>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CB7F9DA3-FA04-42D4-8AF6-EDEAB526EC1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0285393B-9FAA-4533-A4A4-1D64FB017D81}" type="slidenum">
              <a:rPr lang="en-US" altLang="en-US" sz="1200">
                <a:effectLst>
                  <a:outerShdw blurRad="38100" dist="38100" dir="2700000" algn="tl">
                    <a:srgbClr val="000000"/>
                  </a:outerShdw>
                </a:effectLst>
              </a:rPr>
              <a:pPr algn="r" eaLnBrk="1" hangingPunct="1">
                <a:defRPr/>
              </a:pPr>
              <a:t>148</a:t>
            </a:fld>
            <a:endParaRPr lang="en-US" altLang="en-US" sz="1200" dirty="0">
              <a:effectLst>
                <a:outerShdw blurRad="38100" dist="38100" dir="2700000" algn="tl">
                  <a:srgbClr val="000000"/>
                </a:outerShdw>
              </a:effectLst>
            </a:endParaRPr>
          </a:p>
        </p:txBody>
      </p:sp>
      <p:sp>
        <p:nvSpPr>
          <p:cNvPr id="2356226" name="Rectangle 2">
            <a:extLst>
              <a:ext uri="{FF2B5EF4-FFF2-40B4-BE49-F238E27FC236}">
                <a16:creationId xmlns:a16="http://schemas.microsoft.com/office/drawing/2014/main" id="{5C0BD61F-6130-44FF-BBF5-FEAB6075F052}"/>
              </a:ext>
            </a:extLst>
          </p:cNvPr>
          <p:cNvSpPr>
            <a:spLocks noGrp="1" noChangeArrowheads="1"/>
          </p:cNvSpPr>
          <p:nvPr>
            <p:ph type="title"/>
          </p:nvPr>
        </p:nvSpPr>
        <p:spPr/>
        <p:txBody>
          <a:bodyPr/>
          <a:lstStyle/>
          <a:p>
            <a:pPr eaLnBrk="1" hangingPunct="1">
              <a:defRPr/>
            </a:pPr>
            <a:r>
              <a:rPr lang="en-US" dirty="0">
                <a:solidFill>
                  <a:srgbClr val="FFFF00"/>
                </a:solidFill>
              </a:rPr>
              <a:t>Crazy or Naive</a:t>
            </a:r>
            <a:r>
              <a:rPr lang="en-US" dirty="0"/>
              <a:t> Risk Takers</a:t>
            </a:r>
          </a:p>
        </p:txBody>
      </p:sp>
      <p:sp>
        <p:nvSpPr>
          <p:cNvPr id="2356227" name="Rectangle 3">
            <a:extLst>
              <a:ext uri="{FF2B5EF4-FFF2-40B4-BE49-F238E27FC236}">
                <a16:creationId xmlns:a16="http://schemas.microsoft.com/office/drawing/2014/main" id="{29578CC7-2C8E-4529-9BF2-20E0BA58ABCE}"/>
              </a:ext>
            </a:extLst>
          </p:cNvPr>
          <p:cNvSpPr>
            <a:spLocks noGrp="1" noChangeArrowheads="1"/>
          </p:cNvSpPr>
          <p:nvPr>
            <p:ph type="body" idx="1"/>
          </p:nvPr>
        </p:nvSpPr>
        <p:spPr/>
        <p:txBody>
          <a:bodyPr/>
          <a:lstStyle/>
          <a:p>
            <a:pPr eaLnBrk="1" hangingPunct="1">
              <a:lnSpc>
                <a:spcPct val="50000"/>
              </a:lnSpc>
              <a:buFont typeface="Wingdings" panose="05000000000000000000" pitchFamily="2" charset="2"/>
              <a:buNone/>
              <a:defRPr/>
            </a:pPr>
            <a:endParaRPr lang="en-US" dirty="0"/>
          </a:p>
          <a:p>
            <a:pPr eaLnBrk="1" hangingPunct="1">
              <a:defRPr/>
            </a:pPr>
            <a:r>
              <a:rPr lang="en-US" dirty="0"/>
              <a:t>Are oblivious to the risk</a:t>
            </a:r>
          </a:p>
          <a:p>
            <a:pPr lvl="1" eaLnBrk="1" hangingPunct="1">
              <a:defRPr/>
            </a:pPr>
            <a:r>
              <a:rPr lang="en-US" dirty="0"/>
              <a:t>They don’t really understand or appreciate the degree of risk</a:t>
            </a:r>
          </a:p>
          <a:p>
            <a:pPr lvl="1" eaLnBrk="1" hangingPunct="1">
              <a:defRPr/>
            </a:pPr>
            <a:r>
              <a:rPr lang="en-US" dirty="0"/>
              <a:t>Hence they don’t try to avoid the risk or price to accommodate the risk </a:t>
            </a:r>
          </a:p>
          <a:p>
            <a:pPr eaLnBrk="1" hangingPunct="1">
              <a:defRPr/>
            </a:pPr>
            <a:r>
              <a:rPr lang="en-US" dirty="0">
                <a:solidFill>
                  <a:srgbClr val="FFCC66"/>
                </a:solidFill>
              </a:rPr>
              <a:t>A fool blindly goes where wise men fear to tread</a:t>
            </a:r>
          </a:p>
        </p:txBody>
      </p:sp>
    </p:spTree>
    <p:extLst>
      <p:ext uri="{BB962C8B-B14F-4D97-AF65-F5344CB8AC3E}">
        <p14:creationId xmlns:p14="http://schemas.microsoft.com/office/powerpoint/2010/main" val="1192906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56226"/>
                                        </p:tgtEl>
                                        <p:attrNameLst>
                                          <p:attrName>style.visibility</p:attrName>
                                        </p:attrNameLst>
                                      </p:cBhvr>
                                      <p:to>
                                        <p:strVal val="visible"/>
                                      </p:to>
                                    </p:set>
                                    <p:animEffect transition="in" filter="fade">
                                      <p:cBhvr>
                                        <p:cTn id="7" dur="2000"/>
                                        <p:tgtEl>
                                          <p:spTgt spid="23562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56227">
                                            <p:txEl>
                                              <p:pRg st="1" end="1"/>
                                            </p:txEl>
                                          </p:spTgt>
                                        </p:tgtEl>
                                        <p:attrNameLst>
                                          <p:attrName>style.visibility</p:attrName>
                                        </p:attrNameLst>
                                      </p:cBhvr>
                                      <p:to>
                                        <p:strVal val="visible"/>
                                      </p:to>
                                    </p:set>
                                    <p:animEffect transition="in" filter="fade">
                                      <p:cBhvr>
                                        <p:cTn id="12" dur="2000"/>
                                        <p:tgtEl>
                                          <p:spTgt spid="235622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56227">
                                            <p:txEl>
                                              <p:pRg st="2" end="2"/>
                                            </p:txEl>
                                          </p:spTgt>
                                        </p:tgtEl>
                                        <p:attrNameLst>
                                          <p:attrName>style.visibility</p:attrName>
                                        </p:attrNameLst>
                                      </p:cBhvr>
                                      <p:to>
                                        <p:strVal val="visible"/>
                                      </p:to>
                                    </p:set>
                                    <p:animEffect transition="in" filter="fade">
                                      <p:cBhvr>
                                        <p:cTn id="15" dur="2000"/>
                                        <p:tgtEl>
                                          <p:spTgt spid="235622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56227">
                                            <p:txEl>
                                              <p:pRg st="3" end="3"/>
                                            </p:txEl>
                                          </p:spTgt>
                                        </p:tgtEl>
                                        <p:attrNameLst>
                                          <p:attrName>style.visibility</p:attrName>
                                        </p:attrNameLst>
                                      </p:cBhvr>
                                      <p:to>
                                        <p:strVal val="visible"/>
                                      </p:to>
                                    </p:set>
                                    <p:animEffect transition="in" filter="fade">
                                      <p:cBhvr>
                                        <p:cTn id="18" dur="2000"/>
                                        <p:tgtEl>
                                          <p:spTgt spid="2356227">
                                            <p:txEl>
                                              <p:pRg st="3" end="3"/>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56227">
                                            <p:txEl>
                                              <p:pRg st="4" end="4"/>
                                            </p:txEl>
                                          </p:spTgt>
                                        </p:tgtEl>
                                        <p:attrNameLst>
                                          <p:attrName>style.visibility</p:attrName>
                                        </p:attrNameLst>
                                      </p:cBhvr>
                                      <p:to>
                                        <p:strVal val="visible"/>
                                      </p:to>
                                    </p:set>
                                    <p:animEffect transition="in" filter="fade">
                                      <p:cBhvr>
                                        <p:cTn id="23" dur="2000"/>
                                        <p:tgtEl>
                                          <p:spTgt spid="23562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26" grpId="0"/>
      <p:bldP spid="2356227" grpId="0" build="p"/>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2B37DDCB-4C8B-4CB6-9FEF-C61AC13FFA6F}"/>
              </a:ext>
            </a:extLst>
          </p:cNvPr>
          <p:cNvSpPr>
            <a:spLocks noGrp="1"/>
          </p:cNvSpPr>
          <p:nvPr>
            <p:ph type="sldNum" sz="quarter" idx="11"/>
          </p:nvPr>
        </p:nvSpPr>
        <p:spPr/>
        <p:txBody>
          <a:bodyPr/>
          <a:lstStyle/>
          <a:p>
            <a:pPr>
              <a:defRPr/>
            </a:pPr>
            <a:fld id="{70B357F9-6844-428D-9D1F-98A40A04FCE6}" type="slidenum">
              <a:rPr lang="en-US" altLang="en-US"/>
              <a:pPr>
                <a:defRPr/>
              </a:pPr>
              <a:t>149</a:t>
            </a:fld>
            <a:endParaRPr lang="en-US" altLang="en-US" dirty="0"/>
          </a:p>
        </p:txBody>
      </p:sp>
      <p:sp>
        <p:nvSpPr>
          <p:cNvPr id="4" name="Footer Placeholder 3">
            <a:extLst>
              <a:ext uri="{FF2B5EF4-FFF2-40B4-BE49-F238E27FC236}">
                <a16:creationId xmlns:a16="http://schemas.microsoft.com/office/drawing/2014/main" id="{6FA5DF48-49E2-4D76-B280-7DDD019394E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0F54EA5-74C6-4601-A4F0-6778F0A17FA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E9A7C1D6-B9B3-464D-B4C7-46014CA8CE47}" type="slidenum">
              <a:rPr lang="en-US" altLang="en-US" sz="1200">
                <a:effectLst>
                  <a:outerShdw blurRad="38100" dist="38100" dir="2700000" algn="tl">
                    <a:srgbClr val="000000"/>
                  </a:outerShdw>
                </a:effectLst>
              </a:rPr>
              <a:pPr algn="r" eaLnBrk="1" hangingPunct="1">
                <a:defRPr/>
              </a:pPr>
              <a:t>149</a:t>
            </a:fld>
            <a:endParaRPr lang="en-US" altLang="en-US" sz="1200" dirty="0">
              <a:effectLst>
                <a:outerShdw blurRad="38100" dist="38100" dir="2700000" algn="tl">
                  <a:srgbClr val="000000"/>
                </a:outerShdw>
              </a:effectLst>
            </a:endParaRPr>
          </a:p>
        </p:txBody>
      </p:sp>
      <p:sp>
        <p:nvSpPr>
          <p:cNvPr id="2358274" name="Rectangle 2">
            <a:extLst>
              <a:ext uri="{FF2B5EF4-FFF2-40B4-BE49-F238E27FC236}">
                <a16:creationId xmlns:a16="http://schemas.microsoft.com/office/drawing/2014/main" id="{4600B929-950D-4EDD-937E-5D64B4D58955}"/>
              </a:ext>
            </a:extLst>
          </p:cNvPr>
          <p:cNvSpPr>
            <a:spLocks noGrp="1" noChangeArrowheads="1"/>
          </p:cNvSpPr>
          <p:nvPr>
            <p:ph type="title"/>
          </p:nvPr>
        </p:nvSpPr>
        <p:spPr>
          <a:xfrm>
            <a:off x="1752600" y="277813"/>
            <a:ext cx="8915400" cy="1143000"/>
          </a:xfrm>
        </p:spPr>
        <p:txBody>
          <a:bodyPr/>
          <a:lstStyle/>
          <a:p>
            <a:pPr eaLnBrk="1" hangingPunct="1">
              <a:defRPr/>
            </a:pPr>
            <a:r>
              <a:rPr lang="en-US" dirty="0">
                <a:solidFill>
                  <a:srgbClr val="FFFF00"/>
                </a:solidFill>
              </a:rPr>
              <a:t>Desperate</a:t>
            </a:r>
            <a:r>
              <a:rPr lang="en-US" dirty="0"/>
              <a:t> Risk Takers</a:t>
            </a:r>
          </a:p>
        </p:txBody>
      </p:sp>
      <p:sp>
        <p:nvSpPr>
          <p:cNvPr id="2358275" name="Rectangle 3">
            <a:extLst>
              <a:ext uri="{FF2B5EF4-FFF2-40B4-BE49-F238E27FC236}">
                <a16:creationId xmlns:a16="http://schemas.microsoft.com/office/drawing/2014/main" id="{BA717649-6D39-40A1-8F04-B20AC918830D}"/>
              </a:ext>
            </a:extLst>
          </p:cNvPr>
          <p:cNvSpPr>
            <a:spLocks noGrp="1" noChangeArrowheads="1"/>
          </p:cNvSpPr>
          <p:nvPr>
            <p:ph type="body" idx="1"/>
          </p:nvPr>
        </p:nvSpPr>
        <p:spPr>
          <a:xfrm>
            <a:off x="2133600" y="2743200"/>
            <a:ext cx="8229600" cy="3352800"/>
          </a:xfrm>
        </p:spPr>
        <p:txBody>
          <a:bodyPr/>
          <a:lstStyle/>
          <a:p>
            <a:pPr eaLnBrk="1" hangingPunct="1">
              <a:lnSpc>
                <a:spcPct val="50000"/>
              </a:lnSpc>
              <a:buFont typeface="Wingdings" panose="05000000000000000000" pitchFamily="2" charset="2"/>
              <a:buNone/>
              <a:defRPr/>
            </a:pPr>
            <a:endParaRPr lang="en-US" dirty="0"/>
          </a:p>
          <a:p>
            <a:pPr eaLnBrk="1" hangingPunct="1">
              <a:defRPr/>
            </a:pPr>
            <a:r>
              <a:rPr lang="en-US" dirty="0"/>
              <a:t>Have nothing to lose</a:t>
            </a:r>
          </a:p>
          <a:p>
            <a:pPr lvl="1" eaLnBrk="1" hangingPunct="1">
              <a:defRPr/>
            </a:pPr>
            <a:r>
              <a:rPr lang="en-US" dirty="0"/>
              <a:t>But the State does if it contracts with them</a:t>
            </a:r>
          </a:p>
        </p:txBody>
      </p:sp>
    </p:spTree>
    <p:extLst>
      <p:ext uri="{BB962C8B-B14F-4D97-AF65-F5344CB8AC3E}">
        <p14:creationId xmlns:p14="http://schemas.microsoft.com/office/powerpoint/2010/main" val="955166880"/>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2" presetClass="entr" presetSubtype="0" fill="hold" grpId="0" nodeType="withEffect">
                                  <p:stCondLst>
                                    <p:cond delay="0"/>
                                  </p:stCondLst>
                                  <p:childTnLst>
                                    <p:set>
                                      <p:cBhvr>
                                        <p:cTn id="6" dur="1" fill="hold">
                                          <p:stCondLst>
                                            <p:cond delay="0"/>
                                          </p:stCondLst>
                                        </p:cTn>
                                        <p:tgtEl>
                                          <p:spTgt spid="2358274"/>
                                        </p:tgtEl>
                                        <p:attrNameLst>
                                          <p:attrName>style.visibility</p:attrName>
                                        </p:attrNameLst>
                                      </p:cBhvr>
                                      <p:to>
                                        <p:strVal val="visible"/>
                                      </p:to>
                                    </p:set>
                                    <p:anim calcmode="lin" valueType="num">
                                      <p:cBhvr>
                                        <p:cTn id="7" dur="2000" fill="hold"/>
                                        <p:tgtEl>
                                          <p:spTgt spid="2358274"/>
                                        </p:tgtEl>
                                        <p:attrNameLst>
                                          <p:attrName>ppt_w</p:attrName>
                                        </p:attrNameLst>
                                      </p:cBhvr>
                                      <p:tavLst>
                                        <p:tav tm="0">
                                          <p:val>
                                            <p:strVal val="#ppt_w*2.5"/>
                                          </p:val>
                                        </p:tav>
                                        <p:tav tm="100000">
                                          <p:val>
                                            <p:strVal val="#ppt_w"/>
                                          </p:val>
                                        </p:tav>
                                      </p:tavLst>
                                    </p:anim>
                                    <p:anim calcmode="lin" valueType="num">
                                      <p:cBhvr>
                                        <p:cTn id="8" dur="2000" fill="hold"/>
                                        <p:tgtEl>
                                          <p:spTgt spid="2358274"/>
                                        </p:tgtEl>
                                        <p:attrNameLst>
                                          <p:attrName>ppt_h</p:attrName>
                                        </p:attrNameLst>
                                      </p:cBhvr>
                                      <p:tavLst>
                                        <p:tav tm="0">
                                          <p:val>
                                            <p:strVal val="#ppt_h"/>
                                          </p:val>
                                        </p:tav>
                                        <p:tav tm="100000">
                                          <p:val>
                                            <p:strVal val="#ppt_h"/>
                                          </p:val>
                                        </p:tav>
                                      </p:tavLst>
                                    </p:anim>
                                    <p:anim calcmode="lin" valueType="num">
                                      <p:cBhvr>
                                        <p:cTn id="9" dur="2000" fill="hold"/>
                                        <p:tgtEl>
                                          <p:spTgt spid="2358274"/>
                                        </p:tgtEl>
                                        <p:attrNameLst>
                                          <p:attrName>ppt_x</p:attrName>
                                        </p:attrNameLst>
                                      </p:cBhvr>
                                      <p:tavLst>
                                        <p:tav tm="0">
                                          <p:val>
                                            <p:strVal val="#ppt_x-.2"/>
                                          </p:val>
                                        </p:tav>
                                        <p:tav tm="50000">
                                          <p:val>
                                            <p:strVal val="#ppt_x+.1"/>
                                          </p:val>
                                        </p:tav>
                                        <p:tav tm="100000">
                                          <p:val>
                                            <p:strVal val="#ppt_x"/>
                                          </p:val>
                                        </p:tav>
                                      </p:tavLst>
                                    </p:anim>
                                    <p:anim calcmode="lin" valueType="num">
                                      <p:cBhvr>
                                        <p:cTn id="10" dur="2000" fill="hold"/>
                                        <p:tgtEl>
                                          <p:spTgt spid="2358274"/>
                                        </p:tgtEl>
                                        <p:attrNameLst>
                                          <p:attrName>ppt_y</p:attrName>
                                        </p:attrNameLst>
                                      </p:cBhvr>
                                      <p:tavLst>
                                        <p:tav tm="0">
                                          <p:val>
                                            <p:strVal val="#ppt_y+1"/>
                                          </p:val>
                                        </p:tav>
                                        <p:tav tm="50000">
                                          <p:val>
                                            <p:strVal val="#ppt_y+.5"/>
                                          </p:val>
                                        </p:tav>
                                        <p:tav tm="100000">
                                          <p:val>
                                            <p:strVal val="#ppt_y"/>
                                          </p:val>
                                        </p:tav>
                                      </p:tavLst>
                                    </p:anim>
                                    <p:animEffect transition="in" filter="fade">
                                      <p:cBhvr>
                                        <p:cTn id="11" dur="2000"/>
                                        <p:tgtEl>
                                          <p:spTgt spid="235827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2358275">
                                            <p:txEl>
                                              <p:pRg st="1" end="1"/>
                                            </p:txEl>
                                          </p:spTgt>
                                        </p:tgtEl>
                                        <p:attrNameLst>
                                          <p:attrName>style.visibility</p:attrName>
                                        </p:attrNameLst>
                                      </p:cBhvr>
                                      <p:to>
                                        <p:strVal val="visible"/>
                                      </p:to>
                                    </p:set>
                                    <p:animEffect transition="in" filter="wipe(left)">
                                      <p:cBhvr>
                                        <p:cTn id="16" dur="500"/>
                                        <p:tgtEl>
                                          <p:spTgt spid="2358275">
                                            <p:txEl>
                                              <p:pRg st="1" end="1"/>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358275">
                                            <p:txEl>
                                              <p:pRg st="2" end="2"/>
                                            </p:txEl>
                                          </p:spTgt>
                                        </p:tgtEl>
                                        <p:attrNameLst>
                                          <p:attrName>style.visibility</p:attrName>
                                        </p:attrNameLst>
                                      </p:cBhvr>
                                      <p:to>
                                        <p:strVal val="visible"/>
                                      </p:to>
                                    </p:set>
                                    <p:animEffect transition="in" filter="wipe(left)">
                                      <p:cBhvr>
                                        <p:cTn id="19" dur="500"/>
                                        <p:tgtEl>
                                          <p:spTgt spid="23582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8274" grpId="0"/>
      <p:bldP spid="23582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7D24-1238-4280-AB53-570736471662}"/>
              </a:ext>
            </a:extLst>
          </p:cNvPr>
          <p:cNvSpPr>
            <a:spLocks noGrp="1"/>
          </p:cNvSpPr>
          <p:nvPr>
            <p:ph type="title"/>
          </p:nvPr>
        </p:nvSpPr>
        <p:spPr>
          <a:xfrm>
            <a:off x="382555" y="195943"/>
            <a:ext cx="11485984" cy="1679510"/>
          </a:xfrm>
        </p:spPr>
        <p:txBody>
          <a:bodyPr>
            <a:normAutofit/>
          </a:bodyPr>
          <a:lstStyle/>
          <a:p>
            <a:r>
              <a:rPr lang="en-US" dirty="0"/>
              <a:t>Eschew Obfuscation,</a:t>
            </a:r>
            <a:br>
              <a:rPr lang="en-US" dirty="0"/>
            </a:br>
            <a:r>
              <a:rPr lang="en-US" dirty="0">
                <a:effectLst/>
              </a:rPr>
              <a:t>espouse elucidation </a:t>
            </a:r>
            <a:r>
              <a:rPr lang="en-US" sz="2000" b="0" dirty="0">
                <a:effectLst/>
              </a:rPr>
              <a:t>(Cont’d)</a:t>
            </a:r>
            <a:endParaRPr lang="en-US" b="0" dirty="0"/>
          </a:p>
        </p:txBody>
      </p:sp>
      <p:sp>
        <p:nvSpPr>
          <p:cNvPr id="3" name="Content Placeholder 2">
            <a:extLst>
              <a:ext uri="{FF2B5EF4-FFF2-40B4-BE49-F238E27FC236}">
                <a16:creationId xmlns:a16="http://schemas.microsoft.com/office/drawing/2014/main" id="{136957A0-532B-4A96-A270-ECC514D17A15}"/>
              </a:ext>
            </a:extLst>
          </p:cNvPr>
          <p:cNvSpPr>
            <a:spLocks noGrp="1"/>
          </p:cNvSpPr>
          <p:nvPr>
            <p:ph idx="1"/>
          </p:nvPr>
        </p:nvSpPr>
        <p:spPr>
          <a:xfrm>
            <a:off x="721151" y="2369976"/>
            <a:ext cx="10638148" cy="3601616"/>
          </a:xfrm>
        </p:spPr>
        <p:txBody>
          <a:bodyPr>
            <a:noAutofit/>
          </a:bodyPr>
          <a:lstStyle/>
          <a:p>
            <a:pPr marL="0" indent="0">
              <a:buNone/>
            </a:pPr>
            <a:r>
              <a:rPr lang="en-US" sz="3600" dirty="0"/>
              <a:t>Eschew: 		</a:t>
            </a:r>
            <a:r>
              <a:rPr lang="en-US" sz="3600" dirty="0">
                <a:solidFill>
                  <a:srgbClr val="FFFF00"/>
                </a:solidFill>
              </a:rPr>
              <a:t>Avoid</a:t>
            </a:r>
          </a:p>
          <a:p>
            <a:pPr marL="0" indent="0">
              <a:buNone/>
            </a:pPr>
            <a:r>
              <a:rPr lang="en-US" sz="3600" dirty="0"/>
              <a:t>Obfuscation; </a:t>
            </a:r>
            <a:r>
              <a:rPr lang="en-US" sz="3600" dirty="0">
                <a:solidFill>
                  <a:schemeClr val="accent6"/>
                </a:solidFill>
              </a:rPr>
              <a:t>Confusion</a:t>
            </a:r>
          </a:p>
          <a:p>
            <a:pPr marL="0" indent="0">
              <a:buNone/>
            </a:pPr>
            <a:r>
              <a:rPr lang="en-US" sz="3600" dirty="0"/>
              <a:t>Espouse: 	</a:t>
            </a:r>
            <a:r>
              <a:rPr lang="en-US" sz="3600" dirty="0">
                <a:solidFill>
                  <a:schemeClr val="accent1"/>
                </a:solidFill>
              </a:rPr>
              <a:t>Advocate; recommend; put into use</a:t>
            </a:r>
          </a:p>
          <a:p>
            <a:pPr marL="0" indent="0">
              <a:buNone/>
            </a:pPr>
            <a:r>
              <a:rPr lang="en-US" sz="3600" dirty="0"/>
              <a:t>Elucidation: 	</a:t>
            </a:r>
            <a:r>
              <a:rPr lang="en-US" sz="3600" dirty="0">
                <a:solidFill>
                  <a:srgbClr val="00B0F0"/>
                </a:solidFill>
              </a:rPr>
              <a:t>Clarity; Make clear or plain</a:t>
            </a:r>
          </a:p>
        </p:txBody>
      </p:sp>
      <p:sp>
        <p:nvSpPr>
          <p:cNvPr id="4" name="Footer Placeholder 3">
            <a:extLst>
              <a:ext uri="{FF2B5EF4-FFF2-40B4-BE49-F238E27FC236}">
                <a16:creationId xmlns:a16="http://schemas.microsoft.com/office/drawing/2014/main" id="{A1AA0387-4DBF-445E-9061-E5BE14D94D7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37EFBDCF-AF41-486A-9169-D810C91165E6}"/>
              </a:ext>
            </a:extLst>
          </p:cNvPr>
          <p:cNvSpPr>
            <a:spLocks noGrp="1"/>
          </p:cNvSpPr>
          <p:nvPr>
            <p:ph type="sldNum" sz="quarter" idx="12"/>
          </p:nvPr>
        </p:nvSpPr>
        <p:spPr/>
        <p:txBody>
          <a:bodyPr/>
          <a:lstStyle/>
          <a:p>
            <a:fld id="{D57F1E4F-1CFF-5643-939E-02111984F565}" type="slidenum">
              <a:rPr lang="en-US" smtClean="0"/>
              <a:t>15</a:t>
            </a:fld>
            <a:endParaRPr lang="en-US" dirty="0"/>
          </a:p>
        </p:txBody>
      </p:sp>
    </p:spTree>
    <p:extLst>
      <p:ext uri="{BB962C8B-B14F-4D97-AF65-F5344CB8AC3E}">
        <p14:creationId xmlns:p14="http://schemas.microsoft.com/office/powerpoint/2010/main" val="192334409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205264D5-8BE1-4F3C-8E2A-11197F46EDFC}"/>
              </a:ext>
            </a:extLst>
          </p:cNvPr>
          <p:cNvSpPr>
            <a:spLocks noGrp="1"/>
          </p:cNvSpPr>
          <p:nvPr>
            <p:ph type="sldNum" sz="quarter" idx="11"/>
          </p:nvPr>
        </p:nvSpPr>
        <p:spPr/>
        <p:txBody>
          <a:bodyPr/>
          <a:lstStyle/>
          <a:p>
            <a:pPr>
              <a:defRPr/>
            </a:pPr>
            <a:fld id="{C9B918AC-A981-432C-B34A-3449D3464583}" type="slidenum">
              <a:rPr lang="en-US" altLang="en-US"/>
              <a:pPr>
                <a:defRPr/>
              </a:pPr>
              <a:t>150</a:t>
            </a:fld>
            <a:endParaRPr lang="en-US" altLang="en-US" dirty="0"/>
          </a:p>
        </p:txBody>
      </p:sp>
      <p:sp>
        <p:nvSpPr>
          <p:cNvPr id="4" name="Footer Placeholder 3">
            <a:extLst>
              <a:ext uri="{FF2B5EF4-FFF2-40B4-BE49-F238E27FC236}">
                <a16:creationId xmlns:a16="http://schemas.microsoft.com/office/drawing/2014/main" id="{8263CA84-920E-4533-9FB9-46197B014FC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2D864818-B9ED-4C06-B157-AC827F89D06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8B69D4E1-5013-470F-A9B5-FBF9384A616A}" type="slidenum">
              <a:rPr lang="en-US" altLang="en-US" sz="1200">
                <a:effectLst>
                  <a:outerShdw blurRad="38100" dist="38100" dir="2700000" algn="tl">
                    <a:srgbClr val="000000"/>
                  </a:outerShdw>
                </a:effectLst>
              </a:rPr>
              <a:pPr algn="r" eaLnBrk="1" hangingPunct="1">
                <a:defRPr/>
              </a:pPr>
              <a:t>150</a:t>
            </a:fld>
            <a:endParaRPr lang="en-US" altLang="en-US" sz="1200" dirty="0">
              <a:effectLst>
                <a:outerShdw blurRad="38100" dist="38100" dir="2700000" algn="tl">
                  <a:srgbClr val="000000"/>
                </a:outerShdw>
              </a:effectLst>
            </a:endParaRPr>
          </a:p>
        </p:txBody>
      </p:sp>
      <p:sp>
        <p:nvSpPr>
          <p:cNvPr id="2360322" name="Rectangle 2">
            <a:extLst>
              <a:ext uri="{FF2B5EF4-FFF2-40B4-BE49-F238E27FC236}">
                <a16:creationId xmlns:a16="http://schemas.microsoft.com/office/drawing/2014/main" id="{9D928EEE-E286-4026-9C4A-0429E615ECBE}"/>
              </a:ext>
            </a:extLst>
          </p:cNvPr>
          <p:cNvSpPr>
            <a:spLocks noGrp="1" noChangeArrowheads="1"/>
          </p:cNvSpPr>
          <p:nvPr>
            <p:ph type="title"/>
          </p:nvPr>
        </p:nvSpPr>
        <p:spPr>
          <a:xfrm>
            <a:off x="382555" y="121299"/>
            <a:ext cx="11485984" cy="785229"/>
          </a:xfrm>
        </p:spPr>
        <p:txBody>
          <a:bodyPr>
            <a:normAutofit/>
          </a:bodyPr>
          <a:lstStyle/>
          <a:p>
            <a:pPr eaLnBrk="1" hangingPunct="1">
              <a:defRPr/>
            </a:pPr>
            <a:r>
              <a:rPr lang="en-US" sz="4000" b="0" dirty="0"/>
              <a:t>Consequences of Risk</a:t>
            </a:r>
          </a:p>
        </p:txBody>
      </p:sp>
      <p:sp>
        <p:nvSpPr>
          <p:cNvPr id="2360323" name="Rectangle 3">
            <a:extLst>
              <a:ext uri="{FF2B5EF4-FFF2-40B4-BE49-F238E27FC236}">
                <a16:creationId xmlns:a16="http://schemas.microsoft.com/office/drawing/2014/main" id="{47826CA0-0912-49DC-9D3D-27F28C1BE61A}"/>
              </a:ext>
            </a:extLst>
          </p:cNvPr>
          <p:cNvSpPr>
            <a:spLocks noGrp="1" noChangeArrowheads="1"/>
          </p:cNvSpPr>
          <p:nvPr>
            <p:ph type="body" idx="1"/>
          </p:nvPr>
        </p:nvSpPr>
        <p:spPr>
          <a:xfrm>
            <a:off x="382553" y="779647"/>
            <a:ext cx="11485986" cy="5697354"/>
          </a:xfrm>
        </p:spPr>
        <p:txBody>
          <a:bodyPr>
            <a:normAutofit fontScale="92500" lnSpcReduction="10000"/>
          </a:bodyPr>
          <a:lstStyle/>
          <a:p>
            <a:pPr marL="117475" indent="-117475">
              <a:spcAft>
                <a:spcPct val="20000"/>
              </a:spcAft>
              <a:defRPr/>
            </a:pPr>
            <a:r>
              <a:rPr lang="en-US" dirty="0"/>
              <a:t>Since prudent vendors avoid entering into risky contracts, we should avoid creating risky contracts </a:t>
            </a:r>
          </a:p>
          <a:p>
            <a:pPr marL="574675" lvl="1" indent="-182880">
              <a:defRPr/>
            </a:pPr>
            <a:r>
              <a:rPr lang="en-US" dirty="0"/>
              <a:t>Otherwise, we create what we are trying to avoid</a:t>
            </a:r>
          </a:p>
          <a:p>
            <a:r>
              <a:rPr lang="en-US" dirty="0"/>
              <a:t>If prudent vendors decline to respond to a State procurement they deem to place too much risk on the contractor</a:t>
            </a:r>
          </a:p>
          <a:p>
            <a:pPr lvl="1"/>
            <a:r>
              <a:rPr lang="en-US" dirty="0"/>
              <a:t>There may be no responses; or,</a:t>
            </a:r>
          </a:p>
          <a:p>
            <a:pPr lvl="1"/>
            <a:r>
              <a:rPr lang="en-US" dirty="0"/>
              <a:t>The only responses might be from less than ideal vendors</a:t>
            </a:r>
          </a:p>
          <a:p>
            <a:pPr lvl="2"/>
            <a:r>
              <a:rPr lang="en-US" dirty="0"/>
              <a:t>Naive or desperate ones</a:t>
            </a:r>
          </a:p>
          <a:p>
            <a:pPr lvl="1"/>
            <a:r>
              <a:rPr lang="en-US" dirty="0"/>
              <a:t>The prospect of contracting with naïve or desperate vendors does not bode well for the prospect of good contract performance </a:t>
            </a:r>
          </a:p>
          <a:p>
            <a:pPr marL="750888" lvl="2" indent="163513">
              <a:defRPr/>
            </a:pPr>
            <a:r>
              <a:rPr lang="en-US" b="1" dirty="0"/>
              <a:t>It may doom the contract to failure</a:t>
            </a:r>
          </a:p>
        </p:txBody>
      </p:sp>
    </p:spTree>
    <p:extLst>
      <p:ext uri="{BB962C8B-B14F-4D97-AF65-F5344CB8AC3E}">
        <p14:creationId xmlns:p14="http://schemas.microsoft.com/office/powerpoint/2010/main" val="1676698431"/>
      </p:ext>
    </p:extLst>
  </p:cSld>
  <p:clrMapOvr>
    <a:masterClrMapping/>
  </p:clrMapOvr>
  <p:transition>
    <p:comb/>
    <p:sndAc>
      <p:stSnd>
        <p:snd r:embed="rId3" name="push.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360322"/>
                                        </p:tgtEl>
                                        <p:attrNameLst>
                                          <p:attrName>style.visibility</p:attrName>
                                        </p:attrNameLst>
                                      </p:cBhvr>
                                      <p:to>
                                        <p:strVal val="visible"/>
                                      </p:to>
                                    </p:set>
                                    <p:animEffect transition="in" filter="fade">
                                      <p:cBhvr>
                                        <p:cTn id="7" dur="800" decel="100000"/>
                                        <p:tgtEl>
                                          <p:spTgt spid="2360322"/>
                                        </p:tgtEl>
                                      </p:cBhvr>
                                    </p:animEffect>
                                    <p:anim calcmode="lin" valueType="num">
                                      <p:cBhvr>
                                        <p:cTn id="8" dur="800" decel="100000" fill="hold"/>
                                        <p:tgtEl>
                                          <p:spTgt spid="2360322"/>
                                        </p:tgtEl>
                                        <p:attrNameLst>
                                          <p:attrName>style.rotation</p:attrName>
                                        </p:attrNameLst>
                                      </p:cBhvr>
                                      <p:tavLst>
                                        <p:tav tm="0">
                                          <p:val>
                                            <p:fltVal val="-90"/>
                                          </p:val>
                                        </p:tav>
                                        <p:tav tm="100000">
                                          <p:val>
                                            <p:fltVal val="0"/>
                                          </p:val>
                                        </p:tav>
                                      </p:tavLst>
                                    </p:anim>
                                    <p:anim calcmode="lin" valueType="num">
                                      <p:cBhvr>
                                        <p:cTn id="9" dur="800" decel="100000" fill="hold"/>
                                        <p:tgtEl>
                                          <p:spTgt spid="2360322"/>
                                        </p:tgtEl>
                                        <p:attrNameLst>
                                          <p:attrName>ppt_x</p:attrName>
                                        </p:attrNameLst>
                                      </p:cBhvr>
                                      <p:tavLst>
                                        <p:tav tm="0">
                                          <p:val>
                                            <p:strVal val="#ppt_x+0.4"/>
                                          </p:val>
                                        </p:tav>
                                        <p:tav tm="100000">
                                          <p:val>
                                            <p:strVal val="#ppt_x-0.05"/>
                                          </p:val>
                                        </p:tav>
                                      </p:tavLst>
                                    </p:anim>
                                    <p:anim calcmode="lin" valueType="num">
                                      <p:cBhvr>
                                        <p:cTn id="10" dur="800" decel="100000" fill="hold"/>
                                        <p:tgtEl>
                                          <p:spTgt spid="23603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3603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36032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2360323">
                                            <p:txEl>
                                              <p:pRg st="0" end="0"/>
                                            </p:txEl>
                                          </p:spTgt>
                                        </p:tgtEl>
                                        <p:attrNameLst>
                                          <p:attrName>style.visibility</p:attrName>
                                        </p:attrNameLst>
                                      </p:cBhvr>
                                      <p:to>
                                        <p:strVal val="visible"/>
                                      </p:to>
                                    </p:set>
                                    <p:animEffect transition="in" filter="fade">
                                      <p:cBhvr>
                                        <p:cTn id="17" dur="1000"/>
                                        <p:tgtEl>
                                          <p:spTgt spid="2360323">
                                            <p:txEl>
                                              <p:pRg st="0" end="0"/>
                                            </p:txEl>
                                          </p:spTgt>
                                        </p:tgtEl>
                                      </p:cBhvr>
                                    </p:animEffect>
                                    <p:anim calcmode="lin" valueType="num">
                                      <p:cBhvr>
                                        <p:cTn id="18" dur="1000" fill="hold"/>
                                        <p:tgtEl>
                                          <p:spTgt spid="236032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2360323">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360323">
                                            <p:txEl>
                                              <p:pRg st="1" end="1"/>
                                            </p:txEl>
                                          </p:spTgt>
                                        </p:tgtEl>
                                        <p:attrNameLst>
                                          <p:attrName>style.visibility</p:attrName>
                                        </p:attrNameLst>
                                      </p:cBhvr>
                                      <p:to>
                                        <p:strVal val="visible"/>
                                      </p:to>
                                    </p:set>
                                    <p:animEffect transition="in" filter="fade">
                                      <p:cBhvr>
                                        <p:cTn id="22" dur="1000"/>
                                        <p:tgtEl>
                                          <p:spTgt spid="2360323">
                                            <p:txEl>
                                              <p:pRg st="1" end="1"/>
                                            </p:txEl>
                                          </p:spTgt>
                                        </p:tgtEl>
                                      </p:cBhvr>
                                    </p:animEffect>
                                    <p:anim calcmode="lin" valueType="num">
                                      <p:cBhvr>
                                        <p:cTn id="23" dur="1000" fill="hold"/>
                                        <p:tgtEl>
                                          <p:spTgt spid="236032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36032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2360323">
                                            <p:txEl>
                                              <p:pRg st="2" end="2"/>
                                            </p:txEl>
                                          </p:spTgt>
                                        </p:tgtEl>
                                        <p:attrNameLst>
                                          <p:attrName>style.visibility</p:attrName>
                                        </p:attrNameLst>
                                      </p:cBhvr>
                                      <p:to>
                                        <p:strVal val="visible"/>
                                      </p:to>
                                    </p:set>
                                    <p:animEffect transition="in" filter="fade">
                                      <p:cBhvr>
                                        <p:cTn id="29" dur="1000"/>
                                        <p:tgtEl>
                                          <p:spTgt spid="2360323">
                                            <p:txEl>
                                              <p:pRg st="2" end="2"/>
                                            </p:txEl>
                                          </p:spTgt>
                                        </p:tgtEl>
                                      </p:cBhvr>
                                    </p:animEffect>
                                    <p:anim calcmode="lin" valueType="num">
                                      <p:cBhvr>
                                        <p:cTn id="30" dur="1000" fill="hold"/>
                                        <p:tgtEl>
                                          <p:spTgt spid="236032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360323">
                                            <p:txEl>
                                              <p:pRg st="2" end="2"/>
                                            </p:txEl>
                                          </p:spTgt>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2360323">
                                            <p:txEl>
                                              <p:pRg st="3" end="3"/>
                                            </p:txEl>
                                          </p:spTgt>
                                        </p:tgtEl>
                                        <p:attrNameLst>
                                          <p:attrName>style.visibility</p:attrName>
                                        </p:attrNameLst>
                                      </p:cBhvr>
                                      <p:to>
                                        <p:strVal val="visible"/>
                                      </p:to>
                                    </p:set>
                                    <p:animEffect transition="in" filter="fade">
                                      <p:cBhvr>
                                        <p:cTn id="34" dur="1000"/>
                                        <p:tgtEl>
                                          <p:spTgt spid="2360323">
                                            <p:txEl>
                                              <p:pRg st="3" end="3"/>
                                            </p:txEl>
                                          </p:spTgt>
                                        </p:tgtEl>
                                      </p:cBhvr>
                                    </p:animEffect>
                                    <p:anim calcmode="lin" valueType="num">
                                      <p:cBhvr>
                                        <p:cTn id="35" dur="1000" fill="hold"/>
                                        <p:tgtEl>
                                          <p:spTgt spid="2360323">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360323">
                                            <p:txEl>
                                              <p:pRg st="3" end="3"/>
                                            </p:txEl>
                                          </p:spTgt>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2360323">
                                            <p:txEl>
                                              <p:pRg st="4" end="4"/>
                                            </p:txEl>
                                          </p:spTgt>
                                        </p:tgtEl>
                                        <p:attrNameLst>
                                          <p:attrName>style.visibility</p:attrName>
                                        </p:attrNameLst>
                                      </p:cBhvr>
                                      <p:to>
                                        <p:strVal val="visible"/>
                                      </p:to>
                                    </p:set>
                                    <p:animEffect transition="in" filter="fade">
                                      <p:cBhvr>
                                        <p:cTn id="39" dur="1000"/>
                                        <p:tgtEl>
                                          <p:spTgt spid="2360323">
                                            <p:txEl>
                                              <p:pRg st="4" end="4"/>
                                            </p:txEl>
                                          </p:spTgt>
                                        </p:tgtEl>
                                      </p:cBhvr>
                                    </p:animEffect>
                                    <p:anim calcmode="lin" valueType="num">
                                      <p:cBhvr>
                                        <p:cTn id="40" dur="1000" fill="hold"/>
                                        <p:tgtEl>
                                          <p:spTgt spid="2360323">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360323">
                                            <p:txEl>
                                              <p:pRg st="4" end="4"/>
                                            </p:txEl>
                                          </p:spTgt>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360323">
                                            <p:txEl>
                                              <p:pRg st="5" end="5"/>
                                            </p:txEl>
                                          </p:spTgt>
                                        </p:tgtEl>
                                        <p:attrNameLst>
                                          <p:attrName>style.visibility</p:attrName>
                                        </p:attrNameLst>
                                      </p:cBhvr>
                                      <p:to>
                                        <p:strVal val="visible"/>
                                      </p:to>
                                    </p:set>
                                    <p:animEffect transition="in" filter="fade">
                                      <p:cBhvr>
                                        <p:cTn id="44" dur="1000"/>
                                        <p:tgtEl>
                                          <p:spTgt spid="2360323">
                                            <p:txEl>
                                              <p:pRg st="5" end="5"/>
                                            </p:txEl>
                                          </p:spTgt>
                                        </p:tgtEl>
                                      </p:cBhvr>
                                    </p:animEffect>
                                    <p:anim calcmode="lin" valueType="num">
                                      <p:cBhvr>
                                        <p:cTn id="45" dur="1000" fill="hold"/>
                                        <p:tgtEl>
                                          <p:spTgt spid="2360323">
                                            <p:txEl>
                                              <p:pRg st="5" end="5"/>
                                            </p:txEl>
                                          </p:spTgt>
                                        </p:tgtEl>
                                        <p:attrNameLst>
                                          <p:attrName>ppt_x</p:attrName>
                                        </p:attrNameLst>
                                      </p:cBhvr>
                                      <p:tavLst>
                                        <p:tav tm="0">
                                          <p:val>
                                            <p:strVal val="#ppt_x"/>
                                          </p:val>
                                        </p:tav>
                                        <p:tav tm="100000">
                                          <p:val>
                                            <p:strVal val="#ppt_x"/>
                                          </p:val>
                                        </p:tav>
                                      </p:tavLst>
                                    </p:anim>
                                    <p:anim calcmode="lin" valueType="num">
                                      <p:cBhvr>
                                        <p:cTn id="46" dur="1000" fill="hold"/>
                                        <p:tgtEl>
                                          <p:spTgt spid="2360323">
                                            <p:txEl>
                                              <p:pRg st="5" end="5"/>
                                            </p:txEl>
                                          </p:spTgt>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360323">
                                            <p:txEl>
                                              <p:pRg st="6" end="6"/>
                                            </p:txEl>
                                          </p:spTgt>
                                        </p:tgtEl>
                                        <p:attrNameLst>
                                          <p:attrName>style.visibility</p:attrName>
                                        </p:attrNameLst>
                                      </p:cBhvr>
                                      <p:to>
                                        <p:strVal val="visible"/>
                                      </p:to>
                                    </p:set>
                                    <p:animEffect transition="in" filter="fade">
                                      <p:cBhvr>
                                        <p:cTn id="49" dur="1000"/>
                                        <p:tgtEl>
                                          <p:spTgt spid="2360323">
                                            <p:txEl>
                                              <p:pRg st="6" end="6"/>
                                            </p:txEl>
                                          </p:spTgt>
                                        </p:tgtEl>
                                      </p:cBhvr>
                                    </p:animEffect>
                                    <p:anim calcmode="lin" valueType="num">
                                      <p:cBhvr>
                                        <p:cTn id="50" dur="1000" fill="hold"/>
                                        <p:tgtEl>
                                          <p:spTgt spid="236032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2360323">
                                            <p:txEl>
                                              <p:pRg st="6" end="6"/>
                                            </p:txEl>
                                          </p:spTgt>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360323">
                                            <p:txEl>
                                              <p:pRg st="7" end="7"/>
                                            </p:txEl>
                                          </p:spTgt>
                                        </p:tgtEl>
                                        <p:attrNameLst>
                                          <p:attrName>style.visibility</p:attrName>
                                        </p:attrNameLst>
                                      </p:cBhvr>
                                      <p:to>
                                        <p:strVal val="visible"/>
                                      </p:to>
                                    </p:set>
                                    <p:animEffect transition="in" filter="fade">
                                      <p:cBhvr>
                                        <p:cTn id="54" dur="1000"/>
                                        <p:tgtEl>
                                          <p:spTgt spid="2360323">
                                            <p:txEl>
                                              <p:pRg st="7" end="7"/>
                                            </p:txEl>
                                          </p:spTgt>
                                        </p:tgtEl>
                                      </p:cBhvr>
                                    </p:animEffect>
                                    <p:anim calcmode="lin" valueType="num">
                                      <p:cBhvr>
                                        <p:cTn id="55" dur="1000" fill="hold"/>
                                        <p:tgtEl>
                                          <p:spTgt spid="2360323">
                                            <p:txEl>
                                              <p:pRg st="7" end="7"/>
                                            </p:txEl>
                                          </p:spTgt>
                                        </p:tgtEl>
                                        <p:attrNameLst>
                                          <p:attrName>ppt_x</p:attrName>
                                        </p:attrNameLst>
                                      </p:cBhvr>
                                      <p:tavLst>
                                        <p:tav tm="0">
                                          <p:val>
                                            <p:strVal val="#ppt_x"/>
                                          </p:val>
                                        </p:tav>
                                        <p:tav tm="100000">
                                          <p:val>
                                            <p:strVal val="#ppt_x"/>
                                          </p:val>
                                        </p:tav>
                                      </p:tavLst>
                                    </p:anim>
                                    <p:anim calcmode="lin" valueType="num">
                                      <p:cBhvr>
                                        <p:cTn id="56" dur="1000" fill="hold"/>
                                        <p:tgtEl>
                                          <p:spTgt spid="23603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0322" grpId="0"/>
      <p:bldP spid="2360323"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D002-F186-42F1-A3DA-3C82E7A4984A}"/>
              </a:ext>
            </a:extLst>
          </p:cNvPr>
          <p:cNvSpPr>
            <a:spLocks noGrp="1"/>
          </p:cNvSpPr>
          <p:nvPr>
            <p:ph type="title"/>
          </p:nvPr>
        </p:nvSpPr>
        <p:spPr/>
        <p:txBody>
          <a:bodyPr>
            <a:normAutofit/>
          </a:bodyPr>
          <a:lstStyle/>
          <a:p>
            <a:r>
              <a:rPr lang="en-US" b="0" dirty="0"/>
              <a:t>Consequences of contract Risk</a:t>
            </a:r>
          </a:p>
        </p:txBody>
      </p:sp>
      <p:sp>
        <p:nvSpPr>
          <p:cNvPr id="3" name="Content Placeholder 2">
            <a:extLst>
              <a:ext uri="{FF2B5EF4-FFF2-40B4-BE49-F238E27FC236}">
                <a16:creationId xmlns:a16="http://schemas.microsoft.com/office/drawing/2014/main" id="{3E3FFAF7-9D85-46C1-B683-AC2B06693206}"/>
              </a:ext>
            </a:extLst>
          </p:cNvPr>
          <p:cNvSpPr>
            <a:spLocks noGrp="1"/>
          </p:cNvSpPr>
          <p:nvPr>
            <p:ph idx="1"/>
          </p:nvPr>
        </p:nvSpPr>
        <p:spPr>
          <a:xfrm>
            <a:off x="279918" y="1362269"/>
            <a:ext cx="11663266" cy="4609323"/>
          </a:xfrm>
        </p:spPr>
        <p:txBody>
          <a:bodyPr>
            <a:normAutofit fontScale="92500" lnSpcReduction="10000"/>
          </a:bodyPr>
          <a:lstStyle/>
          <a:p>
            <a:r>
              <a:rPr lang="en-US" dirty="0"/>
              <a:t>Even if prudent vendors do respond to a State procurement they deem to place a high level of risk on the contractor</a:t>
            </a:r>
          </a:p>
          <a:p>
            <a:pPr lvl="1"/>
            <a:r>
              <a:rPr lang="en-US" dirty="0"/>
              <a:t>They will increase their price to account for their assessment of the risk </a:t>
            </a:r>
          </a:p>
          <a:p>
            <a:pPr lvl="2"/>
            <a:r>
              <a:rPr lang="en-US" dirty="0"/>
              <a:t>Vendors are in business to make money</a:t>
            </a:r>
          </a:p>
          <a:p>
            <a:pPr lvl="1"/>
            <a:r>
              <a:rPr lang="en-US" dirty="0"/>
              <a:t>Prudent vendors survive in business by consistently making money</a:t>
            </a:r>
          </a:p>
          <a:p>
            <a:pPr lvl="1"/>
            <a:r>
              <a:rPr lang="en-US" dirty="0"/>
              <a:t>They don’t “bet the farm” on the prospect of the best case scenario</a:t>
            </a:r>
          </a:p>
          <a:p>
            <a:pPr lvl="1"/>
            <a:r>
              <a:rPr lang="en-US" dirty="0"/>
              <a:t>They assume the worst and price for the worst case scenario </a:t>
            </a:r>
          </a:p>
          <a:p>
            <a:pPr lvl="1"/>
            <a:r>
              <a:rPr lang="en-US" dirty="0"/>
              <a:t>Which means they frequently will be underpriced by imprudent vendors </a:t>
            </a:r>
          </a:p>
        </p:txBody>
      </p:sp>
      <p:sp>
        <p:nvSpPr>
          <p:cNvPr id="4" name="Footer Placeholder 3">
            <a:extLst>
              <a:ext uri="{FF2B5EF4-FFF2-40B4-BE49-F238E27FC236}">
                <a16:creationId xmlns:a16="http://schemas.microsoft.com/office/drawing/2014/main" id="{A1CD4609-6912-4479-B687-414385A6106F}"/>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3DC79D31-B607-444B-82CB-C8F0A46B56E9}"/>
              </a:ext>
            </a:extLst>
          </p:cNvPr>
          <p:cNvSpPr>
            <a:spLocks noGrp="1"/>
          </p:cNvSpPr>
          <p:nvPr>
            <p:ph type="sldNum" sz="quarter" idx="12"/>
          </p:nvPr>
        </p:nvSpPr>
        <p:spPr/>
        <p:txBody>
          <a:bodyPr/>
          <a:lstStyle/>
          <a:p>
            <a:fld id="{D57F1E4F-1CFF-5643-939E-02111984F565}" type="slidenum">
              <a:rPr lang="en-US" smtClean="0"/>
              <a:t>151</a:t>
            </a:fld>
            <a:endParaRPr lang="en-US" dirty="0"/>
          </a:p>
        </p:txBody>
      </p:sp>
    </p:spTree>
    <p:extLst>
      <p:ext uri="{BB962C8B-B14F-4D97-AF65-F5344CB8AC3E}">
        <p14:creationId xmlns:p14="http://schemas.microsoft.com/office/powerpoint/2010/main" val="804960926"/>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D002-F186-42F1-A3DA-3C82E7A4984A}"/>
              </a:ext>
            </a:extLst>
          </p:cNvPr>
          <p:cNvSpPr>
            <a:spLocks noGrp="1"/>
          </p:cNvSpPr>
          <p:nvPr>
            <p:ph type="title"/>
          </p:nvPr>
        </p:nvSpPr>
        <p:spPr/>
        <p:txBody>
          <a:bodyPr>
            <a:normAutofit/>
          </a:bodyPr>
          <a:lstStyle/>
          <a:p>
            <a:r>
              <a:rPr lang="en-US" b="0" dirty="0"/>
              <a:t>Consequences of contract Risk</a:t>
            </a:r>
          </a:p>
        </p:txBody>
      </p:sp>
      <p:sp>
        <p:nvSpPr>
          <p:cNvPr id="3" name="Content Placeholder 2">
            <a:extLst>
              <a:ext uri="{FF2B5EF4-FFF2-40B4-BE49-F238E27FC236}">
                <a16:creationId xmlns:a16="http://schemas.microsoft.com/office/drawing/2014/main" id="{3E3FFAF7-9D85-46C1-B683-AC2B06693206}"/>
              </a:ext>
            </a:extLst>
          </p:cNvPr>
          <p:cNvSpPr>
            <a:spLocks noGrp="1"/>
          </p:cNvSpPr>
          <p:nvPr>
            <p:ph idx="1"/>
          </p:nvPr>
        </p:nvSpPr>
        <p:spPr>
          <a:xfrm>
            <a:off x="279918" y="951723"/>
            <a:ext cx="11663266" cy="5467738"/>
          </a:xfrm>
        </p:spPr>
        <p:txBody>
          <a:bodyPr>
            <a:normAutofit fontScale="85000" lnSpcReduction="10000"/>
          </a:bodyPr>
          <a:lstStyle/>
          <a:p>
            <a:r>
              <a:rPr lang="en-US" dirty="0"/>
              <a:t>The more disparity there is in prices, the more likely that State agencies will go with the money and select the lower priced vendor </a:t>
            </a:r>
          </a:p>
          <a:p>
            <a:pPr lvl="1"/>
            <a:r>
              <a:rPr lang="en-US" dirty="0"/>
              <a:t>In a sealed proposals procurement</a:t>
            </a:r>
          </a:p>
          <a:p>
            <a:pPr lvl="1"/>
            <a:r>
              <a:rPr lang="en-US" dirty="0"/>
              <a:t>In  sealed bid procurement they have to award to the lowest bidder</a:t>
            </a:r>
          </a:p>
          <a:p>
            <a:pPr lvl="2"/>
            <a:r>
              <a:rPr lang="en-US" dirty="0"/>
              <a:t>That is deemed responsible with a responsive bid</a:t>
            </a:r>
          </a:p>
          <a:p>
            <a:r>
              <a:rPr lang="en-US" dirty="0"/>
              <a:t>And the price disparity may be largely or entirely attributable to each vendor’s projection of the likelihood of the unanticipated happening and extra cost being incurred </a:t>
            </a:r>
          </a:p>
          <a:p>
            <a:pPr lvl="1"/>
            <a:r>
              <a:rPr lang="en-US" dirty="0"/>
              <a:t>Not necessarily on how much it costs each vendor to do what is specified</a:t>
            </a:r>
          </a:p>
          <a:p>
            <a:r>
              <a:rPr lang="en-US" dirty="0"/>
              <a:t>i.e., what each vendor projects </a:t>
            </a:r>
            <a:r>
              <a:rPr lang="en-US" b="1" dirty="0">
                <a:solidFill>
                  <a:schemeClr val="accent2"/>
                </a:solidFill>
              </a:rPr>
              <a:t>(guesses) </a:t>
            </a:r>
            <a:r>
              <a:rPr lang="en-US" dirty="0"/>
              <a:t>will happen in the future</a:t>
            </a:r>
          </a:p>
          <a:p>
            <a:pPr lvl="1"/>
            <a:r>
              <a:rPr lang="en-US" dirty="0"/>
              <a:t>How much </a:t>
            </a:r>
            <a:r>
              <a:rPr lang="en-US" b="1" u="sng" dirty="0"/>
              <a:t>uncompensated risk </a:t>
            </a:r>
            <a:r>
              <a:rPr lang="en-US" dirty="0"/>
              <a:t>they are willing to gamble on</a:t>
            </a:r>
          </a:p>
        </p:txBody>
      </p:sp>
      <p:sp>
        <p:nvSpPr>
          <p:cNvPr id="4" name="Footer Placeholder 3">
            <a:extLst>
              <a:ext uri="{FF2B5EF4-FFF2-40B4-BE49-F238E27FC236}">
                <a16:creationId xmlns:a16="http://schemas.microsoft.com/office/drawing/2014/main" id="{A1CD4609-6912-4479-B687-414385A6106F}"/>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3DC79D31-B607-444B-82CB-C8F0A46B56E9}"/>
              </a:ext>
            </a:extLst>
          </p:cNvPr>
          <p:cNvSpPr>
            <a:spLocks noGrp="1"/>
          </p:cNvSpPr>
          <p:nvPr>
            <p:ph type="sldNum" sz="quarter" idx="12"/>
          </p:nvPr>
        </p:nvSpPr>
        <p:spPr/>
        <p:txBody>
          <a:bodyPr/>
          <a:lstStyle/>
          <a:p>
            <a:fld id="{D57F1E4F-1CFF-5643-939E-02111984F565}" type="slidenum">
              <a:rPr lang="en-US" smtClean="0"/>
              <a:t>152</a:t>
            </a:fld>
            <a:endParaRPr lang="en-US" dirty="0"/>
          </a:p>
        </p:txBody>
      </p:sp>
    </p:spTree>
    <p:extLst>
      <p:ext uri="{BB962C8B-B14F-4D97-AF65-F5344CB8AC3E}">
        <p14:creationId xmlns:p14="http://schemas.microsoft.com/office/powerpoint/2010/main" val="1300130093"/>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D002-F186-42F1-A3DA-3C82E7A4984A}"/>
              </a:ext>
            </a:extLst>
          </p:cNvPr>
          <p:cNvSpPr>
            <a:spLocks noGrp="1"/>
          </p:cNvSpPr>
          <p:nvPr>
            <p:ph type="title"/>
          </p:nvPr>
        </p:nvSpPr>
        <p:spPr/>
        <p:txBody>
          <a:bodyPr>
            <a:normAutofit/>
          </a:bodyPr>
          <a:lstStyle/>
          <a:p>
            <a:r>
              <a:rPr lang="en-US" b="0" dirty="0"/>
              <a:t>Consequences of contract Risk</a:t>
            </a:r>
          </a:p>
        </p:txBody>
      </p:sp>
      <p:sp>
        <p:nvSpPr>
          <p:cNvPr id="3" name="Content Placeholder 2">
            <a:extLst>
              <a:ext uri="{FF2B5EF4-FFF2-40B4-BE49-F238E27FC236}">
                <a16:creationId xmlns:a16="http://schemas.microsoft.com/office/drawing/2014/main" id="{3E3FFAF7-9D85-46C1-B683-AC2B06693206}"/>
              </a:ext>
            </a:extLst>
          </p:cNvPr>
          <p:cNvSpPr>
            <a:spLocks noGrp="1"/>
          </p:cNvSpPr>
          <p:nvPr>
            <p:ph idx="1"/>
          </p:nvPr>
        </p:nvSpPr>
        <p:spPr>
          <a:xfrm>
            <a:off x="279918" y="1362269"/>
            <a:ext cx="11663266" cy="4609323"/>
          </a:xfrm>
        </p:spPr>
        <p:txBody>
          <a:bodyPr>
            <a:normAutofit fontScale="92500" lnSpcReduction="20000"/>
          </a:bodyPr>
          <a:lstStyle/>
          <a:p>
            <a:r>
              <a:rPr lang="en-US" dirty="0"/>
              <a:t>To put it another way, if a prudent vendor does happen to win a risky State contract with excessive risk </a:t>
            </a:r>
          </a:p>
          <a:p>
            <a:r>
              <a:rPr lang="en-US" dirty="0"/>
              <a:t>Since they have factored in the worst case scenario in their price, the State is paying or the worst case scenario regardless of whether it happens</a:t>
            </a:r>
          </a:p>
          <a:p>
            <a:pPr lvl="1"/>
            <a:r>
              <a:rPr lang="en-US" dirty="0"/>
              <a:t>A prudent vendor minimizes the likelihood of uncompensated risk</a:t>
            </a:r>
          </a:p>
          <a:p>
            <a:pPr lvl="1"/>
            <a:r>
              <a:rPr lang="en-US" dirty="0"/>
              <a:t>It’s going to get paid whether the risk happens or not </a:t>
            </a:r>
          </a:p>
          <a:p>
            <a:r>
              <a:rPr lang="en-US" dirty="0"/>
              <a:t>If the agency takes more risk upon itself, it only pays if the worst case scenario does happen</a:t>
            </a:r>
          </a:p>
        </p:txBody>
      </p:sp>
      <p:sp>
        <p:nvSpPr>
          <p:cNvPr id="4" name="Footer Placeholder 3">
            <a:extLst>
              <a:ext uri="{FF2B5EF4-FFF2-40B4-BE49-F238E27FC236}">
                <a16:creationId xmlns:a16="http://schemas.microsoft.com/office/drawing/2014/main" id="{A1CD4609-6912-4479-B687-414385A6106F}"/>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3DC79D31-B607-444B-82CB-C8F0A46B56E9}"/>
              </a:ext>
            </a:extLst>
          </p:cNvPr>
          <p:cNvSpPr>
            <a:spLocks noGrp="1"/>
          </p:cNvSpPr>
          <p:nvPr>
            <p:ph type="sldNum" sz="quarter" idx="12"/>
          </p:nvPr>
        </p:nvSpPr>
        <p:spPr/>
        <p:txBody>
          <a:bodyPr/>
          <a:lstStyle/>
          <a:p>
            <a:fld id="{D57F1E4F-1CFF-5643-939E-02111984F565}" type="slidenum">
              <a:rPr lang="en-US" smtClean="0"/>
              <a:t>153</a:t>
            </a:fld>
            <a:endParaRPr lang="en-US" dirty="0"/>
          </a:p>
        </p:txBody>
      </p:sp>
    </p:spTree>
    <p:extLst>
      <p:ext uri="{BB962C8B-B14F-4D97-AF65-F5344CB8AC3E}">
        <p14:creationId xmlns:p14="http://schemas.microsoft.com/office/powerpoint/2010/main" val="242141636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FD002-F186-42F1-A3DA-3C82E7A4984A}"/>
              </a:ext>
            </a:extLst>
          </p:cNvPr>
          <p:cNvSpPr>
            <a:spLocks noGrp="1"/>
          </p:cNvSpPr>
          <p:nvPr>
            <p:ph type="title"/>
          </p:nvPr>
        </p:nvSpPr>
        <p:spPr/>
        <p:txBody>
          <a:bodyPr>
            <a:normAutofit/>
          </a:bodyPr>
          <a:lstStyle/>
          <a:p>
            <a:r>
              <a:rPr lang="en-US" b="0" dirty="0"/>
              <a:t>Consequences of contract Risk</a:t>
            </a:r>
          </a:p>
        </p:txBody>
      </p:sp>
      <p:sp>
        <p:nvSpPr>
          <p:cNvPr id="3" name="Content Placeholder 2">
            <a:extLst>
              <a:ext uri="{FF2B5EF4-FFF2-40B4-BE49-F238E27FC236}">
                <a16:creationId xmlns:a16="http://schemas.microsoft.com/office/drawing/2014/main" id="{3E3FFAF7-9D85-46C1-B683-AC2B06693206}"/>
              </a:ext>
            </a:extLst>
          </p:cNvPr>
          <p:cNvSpPr>
            <a:spLocks noGrp="1"/>
          </p:cNvSpPr>
          <p:nvPr>
            <p:ph idx="1"/>
          </p:nvPr>
        </p:nvSpPr>
        <p:spPr>
          <a:xfrm>
            <a:off x="279918" y="951723"/>
            <a:ext cx="11663266" cy="5467738"/>
          </a:xfrm>
        </p:spPr>
        <p:txBody>
          <a:bodyPr>
            <a:normAutofit fontScale="92500" lnSpcReduction="10000"/>
          </a:bodyPr>
          <a:lstStyle/>
          <a:p>
            <a:r>
              <a:rPr lang="en-US" dirty="0"/>
              <a:t>Of course, frequently the primary concern of agencies is the certainty of the cost for a contract</a:t>
            </a:r>
          </a:p>
          <a:p>
            <a:r>
              <a:rPr lang="en-US" dirty="0"/>
              <a:t>Budget requests are built upon actual contract amounts, and there may not be funding for contingencies </a:t>
            </a:r>
          </a:p>
          <a:p>
            <a:r>
              <a:rPr lang="en-US" dirty="0"/>
              <a:t>Agencies have to balance the prospect of paying higher prices and being protected against paying more in any eventuality, versus  having the monetary flexibility to come up with extra money if they have taken some risk upon themselves and the risk circumstance happens </a:t>
            </a:r>
          </a:p>
          <a:p>
            <a:pPr lvl="1"/>
            <a:r>
              <a:rPr lang="en-US" dirty="0"/>
              <a:t>Versus having more money because of lower initial prices</a:t>
            </a:r>
          </a:p>
        </p:txBody>
      </p:sp>
      <p:sp>
        <p:nvSpPr>
          <p:cNvPr id="4" name="Footer Placeholder 3">
            <a:extLst>
              <a:ext uri="{FF2B5EF4-FFF2-40B4-BE49-F238E27FC236}">
                <a16:creationId xmlns:a16="http://schemas.microsoft.com/office/drawing/2014/main" id="{A1CD4609-6912-4479-B687-414385A6106F}"/>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3DC79D31-B607-444B-82CB-C8F0A46B56E9}"/>
              </a:ext>
            </a:extLst>
          </p:cNvPr>
          <p:cNvSpPr>
            <a:spLocks noGrp="1"/>
          </p:cNvSpPr>
          <p:nvPr>
            <p:ph type="sldNum" sz="quarter" idx="12"/>
          </p:nvPr>
        </p:nvSpPr>
        <p:spPr/>
        <p:txBody>
          <a:bodyPr/>
          <a:lstStyle/>
          <a:p>
            <a:fld id="{D57F1E4F-1CFF-5643-939E-02111984F565}" type="slidenum">
              <a:rPr lang="en-US" smtClean="0"/>
              <a:t>154</a:t>
            </a:fld>
            <a:endParaRPr lang="en-US" dirty="0"/>
          </a:p>
        </p:txBody>
      </p:sp>
    </p:spTree>
    <p:extLst>
      <p:ext uri="{BB962C8B-B14F-4D97-AF65-F5344CB8AC3E}">
        <p14:creationId xmlns:p14="http://schemas.microsoft.com/office/powerpoint/2010/main" val="4266149929"/>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73AF-9787-4686-A8A3-5E45F757C2AD}"/>
              </a:ext>
            </a:extLst>
          </p:cNvPr>
          <p:cNvSpPr>
            <a:spLocks noGrp="1"/>
          </p:cNvSpPr>
          <p:nvPr>
            <p:ph type="title"/>
          </p:nvPr>
        </p:nvSpPr>
        <p:spPr>
          <a:xfrm>
            <a:off x="233265" y="121298"/>
            <a:ext cx="11728580" cy="1632856"/>
          </a:xfrm>
        </p:spPr>
        <p:txBody>
          <a:bodyPr>
            <a:normAutofit/>
          </a:bodyPr>
          <a:lstStyle/>
          <a:p>
            <a:r>
              <a:rPr lang="en-US" sz="3600" dirty="0"/>
              <a:t>Actual Example of a risky procurement</a:t>
            </a:r>
            <a:br>
              <a:rPr lang="en-US" sz="3600" dirty="0"/>
            </a:br>
            <a:r>
              <a:rPr lang="en-US" sz="3600" b="0" dirty="0"/>
              <a:t>(</a:t>
            </a:r>
            <a:r>
              <a:rPr lang="en-US" sz="3200" b="0" dirty="0"/>
              <a:t>although it wasn’t realized at the time as being risky)</a:t>
            </a:r>
          </a:p>
        </p:txBody>
      </p:sp>
      <p:sp>
        <p:nvSpPr>
          <p:cNvPr id="3" name="Content Placeholder 2">
            <a:extLst>
              <a:ext uri="{FF2B5EF4-FFF2-40B4-BE49-F238E27FC236}">
                <a16:creationId xmlns:a16="http://schemas.microsoft.com/office/drawing/2014/main" id="{8F90CB27-C5A8-4C19-9FD4-400E811A70E1}"/>
              </a:ext>
            </a:extLst>
          </p:cNvPr>
          <p:cNvSpPr>
            <a:spLocks noGrp="1"/>
          </p:cNvSpPr>
          <p:nvPr>
            <p:ph idx="1"/>
          </p:nvPr>
        </p:nvSpPr>
        <p:spPr>
          <a:xfrm>
            <a:off x="233265" y="1754154"/>
            <a:ext cx="11728580" cy="4762149"/>
          </a:xfrm>
        </p:spPr>
        <p:txBody>
          <a:bodyPr>
            <a:normAutofit fontScale="85000" lnSpcReduction="10000"/>
          </a:bodyPr>
          <a:lstStyle/>
          <a:p>
            <a:r>
              <a:rPr lang="en-US" dirty="0"/>
              <a:t>In 2014 the Dept. of Public Safety and Correctional Services issued a RFP for a 3 year contract to provide food service to inmates in prisons in Baltimore, using kitchen facilities and equipment provided by DPSCS</a:t>
            </a:r>
          </a:p>
          <a:p>
            <a:r>
              <a:rPr lang="en-US" dirty="0"/>
              <a:t>Once the contract started the contractor was responsible for:</a:t>
            </a:r>
          </a:p>
          <a:p>
            <a:pPr lvl="1"/>
            <a:r>
              <a:rPr lang="en-US" dirty="0"/>
              <a:t>Much of the maintenance of the kitchens, dining rooms and other premises</a:t>
            </a:r>
          </a:p>
          <a:p>
            <a:pPr lvl="1"/>
            <a:r>
              <a:rPr lang="en-US" dirty="0"/>
              <a:t>Repair or replacement of equipment or purchase of new equipment</a:t>
            </a:r>
          </a:p>
          <a:p>
            <a:r>
              <a:rPr lang="en-US" dirty="0"/>
              <a:t>But, vendors were told to build $1 million into their prices to cover these expenses </a:t>
            </a:r>
          </a:p>
          <a:p>
            <a:endParaRPr lang="en-US" dirty="0"/>
          </a:p>
        </p:txBody>
      </p:sp>
      <p:sp>
        <p:nvSpPr>
          <p:cNvPr id="4" name="Footer Placeholder 3">
            <a:extLst>
              <a:ext uri="{FF2B5EF4-FFF2-40B4-BE49-F238E27FC236}">
                <a16:creationId xmlns:a16="http://schemas.microsoft.com/office/drawing/2014/main" id="{0E4B7765-2869-4801-9615-F315CCF490D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F015A9CB-0D75-4C76-B84C-612B50A57BE0}"/>
              </a:ext>
            </a:extLst>
          </p:cNvPr>
          <p:cNvSpPr>
            <a:spLocks noGrp="1"/>
          </p:cNvSpPr>
          <p:nvPr>
            <p:ph type="sldNum" sz="quarter" idx="12"/>
          </p:nvPr>
        </p:nvSpPr>
        <p:spPr/>
        <p:txBody>
          <a:bodyPr/>
          <a:lstStyle/>
          <a:p>
            <a:fld id="{D57F1E4F-1CFF-5643-939E-02111984F565}" type="slidenum">
              <a:rPr lang="en-US" smtClean="0"/>
              <a:t>155</a:t>
            </a:fld>
            <a:endParaRPr lang="en-US" dirty="0"/>
          </a:p>
        </p:txBody>
      </p:sp>
    </p:spTree>
    <p:extLst>
      <p:ext uri="{BB962C8B-B14F-4D97-AF65-F5344CB8AC3E}">
        <p14:creationId xmlns:p14="http://schemas.microsoft.com/office/powerpoint/2010/main" val="237582044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73AF-9787-4686-A8A3-5E45F757C2AD}"/>
              </a:ext>
            </a:extLst>
          </p:cNvPr>
          <p:cNvSpPr>
            <a:spLocks noGrp="1"/>
          </p:cNvSpPr>
          <p:nvPr>
            <p:ph type="title"/>
          </p:nvPr>
        </p:nvSpPr>
        <p:spPr>
          <a:xfrm>
            <a:off x="233265" y="121298"/>
            <a:ext cx="11728580" cy="961053"/>
          </a:xfrm>
        </p:spPr>
        <p:txBody>
          <a:bodyPr>
            <a:normAutofit/>
          </a:bodyPr>
          <a:lstStyle/>
          <a:p>
            <a:r>
              <a:rPr lang="en-US" sz="3600" dirty="0"/>
              <a:t>DPSCS food service procurement</a:t>
            </a:r>
            <a:endParaRPr lang="en-US" sz="3200" b="0" dirty="0"/>
          </a:p>
        </p:txBody>
      </p:sp>
      <p:sp>
        <p:nvSpPr>
          <p:cNvPr id="3" name="Content Placeholder 2">
            <a:extLst>
              <a:ext uri="{FF2B5EF4-FFF2-40B4-BE49-F238E27FC236}">
                <a16:creationId xmlns:a16="http://schemas.microsoft.com/office/drawing/2014/main" id="{8F90CB27-C5A8-4C19-9FD4-400E811A70E1}"/>
              </a:ext>
            </a:extLst>
          </p:cNvPr>
          <p:cNvSpPr>
            <a:spLocks noGrp="1"/>
          </p:cNvSpPr>
          <p:nvPr>
            <p:ph idx="1"/>
          </p:nvPr>
        </p:nvSpPr>
        <p:spPr>
          <a:xfrm>
            <a:off x="233265" y="1082352"/>
            <a:ext cx="11728580" cy="5243802"/>
          </a:xfrm>
        </p:spPr>
        <p:txBody>
          <a:bodyPr>
            <a:normAutofit fontScale="85000" lnSpcReduction="10000"/>
          </a:bodyPr>
          <a:lstStyle/>
          <a:p>
            <a:r>
              <a:rPr lang="en-US" dirty="0"/>
              <a:t>There was a contradiction in the RFP between projecting 3 meals per day to be served to 5,700 inmates, or 17,100 meals per day </a:t>
            </a:r>
          </a:p>
          <a:p>
            <a:r>
              <a:rPr lang="en-US" dirty="0"/>
              <a:t>And the price form </a:t>
            </a:r>
            <a:r>
              <a:rPr lang="en-US" b="1" i="1" dirty="0">
                <a:solidFill>
                  <a:schemeClr val="accent6">
                    <a:lumMod val="60000"/>
                    <a:lumOff val="40000"/>
                  </a:schemeClr>
                </a:solidFill>
              </a:rPr>
              <a:t>estimating </a:t>
            </a:r>
            <a:r>
              <a:rPr lang="en-US" dirty="0"/>
              <a:t>22,300 meals per day would need served, or 5,200 more meals per day than 17,100 – a 30% difference</a:t>
            </a:r>
          </a:p>
          <a:p>
            <a:pPr lvl="1"/>
            <a:r>
              <a:rPr lang="en-US" dirty="0"/>
              <a:t>After-the-fact DPSCS realized the 22,300 number was from a prior RFP when there were significantly more inmates in the Baltimore prisons  </a:t>
            </a:r>
          </a:p>
          <a:p>
            <a:r>
              <a:rPr lang="en-US" dirty="0"/>
              <a:t>Pricing for the contract was to be a </a:t>
            </a:r>
            <a:r>
              <a:rPr lang="en-US" b="1" dirty="0">
                <a:solidFill>
                  <a:schemeClr val="accent5"/>
                </a:solidFill>
              </a:rPr>
              <a:t>firm fixed price per meal </a:t>
            </a:r>
            <a:r>
              <a:rPr lang="en-US" dirty="0"/>
              <a:t>for the full 3 year contract duration</a:t>
            </a:r>
          </a:p>
          <a:p>
            <a:pPr lvl="1"/>
            <a:r>
              <a:rPr lang="en-US" dirty="0"/>
              <a:t>i.e., the price per meal had to be the same regardless of how many meals were actually served</a:t>
            </a:r>
          </a:p>
          <a:p>
            <a:pPr marL="0" indent="0">
              <a:buNone/>
            </a:pPr>
            <a:endParaRPr lang="en-US" dirty="0"/>
          </a:p>
          <a:p>
            <a:pPr lvl="1"/>
            <a:endParaRPr lang="en-US" dirty="0"/>
          </a:p>
          <a:p>
            <a:pPr lvl="1"/>
            <a:endParaRPr lang="en-US" dirty="0"/>
          </a:p>
          <a:p>
            <a:endParaRPr lang="en-US" dirty="0"/>
          </a:p>
        </p:txBody>
      </p:sp>
      <p:sp>
        <p:nvSpPr>
          <p:cNvPr id="4" name="Footer Placeholder 3">
            <a:extLst>
              <a:ext uri="{FF2B5EF4-FFF2-40B4-BE49-F238E27FC236}">
                <a16:creationId xmlns:a16="http://schemas.microsoft.com/office/drawing/2014/main" id="{0E4B7765-2869-4801-9615-F315CCF490D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F015A9CB-0D75-4C76-B84C-612B50A57BE0}"/>
              </a:ext>
            </a:extLst>
          </p:cNvPr>
          <p:cNvSpPr>
            <a:spLocks noGrp="1"/>
          </p:cNvSpPr>
          <p:nvPr>
            <p:ph type="sldNum" sz="quarter" idx="12"/>
          </p:nvPr>
        </p:nvSpPr>
        <p:spPr/>
        <p:txBody>
          <a:bodyPr/>
          <a:lstStyle/>
          <a:p>
            <a:fld id="{D57F1E4F-1CFF-5643-939E-02111984F565}" type="slidenum">
              <a:rPr lang="en-US" smtClean="0"/>
              <a:t>156</a:t>
            </a:fld>
            <a:endParaRPr lang="en-US" dirty="0"/>
          </a:p>
        </p:txBody>
      </p:sp>
    </p:spTree>
    <p:extLst>
      <p:ext uri="{BB962C8B-B14F-4D97-AF65-F5344CB8AC3E}">
        <p14:creationId xmlns:p14="http://schemas.microsoft.com/office/powerpoint/2010/main" val="38136478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773AF-9787-4686-A8A3-5E45F757C2AD}"/>
              </a:ext>
            </a:extLst>
          </p:cNvPr>
          <p:cNvSpPr>
            <a:spLocks noGrp="1"/>
          </p:cNvSpPr>
          <p:nvPr>
            <p:ph type="title"/>
          </p:nvPr>
        </p:nvSpPr>
        <p:spPr>
          <a:xfrm>
            <a:off x="382555" y="121298"/>
            <a:ext cx="11485984" cy="1082351"/>
          </a:xfrm>
        </p:spPr>
        <p:txBody>
          <a:bodyPr>
            <a:normAutofit fontScale="90000"/>
          </a:bodyPr>
          <a:lstStyle/>
          <a:p>
            <a:r>
              <a:rPr lang="en-US" dirty="0"/>
              <a:t>Dpscs food service procurement</a:t>
            </a:r>
          </a:p>
        </p:txBody>
      </p:sp>
      <p:sp>
        <p:nvSpPr>
          <p:cNvPr id="3" name="Content Placeholder 2">
            <a:extLst>
              <a:ext uri="{FF2B5EF4-FFF2-40B4-BE49-F238E27FC236}">
                <a16:creationId xmlns:a16="http://schemas.microsoft.com/office/drawing/2014/main" id="{8F90CB27-C5A8-4C19-9FD4-400E811A70E1}"/>
              </a:ext>
            </a:extLst>
          </p:cNvPr>
          <p:cNvSpPr>
            <a:spLocks noGrp="1"/>
          </p:cNvSpPr>
          <p:nvPr>
            <p:ph idx="1"/>
          </p:nvPr>
        </p:nvSpPr>
        <p:spPr>
          <a:xfrm>
            <a:off x="233265" y="914401"/>
            <a:ext cx="11728580" cy="5411754"/>
          </a:xfrm>
        </p:spPr>
        <p:txBody>
          <a:bodyPr>
            <a:normAutofit fontScale="77500" lnSpcReduction="20000"/>
          </a:bodyPr>
          <a:lstStyle/>
          <a:p>
            <a:r>
              <a:rPr lang="en-US" dirty="0"/>
              <a:t>Two offerors submitted responses (proposals) to the RFP</a:t>
            </a:r>
          </a:p>
          <a:p>
            <a:pPr lvl="1"/>
            <a:r>
              <a:rPr lang="en-US" dirty="0"/>
              <a:t>One offeror was the incumbent that had had the contract for many years and was relatively large in size</a:t>
            </a:r>
          </a:p>
          <a:p>
            <a:pPr lvl="1"/>
            <a:r>
              <a:rPr lang="en-US" dirty="0"/>
              <a:t>The second offeror was relatively small, had never performed a contract of this size and value and had never had a food contract serving inmates  </a:t>
            </a:r>
          </a:p>
          <a:p>
            <a:r>
              <a:rPr lang="en-US" dirty="0"/>
              <a:t>The incumbent informed DPSCS that based upon its experience the daily meal estimate was about 6,000 meals per day - about 25% - too high</a:t>
            </a:r>
          </a:p>
          <a:p>
            <a:r>
              <a:rPr lang="en-US" dirty="0"/>
              <a:t>DPSCS did not change the price form or in any way indicate to the 2</a:t>
            </a:r>
            <a:r>
              <a:rPr lang="en-US" baseline="30000" dirty="0"/>
              <a:t>nd</a:t>
            </a:r>
            <a:r>
              <a:rPr lang="en-US" dirty="0"/>
              <a:t> offeror that the meal count was too high</a:t>
            </a:r>
          </a:p>
          <a:p>
            <a:pPr lvl="1"/>
            <a:r>
              <a:rPr lang="en-US" dirty="0"/>
              <a:t>Although this 2</a:t>
            </a:r>
            <a:r>
              <a:rPr lang="en-US" baseline="30000" dirty="0"/>
              <a:t>nd</a:t>
            </a:r>
            <a:r>
              <a:rPr lang="en-US" dirty="0"/>
              <a:t> offeror should have noted the discrepancy between the 22,300 meals per day estimate and only serving 5,700 inmates which equated to 17,100 meals per day</a:t>
            </a:r>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0E4B7765-2869-4801-9615-F315CCF490D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F015A9CB-0D75-4C76-B84C-612B50A57BE0}"/>
              </a:ext>
            </a:extLst>
          </p:cNvPr>
          <p:cNvSpPr>
            <a:spLocks noGrp="1"/>
          </p:cNvSpPr>
          <p:nvPr>
            <p:ph type="sldNum" sz="quarter" idx="12"/>
          </p:nvPr>
        </p:nvSpPr>
        <p:spPr/>
        <p:txBody>
          <a:bodyPr/>
          <a:lstStyle/>
          <a:p>
            <a:fld id="{D57F1E4F-1CFF-5643-939E-02111984F565}" type="slidenum">
              <a:rPr lang="en-US" smtClean="0"/>
              <a:t>157</a:t>
            </a:fld>
            <a:endParaRPr lang="en-US" dirty="0"/>
          </a:p>
        </p:txBody>
      </p:sp>
    </p:spTree>
    <p:extLst>
      <p:ext uri="{BB962C8B-B14F-4D97-AF65-F5344CB8AC3E}">
        <p14:creationId xmlns:p14="http://schemas.microsoft.com/office/powerpoint/2010/main" val="228048080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rmAutofit fontScale="90000"/>
          </a:bodyPr>
          <a:lstStyle/>
          <a:p>
            <a:r>
              <a:rPr lang="en-US" dirty="0"/>
              <a:t>Inmate food service procurement</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5" y="1306286"/>
            <a:ext cx="11728580" cy="5019868"/>
          </a:xfrm>
        </p:spPr>
        <p:txBody>
          <a:bodyPr>
            <a:normAutofit/>
          </a:bodyPr>
          <a:lstStyle/>
          <a:p>
            <a:r>
              <a:rPr lang="en-US" dirty="0"/>
              <a:t>The final (2</a:t>
            </a:r>
            <a:r>
              <a:rPr lang="en-US" baseline="30000" dirty="0"/>
              <a:t>nd</a:t>
            </a:r>
            <a:r>
              <a:rPr lang="en-US" dirty="0"/>
              <a:t> BAFO) fixed per meal prices were </a:t>
            </a:r>
            <a:r>
              <a:rPr lang="en-US" b="1" dirty="0">
                <a:solidFill>
                  <a:srgbClr val="FFFF00"/>
                </a:solidFill>
              </a:rPr>
              <a:t>$3.10 </a:t>
            </a:r>
            <a:r>
              <a:rPr lang="en-US" dirty="0"/>
              <a:t>for the incumbent and </a:t>
            </a:r>
            <a:r>
              <a:rPr lang="en-US" b="1" dirty="0">
                <a:solidFill>
                  <a:srgbClr val="FFFF00"/>
                </a:solidFill>
              </a:rPr>
              <a:t>$1.43 </a:t>
            </a:r>
            <a:r>
              <a:rPr lang="en-US" dirty="0"/>
              <a:t>for the 2</a:t>
            </a:r>
            <a:r>
              <a:rPr lang="en-US" baseline="30000" dirty="0"/>
              <a:t>nd</a:t>
            </a:r>
            <a:r>
              <a:rPr lang="en-US" dirty="0"/>
              <a:t> offeror – </a:t>
            </a:r>
            <a:r>
              <a:rPr lang="en-US" b="1" u="sng" dirty="0">
                <a:solidFill>
                  <a:schemeClr val="bg2">
                    <a:lumMod val="40000"/>
                    <a:lumOff val="60000"/>
                  </a:schemeClr>
                </a:solidFill>
              </a:rPr>
              <a:t>more than a 100% price difference</a:t>
            </a:r>
          </a:p>
          <a:p>
            <a:pPr lvl="1"/>
            <a:r>
              <a:rPr lang="en-US" dirty="0"/>
              <a:t>The actual total 3 year price difference was more than $50 million </a:t>
            </a:r>
          </a:p>
          <a:p>
            <a:pPr lvl="1"/>
            <a:r>
              <a:rPr lang="en-US" dirty="0"/>
              <a:t>There were separate, slightly higher, prices for meals for a few juveniles who were incarcerated as adults, but these did not have a significant impact on the overall award amount </a:t>
            </a:r>
          </a:p>
          <a:p>
            <a:pPr lvl="2"/>
            <a:r>
              <a:rPr lang="en-US" dirty="0"/>
              <a:t>And a similarly wide price differential existed between the 2 offerors for juvenile meals</a:t>
            </a:r>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158</a:t>
            </a:fld>
            <a:endParaRPr lang="en-US" dirty="0"/>
          </a:p>
        </p:txBody>
      </p:sp>
    </p:spTree>
    <p:extLst>
      <p:ext uri="{BB962C8B-B14F-4D97-AF65-F5344CB8AC3E}">
        <p14:creationId xmlns:p14="http://schemas.microsoft.com/office/powerpoint/2010/main" val="277457481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rmAutofit fontScale="90000"/>
          </a:bodyPr>
          <a:lstStyle/>
          <a:p>
            <a:r>
              <a:rPr lang="en-US" dirty="0"/>
              <a:t>Inmate food service procurement</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5" y="914399"/>
            <a:ext cx="11728580" cy="5831634"/>
          </a:xfrm>
        </p:spPr>
        <p:txBody>
          <a:bodyPr>
            <a:normAutofit fontScale="92500" lnSpcReduction="10000"/>
          </a:bodyPr>
          <a:lstStyle/>
          <a:p>
            <a:r>
              <a:rPr lang="en-US" dirty="0"/>
              <a:t>DPSCS selected the 2</a:t>
            </a:r>
            <a:r>
              <a:rPr lang="en-US" baseline="30000" dirty="0"/>
              <a:t>nd</a:t>
            </a:r>
            <a:r>
              <a:rPr lang="en-US" dirty="0"/>
              <a:t> offeror for the award</a:t>
            </a:r>
          </a:p>
          <a:p>
            <a:r>
              <a:rPr lang="en-US" dirty="0"/>
              <a:t>The incumbent protested the proposed award</a:t>
            </a:r>
          </a:p>
          <a:p>
            <a:r>
              <a:rPr lang="en-US" dirty="0"/>
              <a:t>On 1/7/2015 the BPW approved the 3 year award to the 2</a:t>
            </a:r>
            <a:r>
              <a:rPr lang="en-US" baseline="30000" dirty="0"/>
              <a:t>nd</a:t>
            </a:r>
            <a:r>
              <a:rPr lang="en-US" dirty="0"/>
              <a:t> offeror despite the protest from the incumbent</a:t>
            </a:r>
          </a:p>
          <a:p>
            <a:r>
              <a:rPr lang="en-US" dirty="0"/>
              <a:t>The RFP required a $2 million performance bond, but DPSCS proceeded with the award recommendation to the 2</a:t>
            </a:r>
            <a:r>
              <a:rPr lang="en-US" baseline="30000" dirty="0"/>
              <a:t>nd</a:t>
            </a:r>
            <a:r>
              <a:rPr lang="en-US" dirty="0"/>
              <a:t> offeror without receiving the performance bond</a:t>
            </a:r>
          </a:p>
          <a:p>
            <a:pPr lvl="1"/>
            <a:r>
              <a:rPr lang="en-US" dirty="0"/>
              <a:t>But told the BPW that the performance bond had been obtained </a:t>
            </a:r>
          </a:p>
          <a:p>
            <a:r>
              <a:rPr lang="en-US" dirty="0"/>
              <a:t>Meals under the new contract with the 2</a:t>
            </a:r>
            <a:r>
              <a:rPr lang="en-US" baseline="30000" dirty="0"/>
              <a:t>nd</a:t>
            </a:r>
            <a:r>
              <a:rPr lang="en-US" dirty="0"/>
              <a:t> offeror were to start being served on 2/1/2015  </a:t>
            </a:r>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159</a:t>
            </a:fld>
            <a:endParaRPr lang="en-US" dirty="0"/>
          </a:p>
        </p:txBody>
      </p:sp>
    </p:spTree>
    <p:extLst>
      <p:ext uri="{BB962C8B-B14F-4D97-AF65-F5344CB8AC3E}">
        <p14:creationId xmlns:p14="http://schemas.microsoft.com/office/powerpoint/2010/main" val="2099755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7D24-1238-4280-AB53-570736471662}"/>
              </a:ext>
            </a:extLst>
          </p:cNvPr>
          <p:cNvSpPr>
            <a:spLocks noGrp="1"/>
          </p:cNvSpPr>
          <p:nvPr>
            <p:ph type="title"/>
          </p:nvPr>
        </p:nvSpPr>
        <p:spPr>
          <a:xfrm>
            <a:off x="382555" y="195943"/>
            <a:ext cx="11485984" cy="1222791"/>
          </a:xfrm>
        </p:spPr>
        <p:txBody>
          <a:bodyPr>
            <a:normAutofit/>
          </a:bodyPr>
          <a:lstStyle/>
          <a:p>
            <a:r>
              <a:rPr lang="en-US" sz="3600" dirty="0"/>
              <a:t>Eschew Obfuscation,</a:t>
            </a:r>
            <a:br>
              <a:rPr lang="en-US" sz="3600" dirty="0"/>
            </a:br>
            <a:r>
              <a:rPr lang="en-US" sz="3600" dirty="0">
                <a:effectLst/>
              </a:rPr>
              <a:t>espouse elucidation </a:t>
            </a:r>
            <a:r>
              <a:rPr lang="en-US" sz="2400" b="0" dirty="0">
                <a:effectLst/>
              </a:rPr>
              <a:t>(Cont’d)</a:t>
            </a:r>
            <a:endParaRPr lang="en-US" sz="2400" b="0" dirty="0"/>
          </a:p>
        </p:txBody>
      </p:sp>
      <p:sp>
        <p:nvSpPr>
          <p:cNvPr id="3" name="Content Placeholder 2">
            <a:extLst>
              <a:ext uri="{FF2B5EF4-FFF2-40B4-BE49-F238E27FC236}">
                <a16:creationId xmlns:a16="http://schemas.microsoft.com/office/drawing/2014/main" id="{136957A0-532B-4A96-A270-ECC514D17A15}"/>
              </a:ext>
            </a:extLst>
          </p:cNvPr>
          <p:cNvSpPr>
            <a:spLocks noGrp="1"/>
          </p:cNvSpPr>
          <p:nvPr>
            <p:ph idx="1"/>
          </p:nvPr>
        </p:nvSpPr>
        <p:spPr>
          <a:xfrm>
            <a:off x="261257" y="1385741"/>
            <a:ext cx="11672596" cy="5164350"/>
          </a:xfrm>
        </p:spPr>
        <p:txBody>
          <a:bodyPr>
            <a:normAutofit fontScale="92500" lnSpcReduction="20000"/>
          </a:bodyPr>
          <a:lstStyle/>
          <a:p>
            <a:pPr marL="0" indent="0" algn="ctr">
              <a:buNone/>
            </a:pPr>
            <a:r>
              <a:rPr lang="en-US" dirty="0"/>
              <a:t>Simple Translation: </a:t>
            </a:r>
            <a:r>
              <a:rPr lang="en-US" b="1" dirty="0">
                <a:solidFill>
                  <a:srgbClr val="FF0000"/>
                </a:solidFill>
              </a:rPr>
              <a:t>Avoid confusion; make it clear and simple!</a:t>
            </a:r>
          </a:p>
          <a:p>
            <a:r>
              <a:rPr lang="en-US" dirty="0"/>
              <a:t>But probably few people would know what these words mean</a:t>
            </a:r>
          </a:p>
          <a:p>
            <a:pPr lvl="1"/>
            <a:r>
              <a:rPr lang="en-US" dirty="0"/>
              <a:t>Many people may never have even seen one or more of these words</a:t>
            </a:r>
          </a:p>
          <a:p>
            <a:pPr lvl="1"/>
            <a:r>
              <a:rPr lang="en-US" dirty="0"/>
              <a:t>Even people who have seen these words may not understand them and probably never use them </a:t>
            </a:r>
          </a:p>
          <a:p>
            <a:r>
              <a:rPr lang="en-US" dirty="0"/>
              <a:t>This is a famous example of words that mean essentially the same thing, but convey that meaning very differently</a:t>
            </a:r>
          </a:p>
          <a:p>
            <a:pPr lvl="1"/>
            <a:r>
              <a:rPr lang="en-US" dirty="0"/>
              <a:t>And their very use is contradictory to the intended message </a:t>
            </a:r>
          </a:p>
          <a:p>
            <a:pPr lvl="1"/>
            <a:r>
              <a:rPr lang="en-US" dirty="0"/>
              <a:t>I.e., “Avoid confusion, keep it simple” conveys the message much more clearly</a:t>
            </a:r>
          </a:p>
          <a:p>
            <a:pPr marL="0" indent="0" algn="ctr">
              <a:buNone/>
            </a:pPr>
            <a:endParaRPr lang="en-US" dirty="0"/>
          </a:p>
        </p:txBody>
      </p:sp>
      <p:sp>
        <p:nvSpPr>
          <p:cNvPr id="4" name="Footer Placeholder 3">
            <a:extLst>
              <a:ext uri="{FF2B5EF4-FFF2-40B4-BE49-F238E27FC236}">
                <a16:creationId xmlns:a16="http://schemas.microsoft.com/office/drawing/2014/main" id="{A1AA0387-4DBF-445E-9061-E5BE14D94D7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37EFBDCF-AF41-486A-9169-D810C91165E6}"/>
              </a:ext>
            </a:extLst>
          </p:cNvPr>
          <p:cNvSpPr>
            <a:spLocks noGrp="1"/>
          </p:cNvSpPr>
          <p:nvPr>
            <p:ph type="sldNum" sz="quarter" idx="12"/>
          </p:nvPr>
        </p:nvSpPr>
        <p:spPr/>
        <p:txBody>
          <a:bodyPr/>
          <a:lstStyle/>
          <a:p>
            <a:fld id="{D57F1E4F-1CFF-5643-939E-02111984F565}" type="slidenum">
              <a:rPr lang="en-US" smtClean="0"/>
              <a:t>16</a:t>
            </a:fld>
            <a:endParaRPr lang="en-US" dirty="0"/>
          </a:p>
        </p:txBody>
      </p:sp>
    </p:spTree>
    <p:extLst>
      <p:ext uri="{BB962C8B-B14F-4D97-AF65-F5344CB8AC3E}">
        <p14:creationId xmlns:p14="http://schemas.microsoft.com/office/powerpoint/2010/main" val="13406762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rmAutofit fontScale="90000"/>
          </a:bodyPr>
          <a:lstStyle/>
          <a:p>
            <a:r>
              <a:rPr lang="en-US" dirty="0"/>
              <a:t>Inmate food service procurement</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4" y="914399"/>
            <a:ext cx="11775233" cy="5831634"/>
          </a:xfrm>
        </p:spPr>
        <p:txBody>
          <a:bodyPr>
            <a:normAutofit fontScale="77500" lnSpcReduction="20000"/>
          </a:bodyPr>
          <a:lstStyle/>
          <a:p>
            <a:pPr>
              <a:spcAft>
                <a:spcPts val="600"/>
              </a:spcAft>
            </a:pPr>
            <a:r>
              <a:rPr lang="en-US" sz="3600" dirty="0"/>
              <a:t>Shortly after starting the contract the contractor (2</a:t>
            </a:r>
            <a:r>
              <a:rPr lang="en-US" sz="3600" baseline="30000" dirty="0"/>
              <a:t>nd</a:t>
            </a:r>
            <a:r>
              <a:rPr lang="en-US" sz="3600" dirty="0"/>
              <a:t> offeror) alleged:</a:t>
            </a:r>
          </a:p>
          <a:p>
            <a:pPr lvl="1">
              <a:spcAft>
                <a:spcPts val="600"/>
              </a:spcAft>
            </a:pPr>
            <a:r>
              <a:rPr lang="en-US" sz="3100" dirty="0"/>
              <a:t>The incumbent didn’t cooperate in a transition, making start-up harder</a:t>
            </a:r>
          </a:p>
          <a:p>
            <a:pPr lvl="1">
              <a:spcAft>
                <a:spcPts val="600"/>
              </a:spcAft>
            </a:pPr>
            <a:r>
              <a:rPr lang="en-US" sz="3100" dirty="0"/>
              <a:t>Much of the equipment provided by DPSCS was inoperative and had to be replaced up front, at the contractor’s expense</a:t>
            </a:r>
          </a:p>
          <a:p>
            <a:pPr lvl="2">
              <a:spcAft>
                <a:spcPts val="600"/>
              </a:spcAft>
            </a:pPr>
            <a:r>
              <a:rPr lang="en-US" sz="2700" dirty="0"/>
              <a:t>Before it received even one cent of payment</a:t>
            </a:r>
          </a:p>
          <a:p>
            <a:pPr lvl="1">
              <a:spcAft>
                <a:spcPts val="600"/>
              </a:spcAft>
            </a:pPr>
            <a:r>
              <a:rPr lang="en-US" sz="3100" dirty="0"/>
              <a:t>The actual number of meals being served per day was 15,600, almost 7,000 meals per day (30%) fewer than the 22,300 estimated on the price form and 1,500 fewer than the 17,100 number for 5,700 inmates </a:t>
            </a:r>
          </a:p>
          <a:p>
            <a:pPr lvl="1">
              <a:spcAft>
                <a:spcPts val="600"/>
              </a:spcAft>
            </a:pPr>
            <a:r>
              <a:rPr lang="en-US" sz="3100" dirty="0"/>
              <a:t>That it was losing $10,000 per day</a:t>
            </a:r>
          </a:p>
          <a:p>
            <a:r>
              <a:rPr lang="en-US" sz="3600" dirty="0"/>
              <a:t>On 2/19/2015, 19 days after it started the contract,  the contractor requested it be paid every 2 weeks, instead of monthly as per the RFP</a:t>
            </a:r>
          </a:p>
          <a:p>
            <a:pPr lvl="1"/>
            <a:r>
              <a:rPr lang="en-US" sz="3100" dirty="0"/>
              <a:t>DPSCs agreed to this (But should it have?)</a:t>
            </a:r>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160</a:t>
            </a:fld>
            <a:endParaRPr lang="en-US" dirty="0"/>
          </a:p>
        </p:txBody>
      </p:sp>
    </p:spTree>
    <p:extLst>
      <p:ext uri="{BB962C8B-B14F-4D97-AF65-F5344CB8AC3E}">
        <p14:creationId xmlns:p14="http://schemas.microsoft.com/office/powerpoint/2010/main" val="2540817545"/>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rmAutofit fontScale="90000"/>
          </a:bodyPr>
          <a:lstStyle/>
          <a:p>
            <a:r>
              <a:rPr lang="en-US" dirty="0"/>
              <a:t>Inmate food service procurement</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98383" y="951723"/>
            <a:ext cx="11710114" cy="5906276"/>
          </a:xfrm>
        </p:spPr>
        <p:txBody>
          <a:bodyPr>
            <a:normAutofit/>
          </a:bodyPr>
          <a:lstStyle/>
          <a:p>
            <a:pPr>
              <a:lnSpc>
                <a:spcPct val="100000"/>
              </a:lnSpc>
            </a:pPr>
            <a:r>
              <a:rPr lang="en-US" dirty="0"/>
              <a:t>On 2/24/2015, 24 days after it started providing meals under the 3 year contract, the contractor:</a:t>
            </a:r>
          </a:p>
          <a:p>
            <a:pPr lvl="1">
              <a:lnSpc>
                <a:spcPct val="100000"/>
              </a:lnSpc>
            </a:pPr>
            <a:r>
              <a:rPr lang="en-US" dirty="0"/>
              <a:t>Requested its price per meal to be increased from $1.43 to $2.20 – more than a 50% increase</a:t>
            </a:r>
          </a:p>
          <a:p>
            <a:pPr lvl="2">
              <a:lnSpc>
                <a:spcPct val="100000"/>
              </a:lnSpc>
            </a:pPr>
            <a:r>
              <a:rPr lang="en-US" dirty="0"/>
              <a:t>But still well below the incumbent’s per meal price of $3.10</a:t>
            </a:r>
          </a:p>
          <a:p>
            <a:pPr lvl="1">
              <a:lnSpc>
                <a:spcPct val="100000"/>
              </a:lnSpc>
            </a:pPr>
            <a:r>
              <a:rPr lang="en-US" dirty="0"/>
              <a:t>Said it would default on the contract on 2/28/2015 – 4 days later – if it did not get this price increase;</a:t>
            </a:r>
          </a:p>
          <a:p>
            <a:pPr lvl="1">
              <a:lnSpc>
                <a:spcPct val="100000"/>
              </a:lnSpc>
            </a:pPr>
            <a:r>
              <a:rPr lang="en-US" dirty="0"/>
              <a:t> i.e., it would quit serving meals and abandon the contract</a:t>
            </a:r>
          </a:p>
          <a:p>
            <a:pPr lvl="2">
              <a:lnSpc>
                <a:spcPct val="100000"/>
              </a:lnSpc>
            </a:pPr>
            <a:r>
              <a:rPr lang="en-US" dirty="0"/>
              <a:t>Because otherwise it would go bankrupt</a:t>
            </a:r>
          </a:p>
          <a:p>
            <a:pPr lvl="1">
              <a:lnSpc>
                <a:spcPct val="100000"/>
              </a:lnSpc>
            </a:pPr>
            <a:r>
              <a:rPr lang="en-US" dirty="0"/>
              <a:t>Which would leave DPSCS to determine how to serve meals to 5,700 inmates within this 4 day period, as of 3/1/2015 </a:t>
            </a:r>
          </a:p>
          <a:p>
            <a:pPr marL="457200" lvl="1" indent="0">
              <a:buNone/>
            </a:pPr>
            <a:endParaRPr lang="en-US" dirty="0"/>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161</a:t>
            </a:fld>
            <a:endParaRPr lang="en-US" dirty="0"/>
          </a:p>
        </p:txBody>
      </p:sp>
    </p:spTree>
    <p:extLst>
      <p:ext uri="{BB962C8B-B14F-4D97-AF65-F5344CB8AC3E}">
        <p14:creationId xmlns:p14="http://schemas.microsoft.com/office/powerpoint/2010/main" val="396590621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rmAutofit fontScale="90000"/>
          </a:bodyPr>
          <a:lstStyle/>
          <a:p>
            <a:r>
              <a:rPr lang="en-US" dirty="0"/>
              <a:t>Inmate food service procurement</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4" y="1045029"/>
            <a:ext cx="11775233" cy="5374432"/>
          </a:xfrm>
        </p:spPr>
        <p:txBody>
          <a:bodyPr>
            <a:normAutofit lnSpcReduction="10000"/>
          </a:bodyPr>
          <a:lstStyle/>
          <a:p>
            <a:r>
              <a:rPr lang="en-US" dirty="0"/>
              <a:t>On 2/27/2015 the contract was </a:t>
            </a:r>
            <a:r>
              <a:rPr lang="en-US" b="1" i="1" u="sng" dirty="0">
                <a:solidFill>
                  <a:srgbClr val="FF0000"/>
                </a:solidFill>
              </a:rPr>
              <a:t>terminated for the convenience of DPSCS</a:t>
            </a:r>
          </a:p>
          <a:p>
            <a:pPr lvl="1"/>
            <a:r>
              <a:rPr lang="en-US" dirty="0"/>
              <a:t>Not anticipatory default by the contractor as might be expected</a:t>
            </a:r>
          </a:p>
          <a:p>
            <a:pPr lvl="1"/>
            <a:r>
              <a:rPr lang="en-US" dirty="0"/>
              <a:t>The convenience termination was based upon DPSCS providing faulty meal projections </a:t>
            </a:r>
          </a:p>
          <a:p>
            <a:pPr lvl="2"/>
            <a:r>
              <a:rPr lang="en-US" dirty="0"/>
              <a:t>The more than 6,000 inflated number of daily meals projected to be served versus the actual number</a:t>
            </a:r>
          </a:p>
          <a:p>
            <a:r>
              <a:rPr lang="en-US" dirty="0"/>
              <a:t>And awarded a 6 month emergency contract to the same contractor starting 3/1/2015 to continue to serve meals to the inmates at the requested $2.20 per meal price</a:t>
            </a:r>
          </a:p>
          <a:p>
            <a:pPr marL="0" indent="0">
              <a:buNone/>
            </a:pPr>
            <a:endParaRPr lang="en-US" dirty="0"/>
          </a:p>
          <a:p>
            <a:pPr lvl="1"/>
            <a:endParaRPr lang="en-US" dirty="0"/>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162</a:t>
            </a:fld>
            <a:endParaRPr lang="en-US" dirty="0"/>
          </a:p>
        </p:txBody>
      </p:sp>
    </p:spTree>
    <p:extLst>
      <p:ext uri="{BB962C8B-B14F-4D97-AF65-F5344CB8AC3E}">
        <p14:creationId xmlns:p14="http://schemas.microsoft.com/office/powerpoint/2010/main" val="42621680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rmAutofit fontScale="90000"/>
          </a:bodyPr>
          <a:lstStyle/>
          <a:p>
            <a:r>
              <a:rPr lang="en-US" dirty="0"/>
              <a:t>Inmate food service procurement</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4" y="1063690"/>
            <a:ext cx="11775233" cy="5355771"/>
          </a:xfrm>
        </p:spPr>
        <p:txBody>
          <a:bodyPr>
            <a:normAutofit fontScale="85000" lnSpcReduction="10000"/>
          </a:bodyPr>
          <a:lstStyle/>
          <a:p>
            <a:r>
              <a:rPr lang="en-US" dirty="0"/>
              <a:t>Initially, DPSCS planned within 6 months to award a new contract from a new procurement</a:t>
            </a:r>
          </a:p>
          <a:p>
            <a:r>
              <a:rPr lang="en-US" dirty="0"/>
              <a:t>But, all indications were that only the incumbent would respond to a new procurement, and would do so at the high meal prices as before</a:t>
            </a:r>
          </a:p>
          <a:p>
            <a:pPr lvl="1"/>
            <a:r>
              <a:rPr lang="en-US" dirty="0"/>
              <a:t>Or, maybe higher prices if it reasonably thought it would be the only offeror</a:t>
            </a:r>
          </a:p>
          <a:p>
            <a:pPr lvl="1"/>
            <a:r>
              <a:rPr lang="en-US" dirty="0"/>
              <a:t>The former 6 month contractor had been sufficiently burned by its experience that it indicated it would not compete for a new contract  </a:t>
            </a:r>
          </a:p>
          <a:p>
            <a:r>
              <a:rPr lang="en-US" dirty="0"/>
              <a:t>Ultimately, DPSCS ended-up getting dozens of new positions and took the contract “in-house” by providing inmate food services in the Baltimore prisons with its own employees</a:t>
            </a:r>
          </a:p>
          <a:p>
            <a:pPr lvl="1"/>
            <a:r>
              <a:rPr lang="en-US" dirty="0"/>
              <a:t>Just as it does in all other prisons across the State</a:t>
            </a:r>
          </a:p>
          <a:p>
            <a:pPr lvl="1"/>
            <a:endParaRPr lang="en-US" dirty="0"/>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163</a:t>
            </a:fld>
            <a:endParaRPr lang="en-US" dirty="0"/>
          </a:p>
        </p:txBody>
      </p:sp>
    </p:spTree>
    <p:extLst>
      <p:ext uri="{BB962C8B-B14F-4D97-AF65-F5344CB8AC3E}">
        <p14:creationId xmlns:p14="http://schemas.microsoft.com/office/powerpoint/2010/main" val="7884960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rmAutofit fontScale="90000"/>
          </a:bodyPr>
          <a:lstStyle/>
          <a:p>
            <a:r>
              <a:rPr lang="en-US" dirty="0"/>
              <a:t>Inmate food service procurement</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4" y="914399"/>
            <a:ext cx="11775233" cy="5505062"/>
          </a:xfrm>
        </p:spPr>
        <p:txBody>
          <a:bodyPr>
            <a:normAutofit fontScale="92500" lnSpcReduction="20000"/>
          </a:bodyPr>
          <a:lstStyle/>
          <a:p>
            <a:r>
              <a:rPr lang="en-US" dirty="0"/>
              <a:t>What were the risk elements of this procurement?</a:t>
            </a:r>
          </a:p>
          <a:p>
            <a:pPr lvl="1"/>
            <a:r>
              <a:rPr lang="en-US" dirty="0"/>
              <a:t>Why DPSCS contracted out for inmate food services in Baltimore when it provided inmate food service in all other prisons across the State with its own employees</a:t>
            </a:r>
          </a:p>
          <a:p>
            <a:pPr lvl="1"/>
            <a:r>
              <a:rPr lang="en-US" dirty="0"/>
              <a:t>The discrepancy in the number of meals being served</a:t>
            </a:r>
          </a:p>
          <a:p>
            <a:pPr lvl="1"/>
            <a:r>
              <a:rPr lang="en-US" dirty="0"/>
              <a:t>The fact that the incumbent had more information upon which to base its price than the 2</a:t>
            </a:r>
            <a:r>
              <a:rPr lang="en-US" baseline="30000" dirty="0"/>
              <a:t>nd</a:t>
            </a:r>
            <a:r>
              <a:rPr lang="en-US" dirty="0"/>
              <a:t> offeror</a:t>
            </a:r>
          </a:p>
          <a:p>
            <a:pPr lvl="2"/>
            <a:r>
              <a:rPr lang="en-US" dirty="0"/>
              <a:t>It knew how many meals were actually being served versus either the 22,300, or even 17,100 numbers in the RFP</a:t>
            </a:r>
          </a:p>
          <a:p>
            <a:pPr lvl="2"/>
            <a:r>
              <a:rPr lang="en-US" dirty="0"/>
              <a:t>It knew the condition of the equipment and that it would have to incur significant start-up expense to replace many items</a:t>
            </a:r>
          </a:p>
          <a:p>
            <a:pPr lvl="3"/>
            <a:r>
              <a:rPr lang="en-US" dirty="0"/>
              <a:t>Allegedly, the incumbent neglected replacing equipment in the current contract to minimize its expenses and maximize profits  </a:t>
            </a:r>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164</a:t>
            </a:fld>
            <a:endParaRPr lang="en-US" dirty="0"/>
          </a:p>
        </p:txBody>
      </p:sp>
    </p:spTree>
    <p:extLst>
      <p:ext uri="{BB962C8B-B14F-4D97-AF65-F5344CB8AC3E}">
        <p14:creationId xmlns:p14="http://schemas.microsoft.com/office/powerpoint/2010/main" val="245920326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Autofit/>
          </a:bodyPr>
          <a:lstStyle/>
          <a:p>
            <a:r>
              <a:rPr lang="en-US" sz="3600" b="0" dirty="0"/>
              <a:t>Inmate food service procurement</a:t>
            </a:r>
            <a:br>
              <a:rPr lang="en-US" sz="3600" b="0" dirty="0"/>
            </a:br>
            <a:r>
              <a:rPr lang="en-US" sz="3600" b="0" dirty="0"/>
              <a:t>risk elements </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4" y="1183907"/>
            <a:ext cx="11775233" cy="5235554"/>
          </a:xfrm>
        </p:spPr>
        <p:txBody>
          <a:bodyPr>
            <a:normAutofit fontScale="77500" lnSpcReduction="20000"/>
          </a:bodyPr>
          <a:lstStyle/>
          <a:p>
            <a:r>
              <a:rPr lang="en-US" dirty="0"/>
              <a:t>Whereas an incumbent will almost always have more information to use in calculating its prices and writing its proposal than non-incumbents</a:t>
            </a:r>
          </a:p>
          <a:p>
            <a:r>
              <a:rPr lang="en-US" dirty="0"/>
              <a:t>State agencies should do the utmost to minimize that knowledge gap</a:t>
            </a:r>
          </a:p>
          <a:p>
            <a:pPr lvl="1"/>
            <a:r>
              <a:rPr lang="en-US" dirty="0"/>
              <a:t>And like in this instance, sometimes that knowledge results in higher prices from an incumbent because they know what expenses they have to incur</a:t>
            </a:r>
          </a:p>
          <a:p>
            <a:r>
              <a:rPr lang="en-US" dirty="0"/>
              <a:t>Agencies should make sure they:</a:t>
            </a:r>
          </a:p>
          <a:p>
            <a:pPr lvl="1"/>
            <a:r>
              <a:rPr lang="en-US" dirty="0"/>
              <a:t>Include correct historical and projected numbers in solicitations</a:t>
            </a:r>
          </a:p>
          <a:p>
            <a:pPr lvl="1"/>
            <a:r>
              <a:rPr lang="en-US" dirty="0"/>
              <a:t>Have correct inventories in terms of both the number of pieces of equipment, etc.., and also the condition of that equipment; its useful life expectancy </a:t>
            </a:r>
          </a:p>
          <a:p>
            <a:pPr lvl="2"/>
            <a:r>
              <a:rPr lang="en-US" dirty="0"/>
              <a:t>That incumbent contractors properly perform their obligations for the full contract duration so that new contractors aren’t hit with unexpected remedial expenses </a:t>
            </a:r>
          </a:p>
          <a:p>
            <a:pPr lvl="1"/>
            <a:r>
              <a:rPr lang="en-US" dirty="0"/>
              <a:t>Don’t expect contractors to bear the full risk of circumstances beyond their control</a:t>
            </a:r>
          </a:p>
          <a:p>
            <a:pPr lvl="2"/>
            <a:r>
              <a:rPr lang="en-US" dirty="0"/>
              <a:t>E.g., damage caused by a prison riot</a:t>
            </a:r>
          </a:p>
          <a:p>
            <a:pPr lvl="2"/>
            <a:endParaRPr lang="en-US" dirty="0"/>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165</a:t>
            </a:fld>
            <a:endParaRPr lang="en-US" dirty="0"/>
          </a:p>
        </p:txBody>
      </p:sp>
    </p:spTree>
    <p:extLst>
      <p:ext uri="{BB962C8B-B14F-4D97-AF65-F5344CB8AC3E}">
        <p14:creationId xmlns:p14="http://schemas.microsoft.com/office/powerpoint/2010/main" val="188077607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p:txBody>
          <a:bodyPr>
            <a:noAutofit/>
          </a:bodyPr>
          <a:lstStyle/>
          <a:p>
            <a:r>
              <a:rPr lang="en-US" sz="3600" b="0" dirty="0"/>
              <a:t>Inmate food service procurement</a:t>
            </a:r>
            <a:br>
              <a:rPr lang="en-US" sz="3600" b="0" dirty="0"/>
            </a:br>
            <a:r>
              <a:rPr lang="en-US" sz="3600" b="0" dirty="0"/>
              <a:t>risk elements </a:t>
            </a:r>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4" y="1087655"/>
            <a:ext cx="11775233" cy="5331806"/>
          </a:xfrm>
        </p:spPr>
        <p:txBody>
          <a:bodyPr>
            <a:normAutofit fontScale="77500" lnSpcReduction="20000"/>
          </a:bodyPr>
          <a:lstStyle/>
          <a:p>
            <a:r>
              <a:rPr lang="en-US" dirty="0"/>
              <a:t>But the single biggest error in this procurement was requiring vendors to provide a single fixed price per meal, regardless of the number of  meals being served</a:t>
            </a:r>
          </a:p>
          <a:p>
            <a:r>
              <a:rPr lang="en-US" dirty="0"/>
              <a:t>Although the RFP for this procurement provided only estimates of the number of meals to be served, not guarantees</a:t>
            </a:r>
          </a:p>
          <a:p>
            <a:r>
              <a:rPr lang="en-US" dirty="0"/>
              <a:t>Vendors had to make guesses about how many meals would be served for 3 years in the future, knowing that Maryland and all other states are trying to reduce inmate populations</a:t>
            </a:r>
          </a:p>
          <a:p>
            <a:r>
              <a:rPr lang="en-US" dirty="0"/>
              <a:t>Since much of the cost of providing this service is relatively fixed (salaries for employees, fixing or replacing equipment that was needed to serve almost any number of meals, such as walk-in coolers, etc..) the cost per meal varies tremendously depending upon the number of meals</a:t>
            </a:r>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166</a:t>
            </a:fld>
            <a:endParaRPr lang="en-US" dirty="0"/>
          </a:p>
        </p:txBody>
      </p:sp>
    </p:spTree>
    <p:extLst>
      <p:ext uri="{BB962C8B-B14F-4D97-AF65-F5344CB8AC3E}">
        <p14:creationId xmlns:p14="http://schemas.microsoft.com/office/powerpoint/2010/main" val="8452191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a:xfrm>
            <a:off x="233264" y="121299"/>
            <a:ext cx="11775233" cy="830424"/>
          </a:xfrm>
        </p:spPr>
        <p:txBody>
          <a:bodyPr>
            <a:normAutofit fontScale="90000"/>
          </a:bodyPr>
          <a:lstStyle/>
          <a:p>
            <a:r>
              <a:rPr lang="en-US" sz="4000" b="0" dirty="0"/>
              <a:t>Inmate food service procurement </a:t>
            </a:r>
            <a:r>
              <a:rPr lang="en-US" sz="2400" b="0" dirty="0"/>
              <a:t>(Cont’d)</a:t>
            </a:r>
            <a:endParaRPr lang="en-US" b="0" dirty="0"/>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idx="1"/>
          </p:nvPr>
        </p:nvSpPr>
        <p:spPr>
          <a:xfrm>
            <a:off x="233264" y="914399"/>
            <a:ext cx="11775233" cy="5505062"/>
          </a:xfrm>
        </p:spPr>
        <p:txBody>
          <a:bodyPr>
            <a:normAutofit fontScale="92500"/>
          </a:bodyPr>
          <a:lstStyle/>
          <a:p>
            <a:r>
              <a:rPr lang="en-US" dirty="0"/>
              <a:t>E.g., to use extremes, if only 1 inmate is being served, the price per meal may need to be $100, or even $1,000 to fully cover all costs - both fixed and variable - incurred by a contractor.</a:t>
            </a:r>
          </a:p>
          <a:p>
            <a:r>
              <a:rPr lang="en-US" dirty="0"/>
              <a:t>Conversely, if 5,000 or 10,000 inmates are being served the price per meal can largely be only the variable cost per meal, with little contribution from each single meal toward fixed costs</a:t>
            </a:r>
          </a:p>
          <a:p>
            <a:pPr lvl="1"/>
            <a:r>
              <a:rPr lang="en-US" dirty="0"/>
              <a:t>E.g., $1 or $2 dollars per meal instead of $100, $500 or $1,000.</a:t>
            </a:r>
          </a:p>
          <a:p>
            <a:pPr marL="0" indent="0">
              <a:buNone/>
            </a:pPr>
            <a:r>
              <a:rPr lang="en-US" dirty="0"/>
              <a:t>The way to eliminate this risk is to have </a:t>
            </a:r>
            <a:r>
              <a:rPr lang="en-US" b="1" dirty="0">
                <a:solidFill>
                  <a:schemeClr val="tx2">
                    <a:lumMod val="90000"/>
                  </a:schemeClr>
                </a:solidFill>
              </a:rPr>
              <a:t>multiple pricing ranges </a:t>
            </a:r>
            <a:r>
              <a:rPr lang="en-US" dirty="0">
                <a:solidFill>
                  <a:schemeClr val="tx2">
                    <a:lumMod val="90000"/>
                  </a:schemeClr>
                </a:solidFill>
              </a:rPr>
              <a:t>or </a:t>
            </a:r>
            <a:r>
              <a:rPr lang="en-US" b="1" dirty="0">
                <a:solidFill>
                  <a:schemeClr val="tx2">
                    <a:lumMod val="90000"/>
                  </a:schemeClr>
                </a:solidFill>
              </a:rPr>
              <a:t>intervals</a:t>
            </a:r>
            <a:r>
              <a:rPr lang="en-US" dirty="0"/>
              <a:t>, usually with a </a:t>
            </a:r>
            <a:r>
              <a:rPr lang="en-US" b="1" dirty="0">
                <a:solidFill>
                  <a:schemeClr val="accent1">
                    <a:lumMod val="75000"/>
                  </a:schemeClr>
                </a:solidFill>
              </a:rPr>
              <a:t>minimum guaranteed usage</a:t>
            </a:r>
            <a:r>
              <a:rPr lang="en-US" dirty="0">
                <a:solidFill>
                  <a:schemeClr val="accent1">
                    <a:lumMod val="75000"/>
                  </a:schemeClr>
                </a:solidFill>
              </a:rPr>
              <a:t>. </a:t>
            </a:r>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167</a:t>
            </a:fld>
            <a:endParaRPr lang="en-US" dirty="0"/>
          </a:p>
        </p:txBody>
      </p:sp>
    </p:spTree>
    <p:extLst>
      <p:ext uri="{BB962C8B-B14F-4D97-AF65-F5344CB8AC3E}">
        <p14:creationId xmlns:p14="http://schemas.microsoft.com/office/powerpoint/2010/main" val="3196363091"/>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2E154-4C62-4D9A-890F-528A1CE73085}"/>
              </a:ext>
            </a:extLst>
          </p:cNvPr>
          <p:cNvSpPr>
            <a:spLocks noGrp="1"/>
          </p:cNvSpPr>
          <p:nvPr>
            <p:ph type="title"/>
          </p:nvPr>
        </p:nvSpPr>
        <p:spPr>
          <a:xfrm>
            <a:off x="913795" y="139959"/>
            <a:ext cx="10353761" cy="867747"/>
          </a:xfrm>
        </p:spPr>
        <p:txBody>
          <a:bodyPr>
            <a:normAutofit/>
          </a:bodyPr>
          <a:lstStyle/>
          <a:p>
            <a:r>
              <a:rPr lang="en-US" sz="4000" b="0" dirty="0"/>
              <a:t>Interval pricing</a:t>
            </a:r>
            <a:endParaRPr lang="en-US" b="0" dirty="0"/>
          </a:p>
        </p:txBody>
      </p:sp>
      <p:sp>
        <p:nvSpPr>
          <p:cNvPr id="3" name="Content Placeholder 2">
            <a:extLst>
              <a:ext uri="{FF2B5EF4-FFF2-40B4-BE49-F238E27FC236}">
                <a16:creationId xmlns:a16="http://schemas.microsoft.com/office/drawing/2014/main" id="{8428530B-F798-4C65-9F56-4022DF7D4117}"/>
              </a:ext>
            </a:extLst>
          </p:cNvPr>
          <p:cNvSpPr>
            <a:spLocks noGrp="1"/>
          </p:cNvSpPr>
          <p:nvPr>
            <p:ph sz="half" idx="1"/>
          </p:nvPr>
        </p:nvSpPr>
        <p:spPr>
          <a:xfrm>
            <a:off x="167952" y="849087"/>
            <a:ext cx="5851848" cy="5399312"/>
          </a:xfrm>
        </p:spPr>
        <p:txBody>
          <a:bodyPr>
            <a:normAutofit fontScale="92500"/>
          </a:bodyPr>
          <a:lstStyle/>
          <a:p>
            <a:r>
              <a:rPr lang="en-US" dirty="0"/>
              <a:t>If DPSCS would have asked for pricing for inmate population interval ranges, such as</a:t>
            </a:r>
          </a:p>
          <a:p>
            <a:pPr lvl="1"/>
            <a:r>
              <a:rPr lang="en-US" dirty="0"/>
              <a:t>500 -1,000			</a:t>
            </a:r>
          </a:p>
          <a:p>
            <a:pPr lvl="1"/>
            <a:r>
              <a:rPr lang="en-US" dirty="0"/>
              <a:t>1,001 – 1,500		</a:t>
            </a:r>
          </a:p>
          <a:p>
            <a:pPr lvl="1"/>
            <a:r>
              <a:rPr lang="en-US" dirty="0"/>
              <a:t>1,501 – 2,500		</a:t>
            </a:r>
          </a:p>
          <a:p>
            <a:pPr lvl="1"/>
            <a:r>
              <a:rPr lang="en-US" dirty="0"/>
              <a:t>2,501 – 5,000		</a:t>
            </a:r>
          </a:p>
          <a:p>
            <a:pPr lvl="1"/>
            <a:r>
              <a:rPr lang="en-US" dirty="0"/>
              <a:t>5,001 – 10,000		</a:t>
            </a:r>
          </a:p>
          <a:p>
            <a:pPr lvl="1"/>
            <a:r>
              <a:rPr lang="en-US" dirty="0"/>
              <a:t>10,001 – 15,000		</a:t>
            </a:r>
          </a:p>
          <a:p>
            <a:pPr lvl="1"/>
            <a:r>
              <a:rPr lang="en-US" dirty="0"/>
              <a:t>Over 15,000 		</a:t>
            </a:r>
          </a:p>
          <a:p>
            <a:pPr lvl="1"/>
            <a:r>
              <a:rPr lang="en-US" dirty="0"/>
              <a:t>Then the actual number of inmates is far less important, because vendors should have provided prices to cover both fixed and variable prices for what ever number of inmate they will encounter over the term of the contract, including numbers that vary month to month</a:t>
            </a:r>
          </a:p>
          <a:p>
            <a:pPr lvl="1"/>
            <a:endParaRPr lang="en-US" dirty="0"/>
          </a:p>
        </p:txBody>
      </p:sp>
      <p:sp>
        <p:nvSpPr>
          <p:cNvPr id="6" name="Content Placeholder 5">
            <a:extLst>
              <a:ext uri="{FF2B5EF4-FFF2-40B4-BE49-F238E27FC236}">
                <a16:creationId xmlns:a16="http://schemas.microsoft.com/office/drawing/2014/main" id="{014464FB-4D78-4C04-A8D0-E8C044A209E7}"/>
              </a:ext>
            </a:extLst>
          </p:cNvPr>
          <p:cNvSpPr>
            <a:spLocks noGrp="1"/>
          </p:cNvSpPr>
          <p:nvPr>
            <p:ph sz="half" idx="2"/>
          </p:nvPr>
        </p:nvSpPr>
        <p:spPr>
          <a:xfrm>
            <a:off x="6173403" y="849086"/>
            <a:ext cx="5737360" cy="5486399"/>
          </a:xfrm>
        </p:spPr>
        <p:txBody>
          <a:bodyPr>
            <a:normAutofit fontScale="92500"/>
          </a:bodyPr>
          <a:lstStyle/>
          <a:p>
            <a:r>
              <a:rPr lang="en-US" dirty="0"/>
              <a:t>E.g. vendors could have offered prices, such as: </a:t>
            </a:r>
          </a:p>
          <a:p>
            <a:endParaRPr lang="en-US" dirty="0"/>
          </a:p>
          <a:p>
            <a:pPr lvl="1"/>
            <a:r>
              <a:rPr lang="en-US" dirty="0"/>
              <a:t>500 -1,000			$8</a:t>
            </a:r>
          </a:p>
          <a:p>
            <a:pPr lvl="1"/>
            <a:r>
              <a:rPr lang="en-US" dirty="0"/>
              <a:t>1,001 – 1,500		$6</a:t>
            </a:r>
          </a:p>
          <a:p>
            <a:pPr lvl="1"/>
            <a:r>
              <a:rPr lang="en-US" dirty="0"/>
              <a:t>1,501 – 2,500		$5</a:t>
            </a:r>
          </a:p>
          <a:p>
            <a:pPr lvl="1"/>
            <a:r>
              <a:rPr lang="en-US" dirty="0"/>
              <a:t>2,501 – 5,000		$3</a:t>
            </a:r>
          </a:p>
          <a:p>
            <a:pPr lvl="1"/>
            <a:r>
              <a:rPr lang="en-US" dirty="0"/>
              <a:t>5,001 – 10,000		$2.50</a:t>
            </a:r>
          </a:p>
          <a:p>
            <a:pPr lvl="1"/>
            <a:r>
              <a:rPr lang="en-US" dirty="0"/>
              <a:t>10,001 – 15,000		$2.25</a:t>
            </a:r>
          </a:p>
          <a:p>
            <a:pPr lvl="1"/>
            <a:r>
              <a:rPr lang="en-US" dirty="0"/>
              <a:t>Over 15,000 		$1.90</a:t>
            </a:r>
          </a:p>
          <a:p>
            <a:pPr marL="0" indent="0">
              <a:buNone/>
            </a:pPr>
            <a:r>
              <a:rPr lang="en-US" dirty="0"/>
              <a:t>And a minimum level of 500 inmates is stated because the price per meal gets ridiculous at lower numbers.   </a:t>
            </a:r>
          </a:p>
        </p:txBody>
      </p:sp>
      <p:sp>
        <p:nvSpPr>
          <p:cNvPr id="4" name="Footer Placeholder 3">
            <a:extLst>
              <a:ext uri="{FF2B5EF4-FFF2-40B4-BE49-F238E27FC236}">
                <a16:creationId xmlns:a16="http://schemas.microsoft.com/office/drawing/2014/main" id="{2336CA9E-7E90-4391-9FE3-6A7DCDEBE8CE}"/>
              </a:ext>
            </a:extLst>
          </p:cNvPr>
          <p:cNvSpPr>
            <a:spLocks noGrp="1"/>
          </p:cNvSpPr>
          <p:nvPr>
            <p:ph type="ftr" sz="quarter" idx="11"/>
          </p:nvPr>
        </p:nvSpPr>
        <p:spPr>
          <a:xfrm>
            <a:off x="913794" y="6248399"/>
            <a:ext cx="6672865" cy="348343"/>
          </a:xfrm>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2ED2AB0-AF63-4ED5-B459-D162CF3EBE70}"/>
              </a:ext>
            </a:extLst>
          </p:cNvPr>
          <p:cNvSpPr>
            <a:spLocks noGrp="1"/>
          </p:cNvSpPr>
          <p:nvPr>
            <p:ph type="sldNum" sz="quarter" idx="12"/>
          </p:nvPr>
        </p:nvSpPr>
        <p:spPr/>
        <p:txBody>
          <a:bodyPr/>
          <a:lstStyle/>
          <a:p>
            <a:fld id="{D57F1E4F-1CFF-5643-939E-02111984F565}" type="slidenum">
              <a:rPr lang="en-US" smtClean="0"/>
              <a:t>168</a:t>
            </a:fld>
            <a:endParaRPr lang="en-US" dirty="0"/>
          </a:p>
        </p:txBody>
      </p:sp>
    </p:spTree>
    <p:extLst>
      <p:ext uri="{BB962C8B-B14F-4D97-AF65-F5344CB8AC3E}">
        <p14:creationId xmlns:p14="http://schemas.microsoft.com/office/powerpoint/2010/main" val="2292837451"/>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0BC91CD-2AE3-4434-A941-163640FE99B0}"/>
              </a:ext>
            </a:extLst>
          </p:cNvPr>
          <p:cNvSpPr>
            <a:spLocks noGrp="1"/>
          </p:cNvSpPr>
          <p:nvPr>
            <p:ph type="title"/>
          </p:nvPr>
        </p:nvSpPr>
        <p:spPr/>
        <p:txBody>
          <a:bodyPr/>
          <a:lstStyle/>
          <a:p>
            <a:r>
              <a:rPr lang="en-US" dirty="0"/>
              <a:t>Interval pricing</a:t>
            </a:r>
          </a:p>
        </p:txBody>
      </p:sp>
      <p:sp>
        <p:nvSpPr>
          <p:cNvPr id="8" name="Content Placeholder 7">
            <a:extLst>
              <a:ext uri="{FF2B5EF4-FFF2-40B4-BE49-F238E27FC236}">
                <a16:creationId xmlns:a16="http://schemas.microsoft.com/office/drawing/2014/main" id="{302CE0ED-7AB3-49E8-969C-60DD64F827A2}"/>
              </a:ext>
            </a:extLst>
          </p:cNvPr>
          <p:cNvSpPr>
            <a:spLocks noGrp="1"/>
          </p:cNvSpPr>
          <p:nvPr>
            <p:ph idx="1"/>
          </p:nvPr>
        </p:nvSpPr>
        <p:spPr>
          <a:xfrm>
            <a:off x="233264" y="914399"/>
            <a:ext cx="11812555" cy="5411755"/>
          </a:xfrm>
        </p:spPr>
        <p:txBody>
          <a:bodyPr>
            <a:normAutofit fontScale="77500" lnSpcReduction="20000"/>
          </a:bodyPr>
          <a:lstStyle/>
          <a:p>
            <a:r>
              <a:rPr lang="en-US" dirty="0"/>
              <a:t>If vendors have minimum revenue guarantees that cover their fixed costs, they can be much more aggressive in their price per meal </a:t>
            </a:r>
          </a:p>
          <a:p>
            <a:r>
              <a:rPr lang="en-US" dirty="0"/>
              <a:t>And, all the pricing differences should be attributable to differences in costs and profit and not guesses of what numbers will need served</a:t>
            </a:r>
          </a:p>
          <a:p>
            <a:r>
              <a:rPr lang="en-US" dirty="0"/>
              <a:t>For example, the incumbent’s price of $3. 10 per meal was apparently based upon around 15,000 meals being served per day, while the 2</a:t>
            </a:r>
            <a:r>
              <a:rPr lang="en-US" baseline="30000" dirty="0"/>
              <a:t>nd</a:t>
            </a:r>
            <a:r>
              <a:rPr lang="en-US" dirty="0"/>
              <a:t> offeror’s price of $1.43 per meal apparently was based upon over 22,000 meals per day</a:t>
            </a:r>
          </a:p>
          <a:p>
            <a:pPr lvl="1"/>
            <a:r>
              <a:rPr lang="en-US" dirty="0"/>
              <a:t>Once the 2</a:t>
            </a:r>
            <a:r>
              <a:rPr lang="en-US" baseline="30000" dirty="0"/>
              <a:t>nd</a:t>
            </a:r>
            <a:r>
              <a:rPr lang="en-US" dirty="0"/>
              <a:t> offeror found out the actual number of daily meals to be served, its price increased over 50%, to $2.20</a:t>
            </a:r>
          </a:p>
          <a:p>
            <a:pPr lvl="1"/>
            <a:r>
              <a:rPr lang="en-US" dirty="0"/>
              <a:t>While this was still much lower than the incumbent’s per meal price, it shows the impact of quantities</a:t>
            </a:r>
          </a:p>
          <a:p>
            <a:pPr lvl="2"/>
            <a:r>
              <a:rPr lang="en-US" dirty="0"/>
              <a:t>A 30% quantity decrease caused a 50% price increase</a:t>
            </a:r>
          </a:p>
          <a:p>
            <a:endParaRPr lang="en-US" dirty="0"/>
          </a:p>
        </p:txBody>
      </p:sp>
      <p:sp>
        <p:nvSpPr>
          <p:cNvPr id="5" name="Footer Placeholder 4">
            <a:extLst>
              <a:ext uri="{FF2B5EF4-FFF2-40B4-BE49-F238E27FC236}">
                <a16:creationId xmlns:a16="http://schemas.microsoft.com/office/drawing/2014/main" id="{D3EBCCEF-3D68-4C71-9E5B-6970F3C3ABA0}"/>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6" name="Slide Number Placeholder 5">
            <a:extLst>
              <a:ext uri="{FF2B5EF4-FFF2-40B4-BE49-F238E27FC236}">
                <a16:creationId xmlns:a16="http://schemas.microsoft.com/office/drawing/2014/main" id="{4622AB1D-BDBB-4B44-BEDF-347BC327E9D9}"/>
              </a:ext>
            </a:extLst>
          </p:cNvPr>
          <p:cNvSpPr>
            <a:spLocks noGrp="1"/>
          </p:cNvSpPr>
          <p:nvPr>
            <p:ph type="sldNum" sz="quarter" idx="12"/>
          </p:nvPr>
        </p:nvSpPr>
        <p:spPr/>
        <p:txBody>
          <a:bodyPr/>
          <a:lstStyle/>
          <a:p>
            <a:fld id="{D57F1E4F-1CFF-5643-939E-02111984F565}" type="slidenum">
              <a:rPr lang="en-US" smtClean="0"/>
              <a:t>169</a:t>
            </a:fld>
            <a:endParaRPr lang="en-US" dirty="0"/>
          </a:p>
        </p:txBody>
      </p:sp>
    </p:spTree>
    <p:extLst>
      <p:ext uri="{BB962C8B-B14F-4D97-AF65-F5344CB8AC3E}">
        <p14:creationId xmlns:p14="http://schemas.microsoft.com/office/powerpoint/2010/main" val="2514932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DFA7-0467-4316-881A-1219C26FA61D}"/>
              </a:ext>
            </a:extLst>
          </p:cNvPr>
          <p:cNvSpPr>
            <a:spLocks noGrp="1"/>
          </p:cNvSpPr>
          <p:nvPr>
            <p:ph type="title"/>
          </p:nvPr>
        </p:nvSpPr>
        <p:spPr>
          <a:xfrm>
            <a:off x="382555" y="139960"/>
            <a:ext cx="11485984" cy="1101012"/>
          </a:xfrm>
        </p:spPr>
        <p:txBody>
          <a:bodyPr>
            <a:normAutofit/>
          </a:bodyPr>
          <a:lstStyle/>
          <a:p>
            <a:r>
              <a:rPr lang="en-US" sz="4400" dirty="0">
                <a:solidFill>
                  <a:schemeClr val="accent1"/>
                </a:solidFill>
              </a:rPr>
              <a:t>clear </a:t>
            </a:r>
            <a:r>
              <a:rPr lang="en-US" sz="4400" dirty="0"/>
              <a:t>&amp; </a:t>
            </a:r>
            <a:r>
              <a:rPr lang="en-US" sz="4400" dirty="0">
                <a:solidFill>
                  <a:schemeClr val="accent1"/>
                </a:solidFill>
              </a:rPr>
              <a:t>simple</a:t>
            </a:r>
          </a:p>
        </p:txBody>
      </p:sp>
      <p:sp>
        <p:nvSpPr>
          <p:cNvPr id="3" name="Content Placeholder 2">
            <a:extLst>
              <a:ext uri="{FF2B5EF4-FFF2-40B4-BE49-F238E27FC236}">
                <a16:creationId xmlns:a16="http://schemas.microsoft.com/office/drawing/2014/main" id="{FA561CF2-E7B4-4756-BB6C-516C90A8053F}"/>
              </a:ext>
            </a:extLst>
          </p:cNvPr>
          <p:cNvSpPr>
            <a:spLocks noGrp="1"/>
          </p:cNvSpPr>
          <p:nvPr>
            <p:ph idx="1"/>
          </p:nvPr>
        </p:nvSpPr>
        <p:spPr>
          <a:xfrm>
            <a:off x="811763" y="2164702"/>
            <a:ext cx="10543592" cy="4161452"/>
          </a:xfrm>
        </p:spPr>
        <p:txBody>
          <a:bodyPr>
            <a:normAutofit/>
          </a:bodyPr>
          <a:lstStyle/>
          <a:p>
            <a:pPr marL="0" indent="0" algn="ctr">
              <a:buNone/>
            </a:pPr>
            <a:r>
              <a:rPr lang="en-US" sz="4000" dirty="0"/>
              <a:t>“It takes a tough man to make a            tender chicken.”</a:t>
            </a:r>
          </a:p>
          <a:p>
            <a:pPr marL="457200" lvl="1" indent="0" algn="ctr">
              <a:buNone/>
            </a:pPr>
            <a:r>
              <a:rPr lang="en-US" dirty="0"/>
              <a:t>(A famous Perdue chicken commercial many years ago</a:t>
            </a:r>
          </a:p>
          <a:p>
            <a:pPr marL="457200" lvl="1" indent="0" algn="ctr">
              <a:buNone/>
            </a:pPr>
            <a:r>
              <a:rPr lang="en-US" dirty="0"/>
              <a:t> featuring Frank Perdue that presented the seemingly contradictory message that “You need to be tough to be tender”)</a:t>
            </a:r>
          </a:p>
          <a:p>
            <a:pPr lvl="1"/>
            <a:endParaRPr lang="en-US" dirty="0"/>
          </a:p>
        </p:txBody>
      </p:sp>
      <p:sp>
        <p:nvSpPr>
          <p:cNvPr id="4" name="Footer Placeholder 3">
            <a:extLst>
              <a:ext uri="{FF2B5EF4-FFF2-40B4-BE49-F238E27FC236}">
                <a16:creationId xmlns:a16="http://schemas.microsoft.com/office/drawing/2014/main" id="{ADAE7EC3-6DC9-4471-BE26-DCE484A3D4B8}"/>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FDE2D823-512A-42DE-8902-54BC696D79EA}"/>
              </a:ext>
            </a:extLst>
          </p:cNvPr>
          <p:cNvSpPr>
            <a:spLocks noGrp="1"/>
          </p:cNvSpPr>
          <p:nvPr>
            <p:ph type="sldNum" sz="quarter" idx="12"/>
          </p:nvPr>
        </p:nvSpPr>
        <p:spPr/>
        <p:txBody>
          <a:bodyPr/>
          <a:lstStyle/>
          <a:p>
            <a:fld id="{D57F1E4F-1CFF-5643-939E-02111984F565}" type="slidenum">
              <a:rPr lang="en-US" smtClean="0"/>
              <a:t>17</a:t>
            </a:fld>
            <a:endParaRPr lang="en-US" dirty="0"/>
          </a:p>
        </p:txBody>
      </p:sp>
    </p:spTree>
    <p:extLst>
      <p:ext uri="{BB962C8B-B14F-4D97-AF65-F5344CB8AC3E}">
        <p14:creationId xmlns:p14="http://schemas.microsoft.com/office/powerpoint/2010/main" val="347353683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E6100-49C8-4F5B-A829-D3FFC3CE595C}"/>
              </a:ext>
            </a:extLst>
          </p:cNvPr>
          <p:cNvSpPr>
            <a:spLocks noGrp="1"/>
          </p:cNvSpPr>
          <p:nvPr>
            <p:ph type="title"/>
          </p:nvPr>
        </p:nvSpPr>
        <p:spPr>
          <a:xfrm>
            <a:off x="382555" y="121298"/>
            <a:ext cx="11485984" cy="979713"/>
          </a:xfrm>
        </p:spPr>
        <p:txBody>
          <a:bodyPr>
            <a:normAutofit fontScale="90000"/>
          </a:bodyPr>
          <a:lstStyle/>
          <a:p>
            <a:r>
              <a:rPr lang="en-US" b="0" dirty="0"/>
              <a:t>Interval pricing</a:t>
            </a:r>
            <a:r>
              <a:rPr lang="en-US" dirty="0"/>
              <a:t>: </a:t>
            </a:r>
            <a:br>
              <a:rPr lang="en-US" dirty="0"/>
            </a:br>
            <a:r>
              <a:rPr lang="en-US" dirty="0"/>
              <a:t>use your own situation</a:t>
            </a:r>
          </a:p>
        </p:txBody>
      </p:sp>
      <p:sp>
        <p:nvSpPr>
          <p:cNvPr id="3" name="Content Placeholder 2">
            <a:extLst>
              <a:ext uri="{FF2B5EF4-FFF2-40B4-BE49-F238E27FC236}">
                <a16:creationId xmlns:a16="http://schemas.microsoft.com/office/drawing/2014/main" id="{5A136BE7-43E8-49E0-BC27-8CABFD948867}"/>
              </a:ext>
            </a:extLst>
          </p:cNvPr>
          <p:cNvSpPr>
            <a:spLocks noGrp="1"/>
          </p:cNvSpPr>
          <p:nvPr>
            <p:ph idx="1"/>
          </p:nvPr>
        </p:nvSpPr>
        <p:spPr>
          <a:xfrm>
            <a:off x="233265" y="1101011"/>
            <a:ext cx="11728580" cy="5645022"/>
          </a:xfrm>
        </p:spPr>
        <p:txBody>
          <a:bodyPr>
            <a:normAutofit fontScale="85000" lnSpcReduction="10000"/>
          </a:bodyPr>
          <a:lstStyle/>
          <a:p>
            <a:r>
              <a:rPr lang="en-US" dirty="0"/>
              <a:t>Probably everyone in this class is paid a specific hourly rate</a:t>
            </a:r>
          </a:p>
          <a:p>
            <a:r>
              <a:rPr lang="en-US" dirty="0"/>
              <a:t>And you expect to get that rate for a constant 40 hours per week</a:t>
            </a:r>
          </a:p>
          <a:p>
            <a:pPr lvl="1"/>
            <a:r>
              <a:rPr lang="en-US" dirty="0"/>
              <a:t>Through working, sick leave, annual leave, administrative leave, etc..</a:t>
            </a:r>
          </a:p>
          <a:p>
            <a:r>
              <a:rPr lang="en-US" dirty="0"/>
              <a:t>Would you work for this same hourly rate if you didn’t know whether you would get 40 hours versus 30, 20, 10, or even 1 hour per week?</a:t>
            </a:r>
          </a:p>
          <a:p>
            <a:pPr lvl="1"/>
            <a:r>
              <a:rPr lang="en-US" dirty="0"/>
              <a:t>You had to be ready whenever needed within regular working hours for whatever number of hours the State gave you </a:t>
            </a:r>
          </a:p>
          <a:p>
            <a:pPr lvl="2"/>
            <a:r>
              <a:rPr lang="en-US" dirty="0"/>
              <a:t>Which likely means you couldn’t have any other employment</a:t>
            </a:r>
          </a:p>
          <a:p>
            <a:pPr lvl="2"/>
            <a:r>
              <a:rPr lang="en-US" dirty="0"/>
              <a:t>And would have to live on that hourly rate for as many hours as the State gave you</a:t>
            </a:r>
          </a:p>
          <a:p>
            <a:pPr>
              <a:lnSpc>
                <a:spcPct val="110000"/>
              </a:lnSpc>
              <a:spcBef>
                <a:spcPts val="600"/>
              </a:spcBef>
            </a:pPr>
            <a:r>
              <a:rPr lang="en-US" dirty="0"/>
              <a:t>How many of you would accept State employment on those terms?</a:t>
            </a:r>
          </a:p>
          <a:p>
            <a:pPr>
              <a:lnSpc>
                <a:spcPct val="110000"/>
              </a:lnSpc>
              <a:spcBef>
                <a:spcPts val="600"/>
              </a:spcBef>
            </a:pPr>
            <a:r>
              <a:rPr lang="en-US" dirty="0"/>
              <a:t>And if you wouldn’t, why should a vendor?</a:t>
            </a:r>
          </a:p>
        </p:txBody>
      </p:sp>
      <p:sp>
        <p:nvSpPr>
          <p:cNvPr id="4" name="Footer Placeholder 3">
            <a:extLst>
              <a:ext uri="{FF2B5EF4-FFF2-40B4-BE49-F238E27FC236}">
                <a16:creationId xmlns:a16="http://schemas.microsoft.com/office/drawing/2014/main" id="{AEBC5344-6F92-4DBC-AD19-057A670A630C}"/>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FAA2D16A-9035-4203-9653-241B45944F9E}"/>
              </a:ext>
            </a:extLst>
          </p:cNvPr>
          <p:cNvSpPr>
            <a:spLocks noGrp="1"/>
          </p:cNvSpPr>
          <p:nvPr>
            <p:ph type="sldNum" sz="quarter" idx="12"/>
          </p:nvPr>
        </p:nvSpPr>
        <p:spPr/>
        <p:txBody>
          <a:bodyPr/>
          <a:lstStyle/>
          <a:p>
            <a:fld id="{D57F1E4F-1CFF-5643-939E-02111984F565}" type="slidenum">
              <a:rPr lang="en-US" smtClean="0"/>
              <a:t>170</a:t>
            </a:fld>
            <a:endParaRPr lang="en-US" dirty="0"/>
          </a:p>
        </p:txBody>
      </p:sp>
    </p:spTree>
    <p:extLst>
      <p:ext uri="{BB962C8B-B14F-4D97-AF65-F5344CB8AC3E}">
        <p14:creationId xmlns:p14="http://schemas.microsoft.com/office/powerpoint/2010/main" val="254825526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1981200" y="277814"/>
            <a:ext cx="8229600" cy="865187"/>
          </a:xfrm>
        </p:spPr>
        <p:txBody>
          <a:bodyPr>
            <a:normAutofit fontScale="90000"/>
          </a:bodyPr>
          <a:lstStyle/>
          <a:p>
            <a:pPr eaLnBrk="1" hangingPunct="1">
              <a:defRPr/>
            </a:pPr>
            <a:r>
              <a:rPr lang="en-US" sz="4000" dirty="0">
                <a:solidFill>
                  <a:srgbClr val="FFFF00"/>
                </a:solidFill>
              </a:rPr>
              <a:t>Unreasonable Requirements</a:t>
            </a:r>
          </a:p>
        </p:txBody>
      </p:sp>
      <p:sp>
        <p:nvSpPr>
          <p:cNvPr id="1105923" name="Rectangle 3"/>
          <p:cNvSpPr>
            <a:spLocks noGrp="1" noChangeArrowheads="1"/>
          </p:cNvSpPr>
          <p:nvPr>
            <p:ph idx="1"/>
          </p:nvPr>
        </p:nvSpPr>
        <p:spPr>
          <a:xfrm>
            <a:off x="1752600" y="1295400"/>
            <a:ext cx="8686800" cy="5181600"/>
          </a:xfrm>
        </p:spPr>
        <p:txBody>
          <a:bodyPr>
            <a:normAutofit lnSpcReduction="10000"/>
          </a:bodyPr>
          <a:lstStyle/>
          <a:p>
            <a:pPr eaLnBrk="1" hangingPunct="1">
              <a:defRPr/>
            </a:pPr>
            <a:r>
              <a:rPr lang="en-US" sz="2800" dirty="0"/>
              <a:t>Solicitations should not have requirements that are logically or practically impossible</a:t>
            </a:r>
          </a:p>
          <a:p>
            <a:pPr eaLnBrk="1" hangingPunct="1">
              <a:defRPr/>
            </a:pPr>
            <a:r>
              <a:rPr lang="en-US" sz="2800" dirty="0"/>
              <a:t>e.g., a requirement that the contractor must respond to a service call for a piece of equipment anywhere in Maryland within 1 hour of notice</a:t>
            </a:r>
          </a:p>
          <a:p>
            <a:pPr lvl="1" eaLnBrk="1" hangingPunct="1">
              <a:defRPr/>
            </a:pPr>
            <a:r>
              <a:rPr lang="en-US" dirty="0"/>
              <a:t>It is physically impossible to drive everywhere in Maryland within 1 hour</a:t>
            </a:r>
          </a:p>
          <a:p>
            <a:pPr lvl="1" eaLnBrk="1" hangingPunct="1">
              <a:defRPr/>
            </a:pPr>
            <a:r>
              <a:rPr lang="en-US" dirty="0"/>
              <a:t>For most situations it is also impractical to require a 1 hour response time, 24 hours per day, 7 days a week</a:t>
            </a:r>
          </a:p>
        </p:txBody>
      </p:sp>
      <p:sp>
        <p:nvSpPr>
          <p:cNvPr id="7" name="Slide Number Placeholder 4"/>
          <p:cNvSpPr>
            <a:spLocks noGrp="1"/>
          </p:cNvSpPr>
          <p:nvPr>
            <p:ph type="sldNum" sz="quarter" idx="12"/>
          </p:nvPr>
        </p:nvSpPr>
        <p:spPr/>
        <p:txBody>
          <a:bodyPr/>
          <a:lstStyle/>
          <a:p>
            <a:pPr>
              <a:defRPr/>
            </a:pPr>
            <a:fld id="{789C2BF9-DAB5-4D86-943D-98FF2A9E8ABC}" type="slidenum">
              <a:rPr lang="en-US" altLang="en-US"/>
              <a:pPr>
                <a:defRPr/>
              </a:pPr>
              <a:t>171</a:t>
            </a:fld>
            <a:endParaRPr lang="en-US" altLang="en-US" dirty="0"/>
          </a:p>
        </p:txBody>
      </p:sp>
    </p:spTree>
    <p:extLst>
      <p:ext uri="{BB962C8B-B14F-4D97-AF65-F5344CB8AC3E}">
        <p14:creationId xmlns:p14="http://schemas.microsoft.com/office/powerpoint/2010/main" val="1758776946"/>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2" name="Rectangle 2"/>
          <p:cNvSpPr>
            <a:spLocks noGrp="1" noChangeArrowheads="1"/>
          </p:cNvSpPr>
          <p:nvPr>
            <p:ph type="title"/>
          </p:nvPr>
        </p:nvSpPr>
        <p:spPr>
          <a:xfrm>
            <a:off x="1676400" y="277814"/>
            <a:ext cx="8839200" cy="788987"/>
          </a:xfrm>
        </p:spPr>
        <p:txBody>
          <a:bodyPr>
            <a:normAutofit fontScale="90000"/>
          </a:bodyPr>
          <a:lstStyle/>
          <a:p>
            <a:pPr eaLnBrk="1" hangingPunct="1">
              <a:defRPr/>
            </a:pPr>
            <a:r>
              <a:rPr lang="en-US" sz="4000" dirty="0">
                <a:solidFill>
                  <a:srgbClr val="FFFF00"/>
                </a:solidFill>
              </a:rPr>
              <a:t>Unreasonable Requirements </a:t>
            </a:r>
            <a:r>
              <a:rPr lang="en-US" sz="2400" dirty="0">
                <a:solidFill>
                  <a:srgbClr val="FFFF00"/>
                </a:solidFill>
              </a:rPr>
              <a:t>(Cont’d)</a:t>
            </a:r>
          </a:p>
        </p:txBody>
      </p:sp>
      <p:sp>
        <p:nvSpPr>
          <p:cNvPr id="1213443" name="Rectangle 3"/>
          <p:cNvSpPr>
            <a:spLocks noGrp="1" noChangeArrowheads="1"/>
          </p:cNvSpPr>
          <p:nvPr>
            <p:ph idx="1"/>
          </p:nvPr>
        </p:nvSpPr>
        <p:spPr>
          <a:xfrm>
            <a:off x="261257" y="1455576"/>
            <a:ext cx="11607281" cy="5402424"/>
          </a:xfrm>
        </p:spPr>
        <p:txBody>
          <a:bodyPr>
            <a:normAutofit/>
          </a:bodyPr>
          <a:lstStyle/>
          <a:p>
            <a:pPr eaLnBrk="1" hangingPunct="1">
              <a:lnSpc>
                <a:spcPct val="100000"/>
              </a:lnSpc>
              <a:defRPr/>
            </a:pPr>
            <a:r>
              <a:rPr lang="en-US" sz="2800" dirty="0"/>
              <a:t>Even if vendors don’t object to requirements that are impractical, but not impossible, there may be no way to tell if a contractor actually would meet the requirement, if called upon</a:t>
            </a:r>
          </a:p>
          <a:p>
            <a:pPr eaLnBrk="1" hangingPunct="1">
              <a:lnSpc>
                <a:spcPct val="100000"/>
              </a:lnSpc>
              <a:defRPr/>
            </a:pPr>
            <a:r>
              <a:rPr lang="en-US" sz="2800" dirty="0"/>
              <a:t>e.g., if a requirement is for a contractor to initiate a response to a service call within 1 hour, 24/7</a:t>
            </a:r>
          </a:p>
          <a:p>
            <a:pPr lvl="1" eaLnBrk="1" hangingPunct="1">
              <a:lnSpc>
                <a:spcPct val="100000"/>
              </a:lnSpc>
              <a:defRPr/>
            </a:pPr>
            <a:r>
              <a:rPr lang="en-US" sz="2400" dirty="0"/>
              <a:t>Not be on-site within 1 hour, just begin to respond</a:t>
            </a:r>
          </a:p>
          <a:p>
            <a:pPr eaLnBrk="1" hangingPunct="1">
              <a:lnSpc>
                <a:spcPct val="100000"/>
              </a:lnSpc>
              <a:defRPr/>
            </a:pPr>
            <a:r>
              <a:rPr lang="en-US" sz="2800" dirty="0"/>
              <a:t>But, the involved agency is not open 24/7, so it has never made a service call outside normal hours</a:t>
            </a:r>
          </a:p>
          <a:p>
            <a:pPr eaLnBrk="1" hangingPunct="1">
              <a:lnSpc>
                <a:spcPct val="100000"/>
              </a:lnSpc>
              <a:defRPr/>
            </a:pPr>
            <a:r>
              <a:rPr lang="en-US" sz="2800" dirty="0"/>
              <a:t>There has never been validation that an incumbent, or any other vendor would satisfy the requirement </a:t>
            </a:r>
          </a:p>
        </p:txBody>
      </p:sp>
      <p:sp>
        <p:nvSpPr>
          <p:cNvPr id="6" name="Footer Placeholder 3"/>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p:cNvSpPr>
            <a:spLocks noGrp="1"/>
          </p:cNvSpPr>
          <p:nvPr>
            <p:ph type="sldNum" sz="quarter" idx="12"/>
          </p:nvPr>
        </p:nvSpPr>
        <p:spPr/>
        <p:txBody>
          <a:bodyPr/>
          <a:lstStyle/>
          <a:p>
            <a:pPr>
              <a:defRPr/>
            </a:pPr>
            <a:fld id="{DB323E00-CAAA-47D9-9121-3875537F43A8}" type="slidenum">
              <a:rPr lang="en-US" altLang="en-US"/>
              <a:pPr>
                <a:defRPr/>
              </a:pPr>
              <a:t>172</a:t>
            </a:fld>
            <a:endParaRPr lang="en-US" altLang="en-US" dirty="0"/>
          </a:p>
        </p:txBody>
      </p:sp>
    </p:spTree>
    <p:extLst>
      <p:ext uri="{BB962C8B-B14F-4D97-AF65-F5344CB8AC3E}">
        <p14:creationId xmlns:p14="http://schemas.microsoft.com/office/powerpoint/2010/main" val="2921690366"/>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4466" name="Rectangle 2"/>
          <p:cNvSpPr>
            <a:spLocks noGrp="1" noChangeArrowheads="1"/>
          </p:cNvSpPr>
          <p:nvPr>
            <p:ph type="title"/>
          </p:nvPr>
        </p:nvSpPr>
        <p:spPr>
          <a:xfrm>
            <a:off x="1676400" y="277814"/>
            <a:ext cx="8839200" cy="788987"/>
          </a:xfrm>
        </p:spPr>
        <p:txBody>
          <a:bodyPr>
            <a:normAutofit fontScale="90000"/>
          </a:bodyPr>
          <a:lstStyle/>
          <a:p>
            <a:pPr eaLnBrk="1" hangingPunct="1">
              <a:defRPr/>
            </a:pPr>
            <a:r>
              <a:rPr lang="en-US" sz="4000" dirty="0">
                <a:solidFill>
                  <a:srgbClr val="FFFF00"/>
                </a:solidFill>
              </a:rPr>
              <a:t>Unreasonable Requirements</a:t>
            </a:r>
            <a:r>
              <a:rPr lang="en-US" dirty="0">
                <a:solidFill>
                  <a:srgbClr val="FFFF00"/>
                </a:solidFill>
              </a:rPr>
              <a:t> </a:t>
            </a:r>
            <a:r>
              <a:rPr lang="en-US" sz="2400" dirty="0">
                <a:solidFill>
                  <a:srgbClr val="FFFF00"/>
                </a:solidFill>
              </a:rPr>
              <a:t>(Cont’d)</a:t>
            </a:r>
            <a:endParaRPr lang="en-US" dirty="0">
              <a:solidFill>
                <a:srgbClr val="FFFF00"/>
              </a:solidFill>
            </a:endParaRPr>
          </a:p>
        </p:txBody>
      </p:sp>
      <p:sp>
        <p:nvSpPr>
          <p:cNvPr id="1214467" name="Rectangle 3"/>
          <p:cNvSpPr>
            <a:spLocks noGrp="1" noChangeArrowheads="1"/>
          </p:cNvSpPr>
          <p:nvPr>
            <p:ph idx="1"/>
          </p:nvPr>
        </p:nvSpPr>
        <p:spPr>
          <a:xfrm>
            <a:off x="382553" y="1219200"/>
            <a:ext cx="11485985" cy="5257800"/>
          </a:xfrm>
        </p:spPr>
        <p:txBody>
          <a:bodyPr>
            <a:normAutofit lnSpcReduction="10000"/>
          </a:bodyPr>
          <a:lstStyle/>
          <a:p>
            <a:pPr eaLnBrk="1" hangingPunct="1">
              <a:spcBef>
                <a:spcPct val="25000"/>
              </a:spcBef>
              <a:defRPr/>
            </a:pPr>
            <a:r>
              <a:rPr lang="en-US" sz="2800" dirty="0"/>
              <a:t>So, the incumbent contractor or other vendors that know this fact may actually disregard the requirement when calculating their price response </a:t>
            </a:r>
          </a:p>
          <a:p>
            <a:pPr eaLnBrk="1" hangingPunct="1">
              <a:spcBef>
                <a:spcPct val="25000"/>
              </a:spcBef>
              <a:defRPr/>
            </a:pPr>
            <a:r>
              <a:rPr lang="en-US" sz="2800" dirty="0"/>
              <a:t>Vendors that accept the requirement at face value and price their responses based upon establishing the capacity to actually meet the requirement </a:t>
            </a:r>
            <a:r>
              <a:rPr lang="en-US" sz="2800" b="1" u="sng" dirty="0">
                <a:solidFill>
                  <a:srgbClr val="66FFFF"/>
                </a:solidFill>
              </a:rPr>
              <a:t>will be at a substantial price disadvantage</a:t>
            </a:r>
          </a:p>
          <a:p>
            <a:pPr eaLnBrk="1" hangingPunct="1">
              <a:spcBef>
                <a:spcPct val="25000"/>
              </a:spcBef>
              <a:defRPr/>
            </a:pPr>
            <a:r>
              <a:rPr lang="en-US" sz="2800" dirty="0"/>
              <a:t>And the price differential may be entirely because of the unequal pricing circumstances – the perceived </a:t>
            </a:r>
            <a:r>
              <a:rPr lang="en-US" sz="2800" dirty="0">
                <a:solidFill>
                  <a:schemeClr val="accent6"/>
                </a:solidFill>
              </a:rPr>
              <a:t>level of risk</a:t>
            </a:r>
          </a:p>
          <a:p>
            <a:pPr lvl="1" eaLnBrk="1" hangingPunct="1">
              <a:spcBef>
                <a:spcPct val="25000"/>
              </a:spcBef>
              <a:defRPr/>
            </a:pPr>
            <a:r>
              <a:rPr lang="en-US" sz="2400" dirty="0"/>
              <a:t>The higher priced firm may actually be less expensive for the real work that would be needed </a:t>
            </a:r>
          </a:p>
        </p:txBody>
      </p:sp>
      <p:sp>
        <p:nvSpPr>
          <p:cNvPr id="6" name="Footer Placeholder 3"/>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p:cNvSpPr>
            <a:spLocks noGrp="1"/>
          </p:cNvSpPr>
          <p:nvPr>
            <p:ph type="sldNum" sz="quarter" idx="12"/>
          </p:nvPr>
        </p:nvSpPr>
        <p:spPr/>
        <p:txBody>
          <a:bodyPr/>
          <a:lstStyle/>
          <a:p>
            <a:pPr>
              <a:defRPr/>
            </a:pPr>
            <a:fld id="{CBBE4F93-B499-4648-BF17-3DA60C1B1F8C}" type="slidenum">
              <a:rPr lang="en-US" altLang="en-US"/>
              <a:pPr>
                <a:defRPr/>
              </a:pPr>
              <a:t>173</a:t>
            </a:fld>
            <a:endParaRPr lang="en-US" altLang="en-US" dirty="0"/>
          </a:p>
        </p:txBody>
      </p:sp>
      <p:sp>
        <p:nvSpPr>
          <p:cNvPr id="4" name="Footer Placeholder 3"/>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1363201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5490" name="Rectangle 2"/>
          <p:cNvSpPr>
            <a:spLocks noGrp="1" noChangeArrowheads="1"/>
          </p:cNvSpPr>
          <p:nvPr>
            <p:ph type="title"/>
          </p:nvPr>
        </p:nvSpPr>
        <p:spPr>
          <a:xfrm>
            <a:off x="1676400" y="277814"/>
            <a:ext cx="8839200" cy="788987"/>
          </a:xfrm>
        </p:spPr>
        <p:txBody>
          <a:bodyPr>
            <a:normAutofit fontScale="90000"/>
          </a:bodyPr>
          <a:lstStyle/>
          <a:p>
            <a:pPr eaLnBrk="1" hangingPunct="1">
              <a:defRPr/>
            </a:pPr>
            <a:r>
              <a:rPr lang="en-US" sz="4000" dirty="0">
                <a:solidFill>
                  <a:srgbClr val="FFFF00"/>
                </a:solidFill>
              </a:rPr>
              <a:t>Unreasonable Requirements</a:t>
            </a:r>
            <a:r>
              <a:rPr lang="en-US" dirty="0">
                <a:solidFill>
                  <a:srgbClr val="FFFF00"/>
                </a:solidFill>
              </a:rPr>
              <a:t> </a:t>
            </a:r>
            <a:r>
              <a:rPr lang="en-US" sz="2400" dirty="0">
                <a:solidFill>
                  <a:srgbClr val="FFFF00"/>
                </a:solidFill>
              </a:rPr>
              <a:t>(Cont’d)</a:t>
            </a:r>
            <a:endParaRPr lang="en-US" dirty="0">
              <a:solidFill>
                <a:srgbClr val="FFFF00"/>
              </a:solidFill>
            </a:endParaRPr>
          </a:p>
        </p:txBody>
      </p:sp>
      <p:sp>
        <p:nvSpPr>
          <p:cNvPr id="1215491" name="Rectangle 3"/>
          <p:cNvSpPr>
            <a:spLocks noGrp="1" noChangeArrowheads="1"/>
          </p:cNvSpPr>
          <p:nvPr>
            <p:ph idx="1"/>
          </p:nvPr>
        </p:nvSpPr>
        <p:spPr>
          <a:xfrm>
            <a:off x="503853" y="1295400"/>
            <a:ext cx="10795518" cy="5181600"/>
          </a:xfrm>
        </p:spPr>
        <p:txBody>
          <a:bodyPr>
            <a:normAutofit lnSpcReduction="10000"/>
          </a:bodyPr>
          <a:lstStyle/>
          <a:p>
            <a:pPr eaLnBrk="1" hangingPunct="1">
              <a:spcBef>
                <a:spcPct val="25000"/>
              </a:spcBef>
              <a:defRPr/>
            </a:pPr>
            <a:r>
              <a:rPr lang="en-US" dirty="0"/>
              <a:t>Other examples:</a:t>
            </a:r>
            <a:r>
              <a:rPr lang="en-US" sz="2800" dirty="0"/>
              <a:t>  </a:t>
            </a:r>
          </a:p>
          <a:p>
            <a:pPr lvl="1" eaLnBrk="1" hangingPunct="1">
              <a:spcBef>
                <a:spcPct val="25000"/>
              </a:spcBef>
              <a:defRPr/>
            </a:pPr>
            <a:r>
              <a:rPr lang="en-US" dirty="0"/>
              <a:t>Requiring a vendor to have the capacity to simultaneously respond to 4 service calls, when the agency only has 2 such pieces of equipment</a:t>
            </a:r>
          </a:p>
          <a:p>
            <a:pPr lvl="1" eaLnBrk="1" hangingPunct="1">
              <a:spcBef>
                <a:spcPct val="25000"/>
              </a:spcBef>
              <a:defRPr/>
            </a:pPr>
            <a:r>
              <a:rPr lang="en-US" dirty="0"/>
              <a:t>Requiring a courier contractor to follow a schedule to the minute </a:t>
            </a:r>
          </a:p>
          <a:p>
            <a:pPr lvl="2" eaLnBrk="1" hangingPunct="1">
              <a:spcBef>
                <a:spcPct val="25000"/>
              </a:spcBef>
              <a:defRPr/>
            </a:pPr>
            <a:r>
              <a:rPr lang="en-US" dirty="0"/>
              <a:t>Without regard for weather and traffic conditions</a:t>
            </a:r>
          </a:p>
          <a:p>
            <a:pPr lvl="2" eaLnBrk="1" hangingPunct="1">
              <a:spcBef>
                <a:spcPct val="25000"/>
              </a:spcBef>
              <a:defRPr/>
            </a:pPr>
            <a:r>
              <a:rPr lang="en-US" dirty="0"/>
              <a:t>Or, the fact that State personnel may hold up the courier by not having packages at the designated pick-up locations when the contractor is supposed to be there</a:t>
            </a:r>
          </a:p>
        </p:txBody>
      </p:sp>
      <p:sp>
        <p:nvSpPr>
          <p:cNvPr id="6" name="Footer Placeholder 3"/>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p:cNvSpPr>
            <a:spLocks noGrp="1"/>
          </p:cNvSpPr>
          <p:nvPr>
            <p:ph type="sldNum" sz="quarter" idx="12"/>
          </p:nvPr>
        </p:nvSpPr>
        <p:spPr/>
        <p:txBody>
          <a:bodyPr/>
          <a:lstStyle/>
          <a:p>
            <a:pPr>
              <a:defRPr/>
            </a:pPr>
            <a:fld id="{2E1EB8F6-E122-4AEB-B0AA-483D5BBFC14B}" type="slidenum">
              <a:rPr lang="en-US" altLang="en-US"/>
              <a:pPr>
                <a:defRPr/>
              </a:pPr>
              <a:t>174</a:t>
            </a:fld>
            <a:endParaRPr lang="en-US" altLang="en-US" dirty="0"/>
          </a:p>
        </p:txBody>
      </p:sp>
      <p:sp>
        <p:nvSpPr>
          <p:cNvPr id="4" name="Footer Placeholder 3"/>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515445784"/>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3410" name="Rectangle 2">
            <a:extLst>
              <a:ext uri="{FF2B5EF4-FFF2-40B4-BE49-F238E27FC236}">
                <a16:creationId xmlns:a16="http://schemas.microsoft.com/office/drawing/2014/main" id="{74D10BCB-B665-4F99-B073-ECC4DEDBB026}"/>
              </a:ext>
            </a:extLst>
          </p:cNvPr>
          <p:cNvSpPr>
            <a:spLocks noGrp="1" noChangeArrowheads="1"/>
          </p:cNvSpPr>
          <p:nvPr>
            <p:ph type="title"/>
          </p:nvPr>
        </p:nvSpPr>
        <p:spPr>
          <a:xfrm>
            <a:off x="382553" y="228600"/>
            <a:ext cx="11283266" cy="609600"/>
          </a:xfrm>
        </p:spPr>
        <p:txBody>
          <a:bodyPr>
            <a:normAutofit fontScale="90000"/>
          </a:bodyPr>
          <a:lstStyle/>
          <a:p>
            <a:pPr eaLnBrk="1" hangingPunct="1">
              <a:defRPr/>
            </a:pPr>
            <a:r>
              <a:rPr lang="en-US" sz="3200" dirty="0">
                <a:solidFill>
                  <a:srgbClr val="FFFF00"/>
                </a:solidFill>
              </a:rPr>
              <a:t> </a:t>
            </a:r>
            <a:r>
              <a:rPr lang="en-US" sz="4000" dirty="0">
                <a:solidFill>
                  <a:srgbClr val="FFFF00"/>
                </a:solidFill>
              </a:rPr>
              <a:t>Unreasonable requirements Example</a:t>
            </a:r>
          </a:p>
        </p:txBody>
      </p:sp>
      <p:sp>
        <p:nvSpPr>
          <p:cNvPr id="3473411" name="Rectangle 3">
            <a:extLst>
              <a:ext uri="{FF2B5EF4-FFF2-40B4-BE49-F238E27FC236}">
                <a16:creationId xmlns:a16="http://schemas.microsoft.com/office/drawing/2014/main" id="{B0373505-0543-479F-9594-6EAF8D17E8DB}"/>
              </a:ext>
            </a:extLst>
          </p:cNvPr>
          <p:cNvSpPr>
            <a:spLocks noGrp="1" noChangeArrowheads="1"/>
          </p:cNvSpPr>
          <p:nvPr>
            <p:ph idx="1"/>
          </p:nvPr>
        </p:nvSpPr>
        <p:spPr>
          <a:xfrm>
            <a:off x="382553" y="914400"/>
            <a:ext cx="11485985" cy="5715000"/>
          </a:xfrm>
        </p:spPr>
        <p:txBody>
          <a:bodyPr>
            <a:normAutofit fontScale="92500" lnSpcReduction="20000"/>
          </a:bodyPr>
          <a:lstStyle/>
          <a:p>
            <a:pPr marL="455613" indent="-455613">
              <a:defRPr/>
            </a:pPr>
            <a:r>
              <a:rPr lang="en-US" dirty="0"/>
              <a:t>BWI/Thurgood Marshall Airport taxi bid about 2000</a:t>
            </a:r>
          </a:p>
          <a:p>
            <a:pPr marL="455613" indent="-455613">
              <a:defRPr/>
            </a:pPr>
            <a:r>
              <a:rPr lang="en-US" sz="3000" dirty="0"/>
              <a:t>The specifications said </a:t>
            </a:r>
            <a:r>
              <a:rPr lang="en-US" sz="3000" i="1" u="sng" dirty="0"/>
              <a:t>All </a:t>
            </a:r>
            <a:r>
              <a:rPr lang="en-US" sz="3000" dirty="0"/>
              <a:t>trips had to be dispatched</a:t>
            </a:r>
          </a:p>
          <a:p>
            <a:pPr marL="855663" lvl="1">
              <a:buFont typeface="Arial" pitchFamily="34" charset="0"/>
              <a:buChar char="–"/>
              <a:defRPr/>
            </a:pPr>
            <a:r>
              <a:rPr lang="en-US" sz="2600" dirty="0"/>
              <a:t>i.e., someone couldn’t just get into the 1</a:t>
            </a:r>
            <a:r>
              <a:rPr lang="en-US" sz="2600" baseline="30000" dirty="0"/>
              <a:t>st</a:t>
            </a:r>
            <a:r>
              <a:rPr lang="en-US" sz="2600" dirty="0"/>
              <a:t> cab in line sitting at the curb in front of the airport</a:t>
            </a:r>
          </a:p>
          <a:p>
            <a:pPr marL="855663" lvl="1">
              <a:buFont typeface="Arial" pitchFamily="34" charset="0"/>
              <a:buChar char="–"/>
              <a:defRPr/>
            </a:pPr>
            <a:r>
              <a:rPr lang="en-US" sz="2600" dirty="0"/>
              <a:t>Everyone needing a cab had to call a dispatcher who would:</a:t>
            </a:r>
          </a:p>
          <a:p>
            <a:pPr marL="1312863" lvl="2">
              <a:buFont typeface="Arial" pitchFamily="34" charset="0"/>
              <a:buChar char="–"/>
              <a:defRPr/>
            </a:pPr>
            <a:r>
              <a:rPr lang="en-US" sz="2200" dirty="0"/>
              <a:t>Tell them to get into the 1</a:t>
            </a:r>
            <a:r>
              <a:rPr lang="en-US" sz="2200" baseline="30000" dirty="0"/>
              <a:t>st</a:t>
            </a:r>
            <a:r>
              <a:rPr lang="en-US" sz="2200" dirty="0"/>
              <a:t> cab in line, and </a:t>
            </a:r>
          </a:p>
          <a:p>
            <a:pPr marL="1312863" lvl="2">
              <a:buFont typeface="Arial" pitchFamily="34" charset="0"/>
              <a:buChar char="–"/>
              <a:defRPr/>
            </a:pPr>
            <a:r>
              <a:rPr lang="en-US" sz="2200" dirty="0"/>
              <a:t>Tell the driver of the 1</a:t>
            </a:r>
            <a:r>
              <a:rPr lang="en-US" sz="2200" baseline="30000" dirty="0"/>
              <a:t>st</a:t>
            </a:r>
            <a:r>
              <a:rPr lang="en-US" sz="2200" dirty="0"/>
              <a:t> cab in line to let the person in and take them where they wanted to go</a:t>
            </a:r>
          </a:p>
          <a:p>
            <a:pPr marL="455613" indent="-455613">
              <a:defRPr/>
            </a:pPr>
            <a:r>
              <a:rPr lang="en-US" sz="3100" dirty="0"/>
              <a:t>MAA didn’t award to the only bidder that structured its bid to meet this requirement, because its bid was too high</a:t>
            </a:r>
          </a:p>
          <a:p>
            <a:pPr marL="455613" indent="-455613">
              <a:defRPr/>
            </a:pPr>
            <a:r>
              <a:rPr lang="en-US" sz="3100" dirty="0"/>
              <a:t>MAA said it was unreasonable for anyone to have taken this requirement literally</a:t>
            </a:r>
          </a:p>
        </p:txBody>
      </p:sp>
      <p:sp>
        <p:nvSpPr>
          <p:cNvPr id="6" name="Footer Placeholder 3">
            <a:extLst>
              <a:ext uri="{FF2B5EF4-FFF2-40B4-BE49-F238E27FC236}">
                <a16:creationId xmlns:a16="http://schemas.microsoft.com/office/drawing/2014/main" id="{7498336C-EB5C-4DC9-B423-AAF040E53E1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4969CED-9C6A-4780-BF84-91A352C899F9}"/>
              </a:ext>
            </a:extLst>
          </p:cNvPr>
          <p:cNvSpPr>
            <a:spLocks noGrp="1"/>
          </p:cNvSpPr>
          <p:nvPr>
            <p:ph type="sldNum" sz="quarter" idx="12"/>
          </p:nvPr>
        </p:nvSpPr>
        <p:spPr/>
        <p:txBody>
          <a:bodyPr/>
          <a:lstStyle/>
          <a:p>
            <a:pPr>
              <a:defRPr/>
            </a:pPr>
            <a:fld id="{563425C1-7B66-4BD6-97F7-AFF9C64C3023}" type="slidenum">
              <a:rPr lang="en-US" altLang="en-US"/>
              <a:pPr>
                <a:defRPr/>
              </a:pPr>
              <a:t>175</a:t>
            </a:fld>
            <a:endParaRPr lang="en-US" altLang="en-US" dirty="0"/>
          </a:p>
        </p:txBody>
      </p:sp>
    </p:spTree>
    <p:extLst>
      <p:ext uri="{BB962C8B-B14F-4D97-AF65-F5344CB8AC3E}">
        <p14:creationId xmlns:p14="http://schemas.microsoft.com/office/powerpoint/2010/main" val="2640723800"/>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5458" name="Rectangle 2">
            <a:extLst>
              <a:ext uri="{FF2B5EF4-FFF2-40B4-BE49-F238E27FC236}">
                <a16:creationId xmlns:a16="http://schemas.microsoft.com/office/drawing/2014/main" id="{08767BEF-4C28-4C84-B7F2-2CAA67CA1CB3}"/>
              </a:ext>
            </a:extLst>
          </p:cNvPr>
          <p:cNvSpPr>
            <a:spLocks noGrp="1" noChangeArrowheads="1"/>
          </p:cNvSpPr>
          <p:nvPr>
            <p:ph type="title"/>
          </p:nvPr>
        </p:nvSpPr>
        <p:spPr>
          <a:xfrm>
            <a:off x="192505" y="228599"/>
            <a:ext cx="11676033" cy="640605"/>
          </a:xfrm>
        </p:spPr>
        <p:txBody>
          <a:bodyPr>
            <a:normAutofit fontScale="90000"/>
          </a:bodyPr>
          <a:lstStyle/>
          <a:p>
            <a:pPr eaLnBrk="1" hangingPunct="1">
              <a:defRPr/>
            </a:pPr>
            <a:r>
              <a:rPr lang="en-US" sz="3200" dirty="0">
                <a:solidFill>
                  <a:srgbClr val="FFFF00"/>
                </a:solidFill>
              </a:rPr>
              <a:t> </a:t>
            </a:r>
            <a:r>
              <a:rPr lang="en-US" sz="4000" b="0" dirty="0">
                <a:solidFill>
                  <a:srgbClr val="FFFF00"/>
                </a:solidFill>
              </a:rPr>
              <a:t>Unreasonable requirements Example </a:t>
            </a:r>
          </a:p>
        </p:txBody>
      </p:sp>
      <p:sp>
        <p:nvSpPr>
          <p:cNvPr id="927751" name="Rectangle 3">
            <a:extLst>
              <a:ext uri="{FF2B5EF4-FFF2-40B4-BE49-F238E27FC236}">
                <a16:creationId xmlns:a16="http://schemas.microsoft.com/office/drawing/2014/main" id="{7AF0ECEC-A56D-47B6-92A0-3A88B350A962}"/>
              </a:ext>
            </a:extLst>
          </p:cNvPr>
          <p:cNvSpPr>
            <a:spLocks noGrp="1" noChangeArrowheads="1"/>
          </p:cNvSpPr>
          <p:nvPr>
            <p:ph idx="1"/>
          </p:nvPr>
        </p:nvSpPr>
        <p:spPr>
          <a:xfrm>
            <a:off x="789272" y="914400"/>
            <a:ext cx="10416794" cy="5943600"/>
          </a:xfrm>
        </p:spPr>
        <p:txBody>
          <a:bodyPr>
            <a:normAutofit/>
          </a:bodyPr>
          <a:lstStyle/>
          <a:p>
            <a:pPr marL="455613" indent="-455613">
              <a:lnSpc>
                <a:spcPct val="90000"/>
              </a:lnSpc>
            </a:pPr>
            <a:r>
              <a:rPr lang="en-US" altLang="en-US" dirty="0">
                <a:effectLst/>
              </a:rPr>
              <a:t>This non-selected bidder protested  </a:t>
            </a:r>
          </a:p>
          <a:p>
            <a:pPr marL="855663" lvl="1">
              <a:lnSpc>
                <a:spcPct val="90000"/>
              </a:lnSpc>
            </a:pPr>
            <a:r>
              <a:rPr lang="en-US" altLang="en-US" dirty="0">
                <a:effectLst/>
              </a:rPr>
              <a:t>It said it should win since it was the only vendor that actually bid according to the specifications</a:t>
            </a:r>
          </a:p>
          <a:p>
            <a:pPr marL="455613" indent="-455613">
              <a:lnSpc>
                <a:spcPct val="90000"/>
              </a:lnSpc>
            </a:pPr>
            <a:r>
              <a:rPr lang="en-US" altLang="en-US" dirty="0">
                <a:effectLst/>
              </a:rPr>
              <a:t>MAA denied the protest due to the vendor’s unreasonable specifications interpretation </a:t>
            </a:r>
          </a:p>
          <a:p>
            <a:pPr marL="855663" lvl="1">
              <a:lnSpc>
                <a:spcPct val="90000"/>
              </a:lnSpc>
            </a:pPr>
            <a:r>
              <a:rPr lang="en-US" altLang="en-US" dirty="0">
                <a:effectLst/>
              </a:rPr>
              <a:t>MAA said the vendor should have asked if this was a correct interpretation before it bid </a:t>
            </a:r>
          </a:p>
          <a:p>
            <a:pPr marL="855663" lvl="1">
              <a:lnSpc>
                <a:spcPct val="90000"/>
              </a:lnSpc>
            </a:pPr>
            <a:r>
              <a:rPr lang="en-US" altLang="en-US" dirty="0">
                <a:effectLst/>
              </a:rPr>
              <a:t>The vendor said it didn’t ask because the specifications were clear</a:t>
            </a:r>
          </a:p>
          <a:p>
            <a:pPr marL="1198563" lvl="2">
              <a:lnSpc>
                <a:spcPct val="90000"/>
              </a:lnSpc>
              <a:buClr>
                <a:schemeClr val="tx1"/>
              </a:buClr>
              <a:buBlip>
                <a:blip r:embed="rId3"/>
              </a:buBlip>
            </a:pPr>
            <a:r>
              <a:rPr lang="en-US" altLang="en-US" dirty="0">
                <a:effectLst/>
              </a:rPr>
              <a:t>i.e., it didn’t know the State didn’t mean what it said</a:t>
            </a:r>
          </a:p>
          <a:p>
            <a:pPr marL="1198563" lvl="2">
              <a:lnSpc>
                <a:spcPct val="90000"/>
              </a:lnSpc>
            </a:pPr>
            <a:r>
              <a:rPr lang="en-US" altLang="en-US" dirty="0">
                <a:effectLst/>
              </a:rPr>
              <a:t>(Say what you mean, and mean what you say)</a:t>
            </a:r>
          </a:p>
          <a:p>
            <a:pPr marL="1198563" lvl="2">
              <a:lnSpc>
                <a:spcPct val="90000"/>
              </a:lnSpc>
              <a:buClr>
                <a:schemeClr val="tx1"/>
              </a:buClr>
              <a:buBlip>
                <a:blip r:embed="rId3"/>
              </a:buBlip>
            </a:pPr>
            <a:r>
              <a:rPr lang="en-US" altLang="en-US" dirty="0">
                <a:effectLst/>
              </a:rPr>
              <a:t>Even though requiring dispatching was illogical</a:t>
            </a:r>
          </a:p>
        </p:txBody>
      </p:sp>
      <p:sp>
        <p:nvSpPr>
          <p:cNvPr id="6" name="Footer Placeholder 3">
            <a:extLst>
              <a:ext uri="{FF2B5EF4-FFF2-40B4-BE49-F238E27FC236}">
                <a16:creationId xmlns:a16="http://schemas.microsoft.com/office/drawing/2014/main" id="{2D713424-502B-4FF7-AA87-B2AAAEEC823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7E2D15E-751C-480A-BC32-B578DFC9EBE8}"/>
              </a:ext>
            </a:extLst>
          </p:cNvPr>
          <p:cNvSpPr>
            <a:spLocks noGrp="1"/>
          </p:cNvSpPr>
          <p:nvPr>
            <p:ph type="sldNum" sz="quarter" idx="12"/>
          </p:nvPr>
        </p:nvSpPr>
        <p:spPr/>
        <p:txBody>
          <a:bodyPr/>
          <a:lstStyle/>
          <a:p>
            <a:pPr>
              <a:defRPr/>
            </a:pPr>
            <a:fld id="{16EBB8EC-D7C2-47B4-943A-6EE60312F31F}" type="slidenum">
              <a:rPr lang="en-US" altLang="en-US"/>
              <a:pPr>
                <a:defRPr/>
              </a:pPr>
              <a:t>176</a:t>
            </a:fld>
            <a:endParaRPr lang="en-US" altLang="en-US" dirty="0"/>
          </a:p>
        </p:txBody>
      </p:sp>
    </p:spTree>
    <p:extLst>
      <p:ext uri="{BB962C8B-B14F-4D97-AF65-F5344CB8AC3E}">
        <p14:creationId xmlns:p14="http://schemas.microsoft.com/office/powerpoint/2010/main" val="400605235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7506" name="Rectangle 2">
            <a:extLst>
              <a:ext uri="{FF2B5EF4-FFF2-40B4-BE49-F238E27FC236}">
                <a16:creationId xmlns:a16="http://schemas.microsoft.com/office/drawing/2014/main" id="{DE7059F6-BA47-44A2-84FA-109DF2DA6AE7}"/>
              </a:ext>
            </a:extLst>
          </p:cNvPr>
          <p:cNvSpPr>
            <a:spLocks noGrp="1" noChangeArrowheads="1"/>
          </p:cNvSpPr>
          <p:nvPr>
            <p:ph type="title"/>
          </p:nvPr>
        </p:nvSpPr>
        <p:spPr>
          <a:xfrm>
            <a:off x="240632" y="228600"/>
            <a:ext cx="11723570" cy="762000"/>
          </a:xfrm>
        </p:spPr>
        <p:txBody>
          <a:bodyPr>
            <a:normAutofit/>
          </a:bodyPr>
          <a:lstStyle/>
          <a:p>
            <a:pPr>
              <a:defRPr/>
            </a:pPr>
            <a:r>
              <a:rPr lang="en-US" sz="3600" dirty="0">
                <a:solidFill>
                  <a:srgbClr val="FFFF00"/>
                </a:solidFill>
              </a:rPr>
              <a:t> </a:t>
            </a:r>
            <a:r>
              <a:rPr lang="en-US" sz="3600" b="0" dirty="0">
                <a:solidFill>
                  <a:srgbClr val="FFFF00"/>
                </a:solidFill>
              </a:rPr>
              <a:t>Unreasonable requirements Example </a:t>
            </a:r>
            <a:endParaRPr lang="en-US" sz="3600" dirty="0">
              <a:solidFill>
                <a:srgbClr val="FFFF00"/>
              </a:solidFill>
            </a:endParaRPr>
          </a:p>
        </p:txBody>
      </p:sp>
      <p:sp>
        <p:nvSpPr>
          <p:cNvPr id="929799" name="Rectangle 3">
            <a:extLst>
              <a:ext uri="{FF2B5EF4-FFF2-40B4-BE49-F238E27FC236}">
                <a16:creationId xmlns:a16="http://schemas.microsoft.com/office/drawing/2014/main" id="{EAF86A87-ED13-4A24-8564-313C173721A0}"/>
              </a:ext>
            </a:extLst>
          </p:cNvPr>
          <p:cNvSpPr>
            <a:spLocks noGrp="1" noChangeArrowheads="1"/>
          </p:cNvSpPr>
          <p:nvPr>
            <p:ph idx="1"/>
          </p:nvPr>
        </p:nvSpPr>
        <p:spPr>
          <a:xfrm>
            <a:off x="972152" y="1371600"/>
            <a:ext cx="10414534" cy="4876800"/>
          </a:xfrm>
        </p:spPr>
        <p:txBody>
          <a:bodyPr>
            <a:normAutofit/>
          </a:bodyPr>
          <a:lstStyle/>
          <a:p>
            <a:pPr marL="455613" indent="-455613">
              <a:lnSpc>
                <a:spcPct val="95000"/>
              </a:lnSpc>
            </a:pPr>
            <a:r>
              <a:rPr lang="en-US" altLang="en-US" dirty="0">
                <a:effectLst/>
              </a:rPr>
              <a:t>The MAA requested the BPW to approve the award to another vendor despite the protest </a:t>
            </a:r>
          </a:p>
          <a:p>
            <a:pPr marL="455613" indent="-455613">
              <a:lnSpc>
                <a:spcPct val="95000"/>
              </a:lnSpc>
            </a:pPr>
            <a:r>
              <a:rPr lang="en-US" altLang="en-US" dirty="0">
                <a:effectLst/>
              </a:rPr>
              <a:t>The BPW agreed with the protester</a:t>
            </a:r>
          </a:p>
          <a:p>
            <a:pPr marL="855663" lvl="1">
              <a:lnSpc>
                <a:spcPct val="95000"/>
              </a:lnSpc>
            </a:pPr>
            <a:r>
              <a:rPr lang="en-US" altLang="en-US" dirty="0">
                <a:effectLst/>
              </a:rPr>
              <a:t>A requirement is a requirement</a:t>
            </a:r>
          </a:p>
          <a:p>
            <a:pPr marL="855663" lvl="1">
              <a:lnSpc>
                <a:spcPct val="95000"/>
              </a:lnSpc>
            </a:pPr>
            <a:r>
              <a:rPr lang="en-US" altLang="en-US" dirty="0">
                <a:effectLst/>
              </a:rPr>
              <a:t>It’s not the responsibility of vendors to determine if a requirement is logical</a:t>
            </a:r>
          </a:p>
          <a:p>
            <a:pPr marL="455613" indent="-455613">
              <a:lnSpc>
                <a:spcPct val="95000"/>
              </a:lnSpc>
            </a:pPr>
            <a:r>
              <a:rPr lang="en-US" altLang="en-US" dirty="0">
                <a:effectLst/>
              </a:rPr>
              <a:t>The BPW made MAA re-bid</a:t>
            </a:r>
          </a:p>
          <a:p>
            <a:pPr marL="855663" lvl="1">
              <a:lnSpc>
                <a:spcPct val="95000"/>
              </a:lnSpc>
            </a:pPr>
            <a:r>
              <a:rPr lang="en-US" altLang="en-US" dirty="0">
                <a:effectLst/>
              </a:rPr>
              <a:t>The re-bid did not include the dispatch provision</a:t>
            </a:r>
          </a:p>
        </p:txBody>
      </p:sp>
      <p:sp>
        <p:nvSpPr>
          <p:cNvPr id="6" name="Footer Placeholder 3">
            <a:extLst>
              <a:ext uri="{FF2B5EF4-FFF2-40B4-BE49-F238E27FC236}">
                <a16:creationId xmlns:a16="http://schemas.microsoft.com/office/drawing/2014/main" id="{607F31D0-762A-4E1A-8A94-5E3B37BAC40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75E3AF1-B5B2-4313-9B5E-128ED162AF3C}"/>
              </a:ext>
            </a:extLst>
          </p:cNvPr>
          <p:cNvSpPr>
            <a:spLocks noGrp="1"/>
          </p:cNvSpPr>
          <p:nvPr>
            <p:ph type="sldNum" sz="quarter" idx="12"/>
          </p:nvPr>
        </p:nvSpPr>
        <p:spPr/>
        <p:txBody>
          <a:bodyPr/>
          <a:lstStyle/>
          <a:p>
            <a:pPr>
              <a:defRPr/>
            </a:pPr>
            <a:fld id="{0A6A09D2-22CD-444C-8B21-88FAA8BA83A2}" type="slidenum">
              <a:rPr lang="en-US" altLang="en-US"/>
              <a:pPr>
                <a:defRPr/>
              </a:pPr>
              <a:t>177</a:t>
            </a:fld>
            <a:endParaRPr lang="en-US" altLang="en-US" dirty="0"/>
          </a:p>
        </p:txBody>
      </p:sp>
    </p:spTree>
    <p:extLst>
      <p:ext uri="{BB962C8B-B14F-4D97-AF65-F5344CB8AC3E}">
        <p14:creationId xmlns:p14="http://schemas.microsoft.com/office/powerpoint/2010/main" val="111232132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240631" y="277814"/>
            <a:ext cx="11713945" cy="1108224"/>
          </a:xfrm>
        </p:spPr>
        <p:txBody>
          <a:bodyPr>
            <a:normAutofit fontScale="90000"/>
          </a:bodyPr>
          <a:lstStyle/>
          <a:p>
            <a:pPr eaLnBrk="1" hangingPunct="1">
              <a:defRPr/>
            </a:pPr>
            <a:r>
              <a:rPr lang="en-US" sz="4000" b="0" dirty="0">
                <a:solidFill>
                  <a:srgbClr val="FFFF00"/>
                </a:solidFill>
              </a:rPr>
              <a:t>Unreasonable Requirements</a:t>
            </a:r>
            <a:br>
              <a:rPr lang="en-US" sz="4000" b="0" dirty="0">
                <a:solidFill>
                  <a:srgbClr val="FFFF00"/>
                </a:solidFill>
              </a:rPr>
            </a:br>
            <a:r>
              <a:rPr lang="en-US" sz="4000" b="0" dirty="0">
                <a:solidFill>
                  <a:srgbClr val="FFFF00"/>
                </a:solidFill>
              </a:rPr>
              <a:t>another actual example</a:t>
            </a:r>
          </a:p>
        </p:txBody>
      </p:sp>
      <p:sp>
        <p:nvSpPr>
          <p:cNvPr id="1105923" name="Rectangle 3"/>
          <p:cNvSpPr>
            <a:spLocks noGrp="1" noChangeArrowheads="1"/>
          </p:cNvSpPr>
          <p:nvPr>
            <p:ph idx="1"/>
          </p:nvPr>
        </p:nvSpPr>
        <p:spPr>
          <a:xfrm>
            <a:off x="240632" y="1520792"/>
            <a:ext cx="11627905" cy="5082138"/>
          </a:xfrm>
        </p:spPr>
        <p:txBody>
          <a:bodyPr>
            <a:normAutofit/>
          </a:bodyPr>
          <a:lstStyle/>
          <a:p>
            <a:pPr eaLnBrk="1" hangingPunct="1">
              <a:defRPr/>
            </a:pPr>
            <a:r>
              <a:rPr lang="en-US" dirty="0"/>
              <a:t>A requirement to send qualified personnel to transcribe an administrative hearing</a:t>
            </a:r>
          </a:p>
          <a:p>
            <a:pPr lvl="1">
              <a:defRPr/>
            </a:pPr>
            <a:r>
              <a:rPr lang="en-US" dirty="0"/>
              <a:t>Any time day or night, week days, weekends or holidays</a:t>
            </a:r>
          </a:p>
          <a:p>
            <a:pPr lvl="1">
              <a:defRPr/>
            </a:pPr>
            <a:r>
              <a:rPr lang="en-US" dirty="0"/>
              <a:t>Upon 30 minutes notice</a:t>
            </a:r>
          </a:p>
          <a:p>
            <a:pPr>
              <a:defRPr/>
            </a:pPr>
            <a:r>
              <a:rPr lang="en-US" dirty="0"/>
              <a:t>A transcriber would have to virtually live across the street from the organization’s offices and never leave their home for any reason to meet these requirements</a:t>
            </a:r>
          </a:p>
        </p:txBody>
      </p:sp>
      <p:sp>
        <p:nvSpPr>
          <p:cNvPr id="7" name="Slide Number Placeholder 4"/>
          <p:cNvSpPr>
            <a:spLocks noGrp="1"/>
          </p:cNvSpPr>
          <p:nvPr>
            <p:ph type="sldNum" sz="quarter" idx="12"/>
          </p:nvPr>
        </p:nvSpPr>
        <p:spPr/>
        <p:txBody>
          <a:bodyPr/>
          <a:lstStyle/>
          <a:p>
            <a:pPr>
              <a:defRPr/>
            </a:pPr>
            <a:fld id="{789C2BF9-DAB5-4D86-943D-98FF2A9E8ABC}" type="slidenum">
              <a:rPr lang="en-US" altLang="en-US"/>
              <a:pPr>
                <a:defRPr/>
              </a:pPr>
              <a:t>178</a:t>
            </a:fld>
            <a:endParaRPr lang="en-US" altLang="en-US" dirty="0"/>
          </a:p>
        </p:txBody>
      </p:sp>
    </p:spTree>
    <p:extLst>
      <p:ext uri="{BB962C8B-B14F-4D97-AF65-F5344CB8AC3E}">
        <p14:creationId xmlns:p14="http://schemas.microsoft.com/office/powerpoint/2010/main" val="1255758121"/>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240631" y="277814"/>
            <a:ext cx="11713945" cy="1108224"/>
          </a:xfrm>
        </p:spPr>
        <p:txBody>
          <a:bodyPr>
            <a:normAutofit fontScale="90000"/>
          </a:bodyPr>
          <a:lstStyle/>
          <a:p>
            <a:pPr eaLnBrk="1" hangingPunct="1">
              <a:defRPr/>
            </a:pPr>
            <a:r>
              <a:rPr lang="en-US" sz="4000" b="0" dirty="0">
                <a:solidFill>
                  <a:srgbClr val="FFFF00"/>
                </a:solidFill>
              </a:rPr>
              <a:t>Unreasonable Requirements</a:t>
            </a:r>
            <a:br>
              <a:rPr lang="en-US" sz="4000" b="0" dirty="0">
                <a:solidFill>
                  <a:srgbClr val="FFFF00"/>
                </a:solidFill>
              </a:rPr>
            </a:br>
            <a:r>
              <a:rPr lang="en-US" sz="4000" b="0" dirty="0">
                <a:solidFill>
                  <a:srgbClr val="FFFF00"/>
                </a:solidFill>
              </a:rPr>
              <a:t>another actual example</a:t>
            </a:r>
          </a:p>
        </p:txBody>
      </p:sp>
      <p:sp>
        <p:nvSpPr>
          <p:cNvPr id="1105923" name="Rectangle 3"/>
          <p:cNvSpPr>
            <a:spLocks noGrp="1" noChangeArrowheads="1"/>
          </p:cNvSpPr>
          <p:nvPr>
            <p:ph idx="1"/>
          </p:nvPr>
        </p:nvSpPr>
        <p:spPr>
          <a:xfrm>
            <a:off x="240632" y="1295399"/>
            <a:ext cx="11627905" cy="5307531"/>
          </a:xfrm>
        </p:spPr>
        <p:txBody>
          <a:bodyPr>
            <a:normAutofit fontScale="92500" lnSpcReduction="10000"/>
          </a:bodyPr>
          <a:lstStyle/>
          <a:p>
            <a:pPr eaLnBrk="1" hangingPunct="1">
              <a:defRPr/>
            </a:pPr>
            <a:r>
              <a:rPr lang="en-US" dirty="0"/>
              <a:t>When DBM objected to these requirements in a solicitation, the answer was:</a:t>
            </a:r>
          </a:p>
          <a:p>
            <a:pPr lvl="1">
              <a:defRPr/>
            </a:pPr>
            <a:r>
              <a:rPr lang="en-US" dirty="0"/>
              <a:t>The requirements had been in previous solicitations and no one had objected</a:t>
            </a:r>
          </a:p>
          <a:p>
            <a:pPr lvl="2">
              <a:defRPr/>
            </a:pPr>
            <a:r>
              <a:rPr lang="en-US" dirty="0"/>
              <a:t>Of course, they had only ever received a few responses in the past</a:t>
            </a:r>
          </a:p>
          <a:p>
            <a:pPr lvl="1">
              <a:defRPr/>
            </a:pPr>
            <a:r>
              <a:rPr lang="en-US" dirty="0"/>
              <a:t>The incumbent contractor had agreed to the requirements</a:t>
            </a:r>
          </a:p>
          <a:p>
            <a:pPr lvl="1">
              <a:defRPr/>
            </a:pPr>
            <a:r>
              <a:rPr lang="en-US" dirty="0"/>
              <a:t>The submitting agency didn’t want to remove them</a:t>
            </a:r>
          </a:p>
          <a:p>
            <a:pPr>
              <a:defRPr/>
            </a:pPr>
            <a:r>
              <a:rPr lang="en-US" dirty="0"/>
              <a:t>When asked how many times the requirement had ever been invoked, the answer was </a:t>
            </a:r>
            <a:r>
              <a:rPr lang="en-US" dirty="0">
                <a:solidFill>
                  <a:srgbClr val="FF0000"/>
                </a:solidFill>
              </a:rPr>
              <a:t>never!</a:t>
            </a:r>
          </a:p>
          <a:p>
            <a:pPr>
              <a:defRPr/>
            </a:pPr>
            <a:r>
              <a:rPr lang="en-US" dirty="0"/>
              <a:t>But there could always be a first time</a:t>
            </a:r>
          </a:p>
        </p:txBody>
      </p:sp>
      <p:sp>
        <p:nvSpPr>
          <p:cNvPr id="7" name="Slide Number Placeholder 4"/>
          <p:cNvSpPr>
            <a:spLocks noGrp="1"/>
          </p:cNvSpPr>
          <p:nvPr>
            <p:ph type="sldNum" sz="quarter" idx="12"/>
          </p:nvPr>
        </p:nvSpPr>
        <p:spPr/>
        <p:txBody>
          <a:bodyPr/>
          <a:lstStyle/>
          <a:p>
            <a:pPr>
              <a:defRPr/>
            </a:pPr>
            <a:fld id="{789C2BF9-DAB5-4D86-943D-98FF2A9E8ABC}" type="slidenum">
              <a:rPr lang="en-US" altLang="en-US"/>
              <a:pPr>
                <a:defRPr/>
              </a:pPr>
              <a:t>179</a:t>
            </a:fld>
            <a:endParaRPr lang="en-US" altLang="en-US" dirty="0"/>
          </a:p>
        </p:txBody>
      </p:sp>
    </p:spTree>
    <p:extLst>
      <p:ext uri="{BB962C8B-B14F-4D97-AF65-F5344CB8AC3E}">
        <p14:creationId xmlns:p14="http://schemas.microsoft.com/office/powerpoint/2010/main" val="244361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DFA7-0467-4316-881A-1219C26FA61D}"/>
              </a:ext>
            </a:extLst>
          </p:cNvPr>
          <p:cNvSpPr>
            <a:spLocks noGrp="1"/>
          </p:cNvSpPr>
          <p:nvPr>
            <p:ph type="title"/>
          </p:nvPr>
        </p:nvSpPr>
        <p:spPr>
          <a:xfrm>
            <a:off x="382555" y="139960"/>
            <a:ext cx="11485984" cy="1101012"/>
          </a:xfrm>
        </p:spPr>
        <p:txBody>
          <a:bodyPr>
            <a:normAutofit/>
          </a:bodyPr>
          <a:lstStyle/>
          <a:p>
            <a:r>
              <a:rPr lang="en-US" sz="4400" dirty="0">
                <a:solidFill>
                  <a:schemeClr val="accent1"/>
                </a:solidFill>
              </a:rPr>
              <a:t>clear </a:t>
            </a:r>
            <a:r>
              <a:rPr lang="en-US" sz="4400" dirty="0"/>
              <a:t>&amp; </a:t>
            </a:r>
            <a:r>
              <a:rPr lang="en-US" sz="4400" dirty="0">
                <a:solidFill>
                  <a:schemeClr val="accent1"/>
                </a:solidFill>
              </a:rPr>
              <a:t>simple</a:t>
            </a:r>
          </a:p>
        </p:txBody>
      </p:sp>
      <p:sp>
        <p:nvSpPr>
          <p:cNvPr id="3" name="Content Placeholder 2">
            <a:extLst>
              <a:ext uri="{FF2B5EF4-FFF2-40B4-BE49-F238E27FC236}">
                <a16:creationId xmlns:a16="http://schemas.microsoft.com/office/drawing/2014/main" id="{FA561CF2-E7B4-4756-BB6C-516C90A8053F}"/>
              </a:ext>
            </a:extLst>
          </p:cNvPr>
          <p:cNvSpPr>
            <a:spLocks noGrp="1"/>
          </p:cNvSpPr>
          <p:nvPr>
            <p:ph idx="1"/>
          </p:nvPr>
        </p:nvSpPr>
        <p:spPr>
          <a:xfrm>
            <a:off x="765110" y="2164702"/>
            <a:ext cx="10636898" cy="4161452"/>
          </a:xfrm>
        </p:spPr>
        <p:txBody>
          <a:bodyPr>
            <a:normAutofit/>
          </a:bodyPr>
          <a:lstStyle/>
          <a:p>
            <a:pPr marL="0" indent="0" algn="ctr">
              <a:buNone/>
            </a:pPr>
            <a:r>
              <a:rPr lang="en-US" sz="4000" dirty="0"/>
              <a:t>Procurement analogy:</a:t>
            </a:r>
          </a:p>
          <a:p>
            <a:pPr marL="0" indent="0" algn="ctr">
              <a:buNone/>
            </a:pPr>
            <a:r>
              <a:rPr lang="en-US" sz="4000" dirty="0"/>
              <a:t>Making specifications simple is hard work!</a:t>
            </a:r>
            <a:endParaRPr lang="en-US" dirty="0"/>
          </a:p>
        </p:txBody>
      </p:sp>
      <p:sp>
        <p:nvSpPr>
          <p:cNvPr id="4" name="Footer Placeholder 3">
            <a:extLst>
              <a:ext uri="{FF2B5EF4-FFF2-40B4-BE49-F238E27FC236}">
                <a16:creationId xmlns:a16="http://schemas.microsoft.com/office/drawing/2014/main" id="{ADAE7EC3-6DC9-4471-BE26-DCE484A3D4B8}"/>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FDE2D823-512A-42DE-8902-54BC696D79EA}"/>
              </a:ext>
            </a:extLst>
          </p:cNvPr>
          <p:cNvSpPr>
            <a:spLocks noGrp="1"/>
          </p:cNvSpPr>
          <p:nvPr>
            <p:ph type="sldNum" sz="quarter" idx="12"/>
          </p:nvPr>
        </p:nvSpPr>
        <p:spPr/>
        <p:txBody>
          <a:bodyPr/>
          <a:lstStyle/>
          <a:p>
            <a:fld id="{D57F1E4F-1CFF-5643-939E-02111984F565}" type="slidenum">
              <a:rPr lang="en-US" smtClean="0"/>
              <a:t>18</a:t>
            </a:fld>
            <a:endParaRPr lang="en-US" dirty="0"/>
          </a:p>
        </p:txBody>
      </p:sp>
    </p:spTree>
    <p:extLst>
      <p:ext uri="{BB962C8B-B14F-4D97-AF65-F5344CB8AC3E}">
        <p14:creationId xmlns:p14="http://schemas.microsoft.com/office/powerpoint/2010/main" val="297973666"/>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240631" y="277814"/>
            <a:ext cx="11713945" cy="896468"/>
          </a:xfrm>
        </p:spPr>
        <p:txBody>
          <a:bodyPr>
            <a:normAutofit fontScale="90000"/>
          </a:bodyPr>
          <a:lstStyle/>
          <a:p>
            <a:pPr eaLnBrk="1" hangingPunct="1">
              <a:defRPr/>
            </a:pPr>
            <a:r>
              <a:rPr lang="en-US" sz="4000" b="0" dirty="0">
                <a:solidFill>
                  <a:srgbClr val="FFFF00"/>
                </a:solidFill>
              </a:rPr>
              <a:t>Unreasonable Requirements</a:t>
            </a:r>
            <a:br>
              <a:rPr lang="en-US" sz="4000" b="0" dirty="0">
                <a:solidFill>
                  <a:srgbClr val="FFFF00"/>
                </a:solidFill>
              </a:rPr>
            </a:br>
            <a:r>
              <a:rPr lang="en-US" sz="4000" b="0" dirty="0">
                <a:solidFill>
                  <a:srgbClr val="FFFF00"/>
                </a:solidFill>
              </a:rPr>
              <a:t>another actual example</a:t>
            </a:r>
          </a:p>
        </p:txBody>
      </p:sp>
      <p:sp>
        <p:nvSpPr>
          <p:cNvPr id="1105923" name="Rectangle 3"/>
          <p:cNvSpPr>
            <a:spLocks noGrp="1" noChangeArrowheads="1"/>
          </p:cNvSpPr>
          <p:nvPr>
            <p:ph idx="1"/>
          </p:nvPr>
        </p:nvSpPr>
        <p:spPr>
          <a:xfrm>
            <a:off x="240632" y="1174282"/>
            <a:ext cx="11627905" cy="5428648"/>
          </a:xfrm>
        </p:spPr>
        <p:txBody>
          <a:bodyPr>
            <a:normAutofit fontScale="92500"/>
          </a:bodyPr>
          <a:lstStyle/>
          <a:p>
            <a:pPr>
              <a:defRPr/>
            </a:pPr>
            <a:r>
              <a:rPr lang="en-US" dirty="0"/>
              <a:t>So it had never been validated that the contractor would comply with the specifications, if needed</a:t>
            </a:r>
          </a:p>
          <a:p>
            <a:pPr>
              <a:defRPr/>
            </a:pPr>
            <a:r>
              <a:rPr lang="en-US" dirty="0"/>
              <a:t>In this instance, it is probable that the incumbent totally disregarded the requirements, because of the virtually nonexistent likelihood they would ever be invoked</a:t>
            </a:r>
          </a:p>
          <a:p>
            <a:pPr>
              <a:defRPr/>
            </a:pPr>
            <a:r>
              <a:rPr lang="en-US" dirty="0"/>
              <a:t>And, if the unthinkable happened and such a short notice hearing was held, they simply wouldn’t respond</a:t>
            </a:r>
          </a:p>
          <a:p>
            <a:pPr lvl="1">
              <a:defRPr/>
            </a:pPr>
            <a:r>
              <a:rPr lang="en-US" dirty="0"/>
              <a:t>What was the worse that would happen?   </a:t>
            </a:r>
          </a:p>
          <a:p>
            <a:pPr lvl="2">
              <a:defRPr/>
            </a:pPr>
            <a:r>
              <a:rPr lang="en-US" dirty="0"/>
              <a:t>Probably nothing more than not getting paid for a hearing it didn’t attend?</a:t>
            </a:r>
          </a:p>
        </p:txBody>
      </p:sp>
      <p:sp>
        <p:nvSpPr>
          <p:cNvPr id="7" name="Slide Number Placeholder 4"/>
          <p:cNvSpPr>
            <a:spLocks noGrp="1"/>
          </p:cNvSpPr>
          <p:nvPr>
            <p:ph type="sldNum" sz="quarter" idx="12"/>
          </p:nvPr>
        </p:nvSpPr>
        <p:spPr/>
        <p:txBody>
          <a:bodyPr/>
          <a:lstStyle/>
          <a:p>
            <a:pPr>
              <a:defRPr/>
            </a:pPr>
            <a:fld id="{789C2BF9-DAB5-4D86-943D-98FF2A9E8ABC}" type="slidenum">
              <a:rPr lang="en-US" altLang="en-US"/>
              <a:pPr>
                <a:defRPr/>
              </a:pPr>
              <a:t>180</a:t>
            </a:fld>
            <a:endParaRPr lang="en-US" altLang="en-US" dirty="0"/>
          </a:p>
        </p:txBody>
      </p:sp>
    </p:spTree>
    <p:extLst>
      <p:ext uri="{BB962C8B-B14F-4D97-AF65-F5344CB8AC3E}">
        <p14:creationId xmlns:p14="http://schemas.microsoft.com/office/powerpoint/2010/main" val="2401528594"/>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a:xfrm>
            <a:off x="240631" y="277814"/>
            <a:ext cx="11713945" cy="896468"/>
          </a:xfrm>
        </p:spPr>
        <p:txBody>
          <a:bodyPr>
            <a:normAutofit fontScale="90000"/>
          </a:bodyPr>
          <a:lstStyle/>
          <a:p>
            <a:pPr eaLnBrk="1" hangingPunct="1">
              <a:defRPr/>
            </a:pPr>
            <a:r>
              <a:rPr lang="en-US" sz="4000" b="0" dirty="0">
                <a:solidFill>
                  <a:srgbClr val="FFFF00"/>
                </a:solidFill>
              </a:rPr>
              <a:t>Unreasonable Requirements</a:t>
            </a:r>
            <a:br>
              <a:rPr lang="en-US" sz="4000" b="0" dirty="0">
                <a:solidFill>
                  <a:srgbClr val="FFFF00"/>
                </a:solidFill>
              </a:rPr>
            </a:br>
            <a:r>
              <a:rPr lang="en-US" sz="4000" b="0" dirty="0">
                <a:solidFill>
                  <a:srgbClr val="FFFF00"/>
                </a:solidFill>
              </a:rPr>
              <a:t>another actual example</a:t>
            </a:r>
          </a:p>
        </p:txBody>
      </p:sp>
      <p:sp>
        <p:nvSpPr>
          <p:cNvPr id="1105923" name="Rectangle 3"/>
          <p:cNvSpPr>
            <a:spLocks noGrp="1" noChangeArrowheads="1"/>
          </p:cNvSpPr>
          <p:nvPr>
            <p:ph idx="1"/>
          </p:nvPr>
        </p:nvSpPr>
        <p:spPr>
          <a:xfrm>
            <a:off x="240632" y="1424540"/>
            <a:ext cx="11627905" cy="5178390"/>
          </a:xfrm>
        </p:spPr>
        <p:txBody>
          <a:bodyPr>
            <a:normAutofit fontScale="92500" lnSpcReduction="20000"/>
          </a:bodyPr>
          <a:lstStyle/>
          <a:p>
            <a:pPr>
              <a:defRPr/>
            </a:pPr>
            <a:r>
              <a:rPr lang="en-US" dirty="0"/>
              <a:t>And it is also probably that these requirements had scared-off other potential bidders</a:t>
            </a:r>
          </a:p>
          <a:p>
            <a:pPr lvl="1">
              <a:defRPr/>
            </a:pPr>
            <a:r>
              <a:rPr lang="en-US" dirty="0"/>
              <a:t>Because of the high perceived risk</a:t>
            </a:r>
          </a:p>
          <a:p>
            <a:pPr>
              <a:defRPr/>
            </a:pPr>
            <a:r>
              <a:rPr lang="en-US" dirty="0"/>
              <a:t>And caused the few vendors that did bid other than the incumbent to bid high to account for this eventuality</a:t>
            </a:r>
          </a:p>
          <a:p>
            <a:pPr lvl="1">
              <a:defRPr/>
            </a:pPr>
            <a:r>
              <a:rPr lang="en-US" dirty="0"/>
              <a:t>Which means they always lose on price</a:t>
            </a:r>
          </a:p>
          <a:p>
            <a:pPr>
              <a:defRPr/>
            </a:pPr>
            <a:r>
              <a:rPr lang="en-US" dirty="0"/>
              <a:t>This is another example, like the inmate food service one, of vendors potentially competing on an unequal basis based upon their level of knowledge of the actual requirements of an agency versus what is in specifications</a:t>
            </a:r>
          </a:p>
        </p:txBody>
      </p:sp>
      <p:sp>
        <p:nvSpPr>
          <p:cNvPr id="7" name="Slide Number Placeholder 4"/>
          <p:cNvSpPr>
            <a:spLocks noGrp="1"/>
          </p:cNvSpPr>
          <p:nvPr>
            <p:ph type="sldNum" sz="quarter" idx="12"/>
          </p:nvPr>
        </p:nvSpPr>
        <p:spPr/>
        <p:txBody>
          <a:bodyPr/>
          <a:lstStyle/>
          <a:p>
            <a:pPr>
              <a:defRPr/>
            </a:pPr>
            <a:fld id="{789C2BF9-DAB5-4D86-943D-98FF2A9E8ABC}" type="slidenum">
              <a:rPr lang="en-US" altLang="en-US"/>
              <a:pPr>
                <a:defRPr/>
              </a:pPr>
              <a:t>181</a:t>
            </a:fld>
            <a:endParaRPr lang="en-US" altLang="en-US" dirty="0"/>
          </a:p>
        </p:txBody>
      </p:sp>
    </p:spTree>
    <p:extLst>
      <p:ext uri="{BB962C8B-B14F-4D97-AF65-F5344CB8AC3E}">
        <p14:creationId xmlns:p14="http://schemas.microsoft.com/office/powerpoint/2010/main" val="97043004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514" name="Rectangle 2"/>
          <p:cNvSpPr>
            <a:spLocks noGrp="1" noChangeArrowheads="1"/>
          </p:cNvSpPr>
          <p:nvPr>
            <p:ph type="title"/>
          </p:nvPr>
        </p:nvSpPr>
        <p:spPr/>
        <p:txBody>
          <a:bodyPr>
            <a:normAutofit fontScale="90000"/>
          </a:bodyPr>
          <a:lstStyle/>
          <a:p>
            <a:pPr eaLnBrk="1" hangingPunct="1">
              <a:lnSpc>
                <a:spcPct val="85000"/>
              </a:lnSpc>
              <a:defRPr/>
            </a:pPr>
            <a:r>
              <a:rPr lang="en-US" sz="4000" dirty="0"/>
              <a:t>Testing Unusual but Necessary Requirements</a:t>
            </a:r>
          </a:p>
        </p:txBody>
      </p:sp>
      <p:sp>
        <p:nvSpPr>
          <p:cNvPr id="1216515" name="Rectangle 3"/>
          <p:cNvSpPr>
            <a:spLocks noGrp="1" noChangeArrowheads="1"/>
          </p:cNvSpPr>
          <p:nvPr>
            <p:ph idx="1"/>
          </p:nvPr>
        </p:nvSpPr>
        <p:spPr>
          <a:xfrm>
            <a:off x="510139" y="1145406"/>
            <a:ext cx="11030552" cy="5712594"/>
          </a:xfrm>
        </p:spPr>
        <p:txBody>
          <a:bodyPr>
            <a:normAutofit/>
          </a:bodyPr>
          <a:lstStyle/>
          <a:p>
            <a:pPr eaLnBrk="1" hangingPunct="1">
              <a:defRPr/>
            </a:pPr>
            <a:r>
              <a:rPr lang="en-US" dirty="0"/>
              <a:t>Sometimes there will be requirements that are unusual, but really necessary</a:t>
            </a:r>
          </a:p>
          <a:p>
            <a:pPr eaLnBrk="1" hangingPunct="1">
              <a:defRPr/>
            </a:pPr>
            <a:r>
              <a:rPr lang="en-US" dirty="0"/>
              <a:t>Example:</a:t>
            </a:r>
          </a:p>
          <a:p>
            <a:pPr lvl="1" eaLnBrk="1" hangingPunct="1">
              <a:defRPr/>
            </a:pPr>
            <a:r>
              <a:rPr lang="en-US" dirty="0"/>
              <a:t>At 2 am on a Sunday morning a State hospital may need a lab specimen tested for a patient</a:t>
            </a:r>
          </a:p>
          <a:p>
            <a:pPr lvl="2" eaLnBrk="1" hangingPunct="1">
              <a:defRPr/>
            </a:pPr>
            <a:r>
              <a:rPr lang="en-US" dirty="0"/>
              <a:t>This might involve a significant medical issue </a:t>
            </a:r>
          </a:p>
          <a:p>
            <a:pPr lvl="1" eaLnBrk="1" hangingPunct="1">
              <a:defRPr/>
            </a:pPr>
            <a:r>
              <a:rPr lang="en-US" dirty="0"/>
              <a:t>So even though there may not have been an actual previous situation when a test was needed on a Sunday morning</a:t>
            </a:r>
          </a:p>
          <a:p>
            <a:pPr lvl="1" eaLnBrk="1" hangingPunct="1">
              <a:defRPr/>
            </a:pPr>
            <a:r>
              <a:rPr lang="en-US" dirty="0"/>
              <a:t>Doesn’t mean it won’t happen in the future</a:t>
            </a:r>
          </a:p>
        </p:txBody>
      </p:sp>
      <p:sp>
        <p:nvSpPr>
          <p:cNvPr id="6" name="Footer Placeholder 3"/>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p:cNvSpPr>
            <a:spLocks noGrp="1"/>
          </p:cNvSpPr>
          <p:nvPr>
            <p:ph type="sldNum" sz="quarter" idx="12"/>
          </p:nvPr>
        </p:nvSpPr>
        <p:spPr/>
        <p:txBody>
          <a:bodyPr/>
          <a:lstStyle/>
          <a:p>
            <a:pPr>
              <a:defRPr/>
            </a:pPr>
            <a:fld id="{4FFB615F-F032-421D-88F6-DCD0FF0048DE}" type="slidenum">
              <a:rPr lang="en-US" altLang="en-US"/>
              <a:pPr>
                <a:defRPr/>
              </a:pPr>
              <a:t>182</a:t>
            </a:fld>
            <a:endParaRPr lang="en-US" altLang="en-US" dirty="0"/>
          </a:p>
        </p:txBody>
      </p:sp>
      <p:sp>
        <p:nvSpPr>
          <p:cNvPr id="4" name="Footer Placeholder 3"/>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808010507"/>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62" name="Rectangle 2"/>
          <p:cNvSpPr>
            <a:spLocks noGrp="1" noChangeArrowheads="1"/>
          </p:cNvSpPr>
          <p:nvPr>
            <p:ph type="title"/>
          </p:nvPr>
        </p:nvSpPr>
        <p:spPr>
          <a:xfrm>
            <a:off x="1981200" y="277814"/>
            <a:ext cx="8229600" cy="712787"/>
          </a:xfrm>
        </p:spPr>
        <p:txBody>
          <a:bodyPr>
            <a:normAutofit fontScale="90000"/>
          </a:bodyPr>
          <a:lstStyle/>
          <a:p>
            <a:pPr eaLnBrk="1" hangingPunct="1">
              <a:defRPr/>
            </a:pPr>
            <a:r>
              <a:rPr lang="en-US" sz="4000" dirty="0"/>
              <a:t>Unusual Requirements </a:t>
            </a:r>
            <a:r>
              <a:rPr lang="en-US" sz="2400" dirty="0"/>
              <a:t>(Cont’d)</a:t>
            </a:r>
            <a:endParaRPr lang="en-US" sz="4000" dirty="0"/>
          </a:p>
        </p:txBody>
      </p:sp>
      <p:sp>
        <p:nvSpPr>
          <p:cNvPr id="1218563" name="Rectangle 3"/>
          <p:cNvSpPr>
            <a:spLocks noGrp="1" noChangeArrowheads="1"/>
          </p:cNvSpPr>
          <p:nvPr>
            <p:ph idx="1"/>
          </p:nvPr>
        </p:nvSpPr>
        <p:spPr>
          <a:xfrm>
            <a:off x="519763" y="1295400"/>
            <a:ext cx="10992051" cy="5334000"/>
          </a:xfrm>
        </p:spPr>
        <p:txBody>
          <a:bodyPr>
            <a:normAutofit/>
          </a:bodyPr>
          <a:lstStyle/>
          <a:p>
            <a:pPr eaLnBrk="1" hangingPunct="1">
              <a:defRPr/>
            </a:pPr>
            <a:r>
              <a:rPr lang="en-US" dirty="0"/>
              <a:t>Accordingly, a 2 hour response time, 24/7 is a legitimate requirement for such a contract</a:t>
            </a:r>
          </a:p>
          <a:p>
            <a:pPr eaLnBrk="1" hangingPunct="1">
              <a:defRPr/>
            </a:pPr>
            <a:r>
              <a:rPr lang="en-US" dirty="0"/>
              <a:t>And, if and when it is needed, the contractor must respond, without fail</a:t>
            </a:r>
          </a:p>
          <a:p>
            <a:pPr eaLnBrk="1" hangingPunct="1">
              <a:defRPr/>
            </a:pPr>
            <a:r>
              <a:rPr lang="en-US" dirty="0"/>
              <a:t>But how do you assure the capacity to do something that has never been needed previously?</a:t>
            </a:r>
            <a:endParaRPr lang="en-US" sz="2800" dirty="0"/>
          </a:p>
        </p:txBody>
      </p:sp>
      <p:sp>
        <p:nvSpPr>
          <p:cNvPr id="6" name="Footer Placeholder 3"/>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p:cNvSpPr>
            <a:spLocks noGrp="1"/>
          </p:cNvSpPr>
          <p:nvPr>
            <p:ph type="sldNum" sz="quarter" idx="12"/>
          </p:nvPr>
        </p:nvSpPr>
        <p:spPr/>
        <p:txBody>
          <a:bodyPr/>
          <a:lstStyle/>
          <a:p>
            <a:pPr>
              <a:defRPr/>
            </a:pPr>
            <a:fld id="{FA500C14-9E18-45F6-88AC-8AD04A53C82A}" type="slidenum">
              <a:rPr lang="en-US" altLang="en-US"/>
              <a:pPr>
                <a:defRPr/>
              </a:pPr>
              <a:t>183</a:t>
            </a:fld>
            <a:endParaRPr lang="en-US" altLang="en-US" dirty="0"/>
          </a:p>
        </p:txBody>
      </p:sp>
      <p:sp>
        <p:nvSpPr>
          <p:cNvPr id="4" name="Footer Placeholder 3"/>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776758990"/>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9586" name="Rectangle 2"/>
          <p:cNvSpPr>
            <a:spLocks noGrp="1" noChangeArrowheads="1"/>
          </p:cNvSpPr>
          <p:nvPr>
            <p:ph type="title"/>
          </p:nvPr>
        </p:nvSpPr>
        <p:spPr>
          <a:xfrm>
            <a:off x="1981200" y="228600"/>
            <a:ext cx="8229600" cy="533400"/>
          </a:xfrm>
        </p:spPr>
        <p:txBody>
          <a:bodyPr>
            <a:normAutofit fontScale="90000"/>
          </a:bodyPr>
          <a:lstStyle/>
          <a:p>
            <a:pPr eaLnBrk="1" hangingPunct="1">
              <a:defRPr/>
            </a:pPr>
            <a:r>
              <a:rPr lang="en-US" sz="4000" dirty="0"/>
              <a:t>Unusual Requirements</a:t>
            </a:r>
            <a:r>
              <a:rPr lang="en-US" dirty="0"/>
              <a:t> </a:t>
            </a:r>
            <a:r>
              <a:rPr lang="en-US" sz="2400" dirty="0"/>
              <a:t>(Cont’d)</a:t>
            </a:r>
            <a:endParaRPr lang="en-US" dirty="0"/>
          </a:p>
        </p:txBody>
      </p:sp>
      <p:sp>
        <p:nvSpPr>
          <p:cNvPr id="1219587" name="Rectangle 3"/>
          <p:cNvSpPr>
            <a:spLocks noGrp="1" noChangeArrowheads="1"/>
          </p:cNvSpPr>
          <p:nvPr>
            <p:ph idx="1"/>
          </p:nvPr>
        </p:nvSpPr>
        <p:spPr>
          <a:xfrm>
            <a:off x="382553" y="762000"/>
            <a:ext cx="11158138" cy="6096000"/>
          </a:xfrm>
        </p:spPr>
        <p:txBody>
          <a:bodyPr>
            <a:normAutofit/>
          </a:bodyPr>
          <a:lstStyle/>
          <a:p>
            <a:pPr eaLnBrk="1" hangingPunct="1">
              <a:lnSpc>
                <a:spcPct val="95000"/>
              </a:lnSpc>
              <a:defRPr/>
            </a:pPr>
            <a:r>
              <a:rPr lang="en-US" dirty="0"/>
              <a:t>Have vendors:</a:t>
            </a:r>
          </a:p>
          <a:p>
            <a:pPr lvl="1" eaLnBrk="1" hangingPunct="1">
              <a:lnSpc>
                <a:spcPct val="95000"/>
              </a:lnSpc>
              <a:defRPr/>
            </a:pPr>
            <a:r>
              <a:rPr lang="en-US" dirty="0"/>
              <a:t>Provide references of where they have actually satisfied such requirements previously</a:t>
            </a:r>
          </a:p>
          <a:p>
            <a:pPr lvl="1" eaLnBrk="1" hangingPunct="1">
              <a:lnSpc>
                <a:spcPct val="95000"/>
              </a:lnSpc>
              <a:defRPr/>
            </a:pPr>
            <a:r>
              <a:rPr lang="en-US" dirty="0"/>
              <a:t>Provide a complete description of how they would satisfy the requirement</a:t>
            </a:r>
          </a:p>
          <a:p>
            <a:pPr lvl="1" eaLnBrk="1" hangingPunct="1">
              <a:lnSpc>
                <a:spcPct val="95000"/>
              </a:lnSpc>
              <a:defRPr/>
            </a:pPr>
            <a:r>
              <a:rPr lang="en-US" dirty="0"/>
              <a:t>Include the address, phone number, etc.. of the vendor location from which they will provide the 24/7 response</a:t>
            </a:r>
          </a:p>
          <a:p>
            <a:pPr lvl="1" eaLnBrk="1" hangingPunct="1">
              <a:lnSpc>
                <a:spcPct val="95000"/>
              </a:lnSpc>
              <a:defRPr/>
            </a:pPr>
            <a:r>
              <a:rPr lang="en-US" dirty="0"/>
              <a:t>Certify that that specific location:</a:t>
            </a:r>
          </a:p>
          <a:p>
            <a:pPr lvl="2" eaLnBrk="1" hangingPunct="1">
              <a:lnSpc>
                <a:spcPct val="95000"/>
              </a:lnSpc>
              <a:defRPr/>
            </a:pPr>
            <a:r>
              <a:rPr lang="en-US" dirty="0"/>
              <a:t>Has satisfied such requirements in the past and is staffed and equipped to do so currently</a:t>
            </a:r>
          </a:p>
          <a:p>
            <a:pPr lvl="2" eaLnBrk="1" hangingPunct="1">
              <a:lnSpc>
                <a:spcPct val="95000"/>
              </a:lnSpc>
              <a:defRPr/>
            </a:pPr>
            <a:r>
              <a:rPr lang="en-US" dirty="0"/>
              <a:t>Is specifically aware that it has been designated as a 24/7 response location for the State hospital</a:t>
            </a:r>
            <a:r>
              <a:rPr lang="en-US" sz="2000" dirty="0"/>
              <a:t> </a:t>
            </a:r>
          </a:p>
        </p:txBody>
      </p:sp>
      <p:sp>
        <p:nvSpPr>
          <p:cNvPr id="6" name="Footer Placeholder 3"/>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p:cNvSpPr>
            <a:spLocks noGrp="1"/>
          </p:cNvSpPr>
          <p:nvPr>
            <p:ph type="sldNum" sz="quarter" idx="12"/>
          </p:nvPr>
        </p:nvSpPr>
        <p:spPr/>
        <p:txBody>
          <a:bodyPr/>
          <a:lstStyle/>
          <a:p>
            <a:pPr>
              <a:defRPr/>
            </a:pPr>
            <a:fld id="{1601EB34-81A5-4A56-BC71-CCECE37BEEBC}" type="slidenum">
              <a:rPr lang="en-US" altLang="en-US"/>
              <a:pPr>
                <a:defRPr/>
              </a:pPr>
              <a:t>184</a:t>
            </a:fld>
            <a:endParaRPr lang="en-US" altLang="en-US" dirty="0"/>
          </a:p>
        </p:txBody>
      </p:sp>
      <p:sp>
        <p:nvSpPr>
          <p:cNvPr id="4" name="Footer Placeholder 3"/>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747091288"/>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6882" name="Rectangle 2"/>
          <p:cNvSpPr>
            <a:spLocks noGrp="1" noChangeArrowheads="1"/>
          </p:cNvSpPr>
          <p:nvPr>
            <p:ph type="title"/>
          </p:nvPr>
        </p:nvSpPr>
        <p:spPr>
          <a:xfrm>
            <a:off x="1981200" y="277814"/>
            <a:ext cx="8229600" cy="788987"/>
          </a:xfrm>
        </p:spPr>
        <p:txBody>
          <a:bodyPr>
            <a:normAutofit fontScale="90000"/>
          </a:bodyPr>
          <a:lstStyle/>
          <a:p>
            <a:pPr eaLnBrk="1" hangingPunct="1">
              <a:defRPr/>
            </a:pPr>
            <a:r>
              <a:rPr lang="en-US" sz="4000" dirty="0"/>
              <a:t>Unusual Requirements</a:t>
            </a:r>
            <a:r>
              <a:rPr lang="en-US" dirty="0"/>
              <a:t> </a:t>
            </a:r>
            <a:r>
              <a:rPr lang="en-US" sz="2400" dirty="0"/>
              <a:t>(Cont’d)</a:t>
            </a:r>
            <a:endParaRPr lang="en-US" dirty="0"/>
          </a:p>
        </p:txBody>
      </p:sp>
      <p:sp>
        <p:nvSpPr>
          <p:cNvPr id="1786883" name="Rectangle 3"/>
          <p:cNvSpPr>
            <a:spLocks noGrp="1" noChangeArrowheads="1"/>
          </p:cNvSpPr>
          <p:nvPr>
            <p:ph idx="1"/>
          </p:nvPr>
        </p:nvSpPr>
        <p:spPr>
          <a:xfrm>
            <a:off x="500514" y="1219200"/>
            <a:ext cx="11097928" cy="5410200"/>
          </a:xfrm>
        </p:spPr>
        <p:txBody>
          <a:bodyPr>
            <a:normAutofit/>
          </a:bodyPr>
          <a:lstStyle/>
          <a:p>
            <a:pPr eaLnBrk="1" hangingPunct="1">
              <a:defRPr/>
            </a:pPr>
            <a:r>
              <a:rPr lang="en-US" dirty="0"/>
              <a:t>What the State hospital should do </a:t>
            </a:r>
          </a:p>
          <a:p>
            <a:pPr lvl="1" eaLnBrk="1" hangingPunct="1">
              <a:defRPr/>
            </a:pPr>
            <a:r>
              <a:rPr lang="en-US" dirty="0"/>
              <a:t>Validate the vendor’s identified facility is within 2 hours of the State hospital under most driving circumstances</a:t>
            </a:r>
          </a:p>
          <a:p>
            <a:pPr lvl="1" eaLnBrk="1" hangingPunct="1">
              <a:defRPr/>
            </a:pPr>
            <a:r>
              <a:rPr lang="en-US" dirty="0"/>
              <a:t>Call the number provided at odd hours (e.g.,10 pm on a Saturday) and see if the call is answered</a:t>
            </a:r>
          </a:p>
          <a:p>
            <a:pPr lvl="1" eaLnBrk="1" hangingPunct="1">
              <a:defRPr/>
            </a:pPr>
            <a:r>
              <a:rPr lang="en-US" dirty="0"/>
              <a:t>If so, ask the person who answers if he/she is aware they are potentially to service the Hospital   </a:t>
            </a:r>
            <a:r>
              <a:rPr lang="en-US" sz="2400" dirty="0"/>
              <a:t>		</a:t>
            </a:r>
          </a:p>
          <a:p>
            <a:pPr lvl="1" eaLnBrk="1" hangingPunct="1">
              <a:buFontTx/>
              <a:buNone/>
              <a:defRPr/>
            </a:pPr>
            <a:r>
              <a:rPr lang="en-US" sz="2400" dirty="0"/>
              <a:t> </a:t>
            </a:r>
          </a:p>
        </p:txBody>
      </p:sp>
      <p:sp>
        <p:nvSpPr>
          <p:cNvPr id="6" name="Footer Placeholder 3"/>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p:cNvSpPr>
            <a:spLocks noGrp="1"/>
          </p:cNvSpPr>
          <p:nvPr>
            <p:ph type="sldNum" sz="quarter" idx="12"/>
          </p:nvPr>
        </p:nvSpPr>
        <p:spPr/>
        <p:txBody>
          <a:bodyPr/>
          <a:lstStyle/>
          <a:p>
            <a:pPr>
              <a:defRPr/>
            </a:pPr>
            <a:fld id="{62942380-C18A-4C7E-B7E2-3D680009CDB9}" type="slidenum">
              <a:rPr lang="en-US" altLang="en-US"/>
              <a:pPr>
                <a:defRPr/>
              </a:pPr>
              <a:t>185</a:t>
            </a:fld>
            <a:endParaRPr lang="en-US" altLang="en-US" dirty="0"/>
          </a:p>
        </p:txBody>
      </p:sp>
      <p:sp>
        <p:nvSpPr>
          <p:cNvPr id="4" name="Footer Placeholder 3"/>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7203063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2C4F-8D30-40B3-A98B-2EB0EF9E98F6}"/>
              </a:ext>
            </a:extLst>
          </p:cNvPr>
          <p:cNvSpPr>
            <a:spLocks noGrp="1"/>
          </p:cNvSpPr>
          <p:nvPr>
            <p:ph type="title"/>
          </p:nvPr>
        </p:nvSpPr>
        <p:spPr/>
        <p:txBody>
          <a:bodyPr/>
          <a:lstStyle/>
          <a:p>
            <a:r>
              <a:rPr lang="en-US" dirty="0"/>
              <a:t>Using existing document</a:t>
            </a:r>
          </a:p>
        </p:txBody>
      </p:sp>
      <p:sp>
        <p:nvSpPr>
          <p:cNvPr id="3" name="Content Placeholder 2">
            <a:extLst>
              <a:ext uri="{FF2B5EF4-FFF2-40B4-BE49-F238E27FC236}">
                <a16:creationId xmlns:a16="http://schemas.microsoft.com/office/drawing/2014/main" id="{B9BA5935-BE4A-47CA-B005-B9A06BACD42F}"/>
              </a:ext>
            </a:extLst>
          </p:cNvPr>
          <p:cNvSpPr>
            <a:spLocks noGrp="1"/>
          </p:cNvSpPr>
          <p:nvPr>
            <p:ph idx="1"/>
          </p:nvPr>
        </p:nvSpPr>
        <p:spPr>
          <a:xfrm>
            <a:off x="382555" y="1268963"/>
            <a:ext cx="11485984" cy="4945225"/>
          </a:xfrm>
        </p:spPr>
        <p:txBody>
          <a:bodyPr>
            <a:normAutofit fontScale="92500" lnSpcReduction="20000"/>
          </a:bodyPr>
          <a:lstStyle/>
          <a:p>
            <a:r>
              <a:rPr lang="en-US" dirty="0"/>
              <a:t>For recurring procurements it is typical to use the existing solicitation document as the starting point for the new procurement</a:t>
            </a:r>
          </a:p>
          <a:p>
            <a:r>
              <a:rPr lang="en-US" dirty="0"/>
              <a:t>When doing this, carefully read the existing document for dates, names, titles, requirements that do not pertain to the new procurement and delete them.</a:t>
            </a:r>
          </a:p>
          <a:p>
            <a:pPr lvl="1"/>
            <a:r>
              <a:rPr lang="en-US" dirty="0"/>
              <a:t>Remember the DPSCS inmate food service RFP used inmate population numbers from a prior contract </a:t>
            </a:r>
          </a:p>
          <a:p>
            <a:r>
              <a:rPr lang="en-US" dirty="0"/>
              <a:t>After the new document is completed, read it again, looking for incorrect or extraneous wording. </a:t>
            </a:r>
          </a:p>
        </p:txBody>
      </p:sp>
      <p:sp>
        <p:nvSpPr>
          <p:cNvPr id="4" name="Footer Placeholder 3">
            <a:extLst>
              <a:ext uri="{FF2B5EF4-FFF2-40B4-BE49-F238E27FC236}">
                <a16:creationId xmlns:a16="http://schemas.microsoft.com/office/drawing/2014/main" id="{91F3895A-9AC0-47FF-82AB-6FEAC7EDB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59B79C6-4DF6-40C8-8141-878CCDD87C46}"/>
              </a:ext>
            </a:extLst>
          </p:cNvPr>
          <p:cNvSpPr>
            <a:spLocks noGrp="1"/>
          </p:cNvSpPr>
          <p:nvPr>
            <p:ph type="sldNum" sz="quarter" idx="12"/>
          </p:nvPr>
        </p:nvSpPr>
        <p:spPr/>
        <p:txBody>
          <a:bodyPr/>
          <a:lstStyle/>
          <a:p>
            <a:fld id="{D57F1E4F-1CFF-5643-939E-02111984F565}" type="slidenum">
              <a:rPr lang="en-US" smtClean="0"/>
              <a:t>186</a:t>
            </a:fld>
            <a:endParaRPr lang="en-US" dirty="0"/>
          </a:p>
        </p:txBody>
      </p:sp>
    </p:spTree>
    <p:extLst>
      <p:ext uri="{BB962C8B-B14F-4D97-AF65-F5344CB8AC3E}">
        <p14:creationId xmlns:p14="http://schemas.microsoft.com/office/powerpoint/2010/main" val="4088179649"/>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2C4F-8D30-40B3-A98B-2EB0EF9E98F6}"/>
              </a:ext>
            </a:extLst>
          </p:cNvPr>
          <p:cNvSpPr>
            <a:spLocks noGrp="1"/>
          </p:cNvSpPr>
          <p:nvPr>
            <p:ph type="title"/>
          </p:nvPr>
        </p:nvSpPr>
        <p:spPr/>
        <p:txBody>
          <a:bodyPr/>
          <a:lstStyle/>
          <a:p>
            <a:r>
              <a:rPr lang="en-US" dirty="0"/>
              <a:t>Using existing document</a:t>
            </a:r>
          </a:p>
        </p:txBody>
      </p:sp>
      <p:sp>
        <p:nvSpPr>
          <p:cNvPr id="3" name="Content Placeholder 2">
            <a:extLst>
              <a:ext uri="{FF2B5EF4-FFF2-40B4-BE49-F238E27FC236}">
                <a16:creationId xmlns:a16="http://schemas.microsoft.com/office/drawing/2014/main" id="{B9BA5935-BE4A-47CA-B005-B9A06BACD42F}"/>
              </a:ext>
            </a:extLst>
          </p:cNvPr>
          <p:cNvSpPr>
            <a:spLocks noGrp="1"/>
          </p:cNvSpPr>
          <p:nvPr>
            <p:ph idx="1"/>
          </p:nvPr>
        </p:nvSpPr>
        <p:spPr>
          <a:xfrm>
            <a:off x="382555" y="951723"/>
            <a:ext cx="11485984" cy="5262465"/>
          </a:xfrm>
        </p:spPr>
        <p:txBody>
          <a:bodyPr>
            <a:normAutofit fontScale="85000" lnSpcReduction="20000"/>
          </a:bodyPr>
          <a:lstStyle/>
          <a:p>
            <a:r>
              <a:rPr lang="en-US" dirty="0"/>
              <a:t>Don’t assume that just because a requirement was in a previous procurement that it should be continued in the new one.</a:t>
            </a:r>
          </a:p>
          <a:p>
            <a:r>
              <a:rPr lang="en-US" dirty="0"/>
              <a:t>If you are unfamiliar with a requirement inquire within the unit to see if there is a reason to keep the wording</a:t>
            </a:r>
          </a:p>
          <a:p>
            <a:r>
              <a:rPr lang="en-US" dirty="0"/>
              <a:t>If no one knows why the requirement exists or what it does, consider deleting it</a:t>
            </a:r>
          </a:p>
          <a:p>
            <a:r>
              <a:rPr lang="en-US" dirty="0"/>
              <a:t>If you read a section of the scope of work and can’t understand what it is saying, seek clarification from others</a:t>
            </a:r>
          </a:p>
          <a:p>
            <a:r>
              <a:rPr lang="en-US" dirty="0"/>
              <a:t>If no one knows what it says or why it’s there, delete it</a:t>
            </a:r>
          </a:p>
          <a:p>
            <a:pPr lvl="1"/>
            <a:r>
              <a:rPr lang="en-US" dirty="0"/>
              <a:t>If you or other involved persons in the unit don’t know what it says, vendors are unlikely to know and will inquire.</a:t>
            </a:r>
          </a:p>
        </p:txBody>
      </p:sp>
      <p:sp>
        <p:nvSpPr>
          <p:cNvPr id="4" name="Footer Placeholder 3">
            <a:extLst>
              <a:ext uri="{FF2B5EF4-FFF2-40B4-BE49-F238E27FC236}">
                <a16:creationId xmlns:a16="http://schemas.microsoft.com/office/drawing/2014/main" id="{91F3895A-9AC0-47FF-82AB-6FEAC7EDB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59B79C6-4DF6-40C8-8141-878CCDD87C46}"/>
              </a:ext>
            </a:extLst>
          </p:cNvPr>
          <p:cNvSpPr>
            <a:spLocks noGrp="1"/>
          </p:cNvSpPr>
          <p:nvPr>
            <p:ph type="sldNum" sz="quarter" idx="12"/>
          </p:nvPr>
        </p:nvSpPr>
        <p:spPr/>
        <p:txBody>
          <a:bodyPr/>
          <a:lstStyle/>
          <a:p>
            <a:fld id="{D57F1E4F-1CFF-5643-939E-02111984F565}" type="slidenum">
              <a:rPr lang="en-US" smtClean="0"/>
              <a:t>187</a:t>
            </a:fld>
            <a:endParaRPr lang="en-US" dirty="0"/>
          </a:p>
        </p:txBody>
      </p:sp>
    </p:spTree>
    <p:extLst>
      <p:ext uri="{BB962C8B-B14F-4D97-AF65-F5344CB8AC3E}">
        <p14:creationId xmlns:p14="http://schemas.microsoft.com/office/powerpoint/2010/main" val="2988403099"/>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2C4F-8D30-40B3-A98B-2EB0EF9E98F6}"/>
              </a:ext>
            </a:extLst>
          </p:cNvPr>
          <p:cNvSpPr>
            <a:spLocks noGrp="1"/>
          </p:cNvSpPr>
          <p:nvPr>
            <p:ph type="title"/>
          </p:nvPr>
        </p:nvSpPr>
        <p:spPr/>
        <p:txBody>
          <a:bodyPr/>
          <a:lstStyle/>
          <a:p>
            <a:r>
              <a:rPr lang="en-US" dirty="0"/>
              <a:t>Using existing document</a:t>
            </a:r>
          </a:p>
        </p:txBody>
      </p:sp>
      <p:sp>
        <p:nvSpPr>
          <p:cNvPr id="3" name="Content Placeholder 2">
            <a:extLst>
              <a:ext uri="{FF2B5EF4-FFF2-40B4-BE49-F238E27FC236}">
                <a16:creationId xmlns:a16="http://schemas.microsoft.com/office/drawing/2014/main" id="{B9BA5935-BE4A-47CA-B005-B9A06BACD42F}"/>
              </a:ext>
            </a:extLst>
          </p:cNvPr>
          <p:cNvSpPr>
            <a:spLocks noGrp="1"/>
          </p:cNvSpPr>
          <p:nvPr>
            <p:ph idx="1"/>
          </p:nvPr>
        </p:nvSpPr>
        <p:spPr>
          <a:xfrm>
            <a:off x="382555" y="1268963"/>
            <a:ext cx="11485984" cy="4945225"/>
          </a:xfrm>
        </p:spPr>
        <p:txBody>
          <a:bodyPr>
            <a:normAutofit fontScale="92500" lnSpcReduction="10000"/>
          </a:bodyPr>
          <a:lstStyle/>
          <a:p>
            <a:r>
              <a:rPr lang="en-US" dirty="0"/>
              <a:t>Innumerable times over the years I’ve read specifications that had requirements that didn’t seem to make sense.</a:t>
            </a:r>
          </a:p>
          <a:p>
            <a:r>
              <a:rPr lang="en-US" dirty="0"/>
              <a:t>In asking for clarification of what the requirement was asking, often I’ve been told that the current author of the specifications didn’t know what the requirement said either, but since it was in the contract version they started with they assumed it had a purpose and just kept it </a:t>
            </a:r>
          </a:p>
          <a:p>
            <a:r>
              <a:rPr lang="en-US" dirty="0"/>
              <a:t>But, again, if no one knows what a requirement is saying, or why it is needed, how essential can it be?</a:t>
            </a:r>
          </a:p>
        </p:txBody>
      </p:sp>
      <p:sp>
        <p:nvSpPr>
          <p:cNvPr id="4" name="Footer Placeholder 3">
            <a:extLst>
              <a:ext uri="{FF2B5EF4-FFF2-40B4-BE49-F238E27FC236}">
                <a16:creationId xmlns:a16="http://schemas.microsoft.com/office/drawing/2014/main" id="{91F3895A-9AC0-47FF-82AB-6FEAC7EDB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59B79C6-4DF6-40C8-8141-878CCDD87C46}"/>
              </a:ext>
            </a:extLst>
          </p:cNvPr>
          <p:cNvSpPr>
            <a:spLocks noGrp="1"/>
          </p:cNvSpPr>
          <p:nvPr>
            <p:ph type="sldNum" sz="quarter" idx="12"/>
          </p:nvPr>
        </p:nvSpPr>
        <p:spPr/>
        <p:txBody>
          <a:bodyPr/>
          <a:lstStyle/>
          <a:p>
            <a:fld id="{D57F1E4F-1CFF-5643-939E-02111984F565}" type="slidenum">
              <a:rPr lang="en-US" smtClean="0"/>
              <a:t>188</a:t>
            </a:fld>
            <a:endParaRPr lang="en-US" dirty="0"/>
          </a:p>
        </p:txBody>
      </p:sp>
    </p:spTree>
    <p:extLst>
      <p:ext uri="{BB962C8B-B14F-4D97-AF65-F5344CB8AC3E}">
        <p14:creationId xmlns:p14="http://schemas.microsoft.com/office/powerpoint/2010/main" val="323696729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2C4F-8D30-40B3-A98B-2EB0EF9E98F6}"/>
              </a:ext>
            </a:extLst>
          </p:cNvPr>
          <p:cNvSpPr>
            <a:spLocks noGrp="1"/>
          </p:cNvSpPr>
          <p:nvPr>
            <p:ph type="title"/>
          </p:nvPr>
        </p:nvSpPr>
        <p:spPr/>
        <p:txBody>
          <a:bodyPr/>
          <a:lstStyle/>
          <a:p>
            <a:r>
              <a:rPr lang="en-US" dirty="0"/>
              <a:t>Using existing document</a:t>
            </a:r>
          </a:p>
        </p:txBody>
      </p:sp>
      <p:sp>
        <p:nvSpPr>
          <p:cNvPr id="3" name="Content Placeholder 2">
            <a:extLst>
              <a:ext uri="{FF2B5EF4-FFF2-40B4-BE49-F238E27FC236}">
                <a16:creationId xmlns:a16="http://schemas.microsoft.com/office/drawing/2014/main" id="{B9BA5935-BE4A-47CA-B005-B9A06BACD42F}"/>
              </a:ext>
            </a:extLst>
          </p:cNvPr>
          <p:cNvSpPr>
            <a:spLocks noGrp="1"/>
          </p:cNvSpPr>
          <p:nvPr>
            <p:ph idx="1"/>
          </p:nvPr>
        </p:nvSpPr>
        <p:spPr>
          <a:xfrm>
            <a:off x="382555" y="1268963"/>
            <a:ext cx="11485984" cy="4945225"/>
          </a:xfrm>
        </p:spPr>
        <p:txBody>
          <a:bodyPr>
            <a:normAutofit fontScale="92500" lnSpcReduction="20000"/>
          </a:bodyPr>
          <a:lstStyle/>
          <a:p>
            <a:r>
              <a:rPr lang="en-US" dirty="0"/>
              <a:t>One of the frequent examples of this involves required reports</a:t>
            </a:r>
          </a:p>
          <a:p>
            <a:r>
              <a:rPr lang="en-US" dirty="0"/>
              <a:t>Often I will ask who looks at a particular report, and how is it used</a:t>
            </a:r>
          </a:p>
          <a:p>
            <a:r>
              <a:rPr lang="en-US" dirty="0"/>
              <a:t>Frequently, the response is that no one knows who needs or even looks at a given report.</a:t>
            </a:r>
          </a:p>
          <a:p>
            <a:r>
              <a:rPr lang="en-US" dirty="0"/>
              <a:t>If no one looks at a report, it isn’t needed and the requirement for the report should be deleted</a:t>
            </a:r>
          </a:p>
          <a:p>
            <a:pPr lvl="1"/>
            <a:r>
              <a:rPr lang="en-US" dirty="0"/>
              <a:t>And also decide if simply having constant password protected access to reports that are maintained on a vendor web site is sufficient versus a physically or electronically submitted one</a:t>
            </a:r>
          </a:p>
        </p:txBody>
      </p:sp>
      <p:sp>
        <p:nvSpPr>
          <p:cNvPr id="4" name="Footer Placeholder 3">
            <a:extLst>
              <a:ext uri="{FF2B5EF4-FFF2-40B4-BE49-F238E27FC236}">
                <a16:creationId xmlns:a16="http://schemas.microsoft.com/office/drawing/2014/main" id="{91F3895A-9AC0-47FF-82AB-6FEAC7EDB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59B79C6-4DF6-40C8-8141-878CCDD87C46}"/>
              </a:ext>
            </a:extLst>
          </p:cNvPr>
          <p:cNvSpPr>
            <a:spLocks noGrp="1"/>
          </p:cNvSpPr>
          <p:nvPr>
            <p:ph type="sldNum" sz="quarter" idx="12"/>
          </p:nvPr>
        </p:nvSpPr>
        <p:spPr/>
        <p:txBody>
          <a:bodyPr/>
          <a:lstStyle/>
          <a:p>
            <a:fld id="{D57F1E4F-1CFF-5643-939E-02111984F565}" type="slidenum">
              <a:rPr lang="en-US" smtClean="0"/>
              <a:t>189</a:t>
            </a:fld>
            <a:endParaRPr lang="en-US" dirty="0"/>
          </a:p>
        </p:txBody>
      </p:sp>
    </p:spTree>
    <p:extLst>
      <p:ext uri="{BB962C8B-B14F-4D97-AF65-F5344CB8AC3E}">
        <p14:creationId xmlns:p14="http://schemas.microsoft.com/office/powerpoint/2010/main" val="531051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DFA7-0467-4316-881A-1219C26FA61D}"/>
              </a:ext>
            </a:extLst>
          </p:cNvPr>
          <p:cNvSpPr>
            <a:spLocks noGrp="1"/>
          </p:cNvSpPr>
          <p:nvPr>
            <p:ph type="title"/>
          </p:nvPr>
        </p:nvSpPr>
        <p:spPr>
          <a:xfrm>
            <a:off x="382555" y="139960"/>
            <a:ext cx="11485984" cy="1101012"/>
          </a:xfrm>
        </p:spPr>
        <p:txBody>
          <a:bodyPr>
            <a:normAutofit/>
          </a:bodyPr>
          <a:lstStyle/>
          <a:p>
            <a:r>
              <a:rPr lang="en-US" sz="4400" dirty="0">
                <a:solidFill>
                  <a:schemeClr val="accent1"/>
                </a:solidFill>
              </a:rPr>
              <a:t>clear </a:t>
            </a:r>
            <a:r>
              <a:rPr lang="en-US" sz="4400" dirty="0"/>
              <a:t>&amp; </a:t>
            </a:r>
            <a:r>
              <a:rPr lang="en-US" sz="4400" dirty="0">
                <a:solidFill>
                  <a:schemeClr val="accent1"/>
                </a:solidFill>
              </a:rPr>
              <a:t>simple</a:t>
            </a:r>
          </a:p>
        </p:txBody>
      </p:sp>
      <p:sp>
        <p:nvSpPr>
          <p:cNvPr id="3" name="Content Placeholder 2">
            <a:extLst>
              <a:ext uri="{FF2B5EF4-FFF2-40B4-BE49-F238E27FC236}">
                <a16:creationId xmlns:a16="http://schemas.microsoft.com/office/drawing/2014/main" id="{FA561CF2-E7B4-4756-BB6C-516C90A8053F}"/>
              </a:ext>
            </a:extLst>
          </p:cNvPr>
          <p:cNvSpPr>
            <a:spLocks noGrp="1"/>
          </p:cNvSpPr>
          <p:nvPr>
            <p:ph idx="1"/>
          </p:nvPr>
        </p:nvSpPr>
        <p:spPr>
          <a:xfrm>
            <a:off x="382555" y="1082351"/>
            <a:ext cx="11485984" cy="5141167"/>
          </a:xfrm>
        </p:spPr>
        <p:txBody>
          <a:bodyPr>
            <a:normAutofit fontScale="92500" lnSpcReduction="10000"/>
          </a:bodyPr>
          <a:lstStyle/>
          <a:p>
            <a:pPr algn="ctr"/>
            <a:r>
              <a:rPr lang="en-US" dirty="0"/>
              <a:t>Procurement analogy:</a:t>
            </a:r>
          </a:p>
          <a:p>
            <a:r>
              <a:rPr lang="en-US" dirty="0"/>
              <a:t>It takes conscientious, often time consuming, effort to write simple, clear, unambiguous specifications</a:t>
            </a:r>
          </a:p>
          <a:p>
            <a:r>
              <a:rPr lang="en-US" dirty="0"/>
              <a:t>Writing specifications is usually an iterative process of writing, then reading what is written and, within reason, thinking if there is a shorter or easier way to say the same thing</a:t>
            </a:r>
          </a:p>
          <a:p>
            <a:pPr lvl="1"/>
            <a:r>
              <a:rPr lang="en-US" dirty="0"/>
              <a:t>And to identify and </a:t>
            </a:r>
            <a:r>
              <a:rPr lang="en-US" b="1" dirty="0">
                <a:solidFill>
                  <a:srgbClr val="FFC000"/>
                </a:solidFill>
              </a:rPr>
              <a:t>eliminate redundancy </a:t>
            </a:r>
            <a:r>
              <a:rPr lang="en-US" b="1" dirty="0"/>
              <a:t>and</a:t>
            </a:r>
            <a:r>
              <a:rPr lang="en-US" dirty="0"/>
              <a:t> </a:t>
            </a:r>
            <a:r>
              <a:rPr lang="en-US" b="1" dirty="0">
                <a:solidFill>
                  <a:srgbClr val="FFC000"/>
                </a:solidFill>
              </a:rPr>
              <a:t>contradictions</a:t>
            </a:r>
          </a:p>
          <a:p>
            <a:r>
              <a:rPr lang="en-US" dirty="0"/>
              <a:t>Then repeating this step until you are convinced you’ve said what you want to say as simply as </a:t>
            </a:r>
            <a:r>
              <a:rPr lang="en-US" b="1" u="sng" dirty="0"/>
              <a:t>reasonably</a:t>
            </a:r>
            <a:r>
              <a:rPr lang="en-US" b="1" dirty="0"/>
              <a:t> </a:t>
            </a:r>
            <a:r>
              <a:rPr lang="en-US" dirty="0"/>
              <a:t>possible</a:t>
            </a:r>
          </a:p>
          <a:p>
            <a:endParaRPr lang="en-US" dirty="0"/>
          </a:p>
          <a:p>
            <a:pPr lvl="1"/>
            <a:endParaRPr lang="en-US" dirty="0"/>
          </a:p>
        </p:txBody>
      </p:sp>
      <p:sp>
        <p:nvSpPr>
          <p:cNvPr id="4" name="Footer Placeholder 3">
            <a:extLst>
              <a:ext uri="{FF2B5EF4-FFF2-40B4-BE49-F238E27FC236}">
                <a16:creationId xmlns:a16="http://schemas.microsoft.com/office/drawing/2014/main" id="{ADAE7EC3-6DC9-4471-BE26-DCE484A3D4B8}"/>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FDE2D823-512A-42DE-8902-54BC696D79EA}"/>
              </a:ext>
            </a:extLst>
          </p:cNvPr>
          <p:cNvSpPr>
            <a:spLocks noGrp="1"/>
          </p:cNvSpPr>
          <p:nvPr>
            <p:ph type="sldNum" sz="quarter" idx="12"/>
          </p:nvPr>
        </p:nvSpPr>
        <p:spPr/>
        <p:txBody>
          <a:bodyPr/>
          <a:lstStyle/>
          <a:p>
            <a:fld id="{D57F1E4F-1CFF-5643-939E-02111984F565}" type="slidenum">
              <a:rPr lang="en-US" smtClean="0"/>
              <a:t>19</a:t>
            </a:fld>
            <a:endParaRPr lang="en-US" dirty="0"/>
          </a:p>
        </p:txBody>
      </p:sp>
    </p:spTree>
    <p:extLst>
      <p:ext uri="{BB962C8B-B14F-4D97-AF65-F5344CB8AC3E}">
        <p14:creationId xmlns:p14="http://schemas.microsoft.com/office/powerpoint/2010/main" val="2901960659"/>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2C4F-8D30-40B3-A98B-2EB0EF9E98F6}"/>
              </a:ext>
            </a:extLst>
          </p:cNvPr>
          <p:cNvSpPr>
            <a:spLocks noGrp="1"/>
          </p:cNvSpPr>
          <p:nvPr>
            <p:ph type="title"/>
          </p:nvPr>
        </p:nvSpPr>
        <p:spPr/>
        <p:txBody>
          <a:bodyPr>
            <a:normAutofit/>
          </a:bodyPr>
          <a:lstStyle/>
          <a:p>
            <a:r>
              <a:rPr lang="en-US" sz="4000" b="0" dirty="0"/>
              <a:t>Using existing document</a:t>
            </a:r>
          </a:p>
        </p:txBody>
      </p:sp>
      <p:sp>
        <p:nvSpPr>
          <p:cNvPr id="3" name="Content Placeholder 2">
            <a:extLst>
              <a:ext uri="{FF2B5EF4-FFF2-40B4-BE49-F238E27FC236}">
                <a16:creationId xmlns:a16="http://schemas.microsoft.com/office/drawing/2014/main" id="{B9BA5935-BE4A-47CA-B005-B9A06BACD42F}"/>
              </a:ext>
            </a:extLst>
          </p:cNvPr>
          <p:cNvSpPr>
            <a:spLocks noGrp="1"/>
          </p:cNvSpPr>
          <p:nvPr>
            <p:ph idx="1"/>
          </p:nvPr>
        </p:nvSpPr>
        <p:spPr>
          <a:xfrm>
            <a:off x="259882" y="808522"/>
            <a:ext cx="11608657" cy="5755907"/>
          </a:xfrm>
        </p:spPr>
        <p:txBody>
          <a:bodyPr>
            <a:normAutofit fontScale="77500" lnSpcReduction="20000"/>
          </a:bodyPr>
          <a:lstStyle/>
          <a:p>
            <a:r>
              <a:rPr lang="en-US" dirty="0"/>
              <a:t>Many times in the past when reading proposals from vendors I have come across statements, such as how delighted the offeror is to be submitting the proposal to the State of California, or another state, county, etc.. </a:t>
            </a:r>
          </a:p>
          <a:p>
            <a:r>
              <a:rPr lang="en-US" dirty="0"/>
              <a:t>I point out such situations to the offerors and, only partially in jest, ask what other aspects of the proposal, aside from the wrong name, apply to the other jurisdiction and not Maryland   </a:t>
            </a:r>
          </a:p>
          <a:p>
            <a:r>
              <a:rPr lang="en-US" dirty="0"/>
              <a:t>Just as these offerors are typically embarrassed by the slip-up and the negative reflection of their conscientiousness</a:t>
            </a:r>
          </a:p>
          <a:p>
            <a:r>
              <a:rPr lang="en-US" dirty="0"/>
              <a:t>If upon questioning from vendors we admit that various specification requirements are inadvertent carry-overs from previous procurements and should be removed from our solicitation</a:t>
            </a:r>
          </a:p>
          <a:p>
            <a:r>
              <a:rPr lang="en-US" dirty="0"/>
              <a:t>This both takes time for an amendment and negatively reflects on the agency</a:t>
            </a:r>
          </a:p>
          <a:p>
            <a:pPr lvl="1"/>
            <a:r>
              <a:rPr lang="en-US" dirty="0"/>
              <a:t>With the possible “perception is reality” consequences as described earlier   </a:t>
            </a:r>
          </a:p>
        </p:txBody>
      </p:sp>
      <p:sp>
        <p:nvSpPr>
          <p:cNvPr id="4" name="Footer Placeholder 3">
            <a:extLst>
              <a:ext uri="{FF2B5EF4-FFF2-40B4-BE49-F238E27FC236}">
                <a16:creationId xmlns:a16="http://schemas.microsoft.com/office/drawing/2014/main" id="{91F3895A-9AC0-47FF-82AB-6FEAC7EDB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59B79C6-4DF6-40C8-8141-878CCDD87C46}"/>
              </a:ext>
            </a:extLst>
          </p:cNvPr>
          <p:cNvSpPr>
            <a:spLocks noGrp="1"/>
          </p:cNvSpPr>
          <p:nvPr>
            <p:ph type="sldNum" sz="quarter" idx="12"/>
          </p:nvPr>
        </p:nvSpPr>
        <p:spPr/>
        <p:txBody>
          <a:bodyPr/>
          <a:lstStyle/>
          <a:p>
            <a:fld id="{D57F1E4F-1CFF-5643-939E-02111984F565}" type="slidenum">
              <a:rPr lang="en-US" smtClean="0"/>
              <a:t>190</a:t>
            </a:fld>
            <a:endParaRPr lang="en-US" dirty="0"/>
          </a:p>
        </p:txBody>
      </p:sp>
    </p:spTree>
    <p:extLst>
      <p:ext uri="{BB962C8B-B14F-4D97-AF65-F5344CB8AC3E}">
        <p14:creationId xmlns:p14="http://schemas.microsoft.com/office/powerpoint/2010/main" val="223022166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62" name="Rectangle 1026">
            <a:extLst>
              <a:ext uri="{FF2B5EF4-FFF2-40B4-BE49-F238E27FC236}">
                <a16:creationId xmlns:a16="http://schemas.microsoft.com/office/drawing/2014/main" id="{69BCDD90-ED68-45B1-9CB3-A3EBC1D0ACD9}"/>
              </a:ext>
            </a:extLst>
          </p:cNvPr>
          <p:cNvSpPr>
            <a:spLocks noGrp="1" noChangeArrowheads="1"/>
          </p:cNvSpPr>
          <p:nvPr>
            <p:ph type="title"/>
          </p:nvPr>
        </p:nvSpPr>
        <p:spPr>
          <a:xfrm>
            <a:off x="1981200" y="1066800"/>
            <a:ext cx="8229600" cy="3200400"/>
          </a:xfrm>
        </p:spPr>
        <p:txBody>
          <a:bodyPr/>
          <a:lstStyle/>
          <a:p>
            <a:pPr eaLnBrk="1" hangingPunct="1">
              <a:defRPr/>
            </a:pPr>
            <a:r>
              <a:rPr lang="en-US" sz="4000" dirty="0"/>
              <a:t>Performance Based Contracting (PBC)</a:t>
            </a:r>
          </a:p>
        </p:txBody>
      </p:sp>
      <p:sp>
        <p:nvSpPr>
          <p:cNvPr id="5" name="Footer Placeholder 2">
            <a:extLst>
              <a:ext uri="{FF2B5EF4-FFF2-40B4-BE49-F238E27FC236}">
                <a16:creationId xmlns:a16="http://schemas.microsoft.com/office/drawing/2014/main" id="{DB900DA9-284E-4FF7-9D53-09F10987AFF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6" name="Slide Number Placeholder 3">
            <a:extLst>
              <a:ext uri="{FF2B5EF4-FFF2-40B4-BE49-F238E27FC236}">
                <a16:creationId xmlns:a16="http://schemas.microsoft.com/office/drawing/2014/main" id="{2AB73128-38E3-4910-83EF-2273D3BDF1D1}"/>
              </a:ext>
            </a:extLst>
          </p:cNvPr>
          <p:cNvSpPr>
            <a:spLocks noGrp="1"/>
          </p:cNvSpPr>
          <p:nvPr>
            <p:ph type="sldNum" sz="quarter" idx="12"/>
          </p:nvPr>
        </p:nvSpPr>
        <p:spPr/>
        <p:txBody>
          <a:bodyPr/>
          <a:lstStyle/>
          <a:p>
            <a:pPr>
              <a:defRPr/>
            </a:pPr>
            <a:fld id="{A607EF10-AA43-481A-BBE9-97D0297112D7}" type="slidenum">
              <a:rPr lang="en-US" altLang="en-US"/>
              <a:pPr>
                <a:defRPr/>
              </a:pPr>
              <a:t>191</a:t>
            </a:fld>
            <a:endParaRPr lang="en-US" altLang="en-US" dirty="0"/>
          </a:p>
        </p:txBody>
      </p:sp>
    </p:spTree>
    <p:extLst>
      <p:ext uri="{BB962C8B-B14F-4D97-AF65-F5344CB8AC3E}">
        <p14:creationId xmlns:p14="http://schemas.microsoft.com/office/powerpoint/2010/main" val="2762345342"/>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7474" name="Rectangle 2">
            <a:extLst>
              <a:ext uri="{FF2B5EF4-FFF2-40B4-BE49-F238E27FC236}">
                <a16:creationId xmlns:a16="http://schemas.microsoft.com/office/drawing/2014/main" id="{171AB45D-5B61-4A8C-AA43-C663A8E9862D}"/>
              </a:ext>
            </a:extLst>
          </p:cNvPr>
          <p:cNvSpPr>
            <a:spLocks noGrp="1" noChangeArrowheads="1"/>
          </p:cNvSpPr>
          <p:nvPr>
            <p:ph type="title"/>
          </p:nvPr>
        </p:nvSpPr>
        <p:spPr>
          <a:xfrm>
            <a:off x="634480" y="277814"/>
            <a:ext cx="10955776" cy="881683"/>
          </a:xfrm>
        </p:spPr>
        <p:txBody>
          <a:bodyPr>
            <a:normAutofit fontScale="90000"/>
          </a:bodyPr>
          <a:lstStyle/>
          <a:p>
            <a:pPr eaLnBrk="1" hangingPunct="1">
              <a:defRPr/>
            </a:pPr>
            <a:r>
              <a:rPr lang="en-US" sz="4000" b="0" dirty="0"/>
              <a:t>Performance Based Contracting </a:t>
            </a:r>
            <a:r>
              <a:rPr lang="en-US" sz="2400" b="0" dirty="0">
                <a:solidFill>
                  <a:schemeClr val="tx1"/>
                </a:solidFill>
              </a:rPr>
              <a:t>(Cont’d)</a:t>
            </a:r>
            <a:r>
              <a:rPr lang="en-US" sz="4000" b="0" dirty="0">
                <a:solidFill>
                  <a:srgbClr val="FFFF00"/>
                </a:solidFill>
              </a:rPr>
              <a:t> </a:t>
            </a:r>
          </a:p>
        </p:txBody>
      </p:sp>
      <p:sp>
        <p:nvSpPr>
          <p:cNvPr id="1257475" name="Rectangle 3">
            <a:extLst>
              <a:ext uri="{FF2B5EF4-FFF2-40B4-BE49-F238E27FC236}">
                <a16:creationId xmlns:a16="http://schemas.microsoft.com/office/drawing/2014/main" id="{A4EF7220-9DAB-4E14-B1ED-53C03D94F435}"/>
              </a:ext>
            </a:extLst>
          </p:cNvPr>
          <p:cNvSpPr>
            <a:spLocks noGrp="1" noChangeArrowheads="1"/>
          </p:cNvSpPr>
          <p:nvPr>
            <p:ph idx="1"/>
          </p:nvPr>
        </p:nvSpPr>
        <p:spPr>
          <a:xfrm>
            <a:off x="499621" y="1219200"/>
            <a:ext cx="11241464" cy="5257800"/>
          </a:xfrm>
        </p:spPr>
        <p:txBody>
          <a:bodyPr>
            <a:normAutofit/>
          </a:bodyPr>
          <a:lstStyle/>
          <a:p>
            <a:pPr eaLnBrk="1" hangingPunct="1">
              <a:defRPr/>
            </a:pPr>
            <a:r>
              <a:rPr lang="en-US" sz="2800" dirty="0"/>
              <a:t>Is a relatively new name</a:t>
            </a:r>
          </a:p>
          <a:p>
            <a:pPr eaLnBrk="1" hangingPunct="1">
              <a:defRPr/>
            </a:pPr>
            <a:r>
              <a:rPr lang="en-US" sz="2800" dirty="0"/>
              <a:t>But it is not a new concept</a:t>
            </a:r>
          </a:p>
          <a:p>
            <a:pPr eaLnBrk="1" hangingPunct="1">
              <a:defRPr/>
            </a:pPr>
            <a:r>
              <a:rPr lang="en-US" sz="2800" dirty="0"/>
              <a:t>COMAR 21.04.01.03 identifies a preference for functional or performance criteria over design and detailed physical descriptions </a:t>
            </a:r>
          </a:p>
          <a:p>
            <a:pPr lvl="1" eaLnBrk="1" hangingPunct="1">
              <a:defRPr/>
            </a:pPr>
            <a:r>
              <a:rPr lang="en-US" sz="2400" dirty="0"/>
              <a:t>COMAR 21.04.01.03 became effective 7/1/1981 and has been essentially unchanged since then</a:t>
            </a:r>
          </a:p>
          <a:p>
            <a:pPr lvl="1" eaLnBrk="1" hangingPunct="1">
              <a:defRPr/>
            </a:pPr>
            <a:r>
              <a:rPr lang="en-US" sz="2400" dirty="0"/>
              <a:t>Most of Title 21 was originally based upon the American Bar Association (ABA) 1979 Model Procurement Code for State and Local Governments and the companion Model Procurement Regulations</a:t>
            </a:r>
          </a:p>
          <a:p>
            <a:pPr marL="914400" lvl="2" indent="0" eaLnBrk="1" hangingPunct="1">
              <a:buNone/>
              <a:defRPr/>
            </a:pPr>
            <a:endParaRPr lang="en-US" sz="2000" dirty="0"/>
          </a:p>
        </p:txBody>
      </p:sp>
      <p:sp>
        <p:nvSpPr>
          <p:cNvPr id="6" name="Footer Placeholder 3">
            <a:extLst>
              <a:ext uri="{FF2B5EF4-FFF2-40B4-BE49-F238E27FC236}">
                <a16:creationId xmlns:a16="http://schemas.microsoft.com/office/drawing/2014/main" id="{7721045F-1FDE-4C54-87FF-D529B54D30C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9432EA4-6661-4663-8844-E1156A4814A9}"/>
              </a:ext>
            </a:extLst>
          </p:cNvPr>
          <p:cNvSpPr>
            <a:spLocks noGrp="1"/>
          </p:cNvSpPr>
          <p:nvPr>
            <p:ph type="sldNum" sz="quarter" idx="12"/>
          </p:nvPr>
        </p:nvSpPr>
        <p:spPr/>
        <p:txBody>
          <a:bodyPr/>
          <a:lstStyle/>
          <a:p>
            <a:pPr>
              <a:defRPr/>
            </a:pPr>
            <a:fld id="{BFDB6733-A308-474E-B3AB-9CE5891E01A9}" type="slidenum">
              <a:rPr lang="en-US" altLang="en-US"/>
              <a:pPr>
                <a:defRPr/>
              </a:pPr>
              <a:t>192</a:t>
            </a:fld>
            <a:endParaRPr lang="en-US" altLang="en-US" dirty="0"/>
          </a:p>
        </p:txBody>
      </p:sp>
    </p:spTree>
    <p:extLst>
      <p:ext uri="{BB962C8B-B14F-4D97-AF65-F5344CB8AC3E}">
        <p14:creationId xmlns:p14="http://schemas.microsoft.com/office/powerpoint/2010/main" val="3013365205"/>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0546" name="Rectangle 1026">
            <a:extLst>
              <a:ext uri="{FF2B5EF4-FFF2-40B4-BE49-F238E27FC236}">
                <a16:creationId xmlns:a16="http://schemas.microsoft.com/office/drawing/2014/main" id="{10F64ACF-F85C-4D25-BA10-5670BF6ECA52}"/>
              </a:ext>
            </a:extLst>
          </p:cNvPr>
          <p:cNvSpPr>
            <a:spLocks noGrp="1" noChangeArrowheads="1"/>
          </p:cNvSpPr>
          <p:nvPr>
            <p:ph type="title"/>
          </p:nvPr>
        </p:nvSpPr>
        <p:spPr>
          <a:xfrm>
            <a:off x="669303" y="152399"/>
            <a:ext cx="10779551" cy="862969"/>
          </a:xfrm>
        </p:spPr>
        <p:txBody>
          <a:bodyPr>
            <a:normAutofit fontScale="90000"/>
          </a:bodyPr>
          <a:lstStyle/>
          <a:p>
            <a:pPr eaLnBrk="1" hangingPunct="1">
              <a:defRPr/>
            </a:pPr>
            <a:r>
              <a:rPr lang="en-US" sz="4000" b="0" dirty="0"/>
              <a:t>Performance Based Contracting </a:t>
            </a:r>
            <a:r>
              <a:rPr lang="en-US" sz="2400" b="0" dirty="0">
                <a:solidFill>
                  <a:schemeClr val="tx1"/>
                </a:solidFill>
              </a:rPr>
              <a:t>(Cont’d)</a:t>
            </a:r>
          </a:p>
        </p:txBody>
      </p:sp>
      <p:sp>
        <p:nvSpPr>
          <p:cNvPr id="1260547" name="Rectangle 1027">
            <a:extLst>
              <a:ext uri="{FF2B5EF4-FFF2-40B4-BE49-F238E27FC236}">
                <a16:creationId xmlns:a16="http://schemas.microsoft.com/office/drawing/2014/main" id="{35641A5B-CA5E-4D55-A668-9087CC4EA647}"/>
              </a:ext>
            </a:extLst>
          </p:cNvPr>
          <p:cNvSpPr>
            <a:spLocks noGrp="1" noChangeArrowheads="1"/>
          </p:cNvSpPr>
          <p:nvPr>
            <p:ph idx="1"/>
          </p:nvPr>
        </p:nvSpPr>
        <p:spPr>
          <a:xfrm>
            <a:off x="382553" y="1055802"/>
            <a:ext cx="11426894" cy="5421198"/>
          </a:xfrm>
        </p:spPr>
        <p:txBody>
          <a:bodyPr>
            <a:normAutofit/>
          </a:bodyPr>
          <a:lstStyle/>
          <a:p>
            <a:pPr eaLnBrk="1" hangingPunct="1">
              <a:defRPr/>
            </a:pPr>
            <a:r>
              <a:rPr lang="en-US" altLang="en-US" sz="2800" dirty="0"/>
              <a:t>So what is now called PBC is the latest chapter in a long history of public procurement evolution</a:t>
            </a:r>
          </a:p>
          <a:p>
            <a:pPr lvl="1" eaLnBrk="1" hangingPunct="1">
              <a:defRPr/>
            </a:pPr>
            <a:r>
              <a:rPr lang="en-US" altLang="en-US" sz="2400" dirty="0"/>
              <a:t>From anything goes (few formal laws, rules, regulations, etc..) in the 1800’s and early 1900’s</a:t>
            </a:r>
          </a:p>
          <a:p>
            <a:pPr lvl="1" eaLnBrk="1" hangingPunct="1">
              <a:defRPr/>
            </a:pPr>
            <a:r>
              <a:rPr lang="en-US" altLang="en-US" sz="2400" dirty="0"/>
              <a:t>To reform movements in the 1930’s that produced civil service and formal procurement laws, regulations, etc.., primarily for the Federal government</a:t>
            </a:r>
          </a:p>
          <a:p>
            <a:pPr lvl="2" eaLnBrk="1" hangingPunct="1">
              <a:defRPr/>
            </a:pPr>
            <a:r>
              <a:rPr lang="en-US" altLang="en-US" sz="2000" dirty="0"/>
              <a:t>That emphasized written specifications and contracts, and sealed bidding with awards being made to the responsible bidder with the lowest responsive bid price</a:t>
            </a:r>
          </a:p>
          <a:p>
            <a:pPr lvl="2" eaLnBrk="1" hangingPunct="1">
              <a:defRPr/>
            </a:pPr>
            <a:r>
              <a:rPr lang="en-US" altLang="en-US" sz="2000" dirty="0"/>
              <a:t>When most procurements were for tangible, physical items and construction</a:t>
            </a:r>
          </a:p>
          <a:p>
            <a:pPr lvl="1" eaLnBrk="1" hangingPunct="1">
              <a:defRPr/>
            </a:pPr>
            <a:r>
              <a:rPr lang="en-US" altLang="en-US" sz="2400" dirty="0"/>
              <a:t>To evaluated procurements based upon best value for services and other non-tangible item based contracts</a:t>
            </a:r>
          </a:p>
        </p:txBody>
      </p:sp>
      <p:sp>
        <p:nvSpPr>
          <p:cNvPr id="6" name="Footer Placeholder 3">
            <a:extLst>
              <a:ext uri="{FF2B5EF4-FFF2-40B4-BE49-F238E27FC236}">
                <a16:creationId xmlns:a16="http://schemas.microsoft.com/office/drawing/2014/main" id="{2C6B4296-F15F-49B6-AEBF-350EF50A4AB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48745B9-3BE2-4662-83BA-B036EF8FDAED}"/>
              </a:ext>
            </a:extLst>
          </p:cNvPr>
          <p:cNvSpPr>
            <a:spLocks noGrp="1"/>
          </p:cNvSpPr>
          <p:nvPr>
            <p:ph type="sldNum" sz="quarter" idx="12"/>
          </p:nvPr>
        </p:nvSpPr>
        <p:spPr/>
        <p:txBody>
          <a:bodyPr/>
          <a:lstStyle/>
          <a:p>
            <a:pPr>
              <a:defRPr/>
            </a:pPr>
            <a:fld id="{DF9EDF77-295A-4ED9-A74B-27C704154C03}" type="slidenum">
              <a:rPr lang="en-US" altLang="en-US"/>
              <a:pPr>
                <a:defRPr/>
              </a:pPr>
              <a:t>193</a:t>
            </a:fld>
            <a:endParaRPr lang="en-US" altLang="en-US" dirty="0"/>
          </a:p>
        </p:txBody>
      </p:sp>
      <p:sp>
        <p:nvSpPr>
          <p:cNvPr id="4" name="Footer Placeholder 3">
            <a:extLst>
              <a:ext uri="{FF2B5EF4-FFF2-40B4-BE49-F238E27FC236}">
                <a16:creationId xmlns:a16="http://schemas.microsoft.com/office/drawing/2014/main" id="{BC3B4F67-C036-4D84-8173-2270B4F8F37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430807922"/>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2">
            <a:extLst>
              <a:ext uri="{FF2B5EF4-FFF2-40B4-BE49-F238E27FC236}">
                <a16:creationId xmlns:a16="http://schemas.microsoft.com/office/drawing/2014/main" id="{C3EB8EE9-6720-429E-B26F-9BD9D663188D}"/>
              </a:ext>
            </a:extLst>
          </p:cNvPr>
          <p:cNvSpPr>
            <a:spLocks noGrp="1" noChangeArrowheads="1"/>
          </p:cNvSpPr>
          <p:nvPr>
            <p:ph type="title"/>
          </p:nvPr>
        </p:nvSpPr>
        <p:spPr>
          <a:xfrm>
            <a:off x="504333" y="152400"/>
            <a:ext cx="11279171" cy="685800"/>
          </a:xfrm>
        </p:spPr>
        <p:txBody>
          <a:bodyPr>
            <a:normAutofit fontScale="90000"/>
          </a:bodyPr>
          <a:lstStyle/>
          <a:p>
            <a:pPr eaLnBrk="1" hangingPunct="1">
              <a:defRPr/>
            </a:pPr>
            <a:r>
              <a:rPr lang="en-US" sz="4000" b="0" dirty="0"/>
              <a:t>Performance Based Contracting</a:t>
            </a:r>
            <a:r>
              <a:rPr lang="en-US" sz="4000" b="0" dirty="0">
                <a:solidFill>
                  <a:srgbClr val="FF9900"/>
                </a:solidFill>
              </a:rPr>
              <a:t> </a:t>
            </a:r>
            <a:r>
              <a:rPr lang="en-US" sz="2400" b="0" dirty="0">
                <a:solidFill>
                  <a:schemeClr val="tx1"/>
                </a:solidFill>
              </a:rPr>
              <a:t>(Cont’d)</a:t>
            </a:r>
          </a:p>
        </p:txBody>
      </p:sp>
      <p:sp>
        <p:nvSpPr>
          <p:cNvPr id="1261571" name="Rectangle 3">
            <a:extLst>
              <a:ext uri="{FF2B5EF4-FFF2-40B4-BE49-F238E27FC236}">
                <a16:creationId xmlns:a16="http://schemas.microsoft.com/office/drawing/2014/main" id="{E908D30F-5022-4E86-B857-B94C0B181FEE}"/>
              </a:ext>
            </a:extLst>
          </p:cNvPr>
          <p:cNvSpPr>
            <a:spLocks noGrp="1" noChangeArrowheads="1"/>
          </p:cNvSpPr>
          <p:nvPr>
            <p:ph idx="1"/>
          </p:nvPr>
        </p:nvSpPr>
        <p:spPr>
          <a:xfrm>
            <a:off x="558279" y="1366886"/>
            <a:ext cx="11251167" cy="5110113"/>
          </a:xfrm>
        </p:spPr>
        <p:txBody>
          <a:bodyPr>
            <a:normAutofit fontScale="92500"/>
          </a:bodyPr>
          <a:lstStyle/>
          <a:p>
            <a:pPr eaLnBrk="1" hangingPunct="1">
              <a:defRPr/>
            </a:pPr>
            <a:r>
              <a:rPr lang="en-US" sz="2800" dirty="0"/>
              <a:t>As the U.S. economy evolved from primarily  manufacturing based to primarily services based</a:t>
            </a:r>
          </a:p>
          <a:p>
            <a:pPr eaLnBrk="1" hangingPunct="1">
              <a:defRPr/>
            </a:pPr>
            <a:r>
              <a:rPr lang="en-US" sz="2800" dirty="0"/>
              <a:t>Government purchases of services and IT also increased substantially</a:t>
            </a:r>
          </a:p>
          <a:p>
            <a:pPr eaLnBrk="1" hangingPunct="1">
              <a:defRPr/>
            </a:pPr>
            <a:r>
              <a:rPr lang="en-US" sz="2800" dirty="0"/>
              <a:t>And price was no longer the only important aspect in making an award</a:t>
            </a:r>
          </a:p>
          <a:p>
            <a:pPr lvl="1" eaLnBrk="1" hangingPunct="1">
              <a:defRPr/>
            </a:pPr>
            <a:r>
              <a:rPr lang="en-US" sz="2400" dirty="0"/>
              <a:t>Because services usually cannot be specified with the precision of commodities</a:t>
            </a:r>
          </a:p>
          <a:p>
            <a:pPr lvl="2" eaLnBrk="1" hangingPunct="1">
              <a:defRPr/>
            </a:pPr>
            <a:r>
              <a:rPr lang="en-US" sz="2000" b="1" dirty="0"/>
              <a:t>i.e., size dimensions, weight, color, tensile strength, electrical consumption, heat output, etc..</a:t>
            </a:r>
          </a:p>
          <a:p>
            <a:pPr lvl="1" eaLnBrk="1" hangingPunct="1">
              <a:defRPr/>
            </a:pPr>
            <a:r>
              <a:rPr lang="en-US" sz="2400" dirty="0"/>
              <a:t>What a particular vendor would provide was at least as important as its price to do so  </a:t>
            </a:r>
          </a:p>
        </p:txBody>
      </p:sp>
      <p:sp>
        <p:nvSpPr>
          <p:cNvPr id="6" name="Footer Placeholder 3">
            <a:extLst>
              <a:ext uri="{FF2B5EF4-FFF2-40B4-BE49-F238E27FC236}">
                <a16:creationId xmlns:a16="http://schemas.microsoft.com/office/drawing/2014/main" id="{063EEFFF-350B-443A-9FA2-36FA6E28EA5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F4FEDDF-3249-46DD-A457-C2B580F3F84F}"/>
              </a:ext>
            </a:extLst>
          </p:cNvPr>
          <p:cNvSpPr>
            <a:spLocks noGrp="1"/>
          </p:cNvSpPr>
          <p:nvPr>
            <p:ph type="sldNum" sz="quarter" idx="12"/>
          </p:nvPr>
        </p:nvSpPr>
        <p:spPr/>
        <p:txBody>
          <a:bodyPr/>
          <a:lstStyle/>
          <a:p>
            <a:pPr>
              <a:defRPr/>
            </a:pPr>
            <a:fld id="{63AB0EB2-D147-4CD8-A179-90D13F96AC0D}" type="slidenum">
              <a:rPr lang="en-US" altLang="en-US"/>
              <a:pPr>
                <a:defRPr/>
              </a:pPr>
              <a:t>194</a:t>
            </a:fld>
            <a:endParaRPr lang="en-US" altLang="en-US" dirty="0"/>
          </a:p>
        </p:txBody>
      </p:sp>
    </p:spTree>
    <p:extLst>
      <p:ext uri="{BB962C8B-B14F-4D97-AF65-F5344CB8AC3E}">
        <p14:creationId xmlns:p14="http://schemas.microsoft.com/office/powerpoint/2010/main" val="1253408487"/>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1026">
            <a:extLst>
              <a:ext uri="{FF2B5EF4-FFF2-40B4-BE49-F238E27FC236}">
                <a16:creationId xmlns:a16="http://schemas.microsoft.com/office/drawing/2014/main" id="{27C8DA1C-11A2-4B92-92A2-A1D32BDD88B9}"/>
              </a:ext>
            </a:extLst>
          </p:cNvPr>
          <p:cNvSpPr>
            <a:spLocks noGrp="1" noChangeArrowheads="1"/>
          </p:cNvSpPr>
          <p:nvPr>
            <p:ph type="title"/>
          </p:nvPr>
        </p:nvSpPr>
        <p:spPr>
          <a:xfrm>
            <a:off x="565607" y="277814"/>
            <a:ext cx="11109489" cy="712787"/>
          </a:xfrm>
        </p:spPr>
        <p:txBody>
          <a:bodyPr>
            <a:normAutofit fontScale="90000"/>
          </a:bodyPr>
          <a:lstStyle/>
          <a:p>
            <a:pPr eaLnBrk="1" hangingPunct="1">
              <a:defRPr/>
            </a:pPr>
            <a:r>
              <a:rPr lang="en-US" sz="4000" dirty="0"/>
              <a:t>Performance Based Contracting</a:t>
            </a:r>
            <a:r>
              <a:rPr lang="en-US" sz="4000" dirty="0">
                <a:solidFill>
                  <a:srgbClr val="FF9900"/>
                </a:solidFill>
              </a:rPr>
              <a:t> </a:t>
            </a:r>
            <a:r>
              <a:rPr lang="en-US" sz="2400" dirty="0"/>
              <a:t>(Cont’d)</a:t>
            </a:r>
          </a:p>
        </p:txBody>
      </p:sp>
      <p:sp>
        <p:nvSpPr>
          <p:cNvPr id="1262595" name="Rectangle 1027">
            <a:extLst>
              <a:ext uri="{FF2B5EF4-FFF2-40B4-BE49-F238E27FC236}">
                <a16:creationId xmlns:a16="http://schemas.microsoft.com/office/drawing/2014/main" id="{CB9BB854-95A8-4881-AC97-880DB981BBA3}"/>
              </a:ext>
            </a:extLst>
          </p:cNvPr>
          <p:cNvSpPr>
            <a:spLocks noGrp="1" noChangeArrowheads="1"/>
          </p:cNvSpPr>
          <p:nvPr>
            <p:ph idx="1"/>
          </p:nvPr>
        </p:nvSpPr>
        <p:spPr>
          <a:xfrm>
            <a:off x="509046" y="1187777"/>
            <a:ext cx="11359491" cy="5284461"/>
          </a:xfrm>
        </p:spPr>
        <p:txBody>
          <a:bodyPr>
            <a:normAutofit/>
          </a:bodyPr>
          <a:lstStyle/>
          <a:p>
            <a:pPr eaLnBrk="1" hangingPunct="1">
              <a:defRPr/>
            </a:pPr>
            <a:r>
              <a:rPr lang="en-US" dirty="0"/>
              <a:t>The result was what originally was called “Competitive Negotiations” which featured a technical review of a vendor’s offering and price</a:t>
            </a:r>
          </a:p>
          <a:p>
            <a:pPr eaLnBrk="1" hangingPunct="1">
              <a:defRPr/>
            </a:pPr>
            <a:r>
              <a:rPr lang="en-US" dirty="0"/>
              <a:t>The name Competitive Negotiations was changed to “Competitive Sealed Proposals” (CSP) in Maryland as of July 1, 1987</a:t>
            </a:r>
          </a:p>
          <a:p>
            <a:pPr eaLnBrk="1" hangingPunct="1">
              <a:defRPr/>
            </a:pPr>
            <a:r>
              <a:rPr lang="en-US" dirty="0"/>
              <a:t>The largest dollar value of procurements in Maryland are done by CSP</a:t>
            </a:r>
          </a:p>
        </p:txBody>
      </p:sp>
      <p:sp>
        <p:nvSpPr>
          <p:cNvPr id="6" name="Footer Placeholder 3">
            <a:extLst>
              <a:ext uri="{FF2B5EF4-FFF2-40B4-BE49-F238E27FC236}">
                <a16:creationId xmlns:a16="http://schemas.microsoft.com/office/drawing/2014/main" id="{076C388B-BD8A-4E28-A883-51DB5FA6B05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A7B3880-A0A5-483E-BDBB-7D487764292B}"/>
              </a:ext>
            </a:extLst>
          </p:cNvPr>
          <p:cNvSpPr>
            <a:spLocks noGrp="1"/>
          </p:cNvSpPr>
          <p:nvPr>
            <p:ph type="sldNum" sz="quarter" idx="12"/>
          </p:nvPr>
        </p:nvSpPr>
        <p:spPr/>
        <p:txBody>
          <a:bodyPr/>
          <a:lstStyle/>
          <a:p>
            <a:pPr>
              <a:defRPr/>
            </a:pPr>
            <a:fld id="{4C3FC405-930D-4E9B-96B3-550DB821D9C4}" type="slidenum">
              <a:rPr lang="en-US" altLang="en-US"/>
              <a:pPr>
                <a:defRPr/>
              </a:pPr>
              <a:t>195</a:t>
            </a:fld>
            <a:endParaRPr lang="en-US" altLang="en-US" dirty="0"/>
          </a:p>
        </p:txBody>
      </p:sp>
    </p:spTree>
    <p:extLst>
      <p:ext uri="{BB962C8B-B14F-4D97-AF65-F5344CB8AC3E}">
        <p14:creationId xmlns:p14="http://schemas.microsoft.com/office/powerpoint/2010/main" val="850373278"/>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050">
            <a:extLst>
              <a:ext uri="{FF2B5EF4-FFF2-40B4-BE49-F238E27FC236}">
                <a16:creationId xmlns:a16="http://schemas.microsoft.com/office/drawing/2014/main" id="{163617A4-3D2C-488F-80FD-FFD69F7BE4B0}"/>
              </a:ext>
            </a:extLst>
          </p:cNvPr>
          <p:cNvSpPr>
            <a:spLocks noGrp="1" noChangeArrowheads="1"/>
          </p:cNvSpPr>
          <p:nvPr>
            <p:ph type="title"/>
          </p:nvPr>
        </p:nvSpPr>
        <p:spPr>
          <a:xfrm>
            <a:off x="476054" y="152400"/>
            <a:ext cx="11392484" cy="609600"/>
          </a:xfrm>
        </p:spPr>
        <p:txBody>
          <a:bodyPr>
            <a:normAutofit fontScale="90000"/>
          </a:bodyPr>
          <a:lstStyle/>
          <a:p>
            <a:pPr eaLnBrk="1" hangingPunct="1">
              <a:defRPr/>
            </a:pPr>
            <a:r>
              <a:rPr lang="en-US" sz="4000" dirty="0"/>
              <a:t>Performance Based Contracting</a:t>
            </a:r>
            <a:r>
              <a:rPr lang="en-US" sz="4000" dirty="0">
                <a:solidFill>
                  <a:srgbClr val="FF9900"/>
                </a:solidFill>
              </a:rPr>
              <a:t> </a:t>
            </a:r>
            <a:r>
              <a:rPr lang="en-US" sz="2400" dirty="0">
                <a:solidFill>
                  <a:schemeClr val="tx1"/>
                </a:solidFill>
              </a:rPr>
              <a:t>(Cont’d)</a:t>
            </a:r>
          </a:p>
        </p:txBody>
      </p:sp>
      <p:sp>
        <p:nvSpPr>
          <p:cNvPr id="1567747" name="Rectangle 2051">
            <a:extLst>
              <a:ext uri="{FF2B5EF4-FFF2-40B4-BE49-F238E27FC236}">
                <a16:creationId xmlns:a16="http://schemas.microsoft.com/office/drawing/2014/main" id="{AFEDAC39-E92D-4530-B49A-F0A29E0FBDA8}"/>
              </a:ext>
            </a:extLst>
          </p:cNvPr>
          <p:cNvSpPr>
            <a:spLocks noGrp="1" noChangeArrowheads="1"/>
          </p:cNvSpPr>
          <p:nvPr>
            <p:ph idx="1"/>
          </p:nvPr>
        </p:nvSpPr>
        <p:spPr>
          <a:xfrm>
            <a:off x="476053" y="914400"/>
            <a:ext cx="11392483" cy="5943600"/>
          </a:xfrm>
        </p:spPr>
        <p:txBody>
          <a:bodyPr>
            <a:normAutofit/>
          </a:bodyPr>
          <a:lstStyle/>
          <a:p>
            <a:pPr eaLnBrk="1" hangingPunct="1">
              <a:lnSpc>
                <a:spcPct val="95000"/>
              </a:lnSpc>
              <a:defRPr/>
            </a:pPr>
            <a:r>
              <a:rPr lang="en-US" sz="2800" dirty="0"/>
              <a:t>Regarding the previously mentioned NIGP procurement Dictionaries:</a:t>
            </a:r>
          </a:p>
          <a:p>
            <a:pPr eaLnBrk="1" hangingPunct="1">
              <a:lnSpc>
                <a:spcPct val="95000"/>
              </a:lnSpc>
              <a:defRPr/>
            </a:pPr>
            <a:r>
              <a:rPr lang="en-US" sz="2800" dirty="0"/>
              <a:t>Both the 1996 and 2007 versions have definitions for 3 types of specifications: </a:t>
            </a:r>
          </a:p>
          <a:p>
            <a:pPr lvl="1" eaLnBrk="1" hangingPunct="1">
              <a:lnSpc>
                <a:spcPct val="95000"/>
              </a:lnSpc>
              <a:defRPr/>
            </a:pPr>
            <a:r>
              <a:rPr lang="en-US" sz="2400" dirty="0"/>
              <a:t>Design</a:t>
            </a:r>
          </a:p>
          <a:p>
            <a:pPr lvl="1" eaLnBrk="1" hangingPunct="1">
              <a:lnSpc>
                <a:spcPct val="95000"/>
              </a:lnSpc>
              <a:defRPr/>
            </a:pPr>
            <a:r>
              <a:rPr lang="en-US" sz="2400" dirty="0"/>
              <a:t>Functional, and</a:t>
            </a:r>
          </a:p>
          <a:p>
            <a:pPr lvl="1" eaLnBrk="1" hangingPunct="1">
              <a:lnSpc>
                <a:spcPct val="95000"/>
              </a:lnSpc>
              <a:defRPr/>
            </a:pPr>
            <a:r>
              <a:rPr lang="en-US" sz="2400" dirty="0"/>
              <a:t>Performance</a:t>
            </a:r>
          </a:p>
          <a:p>
            <a:pPr eaLnBrk="1" hangingPunct="1">
              <a:lnSpc>
                <a:spcPct val="95000"/>
              </a:lnSpc>
              <a:defRPr/>
            </a:pPr>
            <a:r>
              <a:rPr lang="en-US" sz="2800" dirty="0"/>
              <a:t>These terms have existed for many years </a:t>
            </a:r>
          </a:p>
          <a:p>
            <a:pPr eaLnBrk="1" hangingPunct="1">
              <a:lnSpc>
                <a:spcPct val="95000"/>
              </a:lnSpc>
              <a:defRPr/>
            </a:pPr>
            <a:r>
              <a:rPr lang="en-US" sz="2800" dirty="0"/>
              <a:t>The 2007 version has a definition for </a:t>
            </a:r>
            <a:r>
              <a:rPr lang="en-US" sz="2800" dirty="0">
                <a:solidFill>
                  <a:srgbClr val="FFFF00"/>
                </a:solidFill>
              </a:rPr>
              <a:t>performance based contracting</a:t>
            </a:r>
          </a:p>
          <a:p>
            <a:pPr eaLnBrk="1" hangingPunct="1">
              <a:lnSpc>
                <a:spcPct val="95000"/>
              </a:lnSpc>
              <a:defRPr/>
            </a:pPr>
            <a:r>
              <a:rPr lang="en-US" sz="2800" dirty="0"/>
              <a:t>But the 1996 version does not</a:t>
            </a:r>
            <a:endParaRPr lang="en-US" sz="2800" dirty="0">
              <a:solidFill>
                <a:srgbClr val="FF99CC"/>
              </a:solidFill>
            </a:endParaRPr>
          </a:p>
          <a:p>
            <a:pPr lvl="1" eaLnBrk="1" hangingPunct="1">
              <a:lnSpc>
                <a:spcPct val="95000"/>
              </a:lnSpc>
              <a:defRPr/>
            </a:pPr>
            <a:r>
              <a:rPr lang="en-US" sz="2400" dirty="0"/>
              <a:t>i.e., the name hadn’t yet come into common usage</a:t>
            </a:r>
          </a:p>
        </p:txBody>
      </p:sp>
      <p:sp>
        <p:nvSpPr>
          <p:cNvPr id="6" name="Footer Placeholder 3">
            <a:extLst>
              <a:ext uri="{FF2B5EF4-FFF2-40B4-BE49-F238E27FC236}">
                <a16:creationId xmlns:a16="http://schemas.microsoft.com/office/drawing/2014/main" id="{8C74424C-94BA-43E5-8ED0-418132709DE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AB35581-7641-45D1-99B3-7EC9D477A07D}"/>
              </a:ext>
            </a:extLst>
          </p:cNvPr>
          <p:cNvSpPr>
            <a:spLocks noGrp="1"/>
          </p:cNvSpPr>
          <p:nvPr>
            <p:ph type="sldNum" sz="quarter" idx="12"/>
          </p:nvPr>
        </p:nvSpPr>
        <p:spPr/>
        <p:txBody>
          <a:bodyPr/>
          <a:lstStyle/>
          <a:p>
            <a:pPr>
              <a:defRPr/>
            </a:pPr>
            <a:fld id="{36079408-D5CB-4621-A5F0-4588ADE9197B}" type="slidenum">
              <a:rPr lang="en-US" altLang="en-US"/>
              <a:pPr>
                <a:defRPr/>
              </a:pPr>
              <a:t>196</a:t>
            </a:fld>
            <a:endParaRPr lang="en-US" altLang="en-US" dirty="0"/>
          </a:p>
        </p:txBody>
      </p:sp>
    </p:spTree>
    <p:extLst>
      <p:ext uri="{BB962C8B-B14F-4D97-AF65-F5344CB8AC3E}">
        <p14:creationId xmlns:p14="http://schemas.microsoft.com/office/powerpoint/2010/main" val="685654400"/>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3650" name="Rectangle 4098">
            <a:extLst>
              <a:ext uri="{FF2B5EF4-FFF2-40B4-BE49-F238E27FC236}">
                <a16:creationId xmlns:a16="http://schemas.microsoft.com/office/drawing/2014/main" id="{33519BE4-0E39-4BCB-BD70-B2FF07C1E476}"/>
              </a:ext>
            </a:extLst>
          </p:cNvPr>
          <p:cNvSpPr>
            <a:spLocks noGrp="1" noChangeArrowheads="1"/>
          </p:cNvSpPr>
          <p:nvPr>
            <p:ph type="title"/>
          </p:nvPr>
        </p:nvSpPr>
        <p:spPr>
          <a:xfrm>
            <a:off x="787138" y="277814"/>
            <a:ext cx="10972800" cy="865187"/>
          </a:xfrm>
        </p:spPr>
        <p:txBody>
          <a:bodyPr>
            <a:normAutofit fontScale="90000"/>
          </a:bodyPr>
          <a:lstStyle/>
          <a:p>
            <a:pPr algn="l" eaLnBrk="1" hangingPunct="1">
              <a:defRPr/>
            </a:pPr>
            <a:r>
              <a:rPr lang="en-US" sz="4000" dirty="0"/>
              <a:t>Performance Based Contracting</a:t>
            </a:r>
            <a:r>
              <a:rPr lang="en-US" sz="4000" dirty="0">
                <a:solidFill>
                  <a:srgbClr val="FF9900"/>
                </a:solidFill>
              </a:rPr>
              <a:t> </a:t>
            </a:r>
            <a:r>
              <a:rPr lang="en-US" sz="3200" dirty="0"/>
              <a:t>(PBC)</a:t>
            </a:r>
          </a:p>
        </p:txBody>
      </p:sp>
      <p:sp>
        <p:nvSpPr>
          <p:cNvPr id="1563651" name="Rectangle 4099">
            <a:extLst>
              <a:ext uri="{FF2B5EF4-FFF2-40B4-BE49-F238E27FC236}">
                <a16:creationId xmlns:a16="http://schemas.microsoft.com/office/drawing/2014/main" id="{5A82C12D-1B67-481D-ABE3-10C913AD7FF5}"/>
              </a:ext>
            </a:extLst>
          </p:cNvPr>
          <p:cNvSpPr>
            <a:spLocks noGrp="1" noChangeArrowheads="1"/>
          </p:cNvSpPr>
          <p:nvPr>
            <p:ph idx="1"/>
          </p:nvPr>
        </p:nvSpPr>
        <p:spPr>
          <a:xfrm>
            <a:off x="999241" y="1828800"/>
            <a:ext cx="10360058" cy="4648200"/>
          </a:xfrm>
        </p:spPr>
        <p:txBody>
          <a:bodyPr>
            <a:normAutofit fontScale="92500"/>
          </a:bodyPr>
          <a:lstStyle/>
          <a:p>
            <a:pPr eaLnBrk="1" hangingPunct="1">
              <a:defRPr/>
            </a:pPr>
            <a:r>
              <a:rPr lang="en-US" dirty="0">
                <a:solidFill>
                  <a:srgbClr val="99FF66"/>
                </a:solidFill>
              </a:rPr>
              <a:t>Performance-Based Contracting</a:t>
            </a:r>
            <a:r>
              <a:rPr lang="en-US" dirty="0"/>
              <a:t> per </a:t>
            </a:r>
            <a:r>
              <a:rPr lang="en-US" dirty="0">
                <a:solidFill>
                  <a:srgbClr val="FFCC00"/>
                </a:solidFill>
              </a:rPr>
              <a:t>NIGP</a:t>
            </a:r>
            <a:r>
              <a:rPr lang="en-US" dirty="0"/>
              <a:t>, “A contracting method to ensure that required performance quality levels are achieved and the contractor’s total payment, as well as non-monetary incentives and disincentives, are related to the degree that services performed meet contract standards.’</a:t>
            </a:r>
          </a:p>
          <a:p>
            <a:pPr lvl="1" eaLnBrk="1" hangingPunct="1">
              <a:defRPr/>
            </a:pPr>
            <a:r>
              <a:rPr lang="en-US" dirty="0"/>
              <a:t>http://www.nigp.org/eweb/docs/education/OnlineDiet/DietP.htm </a:t>
            </a:r>
          </a:p>
        </p:txBody>
      </p:sp>
      <p:sp>
        <p:nvSpPr>
          <p:cNvPr id="6" name="Footer Placeholder 3">
            <a:extLst>
              <a:ext uri="{FF2B5EF4-FFF2-40B4-BE49-F238E27FC236}">
                <a16:creationId xmlns:a16="http://schemas.microsoft.com/office/drawing/2014/main" id="{9031487B-1ED4-41E8-A88B-3629B276656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6A7FC5E-B96E-499A-BBDC-C5846EB608B4}"/>
              </a:ext>
            </a:extLst>
          </p:cNvPr>
          <p:cNvSpPr>
            <a:spLocks noGrp="1"/>
          </p:cNvSpPr>
          <p:nvPr>
            <p:ph type="sldNum" sz="quarter" idx="12"/>
          </p:nvPr>
        </p:nvSpPr>
        <p:spPr/>
        <p:txBody>
          <a:bodyPr/>
          <a:lstStyle/>
          <a:p>
            <a:pPr>
              <a:defRPr/>
            </a:pPr>
            <a:fld id="{B81F90F4-1D2C-46AC-A78F-4B2AB0B7E66E}" type="slidenum">
              <a:rPr lang="en-US" altLang="en-US"/>
              <a:pPr>
                <a:defRPr/>
              </a:pPr>
              <a:t>197</a:t>
            </a:fld>
            <a:endParaRPr lang="en-US" altLang="en-US" dirty="0"/>
          </a:p>
        </p:txBody>
      </p:sp>
    </p:spTree>
    <p:extLst>
      <p:ext uri="{BB962C8B-B14F-4D97-AF65-F5344CB8AC3E}">
        <p14:creationId xmlns:p14="http://schemas.microsoft.com/office/powerpoint/2010/main" val="2028145180"/>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5698" name="Rectangle 2050">
            <a:extLst>
              <a:ext uri="{FF2B5EF4-FFF2-40B4-BE49-F238E27FC236}">
                <a16:creationId xmlns:a16="http://schemas.microsoft.com/office/drawing/2014/main" id="{18D71D40-FFB1-4B6E-9F69-AA518B1DCFCB}"/>
              </a:ext>
            </a:extLst>
          </p:cNvPr>
          <p:cNvSpPr>
            <a:spLocks noGrp="1" noChangeArrowheads="1"/>
          </p:cNvSpPr>
          <p:nvPr>
            <p:ph type="title"/>
          </p:nvPr>
        </p:nvSpPr>
        <p:spPr>
          <a:xfrm>
            <a:off x="509047" y="152400"/>
            <a:ext cx="11250891" cy="609600"/>
          </a:xfrm>
        </p:spPr>
        <p:txBody>
          <a:bodyPr>
            <a:normAutofit fontScale="90000"/>
          </a:bodyPr>
          <a:lstStyle/>
          <a:p>
            <a:pPr algn="l" eaLnBrk="1" hangingPunct="1">
              <a:defRPr/>
            </a:pPr>
            <a:r>
              <a:rPr lang="en-US" sz="4000" dirty="0"/>
              <a:t>Performance Based Contracting</a:t>
            </a:r>
            <a:r>
              <a:rPr lang="en-US" sz="4000" dirty="0">
                <a:solidFill>
                  <a:srgbClr val="FF9900"/>
                </a:solidFill>
              </a:rPr>
              <a:t> </a:t>
            </a:r>
            <a:r>
              <a:rPr lang="en-US" sz="2400" dirty="0">
                <a:solidFill>
                  <a:schemeClr val="tx1"/>
                </a:solidFill>
              </a:rPr>
              <a:t>(Cont’d)</a:t>
            </a:r>
            <a:endParaRPr lang="en-US" sz="4000" dirty="0">
              <a:solidFill>
                <a:schemeClr val="tx1"/>
              </a:solidFill>
            </a:endParaRPr>
          </a:p>
        </p:txBody>
      </p:sp>
      <p:sp>
        <p:nvSpPr>
          <p:cNvPr id="1565699" name="Rectangle 2051">
            <a:extLst>
              <a:ext uri="{FF2B5EF4-FFF2-40B4-BE49-F238E27FC236}">
                <a16:creationId xmlns:a16="http://schemas.microsoft.com/office/drawing/2014/main" id="{B528158D-27E1-432A-A842-B5F302806DF1}"/>
              </a:ext>
            </a:extLst>
          </p:cNvPr>
          <p:cNvSpPr>
            <a:spLocks noGrp="1" noChangeArrowheads="1"/>
          </p:cNvSpPr>
          <p:nvPr>
            <p:ph idx="1"/>
          </p:nvPr>
        </p:nvSpPr>
        <p:spPr>
          <a:xfrm>
            <a:off x="593889" y="914400"/>
            <a:ext cx="11114202" cy="5562600"/>
          </a:xfrm>
        </p:spPr>
        <p:txBody>
          <a:bodyPr>
            <a:normAutofit fontScale="92500" lnSpcReduction="10000"/>
          </a:bodyPr>
          <a:lstStyle/>
          <a:p>
            <a:pPr eaLnBrk="1" hangingPunct="1">
              <a:defRPr/>
            </a:pPr>
            <a:r>
              <a:rPr lang="en-US" sz="2800" dirty="0">
                <a:solidFill>
                  <a:srgbClr val="99FF66"/>
                </a:solidFill>
              </a:rPr>
              <a:t>Output</a:t>
            </a:r>
            <a:r>
              <a:rPr lang="en-US" sz="2800" dirty="0"/>
              <a:t>, per </a:t>
            </a:r>
            <a:r>
              <a:rPr lang="en-US" sz="2800" dirty="0">
                <a:solidFill>
                  <a:srgbClr val="FFCC00"/>
                </a:solidFill>
              </a:rPr>
              <a:t>NIGP</a:t>
            </a:r>
            <a:r>
              <a:rPr lang="en-US" sz="2800" dirty="0"/>
              <a:t>, “The goods, services, and ideas that result from the conversion of inputs.</a:t>
            </a:r>
          </a:p>
          <a:p>
            <a:pPr eaLnBrk="1" hangingPunct="1">
              <a:defRPr/>
            </a:pPr>
            <a:r>
              <a:rPr lang="en-US" sz="2800" dirty="0">
                <a:solidFill>
                  <a:srgbClr val="99FF66"/>
                </a:solidFill>
              </a:rPr>
              <a:t>Outcome</a:t>
            </a:r>
            <a:r>
              <a:rPr lang="en-US" sz="2800" dirty="0"/>
              <a:t>, per </a:t>
            </a:r>
            <a:r>
              <a:rPr lang="en-US" sz="2800" dirty="0">
                <a:solidFill>
                  <a:srgbClr val="FFCC00"/>
                </a:solidFill>
              </a:rPr>
              <a:t>NIGP</a:t>
            </a:r>
            <a:r>
              <a:rPr lang="en-US" sz="2800" dirty="0"/>
              <a:t>, “ A measure of the results that occur because a service is provided.  Used in performance contracting to measure contractor compliance.”</a:t>
            </a:r>
          </a:p>
          <a:p>
            <a:pPr eaLnBrk="1" hangingPunct="1">
              <a:defRPr/>
            </a:pPr>
            <a:r>
              <a:rPr lang="en-US" sz="2800" dirty="0"/>
              <a:t>The NIGP doesn’t define Input or Process</a:t>
            </a:r>
          </a:p>
          <a:p>
            <a:pPr eaLnBrk="1" hangingPunct="1">
              <a:defRPr/>
            </a:pPr>
            <a:r>
              <a:rPr lang="en-US" sz="2800" dirty="0"/>
              <a:t>But an </a:t>
            </a:r>
            <a:r>
              <a:rPr lang="en-US" sz="2800" b="1" dirty="0">
                <a:solidFill>
                  <a:srgbClr val="00FFFF"/>
                </a:solidFill>
              </a:rPr>
              <a:t>Input</a:t>
            </a:r>
            <a:r>
              <a:rPr lang="en-US" sz="2800" dirty="0"/>
              <a:t> is essentially a measure of effort to try to perform a contract</a:t>
            </a:r>
          </a:p>
          <a:p>
            <a:pPr lvl="1" eaLnBrk="1" hangingPunct="1">
              <a:defRPr/>
            </a:pPr>
            <a:r>
              <a:rPr lang="en-US" sz="2400" dirty="0"/>
              <a:t>One of the most typical inputs is Labor Hours </a:t>
            </a:r>
          </a:p>
          <a:p>
            <a:pPr lvl="1" eaLnBrk="1" hangingPunct="1">
              <a:defRPr/>
            </a:pPr>
            <a:r>
              <a:rPr lang="en-US" sz="2400" dirty="0"/>
              <a:t>Theoretically, the more inputs devoted to a contract, the more output, or outcome received </a:t>
            </a:r>
          </a:p>
        </p:txBody>
      </p:sp>
      <p:sp>
        <p:nvSpPr>
          <p:cNvPr id="6" name="Footer Placeholder 3">
            <a:extLst>
              <a:ext uri="{FF2B5EF4-FFF2-40B4-BE49-F238E27FC236}">
                <a16:creationId xmlns:a16="http://schemas.microsoft.com/office/drawing/2014/main" id="{9C934376-C40A-4627-8F66-4D7F022208F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77679C5-BDF7-44CA-A4E3-AED0DDB8D7D8}"/>
              </a:ext>
            </a:extLst>
          </p:cNvPr>
          <p:cNvSpPr>
            <a:spLocks noGrp="1"/>
          </p:cNvSpPr>
          <p:nvPr>
            <p:ph type="sldNum" sz="quarter" idx="12"/>
          </p:nvPr>
        </p:nvSpPr>
        <p:spPr/>
        <p:txBody>
          <a:bodyPr/>
          <a:lstStyle/>
          <a:p>
            <a:pPr>
              <a:defRPr/>
            </a:pPr>
            <a:fld id="{485529FB-72D6-46B9-A314-8857E6F68BF4}" type="slidenum">
              <a:rPr lang="en-US" altLang="en-US"/>
              <a:pPr>
                <a:defRPr/>
              </a:pPr>
              <a:t>198</a:t>
            </a:fld>
            <a:endParaRPr lang="en-US" altLang="en-US" dirty="0"/>
          </a:p>
        </p:txBody>
      </p:sp>
    </p:spTree>
    <p:extLst>
      <p:ext uri="{BB962C8B-B14F-4D97-AF65-F5344CB8AC3E}">
        <p14:creationId xmlns:p14="http://schemas.microsoft.com/office/powerpoint/2010/main" val="1735988914"/>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2" name="Rectangle 2">
            <a:extLst>
              <a:ext uri="{FF2B5EF4-FFF2-40B4-BE49-F238E27FC236}">
                <a16:creationId xmlns:a16="http://schemas.microsoft.com/office/drawing/2014/main" id="{4FD7588B-E0EF-4520-87A5-B43B5476BE9E}"/>
              </a:ext>
            </a:extLst>
          </p:cNvPr>
          <p:cNvSpPr>
            <a:spLocks noGrp="1" noChangeArrowheads="1"/>
          </p:cNvSpPr>
          <p:nvPr>
            <p:ph type="title"/>
          </p:nvPr>
        </p:nvSpPr>
        <p:spPr>
          <a:xfrm>
            <a:off x="527901" y="152400"/>
            <a:ext cx="11203757" cy="609600"/>
          </a:xfrm>
        </p:spPr>
        <p:txBody>
          <a:bodyPr>
            <a:normAutofit fontScale="90000"/>
          </a:bodyPr>
          <a:lstStyle/>
          <a:p>
            <a:pPr algn="l" eaLnBrk="1" hangingPunct="1">
              <a:defRPr/>
            </a:pPr>
            <a:r>
              <a:rPr lang="en-US" sz="4000" dirty="0"/>
              <a:t>Performance Based Contracting</a:t>
            </a:r>
            <a:r>
              <a:rPr lang="en-US" sz="4000" dirty="0">
                <a:solidFill>
                  <a:srgbClr val="FF9900"/>
                </a:solidFill>
              </a:rPr>
              <a:t> </a:t>
            </a:r>
            <a:r>
              <a:rPr lang="en-US" sz="2400" dirty="0">
                <a:solidFill>
                  <a:schemeClr val="tx1"/>
                </a:solidFill>
              </a:rPr>
              <a:t>(Cont’d)</a:t>
            </a:r>
          </a:p>
        </p:txBody>
      </p:sp>
      <p:sp>
        <p:nvSpPr>
          <p:cNvPr id="1536003" name="Rectangle 3">
            <a:extLst>
              <a:ext uri="{FF2B5EF4-FFF2-40B4-BE49-F238E27FC236}">
                <a16:creationId xmlns:a16="http://schemas.microsoft.com/office/drawing/2014/main" id="{F3D31694-20E7-4DF8-BF1B-9C14145A64CC}"/>
              </a:ext>
            </a:extLst>
          </p:cNvPr>
          <p:cNvSpPr>
            <a:spLocks noGrp="1" noChangeArrowheads="1"/>
          </p:cNvSpPr>
          <p:nvPr>
            <p:ph idx="1"/>
          </p:nvPr>
        </p:nvSpPr>
        <p:spPr>
          <a:xfrm>
            <a:off x="1752600" y="1219200"/>
            <a:ext cx="8686800" cy="5638800"/>
          </a:xfrm>
        </p:spPr>
        <p:txBody>
          <a:bodyPr>
            <a:normAutofit/>
          </a:bodyPr>
          <a:lstStyle/>
          <a:p>
            <a:pPr eaLnBrk="1" hangingPunct="1">
              <a:lnSpc>
                <a:spcPct val="95000"/>
              </a:lnSpc>
              <a:defRPr/>
            </a:pPr>
            <a:r>
              <a:rPr lang="en-US" dirty="0"/>
              <a:t>But the </a:t>
            </a:r>
            <a:r>
              <a:rPr lang="en-US" dirty="0">
                <a:solidFill>
                  <a:srgbClr val="00FFFF"/>
                </a:solidFill>
              </a:rPr>
              <a:t>Inputs</a:t>
            </a:r>
            <a:r>
              <a:rPr lang="en-US" dirty="0"/>
              <a:t> may not be effective</a:t>
            </a:r>
          </a:p>
          <a:p>
            <a:pPr eaLnBrk="1" hangingPunct="1">
              <a:lnSpc>
                <a:spcPct val="95000"/>
              </a:lnSpc>
              <a:defRPr/>
            </a:pPr>
            <a:r>
              <a:rPr lang="en-US" dirty="0"/>
              <a:t>Just because a contractor employee devoted an hour of effort working on a State contract</a:t>
            </a:r>
          </a:p>
          <a:p>
            <a:pPr lvl="1" eaLnBrk="1" hangingPunct="1">
              <a:lnSpc>
                <a:spcPct val="95000"/>
              </a:lnSpc>
              <a:defRPr/>
            </a:pPr>
            <a:r>
              <a:rPr lang="en-US" dirty="0"/>
              <a:t>Doesn’t mean that hour was effectively applied</a:t>
            </a:r>
          </a:p>
          <a:p>
            <a:pPr lvl="1" eaLnBrk="1" hangingPunct="1">
              <a:lnSpc>
                <a:spcPct val="95000"/>
              </a:lnSpc>
              <a:defRPr/>
            </a:pPr>
            <a:r>
              <a:rPr lang="en-US" dirty="0"/>
              <a:t>No meaningful result may have occurred </a:t>
            </a:r>
          </a:p>
          <a:p>
            <a:pPr eaLnBrk="1" hangingPunct="1">
              <a:lnSpc>
                <a:spcPct val="95000"/>
              </a:lnSpc>
              <a:defRPr/>
            </a:pPr>
            <a:r>
              <a:rPr lang="en-US" dirty="0"/>
              <a:t>So under functional or performance specifications, including PBC, the emphasis is on tangible results, not effort </a:t>
            </a:r>
          </a:p>
          <a:p>
            <a:pPr lvl="1" eaLnBrk="1" hangingPunct="1">
              <a:lnSpc>
                <a:spcPct val="95000"/>
              </a:lnSpc>
              <a:defRPr/>
            </a:pPr>
            <a:r>
              <a:rPr lang="en-US" b="1" dirty="0"/>
              <a:t>Output </a:t>
            </a:r>
            <a:r>
              <a:rPr lang="en-US" dirty="0"/>
              <a:t>&amp; especially </a:t>
            </a:r>
            <a:r>
              <a:rPr lang="en-US" b="1" dirty="0"/>
              <a:t>Outcomes</a:t>
            </a:r>
          </a:p>
          <a:p>
            <a:pPr lvl="1" eaLnBrk="1" hangingPunct="1">
              <a:lnSpc>
                <a:spcPct val="95000"/>
              </a:lnSpc>
              <a:defRPr/>
            </a:pPr>
            <a:r>
              <a:rPr lang="en-US" dirty="0"/>
              <a:t>Not</a:t>
            </a:r>
            <a:r>
              <a:rPr lang="en-US" b="1" dirty="0"/>
              <a:t> Input</a:t>
            </a:r>
          </a:p>
        </p:txBody>
      </p:sp>
      <p:sp>
        <p:nvSpPr>
          <p:cNvPr id="6" name="Footer Placeholder 3">
            <a:extLst>
              <a:ext uri="{FF2B5EF4-FFF2-40B4-BE49-F238E27FC236}">
                <a16:creationId xmlns:a16="http://schemas.microsoft.com/office/drawing/2014/main" id="{FA3A5A7F-F4BD-4A35-A9DA-E1BEEFCAF10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CBA9521-0384-49D0-A735-D69F3B62A97B}"/>
              </a:ext>
            </a:extLst>
          </p:cNvPr>
          <p:cNvSpPr>
            <a:spLocks noGrp="1"/>
          </p:cNvSpPr>
          <p:nvPr>
            <p:ph type="sldNum" sz="quarter" idx="12"/>
          </p:nvPr>
        </p:nvSpPr>
        <p:spPr/>
        <p:txBody>
          <a:bodyPr/>
          <a:lstStyle/>
          <a:p>
            <a:pPr>
              <a:defRPr/>
            </a:pPr>
            <a:fld id="{29E362AD-37FF-4BE7-8228-5970D61259CA}" type="slidenum">
              <a:rPr lang="en-US" altLang="en-US"/>
              <a:pPr>
                <a:defRPr/>
              </a:pPr>
              <a:t>199</a:t>
            </a:fld>
            <a:endParaRPr lang="en-US" altLang="en-US" dirty="0"/>
          </a:p>
        </p:txBody>
      </p:sp>
      <p:sp>
        <p:nvSpPr>
          <p:cNvPr id="4" name="Footer Placeholder 3">
            <a:extLst>
              <a:ext uri="{FF2B5EF4-FFF2-40B4-BE49-F238E27FC236}">
                <a16:creationId xmlns:a16="http://schemas.microsoft.com/office/drawing/2014/main" id="{1884DDA6-CFF1-4601-9AA3-B2E636F8A071}"/>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193558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5746" name="Rectangle 2">
            <a:extLst>
              <a:ext uri="{FF2B5EF4-FFF2-40B4-BE49-F238E27FC236}">
                <a16:creationId xmlns:a16="http://schemas.microsoft.com/office/drawing/2014/main" id="{672F6161-455B-4CA5-8D98-6D5DDB48FE85}"/>
              </a:ext>
            </a:extLst>
          </p:cNvPr>
          <p:cNvSpPr>
            <a:spLocks noGrp="1" noRot="1" noChangeArrowheads="1"/>
          </p:cNvSpPr>
          <p:nvPr>
            <p:ph type="title"/>
          </p:nvPr>
        </p:nvSpPr>
        <p:spPr>
          <a:xfrm>
            <a:off x="1295400" y="139959"/>
            <a:ext cx="9601200" cy="606490"/>
          </a:xfrm>
        </p:spPr>
        <p:txBody>
          <a:bodyPr/>
          <a:lstStyle/>
          <a:p>
            <a:pPr algn="ctr" eaLnBrk="1" hangingPunct="1">
              <a:defRPr/>
            </a:pPr>
            <a:r>
              <a:rPr lang="en-US" altLang="en-US" dirty="0"/>
              <a:t>MDH Presenters</a:t>
            </a:r>
          </a:p>
        </p:txBody>
      </p:sp>
      <p:sp>
        <p:nvSpPr>
          <p:cNvPr id="1695747" name="Rectangle 3">
            <a:extLst>
              <a:ext uri="{FF2B5EF4-FFF2-40B4-BE49-F238E27FC236}">
                <a16:creationId xmlns:a16="http://schemas.microsoft.com/office/drawing/2014/main" id="{CFB5F706-BA08-4122-8F70-23C16C5BEA4F}"/>
              </a:ext>
            </a:extLst>
          </p:cNvPr>
          <p:cNvSpPr>
            <a:spLocks noGrp="1" noChangeArrowheads="1"/>
          </p:cNvSpPr>
          <p:nvPr>
            <p:ph sz="half" idx="1"/>
          </p:nvPr>
        </p:nvSpPr>
        <p:spPr>
          <a:xfrm>
            <a:off x="270588" y="933061"/>
            <a:ext cx="5749212" cy="5010540"/>
          </a:xfrm>
        </p:spPr>
        <p:txBody>
          <a:bodyPr>
            <a:normAutofit fontScale="92500" lnSpcReduction="20000"/>
          </a:bodyPr>
          <a:lstStyle/>
          <a:p>
            <a:pPr eaLnBrk="1" hangingPunct="1">
              <a:buFont typeface="Wingdings" panose="05000000000000000000" pitchFamily="2" charset="2"/>
              <a:buNone/>
              <a:defRPr/>
            </a:pPr>
            <a:r>
              <a:rPr lang="en-US" altLang="en-US" sz="2800" b="1" dirty="0">
                <a:solidFill>
                  <a:srgbClr val="99FF33"/>
                </a:solidFill>
              </a:rPr>
              <a:t>Dana Dembrow</a:t>
            </a:r>
          </a:p>
          <a:p>
            <a:pPr eaLnBrk="1" hangingPunct="1">
              <a:buFont typeface="Wingdings" panose="05000000000000000000" pitchFamily="2" charset="2"/>
              <a:buChar char="Ø"/>
              <a:defRPr/>
            </a:pPr>
            <a:r>
              <a:rPr lang="en-US" altLang="en-US" sz="2400" b="1" dirty="0">
                <a:solidFill>
                  <a:srgbClr val="FF9933"/>
                </a:solidFill>
              </a:rPr>
              <a:t>MDH Chief of Procurement </a:t>
            </a:r>
          </a:p>
          <a:p>
            <a:pPr eaLnBrk="1" hangingPunct="1">
              <a:buFont typeface="Wingdings" panose="05000000000000000000" pitchFamily="2" charset="2"/>
              <a:buChar char="Ø"/>
              <a:defRPr/>
            </a:pPr>
            <a:r>
              <a:rPr lang="en-US" altLang="en-US" sz="2400" b="1" dirty="0">
                <a:solidFill>
                  <a:srgbClr val="FF9933"/>
                </a:solidFill>
              </a:rPr>
              <a:t>Attorney</a:t>
            </a:r>
          </a:p>
          <a:p>
            <a:pPr eaLnBrk="1" hangingPunct="1">
              <a:buFont typeface="Wingdings" panose="05000000000000000000" pitchFamily="2" charset="2"/>
              <a:buChar char="Ø"/>
              <a:defRPr/>
            </a:pPr>
            <a:r>
              <a:rPr lang="en-US" altLang="en-US" sz="2400" b="1" dirty="0">
                <a:solidFill>
                  <a:srgbClr val="FF9933"/>
                </a:solidFill>
              </a:rPr>
              <a:t>Former State Delegate </a:t>
            </a:r>
          </a:p>
          <a:p>
            <a:pPr eaLnBrk="1" hangingPunct="1">
              <a:buFont typeface="Wingdings" panose="05000000000000000000" pitchFamily="2" charset="2"/>
              <a:buChar char="Ø"/>
              <a:defRPr/>
            </a:pPr>
            <a:r>
              <a:rPr lang="en-US" altLang="en-US" sz="2400" b="1" dirty="0">
                <a:solidFill>
                  <a:srgbClr val="FF9933"/>
                </a:solidFill>
              </a:rPr>
              <a:t>10 years as 1 of 3 Members of the Maryland State Board of Contract Appeals</a:t>
            </a:r>
          </a:p>
          <a:p>
            <a:pPr lvl="1" eaLnBrk="1" hangingPunct="1">
              <a:buFont typeface="Wingdings" panose="05000000000000000000" pitchFamily="2" charset="2"/>
              <a:buChar char="Ø"/>
              <a:defRPr/>
            </a:pPr>
            <a:r>
              <a:rPr lang="en-US" altLang="en-US" sz="2000" b="1" dirty="0">
                <a:solidFill>
                  <a:srgbClr val="FF9933"/>
                </a:solidFill>
              </a:rPr>
              <a:t>Rendered formal decisions on Procurement Protests and Claims filed by vendors</a:t>
            </a:r>
          </a:p>
          <a:p>
            <a:pPr lvl="1" eaLnBrk="1" hangingPunct="1">
              <a:buFont typeface="Wingdings" panose="05000000000000000000" pitchFamily="2" charset="2"/>
              <a:buChar char="Ø"/>
              <a:defRPr/>
            </a:pPr>
            <a:r>
              <a:rPr lang="en-US" altLang="en-US" sz="2000" b="1" dirty="0">
                <a:solidFill>
                  <a:srgbClr val="FF9933"/>
                </a:solidFill>
              </a:rPr>
              <a:t>Authored almost all decisions (verdicts) during that time </a:t>
            </a:r>
          </a:p>
        </p:txBody>
      </p:sp>
      <p:sp>
        <p:nvSpPr>
          <p:cNvPr id="1695748" name="Rectangle 4">
            <a:extLst>
              <a:ext uri="{FF2B5EF4-FFF2-40B4-BE49-F238E27FC236}">
                <a16:creationId xmlns:a16="http://schemas.microsoft.com/office/drawing/2014/main" id="{DA1960B5-FE2A-43DA-8240-335341BFCF37}"/>
              </a:ext>
            </a:extLst>
          </p:cNvPr>
          <p:cNvSpPr>
            <a:spLocks noGrp="1" noChangeArrowheads="1"/>
          </p:cNvSpPr>
          <p:nvPr>
            <p:ph sz="half" idx="2"/>
          </p:nvPr>
        </p:nvSpPr>
        <p:spPr>
          <a:xfrm>
            <a:off x="6172198" y="933061"/>
            <a:ext cx="5752323" cy="5010539"/>
          </a:xfrm>
        </p:spPr>
        <p:txBody>
          <a:bodyPr>
            <a:normAutofit fontScale="92500" lnSpcReduction="20000"/>
          </a:bodyPr>
          <a:lstStyle/>
          <a:p>
            <a:pPr eaLnBrk="1" hangingPunct="1">
              <a:buFont typeface="Wingdings" panose="05000000000000000000" pitchFamily="2" charset="2"/>
              <a:buNone/>
              <a:defRPr/>
            </a:pPr>
            <a:r>
              <a:rPr lang="en-US" altLang="en-US" sz="2800" b="1" dirty="0">
                <a:solidFill>
                  <a:srgbClr val="99FF33"/>
                </a:solidFill>
              </a:rPr>
              <a:t>Joel Leberknight</a:t>
            </a:r>
          </a:p>
          <a:p>
            <a:pPr eaLnBrk="1" hangingPunct="1">
              <a:buFont typeface="Wingdings" panose="05000000000000000000" pitchFamily="2" charset="2"/>
              <a:buChar char="Ø"/>
              <a:defRPr/>
            </a:pPr>
            <a:r>
              <a:rPr lang="en-US" altLang="en-US" sz="2400" b="1" dirty="0">
                <a:solidFill>
                  <a:srgbClr val="FF9933"/>
                </a:solidFill>
              </a:rPr>
              <a:t>Retired State employee</a:t>
            </a:r>
          </a:p>
          <a:p>
            <a:pPr eaLnBrk="1" hangingPunct="1">
              <a:buFont typeface="Wingdings" panose="05000000000000000000" pitchFamily="2" charset="2"/>
              <a:buNone/>
              <a:defRPr/>
            </a:pPr>
            <a:r>
              <a:rPr lang="en-US" altLang="en-US" sz="2400" dirty="0">
                <a:solidFill>
                  <a:srgbClr val="FF9933"/>
                </a:solidFill>
              </a:rPr>
              <a:t>	38 years full time; 4 years part time. (17 years full time and 2 years part time at MDH)</a:t>
            </a:r>
          </a:p>
          <a:p>
            <a:pPr eaLnBrk="1" hangingPunct="1">
              <a:buFont typeface="Wingdings" panose="05000000000000000000" pitchFamily="2" charset="2"/>
              <a:buChar char="Ø"/>
              <a:defRPr/>
            </a:pPr>
            <a:r>
              <a:rPr lang="en-US" altLang="en-US" sz="2400" b="1" dirty="0">
                <a:solidFill>
                  <a:srgbClr val="FF9933"/>
                </a:solidFill>
              </a:rPr>
              <a:t>35 years of Maryland procurement experience, including:</a:t>
            </a:r>
          </a:p>
          <a:p>
            <a:pPr eaLnBrk="1" hangingPunct="1">
              <a:buFont typeface="Wingdings" panose="05000000000000000000" pitchFamily="2" charset="2"/>
              <a:buNone/>
              <a:defRPr/>
            </a:pPr>
            <a:r>
              <a:rPr lang="en-US" altLang="en-US" sz="2400" dirty="0">
                <a:solidFill>
                  <a:srgbClr val="FF9933"/>
                </a:solidFill>
              </a:rPr>
              <a:t>	Over 8 years as Chief of Procurement at MDH (DHMH)</a:t>
            </a:r>
          </a:p>
          <a:p>
            <a:pPr eaLnBrk="1" hangingPunct="1">
              <a:buFont typeface="Wingdings" panose="05000000000000000000" pitchFamily="2" charset="2"/>
              <a:buNone/>
              <a:defRPr/>
            </a:pPr>
            <a:r>
              <a:rPr lang="en-US" altLang="en-US" sz="2400" dirty="0">
                <a:solidFill>
                  <a:srgbClr val="FF9933"/>
                </a:solidFill>
              </a:rPr>
              <a:t>	Almost 17 years as Chief of Procurement at the Dept. of Budget &amp; Management (DBM)</a:t>
            </a:r>
          </a:p>
          <a:p>
            <a:pPr eaLnBrk="1" hangingPunct="1">
              <a:buFont typeface="Wingdings" panose="05000000000000000000" pitchFamily="2" charset="2"/>
              <a:buNone/>
              <a:defRPr/>
            </a:pPr>
            <a:endParaRPr lang="en-US" altLang="en-US" sz="2400" dirty="0">
              <a:solidFill>
                <a:srgbClr val="FFCC00"/>
              </a:solidFill>
            </a:endParaRPr>
          </a:p>
        </p:txBody>
      </p:sp>
      <p:sp>
        <p:nvSpPr>
          <p:cNvPr id="6147" name="Footer Placeholder 5">
            <a:extLst>
              <a:ext uri="{FF2B5EF4-FFF2-40B4-BE49-F238E27FC236}">
                <a16:creationId xmlns:a16="http://schemas.microsoft.com/office/drawing/2014/main" id="{E768709C-A6AF-4E62-B3F7-FE7649EAFCF6}"/>
              </a:ext>
            </a:extLst>
          </p:cNvPr>
          <p:cNvSpPr>
            <a:spLocks noGrp="1"/>
          </p:cNvSpPr>
          <p:nvPr>
            <p:ph type="ftr" sz="quarter" idx="11"/>
          </p:nvPr>
        </p:nvSpPr>
        <p:spPr>
          <a:xfrm>
            <a:off x="531845" y="6419462"/>
            <a:ext cx="7688423" cy="238902"/>
          </a:xfrm>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200" dirty="0">
                <a:latin typeface="Arial" panose="020B0604020202020204" pitchFamily="34" charset="0"/>
              </a:rPr>
              <a:t>11/2017     Copyright © Maryland Department of Health (Unpublished Work)</a:t>
            </a:r>
          </a:p>
        </p:txBody>
      </p:sp>
      <p:sp>
        <p:nvSpPr>
          <p:cNvPr id="6146" name="Slide Number Placeholder 4">
            <a:extLst>
              <a:ext uri="{FF2B5EF4-FFF2-40B4-BE49-F238E27FC236}">
                <a16:creationId xmlns:a16="http://schemas.microsoft.com/office/drawing/2014/main" id="{B555CDCD-83A1-4BE9-9B49-42476BA8575B}"/>
              </a:ext>
            </a:extLst>
          </p:cNvPr>
          <p:cNvSpPr>
            <a:spLocks noGrp="1"/>
          </p:cNvSpPr>
          <p:nvPr>
            <p:ph type="sldNum" sz="quarter" idx="12"/>
          </p:nvPr>
        </p:nvSpPr>
        <p:spPr>
          <a:noFill/>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fld id="{BD2A3652-A482-42F8-A2FA-200D874CE50B}" type="slidenum">
              <a:rPr lang="en-US" altLang="en-US" sz="1200">
                <a:latin typeface="Arial" panose="020B0604020202020204" pitchFamily="34" charset="0"/>
              </a:rPr>
              <a:pPr>
                <a:spcBef>
                  <a:spcPct val="0"/>
                </a:spcBef>
                <a:buClrTx/>
                <a:buSzTx/>
                <a:buFontTx/>
                <a:buNone/>
              </a:pPr>
              <a:t>2</a:t>
            </a:fld>
            <a:endParaRPr lang="en-US" altLang="en-US" sz="1200" dirty="0">
              <a:latin typeface="Arial" panose="020B0604020202020204" pitchFamily="34" charset="0"/>
            </a:endParaRPr>
          </a:p>
        </p:txBody>
      </p:sp>
    </p:spTree>
    <p:extLst>
      <p:ext uri="{BB962C8B-B14F-4D97-AF65-F5344CB8AC3E}">
        <p14:creationId xmlns:p14="http://schemas.microsoft.com/office/powerpoint/2010/main" val="846877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377890" y="207927"/>
            <a:ext cx="11485984" cy="830424"/>
          </a:xfrm>
        </p:spPr>
        <p:txBody>
          <a:bodyPr/>
          <a:lstStyle/>
          <a:p>
            <a:r>
              <a:rPr lang="en-US" dirty="0"/>
              <a:t>Why Clear &amp; simple?</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51927" y="951723"/>
            <a:ext cx="11737910" cy="5467737"/>
          </a:xfrm>
        </p:spPr>
        <p:txBody>
          <a:bodyPr>
            <a:normAutofit fontScale="92500" lnSpcReduction="20000"/>
          </a:bodyPr>
          <a:lstStyle/>
          <a:p>
            <a:r>
              <a:rPr lang="en-US" dirty="0"/>
              <a:t>In the long run it </a:t>
            </a:r>
            <a:r>
              <a:rPr lang="en-US" dirty="0">
                <a:solidFill>
                  <a:srgbClr val="FF0000"/>
                </a:solidFill>
              </a:rPr>
              <a:t>saves time and effort </a:t>
            </a:r>
          </a:p>
          <a:p>
            <a:pPr lvl="1"/>
            <a:r>
              <a:rPr lang="en-US" dirty="0"/>
              <a:t>Colloquialisms: “Measure twice, cut once”; “A stitch in time saves nine”</a:t>
            </a:r>
          </a:p>
          <a:p>
            <a:r>
              <a:rPr lang="en-US" dirty="0"/>
              <a:t>Well written specifications will minimize, or even eliminate:</a:t>
            </a:r>
          </a:p>
          <a:p>
            <a:pPr lvl="1"/>
            <a:r>
              <a:rPr lang="en-US" dirty="0"/>
              <a:t>Questions from prospective vendors concerning the solicitation </a:t>
            </a:r>
          </a:p>
          <a:p>
            <a:pPr lvl="1"/>
            <a:r>
              <a:rPr lang="en-US" dirty="0"/>
              <a:t>The issuance of amendments to the specifications</a:t>
            </a:r>
          </a:p>
          <a:p>
            <a:pPr lvl="1"/>
            <a:r>
              <a:rPr lang="en-US" dirty="0"/>
              <a:t>Conflicts (performance issues) with the contractor as to what it is required to do under the contract</a:t>
            </a:r>
          </a:p>
          <a:p>
            <a:pPr lvl="1"/>
            <a:r>
              <a:rPr lang="en-US" dirty="0"/>
              <a:t>Claims from the contractor for more money to do what the Department intended for the contractor to perform</a:t>
            </a:r>
          </a:p>
          <a:p>
            <a:r>
              <a:rPr lang="en-US" dirty="0"/>
              <a:t>A well written solicitation, especially well written specifications, </a:t>
            </a:r>
            <a:r>
              <a:rPr lang="en-US" dirty="0">
                <a:solidFill>
                  <a:schemeClr val="accent4"/>
                </a:solidFill>
              </a:rPr>
              <a:t>conveys a positive image </a:t>
            </a:r>
            <a:r>
              <a:rPr lang="en-US" dirty="0"/>
              <a:t>of the Department and procuring unit</a:t>
            </a:r>
          </a:p>
          <a:p>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20</a:t>
            </a:fld>
            <a:endParaRPr lang="en-US" dirty="0"/>
          </a:p>
        </p:txBody>
      </p:sp>
    </p:spTree>
    <p:extLst>
      <p:ext uri="{BB962C8B-B14F-4D97-AF65-F5344CB8AC3E}">
        <p14:creationId xmlns:p14="http://schemas.microsoft.com/office/powerpoint/2010/main" val="573733506"/>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050">
            <a:extLst>
              <a:ext uri="{FF2B5EF4-FFF2-40B4-BE49-F238E27FC236}">
                <a16:creationId xmlns:a16="http://schemas.microsoft.com/office/drawing/2014/main" id="{B17F8AFB-E4F8-4831-BC5D-D2D57F1BC644}"/>
              </a:ext>
            </a:extLst>
          </p:cNvPr>
          <p:cNvSpPr>
            <a:spLocks noGrp="1" noChangeArrowheads="1"/>
          </p:cNvSpPr>
          <p:nvPr>
            <p:ph type="title"/>
          </p:nvPr>
        </p:nvSpPr>
        <p:spPr>
          <a:xfrm>
            <a:off x="551467" y="152400"/>
            <a:ext cx="11184903" cy="609600"/>
          </a:xfrm>
        </p:spPr>
        <p:txBody>
          <a:bodyPr>
            <a:normAutofit fontScale="90000"/>
          </a:bodyPr>
          <a:lstStyle/>
          <a:p>
            <a:pPr algn="l" eaLnBrk="1" hangingPunct="1">
              <a:defRPr/>
            </a:pPr>
            <a:r>
              <a:rPr lang="en-US" sz="4000" dirty="0"/>
              <a:t>Performance Based Contracting</a:t>
            </a:r>
            <a:r>
              <a:rPr lang="en-US" sz="4000" dirty="0">
                <a:solidFill>
                  <a:srgbClr val="FF9900"/>
                </a:solidFill>
              </a:rPr>
              <a:t> </a:t>
            </a:r>
            <a:r>
              <a:rPr lang="en-US" sz="2400" dirty="0">
                <a:solidFill>
                  <a:schemeClr val="tx1"/>
                </a:solidFill>
              </a:rPr>
              <a:t>(Cont’d)</a:t>
            </a:r>
          </a:p>
        </p:txBody>
      </p:sp>
      <p:sp>
        <p:nvSpPr>
          <p:cNvPr id="1538051" name="Rectangle 2051">
            <a:extLst>
              <a:ext uri="{FF2B5EF4-FFF2-40B4-BE49-F238E27FC236}">
                <a16:creationId xmlns:a16="http://schemas.microsoft.com/office/drawing/2014/main" id="{58A75D58-9FF5-46DA-97B4-1114F3A25749}"/>
              </a:ext>
            </a:extLst>
          </p:cNvPr>
          <p:cNvSpPr>
            <a:spLocks noGrp="1" noChangeArrowheads="1"/>
          </p:cNvSpPr>
          <p:nvPr>
            <p:ph idx="1"/>
          </p:nvPr>
        </p:nvSpPr>
        <p:spPr>
          <a:xfrm>
            <a:off x="1752600" y="990600"/>
            <a:ext cx="8686800" cy="5486400"/>
          </a:xfrm>
        </p:spPr>
        <p:txBody>
          <a:bodyPr>
            <a:normAutofit fontScale="92500"/>
          </a:bodyPr>
          <a:lstStyle/>
          <a:p>
            <a:pPr eaLnBrk="1" hangingPunct="1">
              <a:defRPr/>
            </a:pPr>
            <a:r>
              <a:rPr lang="en-US" dirty="0"/>
              <a:t>And </a:t>
            </a:r>
            <a:r>
              <a:rPr lang="en-US" dirty="0">
                <a:solidFill>
                  <a:srgbClr val="99FF66"/>
                </a:solidFill>
              </a:rPr>
              <a:t>Process</a:t>
            </a:r>
            <a:r>
              <a:rPr lang="en-US" dirty="0">
                <a:solidFill>
                  <a:srgbClr val="FF99FF"/>
                </a:solidFill>
              </a:rPr>
              <a:t> </a:t>
            </a:r>
            <a:r>
              <a:rPr lang="en-US" dirty="0"/>
              <a:t>is the</a:t>
            </a:r>
            <a:r>
              <a:rPr lang="en-US" dirty="0">
                <a:solidFill>
                  <a:srgbClr val="FF99FF"/>
                </a:solidFill>
              </a:rPr>
              <a:t> </a:t>
            </a:r>
            <a:r>
              <a:rPr lang="en-US" dirty="0"/>
              <a:t>way in which </a:t>
            </a:r>
            <a:r>
              <a:rPr lang="en-US" dirty="0">
                <a:solidFill>
                  <a:srgbClr val="00FFFF"/>
                </a:solidFill>
              </a:rPr>
              <a:t>Inputs</a:t>
            </a:r>
            <a:r>
              <a:rPr lang="en-US" dirty="0"/>
              <a:t> are applied</a:t>
            </a:r>
          </a:p>
          <a:p>
            <a:pPr eaLnBrk="1" hangingPunct="1">
              <a:defRPr/>
            </a:pPr>
            <a:r>
              <a:rPr lang="en-US" dirty="0"/>
              <a:t>In </a:t>
            </a:r>
            <a:r>
              <a:rPr lang="en-US" b="1" i="1" dirty="0">
                <a:solidFill>
                  <a:srgbClr val="FF0000"/>
                </a:solidFill>
              </a:rPr>
              <a:t>design specifications </a:t>
            </a:r>
            <a:r>
              <a:rPr lang="en-US" dirty="0"/>
              <a:t>the contractor uses the inputs we specify in the manner we specify</a:t>
            </a:r>
          </a:p>
          <a:p>
            <a:pPr eaLnBrk="1" hangingPunct="1">
              <a:defRPr/>
            </a:pPr>
            <a:r>
              <a:rPr lang="en-US" dirty="0"/>
              <a:t>So regardless of whether any beneficial result happens the contractor gets paid</a:t>
            </a:r>
          </a:p>
          <a:p>
            <a:pPr lvl="1" eaLnBrk="1" hangingPunct="1">
              <a:defRPr/>
            </a:pPr>
            <a:r>
              <a:rPr lang="en-US" dirty="0"/>
              <a:t>We told it what to do (the process)</a:t>
            </a:r>
          </a:p>
          <a:p>
            <a:pPr lvl="1" eaLnBrk="1" hangingPunct="1">
              <a:defRPr/>
            </a:pPr>
            <a:r>
              <a:rPr lang="en-US" dirty="0"/>
              <a:t>So we are responsible for the success or lack of success of the result</a:t>
            </a:r>
          </a:p>
        </p:txBody>
      </p:sp>
      <p:sp>
        <p:nvSpPr>
          <p:cNvPr id="6" name="Footer Placeholder 3">
            <a:extLst>
              <a:ext uri="{FF2B5EF4-FFF2-40B4-BE49-F238E27FC236}">
                <a16:creationId xmlns:a16="http://schemas.microsoft.com/office/drawing/2014/main" id="{A30DAEE5-3378-454A-A9F5-089CDEAB9C1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8BEF39F-7630-4FD7-B144-84F2B7CB7EC1}"/>
              </a:ext>
            </a:extLst>
          </p:cNvPr>
          <p:cNvSpPr>
            <a:spLocks noGrp="1"/>
          </p:cNvSpPr>
          <p:nvPr>
            <p:ph type="sldNum" sz="quarter" idx="12"/>
          </p:nvPr>
        </p:nvSpPr>
        <p:spPr/>
        <p:txBody>
          <a:bodyPr/>
          <a:lstStyle/>
          <a:p>
            <a:pPr>
              <a:defRPr/>
            </a:pPr>
            <a:fld id="{15FBD5D7-2C42-4482-8D66-4E581240BD5A}" type="slidenum">
              <a:rPr lang="en-US" altLang="en-US"/>
              <a:pPr>
                <a:defRPr/>
              </a:pPr>
              <a:t>200</a:t>
            </a:fld>
            <a:endParaRPr lang="en-US" altLang="en-US" dirty="0"/>
          </a:p>
        </p:txBody>
      </p:sp>
      <p:sp>
        <p:nvSpPr>
          <p:cNvPr id="5" name="Slide Number Placeholder 4">
            <a:extLst>
              <a:ext uri="{FF2B5EF4-FFF2-40B4-BE49-F238E27FC236}">
                <a16:creationId xmlns:a16="http://schemas.microsoft.com/office/drawing/2014/main" id="{9A2166D6-D9F7-48E4-B1F9-BAF4C9CA0548}"/>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14801067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0114" name="Rectangle 2">
            <a:extLst>
              <a:ext uri="{FF2B5EF4-FFF2-40B4-BE49-F238E27FC236}">
                <a16:creationId xmlns:a16="http://schemas.microsoft.com/office/drawing/2014/main" id="{DF35E7CA-2B7F-4E4C-A9DA-5BC8CF4B9104}"/>
              </a:ext>
            </a:extLst>
          </p:cNvPr>
          <p:cNvSpPr>
            <a:spLocks noGrp="1" noChangeArrowheads="1"/>
          </p:cNvSpPr>
          <p:nvPr>
            <p:ph type="title"/>
          </p:nvPr>
        </p:nvSpPr>
        <p:spPr>
          <a:xfrm>
            <a:off x="546755" y="152400"/>
            <a:ext cx="11067068" cy="990600"/>
          </a:xfrm>
        </p:spPr>
        <p:txBody>
          <a:bodyPr>
            <a:normAutofit fontScale="90000"/>
          </a:bodyPr>
          <a:lstStyle/>
          <a:p>
            <a:pPr eaLnBrk="1" hangingPunct="1">
              <a:lnSpc>
                <a:spcPct val="85000"/>
              </a:lnSpc>
              <a:defRPr/>
            </a:pPr>
            <a:r>
              <a:rPr lang="en-US" sz="4000" dirty="0"/>
              <a:t>Performance Based Contracting</a:t>
            </a:r>
            <a:br>
              <a:rPr lang="en-US" sz="4000" dirty="0">
                <a:solidFill>
                  <a:srgbClr val="FF9900"/>
                </a:solidFill>
              </a:rPr>
            </a:br>
            <a:r>
              <a:rPr lang="en-US" sz="3600" dirty="0">
                <a:solidFill>
                  <a:srgbClr val="99FF66"/>
                </a:solidFill>
              </a:rPr>
              <a:t>Components</a:t>
            </a:r>
          </a:p>
        </p:txBody>
      </p:sp>
      <p:sp>
        <p:nvSpPr>
          <p:cNvPr id="3290115" name="Rectangle 3">
            <a:extLst>
              <a:ext uri="{FF2B5EF4-FFF2-40B4-BE49-F238E27FC236}">
                <a16:creationId xmlns:a16="http://schemas.microsoft.com/office/drawing/2014/main" id="{EF6298E9-C303-4951-B3E8-C602C0FDD806}"/>
              </a:ext>
            </a:extLst>
          </p:cNvPr>
          <p:cNvSpPr>
            <a:spLocks noGrp="1" noChangeArrowheads="1"/>
          </p:cNvSpPr>
          <p:nvPr>
            <p:ph idx="1"/>
          </p:nvPr>
        </p:nvSpPr>
        <p:spPr>
          <a:xfrm>
            <a:off x="1752600" y="1447800"/>
            <a:ext cx="8686800" cy="5410200"/>
          </a:xfrm>
        </p:spPr>
        <p:txBody>
          <a:bodyPr/>
          <a:lstStyle/>
          <a:p>
            <a:pPr marL="609600" indent="-609600">
              <a:defRPr/>
            </a:pPr>
            <a:r>
              <a:rPr lang="en-US" dirty="0"/>
              <a:t>Create the means to assess performance</a:t>
            </a:r>
          </a:p>
          <a:p>
            <a:pPr marL="990600" lvl="1" indent="-533400">
              <a:buFont typeface="Arial" pitchFamily="34" charset="0"/>
              <a:buChar char="–"/>
              <a:defRPr/>
            </a:pPr>
            <a:r>
              <a:rPr lang="en-US" dirty="0"/>
              <a:t>Quality Assurance Plan</a:t>
            </a:r>
          </a:p>
          <a:p>
            <a:pPr marL="990600" lvl="1" indent="-533400">
              <a:buFont typeface="Arial" pitchFamily="34" charset="0"/>
              <a:buChar char="–"/>
              <a:defRPr/>
            </a:pPr>
            <a:r>
              <a:rPr lang="en-US" dirty="0"/>
              <a:t>There have to be identified standards of performance in order to tell if a contractor has performed </a:t>
            </a:r>
          </a:p>
          <a:p>
            <a:pPr marL="609600" indent="-609600">
              <a:defRPr/>
            </a:pPr>
            <a:r>
              <a:rPr lang="en-US" dirty="0"/>
              <a:t>Performance Standards </a:t>
            </a:r>
          </a:p>
          <a:p>
            <a:pPr marL="990600" lvl="1" indent="-533400">
              <a:defRPr/>
            </a:pPr>
            <a:r>
              <a:rPr lang="en-US" dirty="0">
                <a:solidFill>
                  <a:srgbClr val="FFCC00"/>
                </a:solidFill>
              </a:rPr>
              <a:t>Acceptance criteria</a:t>
            </a:r>
            <a:endParaRPr lang="en-US" dirty="0"/>
          </a:p>
        </p:txBody>
      </p:sp>
      <p:sp>
        <p:nvSpPr>
          <p:cNvPr id="6" name="Footer Placeholder 3">
            <a:extLst>
              <a:ext uri="{FF2B5EF4-FFF2-40B4-BE49-F238E27FC236}">
                <a16:creationId xmlns:a16="http://schemas.microsoft.com/office/drawing/2014/main" id="{1DD44FE0-B600-4A94-A012-F879E6E0E40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039DBD9-0466-4FB7-8D5D-74318F844A67}"/>
              </a:ext>
            </a:extLst>
          </p:cNvPr>
          <p:cNvSpPr>
            <a:spLocks noGrp="1"/>
          </p:cNvSpPr>
          <p:nvPr>
            <p:ph type="sldNum" sz="quarter" idx="12"/>
          </p:nvPr>
        </p:nvSpPr>
        <p:spPr/>
        <p:txBody>
          <a:bodyPr/>
          <a:lstStyle/>
          <a:p>
            <a:pPr>
              <a:defRPr/>
            </a:pPr>
            <a:fld id="{FFBB0587-9006-4AB0-A60D-2749B081391D}" type="slidenum">
              <a:rPr lang="en-US" altLang="en-US"/>
              <a:pPr>
                <a:defRPr/>
              </a:pPr>
              <a:t>201</a:t>
            </a:fld>
            <a:endParaRPr lang="en-US" altLang="en-US" dirty="0"/>
          </a:p>
        </p:txBody>
      </p:sp>
      <p:sp>
        <p:nvSpPr>
          <p:cNvPr id="5" name="Slide Number Placeholder 4">
            <a:extLst>
              <a:ext uri="{FF2B5EF4-FFF2-40B4-BE49-F238E27FC236}">
                <a16:creationId xmlns:a16="http://schemas.microsoft.com/office/drawing/2014/main" id="{7E5CD2DC-21A0-46EA-9F87-AC29D308C576}"/>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252994298"/>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1026">
            <a:extLst>
              <a:ext uri="{FF2B5EF4-FFF2-40B4-BE49-F238E27FC236}">
                <a16:creationId xmlns:a16="http://schemas.microsoft.com/office/drawing/2014/main" id="{87D91651-C43D-40D4-8C56-1BFAA6D90B51}"/>
              </a:ext>
            </a:extLst>
          </p:cNvPr>
          <p:cNvSpPr>
            <a:spLocks noGrp="1" noChangeArrowheads="1"/>
          </p:cNvSpPr>
          <p:nvPr>
            <p:ph type="title"/>
          </p:nvPr>
        </p:nvSpPr>
        <p:spPr>
          <a:xfrm>
            <a:off x="560895" y="152400"/>
            <a:ext cx="11151909" cy="990600"/>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Components </a:t>
            </a:r>
            <a:r>
              <a:rPr lang="en-US" sz="2400" dirty="0">
                <a:solidFill>
                  <a:schemeClr val="tx1"/>
                </a:solidFill>
              </a:rPr>
              <a:t>(Cont’d)</a:t>
            </a:r>
          </a:p>
        </p:txBody>
      </p:sp>
      <p:sp>
        <p:nvSpPr>
          <p:cNvPr id="1540099" name="Rectangle 1027">
            <a:extLst>
              <a:ext uri="{FF2B5EF4-FFF2-40B4-BE49-F238E27FC236}">
                <a16:creationId xmlns:a16="http://schemas.microsoft.com/office/drawing/2014/main" id="{A1DC7E31-7074-46FB-8234-BEE1A5F2F638}"/>
              </a:ext>
            </a:extLst>
          </p:cNvPr>
          <p:cNvSpPr>
            <a:spLocks noGrp="1" noChangeArrowheads="1"/>
          </p:cNvSpPr>
          <p:nvPr>
            <p:ph idx="1"/>
          </p:nvPr>
        </p:nvSpPr>
        <p:spPr>
          <a:xfrm>
            <a:off x="504334" y="1524000"/>
            <a:ext cx="11081208" cy="4953000"/>
          </a:xfrm>
        </p:spPr>
        <p:txBody>
          <a:bodyPr>
            <a:normAutofit/>
          </a:bodyPr>
          <a:lstStyle/>
          <a:p>
            <a:pPr marL="609600" indent="-609600">
              <a:lnSpc>
                <a:spcPct val="90000"/>
              </a:lnSpc>
              <a:defRPr/>
            </a:pPr>
            <a:r>
              <a:rPr lang="en-US" dirty="0"/>
              <a:t>Often </a:t>
            </a:r>
            <a:r>
              <a:rPr lang="en-US" b="1" dirty="0">
                <a:solidFill>
                  <a:srgbClr val="FFFF00"/>
                </a:solidFill>
              </a:rPr>
              <a:t>Service Level Agreements</a:t>
            </a:r>
            <a:r>
              <a:rPr lang="en-US" dirty="0"/>
              <a:t> (</a:t>
            </a:r>
            <a:r>
              <a:rPr lang="en-US" sz="2800" dirty="0"/>
              <a:t>SLAs) </a:t>
            </a:r>
            <a:r>
              <a:rPr lang="en-US" dirty="0"/>
              <a:t>will be created </a:t>
            </a:r>
            <a:endParaRPr lang="en-US" sz="2800" dirty="0"/>
          </a:p>
          <a:p>
            <a:pPr marL="990600" lvl="1" indent="-533400">
              <a:lnSpc>
                <a:spcPct val="90000"/>
              </a:lnSpc>
              <a:defRPr/>
            </a:pPr>
            <a:r>
              <a:rPr lang="en-US" dirty="0"/>
              <a:t>SLAs define the objective standards that must be met for proper performance</a:t>
            </a:r>
          </a:p>
          <a:p>
            <a:pPr marL="990600" lvl="1" indent="-533400">
              <a:lnSpc>
                <a:spcPct val="90000"/>
              </a:lnSpc>
              <a:defRPr/>
            </a:pPr>
            <a:r>
              <a:rPr lang="en-US" dirty="0"/>
              <a:t>SLAs in reality are </a:t>
            </a:r>
            <a:r>
              <a:rPr lang="en-US" b="1" dirty="0">
                <a:solidFill>
                  <a:schemeClr val="accent4"/>
                </a:solidFill>
              </a:rPr>
              <a:t>liquidated damages</a:t>
            </a:r>
          </a:p>
          <a:p>
            <a:pPr marL="609600" indent="-609600">
              <a:lnSpc>
                <a:spcPct val="90000"/>
              </a:lnSpc>
              <a:defRPr/>
            </a:pPr>
            <a:r>
              <a:rPr lang="en-US" dirty="0"/>
              <a:t>If you don’t know what proper performance is</a:t>
            </a:r>
          </a:p>
          <a:p>
            <a:pPr marL="609600" indent="-609600">
              <a:lnSpc>
                <a:spcPct val="90000"/>
              </a:lnSpc>
              <a:defRPr/>
            </a:pPr>
            <a:r>
              <a:rPr lang="en-US" dirty="0"/>
              <a:t>You won’t know when the contractor </a:t>
            </a:r>
          </a:p>
          <a:p>
            <a:pPr marL="990600" lvl="1" indent="-533400">
              <a:lnSpc>
                <a:spcPct val="90000"/>
              </a:lnSpc>
              <a:defRPr/>
            </a:pPr>
            <a:r>
              <a:rPr lang="en-US" dirty="0"/>
              <a:t>Is entitled to payment; or,</a:t>
            </a:r>
          </a:p>
          <a:p>
            <a:pPr marL="990600" lvl="1" indent="-533400">
              <a:lnSpc>
                <a:spcPct val="90000"/>
              </a:lnSpc>
              <a:defRPr/>
            </a:pPr>
            <a:r>
              <a:rPr lang="en-US" dirty="0"/>
              <a:t>Is entitled to receive incentives; or, </a:t>
            </a:r>
          </a:p>
          <a:p>
            <a:pPr marL="990600" lvl="1" indent="-533400">
              <a:lnSpc>
                <a:spcPct val="90000"/>
              </a:lnSpc>
              <a:defRPr/>
            </a:pPr>
            <a:r>
              <a:rPr lang="en-US" dirty="0"/>
              <a:t>Should have disincentives applied </a:t>
            </a:r>
          </a:p>
        </p:txBody>
      </p:sp>
      <p:sp>
        <p:nvSpPr>
          <p:cNvPr id="6" name="Footer Placeholder 3">
            <a:extLst>
              <a:ext uri="{FF2B5EF4-FFF2-40B4-BE49-F238E27FC236}">
                <a16:creationId xmlns:a16="http://schemas.microsoft.com/office/drawing/2014/main" id="{0FE3A905-F75A-4220-A4B6-DB92CDF1892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9467157-656B-4836-917D-28E97273EB95}"/>
              </a:ext>
            </a:extLst>
          </p:cNvPr>
          <p:cNvSpPr>
            <a:spLocks noGrp="1"/>
          </p:cNvSpPr>
          <p:nvPr>
            <p:ph type="sldNum" sz="quarter" idx="12"/>
          </p:nvPr>
        </p:nvSpPr>
        <p:spPr/>
        <p:txBody>
          <a:bodyPr/>
          <a:lstStyle/>
          <a:p>
            <a:pPr>
              <a:defRPr/>
            </a:pPr>
            <a:fld id="{FF8CA89D-EF72-4D9C-875D-7B1656E3941C}" type="slidenum">
              <a:rPr lang="en-US" altLang="en-US"/>
              <a:pPr>
                <a:defRPr/>
              </a:pPr>
              <a:t>202</a:t>
            </a:fld>
            <a:endParaRPr lang="en-US" altLang="en-US" dirty="0"/>
          </a:p>
        </p:txBody>
      </p:sp>
    </p:spTree>
    <p:extLst>
      <p:ext uri="{BB962C8B-B14F-4D97-AF65-F5344CB8AC3E}">
        <p14:creationId xmlns:p14="http://schemas.microsoft.com/office/powerpoint/2010/main" val="2231434616"/>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5666" name="Rectangle 2">
            <a:extLst>
              <a:ext uri="{FF2B5EF4-FFF2-40B4-BE49-F238E27FC236}">
                <a16:creationId xmlns:a16="http://schemas.microsoft.com/office/drawing/2014/main" id="{8F44EDF1-EDEB-4449-8BCE-9923E4208B80}"/>
              </a:ext>
            </a:extLst>
          </p:cNvPr>
          <p:cNvSpPr>
            <a:spLocks noGrp="1" noChangeArrowheads="1"/>
          </p:cNvSpPr>
          <p:nvPr>
            <p:ph type="title"/>
          </p:nvPr>
        </p:nvSpPr>
        <p:spPr>
          <a:xfrm>
            <a:off x="1676400" y="152400"/>
            <a:ext cx="8839200" cy="1295400"/>
          </a:xfrm>
        </p:spPr>
        <p:txBody>
          <a:bodyPr>
            <a:normAutofit fontScale="90000"/>
          </a:bodyPr>
          <a:lstStyle/>
          <a:p>
            <a:pPr eaLnBrk="1" hangingPunct="1">
              <a:defRPr/>
            </a:pPr>
            <a:r>
              <a:rPr lang="en-US" sz="4000" dirty="0"/>
              <a:t>Performance Based Contracting</a:t>
            </a:r>
            <a:br>
              <a:rPr lang="en-US" sz="4000" dirty="0"/>
            </a:br>
            <a:r>
              <a:rPr lang="en-US" sz="3600" dirty="0">
                <a:solidFill>
                  <a:srgbClr val="99FF66"/>
                </a:solidFill>
              </a:rPr>
              <a:t>Focus</a:t>
            </a:r>
          </a:p>
        </p:txBody>
      </p:sp>
      <p:sp>
        <p:nvSpPr>
          <p:cNvPr id="1265667" name="Rectangle 3">
            <a:extLst>
              <a:ext uri="{FF2B5EF4-FFF2-40B4-BE49-F238E27FC236}">
                <a16:creationId xmlns:a16="http://schemas.microsoft.com/office/drawing/2014/main" id="{EBDA5073-2F3D-4B47-BA35-1C5BEB7D231B}"/>
              </a:ext>
            </a:extLst>
          </p:cNvPr>
          <p:cNvSpPr>
            <a:spLocks noGrp="1" noChangeArrowheads="1"/>
          </p:cNvSpPr>
          <p:nvPr>
            <p:ph idx="1"/>
          </p:nvPr>
        </p:nvSpPr>
        <p:spPr>
          <a:xfrm>
            <a:off x="1752600" y="1828800"/>
            <a:ext cx="8686800" cy="4648200"/>
          </a:xfrm>
        </p:spPr>
        <p:txBody>
          <a:bodyPr/>
          <a:lstStyle/>
          <a:p>
            <a:pPr marL="609600" indent="-609600">
              <a:defRPr/>
            </a:pPr>
            <a:r>
              <a:rPr lang="en-US" dirty="0"/>
              <a:t>A description of the high level results or outcomes to be achieved</a:t>
            </a:r>
          </a:p>
          <a:p>
            <a:pPr marL="990600" lvl="1" indent="-533400">
              <a:defRPr/>
            </a:pPr>
            <a:r>
              <a:rPr lang="en-US" dirty="0"/>
              <a:t>i.e., performance or functional requirements </a:t>
            </a:r>
          </a:p>
          <a:p>
            <a:pPr marL="609600" indent="-609600">
              <a:defRPr/>
            </a:pPr>
            <a:r>
              <a:rPr lang="en-US" dirty="0"/>
              <a:t>Rather than the means to achieve such outcomes</a:t>
            </a:r>
          </a:p>
          <a:p>
            <a:pPr marL="990600" lvl="1" indent="-533400">
              <a:defRPr/>
            </a:pPr>
            <a:r>
              <a:rPr lang="en-US" dirty="0"/>
              <a:t>i.e., design requirements </a:t>
            </a:r>
          </a:p>
          <a:p>
            <a:pPr marL="990600" lvl="1" indent="-533400">
              <a:defRPr/>
            </a:pPr>
            <a:endParaRPr lang="en-US" dirty="0"/>
          </a:p>
        </p:txBody>
      </p:sp>
      <p:sp>
        <p:nvSpPr>
          <p:cNvPr id="6" name="Footer Placeholder 3">
            <a:extLst>
              <a:ext uri="{FF2B5EF4-FFF2-40B4-BE49-F238E27FC236}">
                <a16:creationId xmlns:a16="http://schemas.microsoft.com/office/drawing/2014/main" id="{83177BAB-C4D7-48D9-B55D-91435A72B8E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D42170E-B92B-43B0-9D40-3E1E0924DE94}"/>
              </a:ext>
            </a:extLst>
          </p:cNvPr>
          <p:cNvSpPr>
            <a:spLocks noGrp="1"/>
          </p:cNvSpPr>
          <p:nvPr>
            <p:ph type="sldNum" sz="quarter" idx="12"/>
          </p:nvPr>
        </p:nvSpPr>
        <p:spPr/>
        <p:txBody>
          <a:bodyPr/>
          <a:lstStyle/>
          <a:p>
            <a:pPr>
              <a:defRPr/>
            </a:pPr>
            <a:fld id="{FDF5D65F-AA9F-4DA4-9223-87598C65E45B}" type="slidenum">
              <a:rPr lang="en-US" altLang="en-US"/>
              <a:pPr>
                <a:defRPr/>
              </a:pPr>
              <a:t>203</a:t>
            </a:fld>
            <a:endParaRPr lang="en-US" altLang="en-US" dirty="0"/>
          </a:p>
        </p:txBody>
      </p:sp>
      <p:sp>
        <p:nvSpPr>
          <p:cNvPr id="5" name="Slide Number Placeholder 4">
            <a:extLst>
              <a:ext uri="{FF2B5EF4-FFF2-40B4-BE49-F238E27FC236}">
                <a16:creationId xmlns:a16="http://schemas.microsoft.com/office/drawing/2014/main" id="{55E5C232-C04F-4D9F-A471-0C17B97AE983}"/>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96682121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6690" name="Rectangle 2">
            <a:extLst>
              <a:ext uri="{FF2B5EF4-FFF2-40B4-BE49-F238E27FC236}">
                <a16:creationId xmlns:a16="http://schemas.microsoft.com/office/drawing/2014/main" id="{704D7A13-F6E2-4345-BDC0-F410F65EE423}"/>
              </a:ext>
            </a:extLst>
          </p:cNvPr>
          <p:cNvSpPr>
            <a:spLocks noGrp="1" noChangeArrowheads="1"/>
          </p:cNvSpPr>
          <p:nvPr>
            <p:ph type="title"/>
          </p:nvPr>
        </p:nvSpPr>
        <p:spPr>
          <a:xfrm>
            <a:off x="513761" y="152400"/>
            <a:ext cx="11137769" cy="1066800"/>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Focus Examples</a:t>
            </a:r>
          </a:p>
        </p:txBody>
      </p:sp>
      <p:sp>
        <p:nvSpPr>
          <p:cNvPr id="1266691" name="Rectangle 3">
            <a:extLst>
              <a:ext uri="{FF2B5EF4-FFF2-40B4-BE49-F238E27FC236}">
                <a16:creationId xmlns:a16="http://schemas.microsoft.com/office/drawing/2014/main" id="{63E14EC5-039A-46D1-B78A-AEE88445233B}"/>
              </a:ext>
            </a:extLst>
          </p:cNvPr>
          <p:cNvSpPr>
            <a:spLocks noGrp="1" noChangeArrowheads="1"/>
          </p:cNvSpPr>
          <p:nvPr>
            <p:ph idx="1"/>
          </p:nvPr>
        </p:nvSpPr>
        <p:spPr>
          <a:xfrm>
            <a:off x="1752600" y="1447800"/>
            <a:ext cx="8686800" cy="5029200"/>
          </a:xfrm>
        </p:spPr>
        <p:txBody>
          <a:bodyPr>
            <a:normAutofit fontScale="92500" lnSpcReduction="10000"/>
          </a:bodyPr>
          <a:lstStyle/>
          <a:p>
            <a:pPr marL="609600" indent="-609600">
              <a:defRPr/>
            </a:pPr>
            <a:r>
              <a:rPr lang="en-US" dirty="0">
                <a:solidFill>
                  <a:srgbClr val="FFFF00"/>
                </a:solidFill>
              </a:rPr>
              <a:t>End world hunger</a:t>
            </a:r>
            <a:r>
              <a:rPr lang="en-US" dirty="0"/>
              <a:t> </a:t>
            </a:r>
          </a:p>
          <a:p>
            <a:pPr marL="990600" lvl="1" indent="-533400">
              <a:defRPr/>
            </a:pPr>
            <a:r>
              <a:rPr lang="en-US" dirty="0"/>
              <a:t>Rather than deliver a given quantity of grain and other foods</a:t>
            </a:r>
          </a:p>
          <a:p>
            <a:pPr marL="609600" indent="-609600">
              <a:defRPr/>
            </a:pPr>
            <a:r>
              <a:rPr lang="en-US" dirty="0">
                <a:solidFill>
                  <a:srgbClr val="FFFF00"/>
                </a:solidFill>
              </a:rPr>
              <a:t>Increase by 20% the percentage of students reading at their actual grade level</a:t>
            </a:r>
          </a:p>
          <a:p>
            <a:pPr marL="990600" lvl="1" indent="-533400">
              <a:defRPr/>
            </a:pPr>
            <a:r>
              <a:rPr lang="en-US" dirty="0"/>
              <a:t>Rather than providing a reading instructor for a given number of hours per week</a:t>
            </a:r>
          </a:p>
          <a:p>
            <a:pPr marL="609600" indent="-609600">
              <a:defRPr/>
            </a:pPr>
            <a:r>
              <a:rPr lang="en-US" dirty="0">
                <a:solidFill>
                  <a:srgbClr val="FFFF00"/>
                </a:solidFill>
              </a:rPr>
              <a:t>Reduce average commute times by 25%</a:t>
            </a:r>
          </a:p>
          <a:p>
            <a:pPr marL="990600" lvl="1" indent="-533400">
              <a:defRPr/>
            </a:pPr>
            <a:r>
              <a:rPr lang="en-US" dirty="0"/>
              <a:t>Rather than build a new road</a:t>
            </a:r>
          </a:p>
          <a:p>
            <a:pPr marL="990600" lvl="1" indent="-533400">
              <a:buNone/>
              <a:defRPr/>
            </a:pPr>
            <a:endParaRPr lang="en-US" sz="3200" dirty="0"/>
          </a:p>
        </p:txBody>
      </p:sp>
      <p:sp>
        <p:nvSpPr>
          <p:cNvPr id="6" name="Footer Placeholder 3">
            <a:extLst>
              <a:ext uri="{FF2B5EF4-FFF2-40B4-BE49-F238E27FC236}">
                <a16:creationId xmlns:a16="http://schemas.microsoft.com/office/drawing/2014/main" id="{BD6FEE27-8B37-465D-A2E5-25CA7EF77CF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4469313-B7DA-401A-B8A6-EDB5C5E6941C}"/>
              </a:ext>
            </a:extLst>
          </p:cNvPr>
          <p:cNvSpPr>
            <a:spLocks noGrp="1"/>
          </p:cNvSpPr>
          <p:nvPr>
            <p:ph type="sldNum" sz="quarter" idx="12"/>
          </p:nvPr>
        </p:nvSpPr>
        <p:spPr/>
        <p:txBody>
          <a:bodyPr/>
          <a:lstStyle/>
          <a:p>
            <a:pPr>
              <a:defRPr/>
            </a:pPr>
            <a:fld id="{0D42E7D5-9626-4795-9E66-BF3944A664EF}" type="slidenum">
              <a:rPr lang="en-US" altLang="en-US"/>
              <a:pPr>
                <a:defRPr/>
              </a:pPr>
              <a:t>204</a:t>
            </a:fld>
            <a:endParaRPr lang="en-US" altLang="en-US" dirty="0"/>
          </a:p>
        </p:txBody>
      </p:sp>
    </p:spTree>
    <p:extLst>
      <p:ext uri="{BB962C8B-B14F-4D97-AF65-F5344CB8AC3E}">
        <p14:creationId xmlns:p14="http://schemas.microsoft.com/office/powerpoint/2010/main" val="727383655"/>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7714" name="Rectangle 2">
            <a:extLst>
              <a:ext uri="{FF2B5EF4-FFF2-40B4-BE49-F238E27FC236}">
                <a16:creationId xmlns:a16="http://schemas.microsoft.com/office/drawing/2014/main" id="{DA8B74B4-3218-4814-8923-A705053D9ADF}"/>
              </a:ext>
            </a:extLst>
          </p:cNvPr>
          <p:cNvSpPr>
            <a:spLocks noGrp="1" noChangeArrowheads="1"/>
          </p:cNvSpPr>
          <p:nvPr>
            <p:ph type="title"/>
          </p:nvPr>
        </p:nvSpPr>
        <p:spPr>
          <a:xfrm>
            <a:off x="509047" y="152400"/>
            <a:ext cx="11010508" cy="990600"/>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Focus Examples </a:t>
            </a:r>
            <a:r>
              <a:rPr lang="en-US" sz="2400" dirty="0">
                <a:solidFill>
                  <a:schemeClr val="tx1"/>
                </a:solidFill>
              </a:rPr>
              <a:t>(Cont’d)</a:t>
            </a:r>
          </a:p>
        </p:txBody>
      </p:sp>
      <p:sp>
        <p:nvSpPr>
          <p:cNvPr id="1267715" name="Rectangle 3">
            <a:extLst>
              <a:ext uri="{FF2B5EF4-FFF2-40B4-BE49-F238E27FC236}">
                <a16:creationId xmlns:a16="http://schemas.microsoft.com/office/drawing/2014/main" id="{26A0182C-8E23-4BD1-8E33-94AD4935150D}"/>
              </a:ext>
            </a:extLst>
          </p:cNvPr>
          <p:cNvSpPr>
            <a:spLocks noGrp="1" noChangeArrowheads="1"/>
          </p:cNvSpPr>
          <p:nvPr>
            <p:ph idx="1"/>
          </p:nvPr>
        </p:nvSpPr>
        <p:spPr>
          <a:xfrm>
            <a:off x="509047" y="970961"/>
            <a:ext cx="11199044" cy="5734639"/>
          </a:xfrm>
        </p:spPr>
        <p:txBody>
          <a:bodyPr>
            <a:normAutofit/>
          </a:bodyPr>
          <a:lstStyle/>
          <a:p>
            <a:pPr marL="609600" indent="-609600">
              <a:defRPr/>
            </a:pPr>
            <a:r>
              <a:rPr lang="en-US" sz="2800" dirty="0"/>
              <a:t>In each of the situations</a:t>
            </a:r>
            <a:r>
              <a:rPr lang="en-US" sz="3600" dirty="0"/>
              <a:t> </a:t>
            </a:r>
            <a:r>
              <a:rPr lang="en-US" sz="2800" dirty="0"/>
              <a:t>on the preceding slide, presumably performing the specific named activity will help achieve the desired end result</a:t>
            </a:r>
          </a:p>
          <a:p>
            <a:pPr marL="990600" lvl="1" indent="-533400">
              <a:defRPr/>
            </a:pPr>
            <a:r>
              <a:rPr lang="en-US" sz="2400" dirty="0"/>
              <a:t>But it is not the end result itself</a:t>
            </a:r>
          </a:p>
          <a:p>
            <a:pPr marL="609600" indent="-609600">
              <a:defRPr/>
            </a:pPr>
            <a:r>
              <a:rPr lang="en-US" sz="2800" dirty="0"/>
              <a:t>A vendor presumably would propose a different approach to achieve the overall end result, than it would to simply provide the identified intermediate activity (the food or instructor)</a:t>
            </a:r>
          </a:p>
          <a:p>
            <a:pPr marL="990600" lvl="1" indent="-533400">
              <a:defRPr/>
            </a:pPr>
            <a:r>
              <a:rPr lang="en-US" sz="2400" dirty="0"/>
              <a:t>Ancient saying:  </a:t>
            </a:r>
          </a:p>
          <a:p>
            <a:pPr marL="1371600" lvl="2" indent="-457200">
              <a:buNone/>
              <a:defRPr/>
            </a:pPr>
            <a:r>
              <a:rPr lang="en-US" sz="2000" b="1" dirty="0"/>
              <a:t>Give a man a fish and he eats for a day.  </a:t>
            </a:r>
          </a:p>
          <a:p>
            <a:pPr marL="1371600" lvl="2" indent="-457200">
              <a:buNone/>
              <a:defRPr/>
            </a:pPr>
            <a:r>
              <a:rPr lang="en-US" sz="2000" b="1" dirty="0"/>
              <a:t>Teach a man to fish and he eats the rest of his life.</a:t>
            </a:r>
          </a:p>
        </p:txBody>
      </p:sp>
      <p:sp>
        <p:nvSpPr>
          <p:cNvPr id="6" name="Footer Placeholder 3">
            <a:extLst>
              <a:ext uri="{FF2B5EF4-FFF2-40B4-BE49-F238E27FC236}">
                <a16:creationId xmlns:a16="http://schemas.microsoft.com/office/drawing/2014/main" id="{4182391A-9EB7-4D13-A382-9D939721DCE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9DB28BA-C422-4860-8A68-A3EB6DC67D5C}"/>
              </a:ext>
            </a:extLst>
          </p:cNvPr>
          <p:cNvSpPr>
            <a:spLocks noGrp="1"/>
          </p:cNvSpPr>
          <p:nvPr>
            <p:ph type="sldNum" sz="quarter" idx="12"/>
          </p:nvPr>
        </p:nvSpPr>
        <p:spPr/>
        <p:txBody>
          <a:bodyPr/>
          <a:lstStyle/>
          <a:p>
            <a:pPr>
              <a:defRPr/>
            </a:pPr>
            <a:fld id="{7FD26F1F-52BB-41DC-9DE7-2DAAFABF5F33}" type="slidenum">
              <a:rPr lang="en-US" altLang="en-US"/>
              <a:pPr>
                <a:defRPr/>
              </a:pPr>
              <a:t>205</a:t>
            </a:fld>
            <a:endParaRPr lang="en-US" altLang="en-US" dirty="0"/>
          </a:p>
        </p:txBody>
      </p:sp>
      <p:sp>
        <p:nvSpPr>
          <p:cNvPr id="5" name="Slide Number Placeholder 4">
            <a:extLst>
              <a:ext uri="{FF2B5EF4-FFF2-40B4-BE49-F238E27FC236}">
                <a16:creationId xmlns:a16="http://schemas.microsoft.com/office/drawing/2014/main" id="{66500FA4-6782-4BC6-97E5-2F3D3A340195}"/>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25352174"/>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8738" name="Rectangle 2">
            <a:extLst>
              <a:ext uri="{FF2B5EF4-FFF2-40B4-BE49-F238E27FC236}">
                <a16:creationId xmlns:a16="http://schemas.microsoft.com/office/drawing/2014/main" id="{378881EA-74EC-4571-B5FC-777952FA715B}"/>
              </a:ext>
            </a:extLst>
          </p:cNvPr>
          <p:cNvSpPr>
            <a:spLocks noGrp="1" noChangeArrowheads="1"/>
          </p:cNvSpPr>
          <p:nvPr>
            <p:ph type="title"/>
          </p:nvPr>
        </p:nvSpPr>
        <p:spPr>
          <a:xfrm>
            <a:off x="523187" y="304800"/>
            <a:ext cx="11170763" cy="1066800"/>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Focus Examples </a:t>
            </a:r>
            <a:r>
              <a:rPr lang="en-US" sz="2400" dirty="0">
                <a:solidFill>
                  <a:schemeClr val="tx1"/>
                </a:solidFill>
              </a:rPr>
              <a:t>(Cont’d)</a:t>
            </a:r>
            <a:endParaRPr lang="en-US" sz="3600" dirty="0">
              <a:solidFill>
                <a:schemeClr val="tx1"/>
              </a:solidFill>
            </a:endParaRPr>
          </a:p>
        </p:txBody>
      </p:sp>
      <p:sp>
        <p:nvSpPr>
          <p:cNvPr id="1268739" name="Rectangle 3">
            <a:extLst>
              <a:ext uri="{FF2B5EF4-FFF2-40B4-BE49-F238E27FC236}">
                <a16:creationId xmlns:a16="http://schemas.microsoft.com/office/drawing/2014/main" id="{BA394C5D-6A2B-4DD3-898A-E523D7F5A3A0}"/>
              </a:ext>
            </a:extLst>
          </p:cNvPr>
          <p:cNvSpPr>
            <a:spLocks noGrp="1" noChangeArrowheads="1"/>
          </p:cNvSpPr>
          <p:nvPr>
            <p:ph idx="1"/>
          </p:nvPr>
        </p:nvSpPr>
        <p:spPr>
          <a:xfrm>
            <a:off x="1752600" y="2057400"/>
            <a:ext cx="8686800" cy="4419600"/>
          </a:xfrm>
        </p:spPr>
        <p:txBody>
          <a:bodyPr>
            <a:normAutofit/>
          </a:bodyPr>
          <a:lstStyle/>
          <a:p>
            <a:pPr marL="609600" indent="-609600">
              <a:defRPr/>
            </a:pPr>
            <a:r>
              <a:rPr lang="en-US" sz="2800" dirty="0"/>
              <a:t>So instead of</a:t>
            </a:r>
            <a:r>
              <a:rPr lang="en-US" dirty="0"/>
              <a:t> </a:t>
            </a:r>
            <a:r>
              <a:rPr lang="en-US" sz="2800" dirty="0"/>
              <a:t>simply redoing each procurement in the same, prescribed manner that was done before, </a:t>
            </a:r>
          </a:p>
          <a:p>
            <a:pPr marL="609600" indent="-609600">
              <a:defRPr/>
            </a:pPr>
            <a:r>
              <a:rPr lang="en-US" sz="2800" dirty="0"/>
              <a:t>Actively seek to change the focus, to  fundamentally change outcomes, or the impact</a:t>
            </a:r>
          </a:p>
        </p:txBody>
      </p:sp>
      <p:sp>
        <p:nvSpPr>
          <p:cNvPr id="6" name="Footer Placeholder 3">
            <a:extLst>
              <a:ext uri="{FF2B5EF4-FFF2-40B4-BE49-F238E27FC236}">
                <a16:creationId xmlns:a16="http://schemas.microsoft.com/office/drawing/2014/main" id="{99B32D03-B723-43C5-93E6-7A64BF90D6B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DE909FD-99A5-4A45-A42D-90FE68BB9AFA}"/>
              </a:ext>
            </a:extLst>
          </p:cNvPr>
          <p:cNvSpPr>
            <a:spLocks noGrp="1"/>
          </p:cNvSpPr>
          <p:nvPr>
            <p:ph type="sldNum" sz="quarter" idx="12"/>
          </p:nvPr>
        </p:nvSpPr>
        <p:spPr/>
        <p:txBody>
          <a:bodyPr/>
          <a:lstStyle/>
          <a:p>
            <a:pPr>
              <a:defRPr/>
            </a:pPr>
            <a:fld id="{BD13BB28-F4BF-413E-B8D4-4F412BF6EF2B}" type="slidenum">
              <a:rPr lang="en-US" altLang="en-US"/>
              <a:pPr>
                <a:defRPr/>
              </a:pPr>
              <a:t>206</a:t>
            </a:fld>
            <a:endParaRPr lang="en-US" altLang="en-US" dirty="0"/>
          </a:p>
        </p:txBody>
      </p:sp>
    </p:spTree>
    <p:extLst>
      <p:ext uri="{BB962C8B-B14F-4D97-AF65-F5344CB8AC3E}">
        <p14:creationId xmlns:p14="http://schemas.microsoft.com/office/powerpoint/2010/main" val="2510029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4" name="Rectangle 2">
            <a:extLst>
              <a:ext uri="{FF2B5EF4-FFF2-40B4-BE49-F238E27FC236}">
                <a16:creationId xmlns:a16="http://schemas.microsoft.com/office/drawing/2014/main" id="{012D57E3-AF03-43C4-9B28-02015ABD318B}"/>
              </a:ext>
            </a:extLst>
          </p:cNvPr>
          <p:cNvSpPr>
            <a:spLocks noGrp="1" noChangeArrowheads="1"/>
          </p:cNvSpPr>
          <p:nvPr>
            <p:ph type="title"/>
          </p:nvPr>
        </p:nvSpPr>
        <p:spPr>
          <a:xfrm>
            <a:off x="1981200" y="277813"/>
            <a:ext cx="8229600" cy="715962"/>
          </a:xfrm>
          <a:noFill/>
        </p:spPr>
        <p:txBody>
          <a:bodyPr>
            <a:normAutofit/>
          </a:bodyPr>
          <a:lstStyle/>
          <a:p>
            <a:r>
              <a:rPr lang="en-US" altLang="en-US" sz="4000" dirty="0"/>
              <a:t>Don’t Specify</a:t>
            </a:r>
          </a:p>
        </p:txBody>
      </p:sp>
      <p:sp>
        <p:nvSpPr>
          <p:cNvPr id="665605" name="Rectangle 3">
            <a:extLst>
              <a:ext uri="{FF2B5EF4-FFF2-40B4-BE49-F238E27FC236}">
                <a16:creationId xmlns:a16="http://schemas.microsoft.com/office/drawing/2014/main" id="{ED723F7F-8548-4913-94CC-28E3D8E4BBA9}"/>
              </a:ext>
            </a:extLst>
          </p:cNvPr>
          <p:cNvSpPr>
            <a:spLocks noGrp="1" noChangeArrowheads="1"/>
          </p:cNvSpPr>
          <p:nvPr>
            <p:ph idx="1"/>
          </p:nvPr>
        </p:nvSpPr>
        <p:spPr>
          <a:xfrm>
            <a:off x="1981200" y="1143000"/>
            <a:ext cx="8229600" cy="5257800"/>
          </a:xfrm>
          <a:noFill/>
        </p:spPr>
        <p:txBody>
          <a:bodyPr>
            <a:normAutofit lnSpcReduction="10000"/>
          </a:bodyPr>
          <a:lstStyle/>
          <a:p>
            <a:pPr>
              <a:lnSpc>
                <a:spcPct val="90000"/>
              </a:lnSpc>
            </a:pPr>
            <a:r>
              <a:rPr lang="en-US" altLang="en-US" dirty="0">
                <a:effectLst/>
              </a:rPr>
              <a:t>In an </a:t>
            </a:r>
            <a:r>
              <a:rPr lang="en-US" altLang="en-US" b="1" u="sng" dirty="0">
                <a:effectLst/>
              </a:rPr>
              <a:t>evaluated procurement</a:t>
            </a:r>
            <a:r>
              <a:rPr lang="en-US" altLang="en-US" b="1" dirty="0">
                <a:effectLst/>
              </a:rPr>
              <a:t> </a:t>
            </a:r>
            <a:r>
              <a:rPr lang="en-US" altLang="en-US" dirty="0">
                <a:effectLst/>
              </a:rPr>
              <a:t>usually it isn’t necessary to prepare detailed specifications </a:t>
            </a:r>
          </a:p>
          <a:p>
            <a:pPr>
              <a:lnSpc>
                <a:spcPct val="90000"/>
              </a:lnSpc>
            </a:pPr>
            <a:r>
              <a:rPr lang="en-US" altLang="en-US" dirty="0">
                <a:effectLst/>
              </a:rPr>
              <a:t>Instead the emphasis should be on:</a:t>
            </a:r>
          </a:p>
          <a:p>
            <a:pPr lvl="1">
              <a:lnSpc>
                <a:spcPct val="90000"/>
              </a:lnSpc>
            </a:pPr>
            <a:r>
              <a:rPr lang="en-US" altLang="en-US" dirty="0">
                <a:effectLst/>
              </a:rPr>
              <a:t>Describing the objective(s) of the procurement </a:t>
            </a:r>
          </a:p>
          <a:p>
            <a:pPr lvl="2">
              <a:lnSpc>
                <a:spcPct val="90000"/>
              </a:lnSpc>
            </a:pPr>
            <a:r>
              <a:rPr lang="en-US" altLang="en-US" dirty="0">
                <a:effectLst/>
              </a:rPr>
              <a:t>The results to be obtained</a:t>
            </a:r>
          </a:p>
          <a:p>
            <a:pPr lvl="1">
              <a:lnSpc>
                <a:spcPct val="90000"/>
              </a:lnSpc>
            </a:pPr>
            <a:r>
              <a:rPr lang="en-US" altLang="en-US" dirty="0">
                <a:effectLst/>
              </a:rPr>
              <a:t>Detailing everything offerors should address, explain, describe, etc.. in their proposals</a:t>
            </a:r>
          </a:p>
          <a:p>
            <a:pPr lvl="2">
              <a:lnSpc>
                <a:spcPct val="90000"/>
              </a:lnSpc>
            </a:pPr>
            <a:r>
              <a:rPr lang="en-US" altLang="en-US" dirty="0">
                <a:effectLst/>
              </a:rPr>
              <a:t>This can be dozens or even hundreds of aspects, characteristics, capabilities, etc..</a:t>
            </a:r>
          </a:p>
          <a:p>
            <a:pPr lvl="1">
              <a:lnSpc>
                <a:spcPct val="90000"/>
              </a:lnSpc>
            </a:pPr>
            <a:r>
              <a:rPr lang="en-US" altLang="en-US" dirty="0">
                <a:effectLst/>
              </a:rPr>
              <a:t>Identifying the criteria for evaluating offerors’ responses</a:t>
            </a:r>
          </a:p>
        </p:txBody>
      </p:sp>
      <p:sp>
        <p:nvSpPr>
          <p:cNvPr id="4" name="Footer Placeholder 3">
            <a:extLst>
              <a:ext uri="{FF2B5EF4-FFF2-40B4-BE49-F238E27FC236}">
                <a16:creationId xmlns:a16="http://schemas.microsoft.com/office/drawing/2014/main" id="{41BBAC45-30DA-4531-81D8-577F454D610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089EDB5F-D52A-47BC-A096-8367B218BF47}"/>
              </a:ext>
            </a:extLst>
          </p:cNvPr>
          <p:cNvSpPr>
            <a:spLocks noGrp="1"/>
          </p:cNvSpPr>
          <p:nvPr>
            <p:ph type="sldNum" sz="quarter" idx="12"/>
          </p:nvPr>
        </p:nvSpPr>
        <p:spPr/>
        <p:txBody>
          <a:bodyPr/>
          <a:lstStyle/>
          <a:p>
            <a:pPr>
              <a:defRPr/>
            </a:pPr>
            <a:fld id="{07353817-ACC2-4007-A33E-F91167163F25}" type="slidenum">
              <a:rPr lang="en-US" altLang="en-US"/>
              <a:pPr>
                <a:defRPr/>
              </a:pPr>
              <a:t>207</a:t>
            </a:fld>
            <a:endParaRPr lang="en-US" altLang="en-US" dirty="0"/>
          </a:p>
        </p:txBody>
      </p:sp>
    </p:spTree>
    <p:extLst>
      <p:ext uri="{BB962C8B-B14F-4D97-AF65-F5344CB8AC3E}">
        <p14:creationId xmlns:p14="http://schemas.microsoft.com/office/powerpoint/2010/main" val="1874172026"/>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628" name="Rectangle 2">
            <a:extLst>
              <a:ext uri="{FF2B5EF4-FFF2-40B4-BE49-F238E27FC236}">
                <a16:creationId xmlns:a16="http://schemas.microsoft.com/office/drawing/2014/main" id="{C7187A24-81B3-428A-9BB2-38FCB49F76CD}"/>
              </a:ext>
            </a:extLst>
          </p:cNvPr>
          <p:cNvSpPr>
            <a:spLocks noGrp="1" noChangeArrowheads="1"/>
          </p:cNvSpPr>
          <p:nvPr>
            <p:ph type="title"/>
          </p:nvPr>
        </p:nvSpPr>
        <p:spPr>
          <a:xfrm>
            <a:off x="1981200" y="277814"/>
            <a:ext cx="8229600" cy="1017587"/>
          </a:xfrm>
          <a:noFill/>
        </p:spPr>
        <p:txBody>
          <a:bodyPr>
            <a:normAutofit/>
          </a:bodyPr>
          <a:lstStyle/>
          <a:p>
            <a:r>
              <a:rPr lang="en-US" altLang="en-US" sz="4000" dirty="0"/>
              <a:t>Don’t Specify </a:t>
            </a:r>
            <a:r>
              <a:rPr lang="en-US" altLang="en-US" sz="2400" dirty="0"/>
              <a:t>(Cont’d)</a:t>
            </a:r>
          </a:p>
        </p:txBody>
      </p:sp>
      <p:sp>
        <p:nvSpPr>
          <p:cNvPr id="666629" name="Rectangle 3">
            <a:extLst>
              <a:ext uri="{FF2B5EF4-FFF2-40B4-BE49-F238E27FC236}">
                <a16:creationId xmlns:a16="http://schemas.microsoft.com/office/drawing/2014/main" id="{18603C01-671E-46A6-A3E4-E3A50AB89595}"/>
              </a:ext>
            </a:extLst>
          </p:cNvPr>
          <p:cNvSpPr>
            <a:spLocks noGrp="1" noChangeArrowheads="1"/>
          </p:cNvSpPr>
          <p:nvPr>
            <p:ph idx="1"/>
          </p:nvPr>
        </p:nvSpPr>
        <p:spPr>
          <a:xfrm>
            <a:off x="1981200" y="1752600"/>
            <a:ext cx="8229600" cy="4648200"/>
          </a:xfrm>
          <a:noFill/>
        </p:spPr>
        <p:txBody>
          <a:bodyPr>
            <a:normAutofit lnSpcReduction="10000"/>
          </a:bodyPr>
          <a:lstStyle/>
          <a:p>
            <a:r>
              <a:rPr lang="en-US" altLang="en-US" dirty="0">
                <a:effectLst/>
              </a:rPr>
              <a:t>Avoiding detailed specifications:</a:t>
            </a:r>
          </a:p>
          <a:p>
            <a:pPr lvl="1"/>
            <a:r>
              <a:rPr lang="en-US" altLang="en-US" dirty="0">
                <a:effectLst/>
              </a:rPr>
              <a:t>Allows the emphasis to be on evaluating what vendors say they can do to satisfy the objective(s) </a:t>
            </a:r>
          </a:p>
          <a:p>
            <a:pPr lvl="1"/>
            <a:r>
              <a:rPr lang="en-US" altLang="en-US" dirty="0">
                <a:effectLst/>
              </a:rPr>
              <a:t>Means it isn’t necessary, or even advisable, to preemptively decide what constitutes the best solution to achieve the objective(s) and then require vendors to respond to the specified solution</a:t>
            </a:r>
          </a:p>
        </p:txBody>
      </p:sp>
      <p:sp>
        <p:nvSpPr>
          <p:cNvPr id="4" name="Footer Placeholder 3">
            <a:extLst>
              <a:ext uri="{FF2B5EF4-FFF2-40B4-BE49-F238E27FC236}">
                <a16:creationId xmlns:a16="http://schemas.microsoft.com/office/drawing/2014/main" id="{AFB90AA4-AC49-441B-A70D-52455FAAB72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4E1D5D6A-CEDA-4692-8B6D-69B0BC49D22A}"/>
              </a:ext>
            </a:extLst>
          </p:cNvPr>
          <p:cNvSpPr>
            <a:spLocks noGrp="1"/>
          </p:cNvSpPr>
          <p:nvPr>
            <p:ph type="sldNum" sz="quarter" idx="12"/>
          </p:nvPr>
        </p:nvSpPr>
        <p:spPr/>
        <p:txBody>
          <a:bodyPr/>
          <a:lstStyle/>
          <a:p>
            <a:pPr>
              <a:defRPr/>
            </a:pPr>
            <a:fld id="{58DFF577-6E80-4968-949C-B670BACE5A6D}" type="slidenum">
              <a:rPr lang="en-US" altLang="en-US"/>
              <a:pPr>
                <a:defRPr/>
              </a:pPr>
              <a:t>208</a:t>
            </a:fld>
            <a:endParaRPr lang="en-US" altLang="en-US" dirty="0"/>
          </a:p>
        </p:txBody>
      </p:sp>
    </p:spTree>
    <p:extLst>
      <p:ext uri="{BB962C8B-B14F-4D97-AF65-F5344CB8AC3E}">
        <p14:creationId xmlns:p14="http://schemas.microsoft.com/office/powerpoint/2010/main" val="2313838142"/>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7652" name="Rectangle 2">
            <a:extLst>
              <a:ext uri="{FF2B5EF4-FFF2-40B4-BE49-F238E27FC236}">
                <a16:creationId xmlns:a16="http://schemas.microsoft.com/office/drawing/2014/main" id="{9F27DCA1-8399-46CE-8A11-B731E9D09517}"/>
              </a:ext>
            </a:extLst>
          </p:cNvPr>
          <p:cNvSpPr>
            <a:spLocks noGrp="1" noChangeArrowheads="1"/>
          </p:cNvSpPr>
          <p:nvPr>
            <p:ph type="title"/>
          </p:nvPr>
        </p:nvSpPr>
        <p:spPr>
          <a:xfrm>
            <a:off x="1981200" y="277814"/>
            <a:ext cx="8229600" cy="941387"/>
          </a:xfrm>
          <a:noFill/>
        </p:spPr>
        <p:txBody>
          <a:bodyPr>
            <a:normAutofit/>
          </a:bodyPr>
          <a:lstStyle/>
          <a:p>
            <a:r>
              <a:rPr lang="en-US" altLang="en-US" sz="4000" dirty="0"/>
              <a:t>Don’t Specify </a:t>
            </a:r>
            <a:r>
              <a:rPr lang="en-US" altLang="en-US" sz="2400" dirty="0"/>
              <a:t>(Cont’d)</a:t>
            </a:r>
          </a:p>
        </p:txBody>
      </p:sp>
      <p:sp>
        <p:nvSpPr>
          <p:cNvPr id="667653" name="Rectangle 3">
            <a:extLst>
              <a:ext uri="{FF2B5EF4-FFF2-40B4-BE49-F238E27FC236}">
                <a16:creationId xmlns:a16="http://schemas.microsoft.com/office/drawing/2014/main" id="{441FABD1-B614-487B-8C0A-58CBF75C7CFA}"/>
              </a:ext>
            </a:extLst>
          </p:cNvPr>
          <p:cNvSpPr>
            <a:spLocks noGrp="1" noChangeArrowheads="1"/>
          </p:cNvSpPr>
          <p:nvPr>
            <p:ph idx="1"/>
          </p:nvPr>
        </p:nvSpPr>
        <p:spPr>
          <a:xfrm>
            <a:off x="1981200" y="1828800"/>
            <a:ext cx="8229600" cy="4572000"/>
          </a:xfrm>
          <a:noFill/>
        </p:spPr>
        <p:txBody>
          <a:bodyPr>
            <a:normAutofit fontScale="92500"/>
          </a:bodyPr>
          <a:lstStyle/>
          <a:p>
            <a:r>
              <a:rPr lang="en-US" altLang="en-US" dirty="0">
                <a:effectLst/>
              </a:rPr>
              <a:t>i.e. avoiding detailed specifications allows the determination of what constitutes the best solution to the need or problem to be made </a:t>
            </a:r>
            <a:r>
              <a:rPr lang="en-US" altLang="en-US" b="1" dirty="0">
                <a:solidFill>
                  <a:srgbClr val="FFCC00"/>
                </a:solidFill>
                <a:effectLst/>
              </a:rPr>
              <a:t>after vendors have submitted their offers</a:t>
            </a:r>
            <a:r>
              <a:rPr lang="en-US" altLang="en-US" dirty="0">
                <a:effectLst/>
              </a:rPr>
              <a:t>, been involved in discussions, BAFOs, etc.., </a:t>
            </a:r>
            <a:r>
              <a:rPr lang="en-US" altLang="en-US" b="1" dirty="0">
                <a:solidFill>
                  <a:srgbClr val="A4F2FA"/>
                </a:solidFill>
                <a:effectLst/>
              </a:rPr>
              <a:t>not before the receipt of proposals</a:t>
            </a:r>
            <a:r>
              <a:rPr lang="en-US" altLang="en-US" dirty="0">
                <a:effectLst/>
              </a:rPr>
              <a:t>, such as occurs with the preparation of detailed specifications</a:t>
            </a:r>
          </a:p>
        </p:txBody>
      </p:sp>
      <p:sp>
        <p:nvSpPr>
          <p:cNvPr id="4" name="Footer Placeholder 3">
            <a:extLst>
              <a:ext uri="{FF2B5EF4-FFF2-40B4-BE49-F238E27FC236}">
                <a16:creationId xmlns:a16="http://schemas.microsoft.com/office/drawing/2014/main" id="{D4FA88F4-7EE3-4055-A54C-BA1CA108FA5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FBA34328-3BB6-46CB-8B7C-E732B9DDE15A}"/>
              </a:ext>
            </a:extLst>
          </p:cNvPr>
          <p:cNvSpPr>
            <a:spLocks noGrp="1"/>
          </p:cNvSpPr>
          <p:nvPr>
            <p:ph type="sldNum" sz="quarter" idx="12"/>
          </p:nvPr>
        </p:nvSpPr>
        <p:spPr/>
        <p:txBody>
          <a:bodyPr/>
          <a:lstStyle/>
          <a:p>
            <a:pPr>
              <a:defRPr/>
            </a:pPr>
            <a:fld id="{CFA4B3D3-8EF8-40F8-AB73-39D2ECF35D69}" type="slidenum">
              <a:rPr lang="en-US" altLang="en-US"/>
              <a:pPr>
                <a:defRPr/>
              </a:pPr>
              <a:t>209</a:t>
            </a:fld>
            <a:endParaRPr lang="en-US" altLang="en-US" dirty="0"/>
          </a:p>
        </p:txBody>
      </p:sp>
    </p:spTree>
    <p:extLst>
      <p:ext uri="{BB962C8B-B14F-4D97-AF65-F5344CB8AC3E}">
        <p14:creationId xmlns:p14="http://schemas.microsoft.com/office/powerpoint/2010/main" val="25735665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25128" y="121299"/>
            <a:ext cx="11836717" cy="625151"/>
          </a:xfrm>
        </p:spPr>
        <p:txBody>
          <a:bodyPr>
            <a:normAutofit fontScale="90000"/>
          </a:bodyPr>
          <a:lstStyle/>
          <a:p>
            <a:r>
              <a:rPr lang="en-US" dirty="0"/>
              <a:t>What impression do you project?</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33265" y="746450"/>
            <a:ext cx="11728580" cy="5859624"/>
          </a:xfrm>
        </p:spPr>
        <p:txBody>
          <a:bodyPr>
            <a:normAutofit fontScale="85000" lnSpcReduction="10000"/>
          </a:bodyPr>
          <a:lstStyle/>
          <a:p>
            <a:r>
              <a:rPr lang="en-US" dirty="0"/>
              <a:t>Conversely, specifications that cause:</a:t>
            </a:r>
          </a:p>
          <a:p>
            <a:pPr lvl="1"/>
            <a:r>
              <a:rPr lang="en-US" dirty="0"/>
              <a:t>A flood of questions</a:t>
            </a:r>
          </a:p>
          <a:p>
            <a:pPr lvl="1"/>
            <a:r>
              <a:rPr lang="en-US" dirty="0"/>
              <a:t>Delay in answering questions because of their complexity or volume</a:t>
            </a:r>
          </a:p>
          <a:p>
            <a:pPr lvl="1"/>
            <a:r>
              <a:rPr lang="en-US" dirty="0"/>
              <a:t>Questions that may not be well answered because of their complexity or volume, and</a:t>
            </a:r>
          </a:p>
          <a:p>
            <a:pPr lvl="1"/>
            <a:r>
              <a:rPr lang="en-US" dirty="0"/>
              <a:t>Multiple revisions of the specifications</a:t>
            </a:r>
          </a:p>
          <a:p>
            <a:pPr lvl="2"/>
            <a:r>
              <a:rPr lang="en-US" dirty="0"/>
              <a:t>Especially multiple major revisions</a:t>
            </a:r>
          </a:p>
          <a:p>
            <a:r>
              <a:rPr lang="en-US" dirty="0"/>
              <a:t>Convey the impression that the Department/unit doesn’t know what it is doing, is sloppy, doesn’t care, etc.. </a:t>
            </a:r>
          </a:p>
          <a:p>
            <a:pPr lvl="1"/>
            <a:r>
              <a:rPr lang="en-US" dirty="0"/>
              <a:t>i.e., if after maybe many months of drafting the specifications the result is a poor, confusing document, the involved personnel of the procuring unit must be one or more of lazy, incompetent, overworked, unorganized, etc..</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21</a:t>
            </a:fld>
            <a:endParaRPr lang="en-US" dirty="0"/>
          </a:p>
        </p:txBody>
      </p:sp>
    </p:spTree>
    <p:extLst>
      <p:ext uri="{BB962C8B-B14F-4D97-AF65-F5344CB8AC3E}">
        <p14:creationId xmlns:p14="http://schemas.microsoft.com/office/powerpoint/2010/main" val="125451826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8610" name="Rectangle 2">
            <a:extLst>
              <a:ext uri="{FF2B5EF4-FFF2-40B4-BE49-F238E27FC236}">
                <a16:creationId xmlns:a16="http://schemas.microsoft.com/office/drawing/2014/main" id="{34F22155-C9AE-4031-B42A-10A923A4782A}"/>
              </a:ext>
            </a:extLst>
          </p:cNvPr>
          <p:cNvSpPr>
            <a:spLocks noGrp="1" noChangeArrowheads="1"/>
          </p:cNvSpPr>
          <p:nvPr>
            <p:ph type="title"/>
          </p:nvPr>
        </p:nvSpPr>
        <p:spPr/>
        <p:txBody>
          <a:bodyPr/>
          <a:lstStyle/>
          <a:p>
            <a:pPr eaLnBrk="1" hangingPunct="1">
              <a:defRPr/>
            </a:pPr>
            <a:r>
              <a:rPr lang="en-US" dirty="0"/>
              <a:t>Risk of Performance</a:t>
            </a:r>
          </a:p>
        </p:txBody>
      </p:sp>
      <p:sp>
        <p:nvSpPr>
          <p:cNvPr id="3268611" name="Rectangle 3">
            <a:extLst>
              <a:ext uri="{FF2B5EF4-FFF2-40B4-BE49-F238E27FC236}">
                <a16:creationId xmlns:a16="http://schemas.microsoft.com/office/drawing/2014/main" id="{B6189397-BA3F-416C-B933-162E36B020A3}"/>
              </a:ext>
            </a:extLst>
          </p:cNvPr>
          <p:cNvSpPr>
            <a:spLocks noGrp="1" noChangeArrowheads="1"/>
          </p:cNvSpPr>
          <p:nvPr>
            <p:ph idx="1"/>
          </p:nvPr>
        </p:nvSpPr>
        <p:spPr>
          <a:xfrm>
            <a:off x="2667000" y="2281238"/>
            <a:ext cx="7543800" cy="3814762"/>
          </a:xfrm>
        </p:spPr>
        <p:txBody>
          <a:bodyPr>
            <a:normAutofit/>
          </a:bodyPr>
          <a:lstStyle/>
          <a:p>
            <a:pPr eaLnBrk="1" hangingPunct="1">
              <a:defRPr/>
            </a:pPr>
            <a:r>
              <a:rPr lang="en-US" dirty="0"/>
              <a:t>Typically we want to specify the result to be achieved and make the vendor responsible for that result</a:t>
            </a:r>
          </a:p>
          <a:p>
            <a:pPr eaLnBrk="1" hangingPunct="1">
              <a:defRPr/>
            </a:pPr>
            <a:r>
              <a:rPr lang="en-US" dirty="0"/>
              <a:t>Typically we don’t want to specify the means to achieve the result</a:t>
            </a:r>
          </a:p>
        </p:txBody>
      </p:sp>
      <p:sp>
        <p:nvSpPr>
          <p:cNvPr id="6" name="Footer Placeholder 3">
            <a:extLst>
              <a:ext uri="{FF2B5EF4-FFF2-40B4-BE49-F238E27FC236}">
                <a16:creationId xmlns:a16="http://schemas.microsoft.com/office/drawing/2014/main" id="{935CA654-5182-47F4-947A-331C006C34D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3FD9092-5846-469B-BCF5-7E1853F85B41}"/>
              </a:ext>
            </a:extLst>
          </p:cNvPr>
          <p:cNvSpPr>
            <a:spLocks noGrp="1"/>
          </p:cNvSpPr>
          <p:nvPr>
            <p:ph type="sldNum" sz="quarter" idx="12"/>
          </p:nvPr>
        </p:nvSpPr>
        <p:spPr/>
        <p:txBody>
          <a:bodyPr/>
          <a:lstStyle/>
          <a:p>
            <a:pPr>
              <a:defRPr/>
            </a:pPr>
            <a:fld id="{E51B88EA-865A-46D3-8967-A2A9F1267617}" type="slidenum">
              <a:rPr lang="en-US" altLang="en-US"/>
              <a:pPr>
                <a:defRPr/>
              </a:pPr>
              <a:t>210</a:t>
            </a:fld>
            <a:endParaRPr lang="en-US" altLang="en-US" dirty="0"/>
          </a:p>
        </p:txBody>
      </p:sp>
      <p:sp>
        <p:nvSpPr>
          <p:cNvPr id="5" name="Slide Number Placeholder 4">
            <a:extLst>
              <a:ext uri="{FF2B5EF4-FFF2-40B4-BE49-F238E27FC236}">
                <a16:creationId xmlns:a16="http://schemas.microsoft.com/office/drawing/2014/main" id="{AEA922C4-2F82-428B-8AEA-28CB13BE037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65472013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826" name="Rectangle 2">
            <a:extLst>
              <a:ext uri="{FF2B5EF4-FFF2-40B4-BE49-F238E27FC236}">
                <a16:creationId xmlns:a16="http://schemas.microsoft.com/office/drawing/2014/main" id="{5B0DF613-BD01-4761-92F4-9722EF07A565}"/>
              </a:ext>
            </a:extLst>
          </p:cNvPr>
          <p:cNvSpPr>
            <a:spLocks noGrp="1" noChangeArrowheads="1"/>
          </p:cNvSpPr>
          <p:nvPr>
            <p:ph type="title"/>
          </p:nvPr>
        </p:nvSpPr>
        <p:spPr/>
        <p:txBody>
          <a:bodyPr/>
          <a:lstStyle/>
          <a:p>
            <a:pPr eaLnBrk="1" hangingPunct="1">
              <a:defRPr/>
            </a:pPr>
            <a:r>
              <a:rPr lang="en-US" dirty="0"/>
              <a:t>Risk of Performance Downside </a:t>
            </a:r>
            <a:endParaRPr lang="en-US" sz="2400" dirty="0"/>
          </a:p>
        </p:txBody>
      </p:sp>
      <p:sp>
        <p:nvSpPr>
          <p:cNvPr id="3277827" name="Rectangle 3">
            <a:extLst>
              <a:ext uri="{FF2B5EF4-FFF2-40B4-BE49-F238E27FC236}">
                <a16:creationId xmlns:a16="http://schemas.microsoft.com/office/drawing/2014/main" id="{554B79F5-9BC0-4719-B950-19153E2B1E63}"/>
              </a:ext>
            </a:extLst>
          </p:cNvPr>
          <p:cNvSpPr>
            <a:spLocks noGrp="1" noChangeArrowheads="1"/>
          </p:cNvSpPr>
          <p:nvPr>
            <p:ph idx="1"/>
          </p:nvPr>
        </p:nvSpPr>
        <p:spPr>
          <a:xfrm>
            <a:off x="1828800" y="1295400"/>
            <a:ext cx="8458200" cy="5105400"/>
          </a:xfrm>
        </p:spPr>
        <p:txBody>
          <a:bodyPr>
            <a:normAutofit lnSpcReduction="10000"/>
          </a:bodyPr>
          <a:lstStyle/>
          <a:p>
            <a:pPr eaLnBrk="1" hangingPunct="1">
              <a:lnSpc>
                <a:spcPct val="90000"/>
              </a:lnSpc>
              <a:defRPr/>
            </a:pPr>
            <a:r>
              <a:rPr lang="en-US" altLang="en-US" dirty="0"/>
              <a:t>DHR (now DHS) issued several contracts for vendors to perform several month, intensive job readiness training for current welfare recipients that were deemed able to work, but lacked job skills</a:t>
            </a:r>
          </a:p>
          <a:p>
            <a:pPr eaLnBrk="1" hangingPunct="1">
              <a:lnSpc>
                <a:spcPct val="90000"/>
              </a:lnSpc>
              <a:defRPr/>
            </a:pPr>
            <a:r>
              <a:rPr lang="en-US" altLang="en-US" dirty="0"/>
              <a:t>After the contracts were awarded and performance began, it was learned that because recipients appealed the requirement to attend training DHS couldn’t provide the contractors with enough eligible welfare recipients for training</a:t>
            </a:r>
          </a:p>
        </p:txBody>
      </p:sp>
      <p:sp>
        <p:nvSpPr>
          <p:cNvPr id="6" name="Footer Placeholder 3">
            <a:extLst>
              <a:ext uri="{FF2B5EF4-FFF2-40B4-BE49-F238E27FC236}">
                <a16:creationId xmlns:a16="http://schemas.microsoft.com/office/drawing/2014/main" id="{4E63F0B4-6D94-47B9-911D-C53C77D7498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14F9343-5469-4313-9F80-A257CF642B15}"/>
              </a:ext>
            </a:extLst>
          </p:cNvPr>
          <p:cNvSpPr>
            <a:spLocks noGrp="1"/>
          </p:cNvSpPr>
          <p:nvPr>
            <p:ph type="sldNum" sz="quarter" idx="12"/>
          </p:nvPr>
        </p:nvSpPr>
        <p:spPr/>
        <p:txBody>
          <a:bodyPr/>
          <a:lstStyle/>
          <a:p>
            <a:pPr>
              <a:defRPr/>
            </a:pPr>
            <a:fld id="{AF09C560-AE54-48CE-9436-BA0BDC3C389F}" type="slidenum">
              <a:rPr lang="en-US" altLang="en-US"/>
              <a:pPr>
                <a:defRPr/>
              </a:pPr>
              <a:t>211</a:t>
            </a:fld>
            <a:endParaRPr lang="en-US" altLang="en-US" dirty="0"/>
          </a:p>
        </p:txBody>
      </p:sp>
      <p:sp>
        <p:nvSpPr>
          <p:cNvPr id="4" name="Footer Placeholder 3">
            <a:extLst>
              <a:ext uri="{FF2B5EF4-FFF2-40B4-BE49-F238E27FC236}">
                <a16:creationId xmlns:a16="http://schemas.microsoft.com/office/drawing/2014/main" id="{8387E2CE-2D64-42EE-AC82-6B77C86FF87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22284134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8850" name="Rectangle 2">
            <a:extLst>
              <a:ext uri="{FF2B5EF4-FFF2-40B4-BE49-F238E27FC236}">
                <a16:creationId xmlns:a16="http://schemas.microsoft.com/office/drawing/2014/main" id="{3C3AD4C0-4EAD-4E3F-9CD3-41F3B401245A}"/>
              </a:ext>
            </a:extLst>
          </p:cNvPr>
          <p:cNvSpPr>
            <a:spLocks noGrp="1" noChangeArrowheads="1"/>
          </p:cNvSpPr>
          <p:nvPr>
            <p:ph type="title"/>
          </p:nvPr>
        </p:nvSpPr>
        <p:spPr>
          <a:xfrm>
            <a:off x="1524000" y="152400"/>
            <a:ext cx="9144000" cy="762000"/>
          </a:xfrm>
        </p:spPr>
        <p:txBody>
          <a:bodyPr>
            <a:normAutofit fontScale="90000"/>
          </a:bodyPr>
          <a:lstStyle/>
          <a:p>
            <a:pPr eaLnBrk="1" hangingPunct="1">
              <a:defRPr/>
            </a:pPr>
            <a:r>
              <a:rPr lang="en-US" dirty="0"/>
              <a:t>Risk of Performance Downside </a:t>
            </a:r>
            <a:r>
              <a:rPr lang="en-US" sz="2400" dirty="0"/>
              <a:t>(Cont’d)</a:t>
            </a:r>
          </a:p>
        </p:txBody>
      </p:sp>
      <p:sp>
        <p:nvSpPr>
          <p:cNvPr id="3278851" name="Rectangle 3">
            <a:extLst>
              <a:ext uri="{FF2B5EF4-FFF2-40B4-BE49-F238E27FC236}">
                <a16:creationId xmlns:a16="http://schemas.microsoft.com/office/drawing/2014/main" id="{00C54DCF-56EA-4652-8CBB-2587B7868776}"/>
              </a:ext>
            </a:extLst>
          </p:cNvPr>
          <p:cNvSpPr>
            <a:spLocks noGrp="1" noChangeArrowheads="1"/>
          </p:cNvSpPr>
          <p:nvPr>
            <p:ph idx="1"/>
          </p:nvPr>
        </p:nvSpPr>
        <p:spPr>
          <a:xfrm>
            <a:off x="1828800" y="1143000"/>
            <a:ext cx="8534400" cy="5181600"/>
          </a:xfrm>
        </p:spPr>
        <p:txBody>
          <a:bodyPr>
            <a:normAutofit/>
          </a:bodyPr>
          <a:lstStyle/>
          <a:p>
            <a:pPr eaLnBrk="1" hangingPunct="1">
              <a:lnSpc>
                <a:spcPct val="90000"/>
              </a:lnSpc>
              <a:defRPr/>
            </a:pPr>
            <a:r>
              <a:rPr lang="en-US" dirty="0"/>
              <a:t>DHS had tight performance specifications</a:t>
            </a:r>
          </a:p>
          <a:p>
            <a:pPr eaLnBrk="1" hangingPunct="1">
              <a:lnSpc>
                <a:spcPct val="90000"/>
              </a:lnSpc>
              <a:defRPr/>
            </a:pPr>
            <a:r>
              <a:rPr lang="en-US" dirty="0"/>
              <a:t>Each contractor’s reimbursement was tied to the number of recipients that</a:t>
            </a:r>
          </a:p>
          <a:p>
            <a:pPr lvl="1" eaLnBrk="1" hangingPunct="1">
              <a:lnSpc>
                <a:spcPct val="90000"/>
              </a:lnSpc>
              <a:defRPr/>
            </a:pPr>
            <a:r>
              <a:rPr lang="en-US" dirty="0"/>
              <a:t>Were received into training</a:t>
            </a:r>
          </a:p>
          <a:p>
            <a:pPr lvl="1" eaLnBrk="1" hangingPunct="1">
              <a:lnSpc>
                <a:spcPct val="90000"/>
              </a:lnSpc>
              <a:defRPr/>
            </a:pPr>
            <a:r>
              <a:rPr lang="en-US" dirty="0"/>
              <a:t>Completed various training milestones</a:t>
            </a:r>
          </a:p>
          <a:p>
            <a:pPr lvl="1" eaLnBrk="1" hangingPunct="1">
              <a:lnSpc>
                <a:spcPct val="90000"/>
              </a:lnSpc>
              <a:defRPr/>
            </a:pPr>
            <a:r>
              <a:rPr lang="en-US" dirty="0"/>
              <a:t>Were placed into jobs</a:t>
            </a:r>
          </a:p>
          <a:p>
            <a:pPr lvl="1" eaLnBrk="1" hangingPunct="1">
              <a:lnSpc>
                <a:spcPct val="90000"/>
              </a:lnSpc>
              <a:defRPr/>
            </a:pPr>
            <a:r>
              <a:rPr lang="en-US" dirty="0"/>
              <a:t>Stayed in jobs for various time durations, up to a year</a:t>
            </a:r>
          </a:p>
          <a:p>
            <a:pPr eaLnBrk="1" hangingPunct="1">
              <a:lnSpc>
                <a:spcPct val="90000"/>
              </a:lnSpc>
              <a:defRPr/>
            </a:pPr>
            <a:r>
              <a:rPr lang="en-US" dirty="0"/>
              <a:t>Because of various problems, all of these performance areas were being achieved at lower rates than anticipated</a:t>
            </a:r>
          </a:p>
        </p:txBody>
      </p:sp>
      <p:sp>
        <p:nvSpPr>
          <p:cNvPr id="6" name="Footer Placeholder 3">
            <a:extLst>
              <a:ext uri="{FF2B5EF4-FFF2-40B4-BE49-F238E27FC236}">
                <a16:creationId xmlns:a16="http://schemas.microsoft.com/office/drawing/2014/main" id="{65D0CAC9-6FEE-494E-A766-AF9D2F477C9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494A016-C284-4B05-B87B-9F1F0D53CEF8}"/>
              </a:ext>
            </a:extLst>
          </p:cNvPr>
          <p:cNvSpPr>
            <a:spLocks noGrp="1"/>
          </p:cNvSpPr>
          <p:nvPr>
            <p:ph type="sldNum" sz="quarter" idx="12"/>
          </p:nvPr>
        </p:nvSpPr>
        <p:spPr/>
        <p:txBody>
          <a:bodyPr/>
          <a:lstStyle/>
          <a:p>
            <a:pPr>
              <a:defRPr/>
            </a:pPr>
            <a:fld id="{C7DC1E80-BED1-480B-88C4-3C84AD9D1AF9}" type="slidenum">
              <a:rPr lang="en-US" altLang="en-US"/>
              <a:pPr>
                <a:defRPr/>
              </a:pPr>
              <a:t>212</a:t>
            </a:fld>
            <a:endParaRPr lang="en-US" altLang="en-US" dirty="0"/>
          </a:p>
        </p:txBody>
      </p:sp>
    </p:spTree>
    <p:extLst>
      <p:ext uri="{BB962C8B-B14F-4D97-AF65-F5344CB8AC3E}">
        <p14:creationId xmlns:p14="http://schemas.microsoft.com/office/powerpoint/2010/main" val="114416677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9874" name="Rectangle 2">
            <a:extLst>
              <a:ext uri="{FF2B5EF4-FFF2-40B4-BE49-F238E27FC236}">
                <a16:creationId xmlns:a16="http://schemas.microsoft.com/office/drawing/2014/main" id="{5E2A7973-7EEB-4026-A9F2-266D9008EE4A}"/>
              </a:ext>
            </a:extLst>
          </p:cNvPr>
          <p:cNvSpPr>
            <a:spLocks noGrp="1" noChangeArrowheads="1"/>
          </p:cNvSpPr>
          <p:nvPr>
            <p:ph type="title"/>
          </p:nvPr>
        </p:nvSpPr>
        <p:spPr>
          <a:xfrm>
            <a:off x="1524000" y="152400"/>
            <a:ext cx="9144000" cy="838200"/>
          </a:xfrm>
        </p:spPr>
        <p:txBody>
          <a:bodyPr>
            <a:normAutofit fontScale="90000"/>
          </a:bodyPr>
          <a:lstStyle/>
          <a:p>
            <a:pPr eaLnBrk="1" hangingPunct="1">
              <a:defRPr/>
            </a:pPr>
            <a:r>
              <a:rPr lang="en-US" dirty="0"/>
              <a:t>Risk of Performance Downside </a:t>
            </a:r>
            <a:r>
              <a:rPr lang="en-US" sz="2400" dirty="0"/>
              <a:t>(Cont’d)</a:t>
            </a:r>
          </a:p>
        </p:txBody>
      </p:sp>
      <p:sp>
        <p:nvSpPr>
          <p:cNvPr id="3279875" name="Rectangle 3">
            <a:extLst>
              <a:ext uri="{FF2B5EF4-FFF2-40B4-BE49-F238E27FC236}">
                <a16:creationId xmlns:a16="http://schemas.microsoft.com/office/drawing/2014/main" id="{33F59141-C18D-4059-9CA7-22E4B1AB3AA6}"/>
              </a:ext>
            </a:extLst>
          </p:cNvPr>
          <p:cNvSpPr>
            <a:spLocks noGrp="1" noChangeArrowheads="1"/>
          </p:cNvSpPr>
          <p:nvPr>
            <p:ph idx="1"/>
          </p:nvPr>
        </p:nvSpPr>
        <p:spPr>
          <a:xfrm>
            <a:off x="1981200" y="1143000"/>
            <a:ext cx="8229600" cy="5181600"/>
          </a:xfrm>
        </p:spPr>
        <p:txBody>
          <a:bodyPr>
            <a:normAutofit lnSpcReduction="10000"/>
          </a:bodyPr>
          <a:lstStyle/>
          <a:p>
            <a:pPr eaLnBrk="1" hangingPunct="1">
              <a:lnSpc>
                <a:spcPct val="80000"/>
              </a:lnSpc>
              <a:defRPr/>
            </a:pPr>
            <a:r>
              <a:rPr lang="en-US" dirty="0"/>
              <a:t>Thus contractors were getting less funding than anticipated</a:t>
            </a:r>
          </a:p>
          <a:p>
            <a:pPr eaLnBrk="1" hangingPunct="1">
              <a:lnSpc>
                <a:spcPct val="80000"/>
              </a:lnSpc>
              <a:defRPr/>
            </a:pPr>
            <a:r>
              <a:rPr lang="en-US" dirty="0"/>
              <a:t>Ordinarily this would be a smart move for the State</a:t>
            </a:r>
          </a:p>
          <a:p>
            <a:pPr eaLnBrk="1" hangingPunct="1">
              <a:lnSpc>
                <a:spcPct val="80000"/>
              </a:lnSpc>
              <a:defRPr/>
            </a:pPr>
            <a:r>
              <a:rPr lang="en-US" dirty="0"/>
              <a:t>Virtually all the risk was on the contractor</a:t>
            </a:r>
          </a:p>
          <a:p>
            <a:pPr eaLnBrk="1" hangingPunct="1">
              <a:lnSpc>
                <a:spcPct val="80000"/>
              </a:lnSpc>
              <a:defRPr/>
            </a:pPr>
            <a:r>
              <a:rPr lang="en-US" dirty="0"/>
              <a:t>In this case, however, most of the contractors were small non-profit organizations or churches</a:t>
            </a:r>
          </a:p>
          <a:p>
            <a:pPr eaLnBrk="1" hangingPunct="1">
              <a:lnSpc>
                <a:spcPct val="80000"/>
              </a:lnSpc>
              <a:defRPr/>
            </a:pPr>
            <a:r>
              <a:rPr lang="en-US" dirty="0"/>
              <a:t>They were actually losing money, but primarily not because of anything they were or were not doing</a:t>
            </a:r>
          </a:p>
          <a:p>
            <a:pPr lvl="1" eaLnBrk="1" hangingPunct="1">
              <a:lnSpc>
                <a:spcPct val="80000"/>
              </a:lnSpc>
              <a:defRPr/>
            </a:pPr>
            <a:r>
              <a:rPr lang="en-US" dirty="0"/>
              <a:t>i.e., it wasn’t their fault </a:t>
            </a:r>
          </a:p>
        </p:txBody>
      </p:sp>
      <p:sp>
        <p:nvSpPr>
          <p:cNvPr id="6" name="Footer Placeholder 3">
            <a:extLst>
              <a:ext uri="{FF2B5EF4-FFF2-40B4-BE49-F238E27FC236}">
                <a16:creationId xmlns:a16="http://schemas.microsoft.com/office/drawing/2014/main" id="{C9A8B7B9-5DB6-43AF-A294-42C248CF56A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6A3ECA1-3CCD-450C-A273-F672FC27820B}"/>
              </a:ext>
            </a:extLst>
          </p:cNvPr>
          <p:cNvSpPr>
            <a:spLocks noGrp="1"/>
          </p:cNvSpPr>
          <p:nvPr>
            <p:ph type="sldNum" sz="quarter" idx="12"/>
          </p:nvPr>
        </p:nvSpPr>
        <p:spPr/>
        <p:txBody>
          <a:bodyPr/>
          <a:lstStyle/>
          <a:p>
            <a:pPr>
              <a:defRPr/>
            </a:pPr>
            <a:fld id="{EBA04C53-736F-4B2E-A604-6F8925611B62}" type="slidenum">
              <a:rPr lang="en-US" altLang="en-US"/>
              <a:pPr>
                <a:defRPr/>
              </a:pPr>
              <a:t>213</a:t>
            </a:fld>
            <a:endParaRPr lang="en-US" altLang="en-US" dirty="0"/>
          </a:p>
        </p:txBody>
      </p:sp>
      <p:sp>
        <p:nvSpPr>
          <p:cNvPr id="4" name="Footer Placeholder 3">
            <a:extLst>
              <a:ext uri="{FF2B5EF4-FFF2-40B4-BE49-F238E27FC236}">
                <a16:creationId xmlns:a16="http://schemas.microsoft.com/office/drawing/2014/main" id="{66FEEDCA-5673-42A6-9690-EC75AE58EE6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952109394"/>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0898" name="Rectangle 2">
            <a:extLst>
              <a:ext uri="{FF2B5EF4-FFF2-40B4-BE49-F238E27FC236}">
                <a16:creationId xmlns:a16="http://schemas.microsoft.com/office/drawing/2014/main" id="{CEEA2A4C-2A45-4CBA-826E-6CCF5C7B1256}"/>
              </a:ext>
            </a:extLst>
          </p:cNvPr>
          <p:cNvSpPr>
            <a:spLocks noGrp="1" noChangeArrowheads="1"/>
          </p:cNvSpPr>
          <p:nvPr>
            <p:ph type="title"/>
          </p:nvPr>
        </p:nvSpPr>
        <p:spPr>
          <a:xfrm>
            <a:off x="428920" y="152400"/>
            <a:ext cx="11203756" cy="762000"/>
          </a:xfrm>
        </p:spPr>
        <p:txBody>
          <a:bodyPr>
            <a:normAutofit fontScale="90000"/>
          </a:bodyPr>
          <a:lstStyle/>
          <a:p>
            <a:pPr eaLnBrk="1" hangingPunct="1">
              <a:defRPr/>
            </a:pPr>
            <a:r>
              <a:rPr lang="en-US" dirty="0"/>
              <a:t>Risk of Performance Downside </a:t>
            </a:r>
            <a:r>
              <a:rPr lang="en-US" sz="2400" dirty="0"/>
              <a:t>(Cont’d)</a:t>
            </a:r>
          </a:p>
        </p:txBody>
      </p:sp>
      <p:sp>
        <p:nvSpPr>
          <p:cNvPr id="3280899" name="Rectangle 3">
            <a:extLst>
              <a:ext uri="{FF2B5EF4-FFF2-40B4-BE49-F238E27FC236}">
                <a16:creationId xmlns:a16="http://schemas.microsoft.com/office/drawing/2014/main" id="{026AAF35-9F67-46AA-9026-80FA2137A93E}"/>
              </a:ext>
            </a:extLst>
          </p:cNvPr>
          <p:cNvSpPr>
            <a:spLocks noGrp="1" noChangeArrowheads="1"/>
          </p:cNvSpPr>
          <p:nvPr>
            <p:ph idx="1"/>
          </p:nvPr>
        </p:nvSpPr>
        <p:spPr>
          <a:xfrm>
            <a:off x="513761" y="1522428"/>
            <a:ext cx="11354777" cy="5335571"/>
          </a:xfrm>
        </p:spPr>
        <p:txBody>
          <a:bodyPr>
            <a:normAutofit/>
          </a:bodyPr>
          <a:lstStyle/>
          <a:p>
            <a:pPr eaLnBrk="1" hangingPunct="1">
              <a:lnSpc>
                <a:spcPct val="95000"/>
              </a:lnSpc>
              <a:defRPr/>
            </a:pPr>
            <a:r>
              <a:rPr lang="en-US" dirty="0"/>
              <a:t>Some were in danger of going out of existence or defaulting on the contracts to avoid going out of business</a:t>
            </a:r>
          </a:p>
          <a:p>
            <a:pPr eaLnBrk="1" hangingPunct="1">
              <a:lnSpc>
                <a:spcPct val="95000"/>
              </a:lnSpc>
              <a:defRPr/>
            </a:pPr>
            <a:r>
              <a:rPr lang="en-US" dirty="0"/>
              <a:t>The State did not benefit if the only vendors who were willing to undertake such contracts went out of business or were so burned that they would never seek another State contract</a:t>
            </a:r>
          </a:p>
          <a:p>
            <a:pPr eaLnBrk="1" hangingPunct="1">
              <a:lnSpc>
                <a:spcPct val="95000"/>
              </a:lnSpc>
              <a:defRPr/>
            </a:pPr>
            <a:r>
              <a:rPr lang="en-US" dirty="0"/>
              <a:t>Especially when much of the problems stemmed from DHS not being able to provide the projected number of recipients to the contractors</a:t>
            </a:r>
          </a:p>
        </p:txBody>
      </p:sp>
      <p:sp>
        <p:nvSpPr>
          <p:cNvPr id="6" name="Footer Placeholder 3">
            <a:extLst>
              <a:ext uri="{FF2B5EF4-FFF2-40B4-BE49-F238E27FC236}">
                <a16:creationId xmlns:a16="http://schemas.microsoft.com/office/drawing/2014/main" id="{F7FF7563-3C0B-487A-B986-19DEBA6DA90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2CF0EB6-A3F6-4199-BE22-6274DFC2437D}"/>
              </a:ext>
            </a:extLst>
          </p:cNvPr>
          <p:cNvSpPr>
            <a:spLocks noGrp="1"/>
          </p:cNvSpPr>
          <p:nvPr>
            <p:ph type="sldNum" sz="quarter" idx="12"/>
          </p:nvPr>
        </p:nvSpPr>
        <p:spPr/>
        <p:txBody>
          <a:bodyPr/>
          <a:lstStyle/>
          <a:p>
            <a:pPr>
              <a:defRPr/>
            </a:pPr>
            <a:fld id="{D1F0ABAA-A32E-45AA-9867-B1E3AE3C5B48}" type="slidenum">
              <a:rPr lang="en-US" altLang="en-US"/>
              <a:pPr>
                <a:defRPr/>
              </a:pPr>
              <a:t>214</a:t>
            </a:fld>
            <a:endParaRPr lang="en-US" altLang="en-US" dirty="0"/>
          </a:p>
        </p:txBody>
      </p:sp>
    </p:spTree>
    <p:extLst>
      <p:ext uri="{BB962C8B-B14F-4D97-AF65-F5344CB8AC3E}">
        <p14:creationId xmlns:p14="http://schemas.microsoft.com/office/powerpoint/2010/main" val="332577488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1922" name="Rectangle 2">
            <a:extLst>
              <a:ext uri="{FF2B5EF4-FFF2-40B4-BE49-F238E27FC236}">
                <a16:creationId xmlns:a16="http://schemas.microsoft.com/office/drawing/2014/main" id="{E6E2A69C-B4EF-4F46-84B5-53FDFE877C34}"/>
              </a:ext>
            </a:extLst>
          </p:cNvPr>
          <p:cNvSpPr>
            <a:spLocks noGrp="1" noChangeArrowheads="1"/>
          </p:cNvSpPr>
          <p:nvPr>
            <p:ph type="title"/>
          </p:nvPr>
        </p:nvSpPr>
        <p:spPr>
          <a:xfrm>
            <a:off x="560895" y="277813"/>
            <a:ext cx="11043501" cy="1143000"/>
          </a:xfrm>
        </p:spPr>
        <p:txBody>
          <a:bodyPr>
            <a:normAutofit/>
          </a:bodyPr>
          <a:lstStyle/>
          <a:p>
            <a:pPr eaLnBrk="1" hangingPunct="1">
              <a:defRPr/>
            </a:pPr>
            <a:r>
              <a:rPr lang="en-US" b="0" dirty="0"/>
              <a:t>Risk of Performance Downside </a:t>
            </a:r>
            <a:r>
              <a:rPr lang="en-US" sz="2400" b="0" dirty="0"/>
              <a:t>(Cont’d)</a:t>
            </a:r>
          </a:p>
        </p:txBody>
      </p:sp>
      <p:sp>
        <p:nvSpPr>
          <p:cNvPr id="3281923" name="Rectangle 3">
            <a:extLst>
              <a:ext uri="{FF2B5EF4-FFF2-40B4-BE49-F238E27FC236}">
                <a16:creationId xmlns:a16="http://schemas.microsoft.com/office/drawing/2014/main" id="{D20BA2DE-B154-4DA6-9951-BD9C66DE8D37}"/>
              </a:ext>
            </a:extLst>
          </p:cNvPr>
          <p:cNvSpPr>
            <a:spLocks noGrp="1" noChangeArrowheads="1"/>
          </p:cNvSpPr>
          <p:nvPr>
            <p:ph idx="1"/>
          </p:nvPr>
        </p:nvSpPr>
        <p:spPr>
          <a:xfrm>
            <a:off x="1752600" y="1600200"/>
            <a:ext cx="8686800" cy="4572000"/>
          </a:xfrm>
        </p:spPr>
        <p:txBody>
          <a:bodyPr>
            <a:normAutofit/>
          </a:bodyPr>
          <a:lstStyle/>
          <a:p>
            <a:pPr eaLnBrk="1" hangingPunct="1">
              <a:lnSpc>
                <a:spcPct val="90000"/>
              </a:lnSpc>
              <a:defRPr/>
            </a:pPr>
            <a:r>
              <a:rPr lang="en-US" dirty="0"/>
              <a:t>DHS terminated one or more contracts for convenience and was able to increase the case loads to the others</a:t>
            </a:r>
          </a:p>
          <a:p>
            <a:pPr eaLnBrk="1" hangingPunct="1">
              <a:lnSpc>
                <a:spcPct val="90000"/>
              </a:lnSpc>
              <a:defRPr/>
            </a:pPr>
            <a:r>
              <a:rPr lang="en-US" dirty="0"/>
              <a:t>When DHS did these contracts again, they projected fewer recipients entering the programs, set lower standards to achieve payments and took on more risk themselves</a:t>
            </a:r>
          </a:p>
          <a:p>
            <a:pPr eaLnBrk="1" hangingPunct="1">
              <a:lnSpc>
                <a:spcPct val="90000"/>
              </a:lnSpc>
              <a:defRPr/>
            </a:pPr>
            <a:r>
              <a:rPr lang="en-US" dirty="0"/>
              <a:t>In this instance, these actions were prudent </a:t>
            </a:r>
          </a:p>
          <a:p>
            <a:pPr eaLnBrk="1" hangingPunct="1">
              <a:lnSpc>
                <a:spcPct val="90000"/>
              </a:lnSpc>
              <a:defRPr/>
            </a:pPr>
            <a:r>
              <a:rPr lang="en-US" dirty="0"/>
              <a:t>Half a loaf is better than none</a:t>
            </a:r>
          </a:p>
        </p:txBody>
      </p:sp>
      <p:sp>
        <p:nvSpPr>
          <p:cNvPr id="6" name="Footer Placeholder 3">
            <a:extLst>
              <a:ext uri="{FF2B5EF4-FFF2-40B4-BE49-F238E27FC236}">
                <a16:creationId xmlns:a16="http://schemas.microsoft.com/office/drawing/2014/main" id="{BDAC8DD5-38E6-474B-8EA0-E52368E5E0F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56527E9-7029-44F3-B66A-EE31EB32124C}"/>
              </a:ext>
            </a:extLst>
          </p:cNvPr>
          <p:cNvSpPr>
            <a:spLocks noGrp="1"/>
          </p:cNvSpPr>
          <p:nvPr>
            <p:ph type="sldNum" sz="quarter" idx="12"/>
          </p:nvPr>
        </p:nvSpPr>
        <p:spPr/>
        <p:txBody>
          <a:bodyPr/>
          <a:lstStyle/>
          <a:p>
            <a:pPr>
              <a:defRPr/>
            </a:pPr>
            <a:fld id="{31593F2B-9A27-435A-9828-063CDD791590}" type="slidenum">
              <a:rPr lang="en-US" altLang="en-US"/>
              <a:pPr>
                <a:defRPr/>
              </a:pPr>
              <a:t>215</a:t>
            </a:fld>
            <a:endParaRPr lang="en-US" altLang="en-US" dirty="0"/>
          </a:p>
        </p:txBody>
      </p:sp>
    </p:spTree>
    <p:extLst>
      <p:ext uri="{BB962C8B-B14F-4D97-AF65-F5344CB8AC3E}">
        <p14:creationId xmlns:p14="http://schemas.microsoft.com/office/powerpoint/2010/main" val="347791989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2946" name="Rectangle 2">
            <a:extLst>
              <a:ext uri="{FF2B5EF4-FFF2-40B4-BE49-F238E27FC236}">
                <a16:creationId xmlns:a16="http://schemas.microsoft.com/office/drawing/2014/main" id="{A41B0F67-4C59-43CF-BA1B-2BC169629A21}"/>
              </a:ext>
            </a:extLst>
          </p:cNvPr>
          <p:cNvSpPr>
            <a:spLocks noGrp="1" noChangeArrowheads="1"/>
          </p:cNvSpPr>
          <p:nvPr>
            <p:ph type="title"/>
          </p:nvPr>
        </p:nvSpPr>
        <p:spPr>
          <a:xfrm>
            <a:off x="527901" y="152400"/>
            <a:ext cx="11043501" cy="762000"/>
          </a:xfrm>
        </p:spPr>
        <p:txBody>
          <a:bodyPr>
            <a:normAutofit fontScale="90000"/>
          </a:bodyPr>
          <a:lstStyle/>
          <a:p>
            <a:pPr eaLnBrk="1" hangingPunct="1">
              <a:defRPr/>
            </a:pPr>
            <a:r>
              <a:rPr lang="en-US" b="0" dirty="0"/>
              <a:t>Risk of Performance Downside </a:t>
            </a:r>
            <a:r>
              <a:rPr lang="en-US" sz="2400" b="0" dirty="0"/>
              <a:t>(Cont’d)</a:t>
            </a:r>
          </a:p>
        </p:txBody>
      </p:sp>
      <p:sp>
        <p:nvSpPr>
          <p:cNvPr id="3282947" name="Rectangle 3">
            <a:extLst>
              <a:ext uri="{FF2B5EF4-FFF2-40B4-BE49-F238E27FC236}">
                <a16:creationId xmlns:a16="http://schemas.microsoft.com/office/drawing/2014/main" id="{F14A0096-DD97-47CF-A7A7-3BA6A6B1D87A}"/>
              </a:ext>
            </a:extLst>
          </p:cNvPr>
          <p:cNvSpPr>
            <a:spLocks noGrp="1" noChangeArrowheads="1"/>
          </p:cNvSpPr>
          <p:nvPr>
            <p:ph idx="1"/>
          </p:nvPr>
        </p:nvSpPr>
        <p:spPr>
          <a:xfrm>
            <a:off x="471340" y="1682684"/>
            <a:ext cx="11397198" cy="4870515"/>
          </a:xfrm>
        </p:spPr>
        <p:txBody>
          <a:bodyPr>
            <a:normAutofit/>
          </a:bodyPr>
          <a:lstStyle/>
          <a:p>
            <a:pPr eaLnBrk="1" hangingPunct="1">
              <a:lnSpc>
                <a:spcPct val="90000"/>
              </a:lnSpc>
              <a:defRPr/>
            </a:pPr>
            <a:r>
              <a:rPr lang="en-US" dirty="0"/>
              <a:t>Without these actions DHS would have had no contractors and more recipients staying on welfare, thus costing more money than the higher contract costs </a:t>
            </a:r>
          </a:p>
          <a:p>
            <a:pPr eaLnBrk="1" hangingPunct="1">
              <a:lnSpc>
                <a:spcPct val="90000"/>
              </a:lnSpc>
              <a:defRPr/>
            </a:pPr>
            <a:r>
              <a:rPr lang="en-US" dirty="0"/>
              <a:t>The bottom line is:</a:t>
            </a:r>
          </a:p>
          <a:p>
            <a:pPr lvl="1" eaLnBrk="1" hangingPunct="1">
              <a:lnSpc>
                <a:spcPct val="90000"/>
              </a:lnSpc>
              <a:defRPr/>
            </a:pPr>
            <a:r>
              <a:rPr lang="en-US" dirty="0"/>
              <a:t>DHS took its best shot initially at performance based contracting</a:t>
            </a:r>
          </a:p>
          <a:p>
            <a:pPr lvl="1" eaLnBrk="1" hangingPunct="1">
              <a:lnSpc>
                <a:spcPct val="90000"/>
              </a:lnSpc>
              <a:defRPr/>
            </a:pPr>
            <a:r>
              <a:rPr lang="en-US" dirty="0"/>
              <a:t>Experience showed that a combination approach with risk sharing would work better</a:t>
            </a:r>
          </a:p>
          <a:p>
            <a:pPr lvl="1" eaLnBrk="1" hangingPunct="1">
              <a:lnSpc>
                <a:spcPct val="90000"/>
              </a:lnSpc>
              <a:defRPr/>
            </a:pPr>
            <a:r>
              <a:rPr lang="en-US" dirty="0"/>
              <a:t>DHS adapted as best it could while the contracts were in effect</a:t>
            </a:r>
          </a:p>
          <a:p>
            <a:pPr lvl="1" eaLnBrk="1" hangingPunct="1">
              <a:lnSpc>
                <a:spcPct val="90000"/>
              </a:lnSpc>
              <a:defRPr/>
            </a:pPr>
            <a:r>
              <a:rPr lang="en-US" dirty="0"/>
              <a:t>Then did it differently the next time</a:t>
            </a:r>
          </a:p>
        </p:txBody>
      </p:sp>
      <p:sp>
        <p:nvSpPr>
          <p:cNvPr id="6" name="Footer Placeholder 3">
            <a:extLst>
              <a:ext uri="{FF2B5EF4-FFF2-40B4-BE49-F238E27FC236}">
                <a16:creationId xmlns:a16="http://schemas.microsoft.com/office/drawing/2014/main" id="{1F4AF499-719E-4798-A7C1-1A73FCE3A77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246A699-757E-4658-8183-0D8851E70B2F}"/>
              </a:ext>
            </a:extLst>
          </p:cNvPr>
          <p:cNvSpPr>
            <a:spLocks noGrp="1"/>
          </p:cNvSpPr>
          <p:nvPr>
            <p:ph type="sldNum" sz="quarter" idx="12"/>
          </p:nvPr>
        </p:nvSpPr>
        <p:spPr/>
        <p:txBody>
          <a:bodyPr/>
          <a:lstStyle/>
          <a:p>
            <a:pPr>
              <a:defRPr/>
            </a:pPr>
            <a:fld id="{25411CF2-B63C-4B91-B32E-9C7188152721}" type="slidenum">
              <a:rPr lang="en-US" altLang="en-US"/>
              <a:pPr>
                <a:defRPr/>
              </a:pPr>
              <a:t>216</a:t>
            </a:fld>
            <a:endParaRPr lang="en-US" altLang="en-US" dirty="0"/>
          </a:p>
        </p:txBody>
      </p:sp>
    </p:spTree>
    <p:extLst>
      <p:ext uri="{BB962C8B-B14F-4D97-AF65-F5344CB8AC3E}">
        <p14:creationId xmlns:p14="http://schemas.microsoft.com/office/powerpoint/2010/main" val="357308244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3970" name="Rectangle 2">
            <a:extLst>
              <a:ext uri="{FF2B5EF4-FFF2-40B4-BE49-F238E27FC236}">
                <a16:creationId xmlns:a16="http://schemas.microsoft.com/office/drawing/2014/main" id="{267A9ED0-DE56-4C60-8E50-CDA697977E3B}"/>
              </a:ext>
            </a:extLst>
          </p:cNvPr>
          <p:cNvSpPr>
            <a:spLocks noGrp="1" noChangeArrowheads="1"/>
          </p:cNvSpPr>
          <p:nvPr>
            <p:ph type="title"/>
          </p:nvPr>
        </p:nvSpPr>
        <p:spPr>
          <a:xfrm>
            <a:off x="1524000" y="277814"/>
            <a:ext cx="9144000" cy="788987"/>
          </a:xfrm>
        </p:spPr>
        <p:txBody>
          <a:bodyPr>
            <a:normAutofit fontScale="90000"/>
          </a:bodyPr>
          <a:lstStyle/>
          <a:p>
            <a:pPr eaLnBrk="1" hangingPunct="1">
              <a:defRPr/>
            </a:pPr>
            <a:r>
              <a:rPr lang="en-US" dirty="0"/>
              <a:t>Other Possibilities to Reduce Risk</a:t>
            </a:r>
          </a:p>
        </p:txBody>
      </p:sp>
      <p:sp>
        <p:nvSpPr>
          <p:cNvPr id="3283971" name="Rectangle 3">
            <a:extLst>
              <a:ext uri="{FF2B5EF4-FFF2-40B4-BE49-F238E27FC236}">
                <a16:creationId xmlns:a16="http://schemas.microsoft.com/office/drawing/2014/main" id="{1FE4EFDD-7859-457A-8E0C-524214BD8423}"/>
              </a:ext>
            </a:extLst>
          </p:cNvPr>
          <p:cNvSpPr>
            <a:spLocks noGrp="1" noChangeArrowheads="1"/>
          </p:cNvSpPr>
          <p:nvPr>
            <p:ph idx="1"/>
          </p:nvPr>
        </p:nvSpPr>
        <p:spPr>
          <a:xfrm>
            <a:off x="1752600" y="1295400"/>
            <a:ext cx="8610600" cy="4800600"/>
          </a:xfrm>
        </p:spPr>
        <p:txBody>
          <a:bodyPr>
            <a:normAutofit fontScale="92500" lnSpcReduction="10000"/>
          </a:bodyPr>
          <a:lstStyle/>
          <a:p>
            <a:pPr eaLnBrk="1" hangingPunct="1">
              <a:defRPr/>
            </a:pPr>
            <a:r>
              <a:rPr lang="en-US" dirty="0"/>
              <a:t>In this type of scenario it would be possible to have provisions in the contract that:</a:t>
            </a:r>
          </a:p>
          <a:p>
            <a:pPr lvl="1" eaLnBrk="1" hangingPunct="1">
              <a:defRPr/>
            </a:pPr>
            <a:r>
              <a:rPr lang="en-US" dirty="0"/>
              <a:t>Had vendors provide prices at various levels of clients so that the vendors could charge more for lower referral levels to cover their costs </a:t>
            </a:r>
          </a:p>
          <a:p>
            <a:pPr lvl="1" eaLnBrk="1" hangingPunct="1">
              <a:defRPr/>
            </a:pPr>
            <a:r>
              <a:rPr lang="en-US" dirty="0"/>
              <a:t>Permitted a set price adjustment for lower than projected client referrals </a:t>
            </a:r>
          </a:p>
          <a:p>
            <a:pPr lvl="2" eaLnBrk="1" hangingPunct="1">
              <a:defRPr/>
            </a:pPr>
            <a:r>
              <a:rPr lang="en-US" dirty="0"/>
              <a:t>e.g., a percent for percent price increase for each shortfall in client referrals</a:t>
            </a:r>
          </a:p>
          <a:p>
            <a:pPr lvl="1" eaLnBrk="1" hangingPunct="1">
              <a:defRPr/>
            </a:pPr>
            <a:r>
              <a:rPr lang="en-US" dirty="0"/>
              <a:t>Permitted a negotiated price escalation  </a:t>
            </a:r>
          </a:p>
        </p:txBody>
      </p:sp>
      <p:sp>
        <p:nvSpPr>
          <p:cNvPr id="6" name="Footer Placeholder 3">
            <a:extLst>
              <a:ext uri="{FF2B5EF4-FFF2-40B4-BE49-F238E27FC236}">
                <a16:creationId xmlns:a16="http://schemas.microsoft.com/office/drawing/2014/main" id="{DE9E4ED4-35D6-46AD-84EB-9A8730443F1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0CABFA8-1635-4FB8-A5FE-D65B599027B7}"/>
              </a:ext>
            </a:extLst>
          </p:cNvPr>
          <p:cNvSpPr>
            <a:spLocks noGrp="1"/>
          </p:cNvSpPr>
          <p:nvPr>
            <p:ph type="sldNum" sz="quarter" idx="12"/>
          </p:nvPr>
        </p:nvSpPr>
        <p:spPr/>
        <p:txBody>
          <a:bodyPr/>
          <a:lstStyle/>
          <a:p>
            <a:pPr>
              <a:defRPr/>
            </a:pPr>
            <a:fld id="{06561DAC-655C-4899-97FE-058FC1EDE560}" type="slidenum">
              <a:rPr lang="en-US" altLang="en-US"/>
              <a:pPr>
                <a:defRPr/>
              </a:pPr>
              <a:t>217</a:t>
            </a:fld>
            <a:endParaRPr lang="en-US" altLang="en-US" dirty="0"/>
          </a:p>
        </p:txBody>
      </p:sp>
    </p:spTree>
    <p:extLst>
      <p:ext uri="{BB962C8B-B14F-4D97-AF65-F5344CB8AC3E}">
        <p14:creationId xmlns:p14="http://schemas.microsoft.com/office/powerpoint/2010/main" val="259967197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300" name="Rectangle 4">
            <a:extLst>
              <a:ext uri="{FF2B5EF4-FFF2-40B4-BE49-F238E27FC236}">
                <a16:creationId xmlns:a16="http://schemas.microsoft.com/office/drawing/2014/main" id="{34D3281E-AEB2-447C-8B62-B3158CDD2ECE}"/>
              </a:ext>
            </a:extLst>
          </p:cNvPr>
          <p:cNvSpPr>
            <a:spLocks noGrp="1" noChangeArrowheads="1"/>
          </p:cNvSpPr>
          <p:nvPr>
            <p:ph type="title"/>
          </p:nvPr>
        </p:nvSpPr>
        <p:spPr>
          <a:xfrm>
            <a:off x="1981200" y="277814"/>
            <a:ext cx="8229600" cy="4903787"/>
          </a:xfrm>
        </p:spPr>
        <p:txBody>
          <a:bodyPr/>
          <a:lstStyle/>
          <a:p>
            <a:pPr>
              <a:defRPr/>
            </a:pPr>
            <a:r>
              <a:rPr lang="en-US" altLang="en-US" sz="4000" dirty="0"/>
              <a:t>Performance Based Contracting</a:t>
            </a:r>
            <a:br>
              <a:rPr lang="en-US" altLang="en-US" sz="4000" dirty="0">
                <a:solidFill>
                  <a:srgbClr val="99FF33"/>
                </a:solidFill>
              </a:rPr>
            </a:br>
            <a:r>
              <a:rPr lang="en-US" altLang="en-US" sz="4800" dirty="0">
                <a:solidFill>
                  <a:srgbClr val="99FF33"/>
                </a:solidFill>
              </a:rPr>
              <a:t>Minimizing Prescriptive Specifications</a:t>
            </a:r>
          </a:p>
        </p:txBody>
      </p:sp>
      <p:sp>
        <p:nvSpPr>
          <p:cNvPr id="3" name="Footer Placeholder 3">
            <a:extLst>
              <a:ext uri="{FF2B5EF4-FFF2-40B4-BE49-F238E27FC236}">
                <a16:creationId xmlns:a16="http://schemas.microsoft.com/office/drawing/2014/main" id="{73B3F1F2-D864-40C5-8855-5ECDCFD2D96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4" name="Slide Number Placeholder 4">
            <a:extLst>
              <a:ext uri="{FF2B5EF4-FFF2-40B4-BE49-F238E27FC236}">
                <a16:creationId xmlns:a16="http://schemas.microsoft.com/office/drawing/2014/main" id="{677432CA-E3E5-4282-9FB6-7428348A2ECB}"/>
              </a:ext>
            </a:extLst>
          </p:cNvPr>
          <p:cNvSpPr>
            <a:spLocks noGrp="1"/>
          </p:cNvSpPr>
          <p:nvPr>
            <p:ph type="sldNum" sz="quarter" idx="12"/>
          </p:nvPr>
        </p:nvSpPr>
        <p:spPr/>
        <p:txBody>
          <a:bodyPr/>
          <a:lstStyle/>
          <a:p>
            <a:pPr>
              <a:defRPr/>
            </a:pPr>
            <a:fld id="{1732EC71-340B-4808-9008-B2880A0F1861}" type="slidenum">
              <a:rPr lang="en-US" altLang="en-US"/>
              <a:pPr>
                <a:defRPr/>
              </a:pPr>
              <a:t>218</a:t>
            </a:fld>
            <a:endParaRPr lang="en-US" altLang="en-US" dirty="0"/>
          </a:p>
        </p:txBody>
      </p:sp>
    </p:spTree>
    <p:extLst>
      <p:ext uri="{BB962C8B-B14F-4D97-AF65-F5344CB8AC3E}">
        <p14:creationId xmlns:p14="http://schemas.microsoft.com/office/powerpoint/2010/main" val="4058201976"/>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A1DBDF39-7602-460F-944B-66B377CACE80}"/>
              </a:ext>
            </a:extLst>
          </p:cNvPr>
          <p:cNvSpPr>
            <a:spLocks noGrp="1"/>
          </p:cNvSpPr>
          <p:nvPr>
            <p:ph type="sldNum" sz="quarter" idx="11"/>
          </p:nvPr>
        </p:nvSpPr>
        <p:spPr/>
        <p:txBody>
          <a:bodyPr/>
          <a:lstStyle/>
          <a:p>
            <a:pPr>
              <a:defRPr/>
            </a:pPr>
            <a:r>
              <a:rPr lang="en-US" altLang="en-US" dirty="0"/>
              <a:t>220</a:t>
            </a:r>
          </a:p>
        </p:txBody>
      </p:sp>
      <p:sp>
        <p:nvSpPr>
          <p:cNvPr id="4" name="Footer Placeholder 3">
            <a:extLst>
              <a:ext uri="{FF2B5EF4-FFF2-40B4-BE49-F238E27FC236}">
                <a16:creationId xmlns:a16="http://schemas.microsoft.com/office/drawing/2014/main" id="{C9C04265-5B99-4E54-8D39-B4A744E6519C}"/>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EE23D591-05E5-40E0-8DC2-E5110661F1B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519618" name="Rectangle 2">
            <a:extLst>
              <a:ext uri="{FF2B5EF4-FFF2-40B4-BE49-F238E27FC236}">
                <a16:creationId xmlns:a16="http://schemas.microsoft.com/office/drawing/2014/main" id="{1D4A798B-BABC-45CA-867A-3073E22D1FFD}"/>
              </a:ext>
            </a:extLst>
          </p:cNvPr>
          <p:cNvSpPr>
            <a:spLocks noGrp="1" noChangeArrowheads="1"/>
          </p:cNvSpPr>
          <p:nvPr>
            <p:ph type="title"/>
          </p:nvPr>
        </p:nvSpPr>
        <p:spPr>
          <a:xfrm>
            <a:off x="259882" y="152400"/>
            <a:ext cx="11646569" cy="1252888"/>
          </a:xfrm>
        </p:spPr>
        <p:txBody>
          <a:bodyPr>
            <a:normAutofit fontScale="90000"/>
          </a:bodyPr>
          <a:lstStyle/>
          <a:p>
            <a:pPr eaLnBrk="1" hangingPunct="1">
              <a:lnSpc>
                <a:spcPct val="90000"/>
              </a:lnSpc>
              <a:defRPr/>
            </a:pPr>
            <a:r>
              <a:rPr lang="en-US" sz="4000" dirty="0"/>
              <a:t>Minimizing Prescriptive Specifications</a:t>
            </a:r>
            <a:br>
              <a:rPr lang="en-US" sz="4000" dirty="0"/>
            </a:br>
            <a:r>
              <a:rPr lang="en-US" sz="4000" b="0" dirty="0"/>
              <a:t>(typically for evaluated procurements)</a:t>
            </a:r>
            <a:r>
              <a:rPr lang="en-US" sz="3200" b="0" dirty="0">
                <a:solidFill>
                  <a:srgbClr val="00FFFF"/>
                </a:solidFill>
              </a:rPr>
              <a:t> </a:t>
            </a:r>
          </a:p>
        </p:txBody>
      </p:sp>
      <p:sp>
        <p:nvSpPr>
          <p:cNvPr id="1519619" name="Rectangle 3">
            <a:extLst>
              <a:ext uri="{FF2B5EF4-FFF2-40B4-BE49-F238E27FC236}">
                <a16:creationId xmlns:a16="http://schemas.microsoft.com/office/drawing/2014/main" id="{524843E4-863B-46C0-AC7B-DCF9BE4FEBC9}"/>
              </a:ext>
            </a:extLst>
          </p:cNvPr>
          <p:cNvSpPr>
            <a:spLocks noGrp="1" noChangeArrowheads="1"/>
          </p:cNvSpPr>
          <p:nvPr>
            <p:ph type="body" idx="1"/>
          </p:nvPr>
        </p:nvSpPr>
        <p:spPr>
          <a:xfrm>
            <a:off x="382553" y="1405288"/>
            <a:ext cx="11158138" cy="4838350"/>
          </a:xfrm>
        </p:spPr>
        <p:txBody>
          <a:bodyPr/>
          <a:lstStyle/>
          <a:p>
            <a:pPr marL="609600" indent="-609600">
              <a:lnSpc>
                <a:spcPct val="95000"/>
              </a:lnSpc>
              <a:spcBef>
                <a:spcPct val="15000"/>
              </a:spcBef>
              <a:defRPr/>
            </a:pPr>
            <a:r>
              <a:rPr lang="en-US" dirty="0"/>
              <a:t>Focus on what is being specified</a:t>
            </a:r>
          </a:p>
          <a:p>
            <a:pPr marL="609600" indent="-609600">
              <a:lnSpc>
                <a:spcPct val="95000"/>
              </a:lnSpc>
              <a:spcBef>
                <a:spcPct val="15000"/>
              </a:spcBef>
              <a:defRPr/>
            </a:pPr>
            <a:r>
              <a:rPr lang="en-US" dirty="0"/>
              <a:t>Ask:</a:t>
            </a:r>
          </a:p>
          <a:p>
            <a:pPr marL="990600" lvl="1" indent="-533400">
              <a:lnSpc>
                <a:spcPct val="95000"/>
              </a:lnSpc>
              <a:spcBef>
                <a:spcPct val="15000"/>
              </a:spcBef>
              <a:defRPr/>
            </a:pPr>
            <a:r>
              <a:rPr lang="en-US" dirty="0"/>
              <a:t>Do I really need to say this?</a:t>
            </a:r>
          </a:p>
          <a:p>
            <a:pPr marL="990600" lvl="1" indent="-533400">
              <a:lnSpc>
                <a:spcPct val="95000"/>
              </a:lnSpc>
              <a:spcBef>
                <a:spcPct val="15000"/>
              </a:spcBef>
              <a:defRPr/>
            </a:pPr>
            <a:r>
              <a:rPr lang="en-US" dirty="0"/>
              <a:t>Does this requirement directly &amp; positively impact the achievement of contract objectives?</a:t>
            </a:r>
          </a:p>
          <a:p>
            <a:pPr marL="990600" lvl="1" indent="-533400">
              <a:lnSpc>
                <a:spcPct val="95000"/>
              </a:lnSpc>
              <a:spcBef>
                <a:spcPct val="15000"/>
              </a:spcBef>
              <a:defRPr/>
            </a:pPr>
            <a:r>
              <a:rPr lang="en-US" dirty="0"/>
              <a:t>Does this requirement or wording needlessly limit offeror responses?</a:t>
            </a:r>
          </a:p>
          <a:p>
            <a:pPr marL="990600" lvl="1" indent="-533400">
              <a:lnSpc>
                <a:spcPct val="95000"/>
              </a:lnSpc>
              <a:spcBef>
                <a:spcPct val="15000"/>
              </a:spcBef>
              <a:defRPr/>
            </a:pPr>
            <a:r>
              <a:rPr lang="en-US" dirty="0"/>
              <a:t>Can I re-write this requirement in a less prescriptive fashion?</a:t>
            </a:r>
          </a:p>
          <a:p>
            <a:pPr marL="990600" lvl="1" indent="-533400">
              <a:lnSpc>
                <a:spcPct val="95000"/>
              </a:lnSpc>
              <a:spcBef>
                <a:spcPct val="15000"/>
              </a:spcBef>
              <a:defRPr/>
            </a:pPr>
            <a:r>
              <a:rPr lang="en-US" dirty="0"/>
              <a:t>What harm would be done if I didn’t say this?</a:t>
            </a:r>
          </a:p>
          <a:p>
            <a:pPr marL="1371600" lvl="2" indent="-457200">
              <a:lnSpc>
                <a:spcPct val="95000"/>
              </a:lnSpc>
              <a:spcBef>
                <a:spcPct val="15000"/>
              </a:spcBef>
              <a:defRPr/>
            </a:pPr>
            <a:r>
              <a:rPr lang="en-US" dirty="0"/>
              <a:t>i.e., what might happen if an offeror did not propose to do this?</a:t>
            </a:r>
          </a:p>
        </p:txBody>
      </p:sp>
    </p:spTree>
    <p:extLst>
      <p:ext uri="{BB962C8B-B14F-4D97-AF65-F5344CB8AC3E}">
        <p14:creationId xmlns:p14="http://schemas.microsoft.com/office/powerpoint/2010/main" val="99524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382555" y="121299"/>
            <a:ext cx="11485984" cy="681134"/>
          </a:xfrm>
        </p:spPr>
        <p:txBody>
          <a:bodyPr>
            <a:normAutofit fontScale="90000"/>
          </a:bodyPr>
          <a:lstStyle/>
          <a:p>
            <a:r>
              <a:rPr lang="en-US" dirty="0"/>
              <a:t>Perception is reality</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33265" y="895738"/>
            <a:ext cx="11728580" cy="5710335"/>
          </a:xfrm>
        </p:spPr>
        <p:txBody>
          <a:bodyPr>
            <a:normAutofit fontScale="85000" lnSpcReduction="20000"/>
          </a:bodyPr>
          <a:lstStyle/>
          <a:p>
            <a:pPr>
              <a:lnSpc>
                <a:spcPct val="150000"/>
              </a:lnSpc>
            </a:pPr>
            <a:r>
              <a:rPr lang="en-US" dirty="0"/>
              <a:t>A negative impression of the procuring agency has consequences</a:t>
            </a:r>
          </a:p>
          <a:p>
            <a:pPr>
              <a:lnSpc>
                <a:spcPct val="150000"/>
              </a:lnSpc>
            </a:pPr>
            <a:r>
              <a:rPr lang="en-US" dirty="0"/>
              <a:t>In other words, the quality of the specifications might influence:</a:t>
            </a:r>
          </a:p>
          <a:p>
            <a:pPr lvl="1">
              <a:lnSpc>
                <a:spcPct val="150000"/>
              </a:lnSpc>
            </a:pPr>
            <a:r>
              <a:rPr lang="en-US" dirty="0"/>
              <a:t>The vendors that respond and their prices</a:t>
            </a:r>
          </a:p>
          <a:p>
            <a:pPr lvl="1">
              <a:lnSpc>
                <a:spcPct val="150000"/>
              </a:lnSpc>
            </a:pPr>
            <a:r>
              <a:rPr lang="en-US" dirty="0"/>
              <a:t>The intent, or lack thereof, of vendors to properly perform the contract</a:t>
            </a:r>
          </a:p>
          <a:p>
            <a:pPr>
              <a:lnSpc>
                <a:spcPct val="150000"/>
              </a:lnSpc>
            </a:pPr>
            <a:r>
              <a:rPr lang="en-US" dirty="0"/>
              <a:t>A poor impression of the procuring unit may cause some vendors to:</a:t>
            </a:r>
          </a:p>
          <a:p>
            <a:pPr lvl="1">
              <a:lnSpc>
                <a:spcPct val="150000"/>
              </a:lnSpc>
            </a:pPr>
            <a:r>
              <a:rPr lang="en-US" dirty="0"/>
              <a:t>Conclude the agency won’t be a good customer, so they don’t submit a response (bid/proposal)</a:t>
            </a:r>
          </a:p>
          <a:p>
            <a:pPr lvl="1">
              <a:lnSpc>
                <a:spcPct val="150000"/>
              </a:lnSpc>
            </a:pPr>
            <a:r>
              <a:rPr lang="en-US" dirty="0"/>
              <a:t>Anticipate similar problems communicating or dealing with the unit and increase their prices because of perceived future aggravation</a:t>
            </a:r>
          </a:p>
          <a:p>
            <a:pPr lvl="2">
              <a:lnSpc>
                <a:spcPct val="150000"/>
              </a:lnSpc>
            </a:pPr>
            <a:r>
              <a:rPr lang="en-US" dirty="0"/>
              <a:t>Which decrease their likelihood of winning the award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22</a:t>
            </a:fld>
            <a:endParaRPr lang="en-US" dirty="0"/>
          </a:p>
        </p:txBody>
      </p:sp>
    </p:spTree>
    <p:extLst>
      <p:ext uri="{BB962C8B-B14F-4D97-AF65-F5344CB8AC3E}">
        <p14:creationId xmlns:p14="http://schemas.microsoft.com/office/powerpoint/2010/main" val="1427828716"/>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1388B973-53B8-42F0-8E51-BCC28F0B4659}"/>
              </a:ext>
            </a:extLst>
          </p:cNvPr>
          <p:cNvSpPr>
            <a:spLocks noGrp="1"/>
          </p:cNvSpPr>
          <p:nvPr>
            <p:ph type="sldNum" sz="quarter" idx="11"/>
          </p:nvPr>
        </p:nvSpPr>
        <p:spPr/>
        <p:txBody>
          <a:bodyPr/>
          <a:lstStyle/>
          <a:p>
            <a:pPr>
              <a:defRPr/>
            </a:pPr>
            <a:fld id="{9F24A3A9-2AEA-47D9-BB4C-8C05805D4047}" type="slidenum">
              <a:rPr lang="en-US" altLang="en-US" smtClean="0"/>
              <a:pPr>
                <a:defRPr/>
              </a:pPr>
              <a:t>220</a:t>
            </a:fld>
            <a:endParaRPr lang="en-US" altLang="en-US" dirty="0"/>
          </a:p>
        </p:txBody>
      </p:sp>
      <p:sp>
        <p:nvSpPr>
          <p:cNvPr id="4" name="Footer Placeholder 3">
            <a:extLst>
              <a:ext uri="{FF2B5EF4-FFF2-40B4-BE49-F238E27FC236}">
                <a16:creationId xmlns:a16="http://schemas.microsoft.com/office/drawing/2014/main" id="{5AFEBAAD-54F3-48BD-8F89-644FFA3655D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defRPr/>
            </a:pPr>
            <a:r>
              <a:rPr lang="en-US" altLang="en-US" sz="1200">
                <a:latin typeface="Times New Roman" panose="02020603050405020304" pitchFamily="18" charset="0"/>
                <a:cs typeface="Times New Roman" panose="02020603050405020304" pitchFamily="18" charset="0"/>
              </a:rPr>
              <a:t>1/2018       Copyright © 2018 Md. Department of Health (Unpublished Work)</a:t>
            </a:r>
            <a:endParaRPr lang="en-US" altLang="en-US" sz="1100" dirty="0">
              <a:effectLst>
                <a:outerShdw blurRad="38100" dist="38100" dir="2700000" algn="tl">
                  <a:srgbClr val="000000"/>
                </a:outerShdw>
              </a:effectLst>
              <a:cs typeface="Times New Roman" panose="02020603050405020304" pitchFamily="18" charset="0"/>
            </a:endParaRPr>
          </a:p>
        </p:txBody>
      </p:sp>
      <p:sp>
        <p:nvSpPr>
          <p:cNvPr id="1573890" name="Rectangle 2050">
            <a:extLst>
              <a:ext uri="{FF2B5EF4-FFF2-40B4-BE49-F238E27FC236}">
                <a16:creationId xmlns:a16="http://schemas.microsoft.com/office/drawing/2014/main" id="{CEBBEF0A-3D95-47BC-9DAA-86FD2076553B}"/>
              </a:ext>
            </a:extLst>
          </p:cNvPr>
          <p:cNvSpPr>
            <a:spLocks noGrp="1" noChangeArrowheads="1"/>
          </p:cNvSpPr>
          <p:nvPr>
            <p:ph type="title"/>
          </p:nvPr>
        </p:nvSpPr>
        <p:spPr>
          <a:xfrm>
            <a:off x="1676400" y="152400"/>
            <a:ext cx="8839200" cy="685800"/>
          </a:xfrm>
        </p:spPr>
        <p:txBody>
          <a:bodyPr>
            <a:normAutofit fontScale="90000"/>
          </a:bodyPr>
          <a:lstStyle/>
          <a:p>
            <a:pPr eaLnBrk="1" hangingPunct="1">
              <a:lnSpc>
                <a:spcPct val="90000"/>
              </a:lnSpc>
              <a:defRPr/>
            </a:pPr>
            <a:r>
              <a:rPr lang="en-US" sz="3600" b="0" dirty="0"/>
              <a:t>Minimizing Prescriptive Specs.</a:t>
            </a:r>
            <a:r>
              <a:rPr lang="en-US" sz="3200" b="0" dirty="0">
                <a:solidFill>
                  <a:srgbClr val="00FFFF"/>
                </a:solidFill>
              </a:rPr>
              <a:t> </a:t>
            </a:r>
            <a:r>
              <a:rPr lang="en-US" sz="2400" b="0" dirty="0"/>
              <a:t>(Cont’d)</a:t>
            </a:r>
            <a:endParaRPr lang="en-US" sz="3200" b="0" dirty="0"/>
          </a:p>
        </p:txBody>
      </p:sp>
      <p:sp>
        <p:nvSpPr>
          <p:cNvPr id="1573891" name="Rectangle 2051">
            <a:extLst>
              <a:ext uri="{FF2B5EF4-FFF2-40B4-BE49-F238E27FC236}">
                <a16:creationId xmlns:a16="http://schemas.microsoft.com/office/drawing/2014/main" id="{B4C50E06-CB1D-4DB7-B34F-0EEDF633EEDD}"/>
              </a:ext>
            </a:extLst>
          </p:cNvPr>
          <p:cNvSpPr>
            <a:spLocks noGrp="1" noChangeArrowheads="1"/>
          </p:cNvSpPr>
          <p:nvPr>
            <p:ph type="body" idx="1"/>
          </p:nvPr>
        </p:nvSpPr>
        <p:spPr>
          <a:xfrm>
            <a:off x="382553" y="1066800"/>
            <a:ext cx="11196639" cy="6019800"/>
          </a:xfrm>
        </p:spPr>
        <p:txBody>
          <a:bodyPr>
            <a:normAutofit/>
          </a:bodyPr>
          <a:lstStyle/>
          <a:p>
            <a:pPr marL="609600" indent="-609600">
              <a:defRPr/>
            </a:pPr>
            <a:r>
              <a:rPr lang="en-US" sz="2800" dirty="0"/>
              <a:t>If an offeror did not propose to do what is being considered to be specified, might there be:</a:t>
            </a:r>
          </a:p>
          <a:p>
            <a:pPr marL="990600" lvl="1" indent="-533400">
              <a:defRPr/>
            </a:pPr>
            <a:r>
              <a:rPr lang="en-US" sz="2400" dirty="0"/>
              <a:t>Compatibility problems?</a:t>
            </a:r>
          </a:p>
          <a:p>
            <a:pPr marL="990600" lvl="1" indent="-533400">
              <a:defRPr/>
            </a:pPr>
            <a:r>
              <a:rPr lang="en-US" sz="2400" dirty="0"/>
              <a:t>Violations of security procedures?</a:t>
            </a:r>
          </a:p>
          <a:p>
            <a:pPr marL="990600" lvl="1" indent="-533400">
              <a:defRPr/>
            </a:pPr>
            <a:r>
              <a:rPr lang="en-US" sz="2400" dirty="0"/>
              <a:t>Lack of coordination between contractors?</a:t>
            </a:r>
          </a:p>
          <a:p>
            <a:pPr marL="990600" lvl="1" indent="-533400">
              <a:defRPr/>
            </a:pPr>
            <a:r>
              <a:rPr lang="en-US" sz="2400" dirty="0"/>
              <a:t>Inability to meet required timeframes for activities, reports, etc..?</a:t>
            </a:r>
          </a:p>
          <a:p>
            <a:pPr marL="609600" indent="-609600">
              <a:defRPr/>
            </a:pPr>
            <a:r>
              <a:rPr lang="en-US" sz="2800" dirty="0"/>
              <a:t>Generally, only specify what the contractor needs to do, and maybe how and when to do it, </a:t>
            </a:r>
            <a:r>
              <a:rPr lang="en-US" sz="2800" b="1" i="1" u="sng" dirty="0">
                <a:solidFill>
                  <a:srgbClr val="FFFF00"/>
                </a:solidFill>
              </a:rPr>
              <a:t>if:</a:t>
            </a:r>
            <a:endParaRPr lang="en-US" sz="2800" dirty="0">
              <a:solidFill>
                <a:srgbClr val="FFFF00"/>
              </a:solidFill>
            </a:endParaRPr>
          </a:p>
          <a:p>
            <a:pPr marL="990600" lvl="1" indent="-533400">
              <a:defRPr/>
            </a:pPr>
            <a:r>
              <a:rPr lang="en-US" sz="2400" dirty="0"/>
              <a:t>There likely would be undesirable consequences if a contractor did not perform an activity in a specific fashion or timeframe</a:t>
            </a:r>
          </a:p>
        </p:txBody>
      </p:sp>
    </p:spTree>
    <p:extLst>
      <p:ext uri="{BB962C8B-B14F-4D97-AF65-F5344CB8AC3E}">
        <p14:creationId xmlns:p14="http://schemas.microsoft.com/office/powerpoint/2010/main" val="207905613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9C42F423-58A8-4710-B20E-83D3C22C50C8}"/>
              </a:ext>
            </a:extLst>
          </p:cNvPr>
          <p:cNvSpPr>
            <a:spLocks noGrp="1"/>
          </p:cNvSpPr>
          <p:nvPr>
            <p:ph type="sldNum" sz="quarter" idx="11"/>
          </p:nvPr>
        </p:nvSpPr>
        <p:spPr/>
        <p:txBody>
          <a:bodyPr/>
          <a:lstStyle/>
          <a:p>
            <a:pPr>
              <a:defRPr/>
            </a:pPr>
            <a:r>
              <a:rPr lang="en-US" altLang="en-US">
                <a:latin typeface="Times New Roman" panose="02020603050405020304" pitchFamily="18" charset="0"/>
                <a:cs typeface="Times New Roman" panose="02020603050405020304" pitchFamily="18" charset="0"/>
              </a:rPr>
              <a:t>1/2018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876CEB94-E9E0-489A-B482-703BE90814A2}"/>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8712EB9E-48E1-40E9-A260-774D1AD1C6D8}" type="slidenum">
              <a:rPr lang="en-US" altLang="en-US" sz="1200">
                <a:effectLst>
                  <a:outerShdw blurRad="38100" dist="38100" dir="2700000" algn="tl">
                    <a:srgbClr val="000000"/>
                  </a:outerShdw>
                </a:effectLst>
              </a:rPr>
              <a:pPr algn="r" eaLnBrk="1" hangingPunct="1">
                <a:defRPr/>
              </a:pPr>
              <a:t>221</a:t>
            </a:fld>
            <a:endParaRPr lang="en-US" altLang="en-US" sz="1200" dirty="0">
              <a:effectLst>
                <a:outerShdw blurRad="38100" dist="38100" dir="2700000" algn="tl">
                  <a:srgbClr val="000000"/>
                </a:outerShdw>
              </a:effectLst>
            </a:endParaRPr>
          </a:p>
        </p:txBody>
      </p:sp>
      <p:sp>
        <p:nvSpPr>
          <p:cNvPr id="1575938" name="Rectangle 2">
            <a:extLst>
              <a:ext uri="{FF2B5EF4-FFF2-40B4-BE49-F238E27FC236}">
                <a16:creationId xmlns:a16="http://schemas.microsoft.com/office/drawing/2014/main" id="{EAD20594-2612-46AC-998D-FBCC26CCE9DE}"/>
              </a:ext>
            </a:extLst>
          </p:cNvPr>
          <p:cNvSpPr>
            <a:spLocks noGrp="1" noChangeArrowheads="1"/>
          </p:cNvSpPr>
          <p:nvPr>
            <p:ph type="title"/>
          </p:nvPr>
        </p:nvSpPr>
        <p:spPr>
          <a:xfrm>
            <a:off x="1676400" y="152400"/>
            <a:ext cx="8839200" cy="838200"/>
          </a:xfrm>
        </p:spPr>
        <p:txBody>
          <a:bodyPr>
            <a:normAutofit fontScale="90000"/>
          </a:bodyPr>
          <a:lstStyle/>
          <a:p>
            <a:pPr eaLnBrk="1" hangingPunct="1">
              <a:lnSpc>
                <a:spcPct val="90000"/>
              </a:lnSpc>
              <a:defRPr/>
            </a:pPr>
            <a:r>
              <a:rPr lang="en-US" sz="4000" b="0" dirty="0"/>
              <a:t>Minimizing Prescriptive Specs.</a:t>
            </a:r>
            <a:r>
              <a:rPr lang="en-US" sz="3200" b="0" dirty="0">
                <a:solidFill>
                  <a:srgbClr val="00FFFF"/>
                </a:solidFill>
              </a:rPr>
              <a:t> </a:t>
            </a:r>
            <a:r>
              <a:rPr lang="en-US" sz="2400" b="0" dirty="0"/>
              <a:t>(Cont’d)</a:t>
            </a:r>
            <a:endParaRPr lang="en-US" sz="3200" b="0" dirty="0"/>
          </a:p>
        </p:txBody>
      </p:sp>
      <p:sp>
        <p:nvSpPr>
          <p:cNvPr id="1575939" name="Rectangle 3">
            <a:extLst>
              <a:ext uri="{FF2B5EF4-FFF2-40B4-BE49-F238E27FC236}">
                <a16:creationId xmlns:a16="http://schemas.microsoft.com/office/drawing/2014/main" id="{3ABCA81F-E0FF-4DA4-B663-BF2BB1B4A572}"/>
              </a:ext>
            </a:extLst>
          </p:cNvPr>
          <p:cNvSpPr>
            <a:spLocks noGrp="1" noChangeArrowheads="1"/>
          </p:cNvSpPr>
          <p:nvPr>
            <p:ph type="body" idx="1"/>
          </p:nvPr>
        </p:nvSpPr>
        <p:spPr>
          <a:xfrm>
            <a:off x="1896904" y="1752600"/>
            <a:ext cx="8839200" cy="5105400"/>
          </a:xfrm>
        </p:spPr>
        <p:txBody>
          <a:bodyPr/>
          <a:lstStyle/>
          <a:p>
            <a:pPr marL="609600" indent="-609600">
              <a:lnSpc>
                <a:spcPct val="95000"/>
              </a:lnSpc>
              <a:defRPr/>
            </a:pPr>
            <a:r>
              <a:rPr lang="en-US" dirty="0"/>
              <a:t>If timing or process is not critical</a:t>
            </a:r>
          </a:p>
          <a:p>
            <a:pPr marL="990600" lvl="1" indent="-533400">
              <a:lnSpc>
                <a:spcPct val="95000"/>
              </a:lnSpc>
              <a:defRPr/>
            </a:pPr>
            <a:r>
              <a:rPr lang="en-US" dirty="0"/>
              <a:t>Give offerors the flexibility to propose how, and maybe when they will accomplish the contract objectives</a:t>
            </a:r>
          </a:p>
          <a:p>
            <a:pPr marL="990600" lvl="1" indent="-533400">
              <a:lnSpc>
                <a:spcPct val="95000"/>
              </a:lnSpc>
              <a:defRPr/>
            </a:pPr>
            <a:r>
              <a:rPr lang="en-US" b="1" dirty="0">
                <a:solidFill>
                  <a:srgbClr val="CCFF66"/>
                </a:solidFill>
              </a:rPr>
              <a:t>Place the primary reliance on the proposal evaluations and the discussion process</a:t>
            </a:r>
          </a:p>
          <a:p>
            <a:pPr marL="1371600" lvl="2" indent="-457200">
              <a:lnSpc>
                <a:spcPct val="95000"/>
              </a:lnSpc>
              <a:defRPr/>
            </a:pPr>
            <a:r>
              <a:rPr lang="en-US" dirty="0"/>
              <a:t>To assure acceptable contractor performance</a:t>
            </a:r>
          </a:p>
          <a:p>
            <a:pPr marL="1371600" lvl="2" indent="-457200">
              <a:lnSpc>
                <a:spcPct val="95000"/>
              </a:lnSpc>
              <a:buNone/>
              <a:defRPr/>
            </a:pPr>
            <a:endParaRPr lang="en-US" dirty="0"/>
          </a:p>
        </p:txBody>
      </p:sp>
    </p:spTree>
    <p:extLst>
      <p:ext uri="{BB962C8B-B14F-4D97-AF65-F5344CB8AC3E}">
        <p14:creationId xmlns:p14="http://schemas.microsoft.com/office/powerpoint/2010/main" val="3280998166"/>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D0706938-B494-4711-9B05-0B73A2AC2D32}"/>
              </a:ext>
            </a:extLst>
          </p:cNvPr>
          <p:cNvSpPr>
            <a:spLocks noGrp="1"/>
          </p:cNvSpPr>
          <p:nvPr>
            <p:ph type="sldNum" sz="quarter" idx="11"/>
          </p:nvPr>
        </p:nvSpPr>
        <p:spPr/>
        <p:txBody>
          <a:bodyPr/>
          <a:lstStyle/>
          <a:p>
            <a:pPr>
              <a:defRPr/>
            </a:pPr>
            <a:r>
              <a:rPr lang="en-US" altLang="en-US" dirty="0">
                <a:latin typeface="Times New Roman" panose="02020603050405020304" pitchFamily="18" charset="0"/>
                <a:cs typeface="Times New Roman" panose="02020603050405020304" pitchFamily="18" charset="0"/>
              </a:rPr>
              <a:t>1/2018       Copyright © 2018 Md. Department of Health (Unpublished Work)</a:t>
            </a:r>
            <a:endParaRPr lang="en-US" altLang="en-US" dirty="0"/>
          </a:p>
        </p:txBody>
      </p:sp>
      <p:sp>
        <p:nvSpPr>
          <p:cNvPr id="5" name="Slide Number Placeholder 4">
            <a:extLst>
              <a:ext uri="{FF2B5EF4-FFF2-40B4-BE49-F238E27FC236}">
                <a16:creationId xmlns:a16="http://schemas.microsoft.com/office/drawing/2014/main" id="{9215F4AF-FBBD-4E4E-9225-C6E0A9048AF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9586C627-B0B5-4C69-B4BC-F7090C3C31D8}" type="slidenum">
              <a:rPr lang="en-US" altLang="en-US" sz="1200">
                <a:effectLst>
                  <a:outerShdw blurRad="38100" dist="38100" dir="2700000" algn="tl">
                    <a:srgbClr val="000000"/>
                  </a:outerShdw>
                </a:effectLst>
              </a:rPr>
              <a:pPr algn="r" eaLnBrk="1" hangingPunct="1">
                <a:defRPr/>
              </a:pPr>
              <a:t>222</a:t>
            </a:fld>
            <a:endParaRPr lang="en-US" altLang="en-US" sz="1200" dirty="0">
              <a:effectLst>
                <a:outerShdw blurRad="38100" dist="38100" dir="2700000" algn="tl">
                  <a:srgbClr val="000000"/>
                </a:outerShdw>
              </a:effectLst>
            </a:endParaRPr>
          </a:p>
        </p:txBody>
      </p:sp>
      <p:sp>
        <p:nvSpPr>
          <p:cNvPr id="1577986" name="Rectangle 1026">
            <a:extLst>
              <a:ext uri="{FF2B5EF4-FFF2-40B4-BE49-F238E27FC236}">
                <a16:creationId xmlns:a16="http://schemas.microsoft.com/office/drawing/2014/main" id="{6079B9F4-29F6-4823-897D-F744A7051EB6}"/>
              </a:ext>
            </a:extLst>
          </p:cNvPr>
          <p:cNvSpPr>
            <a:spLocks noGrp="1" noChangeArrowheads="1"/>
          </p:cNvSpPr>
          <p:nvPr>
            <p:ph type="title"/>
          </p:nvPr>
        </p:nvSpPr>
        <p:spPr>
          <a:xfrm>
            <a:off x="490887" y="152400"/>
            <a:ext cx="11223057" cy="685800"/>
          </a:xfrm>
        </p:spPr>
        <p:txBody>
          <a:bodyPr>
            <a:normAutofit/>
          </a:bodyPr>
          <a:lstStyle/>
          <a:p>
            <a:pPr algn="l" eaLnBrk="1" hangingPunct="1">
              <a:lnSpc>
                <a:spcPct val="90000"/>
              </a:lnSpc>
              <a:defRPr/>
            </a:pPr>
            <a:r>
              <a:rPr lang="en-US" sz="4000" b="0" dirty="0"/>
              <a:t>Minimizing Prescriptive Specs. </a:t>
            </a:r>
            <a:r>
              <a:rPr lang="en-US" sz="2200" b="0" dirty="0"/>
              <a:t>(Cont’d)</a:t>
            </a:r>
          </a:p>
        </p:txBody>
      </p:sp>
      <p:sp>
        <p:nvSpPr>
          <p:cNvPr id="1577987" name="Rectangle 1027">
            <a:extLst>
              <a:ext uri="{FF2B5EF4-FFF2-40B4-BE49-F238E27FC236}">
                <a16:creationId xmlns:a16="http://schemas.microsoft.com/office/drawing/2014/main" id="{D315873B-B252-4A8C-943C-5ACBB46845D3}"/>
              </a:ext>
            </a:extLst>
          </p:cNvPr>
          <p:cNvSpPr>
            <a:spLocks noGrp="1" noChangeArrowheads="1"/>
          </p:cNvSpPr>
          <p:nvPr>
            <p:ph type="body" idx="1"/>
          </p:nvPr>
        </p:nvSpPr>
        <p:spPr>
          <a:xfrm>
            <a:off x="235670" y="762000"/>
            <a:ext cx="11637390" cy="5938838"/>
          </a:xfrm>
        </p:spPr>
        <p:txBody>
          <a:bodyPr>
            <a:normAutofit lnSpcReduction="10000"/>
          </a:bodyPr>
          <a:lstStyle/>
          <a:p>
            <a:pPr marL="609600" indent="-609600">
              <a:defRPr/>
            </a:pPr>
            <a:r>
              <a:rPr lang="en-US" sz="2800" dirty="0"/>
              <a:t>Relying on the proposal evaluations and the discussion process to assure acceptable contractor performance</a:t>
            </a:r>
          </a:p>
          <a:p>
            <a:pPr marL="609600" indent="-609600">
              <a:defRPr/>
            </a:pPr>
            <a:r>
              <a:rPr lang="en-US" sz="2800" dirty="0"/>
              <a:t>Makes it more important to</a:t>
            </a:r>
          </a:p>
          <a:p>
            <a:pPr marL="990600" lvl="1" indent="-533400">
              <a:defRPr/>
            </a:pPr>
            <a:r>
              <a:rPr lang="en-US" sz="2400" dirty="0"/>
              <a:t>Properly inform offerors of all information to be included in technical proposals</a:t>
            </a:r>
          </a:p>
          <a:p>
            <a:pPr marL="990600" lvl="1" indent="-533400">
              <a:defRPr/>
            </a:pPr>
            <a:r>
              <a:rPr lang="en-US" sz="2400" dirty="0"/>
              <a:t>Construct evaluation criteria that are appropriate for effective proposal evaluation</a:t>
            </a:r>
          </a:p>
          <a:p>
            <a:pPr marL="990600" lvl="1" indent="-533400">
              <a:defRPr/>
            </a:pPr>
            <a:r>
              <a:rPr lang="en-US" sz="2400" dirty="0"/>
              <a:t>Have 3 way synchronization (mapping) between</a:t>
            </a:r>
          </a:p>
          <a:p>
            <a:pPr marL="1371600" lvl="2" indent="-457200">
              <a:defRPr/>
            </a:pPr>
            <a:r>
              <a:rPr lang="en-US" sz="2000" dirty="0"/>
              <a:t>The RFP objectives and deliverables</a:t>
            </a:r>
          </a:p>
          <a:p>
            <a:pPr marL="1371600" lvl="2" indent="-457200">
              <a:defRPr/>
            </a:pPr>
            <a:r>
              <a:rPr lang="en-US" sz="2000" dirty="0"/>
              <a:t>The information offerors must provide in their technical proposals to display their capabilities and approaches</a:t>
            </a:r>
          </a:p>
          <a:p>
            <a:pPr marL="1371600" lvl="2" indent="-457200">
              <a:defRPr/>
            </a:pPr>
            <a:r>
              <a:rPr lang="en-US" sz="2000" dirty="0"/>
              <a:t>The evaluation criteria that will measure the offerors’ perceived ability to satisfy the RFP objectives and requirements </a:t>
            </a:r>
          </a:p>
        </p:txBody>
      </p:sp>
    </p:spTree>
    <p:extLst>
      <p:ext uri="{BB962C8B-B14F-4D97-AF65-F5344CB8AC3E}">
        <p14:creationId xmlns:p14="http://schemas.microsoft.com/office/powerpoint/2010/main" val="363649895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04386CF9-0F3D-48ED-AE90-1C26500B10A7}"/>
              </a:ext>
            </a:extLst>
          </p:cNvPr>
          <p:cNvSpPr>
            <a:spLocks noGrp="1"/>
          </p:cNvSpPr>
          <p:nvPr>
            <p:ph type="sldNum" sz="quarter" idx="11"/>
          </p:nvPr>
        </p:nvSpPr>
        <p:spPr/>
        <p:txBody>
          <a:bodyPr/>
          <a:lstStyle/>
          <a:p>
            <a:pPr>
              <a:defRPr/>
            </a:pPr>
            <a:endParaRPr lang="en-US" altLang="en-US" dirty="0"/>
          </a:p>
        </p:txBody>
      </p:sp>
      <p:sp>
        <p:nvSpPr>
          <p:cNvPr id="4" name="Footer Placeholder 3">
            <a:extLst>
              <a:ext uri="{FF2B5EF4-FFF2-40B4-BE49-F238E27FC236}">
                <a16:creationId xmlns:a16="http://schemas.microsoft.com/office/drawing/2014/main" id="{4D60AFE6-DEBB-4349-AE7A-A95F9C49D54C}"/>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defRPr/>
            </a:pPr>
            <a:r>
              <a:rPr lang="en-US" altLang="en-US" sz="1200" dirty="0">
                <a:latin typeface="Times New Roman" panose="02020603050405020304" pitchFamily="18" charset="0"/>
                <a:cs typeface="Times New Roman" panose="02020603050405020304" pitchFamily="18" charset="0"/>
              </a:rPr>
              <a:t>1/2018       Copyright © 2018 Md. Department of Health (Unpublished Work)</a:t>
            </a:r>
            <a:endParaRPr lang="en-US" altLang="en-US" sz="11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6D662BFA-D0F1-49A2-9C8D-AE85458CEC0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3E0FF88E-B4F5-4ED6-AF8D-CD6069B9A1E8}" type="slidenum">
              <a:rPr lang="en-US" altLang="en-US" sz="1200">
                <a:effectLst>
                  <a:outerShdw blurRad="38100" dist="38100" dir="2700000" algn="tl">
                    <a:srgbClr val="000000"/>
                  </a:outerShdw>
                </a:effectLst>
              </a:rPr>
              <a:pPr algn="r" eaLnBrk="1" hangingPunct="1">
                <a:defRPr/>
              </a:pPr>
              <a:t>223</a:t>
            </a:fld>
            <a:endParaRPr lang="en-US" altLang="en-US" sz="1200" dirty="0">
              <a:effectLst>
                <a:outerShdw blurRad="38100" dist="38100" dir="2700000" algn="tl">
                  <a:srgbClr val="000000"/>
                </a:outerShdw>
              </a:effectLst>
            </a:endParaRPr>
          </a:p>
        </p:txBody>
      </p:sp>
      <p:sp>
        <p:nvSpPr>
          <p:cNvPr id="1580034" name="Rectangle 2">
            <a:extLst>
              <a:ext uri="{FF2B5EF4-FFF2-40B4-BE49-F238E27FC236}">
                <a16:creationId xmlns:a16="http://schemas.microsoft.com/office/drawing/2014/main" id="{403A99FE-4D1D-4B73-B97B-EAED1CB8773F}"/>
              </a:ext>
            </a:extLst>
          </p:cNvPr>
          <p:cNvSpPr>
            <a:spLocks noGrp="1" noChangeArrowheads="1"/>
          </p:cNvSpPr>
          <p:nvPr>
            <p:ph type="title"/>
          </p:nvPr>
        </p:nvSpPr>
        <p:spPr>
          <a:xfrm>
            <a:off x="452387" y="152400"/>
            <a:ext cx="11155680" cy="685800"/>
          </a:xfrm>
        </p:spPr>
        <p:txBody>
          <a:bodyPr>
            <a:normAutofit/>
          </a:bodyPr>
          <a:lstStyle/>
          <a:p>
            <a:pPr eaLnBrk="1" hangingPunct="1">
              <a:lnSpc>
                <a:spcPct val="90000"/>
              </a:lnSpc>
              <a:defRPr/>
            </a:pPr>
            <a:r>
              <a:rPr lang="en-US" sz="4000" b="0" dirty="0"/>
              <a:t>Minimizing Prescriptive Specs. </a:t>
            </a:r>
            <a:r>
              <a:rPr lang="en-US" sz="2400" b="0" dirty="0"/>
              <a:t>(Cont’d)</a:t>
            </a:r>
          </a:p>
        </p:txBody>
      </p:sp>
      <p:sp>
        <p:nvSpPr>
          <p:cNvPr id="1580035" name="Rectangle 3">
            <a:extLst>
              <a:ext uri="{FF2B5EF4-FFF2-40B4-BE49-F238E27FC236}">
                <a16:creationId xmlns:a16="http://schemas.microsoft.com/office/drawing/2014/main" id="{0C9ADA8C-6CCE-4CE2-BB08-BFE9815A82C8}"/>
              </a:ext>
            </a:extLst>
          </p:cNvPr>
          <p:cNvSpPr>
            <a:spLocks noGrp="1" noChangeArrowheads="1"/>
          </p:cNvSpPr>
          <p:nvPr>
            <p:ph type="body" idx="1"/>
          </p:nvPr>
        </p:nvSpPr>
        <p:spPr>
          <a:xfrm>
            <a:off x="452387" y="838200"/>
            <a:ext cx="11020927" cy="5619161"/>
          </a:xfrm>
        </p:spPr>
        <p:txBody>
          <a:bodyPr/>
          <a:lstStyle/>
          <a:p>
            <a:pPr marL="609600" indent="-609600">
              <a:lnSpc>
                <a:spcPct val="100000"/>
              </a:lnSpc>
              <a:spcBef>
                <a:spcPts val="1200"/>
              </a:spcBef>
              <a:defRPr/>
            </a:pPr>
            <a:r>
              <a:rPr lang="en-US" dirty="0"/>
              <a:t>Mapping means:</a:t>
            </a:r>
          </a:p>
          <a:p>
            <a:pPr marL="990600" lvl="1" indent="-533400">
              <a:lnSpc>
                <a:spcPct val="100000"/>
              </a:lnSpc>
              <a:spcBef>
                <a:spcPts val="1200"/>
              </a:spcBef>
              <a:defRPr/>
            </a:pPr>
            <a:r>
              <a:rPr lang="en-US" dirty="0"/>
              <a:t>For each objective or deliverable, specifically state by section what information is required to demonstrate capability or compliance</a:t>
            </a:r>
          </a:p>
          <a:p>
            <a:pPr marL="1371600" lvl="2" indent="-457200">
              <a:lnSpc>
                <a:spcPct val="100000"/>
              </a:lnSpc>
              <a:spcBef>
                <a:spcPts val="1200"/>
              </a:spcBef>
              <a:defRPr/>
            </a:pPr>
            <a:r>
              <a:rPr lang="en-US" dirty="0"/>
              <a:t>e.g., specified proposal information must relate to RFP section 2.2.1</a:t>
            </a:r>
          </a:p>
          <a:p>
            <a:pPr marL="1371600" lvl="2" indent="-457200">
              <a:lnSpc>
                <a:spcPct val="100000"/>
              </a:lnSpc>
              <a:spcBef>
                <a:spcPts val="1200"/>
              </a:spcBef>
              <a:defRPr/>
            </a:pPr>
            <a:r>
              <a:rPr lang="en-US" dirty="0"/>
              <a:t>Another piece of information will relate to section 2.2.2, etc..</a:t>
            </a:r>
          </a:p>
          <a:p>
            <a:pPr marL="990600" lvl="1" indent="-533400">
              <a:lnSpc>
                <a:spcPct val="100000"/>
              </a:lnSpc>
              <a:spcBef>
                <a:spcPts val="1200"/>
              </a:spcBef>
              <a:defRPr/>
            </a:pPr>
            <a:r>
              <a:rPr lang="en-US" dirty="0"/>
              <a:t>Also, for each evaluation criterion, specifically state which sections of the RFP are encompassed within that criterion</a:t>
            </a:r>
          </a:p>
          <a:p>
            <a:pPr marL="1371600" lvl="2" indent="-457200">
              <a:lnSpc>
                <a:spcPct val="100000"/>
              </a:lnSpc>
              <a:spcBef>
                <a:spcPts val="1200"/>
              </a:spcBef>
              <a:defRPr/>
            </a:pPr>
            <a:r>
              <a:rPr lang="en-US" dirty="0"/>
              <a:t>Mapping is generally described, but not by name, in Section 5.4 of the Standard RFP</a:t>
            </a:r>
          </a:p>
        </p:txBody>
      </p:sp>
    </p:spTree>
    <p:extLst>
      <p:ext uri="{BB962C8B-B14F-4D97-AF65-F5344CB8AC3E}">
        <p14:creationId xmlns:p14="http://schemas.microsoft.com/office/powerpoint/2010/main" val="417936739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0547F205-946E-414C-98F1-0C780B3F73A3}"/>
              </a:ext>
            </a:extLst>
          </p:cNvPr>
          <p:cNvSpPr>
            <a:spLocks noGrp="1"/>
          </p:cNvSpPr>
          <p:nvPr>
            <p:ph type="sldNum" sz="quarter" idx="11"/>
          </p:nvPr>
        </p:nvSpPr>
        <p:spPr/>
        <p:txBody>
          <a:bodyPr/>
          <a:lstStyle/>
          <a:p>
            <a:pPr>
              <a:defRPr/>
            </a:pPr>
            <a:r>
              <a:rPr lang="en-US" altLang="en-US" dirty="0">
                <a:latin typeface="Times New Roman" panose="02020603050405020304" pitchFamily="18" charset="0"/>
                <a:cs typeface="Times New Roman" panose="02020603050405020304" pitchFamily="18" charset="0"/>
              </a:rPr>
              <a:t>1/2018       Copyright © 2018 Md. Department of Health (Unpublished Work)</a:t>
            </a:r>
            <a:endParaRPr lang="en-US" altLang="en-US" sz="1200" dirty="0">
              <a:effectLst>
                <a:outerShdw blurRad="38100" dist="38100" dir="2700000" algn="tl">
                  <a:srgbClr val="000000"/>
                </a:outerShdw>
              </a:effectLst>
              <a:cs typeface="Times New Roman" panose="02020603050405020304" pitchFamily="18" charset="0"/>
            </a:endParaRPr>
          </a:p>
          <a:p>
            <a:pPr>
              <a:defRPr/>
            </a:pPr>
            <a:endParaRPr lang="en-US" altLang="en-US" dirty="0"/>
          </a:p>
        </p:txBody>
      </p:sp>
      <p:sp>
        <p:nvSpPr>
          <p:cNvPr id="5" name="Slide Number Placeholder 4">
            <a:extLst>
              <a:ext uri="{FF2B5EF4-FFF2-40B4-BE49-F238E27FC236}">
                <a16:creationId xmlns:a16="http://schemas.microsoft.com/office/drawing/2014/main" id="{51384A3D-CEAB-4AA2-96FD-A3D185B4F19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4612E126-92BE-48ED-9D1C-FD1A2E717408}" type="slidenum">
              <a:rPr lang="en-US" altLang="en-US" sz="1200">
                <a:effectLst>
                  <a:outerShdw blurRad="38100" dist="38100" dir="2700000" algn="tl">
                    <a:srgbClr val="000000"/>
                  </a:outerShdw>
                </a:effectLst>
              </a:rPr>
              <a:pPr algn="r" eaLnBrk="1" hangingPunct="1">
                <a:defRPr/>
              </a:pPr>
              <a:t>224</a:t>
            </a:fld>
            <a:endParaRPr lang="en-US" altLang="en-US" sz="1200" dirty="0">
              <a:effectLst>
                <a:outerShdw blurRad="38100" dist="38100" dir="2700000" algn="tl">
                  <a:srgbClr val="000000"/>
                </a:outerShdw>
              </a:effectLst>
            </a:endParaRPr>
          </a:p>
        </p:txBody>
      </p:sp>
      <p:sp>
        <p:nvSpPr>
          <p:cNvPr id="1521666" name="Rectangle 1026">
            <a:extLst>
              <a:ext uri="{FF2B5EF4-FFF2-40B4-BE49-F238E27FC236}">
                <a16:creationId xmlns:a16="http://schemas.microsoft.com/office/drawing/2014/main" id="{4D43061E-263D-4B9E-8740-AEB6755B7BB2}"/>
              </a:ext>
            </a:extLst>
          </p:cNvPr>
          <p:cNvSpPr>
            <a:spLocks noGrp="1" noChangeArrowheads="1"/>
          </p:cNvSpPr>
          <p:nvPr>
            <p:ph type="title"/>
          </p:nvPr>
        </p:nvSpPr>
        <p:spPr>
          <a:xfrm>
            <a:off x="1524000" y="152400"/>
            <a:ext cx="8991600" cy="762000"/>
          </a:xfrm>
        </p:spPr>
        <p:txBody>
          <a:bodyPr>
            <a:normAutofit fontScale="90000"/>
          </a:bodyPr>
          <a:lstStyle/>
          <a:p>
            <a:pPr eaLnBrk="1" hangingPunct="1">
              <a:lnSpc>
                <a:spcPct val="90000"/>
              </a:lnSpc>
              <a:defRPr/>
            </a:pPr>
            <a:r>
              <a:rPr lang="en-US" sz="4000" b="0" dirty="0"/>
              <a:t>Minimizing Prescriptive Specs. </a:t>
            </a:r>
            <a:r>
              <a:rPr lang="en-US" sz="2400" b="0" dirty="0"/>
              <a:t>(Cont’d)</a:t>
            </a:r>
          </a:p>
        </p:txBody>
      </p:sp>
      <p:sp>
        <p:nvSpPr>
          <p:cNvPr id="1521667" name="Rectangle 1027">
            <a:extLst>
              <a:ext uri="{FF2B5EF4-FFF2-40B4-BE49-F238E27FC236}">
                <a16:creationId xmlns:a16="http://schemas.microsoft.com/office/drawing/2014/main" id="{B832873B-6110-4265-97C0-730661B8A5DD}"/>
              </a:ext>
            </a:extLst>
          </p:cNvPr>
          <p:cNvSpPr>
            <a:spLocks noGrp="1" noChangeArrowheads="1"/>
          </p:cNvSpPr>
          <p:nvPr>
            <p:ph type="body" idx="1"/>
          </p:nvPr>
        </p:nvSpPr>
        <p:spPr>
          <a:xfrm>
            <a:off x="471638" y="1395662"/>
            <a:ext cx="11174930" cy="5023799"/>
          </a:xfrm>
        </p:spPr>
        <p:txBody>
          <a:bodyPr/>
          <a:lstStyle/>
          <a:p>
            <a:pPr marL="609600" indent="-609600">
              <a:lnSpc>
                <a:spcPct val="90000"/>
              </a:lnSpc>
              <a:defRPr/>
            </a:pPr>
            <a:r>
              <a:rPr lang="en-US" dirty="0"/>
              <a:t>An effective way to reduce prescriptive or design specifications in a CSP is to make aspects that would have been specified into evaluation criteria</a:t>
            </a:r>
          </a:p>
          <a:p>
            <a:pPr marL="990600" lvl="1" indent="-533400">
              <a:lnSpc>
                <a:spcPct val="90000"/>
              </a:lnSpc>
              <a:defRPr/>
            </a:pPr>
            <a:r>
              <a:rPr lang="en-US" dirty="0"/>
              <a:t>i.e., instead of you telling the offerors what they must do</a:t>
            </a:r>
          </a:p>
          <a:p>
            <a:pPr marL="990600" lvl="1" indent="-533400">
              <a:lnSpc>
                <a:spcPct val="90000"/>
              </a:lnSpc>
              <a:defRPr/>
            </a:pPr>
            <a:r>
              <a:rPr lang="en-US" dirty="0"/>
              <a:t>Tell them what they will be evaluated on, and see how creative they can be </a:t>
            </a:r>
          </a:p>
          <a:p>
            <a:pPr marL="609600" indent="-609600">
              <a:lnSpc>
                <a:spcPct val="90000"/>
              </a:lnSpc>
              <a:defRPr/>
            </a:pPr>
            <a:r>
              <a:rPr lang="en-US" dirty="0"/>
              <a:t>This can’t be done for a CSB procurement</a:t>
            </a:r>
          </a:p>
          <a:p>
            <a:pPr marL="609600" indent="-609600">
              <a:lnSpc>
                <a:spcPct val="90000"/>
              </a:lnSpc>
              <a:defRPr/>
            </a:pPr>
            <a:r>
              <a:rPr lang="en-US" dirty="0"/>
              <a:t>But it may mean that a procurement that previously was done by CSB might more properly be done the </a:t>
            </a:r>
            <a:r>
              <a:rPr lang="en-US" dirty="0" err="1"/>
              <a:t>nexttime</a:t>
            </a:r>
            <a:r>
              <a:rPr lang="en-US" dirty="0"/>
              <a:t> by CSP </a:t>
            </a:r>
          </a:p>
        </p:txBody>
      </p:sp>
    </p:spTree>
    <p:extLst>
      <p:ext uri="{BB962C8B-B14F-4D97-AF65-F5344CB8AC3E}">
        <p14:creationId xmlns:p14="http://schemas.microsoft.com/office/powerpoint/2010/main" val="281703801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348" name="Rectangle 4">
            <a:extLst>
              <a:ext uri="{FF2B5EF4-FFF2-40B4-BE49-F238E27FC236}">
                <a16:creationId xmlns:a16="http://schemas.microsoft.com/office/drawing/2014/main" id="{B74B6902-7655-44D2-86FC-04DEE8AE3957}"/>
              </a:ext>
            </a:extLst>
          </p:cNvPr>
          <p:cNvSpPr>
            <a:spLocks noGrp="1" noChangeArrowheads="1"/>
          </p:cNvSpPr>
          <p:nvPr>
            <p:ph type="title"/>
          </p:nvPr>
        </p:nvSpPr>
        <p:spPr>
          <a:xfrm>
            <a:off x="2209800" y="1676400"/>
            <a:ext cx="7772400" cy="1066800"/>
          </a:xfrm>
        </p:spPr>
        <p:txBody>
          <a:bodyPr>
            <a:normAutofit fontScale="90000"/>
          </a:bodyPr>
          <a:lstStyle/>
          <a:p>
            <a:pPr>
              <a:defRPr/>
            </a:pPr>
            <a:r>
              <a:rPr lang="en-US" altLang="en-US" sz="4000" dirty="0"/>
              <a:t>Performance Based Contracting</a:t>
            </a:r>
          </a:p>
        </p:txBody>
      </p:sp>
      <p:sp>
        <p:nvSpPr>
          <p:cNvPr id="1849349" name="Rectangle 5">
            <a:extLst>
              <a:ext uri="{FF2B5EF4-FFF2-40B4-BE49-F238E27FC236}">
                <a16:creationId xmlns:a16="http://schemas.microsoft.com/office/drawing/2014/main" id="{832083ED-CB3E-4D25-900F-3D00F99DBCF7}"/>
              </a:ext>
            </a:extLst>
          </p:cNvPr>
          <p:cNvSpPr>
            <a:spLocks noGrp="1" noChangeArrowheads="1"/>
          </p:cNvSpPr>
          <p:nvPr>
            <p:ph idx="1"/>
          </p:nvPr>
        </p:nvSpPr>
        <p:spPr>
          <a:xfrm>
            <a:off x="2895600" y="2895600"/>
            <a:ext cx="6400800" cy="2743200"/>
          </a:xfrm>
        </p:spPr>
        <p:txBody>
          <a:bodyPr/>
          <a:lstStyle/>
          <a:p>
            <a:pPr marL="0" indent="0" algn="ctr">
              <a:buNone/>
              <a:defRPr/>
            </a:pPr>
            <a:r>
              <a:rPr lang="en-US" altLang="en-US" sz="4800" dirty="0">
                <a:solidFill>
                  <a:srgbClr val="99FF33"/>
                </a:solidFill>
              </a:rPr>
              <a:t>Incentives &amp; Disincentives</a:t>
            </a:r>
          </a:p>
        </p:txBody>
      </p:sp>
      <p:sp>
        <p:nvSpPr>
          <p:cNvPr id="4" name="Footer Placeholder 3">
            <a:extLst>
              <a:ext uri="{FF2B5EF4-FFF2-40B4-BE49-F238E27FC236}">
                <a16:creationId xmlns:a16="http://schemas.microsoft.com/office/drawing/2014/main" id="{7EAE9F6D-ED30-4A78-B606-F860A9EA56F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6B76983A-3135-4EAE-8984-48D9798478F4}"/>
              </a:ext>
            </a:extLst>
          </p:cNvPr>
          <p:cNvSpPr>
            <a:spLocks noGrp="1"/>
          </p:cNvSpPr>
          <p:nvPr>
            <p:ph type="sldNum" sz="quarter" idx="12"/>
          </p:nvPr>
        </p:nvSpPr>
        <p:spPr/>
        <p:txBody>
          <a:bodyPr/>
          <a:lstStyle/>
          <a:p>
            <a:pPr>
              <a:defRPr/>
            </a:pPr>
            <a:fld id="{9E9CF6E3-C353-408A-8FEE-6218CE7ACF78}" type="slidenum">
              <a:rPr lang="en-US" altLang="en-US"/>
              <a:pPr>
                <a:defRPr/>
              </a:pPr>
              <a:t>225</a:t>
            </a:fld>
            <a:endParaRPr lang="en-US" altLang="en-US" dirty="0"/>
          </a:p>
        </p:txBody>
      </p:sp>
    </p:spTree>
    <p:extLst>
      <p:ext uri="{BB962C8B-B14F-4D97-AF65-F5344CB8AC3E}">
        <p14:creationId xmlns:p14="http://schemas.microsoft.com/office/powerpoint/2010/main" val="4016199377"/>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6258" name="Rectangle 2">
            <a:extLst>
              <a:ext uri="{FF2B5EF4-FFF2-40B4-BE49-F238E27FC236}">
                <a16:creationId xmlns:a16="http://schemas.microsoft.com/office/drawing/2014/main" id="{27B165A3-F01D-4B31-9642-FFCCA4B64A20}"/>
              </a:ext>
            </a:extLst>
          </p:cNvPr>
          <p:cNvSpPr>
            <a:spLocks noGrp="1" noChangeArrowheads="1"/>
          </p:cNvSpPr>
          <p:nvPr>
            <p:ph type="title"/>
          </p:nvPr>
        </p:nvSpPr>
        <p:spPr>
          <a:xfrm>
            <a:off x="537328" y="152400"/>
            <a:ext cx="10906812" cy="1294614"/>
          </a:xfrm>
        </p:spPr>
        <p:txBody>
          <a:bodyPr>
            <a:normAutofit/>
          </a:bodyPr>
          <a:lstStyle/>
          <a:p>
            <a:pPr eaLnBrk="1" hangingPunct="1">
              <a:defRPr/>
            </a:pPr>
            <a:r>
              <a:rPr lang="en-US" sz="4000" dirty="0"/>
              <a:t>Performance Based Contracting</a:t>
            </a:r>
            <a:br>
              <a:rPr lang="en-US" sz="4000" dirty="0"/>
            </a:br>
            <a:r>
              <a:rPr lang="en-US" sz="3600" dirty="0">
                <a:solidFill>
                  <a:srgbClr val="00FFFF"/>
                </a:solidFill>
              </a:rPr>
              <a:t>Incentives &amp; Disincentives</a:t>
            </a:r>
          </a:p>
        </p:txBody>
      </p:sp>
      <p:sp>
        <p:nvSpPr>
          <p:cNvPr id="3296259" name="Rectangle 3">
            <a:extLst>
              <a:ext uri="{FF2B5EF4-FFF2-40B4-BE49-F238E27FC236}">
                <a16:creationId xmlns:a16="http://schemas.microsoft.com/office/drawing/2014/main" id="{163B4C19-40C8-4469-9442-2C0A473CF68E}"/>
              </a:ext>
            </a:extLst>
          </p:cNvPr>
          <p:cNvSpPr>
            <a:spLocks noGrp="1" noChangeArrowheads="1"/>
          </p:cNvSpPr>
          <p:nvPr>
            <p:ph idx="1"/>
          </p:nvPr>
        </p:nvSpPr>
        <p:spPr>
          <a:xfrm>
            <a:off x="1752600" y="1752600"/>
            <a:ext cx="8686800" cy="4724400"/>
          </a:xfrm>
        </p:spPr>
        <p:txBody>
          <a:bodyPr>
            <a:normAutofit/>
          </a:bodyPr>
          <a:lstStyle/>
          <a:p>
            <a:pPr marL="609600" indent="-609600">
              <a:defRPr/>
            </a:pPr>
            <a:r>
              <a:rPr lang="en-US" dirty="0"/>
              <a:t>PBC emphases </a:t>
            </a:r>
            <a:r>
              <a:rPr lang="en-US" dirty="0">
                <a:solidFill>
                  <a:srgbClr val="FFFF00"/>
                </a:solidFill>
              </a:rPr>
              <a:t>Incentives</a:t>
            </a:r>
            <a:r>
              <a:rPr lang="en-US" dirty="0"/>
              <a:t> &amp; </a:t>
            </a:r>
            <a:r>
              <a:rPr lang="en-US" dirty="0">
                <a:solidFill>
                  <a:srgbClr val="FFFF00"/>
                </a:solidFill>
              </a:rPr>
              <a:t>Disincentives</a:t>
            </a:r>
          </a:p>
          <a:p>
            <a:pPr marL="990600" lvl="1" indent="-533400">
              <a:defRPr/>
            </a:pPr>
            <a:r>
              <a:rPr lang="en-US" dirty="0"/>
              <a:t>These can be monetary, or non-monetary based</a:t>
            </a:r>
          </a:p>
          <a:p>
            <a:pPr marL="990600" lvl="1" indent="-533400">
              <a:defRPr/>
            </a:pPr>
            <a:r>
              <a:rPr lang="en-US" dirty="0">
                <a:solidFill>
                  <a:srgbClr val="66FFFF"/>
                </a:solidFill>
              </a:rPr>
              <a:t>Incentives</a:t>
            </a:r>
            <a:r>
              <a:rPr lang="en-US" dirty="0"/>
              <a:t> are positive rewards if a contractor achieves or exceeds certain goals </a:t>
            </a:r>
          </a:p>
          <a:p>
            <a:pPr marL="990600" lvl="1" indent="-533400">
              <a:defRPr/>
            </a:pPr>
            <a:r>
              <a:rPr lang="en-US" dirty="0">
                <a:solidFill>
                  <a:srgbClr val="66FFFF"/>
                </a:solidFill>
              </a:rPr>
              <a:t>Disincentives</a:t>
            </a:r>
            <a:r>
              <a:rPr lang="en-US" dirty="0"/>
              <a:t> are when a contractor loses something if it does not achieve a goal(s)</a:t>
            </a:r>
          </a:p>
          <a:p>
            <a:pPr marL="990600" lvl="1" indent="-533400">
              <a:buNone/>
              <a:defRPr/>
            </a:pPr>
            <a:r>
              <a:rPr lang="en-US" dirty="0"/>
              <a:t>	</a:t>
            </a:r>
          </a:p>
        </p:txBody>
      </p:sp>
      <p:sp>
        <p:nvSpPr>
          <p:cNvPr id="6" name="Footer Placeholder 3">
            <a:extLst>
              <a:ext uri="{FF2B5EF4-FFF2-40B4-BE49-F238E27FC236}">
                <a16:creationId xmlns:a16="http://schemas.microsoft.com/office/drawing/2014/main" id="{CD269737-1342-4928-A51F-231665184BD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F5CB43B-AC90-47C3-9F41-2235211CB521}"/>
              </a:ext>
            </a:extLst>
          </p:cNvPr>
          <p:cNvSpPr>
            <a:spLocks noGrp="1"/>
          </p:cNvSpPr>
          <p:nvPr>
            <p:ph type="sldNum" sz="quarter" idx="12"/>
          </p:nvPr>
        </p:nvSpPr>
        <p:spPr/>
        <p:txBody>
          <a:bodyPr/>
          <a:lstStyle/>
          <a:p>
            <a:pPr>
              <a:defRPr/>
            </a:pPr>
            <a:fld id="{44C66889-AFC8-4E98-B6EB-90E5E6EBD963}" type="slidenum">
              <a:rPr lang="en-US" altLang="en-US"/>
              <a:pPr>
                <a:defRPr/>
              </a:pPr>
              <a:t>226</a:t>
            </a:fld>
            <a:endParaRPr lang="en-US" altLang="en-US" dirty="0"/>
          </a:p>
        </p:txBody>
      </p:sp>
      <p:sp>
        <p:nvSpPr>
          <p:cNvPr id="5" name="Slide Number Placeholder 4">
            <a:extLst>
              <a:ext uri="{FF2B5EF4-FFF2-40B4-BE49-F238E27FC236}">
                <a16:creationId xmlns:a16="http://schemas.microsoft.com/office/drawing/2014/main" id="{E26FB7C7-3AD6-4D3D-94AF-F15A51256F25}"/>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50422410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8306" name="Rectangle 2">
            <a:extLst>
              <a:ext uri="{FF2B5EF4-FFF2-40B4-BE49-F238E27FC236}">
                <a16:creationId xmlns:a16="http://schemas.microsoft.com/office/drawing/2014/main" id="{0514BA57-AD20-4120-8C27-B779ADE8A6C1}"/>
              </a:ext>
            </a:extLst>
          </p:cNvPr>
          <p:cNvSpPr>
            <a:spLocks noGrp="1" noChangeArrowheads="1"/>
          </p:cNvSpPr>
          <p:nvPr>
            <p:ph type="title"/>
          </p:nvPr>
        </p:nvSpPr>
        <p:spPr>
          <a:xfrm>
            <a:off x="490194" y="277814"/>
            <a:ext cx="11128342" cy="941387"/>
          </a:xfrm>
        </p:spPr>
        <p:txBody>
          <a:bodyPr>
            <a:normAutofit fontScale="90000"/>
          </a:bodyPr>
          <a:lstStyle/>
          <a:p>
            <a:pPr eaLnBrk="1" hangingPunct="1">
              <a:lnSpc>
                <a:spcPct val="90000"/>
              </a:lnSpc>
              <a:defRPr/>
            </a:pPr>
            <a:r>
              <a:rPr lang="en-US" sz="4000" b="0" dirty="0"/>
              <a:t>Performance Based Contracting</a:t>
            </a:r>
            <a:br>
              <a:rPr lang="en-US" sz="4000" b="0" dirty="0">
                <a:solidFill>
                  <a:srgbClr val="FF9900"/>
                </a:solidFill>
              </a:rPr>
            </a:br>
            <a:r>
              <a:rPr lang="en-US" sz="3600" dirty="0">
                <a:solidFill>
                  <a:srgbClr val="99FF66"/>
                </a:solidFill>
              </a:rPr>
              <a:t>Disincentives</a:t>
            </a:r>
          </a:p>
        </p:txBody>
      </p:sp>
      <p:sp>
        <p:nvSpPr>
          <p:cNvPr id="3298307" name="Rectangle 3">
            <a:extLst>
              <a:ext uri="{FF2B5EF4-FFF2-40B4-BE49-F238E27FC236}">
                <a16:creationId xmlns:a16="http://schemas.microsoft.com/office/drawing/2014/main" id="{E657812F-6B52-47B1-A993-0FCB318CA829}"/>
              </a:ext>
            </a:extLst>
          </p:cNvPr>
          <p:cNvSpPr>
            <a:spLocks noGrp="1" noChangeArrowheads="1"/>
          </p:cNvSpPr>
          <p:nvPr>
            <p:ph idx="1"/>
          </p:nvPr>
        </p:nvSpPr>
        <p:spPr>
          <a:xfrm>
            <a:off x="1752600" y="1371600"/>
            <a:ext cx="8686800" cy="5105400"/>
          </a:xfrm>
        </p:spPr>
        <p:txBody>
          <a:bodyPr>
            <a:normAutofit fontScale="92500" lnSpcReduction="20000"/>
          </a:bodyPr>
          <a:lstStyle/>
          <a:p>
            <a:pPr marL="609600" indent="-609600">
              <a:defRPr/>
            </a:pPr>
            <a:r>
              <a:rPr lang="en-US" sz="2800" dirty="0"/>
              <a:t>Disincentives are often thought of as </a:t>
            </a:r>
            <a:r>
              <a:rPr lang="en-US" sz="2800" dirty="0">
                <a:solidFill>
                  <a:srgbClr val="FFFF00"/>
                </a:solidFill>
              </a:rPr>
              <a:t>penalties</a:t>
            </a:r>
          </a:p>
          <a:p>
            <a:pPr marL="990600" lvl="1" indent="-533400">
              <a:defRPr/>
            </a:pPr>
            <a:r>
              <a:rPr lang="en-US" sz="2400" dirty="0"/>
              <a:t>i.e., something that is inflicted on a contractor or taken away as a </a:t>
            </a:r>
            <a:r>
              <a:rPr lang="en-US" sz="2400" dirty="0">
                <a:solidFill>
                  <a:srgbClr val="FFFF00"/>
                </a:solidFill>
              </a:rPr>
              <a:t>punishment</a:t>
            </a:r>
            <a:r>
              <a:rPr lang="en-US" sz="2400" dirty="0"/>
              <a:t> for failing to achieve a contract requirement(s)</a:t>
            </a:r>
          </a:p>
          <a:p>
            <a:pPr marL="609600" indent="-609600">
              <a:defRPr/>
            </a:pPr>
            <a:r>
              <a:rPr lang="en-US" sz="2800" dirty="0"/>
              <a:t>But, penalties are not permitted for contracts  </a:t>
            </a:r>
          </a:p>
          <a:p>
            <a:pPr marL="990600" lvl="1" indent="-533400">
              <a:defRPr/>
            </a:pPr>
            <a:r>
              <a:rPr lang="en-US" sz="2400" dirty="0">
                <a:solidFill>
                  <a:srgbClr val="FFFF00"/>
                </a:solidFill>
              </a:rPr>
              <a:t>Penalties</a:t>
            </a:r>
            <a:r>
              <a:rPr lang="en-US" sz="2400" dirty="0"/>
              <a:t> &amp; </a:t>
            </a:r>
            <a:r>
              <a:rPr lang="en-US" sz="2400" dirty="0">
                <a:solidFill>
                  <a:srgbClr val="66FFFF"/>
                </a:solidFill>
              </a:rPr>
              <a:t>Damages</a:t>
            </a:r>
            <a:r>
              <a:rPr lang="en-US" sz="2400" dirty="0"/>
              <a:t> will be discussed shortly</a:t>
            </a:r>
          </a:p>
          <a:p>
            <a:pPr marL="609600" indent="-609600">
              <a:defRPr/>
            </a:pPr>
            <a:r>
              <a:rPr lang="en-US" sz="2800" dirty="0"/>
              <a:t>Agencies always can (and should) not pay for performance that doesn’t meet requirements</a:t>
            </a:r>
          </a:p>
          <a:p>
            <a:pPr marL="990600" lvl="1" indent="-533400">
              <a:defRPr/>
            </a:pPr>
            <a:r>
              <a:rPr lang="en-US" sz="2400" dirty="0"/>
              <a:t>As extensively discussed in the Perform class</a:t>
            </a:r>
          </a:p>
          <a:p>
            <a:pPr marL="609600" indent="-609600">
              <a:defRPr/>
            </a:pPr>
            <a:r>
              <a:rPr lang="en-US" sz="2800" dirty="0"/>
              <a:t>But this should be a standard procedure </a:t>
            </a:r>
          </a:p>
          <a:p>
            <a:pPr marL="609600" indent="-609600">
              <a:defRPr/>
            </a:pPr>
            <a:r>
              <a:rPr lang="en-US" sz="2800" dirty="0"/>
              <a:t>It’s not really a disincentive  </a:t>
            </a:r>
          </a:p>
        </p:txBody>
      </p:sp>
      <p:sp>
        <p:nvSpPr>
          <p:cNvPr id="6" name="Footer Placeholder 3">
            <a:extLst>
              <a:ext uri="{FF2B5EF4-FFF2-40B4-BE49-F238E27FC236}">
                <a16:creationId xmlns:a16="http://schemas.microsoft.com/office/drawing/2014/main" id="{8FEC10FA-2476-4840-9E2D-FD524B3FA3F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F9ABA0C-4B0F-4CE1-BA44-1ACC5F34CA98}"/>
              </a:ext>
            </a:extLst>
          </p:cNvPr>
          <p:cNvSpPr>
            <a:spLocks noGrp="1"/>
          </p:cNvSpPr>
          <p:nvPr>
            <p:ph type="sldNum" sz="quarter" idx="12"/>
          </p:nvPr>
        </p:nvSpPr>
        <p:spPr/>
        <p:txBody>
          <a:bodyPr/>
          <a:lstStyle/>
          <a:p>
            <a:pPr>
              <a:defRPr/>
            </a:pPr>
            <a:fld id="{89A743C4-BAB1-41A8-A926-D2A60E6AAA2E}" type="slidenum">
              <a:rPr lang="en-US" altLang="en-US"/>
              <a:pPr>
                <a:defRPr/>
              </a:pPr>
              <a:t>227</a:t>
            </a:fld>
            <a:endParaRPr lang="en-US" altLang="en-US" dirty="0"/>
          </a:p>
        </p:txBody>
      </p:sp>
    </p:spTree>
    <p:extLst>
      <p:ext uri="{BB962C8B-B14F-4D97-AF65-F5344CB8AC3E}">
        <p14:creationId xmlns:p14="http://schemas.microsoft.com/office/powerpoint/2010/main" val="1962376530"/>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0354" name="Rectangle 2">
            <a:extLst>
              <a:ext uri="{FF2B5EF4-FFF2-40B4-BE49-F238E27FC236}">
                <a16:creationId xmlns:a16="http://schemas.microsoft.com/office/drawing/2014/main" id="{BFFD35B1-A33F-461E-A0BF-A1B43DEA9097}"/>
              </a:ext>
            </a:extLst>
          </p:cNvPr>
          <p:cNvSpPr>
            <a:spLocks noGrp="1" noChangeArrowheads="1"/>
          </p:cNvSpPr>
          <p:nvPr>
            <p:ph type="title"/>
          </p:nvPr>
        </p:nvSpPr>
        <p:spPr>
          <a:xfrm>
            <a:off x="575035" y="152400"/>
            <a:ext cx="10906812" cy="990600"/>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Damages </a:t>
            </a:r>
            <a:r>
              <a:rPr lang="en-US" sz="2800" dirty="0">
                <a:solidFill>
                  <a:srgbClr val="66FFFF"/>
                </a:solidFill>
              </a:rPr>
              <a:t>(Definitions per NIGP)</a:t>
            </a:r>
          </a:p>
        </p:txBody>
      </p:sp>
      <p:sp>
        <p:nvSpPr>
          <p:cNvPr id="3300355" name="Rectangle 3">
            <a:extLst>
              <a:ext uri="{FF2B5EF4-FFF2-40B4-BE49-F238E27FC236}">
                <a16:creationId xmlns:a16="http://schemas.microsoft.com/office/drawing/2014/main" id="{D6C2BA30-BE39-4D79-B82C-757D0E6FB80D}"/>
              </a:ext>
            </a:extLst>
          </p:cNvPr>
          <p:cNvSpPr>
            <a:spLocks noGrp="1" noChangeArrowheads="1"/>
          </p:cNvSpPr>
          <p:nvPr>
            <p:ph idx="1"/>
          </p:nvPr>
        </p:nvSpPr>
        <p:spPr>
          <a:xfrm>
            <a:off x="461913" y="1739244"/>
            <a:ext cx="11347534" cy="5118755"/>
          </a:xfrm>
        </p:spPr>
        <p:txBody>
          <a:bodyPr>
            <a:normAutofit/>
          </a:bodyPr>
          <a:lstStyle/>
          <a:p>
            <a:pPr eaLnBrk="1" hangingPunct="1">
              <a:lnSpc>
                <a:spcPct val="95000"/>
              </a:lnSpc>
              <a:defRPr/>
            </a:pPr>
            <a:r>
              <a:rPr lang="en-US" sz="2800" dirty="0">
                <a:solidFill>
                  <a:srgbClr val="FFFF00"/>
                </a:solidFill>
              </a:rPr>
              <a:t>Damages</a:t>
            </a:r>
            <a:r>
              <a:rPr lang="en-US" sz="2800" dirty="0"/>
              <a:t>, “Compensation, usually monetary, for injury or damage to goods, person or property.”</a:t>
            </a:r>
            <a:endParaRPr lang="en-US" sz="2800" dirty="0">
              <a:solidFill>
                <a:srgbClr val="FFCC00"/>
              </a:solidFill>
            </a:endParaRPr>
          </a:p>
          <a:p>
            <a:pPr eaLnBrk="1" hangingPunct="1">
              <a:lnSpc>
                <a:spcPct val="95000"/>
              </a:lnSpc>
              <a:defRPr/>
            </a:pPr>
            <a:r>
              <a:rPr lang="en-US" sz="2800" dirty="0">
                <a:solidFill>
                  <a:srgbClr val="FFFF00"/>
                </a:solidFill>
              </a:rPr>
              <a:t>Liquidated Damages</a:t>
            </a:r>
            <a:r>
              <a:rPr lang="en-US" sz="2800" dirty="0"/>
              <a:t>, “Damages paid usually in the form of a monetary payment, agreed by the parties to a contract which are due and payable as damages by the party who breaches all or part of the contract.  May be applied on a daily basis for as long as the breach is in effect.  May not be imposed as an arbitrary penalty.  The key to establishing liquidated damages is </a:t>
            </a:r>
            <a:r>
              <a:rPr lang="en-US" sz="2800" i="1" dirty="0"/>
              <a:t>reasonableness </a:t>
            </a:r>
            <a:r>
              <a:rPr lang="en-US" sz="2800" dirty="0"/>
              <a:t>(emphasis added). It is incumbent upon the buyer to demonstrate, through quantifiable means, that damages did exist.”</a:t>
            </a:r>
          </a:p>
        </p:txBody>
      </p:sp>
      <p:sp>
        <p:nvSpPr>
          <p:cNvPr id="6" name="Footer Placeholder 3">
            <a:extLst>
              <a:ext uri="{FF2B5EF4-FFF2-40B4-BE49-F238E27FC236}">
                <a16:creationId xmlns:a16="http://schemas.microsoft.com/office/drawing/2014/main" id="{5CB789E5-ADAE-4B62-B4F4-FCFE2635D9C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DC7F553-AE92-4648-B22B-6EFC2068DE0D}"/>
              </a:ext>
            </a:extLst>
          </p:cNvPr>
          <p:cNvSpPr>
            <a:spLocks noGrp="1"/>
          </p:cNvSpPr>
          <p:nvPr>
            <p:ph type="sldNum" sz="quarter" idx="12"/>
          </p:nvPr>
        </p:nvSpPr>
        <p:spPr/>
        <p:txBody>
          <a:bodyPr/>
          <a:lstStyle/>
          <a:p>
            <a:pPr>
              <a:defRPr/>
            </a:pPr>
            <a:fld id="{06406F03-04F1-415B-B7BE-4F325C238561}" type="slidenum">
              <a:rPr lang="en-US" altLang="en-US"/>
              <a:pPr>
                <a:defRPr/>
              </a:pPr>
              <a:t>228</a:t>
            </a:fld>
            <a:endParaRPr lang="en-US" altLang="en-US" dirty="0"/>
          </a:p>
        </p:txBody>
      </p:sp>
    </p:spTree>
    <p:extLst>
      <p:ext uri="{BB962C8B-B14F-4D97-AF65-F5344CB8AC3E}">
        <p14:creationId xmlns:p14="http://schemas.microsoft.com/office/powerpoint/2010/main" val="261498236"/>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2402" name="Rectangle 2">
            <a:extLst>
              <a:ext uri="{FF2B5EF4-FFF2-40B4-BE49-F238E27FC236}">
                <a16:creationId xmlns:a16="http://schemas.microsoft.com/office/drawing/2014/main" id="{298C7DA7-35E2-4A71-8C00-CE86514AB4E8}"/>
              </a:ext>
            </a:extLst>
          </p:cNvPr>
          <p:cNvSpPr>
            <a:spLocks noGrp="1" noChangeArrowheads="1"/>
          </p:cNvSpPr>
          <p:nvPr>
            <p:ph type="title"/>
          </p:nvPr>
        </p:nvSpPr>
        <p:spPr>
          <a:xfrm>
            <a:off x="447773" y="152400"/>
            <a:ext cx="11232037" cy="914400"/>
          </a:xfrm>
        </p:spPr>
        <p:txBody>
          <a:bodyPr>
            <a:normAutofit fontScale="90000"/>
          </a:bodyPr>
          <a:lstStyle/>
          <a:p>
            <a:pPr eaLnBrk="1" hangingPunct="1">
              <a:lnSpc>
                <a:spcPct val="90000"/>
              </a:lnSpc>
              <a:defRPr/>
            </a:pPr>
            <a:r>
              <a:rPr lang="en-US" sz="4000" dirty="0"/>
              <a:t>Performance Based Contracting</a:t>
            </a:r>
            <a:br>
              <a:rPr lang="en-US" sz="4000" dirty="0">
                <a:solidFill>
                  <a:srgbClr val="FF9900"/>
                </a:solidFill>
              </a:rPr>
            </a:br>
            <a:r>
              <a:rPr lang="en-US" sz="3600" dirty="0">
                <a:solidFill>
                  <a:srgbClr val="99FF66"/>
                </a:solidFill>
              </a:rPr>
              <a:t>Damages &amp; Penalties</a:t>
            </a:r>
          </a:p>
        </p:txBody>
      </p:sp>
      <p:sp>
        <p:nvSpPr>
          <p:cNvPr id="3302403" name="Rectangle 3">
            <a:extLst>
              <a:ext uri="{FF2B5EF4-FFF2-40B4-BE49-F238E27FC236}">
                <a16:creationId xmlns:a16="http://schemas.microsoft.com/office/drawing/2014/main" id="{7622617C-7801-4908-8749-332F717DBD34}"/>
              </a:ext>
            </a:extLst>
          </p:cNvPr>
          <p:cNvSpPr>
            <a:spLocks noGrp="1" noChangeArrowheads="1"/>
          </p:cNvSpPr>
          <p:nvPr>
            <p:ph idx="1"/>
          </p:nvPr>
        </p:nvSpPr>
        <p:spPr>
          <a:xfrm>
            <a:off x="499621" y="1143000"/>
            <a:ext cx="11232037" cy="5715000"/>
          </a:xfrm>
        </p:spPr>
        <p:txBody>
          <a:bodyPr>
            <a:normAutofit/>
          </a:bodyPr>
          <a:lstStyle/>
          <a:p>
            <a:pPr eaLnBrk="1" hangingPunct="1">
              <a:defRPr/>
            </a:pPr>
            <a:r>
              <a:rPr lang="en-US" altLang="en-US" sz="2800" dirty="0">
                <a:solidFill>
                  <a:srgbClr val="FFFF00"/>
                </a:solidFill>
              </a:rPr>
              <a:t>Liquidated Damages</a:t>
            </a:r>
            <a:r>
              <a:rPr lang="en-US" altLang="en-US" sz="2800" dirty="0">
                <a:solidFill>
                  <a:srgbClr val="00FFFF"/>
                </a:solidFill>
              </a:rPr>
              <a:t> </a:t>
            </a:r>
            <a:r>
              <a:rPr lang="en-US" altLang="en-US" sz="2800" dirty="0"/>
              <a:t>per </a:t>
            </a:r>
            <a:r>
              <a:rPr lang="en-US" altLang="en-US" sz="2800" dirty="0">
                <a:solidFill>
                  <a:srgbClr val="66FFFF"/>
                </a:solidFill>
              </a:rPr>
              <a:t>ISM</a:t>
            </a:r>
            <a:r>
              <a:rPr lang="en-US" altLang="en-US" sz="2800" dirty="0"/>
              <a:t>, “Damages to be paid in the case of a breach of contract.  A sum agreed upon during the formation of a contract which will be paid by the breaching party in the event of a defined breach.”</a:t>
            </a:r>
          </a:p>
          <a:p>
            <a:pPr eaLnBrk="1" hangingPunct="1">
              <a:defRPr/>
            </a:pPr>
            <a:r>
              <a:rPr lang="en-US" altLang="en-US" sz="2800" dirty="0">
                <a:solidFill>
                  <a:srgbClr val="FFFF00"/>
                </a:solidFill>
              </a:rPr>
              <a:t>Penalty Clause</a:t>
            </a:r>
            <a:r>
              <a:rPr lang="en-US" altLang="en-US" sz="2800" dirty="0"/>
              <a:t> per </a:t>
            </a:r>
            <a:r>
              <a:rPr lang="en-US" altLang="en-US" sz="2800" dirty="0">
                <a:solidFill>
                  <a:srgbClr val="00FFFF"/>
                </a:solidFill>
              </a:rPr>
              <a:t>ISM</a:t>
            </a:r>
            <a:r>
              <a:rPr lang="en-US" altLang="en-US" sz="2800" dirty="0"/>
              <a:t>, “An inexact term referring to a clause in a contract that specifies the sum of money due in case of contractual default.  Such a clause is in reality a liquidated damages clause, and cannot specify compensation in excess of the actual injury sustained by the injured party.  Courts will not enforce a “penalty” on the defaulting party.”</a:t>
            </a:r>
          </a:p>
        </p:txBody>
      </p:sp>
      <p:sp>
        <p:nvSpPr>
          <p:cNvPr id="6" name="Footer Placeholder 3">
            <a:extLst>
              <a:ext uri="{FF2B5EF4-FFF2-40B4-BE49-F238E27FC236}">
                <a16:creationId xmlns:a16="http://schemas.microsoft.com/office/drawing/2014/main" id="{5CEC3D6F-4EF6-48DA-BCCA-C288964ECEA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41168EC-51D7-4AD5-AFF2-BC78AB0CC998}"/>
              </a:ext>
            </a:extLst>
          </p:cNvPr>
          <p:cNvSpPr>
            <a:spLocks noGrp="1"/>
          </p:cNvSpPr>
          <p:nvPr>
            <p:ph type="sldNum" sz="quarter" idx="12"/>
          </p:nvPr>
        </p:nvSpPr>
        <p:spPr/>
        <p:txBody>
          <a:bodyPr/>
          <a:lstStyle/>
          <a:p>
            <a:pPr>
              <a:defRPr/>
            </a:pPr>
            <a:fld id="{4BFBAC99-423B-4BBD-9DCD-082D77DE4780}" type="slidenum">
              <a:rPr lang="en-US" altLang="en-US"/>
              <a:pPr>
                <a:defRPr/>
              </a:pPr>
              <a:t>229</a:t>
            </a:fld>
            <a:endParaRPr lang="en-US" altLang="en-US" dirty="0"/>
          </a:p>
        </p:txBody>
      </p:sp>
      <p:sp>
        <p:nvSpPr>
          <p:cNvPr id="5" name="Slide Number Placeholder 4">
            <a:extLst>
              <a:ext uri="{FF2B5EF4-FFF2-40B4-BE49-F238E27FC236}">
                <a16:creationId xmlns:a16="http://schemas.microsoft.com/office/drawing/2014/main" id="{DB851EAC-60CB-4EBF-8CDD-7AA6FD64B0C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7433916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56FF-370E-4CA4-9DC9-94C18A77221C}"/>
              </a:ext>
            </a:extLst>
          </p:cNvPr>
          <p:cNvSpPr>
            <a:spLocks noGrp="1"/>
          </p:cNvSpPr>
          <p:nvPr>
            <p:ph type="title"/>
          </p:nvPr>
        </p:nvSpPr>
        <p:spPr>
          <a:xfrm>
            <a:off x="382555" y="121299"/>
            <a:ext cx="11485984" cy="755780"/>
          </a:xfrm>
        </p:spPr>
        <p:txBody>
          <a:bodyPr>
            <a:normAutofit/>
          </a:bodyPr>
          <a:lstStyle/>
          <a:p>
            <a:r>
              <a:rPr lang="en-US" sz="4000" dirty="0"/>
              <a:t>Perception is reality</a:t>
            </a:r>
          </a:p>
        </p:txBody>
      </p:sp>
      <p:sp>
        <p:nvSpPr>
          <p:cNvPr id="3" name="Content Placeholder 2">
            <a:extLst>
              <a:ext uri="{FF2B5EF4-FFF2-40B4-BE49-F238E27FC236}">
                <a16:creationId xmlns:a16="http://schemas.microsoft.com/office/drawing/2014/main" id="{5E5F1F0B-6F20-401A-B863-E0E503D91E89}"/>
              </a:ext>
            </a:extLst>
          </p:cNvPr>
          <p:cNvSpPr>
            <a:spLocks noGrp="1"/>
          </p:cNvSpPr>
          <p:nvPr>
            <p:ph idx="1"/>
          </p:nvPr>
        </p:nvSpPr>
        <p:spPr>
          <a:xfrm>
            <a:off x="158620" y="877079"/>
            <a:ext cx="11905862" cy="5868954"/>
          </a:xfrm>
        </p:spPr>
        <p:txBody>
          <a:bodyPr>
            <a:normAutofit fontScale="85000" lnSpcReduction="10000"/>
          </a:bodyPr>
          <a:lstStyle/>
          <a:p>
            <a:r>
              <a:rPr lang="en-US" dirty="0"/>
              <a:t>A poor impression may lead some vendors to conclude the agency:</a:t>
            </a:r>
          </a:p>
          <a:p>
            <a:pPr lvl="1"/>
            <a:r>
              <a:rPr lang="en-US" dirty="0"/>
              <a:t>Isn’t sophisticated or conscientious and may not diligently monitor the contract</a:t>
            </a:r>
          </a:p>
          <a:p>
            <a:pPr lvl="2"/>
            <a:r>
              <a:rPr lang="en-US" dirty="0"/>
              <a:t>Which essentially invites poor vendors to “lick their lips” in anticipation of being able to get away with not fully performing if they win the award  </a:t>
            </a:r>
          </a:p>
          <a:p>
            <a:pPr lvl="2"/>
            <a:r>
              <a:rPr lang="en-US" dirty="0"/>
              <a:t>Which in turn may encourage low-balling the financials based on the hope that they can get away with sub-par performance</a:t>
            </a:r>
          </a:p>
          <a:p>
            <a:pPr lvl="3"/>
            <a:r>
              <a:rPr lang="en-US" dirty="0"/>
              <a:t>Anticipating a lower contract performance level means expecting to incur lower contract costs </a:t>
            </a:r>
          </a:p>
          <a:p>
            <a:pPr lvl="3"/>
            <a:r>
              <a:rPr lang="en-US" dirty="0"/>
              <a:t>Anticipating lower costs allows a lower financial response (bids or proposals)</a:t>
            </a:r>
          </a:p>
          <a:p>
            <a:pPr lvl="2"/>
            <a:r>
              <a:rPr lang="en-US" dirty="0"/>
              <a:t>Having a low price:</a:t>
            </a:r>
          </a:p>
          <a:p>
            <a:pPr lvl="3"/>
            <a:r>
              <a:rPr lang="en-US" dirty="0"/>
              <a:t>Wins the award in a CSB procurement</a:t>
            </a:r>
          </a:p>
          <a:p>
            <a:pPr lvl="3">
              <a:lnSpc>
                <a:spcPct val="100000"/>
              </a:lnSpc>
            </a:pPr>
            <a:r>
              <a:rPr lang="en-US" dirty="0"/>
              <a:t>Increases the chances a given vendor will win a CSP procurement</a:t>
            </a:r>
          </a:p>
          <a:p>
            <a:pPr lvl="1">
              <a:lnSpc>
                <a:spcPct val="100000"/>
              </a:lnSpc>
            </a:pPr>
            <a:r>
              <a:rPr lang="en-US" dirty="0"/>
              <a:t>And, a vendor winning the award based upon a premise of sub-par performance will likely follow-through and poorly perform the contract</a:t>
            </a:r>
          </a:p>
          <a:p>
            <a:pPr lvl="3"/>
            <a:endParaRPr lang="en-US" dirty="0"/>
          </a:p>
          <a:p>
            <a:pPr marL="0" indent="0">
              <a:buNone/>
            </a:pPr>
            <a:endParaRPr lang="en-US" b="1" dirty="0"/>
          </a:p>
          <a:p>
            <a:endParaRPr lang="en-US" dirty="0"/>
          </a:p>
        </p:txBody>
      </p:sp>
      <p:sp>
        <p:nvSpPr>
          <p:cNvPr id="4" name="Footer Placeholder 3">
            <a:extLst>
              <a:ext uri="{FF2B5EF4-FFF2-40B4-BE49-F238E27FC236}">
                <a16:creationId xmlns:a16="http://schemas.microsoft.com/office/drawing/2014/main" id="{24E42302-187B-4039-97CC-4A7D37C6973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BC32E68-01B4-4EA0-8654-D132C26291AB}"/>
              </a:ext>
            </a:extLst>
          </p:cNvPr>
          <p:cNvSpPr>
            <a:spLocks noGrp="1"/>
          </p:cNvSpPr>
          <p:nvPr>
            <p:ph type="sldNum" sz="quarter" idx="12"/>
          </p:nvPr>
        </p:nvSpPr>
        <p:spPr/>
        <p:txBody>
          <a:bodyPr/>
          <a:lstStyle/>
          <a:p>
            <a:fld id="{D57F1E4F-1CFF-5643-939E-02111984F565}" type="slidenum">
              <a:rPr lang="en-US" smtClean="0"/>
              <a:t>23</a:t>
            </a:fld>
            <a:endParaRPr lang="en-US" dirty="0"/>
          </a:p>
        </p:txBody>
      </p:sp>
    </p:spTree>
    <p:extLst>
      <p:ext uri="{BB962C8B-B14F-4D97-AF65-F5344CB8AC3E}">
        <p14:creationId xmlns:p14="http://schemas.microsoft.com/office/powerpoint/2010/main" val="3295045440"/>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4450" name="Rectangle 2">
            <a:extLst>
              <a:ext uri="{FF2B5EF4-FFF2-40B4-BE49-F238E27FC236}">
                <a16:creationId xmlns:a16="http://schemas.microsoft.com/office/drawing/2014/main" id="{78DDA5CB-3F3E-449E-956B-46C8AEFA1EC3}"/>
              </a:ext>
            </a:extLst>
          </p:cNvPr>
          <p:cNvSpPr>
            <a:spLocks noGrp="1" noChangeArrowheads="1"/>
          </p:cNvSpPr>
          <p:nvPr>
            <p:ph type="title"/>
          </p:nvPr>
        </p:nvSpPr>
        <p:spPr>
          <a:xfrm>
            <a:off x="315797" y="152400"/>
            <a:ext cx="11486561" cy="990600"/>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Damages &amp;</a:t>
            </a:r>
            <a:r>
              <a:rPr lang="en-US" sz="4000" dirty="0">
                <a:solidFill>
                  <a:srgbClr val="99FF66"/>
                </a:solidFill>
              </a:rPr>
              <a:t> </a:t>
            </a:r>
            <a:r>
              <a:rPr lang="en-US" sz="3600" dirty="0">
                <a:solidFill>
                  <a:srgbClr val="99FF66"/>
                </a:solidFill>
              </a:rPr>
              <a:t>Disincentives</a:t>
            </a:r>
            <a:r>
              <a:rPr lang="en-US" sz="3600" dirty="0">
                <a:solidFill>
                  <a:srgbClr val="CC3300"/>
                </a:solidFill>
              </a:rPr>
              <a:t> </a:t>
            </a:r>
          </a:p>
        </p:txBody>
      </p:sp>
      <p:sp>
        <p:nvSpPr>
          <p:cNvPr id="3304451" name="Rectangle 3">
            <a:extLst>
              <a:ext uri="{FF2B5EF4-FFF2-40B4-BE49-F238E27FC236}">
                <a16:creationId xmlns:a16="http://schemas.microsoft.com/office/drawing/2014/main" id="{286FD31F-0231-4378-92BC-13AC51683C62}"/>
              </a:ext>
            </a:extLst>
          </p:cNvPr>
          <p:cNvSpPr>
            <a:spLocks noGrp="1" noChangeArrowheads="1"/>
          </p:cNvSpPr>
          <p:nvPr>
            <p:ph idx="1"/>
          </p:nvPr>
        </p:nvSpPr>
        <p:spPr>
          <a:xfrm>
            <a:off x="461913" y="1371600"/>
            <a:ext cx="11227324" cy="5105400"/>
          </a:xfrm>
        </p:spPr>
        <p:txBody>
          <a:bodyPr>
            <a:normAutofit/>
          </a:bodyPr>
          <a:lstStyle/>
          <a:p>
            <a:pPr marL="609600" indent="-609600">
              <a:defRPr/>
            </a:pPr>
            <a:r>
              <a:rPr lang="en-US" sz="2800" dirty="0"/>
              <a:t>Damages assessed against a contractor due to non-performance might be considered a disincentive</a:t>
            </a:r>
          </a:p>
          <a:p>
            <a:pPr marL="609600" indent="-609600">
              <a:defRPr/>
            </a:pPr>
            <a:r>
              <a:rPr lang="en-US" sz="2800" dirty="0"/>
              <a:t>But damages can be pursued with no special provision in a contract</a:t>
            </a:r>
          </a:p>
          <a:p>
            <a:pPr marL="990600" lvl="1" indent="-533400">
              <a:defRPr/>
            </a:pPr>
            <a:r>
              <a:rPr lang="en-US" sz="2400" dirty="0"/>
              <a:t>As will be discussed later, and in Perform</a:t>
            </a:r>
          </a:p>
          <a:p>
            <a:pPr marL="609600" indent="-609600">
              <a:defRPr/>
            </a:pPr>
            <a:r>
              <a:rPr lang="en-US" sz="2800" dirty="0"/>
              <a:t>Since no special contract provision is needed to seek damages</a:t>
            </a:r>
          </a:p>
          <a:p>
            <a:pPr marL="990600" lvl="1" indent="-533400">
              <a:defRPr/>
            </a:pPr>
            <a:r>
              <a:rPr lang="en-US" sz="2400" dirty="0"/>
              <a:t>It may not be viable to consider this a disincentive  </a:t>
            </a:r>
          </a:p>
          <a:p>
            <a:pPr marL="609600" indent="-609600">
              <a:defRPr/>
            </a:pPr>
            <a:r>
              <a:rPr lang="en-US" sz="2800" dirty="0"/>
              <a:t>But </a:t>
            </a:r>
            <a:r>
              <a:rPr lang="en-US" sz="2800" dirty="0">
                <a:solidFill>
                  <a:srgbClr val="FFFF00"/>
                </a:solidFill>
              </a:rPr>
              <a:t>Liquidated Damages</a:t>
            </a:r>
            <a:r>
              <a:rPr lang="en-US" sz="2800" dirty="0"/>
              <a:t> are frequently properly used as a disincentive</a:t>
            </a:r>
          </a:p>
        </p:txBody>
      </p:sp>
      <p:sp>
        <p:nvSpPr>
          <p:cNvPr id="6" name="Footer Placeholder 3">
            <a:extLst>
              <a:ext uri="{FF2B5EF4-FFF2-40B4-BE49-F238E27FC236}">
                <a16:creationId xmlns:a16="http://schemas.microsoft.com/office/drawing/2014/main" id="{DAE15575-4908-4911-8520-406F78C736C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287C57F-32AB-46A8-9948-2D3F47F352FD}"/>
              </a:ext>
            </a:extLst>
          </p:cNvPr>
          <p:cNvSpPr>
            <a:spLocks noGrp="1"/>
          </p:cNvSpPr>
          <p:nvPr>
            <p:ph type="sldNum" sz="quarter" idx="12"/>
          </p:nvPr>
        </p:nvSpPr>
        <p:spPr/>
        <p:txBody>
          <a:bodyPr/>
          <a:lstStyle/>
          <a:p>
            <a:pPr>
              <a:defRPr/>
            </a:pPr>
            <a:fld id="{821DC5E7-7477-47BC-9E5D-739076F1C88B}" type="slidenum">
              <a:rPr lang="en-US" altLang="en-US"/>
              <a:pPr>
                <a:defRPr/>
              </a:pPr>
              <a:t>230</a:t>
            </a:fld>
            <a:endParaRPr lang="en-US" altLang="en-US" dirty="0"/>
          </a:p>
        </p:txBody>
      </p:sp>
      <p:sp>
        <p:nvSpPr>
          <p:cNvPr id="4" name="Footer Placeholder 3">
            <a:extLst>
              <a:ext uri="{FF2B5EF4-FFF2-40B4-BE49-F238E27FC236}">
                <a16:creationId xmlns:a16="http://schemas.microsoft.com/office/drawing/2014/main" id="{0BA9A9D1-8CC0-4646-B106-FCECB59C0B1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99FB294-ABD5-440A-A702-D32E6BCEAE00}"/>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613594977"/>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6498" name="Rectangle 2">
            <a:extLst>
              <a:ext uri="{FF2B5EF4-FFF2-40B4-BE49-F238E27FC236}">
                <a16:creationId xmlns:a16="http://schemas.microsoft.com/office/drawing/2014/main" id="{17DE17BE-402F-4CD5-86CB-84ACBFD3B1D9}"/>
              </a:ext>
            </a:extLst>
          </p:cNvPr>
          <p:cNvSpPr>
            <a:spLocks noGrp="1" noChangeArrowheads="1"/>
          </p:cNvSpPr>
          <p:nvPr>
            <p:ph type="title"/>
          </p:nvPr>
        </p:nvSpPr>
        <p:spPr>
          <a:xfrm>
            <a:off x="1524000" y="277814"/>
            <a:ext cx="8991600" cy="712787"/>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Disincentives </a:t>
            </a:r>
            <a:r>
              <a:rPr lang="en-US" sz="2400" dirty="0">
                <a:solidFill>
                  <a:srgbClr val="99FF66"/>
                </a:solidFill>
              </a:rPr>
              <a:t>(Cont’d)</a:t>
            </a:r>
          </a:p>
        </p:txBody>
      </p:sp>
      <p:sp>
        <p:nvSpPr>
          <p:cNvPr id="3306499" name="Rectangle 3">
            <a:extLst>
              <a:ext uri="{FF2B5EF4-FFF2-40B4-BE49-F238E27FC236}">
                <a16:creationId xmlns:a16="http://schemas.microsoft.com/office/drawing/2014/main" id="{BF30CFE5-7600-4654-998E-9223EAEAB459}"/>
              </a:ext>
            </a:extLst>
          </p:cNvPr>
          <p:cNvSpPr>
            <a:spLocks noGrp="1" noChangeArrowheads="1"/>
          </p:cNvSpPr>
          <p:nvPr>
            <p:ph idx="1"/>
          </p:nvPr>
        </p:nvSpPr>
        <p:spPr>
          <a:xfrm>
            <a:off x="1752600" y="1828800"/>
            <a:ext cx="8686800" cy="4648200"/>
          </a:xfrm>
        </p:spPr>
        <p:txBody>
          <a:bodyPr>
            <a:normAutofit fontScale="92500"/>
          </a:bodyPr>
          <a:lstStyle/>
          <a:p>
            <a:pPr marL="609600" indent="-609600">
              <a:defRPr/>
            </a:pPr>
            <a:r>
              <a:rPr lang="en-US" dirty="0"/>
              <a:t>But while </a:t>
            </a:r>
            <a:r>
              <a:rPr lang="en-US" dirty="0">
                <a:solidFill>
                  <a:srgbClr val="FFFF00"/>
                </a:solidFill>
              </a:rPr>
              <a:t>Liquidated Damages</a:t>
            </a:r>
            <a:r>
              <a:rPr lang="en-US" dirty="0"/>
              <a:t> are an appropriate disincentive, as discussed later:</a:t>
            </a:r>
          </a:p>
          <a:p>
            <a:pPr marL="990600" lvl="1" indent="-533400">
              <a:defRPr/>
            </a:pPr>
            <a:r>
              <a:rPr lang="en-US" dirty="0"/>
              <a:t>They are often hard to calculate</a:t>
            </a:r>
          </a:p>
          <a:p>
            <a:pPr marL="990600" lvl="1" indent="-533400">
              <a:defRPr/>
            </a:pPr>
            <a:r>
              <a:rPr lang="en-US" dirty="0"/>
              <a:t>Vendors may still call them penalties and seek to have them dismissed</a:t>
            </a:r>
          </a:p>
          <a:p>
            <a:pPr marL="990600" lvl="1" indent="-533400">
              <a:defRPr/>
            </a:pPr>
            <a:r>
              <a:rPr lang="en-US" dirty="0"/>
              <a:t>Vendors can determine that it is less expensive to pay a liquidated damage than to fully perform a contract</a:t>
            </a:r>
          </a:p>
        </p:txBody>
      </p:sp>
      <p:sp>
        <p:nvSpPr>
          <p:cNvPr id="6" name="Footer Placeholder 3">
            <a:extLst>
              <a:ext uri="{FF2B5EF4-FFF2-40B4-BE49-F238E27FC236}">
                <a16:creationId xmlns:a16="http://schemas.microsoft.com/office/drawing/2014/main" id="{49D67A0A-7F29-4173-9CB7-3E536C7849D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5FD23D0-A50F-4B18-87AD-17870E087D87}"/>
              </a:ext>
            </a:extLst>
          </p:cNvPr>
          <p:cNvSpPr>
            <a:spLocks noGrp="1"/>
          </p:cNvSpPr>
          <p:nvPr>
            <p:ph type="sldNum" sz="quarter" idx="12"/>
          </p:nvPr>
        </p:nvSpPr>
        <p:spPr/>
        <p:txBody>
          <a:bodyPr/>
          <a:lstStyle/>
          <a:p>
            <a:pPr>
              <a:defRPr/>
            </a:pPr>
            <a:fld id="{88CAE398-380E-4D40-9FD4-8E843D44C02B}" type="slidenum">
              <a:rPr lang="en-US" altLang="en-US"/>
              <a:pPr>
                <a:defRPr/>
              </a:pPr>
              <a:t>231</a:t>
            </a:fld>
            <a:endParaRPr lang="en-US" altLang="en-US" dirty="0"/>
          </a:p>
        </p:txBody>
      </p:sp>
      <p:sp>
        <p:nvSpPr>
          <p:cNvPr id="4" name="Footer Placeholder 3">
            <a:extLst>
              <a:ext uri="{FF2B5EF4-FFF2-40B4-BE49-F238E27FC236}">
                <a16:creationId xmlns:a16="http://schemas.microsoft.com/office/drawing/2014/main" id="{05F4F2D2-AD8C-4404-9F1E-330F028CD6C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047021806"/>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8546" name="Rectangle 2">
            <a:extLst>
              <a:ext uri="{FF2B5EF4-FFF2-40B4-BE49-F238E27FC236}">
                <a16:creationId xmlns:a16="http://schemas.microsoft.com/office/drawing/2014/main" id="{F0BC1E68-C70D-41A3-8B66-D9EB600985C1}"/>
              </a:ext>
            </a:extLst>
          </p:cNvPr>
          <p:cNvSpPr>
            <a:spLocks noGrp="1" noChangeArrowheads="1"/>
          </p:cNvSpPr>
          <p:nvPr>
            <p:ph type="title"/>
          </p:nvPr>
        </p:nvSpPr>
        <p:spPr>
          <a:xfrm>
            <a:off x="447773" y="277814"/>
            <a:ext cx="11090635" cy="933530"/>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Disincentives </a:t>
            </a:r>
            <a:r>
              <a:rPr lang="en-US" sz="2400" dirty="0">
                <a:solidFill>
                  <a:srgbClr val="99FF66"/>
                </a:solidFill>
              </a:rPr>
              <a:t>(Cont’d)</a:t>
            </a:r>
          </a:p>
        </p:txBody>
      </p:sp>
      <p:sp>
        <p:nvSpPr>
          <p:cNvPr id="3308547" name="Rectangle 3">
            <a:extLst>
              <a:ext uri="{FF2B5EF4-FFF2-40B4-BE49-F238E27FC236}">
                <a16:creationId xmlns:a16="http://schemas.microsoft.com/office/drawing/2014/main" id="{6BDD75BE-34DB-4214-B3E0-0716B1A5D1E4}"/>
              </a:ext>
            </a:extLst>
          </p:cNvPr>
          <p:cNvSpPr>
            <a:spLocks noGrp="1" noChangeArrowheads="1"/>
          </p:cNvSpPr>
          <p:nvPr>
            <p:ph idx="1"/>
          </p:nvPr>
        </p:nvSpPr>
        <p:spPr>
          <a:xfrm>
            <a:off x="509047" y="1437588"/>
            <a:ext cx="11199044" cy="5039412"/>
          </a:xfrm>
        </p:spPr>
        <p:txBody>
          <a:bodyPr>
            <a:normAutofit/>
          </a:bodyPr>
          <a:lstStyle/>
          <a:p>
            <a:pPr marL="609600" indent="-609600">
              <a:lnSpc>
                <a:spcPct val="90000"/>
              </a:lnSpc>
              <a:defRPr/>
            </a:pPr>
            <a:r>
              <a:rPr lang="en-US" dirty="0"/>
              <a:t>Since liquidated damages must be specifically stated in the RFP</a:t>
            </a:r>
          </a:p>
          <a:p>
            <a:pPr marL="609600" indent="-609600">
              <a:lnSpc>
                <a:spcPct val="90000"/>
              </a:lnSpc>
              <a:defRPr/>
            </a:pPr>
            <a:r>
              <a:rPr lang="en-US" dirty="0"/>
              <a:t>They have the unintended consequence of giving the contractor a fixed target to make a financial decision on whether to perform each such aspect of the contract</a:t>
            </a:r>
          </a:p>
          <a:p>
            <a:pPr marL="609600" indent="-609600">
              <a:lnSpc>
                <a:spcPct val="90000"/>
              </a:lnSpc>
              <a:defRPr/>
            </a:pPr>
            <a:r>
              <a:rPr lang="en-US" dirty="0"/>
              <a:t>i.e., The contractor can make a dollars and cents business decision of what costs less: </a:t>
            </a:r>
          </a:p>
          <a:p>
            <a:pPr marL="990600" lvl="1" indent="-533400">
              <a:lnSpc>
                <a:spcPct val="90000"/>
              </a:lnSpc>
              <a:defRPr/>
            </a:pPr>
            <a:r>
              <a:rPr lang="en-US" dirty="0"/>
              <a:t>Fully performing the contract; or,</a:t>
            </a:r>
          </a:p>
          <a:p>
            <a:pPr marL="990600" lvl="1" indent="-533400">
              <a:lnSpc>
                <a:spcPct val="90000"/>
              </a:lnSpc>
              <a:defRPr/>
            </a:pPr>
            <a:r>
              <a:rPr lang="en-US" dirty="0"/>
              <a:t>Foregoing the monies deducted as liquidated damages</a:t>
            </a:r>
          </a:p>
          <a:p>
            <a:pPr marL="609600" indent="-609600">
              <a:lnSpc>
                <a:spcPct val="90000"/>
              </a:lnSpc>
              <a:buNone/>
              <a:defRPr/>
            </a:pPr>
            <a:r>
              <a:rPr lang="en-US" sz="2800" dirty="0"/>
              <a:t>  </a:t>
            </a:r>
          </a:p>
        </p:txBody>
      </p:sp>
      <p:sp>
        <p:nvSpPr>
          <p:cNvPr id="6" name="Footer Placeholder 3">
            <a:extLst>
              <a:ext uri="{FF2B5EF4-FFF2-40B4-BE49-F238E27FC236}">
                <a16:creationId xmlns:a16="http://schemas.microsoft.com/office/drawing/2014/main" id="{3B37F4B1-2D57-4A26-A018-6E31B30EAAC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346C701-3288-4428-B906-7E2ED33BB437}"/>
              </a:ext>
            </a:extLst>
          </p:cNvPr>
          <p:cNvSpPr>
            <a:spLocks noGrp="1"/>
          </p:cNvSpPr>
          <p:nvPr>
            <p:ph type="sldNum" sz="quarter" idx="12"/>
          </p:nvPr>
        </p:nvSpPr>
        <p:spPr/>
        <p:txBody>
          <a:bodyPr/>
          <a:lstStyle/>
          <a:p>
            <a:pPr>
              <a:defRPr/>
            </a:pPr>
            <a:fld id="{0F19D7B4-BFE4-4E11-818A-BA2731981CE5}" type="slidenum">
              <a:rPr lang="en-US" altLang="en-US"/>
              <a:pPr>
                <a:defRPr/>
              </a:pPr>
              <a:t>232</a:t>
            </a:fld>
            <a:endParaRPr lang="en-US" altLang="en-US" dirty="0"/>
          </a:p>
        </p:txBody>
      </p:sp>
    </p:spTree>
    <p:extLst>
      <p:ext uri="{BB962C8B-B14F-4D97-AF65-F5344CB8AC3E}">
        <p14:creationId xmlns:p14="http://schemas.microsoft.com/office/powerpoint/2010/main" val="22576386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0594" name="Rectangle 2">
            <a:extLst>
              <a:ext uri="{FF2B5EF4-FFF2-40B4-BE49-F238E27FC236}">
                <a16:creationId xmlns:a16="http://schemas.microsoft.com/office/drawing/2014/main" id="{876B8C33-A6A7-4D7C-A079-4808F01E836B}"/>
              </a:ext>
            </a:extLst>
          </p:cNvPr>
          <p:cNvSpPr>
            <a:spLocks noGrp="1" noChangeArrowheads="1"/>
          </p:cNvSpPr>
          <p:nvPr>
            <p:ph type="title"/>
          </p:nvPr>
        </p:nvSpPr>
        <p:spPr>
          <a:xfrm>
            <a:off x="527901" y="277814"/>
            <a:ext cx="11340637" cy="1053353"/>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Disincentives </a:t>
            </a:r>
            <a:r>
              <a:rPr lang="en-US" sz="2400" dirty="0">
                <a:solidFill>
                  <a:srgbClr val="99FF66"/>
                </a:solidFill>
              </a:rPr>
              <a:t>(Cont’d)</a:t>
            </a:r>
          </a:p>
        </p:txBody>
      </p:sp>
      <p:sp>
        <p:nvSpPr>
          <p:cNvPr id="3310595" name="Rectangle 3">
            <a:extLst>
              <a:ext uri="{FF2B5EF4-FFF2-40B4-BE49-F238E27FC236}">
                <a16:creationId xmlns:a16="http://schemas.microsoft.com/office/drawing/2014/main" id="{2BA67251-AAB5-4505-B1E1-5154869F1B09}"/>
              </a:ext>
            </a:extLst>
          </p:cNvPr>
          <p:cNvSpPr>
            <a:spLocks noGrp="1" noChangeArrowheads="1"/>
          </p:cNvSpPr>
          <p:nvPr>
            <p:ph idx="1"/>
          </p:nvPr>
        </p:nvSpPr>
        <p:spPr>
          <a:xfrm>
            <a:off x="527901" y="1753386"/>
            <a:ext cx="11208470" cy="4723614"/>
          </a:xfrm>
        </p:spPr>
        <p:txBody>
          <a:bodyPr>
            <a:normAutofit/>
          </a:bodyPr>
          <a:lstStyle/>
          <a:p>
            <a:pPr marL="609600" indent="-609600">
              <a:defRPr/>
            </a:pPr>
            <a:r>
              <a:rPr lang="en-US" altLang="en-US" dirty="0"/>
              <a:t>Contract performance is not helped if vendors decide to simply pay the liquidated damages </a:t>
            </a:r>
          </a:p>
          <a:p>
            <a:pPr marL="990600" lvl="1" indent="-533400">
              <a:defRPr/>
            </a:pPr>
            <a:r>
              <a:rPr lang="en-US" altLang="en-US" dirty="0"/>
              <a:t>i.e., the liquidated damages may not be a sufficient disincentive to positively affect contract performance</a:t>
            </a:r>
          </a:p>
          <a:p>
            <a:pPr marL="990600" lvl="1" indent="-533400">
              <a:defRPr/>
            </a:pPr>
            <a:r>
              <a:rPr lang="en-US" altLang="en-US" dirty="0"/>
              <a:t>And, may actually incentivize vendors to not perform by giving them a finite cap of how much they will lose by not performing aspects of a contract </a:t>
            </a:r>
          </a:p>
        </p:txBody>
      </p:sp>
      <p:sp>
        <p:nvSpPr>
          <p:cNvPr id="6" name="Footer Placeholder 3">
            <a:extLst>
              <a:ext uri="{FF2B5EF4-FFF2-40B4-BE49-F238E27FC236}">
                <a16:creationId xmlns:a16="http://schemas.microsoft.com/office/drawing/2014/main" id="{C4796E25-739C-4ACA-81F5-918F659DCB5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610E272-4570-4188-9AF6-1E94A5D86DE3}"/>
              </a:ext>
            </a:extLst>
          </p:cNvPr>
          <p:cNvSpPr>
            <a:spLocks noGrp="1"/>
          </p:cNvSpPr>
          <p:nvPr>
            <p:ph type="sldNum" sz="quarter" idx="12"/>
          </p:nvPr>
        </p:nvSpPr>
        <p:spPr/>
        <p:txBody>
          <a:bodyPr/>
          <a:lstStyle/>
          <a:p>
            <a:pPr>
              <a:defRPr/>
            </a:pPr>
            <a:fld id="{8222D04A-4AC3-4393-BCCD-0598D9CEC6C9}" type="slidenum">
              <a:rPr lang="en-US" altLang="en-US"/>
              <a:pPr>
                <a:defRPr/>
              </a:pPr>
              <a:t>233</a:t>
            </a:fld>
            <a:endParaRPr lang="en-US" altLang="en-US" dirty="0"/>
          </a:p>
        </p:txBody>
      </p:sp>
      <p:sp>
        <p:nvSpPr>
          <p:cNvPr id="4" name="Footer Placeholder 3">
            <a:extLst>
              <a:ext uri="{FF2B5EF4-FFF2-40B4-BE49-F238E27FC236}">
                <a16:creationId xmlns:a16="http://schemas.microsoft.com/office/drawing/2014/main" id="{D7F6223E-705F-45D9-968E-7D19719A9AF0}"/>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60846719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2642" name="Rectangle 2">
            <a:extLst>
              <a:ext uri="{FF2B5EF4-FFF2-40B4-BE49-F238E27FC236}">
                <a16:creationId xmlns:a16="http://schemas.microsoft.com/office/drawing/2014/main" id="{632FEB7C-BDB5-401C-82BB-E18A9B3B3752}"/>
              </a:ext>
            </a:extLst>
          </p:cNvPr>
          <p:cNvSpPr>
            <a:spLocks noGrp="1" noChangeArrowheads="1"/>
          </p:cNvSpPr>
          <p:nvPr>
            <p:ph type="title"/>
          </p:nvPr>
        </p:nvSpPr>
        <p:spPr>
          <a:xfrm>
            <a:off x="382553" y="277814"/>
            <a:ext cx="11330251" cy="947671"/>
          </a:xfrm>
        </p:spPr>
        <p:txBody>
          <a:bodyPr>
            <a:normAutofit fontScale="90000"/>
          </a:bodyPr>
          <a:lstStyle/>
          <a:p>
            <a:pPr eaLnBrk="1" hangingPunct="1">
              <a:defRPr/>
            </a:pPr>
            <a:r>
              <a:rPr lang="en-US" sz="4000" dirty="0"/>
              <a:t>Performance Based Contracting</a:t>
            </a:r>
            <a:br>
              <a:rPr lang="en-US" sz="4000" dirty="0">
                <a:solidFill>
                  <a:srgbClr val="FF9900"/>
                </a:solidFill>
              </a:rPr>
            </a:br>
            <a:r>
              <a:rPr lang="en-US" sz="3600" dirty="0">
                <a:solidFill>
                  <a:srgbClr val="99FF66"/>
                </a:solidFill>
              </a:rPr>
              <a:t>Disincentives </a:t>
            </a:r>
            <a:r>
              <a:rPr lang="en-US" sz="2400" dirty="0">
                <a:solidFill>
                  <a:srgbClr val="99FF66"/>
                </a:solidFill>
              </a:rPr>
              <a:t>(Cont’d)</a:t>
            </a:r>
          </a:p>
        </p:txBody>
      </p:sp>
      <p:sp>
        <p:nvSpPr>
          <p:cNvPr id="3312643" name="Rectangle 3">
            <a:extLst>
              <a:ext uri="{FF2B5EF4-FFF2-40B4-BE49-F238E27FC236}">
                <a16:creationId xmlns:a16="http://schemas.microsoft.com/office/drawing/2014/main" id="{341948A0-1720-4A38-AABD-88416FDC21C1}"/>
              </a:ext>
            </a:extLst>
          </p:cNvPr>
          <p:cNvSpPr>
            <a:spLocks noGrp="1" noChangeArrowheads="1"/>
          </p:cNvSpPr>
          <p:nvPr>
            <p:ph idx="1"/>
          </p:nvPr>
        </p:nvSpPr>
        <p:spPr>
          <a:xfrm>
            <a:off x="476054" y="1676400"/>
            <a:ext cx="11236749" cy="4800600"/>
          </a:xfrm>
        </p:spPr>
        <p:txBody>
          <a:bodyPr/>
          <a:lstStyle/>
          <a:p>
            <a:pPr marL="609600" indent="-609600">
              <a:defRPr/>
            </a:pPr>
            <a:r>
              <a:rPr lang="en-US" dirty="0"/>
              <a:t>Remember: liquidated damages cannot be an arbitrary penalty</a:t>
            </a:r>
          </a:p>
          <a:p>
            <a:pPr marL="990600" lvl="1" indent="-533400">
              <a:defRPr/>
            </a:pPr>
            <a:r>
              <a:rPr lang="en-US" dirty="0"/>
              <a:t>They cannot be constructed to make non-performance of a contract so painful to a vendor that the vendor will perform </a:t>
            </a:r>
          </a:p>
          <a:p>
            <a:pPr marL="609600" indent="-609600">
              <a:defRPr/>
            </a:pPr>
            <a:r>
              <a:rPr lang="en-US" dirty="0"/>
              <a:t>Deductions can only be commensurate with the actual harm done by the non-performance  </a:t>
            </a:r>
          </a:p>
        </p:txBody>
      </p:sp>
      <p:sp>
        <p:nvSpPr>
          <p:cNvPr id="6" name="Footer Placeholder 3">
            <a:extLst>
              <a:ext uri="{FF2B5EF4-FFF2-40B4-BE49-F238E27FC236}">
                <a16:creationId xmlns:a16="http://schemas.microsoft.com/office/drawing/2014/main" id="{220767B8-3822-4266-8902-BFF80D56F95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E8054A1-1DE1-40DD-964B-0071F1A19E9D}"/>
              </a:ext>
            </a:extLst>
          </p:cNvPr>
          <p:cNvSpPr>
            <a:spLocks noGrp="1"/>
          </p:cNvSpPr>
          <p:nvPr>
            <p:ph type="sldNum" sz="quarter" idx="12"/>
          </p:nvPr>
        </p:nvSpPr>
        <p:spPr/>
        <p:txBody>
          <a:bodyPr/>
          <a:lstStyle/>
          <a:p>
            <a:pPr>
              <a:defRPr/>
            </a:pPr>
            <a:fld id="{13F1C21A-DEEE-474E-B915-94AAB624BA7C}" type="slidenum">
              <a:rPr lang="en-US" altLang="en-US"/>
              <a:pPr>
                <a:defRPr/>
              </a:pPr>
              <a:t>234</a:t>
            </a:fld>
            <a:endParaRPr lang="en-US" altLang="en-US" dirty="0"/>
          </a:p>
        </p:txBody>
      </p:sp>
      <p:sp>
        <p:nvSpPr>
          <p:cNvPr id="4" name="Footer Placeholder 3">
            <a:extLst>
              <a:ext uri="{FF2B5EF4-FFF2-40B4-BE49-F238E27FC236}">
                <a16:creationId xmlns:a16="http://schemas.microsoft.com/office/drawing/2014/main" id="{66737270-9409-4ABB-9F3E-42C91967047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666160341"/>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4690" name="Rectangle 2">
            <a:extLst>
              <a:ext uri="{FF2B5EF4-FFF2-40B4-BE49-F238E27FC236}">
                <a16:creationId xmlns:a16="http://schemas.microsoft.com/office/drawing/2014/main" id="{18A7E050-1D0E-4B69-A4F0-C4B18D2568D8}"/>
              </a:ext>
            </a:extLst>
          </p:cNvPr>
          <p:cNvSpPr>
            <a:spLocks noGrp="1" noChangeArrowheads="1"/>
          </p:cNvSpPr>
          <p:nvPr>
            <p:ph type="title"/>
          </p:nvPr>
        </p:nvSpPr>
        <p:spPr>
          <a:xfrm>
            <a:off x="480767" y="277814"/>
            <a:ext cx="11279171" cy="905619"/>
          </a:xfrm>
        </p:spPr>
        <p:txBody>
          <a:bodyPr>
            <a:normAutofit fontScale="90000"/>
          </a:bodyPr>
          <a:lstStyle/>
          <a:p>
            <a:pPr eaLnBrk="1" hangingPunct="1">
              <a:lnSpc>
                <a:spcPct val="90000"/>
              </a:lnSpc>
              <a:defRPr/>
            </a:pPr>
            <a:r>
              <a:rPr lang="en-US" sz="4000" dirty="0"/>
              <a:t>Performance Based Contracting</a:t>
            </a:r>
            <a:br>
              <a:rPr lang="en-US" sz="4000" dirty="0">
                <a:solidFill>
                  <a:srgbClr val="FF9900"/>
                </a:solidFill>
              </a:rPr>
            </a:br>
            <a:r>
              <a:rPr lang="en-US" sz="3600" dirty="0">
                <a:solidFill>
                  <a:srgbClr val="99FF66"/>
                </a:solidFill>
              </a:rPr>
              <a:t>Disincentives </a:t>
            </a:r>
            <a:r>
              <a:rPr lang="en-US" sz="2400" dirty="0">
                <a:solidFill>
                  <a:srgbClr val="99FF66"/>
                </a:solidFill>
              </a:rPr>
              <a:t>(Cont’d)</a:t>
            </a:r>
          </a:p>
        </p:txBody>
      </p:sp>
      <p:sp>
        <p:nvSpPr>
          <p:cNvPr id="3314691" name="Rectangle 3">
            <a:extLst>
              <a:ext uri="{FF2B5EF4-FFF2-40B4-BE49-F238E27FC236}">
                <a16:creationId xmlns:a16="http://schemas.microsoft.com/office/drawing/2014/main" id="{4B44F935-9E16-41B3-9C02-5C684FB625F3}"/>
              </a:ext>
            </a:extLst>
          </p:cNvPr>
          <p:cNvSpPr>
            <a:spLocks noGrp="1" noChangeArrowheads="1"/>
          </p:cNvSpPr>
          <p:nvPr>
            <p:ph idx="1"/>
          </p:nvPr>
        </p:nvSpPr>
        <p:spPr>
          <a:xfrm>
            <a:off x="480767" y="1295400"/>
            <a:ext cx="11328680" cy="5562600"/>
          </a:xfrm>
        </p:spPr>
        <p:txBody>
          <a:bodyPr>
            <a:normAutofit lnSpcReduction="10000"/>
          </a:bodyPr>
          <a:lstStyle/>
          <a:p>
            <a:pPr marL="609600" indent="-609600">
              <a:defRPr/>
            </a:pPr>
            <a:r>
              <a:rPr lang="en-US" sz="2800" dirty="0"/>
              <a:t>So if it is not acceptable to the agency for a contractor to pay liquidated damages in lieu of performance</a:t>
            </a:r>
          </a:p>
          <a:p>
            <a:pPr marL="609600" indent="-609600">
              <a:defRPr/>
            </a:pPr>
            <a:r>
              <a:rPr lang="en-US" sz="2800" dirty="0"/>
              <a:t>And the appropriate level of liquidated damages</a:t>
            </a:r>
          </a:p>
          <a:p>
            <a:pPr marL="990600" lvl="1" indent="-533400">
              <a:defRPr/>
            </a:pPr>
            <a:r>
              <a:rPr lang="en-US" sz="2400" dirty="0"/>
              <a:t>The level commensurate with the actual harm</a:t>
            </a:r>
          </a:p>
          <a:p>
            <a:pPr marL="990600" lvl="1" indent="-533400">
              <a:defRPr/>
            </a:pPr>
            <a:r>
              <a:rPr lang="en-US" sz="2400" dirty="0"/>
              <a:t>And not an arbitrary penalty</a:t>
            </a:r>
          </a:p>
          <a:p>
            <a:pPr marL="609600" indent="-609600">
              <a:defRPr/>
            </a:pPr>
            <a:r>
              <a:rPr lang="en-US" sz="2800" dirty="0"/>
              <a:t>Is insufficient to spur vendors to fully comply with contract requirements</a:t>
            </a:r>
          </a:p>
          <a:p>
            <a:pPr marL="609600" indent="-609600">
              <a:defRPr/>
            </a:pPr>
            <a:r>
              <a:rPr lang="en-US" sz="2800" dirty="0"/>
              <a:t>Other measures may have to be relied upon to help assure full contract compliance</a:t>
            </a:r>
          </a:p>
          <a:p>
            <a:pPr marL="990600" lvl="1" indent="-533400">
              <a:defRPr/>
            </a:pPr>
            <a:r>
              <a:rPr lang="en-US" sz="2400" dirty="0"/>
              <a:t>As discussed on the following slides</a:t>
            </a:r>
          </a:p>
        </p:txBody>
      </p:sp>
      <p:sp>
        <p:nvSpPr>
          <p:cNvPr id="6" name="Footer Placeholder 3">
            <a:extLst>
              <a:ext uri="{FF2B5EF4-FFF2-40B4-BE49-F238E27FC236}">
                <a16:creationId xmlns:a16="http://schemas.microsoft.com/office/drawing/2014/main" id="{58BFB7DA-8672-43D3-9055-48FAE837333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A00AD91-0B5E-4963-B04E-6FA32682877F}"/>
              </a:ext>
            </a:extLst>
          </p:cNvPr>
          <p:cNvSpPr>
            <a:spLocks noGrp="1"/>
          </p:cNvSpPr>
          <p:nvPr>
            <p:ph type="sldNum" sz="quarter" idx="12"/>
          </p:nvPr>
        </p:nvSpPr>
        <p:spPr/>
        <p:txBody>
          <a:bodyPr/>
          <a:lstStyle/>
          <a:p>
            <a:pPr>
              <a:defRPr/>
            </a:pPr>
            <a:fld id="{D102138A-BDA9-43AF-8DD2-9ADDF9AFD088}" type="slidenum">
              <a:rPr lang="en-US" altLang="en-US"/>
              <a:pPr>
                <a:defRPr/>
              </a:pPr>
              <a:t>235</a:t>
            </a:fld>
            <a:endParaRPr lang="en-US" altLang="en-US" dirty="0"/>
          </a:p>
        </p:txBody>
      </p:sp>
    </p:spTree>
    <p:extLst>
      <p:ext uri="{BB962C8B-B14F-4D97-AF65-F5344CB8AC3E}">
        <p14:creationId xmlns:p14="http://schemas.microsoft.com/office/powerpoint/2010/main" val="670466573"/>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6738" name="Rectangle 2">
            <a:extLst>
              <a:ext uri="{FF2B5EF4-FFF2-40B4-BE49-F238E27FC236}">
                <a16:creationId xmlns:a16="http://schemas.microsoft.com/office/drawing/2014/main" id="{389FAD32-04DF-45D4-BA6F-CCCF7BF9AE51}"/>
              </a:ext>
            </a:extLst>
          </p:cNvPr>
          <p:cNvSpPr>
            <a:spLocks noGrp="1" noChangeArrowheads="1"/>
          </p:cNvSpPr>
          <p:nvPr>
            <p:ph type="title"/>
          </p:nvPr>
        </p:nvSpPr>
        <p:spPr>
          <a:xfrm>
            <a:off x="560895" y="152400"/>
            <a:ext cx="11085921" cy="990600"/>
          </a:xfrm>
        </p:spPr>
        <p:txBody>
          <a:bodyPr>
            <a:normAutofit fontScale="90000"/>
          </a:bodyPr>
          <a:lstStyle/>
          <a:p>
            <a:pPr eaLnBrk="1" hangingPunct="1">
              <a:lnSpc>
                <a:spcPct val="90000"/>
              </a:lnSpc>
              <a:defRPr/>
            </a:pPr>
            <a:r>
              <a:rPr lang="en-US" sz="4000" b="0" dirty="0"/>
              <a:t>Performance Based Contracting</a:t>
            </a:r>
            <a:br>
              <a:rPr lang="en-US" sz="4000" b="0" dirty="0">
                <a:solidFill>
                  <a:srgbClr val="FF9900"/>
                </a:solidFill>
              </a:rPr>
            </a:br>
            <a:r>
              <a:rPr lang="en-US" sz="3600" dirty="0">
                <a:solidFill>
                  <a:srgbClr val="99FF66"/>
                </a:solidFill>
              </a:rPr>
              <a:t>Non-monetary Disincentives</a:t>
            </a:r>
            <a:r>
              <a:rPr lang="en-US" sz="3600" dirty="0">
                <a:solidFill>
                  <a:srgbClr val="CC3300"/>
                </a:solidFill>
              </a:rPr>
              <a:t> </a:t>
            </a:r>
            <a:endParaRPr lang="en-US" sz="2400" dirty="0">
              <a:solidFill>
                <a:srgbClr val="CC3300"/>
              </a:solidFill>
            </a:endParaRPr>
          </a:p>
        </p:txBody>
      </p:sp>
      <p:sp>
        <p:nvSpPr>
          <p:cNvPr id="3316739" name="Rectangle 3">
            <a:extLst>
              <a:ext uri="{FF2B5EF4-FFF2-40B4-BE49-F238E27FC236}">
                <a16:creationId xmlns:a16="http://schemas.microsoft.com/office/drawing/2014/main" id="{0AEA7640-B43B-43A5-A9F1-BEFED40BED07}"/>
              </a:ext>
            </a:extLst>
          </p:cNvPr>
          <p:cNvSpPr>
            <a:spLocks noGrp="1" noChangeArrowheads="1"/>
          </p:cNvSpPr>
          <p:nvPr>
            <p:ph idx="1"/>
          </p:nvPr>
        </p:nvSpPr>
        <p:spPr>
          <a:xfrm>
            <a:off x="457199" y="2003196"/>
            <a:ext cx="11352247" cy="4854803"/>
          </a:xfrm>
        </p:spPr>
        <p:txBody>
          <a:bodyPr>
            <a:normAutofit/>
          </a:bodyPr>
          <a:lstStyle/>
          <a:p>
            <a:pPr marL="609600" indent="-609600">
              <a:lnSpc>
                <a:spcPct val="90000"/>
              </a:lnSpc>
              <a:defRPr/>
            </a:pPr>
            <a:r>
              <a:rPr lang="en-US" dirty="0"/>
              <a:t>Have exceeding a specified number of instances of collecting on liquidated damages trigger some additional contract requirement(s) that will directly or indirectly have a cost to the contractor;  e.g.,</a:t>
            </a:r>
          </a:p>
          <a:p>
            <a:pPr marL="990600" lvl="1" indent="-533400">
              <a:lnSpc>
                <a:spcPct val="90000"/>
              </a:lnSpc>
              <a:defRPr/>
            </a:pPr>
            <a:r>
              <a:rPr lang="en-US" dirty="0"/>
              <a:t>A Remedial Action Plan</a:t>
            </a:r>
          </a:p>
          <a:p>
            <a:pPr marL="990600" lvl="1" indent="-533400">
              <a:lnSpc>
                <a:spcPct val="90000"/>
              </a:lnSpc>
              <a:defRPr/>
            </a:pPr>
            <a:r>
              <a:rPr lang="en-US" dirty="0"/>
              <a:t>More frequent meetings</a:t>
            </a:r>
          </a:p>
          <a:p>
            <a:pPr marL="990600" lvl="1" indent="-533400">
              <a:lnSpc>
                <a:spcPct val="90000"/>
              </a:lnSpc>
              <a:defRPr/>
            </a:pPr>
            <a:r>
              <a:rPr lang="en-US" dirty="0"/>
              <a:t>Increased auditing or surveys</a:t>
            </a:r>
          </a:p>
        </p:txBody>
      </p:sp>
      <p:sp>
        <p:nvSpPr>
          <p:cNvPr id="6" name="Footer Placeholder 3">
            <a:extLst>
              <a:ext uri="{FF2B5EF4-FFF2-40B4-BE49-F238E27FC236}">
                <a16:creationId xmlns:a16="http://schemas.microsoft.com/office/drawing/2014/main" id="{792BD3DC-17CB-4598-BE3B-555ACEF0E58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AB6056B-0F22-4A60-A074-41D27C662B53}"/>
              </a:ext>
            </a:extLst>
          </p:cNvPr>
          <p:cNvSpPr>
            <a:spLocks noGrp="1"/>
          </p:cNvSpPr>
          <p:nvPr>
            <p:ph type="sldNum" sz="quarter" idx="12"/>
          </p:nvPr>
        </p:nvSpPr>
        <p:spPr/>
        <p:txBody>
          <a:bodyPr/>
          <a:lstStyle/>
          <a:p>
            <a:pPr>
              <a:defRPr/>
            </a:pPr>
            <a:fld id="{98A612DD-005F-4B9B-860E-EE538908F8E1}" type="slidenum">
              <a:rPr lang="en-US" altLang="en-US"/>
              <a:pPr>
                <a:defRPr/>
              </a:pPr>
              <a:t>236</a:t>
            </a:fld>
            <a:endParaRPr lang="en-US" altLang="en-US" dirty="0"/>
          </a:p>
        </p:txBody>
      </p:sp>
    </p:spTree>
    <p:extLst>
      <p:ext uri="{BB962C8B-B14F-4D97-AF65-F5344CB8AC3E}">
        <p14:creationId xmlns:p14="http://schemas.microsoft.com/office/powerpoint/2010/main" val="3997729885"/>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8786" name="Rectangle 2">
            <a:extLst>
              <a:ext uri="{FF2B5EF4-FFF2-40B4-BE49-F238E27FC236}">
                <a16:creationId xmlns:a16="http://schemas.microsoft.com/office/drawing/2014/main" id="{751C0346-5943-45C8-B928-E622D4148D2D}"/>
              </a:ext>
            </a:extLst>
          </p:cNvPr>
          <p:cNvSpPr>
            <a:spLocks noGrp="1" noChangeArrowheads="1"/>
          </p:cNvSpPr>
          <p:nvPr>
            <p:ph type="title"/>
          </p:nvPr>
        </p:nvSpPr>
        <p:spPr>
          <a:xfrm>
            <a:off x="485479" y="152400"/>
            <a:ext cx="10982227" cy="990600"/>
          </a:xfrm>
        </p:spPr>
        <p:txBody>
          <a:bodyPr>
            <a:normAutofit fontScale="90000"/>
          </a:bodyPr>
          <a:lstStyle/>
          <a:p>
            <a:pPr eaLnBrk="1" hangingPunct="1">
              <a:lnSpc>
                <a:spcPct val="90000"/>
              </a:lnSpc>
              <a:defRPr/>
            </a:pPr>
            <a:r>
              <a:rPr lang="en-US" sz="4000" b="0" dirty="0"/>
              <a:t>Performance Based Contracting</a:t>
            </a:r>
            <a:br>
              <a:rPr lang="en-US" sz="4000" dirty="0">
                <a:solidFill>
                  <a:srgbClr val="FF9900"/>
                </a:solidFill>
              </a:rPr>
            </a:br>
            <a:r>
              <a:rPr lang="en-US" sz="3600" dirty="0">
                <a:solidFill>
                  <a:srgbClr val="99FF66"/>
                </a:solidFill>
              </a:rPr>
              <a:t>Non-monetary Disincentives </a:t>
            </a:r>
            <a:r>
              <a:rPr lang="en-US" sz="2400" dirty="0">
                <a:solidFill>
                  <a:srgbClr val="99FF66"/>
                </a:solidFill>
              </a:rPr>
              <a:t>(Cont’d)</a:t>
            </a:r>
            <a:r>
              <a:rPr lang="en-US" sz="3600" dirty="0">
                <a:solidFill>
                  <a:srgbClr val="CC3300"/>
                </a:solidFill>
              </a:rPr>
              <a:t> </a:t>
            </a:r>
            <a:endParaRPr lang="en-US" sz="2400" dirty="0">
              <a:solidFill>
                <a:srgbClr val="CC3300"/>
              </a:solidFill>
            </a:endParaRPr>
          </a:p>
        </p:txBody>
      </p:sp>
      <p:sp>
        <p:nvSpPr>
          <p:cNvPr id="3318787" name="Rectangle 3">
            <a:extLst>
              <a:ext uri="{FF2B5EF4-FFF2-40B4-BE49-F238E27FC236}">
                <a16:creationId xmlns:a16="http://schemas.microsoft.com/office/drawing/2014/main" id="{FE78F85A-5831-4B11-8F27-44765F49178C}"/>
              </a:ext>
            </a:extLst>
          </p:cNvPr>
          <p:cNvSpPr>
            <a:spLocks noGrp="1" noChangeArrowheads="1"/>
          </p:cNvSpPr>
          <p:nvPr>
            <p:ph idx="1"/>
          </p:nvPr>
        </p:nvSpPr>
        <p:spPr>
          <a:xfrm>
            <a:off x="485479" y="1513002"/>
            <a:ext cx="11323968" cy="5344998"/>
          </a:xfrm>
        </p:spPr>
        <p:txBody>
          <a:bodyPr/>
          <a:lstStyle/>
          <a:p>
            <a:pPr marL="609600" indent="-609600">
              <a:lnSpc>
                <a:spcPct val="90000"/>
              </a:lnSpc>
              <a:spcBef>
                <a:spcPct val="15000"/>
              </a:spcBef>
              <a:defRPr/>
            </a:pPr>
            <a:r>
              <a:rPr lang="en-US" dirty="0"/>
              <a:t>If the contract has a performance bond</a:t>
            </a:r>
          </a:p>
          <a:p>
            <a:pPr marL="990600" lvl="1" indent="-533400">
              <a:lnSpc>
                <a:spcPct val="90000"/>
              </a:lnSpc>
              <a:spcBef>
                <a:spcPct val="15000"/>
              </a:spcBef>
              <a:defRPr/>
            </a:pPr>
            <a:r>
              <a:rPr lang="en-US" dirty="0"/>
              <a:t>Which is briefly discussed later in the class, and particularly in the Bonding and Insurance class </a:t>
            </a:r>
          </a:p>
          <a:p>
            <a:pPr marL="609600" indent="-609600">
              <a:lnSpc>
                <a:spcPct val="90000"/>
              </a:lnSpc>
              <a:spcBef>
                <a:spcPct val="15000"/>
              </a:spcBef>
              <a:defRPr/>
            </a:pPr>
            <a:r>
              <a:rPr lang="en-US" dirty="0"/>
              <a:t>Notify the surety of continuing performance issues, or seek to collect on the performance bond </a:t>
            </a:r>
          </a:p>
          <a:p>
            <a:pPr marL="1371600" lvl="2" indent="-457200">
              <a:lnSpc>
                <a:spcPct val="90000"/>
              </a:lnSpc>
              <a:spcBef>
                <a:spcPct val="15000"/>
              </a:spcBef>
              <a:defRPr/>
            </a:pPr>
            <a:r>
              <a:rPr lang="en-US" sz="2800" dirty="0"/>
              <a:t>Even if the bond is not ultimately called, it may cause the contractor to expend personnel time refuting this action</a:t>
            </a:r>
          </a:p>
          <a:p>
            <a:pPr marL="1371600" lvl="2" indent="-457200">
              <a:lnSpc>
                <a:spcPct val="90000"/>
              </a:lnSpc>
              <a:spcBef>
                <a:spcPct val="15000"/>
              </a:spcBef>
              <a:defRPr/>
            </a:pPr>
            <a:r>
              <a:rPr lang="en-US" sz="2800" dirty="0"/>
              <a:t>And it may cause the surety to increase the price of bonding this vendor in the future</a:t>
            </a:r>
          </a:p>
          <a:p>
            <a:pPr marL="1371600" lvl="2" indent="-457200">
              <a:lnSpc>
                <a:spcPct val="90000"/>
              </a:lnSpc>
              <a:spcBef>
                <a:spcPct val="15000"/>
              </a:spcBef>
              <a:defRPr/>
            </a:pPr>
            <a:r>
              <a:rPr lang="en-US" sz="2800" dirty="0"/>
              <a:t>The contractor will hopefully perform to avoid these results</a:t>
            </a:r>
          </a:p>
        </p:txBody>
      </p:sp>
      <p:sp>
        <p:nvSpPr>
          <p:cNvPr id="6" name="Footer Placeholder 3">
            <a:extLst>
              <a:ext uri="{FF2B5EF4-FFF2-40B4-BE49-F238E27FC236}">
                <a16:creationId xmlns:a16="http://schemas.microsoft.com/office/drawing/2014/main" id="{681FD69E-43C2-4472-AF64-58405F53BA6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9B7FC9C-119B-4FF1-AC1F-77329DAD2881}"/>
              </a:ext>
            </a:extLst>
          </p:cNvPr>
          <p:cNvSpPr>
            <a:spLocks noGrp="1"/>
          </p:cNvSpPr>
          <p:nvPr>
            <p:ph type="sldNum" sz="quarter" idx="12"/>
          </p:nvPr>
        </p:nvSpPr>
        <p:spPr/>
        <p:txBody>
          <a:bodyPr/>
          <a:lstStyle/>
          <a:p>
            <a:pPr>
              <a:defRPr/>
            </a:pPr>
            <a:fld id="{A552CF9B-34B1-4E05-9F64-2911AA37E071}" type="slidenum">
              <a:rPr lang="en-US" altLang="en-US"/>
              <a:pPr>
                <a:defRPr/>
              </a:pPr>
              <a:t>237</a:t>
            </a:fld>
            <a:endParaRPr lang="en-US" altLang="en-US" dirty="0"/>
          </a:p>
        </p:txBody>
      </p:sp>
    </p:spTree>
    <p:extLst>
      <p:ext uri="{BB962C8B-B14F-4D97-AF65-F5344CB8AC3E}">
        <p14:creationId xmlns:p14="http://schemas.microsoft.com/office/powerpoint/2010/main" val="680162264"/>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0834" name="Rectangle 2">
            <a:extLst>
              <a:ext uri="{FF2B5EF4-FFF2-40B4-BE49-F238E27FC236}">
                <a16:creationId xmlns:a16="http://schemas.microsoft.com/office/drawing/2014/main" id="{A69140B6-F5D0-42D6-9992-F6A96D91BB14}"/>
              </a:ext>
            </a:extLst>
          </p:cNvPr>
          <p:cNvSpPr>
            <a:spLocks noGrp="1" noChangeArrowheads="1"/>
          </p:cNvSpPr>
          <p:nvPr>
            <p:ph type="title"/>
          </p:nvPr>
        </p:nvSpPr>
        <p:spPr>
          <a:xfrm>
            <a:off x="570321" y="152400"/>
            <a:ext cx="11104775" cy="1066800"/>
          </a:xfrm>
        </p:spPr>
        <p:txBody>
          <a:bodyPr>
            <a:normAutofit fontScale="90000"/>
          </a:bodyPr>
          <a:lstStyle/>
          <a:p>
            <a:pPr eaLnBrk="1" hangingPunct="1">
              <a:defRPr/>
            </a:pPr>
            <a:r>
              <a:rPr lang="en-US" sz="4000" b="0" dirty="0"/>
              <a:t>Performance Based Contracting</a:t>
            </a:r>
            <a:br>
              <a:rPr lang="en-US" sz="4000" dirty="0">
                <a:solidFill>
                  <a:srgbClr val="FF9900"/>
                </a:solidFill>
              </a:rPr>
            </a:br>
            <a:r>
              <a:rPr lang="en-US" sz="3600" dirty="0">
                <a:solidFill>
                  <a:srgbClr val="99FF66"/>
                </a:solidFill>
              </a:rPr>
              <a:t>Non-monetary Disincentives </a:t>
            </a:r>
            <a:r>
              <a:rPr lang="en-US" sz="2400" dirty="0">
                <a:solidFill>
                  <a:srgbClr val="99FF66"/>
                </a:solidFill>
              </a:rPr>
              <a:t>(Cont’d)</a:t>
            </a:r>
          </a:p>
        </p:txBody>
      </p:sp>
      <p:sp>
        <p:nvSpPr>
          <p:cNvPr id="3320835" name="Rectangle 3">
            <a:extLst>
              <a:ext uri="{FF2B5EF4-FFF2-40B4-BE49-F238E27FC236}">
                <a16:creationId xmlns:a16="http://schemas.microsoft.com/office/drawing/2014/main" id="{7C0A2AA6-E083-417E-85BA-C686D425E026}"/>
              </a:ext>
            </a:extLst>
          </p:cNvPr>
          <p:cNvSpPr>
            <a:spLocks noGrp="1" noChangeArrowheads="1"/>
          </p:cNvSpPr>
          <p:nvPr>
            <p:ph idx="1"/>
          </p:nvPr>
        </p:nvSpPr>
        <p:spPr>
          <a:xfrm>
            <a:off x="1752600" y="1981200"/>
            <a:ext cx="8686800" cy="4495800"/>
          </a:xfrm>
        </p:spPr>
        <p:txBody>
          <a:bodyPr/>
          <a:lstStyle/>
          <a:p>
            <a:pPr marL="609600" indent="-609600">
              <a:defRPr/>
            </a:pPr>
            <a:r>
              <a:rPr lang="en-US" sz="3600" dirty="0"/>
              <a:t>Another possible triggered action</a:t>
            </a:r>
          </a:p>
          <a:p>
            <a:pPr marL="990600" lvl="1" indent="-533400">
              <a:defRPr/>
            </a:pPr>
            <a:r>
              <a:rPr lang="en-US" dirty="0"/>
              <a:t>A contract provision granting the State the right to terminate the contract for convenience without paying the contractor incurred expenses</a:t>
            </a:r>
          </a:p>
        </p:txBody>
      </p:sp>
      <p:sp>
        <p:nvSpPr>
          <p:cNvPr id="6" name="Footer Placeholder 3">
            <a:extLst>
              <a:ext uri="{FF2B5EF4-FFF2-40B4-BE49-F238E27FC236}">
                <a16:creationId xmlns:a16="http://schemas.microsoft.com/office/drawing/2014/main" id="{66E6666B-D815-4D2C-8F00-18FC4654BA5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99F50DC-818B-429B-BCF5-C31532A12197}"/>
              </a:ext>
            </a:extLst>
          </p:cNvPr>
          <p:cNvSpPr>
            <a:spLocks noGrp="1"/>
          </p:cNvSpPr>
          <p:nvPr>
            <p:ph type="sldNum" sz="quarter" idx="12"/>
          </p:nvPr>
        </p:nvSpPr>
        <p:spPr/>
        <p:txBody>
          <a:bodyPr/>
          <a:lstStyle/>
          <a:p>
            <a:pPr>
              <a:defRPr/>
            </a:pPr>
            <a:fld id="{58BEC492-CE0E-48F3-951C-18C12F820306}" type="slidenum">
              <a:rPr lang="en-US" altLang="en-US"/>
              <a:pPr>
                <a:defRPr/>
              </a:pPr>
              <a:t>238</a:t>
            </a:fld>
            <a:endParaRPr lang="en-US" altLang="en-US" dirty="0"/>
          </a:p>
        </p:txBody>
      </p:sp>
    </p:spTree>
    <p:extLst>
      <p:ext uri="{BB962C8B-B14F-4D97-AF65-F5344CB8AC3E}">
        <p14:creationId xmlns:p14="http://schemas.microsoft.com/office/powerpoint/2010/main" val="1572298006"/>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2882" name="Rectangle 2">
            <a:extLst>
              <a:ext uri="{FF2B5EF4-FFF2-40B4-BE49-F238E27FC236}">
                <a16:creationId xmlns:a16="http://schemas.microsoft.com/office/drawing/2014/main" id="{F4790A80-31FA-45CA-9152-9A4EC0E86BC6}"/>
              </a:ext>
            </a:extLst>
          </p:cNvPr>
          <p:cNvSpPr>
            <a:spLocks noGrp="1" noChangeArrowheads="1"/>
          </p:cNvSpPr>
          <p:nvPr>
            <p:ph type="title"/>
          </p:nvPr>
        </p:nvSpPr>
        <p:spPr>
          <a:xfrm>
            <a:off x="546755" y="152400"/>
            <a:ext cx="11076494" cy="1066800"/>
          </a:xfrm>
        </p:spPr>
        <p:txBody>
          <a:bodyPr>
            <a:normAutofit fontScale="90000"/>
          </a:bodyPr>
          <a:lstStyle/>
          <a:p>
            <a:pPr eaLnBrk="1" hangingPunct="1">
              <a:defRPr/>
            </a:pPr>
            <a:r>
              <a:rPr lang="en-US" sz="4000" b="0" dirty="0"/>
              <a:t>Performance Based Contracting</a:t>
            </a:r>
            <a:br>
              <a:rPr lang="en-US" sz="4000" dirty="0">
                <a:solidFill>
                  <a:srgbClr val="FF9900"/>
                </a:solidFill>
              </a:rPr>
            </a:br>
            <a:r>
              <a:rPr lang="en-US" sz="3600" dirty="0">
                <a:solidFill>
                  <a:srgbClr val="99FF66"/>
                </a:solidFill>
              </a:rPr>
              <a:t>Non-monetary Disincentives </a:t>
            </a:r>
            <a:r>
              <a:rPr lang="en-US" sz="2400" dirty="0">
                <a:solidFill>
                  <a:srgbClr val="99FF66"/>
                </a:solidFill>
              </a:rPr>
              <a:t>(Cont’d)</a:t>
            </a:r>
          </a:p>
        </p:txBody>
      </p:sp>
      <p:sp>
        <p:nvSpPr>
          <p:cNvPr id="3322883" name="Rectangle 3">
            <a:extLst>
              <a:ext uri="{FF2B5EF4-FFF2-40B4-BE49-F238E27FC236}">
                <a16:creationId xmlns:a16="http://schemas.microsoft.com/office/drawing/2014/main" id="{56D629A9-FEF7-4DD8-A289-04709E220E0D}"/>
              </a:ext>
            </a:extLst>
          </p:cNvPr>
          <p:cNvSpPr>
            <a:spLocks noGrp="1" noChangeArrowheads="1"/>
          </p:cNvSpPr>
          <p:nvPr>
            <p:ph idx="1"/>
          </p:nvPr>
        </p:nvSpPr>
        <p:spPr>
          <a:xfrm>
            <a:off x="1752600" y="1905000"/>
            <a:ext cx="8686800" cy="4572000"/>
          </a:xfrm>
        </p:spPr>
        <p:txBody>
          <a:bodyPr/>
          <a:lstStyle/>
          <a:p>
            <a:pPr marL="609600" indent="-609600">
              <a:defRPr/>
            </a:pPr>
            <a:r>
              <a:rPr lang="en-US" dirty="0"/>
              <a:t>Threats of termination for default or convenience may not be the best option </a:t>
            </a:r>
          </a:p>
          <a:p>
            <a:pPr marL="990600" lvl="1" indent="-533400">
              <a:defRPr/>
            </a:pPr>
            <a:r>
              <a:rPr lang="en-US" dirty="0"/>
              <a:t>There may not be sufficient grounds for default</a:t>
            </a:r>
          </a:p>
          <a:p>
            <a:pPr marL="990600" lvl="1" indent="-533400">
              <a:defRPr/>
            </a:pPr>
            <a:r>
              <a:rPr lang="en-US" dirty="0"/>
              <a:t>A convenience termination may cost the agency incurred expenses </a:t>
            </a:r>
          </a:p>
          <a:p>
            <a:pPr marL="1371600" lvl="2" indent="-457200">
              <a:defRPr/>
            </a:pPr>
            <a:r>
              <a:rPr lang="en-US" dirty="0"/>
              <a:t>Unless there is a RFP provision that provides otherwise </a:t>
            </a:r>
          </a:p>
        </p:txBody>
      </p:sp>
      <p:sp>
        <p:nvSpPr>
          <p:cNvPr id="6" name="Footer Placeholder 3">
            <a:extLst>
              <a:ext uri="{FF2B5EF4-FFF2-40B4-BE49-F238E27FC236}">
                <a16:creationId xmlns:a16="http://schemas.microsoft.com/office/drawing/2014/main" id="{6E32D2FD-4CB3-450D-A966-934B2C2119B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9C9DEDD-AB70-445A-BA31-840F49C751EE}"/>
              </a:ext>
            </a:extLst>
          </p:cNvPr>
          <p:cNvSpPr>
            <a:spLocks noGrp="1"/>
          </p:cNvSpPr>
          <p:nvPr>
            <p:ph type="sldNum" sz="quarter" idx="12"/>
          </p:nvPr>
        </p:nvSpPr>
        <p:spPr/>
        <p:txBody>
          <a:bodyPr/>
          <a:lstStyle/>
          <a:p>
            <a:pPr>
              <a:defRPr/>
            </a:pPr>
            <a:fld id="{4371130C-78EF-45B5-BC90-9EA07DA1EEBE}" type="slidenum">
              <a:rPr lang="en-US" altLang="en-US"/>
              <a:pPr>
                <a:defRPr/>
              </a:pPr>
              <a:t>239</a:t>
            </a:fld>
            <a:endParaRPr lang="en-US" altLang="en-US" dirty="0"/>
          </a:p>
        </p:txBody>
      </p:sp>
    </p:spTree>
    <p:extLst>
      <p:ext uri="{BB962C8B-B14F-4D97-AF65-F5344CB8AC3E}">
        <p14:creationId xmlns:p14="http://schemas.microsoft.com/office/powerpoint/2010/main" val="850981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382555" y="121299"/>
            <a:ext cx="11485984" cy="709125"/>
          </a:xfrm>
        </p:spPr>
        <p:txBody>
          <a:bodyPr>
            <a:normAutofit/>
          </a:bodyPr>
          <a:lstStyle/>
          <a:p>
            <a:r>
              <a:rPr lang="en-US" sz="4000" dirty="0"/>
              <a:t>Specifications = communication</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382555" y="699797"/>
            <a:ext cx="11485984" cy="5719664"/>
          </a:xfrm>
        </p:spPr>
        <p:txBody>
          <a:bodyPr>
            <a:normAutofit fontScale="92500" lnSpcReduction="20000"/>
          </a:bodyPr>
          <a:lstStyle/>
          <a:p>
            <a:pPr>
              <a:spcBef>
                <a:spcPts val="0"/>
              </a:spcBef>
            </a:pPr>
            <a:r>
              <a:rPr lang="en-US" sz="3000" dirty="0"/>
              <a:t>The objective of specifications is to communicate the agency’s needs to </a:t>
            </a:r>
            <a:r>
              <a:rPr lang="en-US" sz="3000" dirty="0">
                <a:solidFill>
                  <a:srgbClr val="FF0000"/>
                </a:solidFill>
              </a:rPr>
              <a:t>multiple audiences </a:t>
            </a:r>
          </a:p>
          <a:p>
            <a:pPr marL="0" indent="0">
              <a:spcBef>
                <a:spcPts val="0"/>
              </a:spcBef>
              <a:buNone/>
            </a:pPr>
            <a:r>
              <a:rPr lang="en-US" sz="2400" dirty="0"/>
              <a:t>	(each audience is discussed further starting on slide XX) </a:t>
            </a:r>
          </a:p>
          <a:p>
            <a:pPr lvl="1"/>
            <a:r>
              <a:rPr lang="en-US" dirty="0"/>
              <a:t>Vendors </a:t>
            </a:r>
          </a:p>
          <a:p>
            <a:pPr lvl="1"/>
            <a:r>
              <a:rPr lang="en-US" dirty="0"/>
              <a:t>Contract Monitor</a:t>
            </a:r>
          </a:p>
          <a:p>
            <a:pPr lvl="1"/>
            <a:r>
              <a:rPr lang="en-US" dirty="0"/>
              <a:t>Procurement Officer </a:t>
            </a:r>
          </a:p>
          <a:p>
            <a:pPr lvl="1"/>
            <a:r>
              <a:rPr lang="en-US" dirty="0"/>
              <a:t>Asst. Attorney General</a:t>
            </a:r>
          </a:p>
          <a:p>
            <a:pPr lvl="1"/>
            <a:r>
              <a:rPr lang="en-US" dirty="0"/>
              <a:t>Control Agency </a:t>
            </a:r>
          </a:p>
          <a:p>
            <a:pPr lvl="1"/>
            <a:r>
              <a:rPr lang="en-US" dirty="0"/>
              <a:t>Board of Public Works</a:t>
            </a:r>
          </a:p>
          <a:p>
            <a:pPr lvl="1"/>
            <a:r>
              <a:rPr lang="en-US" dirty="0"/>
              <a:t>Legislative Auditors</a:t>
            </a:r>
          </a:p>
          <a:p>
            <a:pPr lvl="1"/>
            <a:r>
              <a:rPr lang="en-US" dirty="0"/>
              <a:t>Board of Contract Appeals</a:t>
            </a:r>
          </a:p>
          <a:p>
            <a:pPr lvl="1"/>
            <a:r>
              <a:rPr lang="en-US" dirty="0"/>
              <a:t>Circuit court judges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24</a:t>
            </a:fld>
            <a:endParaRPr lang="en-US" dirty="0"/>
          </a:p>
        </p:txBody>
      </p:sp>
    </p:spTree>
    <p:extLst>
      <p:ext uri="{BB962C8B-B14F-4D97-AF65-F5344CB8AC3E}">
        <p14:creationId xmlns:p14="http://schemas.microsoft.com/office/powerpoint/2010/main" val="2833761398"/>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4930" name="Rectangle 2">
            <a:extLst>
              <a:ext uri="{FF2B5EF4-FFF2-40B4-BE49-F238E27FC236}">
                <a16:creationId xmlns:a16="http://schemas.microsoft.com/office/drawing/2014/main" id="{35C27399-C4D1-42E1-B53A-EE89AFCCE1C0}"/>
              </a:ext>
            </a:extLst>
          </p:cNvPr>
          <p:cNvSpPr>
            <a:spLocks noGrp="1" noChangeArrowheads="1"/>
          </p:cNvSpPr>
          <p:nvPr>
            <p:ph type="title"/>
          </p:nvPr>
        </p:nvSpPr>
        <p:spPr>
          <a:xfrm>
            <a:off x="499621" y="152400"/>
            <a:ext cx="11161336" cy="1066800"/>
          </a:xfrm>
        </p:spPr>
        <p:txBody>
          <a:bodyPr>
            <a:normAutofit fontScale="90000"/>
          </a:bodyPr>
          <a:lstStyle/>
          <a:p>
            <a:pPr eaLnBrk="1" hangingPunct="1">
              <a:defRPr/>
            </a:pPr>
            <a:r>
              <a:rPr lang="en-US" sz="4000" b="0" dirty="0"/>
              <a:t>Performance Based Contracting</a:t>
            </a:r>
            <a:br>
              <a:rPr lang="en-US" sz="4000" dirty="0">
                <a:solidFill>
                  <a:srgbClr val="FF9900"/>
                </a:solidFill>
              </a:rPr>
            </a:br>
            <a:r>
              <a:rPr lang="en-US" sz="3600" dirty="0">
                <a:solidFill>
                  <a:srgbClr val="99FF66"/>
                </a:solidFill>
              </a:rPr>
              <a:t>Non-monetary Disincentives </a:t>
            </a:r>
            <a:r>
              <a:rPr lang="en-US" sz="2400" dirty="0">
                <a:solidFill>
                  <a:srgbClr val="99FF66"/>
                </a:solidFill>
              </a:rPr>
              <a:t>(Cont’d)</a:t>
            </a:r>
          </a:p>
        </p:txBody>
      </p:sp>
      <p:sp>
        <p:nvSpPr>
          <p:cNvPr id="3324931" name="Rectangle 3">
            <a:extLst>
              <a:ext uri="{FF2B5EF4-FFF2-40B4-BE49-F238E27FC236}">
                <a16:creationId xmlns:a16="http://schemas.microsoft.com/office/drawing/2014/main" id="{A4ABC1C0-EDBD-4C19-A0AA-79B50ACA7BD9}"/>
              </a:ext>
            </a:extLst>
          </p:cNvPr>
          <p:cNvSpPr>
            <a:spLocks noGrp="1" noChangeArrowheads="1"/>
          </p:cNvSpPr>
          <p:nvPr>
            <p:ph idx="1"/>
          </p:nvPr>
        </p:nvSpPr>
        <p:spPr>
          <a:xfrm>
            <a:off x="447773" y="1371600"/>
            <a:ext cx="11307452" cy="5334000"/>
          </a:xfrm>
        </p:spPr>
        <p:txBody>
          <a:bodyPr>
            <a:normAutofit/>
          </a:bodyPr>
          <a:lstStyle/>
          <a:p>
            <a:pPr marL="609600" indent="-609600">
              <a:lnSpc>
                <a:spcPct val="90000"/>
              </a:lnSpc>
              <a:defRPr/>
            </a:pPr>
            <a:r>
              <a:rPr lang="en-US" dirty="0"/>
              <a:t>Hollow termination threats</a:t>
            </a:r>
          </a:p>
          <a:p>
            <a:pPr marL="990600" lvl="1" indent="-533400">
              <a:lnSpc>
                <a:spcPct val="90000"/>
              </a:lnSpc>
              <a:defRPr/>
            </a:pPr>
            <a:r>
              <a:rPr lang="en-US" dirty="0"/>
              <a:t>It usually takes a minimum of 4 months, and often much longer to award a new contract</a:t>
            </a:r>
          </a:p>
          <a:p>
            <a:pPr marL="1371600" lvl="2" indent="-457200">
              <a:lnSpc>
                <a:spcPct val="90000"/>
              </a:lnSpc>
              <a:defRPr/>
            </a:pPr>
            <a:r>
              <a:rPr lang="en-US" dirty="0"/>
              <a:t>Because it was unanticipated, the agency might not have the ability to do a new procurement at that time </a:t>
            </a:r>
          </a:p>
          <a:p>
            <a:pPr marL="990600" lvl="1" indent="-533400">
              <a:lnSpc>
                <a:spcPct val="90000"/>
              </a:lnSpc>
              <a:defRPr/>
            </a:pPr>
            <a:r>
              <a:rPr lang="en-US" dirty="0"/>
              <a:t>So the agency likely will endure continuous marginal performance before it would terminate</a:t>
            </a:r>
          </a:p>
          <a:p>
            <a:pPr marL="1371600" lvl="2" indent="-457200">
              <a:lnSpc>
                <a:spcPct val="90000"/>
              </a:lnSpc>
              <a:defRPr/>
            </a:pPr>
            <a:r>
              <a:rPr lang="en-US" dirty="0"/>
              <a:t>As mentioned in the Overview class</a:t>
            </a:r>
          </a:p>
          <a:p>
            <a:pPr marL="990600" lvl="1" indent="-533400">
              <a:lnSpc>
                <a:spcPct val="90000"/>
              </a:lnSpc>
              <a:defRPr/>
            </a:pPr>
            <a:r>
              <a:rPr lang="en-US" dirty="0"/>
              <a:t>Unless there is a true emergency situation</a:t>
            </a:r>
          </a:p>
          <a:p>
            <a:pPr marL="1371600" lvl="2" indent="-457200">
              <a:lnSpc>
                <a:spcPct val="90000"/>
              </a:lnSpc>
              <a:defRPr/>
            </a:pPr>
            <a:r>
              <a:rPr lang="en-US" dirty="0"/>
              <a:t>But even an emergency would take some time</a:t>
            </a:r>
          </a:p>
          <a:p>
            <a:pPr marL="1752600" lvl="3" indent="-381000">
              <a:lnSpc>
                <a:spcPct val="90000"/>
              </a:lnSpc>
              <a:defRPr/>
            </a:pPr>
            <a:r>
              <a:rPr lang="en-US" dirty="0"/>
              <a:t>More for a competitive emergency</a:t>
            </a:r>
          </a:p>
          <a:p>
            <a:pPr marL="1752600" lvl="3" indent="-381000">
              <a:lnSpc>
                <a:spcPct val="90000"/>
              </a:lnSpc>
              <a:defRPr/>
            </a:pPr>
            <a:r>
              <a:rPr lang="en-US" dirty="0"/>
              <a:t>Less for the unlikely instance of a sole source emergency</a:t>
            </a:r>
          </a:p>
        </p:txBody>
      </p:sp>
      <p:sp>
        <p:nvSpPr>
          <p:cNvPr id="6" name="Footer Placeholder 3">
            <a:extLst>
              <a:ext uri="{FF2B5EF4-FFF2-40B4-BE49-F238E27FC236}">
                <a16:creationId xmlns:a16="http://schemas.microsoft.com/office/drawing/2014/main" id="{C3DDF8BE-A82B-47AD-ACDC-A72E80FB442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B46B3D5-234F-4CA7-A18F-7D2E6F1D842E}"/>
              </a:ext>
            </a:extLst>
          </p:cNvPr>
          <p:cNvSpPr>
            <a:spLocks noGrp="1"/>
          </p:cNvSpPr>
          <p:nvPr>
            <p:ph type="sldNum" sz="quarter" idx="12"/>
          </p:nvPr>
        </p:nvSpPr>
        <p:spPr/>
        <p:txBody>
          <a:bodyPr/>
          <a:lstStyle/>
          <a:p>
            <a:pPr>
              <a:defRPr/>
            </a:pPr>
            <a:fld id="{C86E0168-1143-487C-BE3B-2F5B87521C14}" type="slidenum">
              <a:rPr lang="en-US" altLang="en-US"/>
              <a:pPr>
                <a:defRPr/>
              </a:pPr>
              <a:t>240</a:t>
            </a:fld>
            <a:endParaRPr lang="en-US" altLang="en-US" dirty="0"/>
          </a:p>
        </p:txBody>
      </p:sp>
      <p:sp>
        <p:nvSpPr>
          <p:cNvPr id="4" name="Footer Placeholder 3">
            <a:extLst>
              <a:ext uri="{FF2B5EF4-FFF2-40B4-BE49-F238E27FC236}">
                <a16:creationId xmlns:a16="http://schemas.microsoft.com/office/drawing/2014/main" id="{2E84BA8C-3472-47FA-B4B1-7F6D194D9E8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978956194"/>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6978" name="Rectangle 2">
            <a:extLst>
              <a:ext uri="{FF2B5EF4-FFF2-40B4-BE49-F238E27FC236}">
                <a16:creationId xmlns:a16="http://schemas.microsoft.com/office/drawing/2014/main" id="{6B6813CE-5189-492E-9EDA-443975F56145}"/>
              </a:ext>
            </a:extLst>
          </p:cNvPr>
          <p:cNvSpPr>
            <a:spLocks noGrp="1" noChangeArrowheads="1"/>
          </p:cNvSpPr>
          <p:nvPr>
            <p:ph type="title"/>
          </p:nvPr>
        </p:nvSpPr>
        <p:spPr>
          <a:xfrm>
            <a:off x="523188" y="152400"/>
            <a:ext cx="11109488" cy="1066800"/>
          </a:xfrm>
        </p:spPr>
        <p:txBody>
          <a:bodyPr>
            <a:normAutofit fontScale="90000"/>
          </a:bodyPr>
          <a:lstStyle/>
          <a:p>
            <a:pPr eaLnBrk="1" hangingPunct="1">
              <a:defRPr/>
            </a:pPr>
            <a:r>
              <a:rPr lang="en-US" sz="4000" b="0" dirty="0"/>
              <a:t>Performance Based Contracting</a:t>
            </a:r>
            <a:br>
              <a:rPr lang="en-US" sz="4000" dirty="0">
                <a:solidFill>
                  <a:srgbClr val="FF9900"/>
                </a:solidFill>
              </a:rPr>
            </a:br>
            <a:r>
              <a:rPr lang="en-US" sz="3600" dirty="0">
                <a:solidFill>
                  <a:srgbClr val="99FF66"/>
                </a:solidFill>
              </a:rPr>
              <a:t>Non-monetary Disincentives </a:t>
            </a:r>
            <a:r>
              <a:rPr lang="en-US" sz="2400" dirty="0">
                <a:solidFill>
                  <a:srgbClr val="99FF66"/>
                </a:solidFill>
              </a:rPr>
              <a:t>(Cont’d)</a:t>
            </a:r>
          </a:p>
        </p:txBody>
      </p:sp>
      <p:sp>
        <p:nvSpPr>
          <p:cNvPr id="3326979" name="Rectangle 3">
            <a:extLst>
              <a:ext uri="{FF2B5EF4-FFF2-40B4-BE49-F238E27FC236}">
                <a16:creationId xmlns:a16="http://schemas.microsoft.com/office/drawing/2014/main" id="{F9334126-EA46-4B2F-A7C4-D0B70864C686}"/>
              </a:ext>
            </a:extLst>
          </p:cNvPr>
          <p:cNvSpPr>
            <a:spLocks noGrp="1" noChangeArrowheads="1"/>
          </p:cNvSpPr>
          <p:nvPr>
            <p:ph idx="1"/>
          </p:nvPr>
        </p:nvSpPr>
        <p:spPr>
          <a:xfrm>
            <a:off x="466627" y="1338606"/>
            <a:ext cx="11236750" cy="5138394"/>
          </a:xfrm>
        </p:spPr>
        <p:txBody>
          <a:bodyPr>
            <a:normAutofit lnSpcReduction="10000"/>
          </a:bodyPr>
          <a:lstStyle/>
          <a:p>
            <a:pPr marL="609600" indent="-609600">
              <a:defRPr/>
            </a:pPr>
            <a:r>
              <a:rPr lang="en-US" dirty="0"/>
              <a:t>Perhaps the most effective disincentive is the treat of losing future business; e.g., that:</a:t>
            </a:r>
          </a:p>
          <a:p>
            <a:pPr marL="990600" lvl="1" indent="-533400">
              <a:defRPr/>
            </a:pPr>
            <a:r>
              <a:rPr lang="en-US" dirty="0"/>
              <a:t>An available renewal option won’t be exercised </a:t>
            </a:r>
          </a:p>
          <a:p>
            <a:pPr marL="990600" lvl="1" indent="-533400">
              <a:defRPr/>
            </a:pPr>
            <a:r>
              <a:rPr lang="en-US" dirty="0"/>
              <a:t>The vendor may not be selected again when the same contract is re-competed</a:t>
            </a:r>
          </a:p>
          <a:p>
            <a:pPr marL="990600" lvl="1" indent="-533400">
              <a:defRPr/>
            </a:pPr>
            <a:r>
              <a:rPr lang="en-US" dirty="0"/>
              <a:t>The non-performance of a contract with one State agency may cause the vendor not to be selected for contracts with other State agencies</a:t>
            </a:r>
          </a:p>
          <a:p>
            <a:pPr marL="1447800" lvl="2" indent="-533400">
              <a:defRPr/>
            </a:pPr>
            <a:r>
              <a:rPr lang="en-US" dirty="0"/>
              <a:t>A clause asking for information on previous State contracts is in the Standard RFP template</a:t>
            </a:r>
          </a:p>
        </p:txBody>
      </p:sp>
      <p:sp>
        <p:nvSpPr>
          <p:cNvPr id="6" name="Footer Placeholder 3">
            <a:extLst>
              <a:ext uri="{FF2B5EF4-FFF2-40B4-BE49-F238E27FC236}">
                <a16:creationId xmlns:a16="http://schemas.microsoft.com/office/drawing/2014/main" id="{85AED2A6-8DF8-4C4D-B62B-B75B1D7547B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ECD1C93-7351-4427-9F73-6C04E0BBF8D6}"/>
              </a:ext>
            </a:extLst>
          </p:cNvPr>
          <p:cNvSpPr>
            <a:spLocks noGrp="1"/>
          </p:cNvSpPr>
          <p:nvPr>
            <p:ph type="sldNum" sz="quarter" idx="12"/>
          </p:nvPr>
        </p:nvSpPr>
        <p:spPr/>
        <p:txBody>
          <a:bodyPr/>
          <a:lstStyle/>
          <a:p>
            <a:pPr>
              <a:defRPr/>
            </a:pPr>
            <a:fld id="{A41A3F75-8C96-492D-8FD8-AE1594E90D9C}" type="slidenum">
              <a:rPr lang="en-US" altLang="en-US"/>
              <a:pPr>
                <a:defRPr/>
              </a:pPr>
              <a:t>241</a:t>
            </a:fld>
            <a:endParaRPr lang="en-US" altLang="en-US" dirty="0"/>
          </a:p>
        </p:txBody>
      </p:sp>
    </p:spTree>
    <p:extLst>
      <p:ext uri="{BB962C8B-B14F-4D97-AF65-F5344CB8AC3E}">
        <p14:creationId xmlns:p14="http://schemas.microsoft.com/office/powerpoint/2010/main" val="487542455"/>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5170" name="Rectangle 2">
            <a:extLst>
              <a:ext uri="{FF2B5EF4-FFF2-40B4-BE49-F238E27FC236}">
                <a16:creationId xmlns:a16="http://schemas.microsoft.com/office/drawing/2014/main" id="{A7F1884E-81E0-433B-9F8B-DC15A52A4BC0}"/>
              </a:ext>
            </a:extLst>
          </p:cNvPr>
          <p:cNvSpPr>
            <a:spLocks noGrp="1" noChangeArrowheads="1"/>
          </p:cNvSpPr>
          <p:nvPr>
            <p:ph type="title"/>
          </p:nvPr>
        </p:nvSpPr>
        <p:spPr>
          <a:xfrm>
            <a:off x="485479" y="277814"/>
            <a:ext cx="11236751" cy="788987"/>
          </a:xfrm>
        </p:spPr>
        <p:txBody>
          <a:bodyPr>
            <a:normAutofit fontScale="90000"/>
          </a:bodyPr>
          <a:lstStyle/>
          <a:p>
            <a:pPr eaLnBrk="1" hangingPunct="1">
              <a:defRPr/>
            </a:pPr>
            <a:r>
              <a:rPr lang="en-US" sz="4000" b="0" dirty="0"/>
              <a:t>Performance Based Contracting</a:t>
            </a:r>
            <a:br>
              <a:rPr lang="en-US" sz="4000" dirty="0">
                <a:solidFill>
                  <a:srgbClr val="FF9900"/>
                </a:solidFill>
              </a:rPr>
            </a:br>
            <a:r>
              <a:rPr lang="en-US" sz="3600" dirty="0">
                <a:solidFill>
                  <a:srgbClr val="99FF66"/>
                </a:solidFill>
              </a:rPr>
              <a:t>Non-monetary Disincentives </a:t>
            </a:r>
            <a:r>
              <a:rPr lang="en-US" sz="2400" dirty="0">
                <a:solidFill>
                  <a:srgbClr val="99FF66"/>
                </a:solidFill>
              </a:rPr>
              <a:t>(Cont’d)</a:t>
            </a:r>
          </a:p>
        </p:txBody>
      </p:sp>
      <p:sp>
        <p:nvSpPr>
          <p:cNvPr id="3335171" name="Rectangle 3">
            <a:extLst>
              <a:ext uri="{FF2B5EF4-FFF2-40B4-BE49-F238E27FC236}">
                <a16:creationId xmlns:a16="http://schemas.microsoft.com/office/drawing/2014/main" id="{BD8036C0-CE19-44D1-9809-B3E1B11F3E6F}"/>
              </a:ext>
            </a:extLst>
          </p:cNvPr>
          <p:cNvSpPr>
            <a:spLocks noGrp="1" noChangeArrowheads="1"/>
          </p:cNvSpPr>
          <p:nvPr>
            <p:ph idx="1"/>
          </p:nvPr>
        </p:nvSpPr>
        <p:spPr>
          <a:xfrm>
            <a:off x="485479" y="1371600"/>
            <a:ext cx="11323968" cy="5105400"/>
          </a:xfrm>
        </p:spPr>
        <p:txBody>
          <a:bodyPr>
            <a:normAutofit/>
          </a:bodyPr>
          <a:lstStyle/>
          <a:p>
            <a:pPr marL="609600" indent="-609600">
              <a:lnSpc>
                <a:spcPct val="90000"/>
              </a:lnSpc>
              <a:defRPr/>
            </a:pPr>
            <a:r>
              <a:rPr lang="en-US" sz="2800" dirty="0"/>
              <a:t>Care must be taken to assure that any negative report by a State agency is discussed with a vendor and the vendor has an opportunity to rebut the negative assessment</a:t>
            </a:r>
          </a:p>
          <a:p>
            <a:pPr marL="990600" lvl="1" indent="-533400">
              <a:lnSpc>
                <a:spcPct val="90000"/>
              </a:lnSpc>
              <a:defRPr/>
            </a:pPr>
            <a:r>
              <a:rPr lang="en-US" sz="2400" dirty="0"/>
              <a:t>Sometimes the vendor might not really have been at fault</a:t>
            </a:r>
          </a:p>
          <a:p>
            <a:pPr marL="990600" lvl="1" indent="-533400">
              <a:lnSpc>
                <a:spcPct val="90000"/>
              </a:lnSpc>
              <a:defRPr/>
            </a:pPr>
            <a:r>
              <a:rPr lang="en-US" sz="2400" dirty="0"/>
              <a:t>Or, it might be able to convincing explain how the negative situation would not happen again</a:t>
            </a:r>
          </a:p>
          <a:p>
            <a:pPr marL="609600" indent="-609600">
              <a:lnSpc>
                <a:spcPct val="90000"/>
              </a:lnSpc>
              <a:defRPr/>
            </a:pPr>
            <a:r>
              <a:rPr lang="en-US" sz="2800" dirty="0"/>
              <a:t>But, to be a disincentive vendors need to believe there will be ramifications to non-performance</a:t>
            </a:r>
          </a:p>
          <a:p>
            <a:pPr marL="609600" indent="-609600">
              <a:lnSpc>
                <a:spcPct val="90000"/>
              </a:lnSpc>
              <a:defRPr/>
            </a:pPr>
            <a:r>
              <a:rPr lang="en-US" sz="2800" dirty="0"/>
              <a:t>This disincentive is weakened if agencies don’t follow through and check with other agencies on past vendor performance</a:t>
            </a:r>
          </a:p>
        </p:txBody>
      </p:sp>
      <p:sp>
        <p:nvSpPr>
          <p:cNvPr id="6" name="Footer Placeholder 3">
            <a:extLst>
              <a:ext uri="{FF2B5EF4-FFF2-40B4-BE49-F238E27FC236}">
                <a16:creationId xmlns:a16="http://schemas.microsoft.com/office/drawing/2014/main" id="{EBAF4B34-9C9B-4A92-8A8F-84139B86FDD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7E890CB-7339-4AF1-86B7-C92E50B05B75}"/>
              </a:ext>
            </a:extLst>
          </p:cNvPr>
          <p:cNvSpPr>
            <a:spLocks noGrp="1"/>
          </p:cNvSpPr>
          <p:nvPr>
            <p:ph type="sldNum" sz="quarter" idx="12"/>
          </p:nvPr>
        </p:nvSpPr>
        <p:spPr/>
        <p:txBody>
          <a:bodyPr/>
          <a:lstStyle/>
          <a:p>
            <a:pPr>
              <a:defRPr/>
            </a:pPr>
            <a:fld id="{2903E2B1-6D09-4C7B-92D7-2F9B2650E5D8}" type="slidenum">
              <a:rPr lang="en-US" altLang="en-US"/>
              <a:pPr>
                <a:defRPr/>
              </a:pPr>
              <a:t>242</a:t>
            </a:fld>
            <a:endParaRPr lang="en-US" altLang="en-US" dirty="0"/>
          </a:p>
        </p:txBody>
      </p:sp>
    </p:spTree>
    <p:extLst>
      <p:ext uri="{BB962C8B-B14F-4D97-AF65-F5344CB8AC3E}">
        <p14:creationId xmlns:p14="http://schemas.microsoft.com/office/powerpoint/2010/main" val="788134930"/>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7218" name="Rectangle 2">
            <a:extLst>
              <a:ext uri="{FF2B5EF4-FFF2-40B4-BE49-F238E27FC236}">
                <a16:creationId xmlns:a16="http://schemas.microsoft.com/office/drawing/2014/main" id="{EB579242-0F13-4908-8BF9-C916DC4C69B9}"/>
              </a:ext>
            </a:extLst>
          </p:cNvPr>
          <p:cNvSpPr>
            <a:spLocks noGrp="1" noChangeArrowheads="1"/>
          </p:cNvSpPr>
          <p:nvPr>
            <p:ph type="title"/>
          </p:nvPr>
        </p:nvSpPr>
        <p:spPr>
          <a:xfrm>
            <a:off x="490194" y="277814"/>
            <a:ext cx="11161336" cy="994805"/>
          </a:xfrm>
        </p:spPr>
        <p:txBody>
          <a:bodyPr>
            <a:normAutofit fontScale="90000"/>
          </a:bodyPr>
          <a:lstStyle/>
          <a:p>
            <a:pPr eaLnBrk="1" hangingPunct="1">
              <a:defRPr/>
            </a:pPr>
            <a:r>
              <a:rPr lang="en-US" sz="4000" b="0" dirty="0"/>
              <a:t>Performance Based Contracting</a:t>
            </a:r>
            <a:br>
              <a:rPr lang="en-US" sz="4000" dirty="0">
                <a:solidFill>
                  <a:srgbClr val="FF9900"/>
                </a:solidFill>
              </a:rPr>
            </a:br>
            <a:r>
              <a:rPr lang="en-US" sz="3600" dirty="0">
                <a:solidFill>
                  <a:srgbClr val="99FF66"/>
                </a:solidFill>
              </a:rPr>
              <a:t>Non-monetary Disincentives </a:t>
            </a:r>
            <a:r>
              <a:rPr lang="en-US" sz="2400" dirty="0">
                <a:solidFill>
                  <a:srgbClr val="99FF66"/>
                </a:solidFill>
              </a:rPr>
              <a:t>(Cont’d)</a:t>
            </a:r>
          </a:p>
        </p:txBody>
      </p:sp>
      <p:sp>
        <p:nvSpPr>
          <p:cNvPr id="3337219" name="Rectangle 3">
            <a:extLst>
              <a:ext uri="{FF2B5EF4-FFF2-40B4-BE49-F238E27FC236}">
                <a16:creationId xmlns:a16="http://schemas.microsoft.com/office/drawing/2014/main" id="{719B3770-4BFC-4330-B0A0-8DD478034E68}"/>
              </a:ext>
            </a:extLst>
          </p:cNvPr>
          <p:cNvSpPr>
            <a:spLocks noGrp="1" noChangeArrowheads="1"/>
          </p:cNvSpPr>
          <p:nvPr>
            <p:ph idx="1"/>
          </p:nvPr>
        </p:nvSpPr>
        <p:spPr>
          <a:xfrm>
            <a:off x="542041" y="1600200"/>
            <a:ext cx="11267406" cy="4876800"/>
          </a:xfrm>
        </p:spPr>
        <p:txBody>
          <a:bodyPr>
            <a:normAutofit/>
          </a:bodyPr>
          <a:lstStyle/>
          <a:p>
            <a:pPr marL="609600" indent="-609600">
              <a:lnSpc>
                <a:spcPct val="90000"/>
              </a:lnSpc>
              <a:defRPr/>
            </a:pPr>
            <a:r>
              <a:rPr lang="en-US" sz="2800" dirty="0"/>
              <a:t>Vendors will quickly get the message if:</a:t>
            </a:r>
          </a:p>
          <a:p>
            <a:pPr marL="990600" lvl="1" indent="-533400">
              <a:lnSpc>
                <a:spcPct val="90000"/>
              </a:lnSpc>
              <a:defRPr/>
            </a:pPr>
            <a:r>
              <a:rPr lang="en-US" sz="2400" dirty="0"/>
              <a:t>During discussions they are questioned about the performance of other State contracts</a:t>
            </a:r>
          </a:p>
          <a:p>
            <a:pPr marL="990600" lvl="1" indent="-533400">
              <a:lnSpc>
                <a:spcPct val="90000"/>
              </a:lnSpc>
              <a:defRPr/>
            </a:pPr>
            <a:r>
              <a:rPr lang="en-US" sz="2400" dirty="0"/>
              <a:t>Or, during debriefings they are told one of the reasons they didn’t win a State contract was performance problems on another State contract </a:t>
            </a:r>
          </a:p>
          <a:p>
            <a:pPr marL="609600" indent="-609600">
              <a:lnSpc>
                <a:spcPct val="90000"/>
              </a:lnSpc>
              <a:defRPr/>
            </a:pPr>
            <a:r>
              <a:rPr lang="en-US" sz="2800" dirty="0"/>
              <a:t>In such instances vendors might try to intimidate the agency by filing a protest against this rationale</a:t>
            </a:r>
          </a:p>
          <a:p>
            <a:pPr marL="609600" indent="-609600">
              <a:lnSpc>
                <a:spcPct val="90000"/>
              </a:lnSpc>
              <a:defRPr/>
            </a:pPr>
            <a:r>
              <a:rPr lang="en-US" sz="2800" dirty="0"/>
              <a:t>But agencies must persevere in such circumstances if they are to get to the point that vendors really believe that proper performance of all State contracts is important</a:t>
            </a:r>
          </a:p>
        </p:txBody>
      </p:sp>
      <p:sp>
        <p:nvSpPr>
          <p:cNvPr id="6" name="Footer Placeholder 3">
            <a:extLst>
              <a:ext uri="{FF2B5EF4-FFF2-40B4-BE49-F238E27FC236}">
                <a16:creationId xmlns:a16="http://schemas.microsoft.com/office/drawing/2014/main" id="{DFB768D4-2EDB-449E-9070-631F87F737A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DB10D80-409D-4EDE-8883-0BD1A82AD518}"/>
              </a:ext>
            </a:extLst>
          </p:cNvPr>
          <p:cNvSpPr>
            <a:spLocks noGrp="1"/>
          </p:cNvSpPr>
          <p:nvPr>
            <p:ph type="sldNum" sz="quarter" idx="12"/>
          </p:nvPr>
        </p:nvSpPr>
        <p:spPr/>
        <p:txBody>
          <a:bodyPr/>
          <a:lstStyle/>
          <a:p>
            <a:pPr>
              <a:defRPr/>
            </a:pPr>
            <a:fld id="{D9027406-4BBF-4297-8885-CC1482580F07}" type="slidenum">
              <a:rPr lang="en-US" altLang="en-US"/>
              <a:pPr>
                <a:defRPr/>
              </a:pPr>
              <a:t>243</a:t>
            </a:fld>
            <a:endParaRPr lang="en-US" altLang="en-US" dirty="0"/>
          </a:p>
        </p:txBody>
      </p:sp>
    </p:spTree>
    <p:extLst>
      <p:ext uri="{BB962C8B-B14F-4D97-AF65-F5344CB8AC3E}">
        <p14:creationId xmlns:p14="http://schemas.microsoft.com/office/powerpoint/2010/main" val="1441922916"/>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9266" name="Rectangle 2">
            <a:extLst>
              <a:ext uri="{FF2B5EF4-FFF2-40B4-BE49-F238E27FC236}">
                <a16:creationId xmlns:a16="http://schemas.microsoft.com/office/drawing/2014/main" id="{6EE6477D-C6B4-479B-9DE9-315BBB77B6A6}"/>
              </a:ext>
            </a:extLst>
          </p:cNvPr>
          <p:cNvSpPr>
            <a:spLocks noGrp="1" noChangeArrowheads="1"/>
          </p:cNvSpPr>
          <p:nvPr>
            <p:ph type="title"/>
          </p:nvPr>
        </p:nvSpPr>
        <p:spPr>
          <a:xfrm>
            <a:off x="499621" y="277814"/>
            <a:ext cx="11175476" cy="1017587"/>
          </a:xfrm>
        </p:spPr>
        <p:txBody>
          <a:bodyPr>
            <a:normAutofit fontScale="90000"/>
          </a:bodyPr>
          <a:lstStyle/>
          <a:p>
            <a:pPr eaLnBrk="1" hangingPunct="1">
              <a:defRPr/>
            </a:pPr>
            <a:r>
              <a:rPr lang="en-US" sz="4000" b="0" dirty="0"/>
              <a:t>Performance Based Contracting</a:t>
            </a:r>
            <a:br>
              <a:rPr lang="en-US" sz="4000" dirty="0">
                <a:solidFill>
                  <a:srgbClr val="FF9900"/>
                </a:solidFill>
              </a:rPr>
            </a:br>
            <a:r>
              <a:rPr lang="en-US" sz="3600" dirty="0">
                <a:solidFill>
                  <a:srgbClr val="99FF66"/>
                </a:solidFill>
              </a:rPr>
              <a:t>Disincentives </a:t>
            </a:r>
            <a:r>
              <a:rPr lang="en-US" sz="2400" dirty="0">
                <a:solidFill>
                  <a:srgbClr val="99FF66"/>
                </a:solidFill>
              </a:rPr>
              <a:t>(Cont’d)</a:t>
            </a:r>
          </a:p>
        </p:txBody>
      </p:sp>
      <p:sp>
        <p:nvSpPr>
          <p:cNvPr id="3339267" name="Rectangle 3">
            <a:extLst>
              <a:ext uri="{FF2B5EF4-FFF2-40B4-BE49-F238E27FC236}">
                <a16:creationId xmlns:a16="http://schemas.microsoft.com/office/drawing/2014/main" id="{3AFCDD62-CD4A-4181-B911-CBB06A4B9EFE}"/>
              </a:ext>
            </a:extLst>
          </p:cNvPr>
          <p:cNvSpPr>
            <a:spLocks noGrp="1" noChangeArrowheads="1"/>
          </p:cNvSpPr>
          <p:nvPr>
            <p:ph idx="1"/>
          </p:nvPr>
        </p:nvSpPr>
        <p:spPr>
          <a:xfrm>
            <a:off x="558279" y="1295401"/>
            <a:ext cx="11251167" cy="5562599"/>
          </a:xfrm>
        </p:spPr>
        <p:txBody>
          <a:bodyPr>
            <a:normAutofit lnSpcReduction="10000"/>
          </a:bodyPr>
          <a:lstStyle/>
          <a:p>
            <a:pPr marL="609600" indent="-609600">
              <a:defRPr/>
            </a:pPr>
            <a:r>
              <a:rPr lang="en-US" dirty="0"/>
              <a:t>Bottom line:</a:t>
            </a:r>
          </a:p>
          <a:p>
            <a:pPr marL="990600" lvl="1" indent="-533400">
              <a:defRPr/>
            </a:pPr>
            <a:r>
              <a:rPr lang="en-US" dirty="0"/>
              <a:t>Disincentives are just 1 tool to try to get proper vendor performance of State contracts</a:t>
            </a:r>
          </a:p>
          <a:p>
            <a:pPr marL="990600" lvl="1" indent="-533400">
              <a:defRPr/>
            </a:pPr>
            <a:r>
              <a:rPr lang="en-US" dirty="0"/>
              <a:t>While they can be a valuable tool</a:t>
            </a:r>
          </a:p>
          <a:p>
            <a:pPr marL="990600" lvl="1" indent="-533400">
              <a:defRPr/>
            </a:pPr>
            <a:r>
              <a:rPr lang="en-US" dirty="0"/>
              <a:t>There are also times when they have limited impact to affect proper contract performance</a:t>
            </a:r>
          </a:p>
          <a:p>
            <a:pPr marL="990600" lvl="1" indent="-533400">
              <a:defRPr/>
            </a:pPr>
            <a:r>
              <a:rPr lang="en-US" dirty="0"/>
              <a:t>Often it is better to use incentives to try to improve vendor performance than disincentives</a:t>
            </a:r>
          </a:p>
          <a:p>
            <a:pPr marL="990600" lvl="1" indent="-533400">
              <a:defRPr/>
            </a:pPr>
            <a:r>
              <a:rPr lang="en-US" dirty="0"/>
              <a:t>Even better; </a:t>
            </a:r>
          </a:p>
          <a:p>
            <a:pPr marL="1371600" lvl="2" indent="-457200">
              <a:defRPr/>
            </a:pPr>
            <a:r>
              <a:rPr lang="en-US" b="1" dirty="0">
                <a:solidFill>
                  <a:srgbClr val="00FFFF"/>
                </a:solidFill>
              </a:rPr>
              <a:t>Use both incentives and disincentives</a:t>
            </a:r>
          </a:p>
        </p:txBody>
      </p:sp>
      <p:sp>
        <p:nvSpPr>
          <p:cNvPr id="6" name="Footer Placeholder 3">
            <a:extLst>
              <a:ext uri="{FF2B5EF4-FFF2-40B4-BE49-F238E27FC236}">
                <a16:creationId xmlns:a16="http://schemas.microsoft.com/office/drawing/2014/main" id="{3CC65D6C-42B8-49D5-96EC-12F29230520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6372B23-3B0B-44BD-939E-F3933B486C78}"/>
              </a:ext>
            </a:extLst>
          </p:cNvPr>
          <p:cNvSpPr>
            <a:spLocks noGrp="1"/>
          </p:cNvSpPr>
          <p:nvPr>
            <p:ph type="sldNum" sz="quarter" idx="12"/>
          </p:nvPr>
        </p:nvSpPr>
        <p:spPr/>
        <p:txBody>
          <a:bodyPr/>
          <a:lstStyle/>
          <a:p>
            <a:pPr>
              <a:defRPr/>
            </a:pPr>
            <a:fld id="{49108226-F2E5-4BE6-985A-00605078B0CD}" type="slidenum">
              <a:rPr lang="en-US" altLang="en-US"/>
              <a:pPr>
                <a:defRPr/>
              </a:pPr>
              <a:t>244</a:t>
            </a:fld>
            <a:endParaRPr lang="en-US" altLang="en-US" dirty="0"/>
          </a:p>
        </p:txBody>
      </p:sp>
    </p:spTree>
    <p:extLst>
      <p:ext uri="{BB962C8B-B14F-4D97-AF65-F5344CB8AC3E}">
        <p14:creationId xmlns:p14="http://schemas.microsoft.com/office/powerpoint/2010/main" val="3384098277"/>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1314" name="Rectangle 2">
            <a:extLst>
              <a:ext uri="{FF2B5EF4-FFF2-40B4-BE49-F238E27FC236}">
                <a16:creationId xmlns:a16="http://schemas.microsoft.com/office/drawing/2014/main" id="{4A58906B-8266-4E81-8F65-0790B11156EC}"/>
              </a:ext>
            </a:extLst>
          </p:cNvPr>
          <p:cNvSpPr>
            <a:spLocks noGrp="1" noChangeArrowheads="1"/>
          </p:cNvSpPr>
          <p:nvPr>
            <p:ph type="title"/>
          </p:nvPr>
        </p:nvSpPr>
        <p:spPr>
          <a:xfrm>
            <a:off x="589175" y="277814"/>
            <a:ext cx="11095349" cy="994805"/>
          </a:xfrm>
        </p:spPr>
        <p:txBody>
          <a:bodyPr>
            <a:normAutofit fontScale="90000"/>
          </a:bodyPr>
          <a:lstStyle/>
          <a:p>
            <a:pPr eaLnBrk="1" hangingPunct="1">
              <a:lnSpc>
                <a:spcPct val="90000"/>
              </a:lnSpc>
              <a:defRPr/>
            </a:pPr>
            <a:r>
              <a:rPr lang="en-US" sz="4000" b="0" dirty="0">
                <a:cs typeface="Arial" pitchFamily="34" charset="0"/>
              </a:rPr>
              <a:t>Performance Based Contracting</a:t>
            </a:r>
            <a:br>
              <a:rPr lang="en-US" sz="4000" dirty="0">
                <a:solidFill>
                  <a:srgbClr val="FF9900"/>
                </a:solidFill>
                <a:cs typeface="Arial" pitchFamily="34" charset="0"/>
              </a:rPr>
            </a:br>
            <a:r>
              <a:rPr lang="en-US" sz="4000" dirty="0">
                <a:solidFill>
                  <a:srgbClr val="99FF66"/>
                </a:solidFill>
                <a:cs typeface="Arial" pitchFamily="34" charset="0"/>
              </a:rPr>
              <a:t>Incentives</a:t>
            </a:r>
          </a:p>
        </p:txBody>
      </p:sp>
      <p:sp>
        <p:nvSpPr>
          <p:cNvPr id="3341315" name="Rectangle 3">
            <a:extLst>
              <a:ext uri="{FF2B5EF4-FFF2-40B4-BE49-F238E27FC236}">
                <a16:creationId xmlns:a16="http://schemas.microsoft.com/office/drawing/2014/main" id="{94E70A44-6E23-4480-9889-1CFC5652E7DD}"/>
              </a:ext>
            </a:extLst>
          </p:cNvPr>
          <p:cNvSpPr>
            <a:spLocks noGrp="1" noChangeArrowheads="1"/>
          </p:cNvSpPr>
          <p:nvPr>
            <p:ph idx="1"/>
          </p:nvPr>
        </p:nvSpPr>
        <p:spPr>
          <a:xfrm>
            <a:off x="518474" y="1395167"/>
            <a:ext cx="11350064" cy="5462833"/>
          </a:xfrm>
        </p:spPr>
        <p:txBody>
          <a:bodyPr>
            <a:normAutofit/>
          </a:bodyPr>
          <a:lstStyle/>
          <a:p>
            <a:pPr marL="609600" indent="-609600">
              <a:lnSpc>
                <a:spcPct val="100000"/>
              </a:lnSpc>
              <a:defRPr/>
            </a:pPr>
            <a:r>
              <a:rPr lang="en-US" sz="2800" dirty="0"/>
              <a:t>Incentives are: </a:t>
            </a:r>
          </a:p>
          <a:p>
            <a:pPr marL="990600" lvl="1" indent="-533400">
              <a:lnSpc>
                <a:spcPct val="100000"/>
              </a:lnSpc>
              <a:defRPr/>
            </a:pPr>
            <a:r>
              <a:rPr lang="en-US" sz="2400" dirty="0"/>
              <a:t>Easy in concept </a:t>
            </a:r>
          </a:p>
          <a:p>
            <a:pPr marL="990600" lvl="1" indent="-533400">
              <a:lnSpc>
                <a:spcPct val="100000"/>
              </a:lnSpc>
              <a:defRPr/>
            </a:pPr>
            <a:r>
              <a:rPr lang="en-US" sz="2400" dirty="0"/>
              <a:t>But, often hard to properly design and implement</a:t>
            </a:r>
          </a:p>
          <a:p>
            <a:pPr marL="609600" indent="-609600">
              <a:lnSpc>
                <a:spcPct val="100000"/>
              </a:lnSpc>
              <a:defRPr/>
            </a:pPr>
            <a:r>
              <a:rPr lang="en-US" sz="2800" dirty="0"/>
              <a:t>The objective is to pay for performance that exceeds what is required</a:t>
            </a:r>
          </a:p>
          <a:p>
            <a:pPr marL="609600" indent="-609600">
              <a:lnSpc>
                <a:spcPct val="100000"/>
              </a:lnSpc>
              <a:defRPr/>
            </a:pPr>
            <a:r>
              <a:rPr lang="en-US" sz="2800" dirty="0"/>
              <a:t>The difficulties are devising incentives that are:</a:t>
            </a:r>
          </a:p>
          <a:p>
            <a:pPr marL="990600" lvl="1" indent="-533400">
              <a:lnSpc>
                <a:spcPct val="100000"/>
              </a:lnSpc>
              <a:defRPr/>
            </a:pPr>
            <a:r>
              <a:rPr lang="en-US" sz="2400" dirty="0"/>
              <a:t>Sufficient that the contractor will make a concerted effort to try to earn them</a:t>
            </a:r>
          </a:p>
          <a:p>
            <a:pPr marL="990600" lvl="1" indent="-533400">
              <a:lnSpc>
                <a:spcPct val="100000"/>
              </a:lnSpc>
              <a:defRPr/>
            </a:pPr>
            <a:r>
              <a:rPr lang="en-US" sz="2400" dirty="0"/>
              <a:t>But not so high that:</a:t>
            </a:r>
          </a:p>
          <a:p>
            <a:pPr marL="1371600" lvl="2" indent="-457200">
              <a:lnSpc>
                <a:spcPct val="100000"/>
              </a:lnSpc>
              <a:defRPr/>
            </a:pPr>
            <a:r>
              <a:rPr lang="en-US" sz="2000" b="1" dirty="0"/>
              <a:t>The reward to contractors exceeds the benefit to the State</a:t>
            </a:r>
          </a:p>
          <a:p>
            <a:pPr marL="1371600" lvl="2" indent="-457200">
              <a:lnSpc>
                <a:spcPct val="100000"/>
              </a:lnSpc>
              <a:defRPr/>
            </a:pPr>
            <a:r>
              <a:rPr lang="en-US" sz="2000" b="1" dirty="0"/>
              <a:t>The reward could be unaffordable to the State</a:t>
            </a:r>
          </a:p>
        </p:txBody>
      </p:sp>
      <p:sp>
        <p:nvSpPr>
          <p:cNvPr id="6" name="Footer Placeholder 3">
            <a:extLst>
              <a:ext uri="{FF2B5EF4-FFF2-40B4-BE49-F238E27FC236}">
                <a16:creationId xmlns:a16="http://schemas.microsoft.com/office/drawing/2014/main" id="{07161495-2E14-43A9-80E0-33806E953DF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1762AD2-BD08-43BF-8AC4-278A15D61290}"/>
              </a:ext>
            </a:extLst>
          </p:cNvPr>
          <p:cNvSpPr>
            <a:spLocks noGrp="1"/>
          </p:cNvSpPr>
          <p:nvPr>
            <p:ph type="sldNum" sz="quarter" idx="12"/>
          </p:nvPr>
        </p:nvSpPr>
        <p:spPr/>
        <p:txBody>
          <a:bodyPr/>
          <a:lstStyle/>
          <a:p>
            <a:pPr>
              <a:defRPr/>
            </a:pPr>
            <a:fld id="{BD6D0799-2A0B-4531-8A14-50D444477F72}" type="slidenum">
              <a:rPr lang="en-US" altLang="en-US"/>
              <a:pPr>
                <a:defRPr/>
              </a:pPr>
              <a:t>245</a:t>
            </a:fld>
            <a:endParaRPr lang="en-US" altLang="en-US" dirty="0"/>
          </a:p>
        </p:txBody>
      </p:sp>
    </p:spTree>
    <p:extLst>
      <p:ext uri="{BB962C8B-B14F-4D97-AF65-F5344CB8AC3E}">
        <p14:creationId xmlns:p14="http://schemas.microsoft.com/office/powerpoint/2010/main" val="700435414"/>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3362" name="Rectangle 2">
            <a:extLst>
              <a:ext uri="{FF2B5EF4-FFF2-40B4-BE49-F238E27FC236}">
                <a16:creationId xmlns:a16="http://schemas.microsoft.com/office/drawing/2014/main" id="{37BDCC1E-CC6C-41E4-9F5B-713830BEA023}"/>
              </a:ext>
            </a:extLst>
          </p:cNvPr>
          <p:cNvSpPr>
            <a:spLocks noGrp="1" noChangeArrowheads="1"/>
          </p:cNvSpPr>
          <p:nvPr>
            <p:ph type="title"/>
          </p:nvPr>
        </p:nvSpPr>
        <p:spPr>
          <a:xfrm>
            <a:off x="476054" y="152399"/>
            <a:ext cx="11241464" cy="1497291"/>
          </a:xfrm>
        </p:spPr>
        <p:txBody>
          <a:bodyPr>
            <a:normAutofit fontScale="90000"/>
          </a:bodyPr>
          <a:lstStyle/>
          <a:p>
            <a:pPr eaLnBrk="1" hangingPunct="1">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solidFill>
                  <a:srgbClr val="99FF66"/>
                </a:solidFill>
              </a:rPr>
              <a:t>Sufficient </a:t>
            </a:r>
            <a:r>
              <a:rPr lang="en-US" sz="3200" dirty="0">
                <a:solidFill>
                  <a:srgbClr val="99FF66"/>
                </a:solidFill>
                <a:cs typeface="Arial" pitchFamily="34" charset="0"/>
              </a:rPr>
              <a:t>Incentives</a:t>
            </a:r>
            <a:r>
              <a:rPr lang="en-US" sz="3200" dirty="0">
                <a:solidFill>
                  <a:srgbClr val="99FF66"/>
                </a:solidFill>
              </a:rPr>
              <a:t> to Motivate the Contractor </a:t>
            </a:r>
          </a:p>
        </p:txBody>
      </p:sp>
      <p:sp>
        <p:nvSpPr>
          <p:cNvPr id="3343363" name="Rectangle 3">
            <a:extLst>
              <a:ext uri="{FF2B5EF4-FFF2-40B4-BE49-F238E27FC236}">
                <a16:creationId xmlns:a16="http://schemas.microsoft.com/office/drawing/2014/main" id="{CE3DFB35-6B8D-4B71-B4C6-DA822ED0E39F}"/>
              </a:ext>
            </a:extLst>
          </p:cNvPr>
          <p:cNvSpPr>
            <a:spLocks noGrp="1" noChangeArrowheads="1"/>
          </p:cNvSpPr>
          <p:nvPr>
            <p:ph idx="1"/>
          </p:nvPr>
        </p:nvSpPr>
        <p:spPr>
          <a:xfrm>
            <a:off x="476053" y="1828800"/>
            <a:ext cx="11333393" cy="4648200"/>
          </a:xfrm>
        </p:spPr>
        <p:txBody>
          <a:bodyPr>
            <a:normAutofit/>
          </a:bodyPr>
          <a:lstStyle/>
          <a:p>
            <a:pPr marL="609600" indent="-609600">
              <a:defRPr/>
            </a:pPr>
            <a:r>
              <a:rPr lang="en-US" sz="2800" dirty="0"/>
              <a:t>When the contractor competed for the contract award it quoted a price to perform the requirements of the contract</a:t>
            </a:r>
          </a:p>
          <a:p>
            <a:pPr marL="609600" indent="-609600">
              <a:defRPr/>
            </a:pPr>
            <a:r>
              <a:rPr lang="en-US" sz="2800" dirty="0"/>
              <a:t>Logically, the contractor will require:</a:t>
            </a:r>
          </a:p>
          <a:p>
            <a:pPr marL="990600" lvl="1" indent="-533400">
              <a:defRPr/>
            </a:pPr>
            <a:r>
              <a:rPr lang="en-US" sz="2400" dirty="0"/>
              <a:t> A higher payment than already quoted</a:t>
            </a:r>
          </a:p>
          <a:p>
            <a:pPr marL="990600" lvl="1" indent="-533400">
              <a:defRPr/>
            </a:pPr>
            <a:r>
              <a:rPr lang="en-US" sz="2400" dirty="0"/>
              <a:t>To perform at a higher level than required by the contract</a:t>
            </a:r>
          </a:p>
          <a:p>
            <a:pPr marL="609600" indent="-609600">
              <a:defRPr/>
            </a:pPr>
            <a:r>
              <a:rPr lang="en-US" sz="2800" dirty="0"/>
              <a:t>The contractor wants:</a:t>
            </a:r>
          </a:p>
          <a:p>
            <a:pPr marL="990600" lvl="1" indent="-533400">
              <a:defRPr/>
            </a:pPr>
            <a:r>
              <a:rPr lang="en-US" sz="2400" dirty="0"/>
              <a:t>Its higher performance costs covered</a:t>
            </a:r>
          </a:p>
          <a:p>
            <a:pPr marL="990600" lvl="1" indent="-533400">
              <a:defRPr/>
            </a:pPr>
            <a:r>
              <a:rPr lang="en-US" sz="2400" dirty="0"/>
              <a:t>Extra profit in addition to just covering the extra costs</a:t>
            </a:r>
          </a:p>
        </p:txBody>
      </p:sp>
      <p:sp>
        <p:nvSpPr>
          <p:cNvPr id="6" name="Footer Placeholder 3">
            <a:extLst>
              <a:ext uri="{FF2B5EF4-FFF2-40B4-BE49-F238E27FC236}">
                <a16:creationId xmlns:a16="http://schemas.microsoft.com/office/drawing/2014/main" id="{F39512F7-4CA1-4F05-B90A-2B480925F9F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3924B5E-5B63-4419-8C54-EB936B9B564A}"/>
              </a:ext>
            </a:extLst>
          </p:cNvPr>
          <p:cNvSpPr>
            <a:spLocks noGrp="1"/>
          </p:cNvSpPr>
          <p:nvPr>
            <p:ph type="sldNum" sz="quarter" idx="12"/>
          </p:nvPr>
        </p:nvSpPr>
        <p:spPr/>
        <p:txBody>
          <a:bodyPr/>
          <a:lstStyle/>
          <a:p>
            <a:pPr>
              <a:defRPr/>
            </a:pPr>
            <a:r>
              <a:rPr lang="en-US" altLang="en-US" dirty="0"/>
              <a:t>247</a:t>
            </a:r>
          </a:p>
        </p:txBody>
      </p:sp>
      <p:sp>
        <p:nvSpPr>
          <p:cNvPr id="4" name="Footer Placeholder 3">
            <a:extLst>
              <a:ext uri="{FF2B5EF4-FFF2-40B4-BE49-F238E27FC236}">
                <a16:creationId xmlns:a16="http://schemas.microsoft.com/office/drawing/2014/main" id="{2B8590B3-FA86-4D8B-8BF2-210F1225E06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E98A100-823F-4E1C-A4AC-7B1A5E98975A}"/>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423016342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5410" name="Rectangle 2">
            <a:extLst>
              <a:ext uri="{FF2B5EF4-FFF2-40B4-BE49-F238E27FC236}">
                <a16:creationId xmlns:a16="http://schemas.microsoft.com/office/drawing/2014/main" id="{391B2C9A-BA2D-45B6-9CA2-949E014D49B4}"/>
              </a:ext>
            </a:extLst>
          </p:cNvPr>
          <p:cNvSpPr>
            <a:spLocks noGrp="1" noChangeArrowheads="1"/>
          </p:cNvSpPr>
          <p:nvPr>
            <p:ph type="title"/>
          </p:nvPr>
        </p:nvSpPr>
        <p:spPr>
          <a:xfrm>
            <a:off x="480767" y="277814"/>
            <a:ext cx="11151909" cy="941387"/>
          </a:xfrm>
        </p:spPr>
        <p:txBody>
          <a:bodyPr>
            <a:normAutofit fontScale="90000"/>
          </a:bodyPr>
          <a:lstStyle/>
          <a:p>
            <a:pPr eaLnBrk="1" hangingPunct="1">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solidFill>
                  <a:srgbClr val="99FF66"/>
                </a:solidFill>
              </a:rPr>
              <a:t>Sufficient Contractor </a:t>
            </a:r>
            <a:r>
              <a:rPr lang="en-US" sz="3200" dirty="0">
                <a:solidFill>
                  <a:srgbClr val="99FF66"/>
                </a:solidFill>
                <a:cs typeface="Arial" pitchFamily="34" charset="0"/>
              </a:rPr>
              <a:t>Incentives</a:t>
            </a:r>
            <a:r>
              <a:rPr lang="en-US" sz="3200" dirty="0">
                <a:solidFill>
                  <a:srgbClr val="99FF66"/>
                </a:solidFill>
              </a:rPr>
              <a:t> </a:t>
            </a:r>
          </a:p>
        </p:txBody>
      </p:sp>
      <p:sp>
        <p:nvSpPr>
          <p:cNvPr id="3345411" name="Rectangle 3">
            <a:extLst>
              <a:ext uri="{FF2B5EF4-FFF2-40B4-BE49-F238E27FC236}">
                <a16:creationId xmlns:a16="http://schemas.microsoft.com/office/drawing/2014/main" id="{EEFD81E6-6BEF-4947-A5FC-EE1AE9B471C9}"/>
              </a:ext>
            </a:extLst>
          </p:cNvPr>
          <p:cNvSpPr>
            <a:spLocks noGrp="1" noChangeArrowheads="1"/>
          </p:cNvSpPr>
          <p:nvPr>
            <p:ph idx="1"/>
          </p:nvPr>
        </p:nvSpPr>
        <p:spPr>
          <a:xfrm>
            <a:off x="480767" y="1352746"/>
            <a:ext cx="11288598" cy="5124254"/>
          </a:xfrm>
        </p:spPr>
        <p:txBody>
          <a:bodyPr>
            <a:normAutofit/>
          </a:bodyPr>
          <a:lstStyle/>
          <a:p>
            <a:pPr marL="609600" indent="-609600">
              <a:defRPr/>
            </a:pPr>
            <a:r>
              <a:rPr lang="en-US" dirty="0"/>
              <a:t>e.g.,</a:t>
            </a:r>
          </a:p>
          <a:p>
            <a:pPr marL="990600" lvl="1" indent="-533400">
              <a:defRPr/>
            </a:pPr>
            <a:r>
              <a:rPr lang="en-US" dirty="0"/>
              <a:t>If there is a contract for drug treatment for parolees with the objective of reducing the recidivism rate of parolees                       </a:t>
            </a:r>
            <a:r>
              <a:rPr lang="en-US" sz="2400" dirty="0"/>
              <a:t>(</a:t>
            </a:r>
            <a:r>
              <a:rPr lang="en-US" sz="2000" dirty="0"/>
              <a:t>Keeping them from being re-incarcerated)</a:t>
            </a:r>
          </a:p>
          <a:p>
            <a:pPr marL="990600" lvl="1" indent="-533400">
              <a:defRPr/>
            </a:pPr>
            <a:r>
              <a:rPr lang="en-US" dirty="0"/>
              <a:t>Based on the premise that addiction is a key factor in parolees committing crimes</a:t>
            </a:r>
          </a:p>
          <a:p>
            <a:pPr marL="990600" lvl="1" indent="-533400">
              <a:defRPr/>
            </a:pPr>
            <a:r>
              <a:rPr lang="en-US" dirty="0"/>
              <a:t>And the recidivism rate</a:t>
            </a:r>
          </a:p>
          <a:p>
            <a:pPr marL="1371600" lvl="2" indent="-457200">
              <a:defRPr/>
            </a:pPr>
            <a:r>
              <a:rPr lang="en-US" sz="2000" b="1" dirty="0"/>
              <a:t>Without</a:t>
            </a:r>
            <a:r>
              <a:rPr lang="en-US" b="1" dirty="0"/>
              <a:t> </a:t>
            </a:r>
            <a:r>
              <a:rPr lang="en-US" sz="2000" b="1" dirty="0"/>
              <a:t>drug treatment</a:t>
            </a:r>
            <a:r>
              <a:rPr lang="en-US" b="1" dirty="0"/>
              <a:t> </a:t>
            </a:r>
            <a:r>
              <a:rPr lang="en-US" sz="2000" b="1" dirty="0"/>
              <a:t>is 40%</a:t>
            </a:r>
          </a:p>
          <a:p>
            <a:pPr marL="1371600" lvl="2" indent="-457200">
              <a:defRPr/>
            </a:pPr>
            <a:r>
              <a:rPr lang="en-US" sz="2000" b="1" dirty="0"/>
              <a:t>With normal drug treatment is 25%</a:t>
            </a:r>
          </a:p>
        </p:txBody>
      </p:sp>
      <p:sp>
        <p:nvSpPr>
          <p:cNvPr id="6" name="Footer Placeholder 3">
            <a:extLst>
              <a:ext uri="{FF2B5EF4-FFF2-40B4-BE49-F238E27FC236}">
                <a16:creationId xmlns:a16="http://schemas.microsoft.com/office/drawing/2014/main" id="{951900A7-1481-4C20-93FB-CDACD35BC36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E7A7559-414C-4789-9BDB-EE552399C241}"/>
              </a:ext>
            </a:extLst>
          </p:cNvPr>
          <p:cNvSpPr>
            <a:spLocks noGrp="1"/>
          </p:cNvSpPr>
          <p:nvPr>
            <p:ph type="sldNum" sz="quarter" idx="12"/>
          </p:nvPr>
        </p:nvSpPr>
        <p:spPr/>
        <p:txBody>
          <a:bodyPr/>
          <a:lstStyle/>
          <a:p>
            <a:pPr>
              <a:defRPr/>
            </a:pPr>
            <a:fld id="{F5E5BE3B-A56F-4D1D-98EB-ED98B36AAE06}" type="slidenum">
              <a:rPr lang="en-US" altLang="en-US"/>
              <a:pPr>
                <a:defRPr/>
              </a:pPr>
              <a:t>247</a:t>
            </a:fld>
            <a:endParaRPr lang="en-US" altLang="en-US" dirty="0"/>
          </a:p>
        </p:txBody>
      </p:sp>
      <p:sp>
        <p:nvSpPr>
          <p:cNvPr id="4" name="Footer Placeholder 3">
            <a:extLst>
              <a:ext uri="{FF2B5EF4-FFF2-40B4-BE49-F238E27FC236}">
                <a16:creationId xmlns:a16="http://schemas.microsoft.com/office/drawing/2014/main" id="{B723C778-4AA7-4150-A7D8-A3E93443C11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489595605"/>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7458" name="Rectangle 2">
            <a:extLst>
              <a:ext uri="{FF2B5EF4-FFF2-40B4-BE49-F238E27FC236}">
                <a16:creationId xmlns:a16="http://schemas.microsoft.com/office/drawing/2014/main" id="{9C21FC77-253E-4DC8-9FEF-3B581C855E73}"/>
              </a:ext>
            </a:extLst>
          </p:cNvPr>
          <p:cNvSpPr>
            <a:spLocks noGrp="1" noChangeArrowheads="1"/>
          </p:cNvSpPr>
          <p:nvPr>
            <p:ph type="title"/>
          </p:nvPr>
        </p:nvSpPr>
        <p:spPr>
          <a:xfrm>
            <a:off x="485479" y="277814"/>
            <a:ext cx="11217897" cy="941387"/>
          </a:xfrm>
        </p:spPr>
        <p:txBody>
          <a:bodyPr>
            <a:normAutofit fontScale="90000"/>
          </a:bodyPr>
          <a:lstStyle/>
          <a:p>
            <a:pPr eaLnBrk="1" hangingPunct="1">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solidFill>
                  <a:srgbClr val="99FF66"/>
                </a:solidFill>
              </a:rPr>
              <a:t>Sufficient Contractor </a:t>
            </a:r>
            <a:r>
              <a:rPr lang="en-US" sz="3200" dirty="0">
                <a:solidFill>
                  <a:srgbClr val="99FF66"/>
                </a:solidFill>
                <a:cs typeface="Arial" pitchFamily="34" charset="0"/>
              </a:rPr>
              <a:t>Incentives </a:t>
            </a:r>
            <a:r>
              <a:rPr lang="en-US" sz="2400" dirty="0">
                <a:solidFill>
                  <a:srgbClr val="99FF66"/>
                </a:solidFill>
                <a:cs typeface="Arial" pitchFamily="34" charset="0"/>
              </a:rPr>
              <a:t>(Cont’d)</a:t>
            </a:r>
            <a:endParaRPr lang="en-US" sz="3200" dirty="0">
              <a:solidFill>
                <a:srgbClr val="99FF66"/>
              </a:solidFill>
            </a:endParaRPr>
          </a:p>
        </p:txBody>
      </p:sp>
      <p:sp>
        <p:nvSpPr>
          <p:cNvPr id="3347459" name="Rectangle 3">
            <a:extLst>
              <a:ext uri="{FF2B5EF4-FFF2-40B4-BE49-F238E27FC236}">
                <a16:creationId xmlns:a16="http://schemas.microsoft.com/office/drawing/2014/main" id="{ADDA073A-3B29-4AC8-911D-1182EFF9560A}"/>
              </a:ext>
            </a:extLst>
          </p:cNvPr>
          <p:cNvSpPr>
            <a:spLocks noGrp="1" noChangeArrowheads="1"/>
          </p:cNvSpPr>
          <p:nvPr>
            <p:ph idx="1"/>
          </p:nvPr>
        </p:nvSpPr>
        <p:spPr>
          <a:xfrm>
            <a:off x="485479" y="1277332"/>
            <a:ext cx="11323968" cy="5580668"/>
          </a:xfrm>
        </p:spPr>
        <p:txBody>
          <a:bodyPr>
            <a:normAutofit/>
          </a:bodyPr>
          <a:lstStyle/>
          <a:p>
            <a:pPr marL="609600" indent="-609600">
              <a:lnSpc>
                <a:spcPct val="100000"/>
              </a:lnSpc>
              <a:defRPr/>
            </a:pPr>
            <a:r>
              <a:rPr lang="en-US" sz="2800" dirty="0"/>
              <a:t>An incentive could be:</a:t>
            </a:r>
          </a:p>
          <a:p>
            <a:pPr marL="990600" lvl="1" indent="-533400">
              <a:lnSpc>
                <a:spcPct val="100000"/>
              </a:lnSpc>
              <a:defRPr/>
            </a:pPr>
            <a:r>
              <a:rPr lang="en-US" sz="2400" dirty="0"/>
              <a:t>The contractor will receive an extra 1% of its contract amount for each full percent reduction in the recidivism rate below 25%, two years after the contract ends</a:t>
            </a:r>
          </a:p>
          <a:p>
            <a:pPr marL="1371600" lvl="2" indent="-457200">
              <a:lnSpc>
                <a:spcPct val="100000"/>
              </a:lnSpc>
              <a:defRPr/>
            </a:pPr>
            <a:r>
              <a:rPr lang="en-US" sz="2000" dirty="0"/>
              <a:t>On a $1 million contract, 1% increased payment equals $10,000</a:t>
            </a:r>
          </a:p>
          <a:p>
            <a:pPr marL="609600" indent="-609600">
              <a:lnSpc>
                <a:spcPct val="100000"/>
              </a:lnSpc>
              <a:defRPr/>
            </a:pPr>
            <a:r>
              <a:rPr lang="en-US" sz="2800" dirty="0"/>
              <a:t>If some form of tracking is required by the contractor for 2 years after the contract ends </a:t>
            </a:r>
          </a:p>
          <a:p>
            <a:pPr marL="990600" lvl="1" indent="-533400">
              <a:lnSpc>
                <a:spcPct val="100000"/>
              </a:lnSpc>
              <a:defRPr/>
            </a:pPr>
            <a:r>
              <a:rPr lang="en-US" sz="2400" dirty="0"/>
              <a:t>This will be an expense to the contractor</a:t>
            </a:r>
          </a:p>
          <a:p>
            <a:pPr marL="990600" lvl="1" indent="-533400">
              <a:lnSpc>
                <a:spcPct val="100000"/>
              </a:lnSpc>
              <a:defRPr/>
            </a:pPr>
            <a:r>
              <a:rPr lang="en-US" sz="2400" dirty="0"/>
              <a:t>This expense will not be recouped by the contractor if there is not at least a 1% recidivism rate decrease</a:t>
            </a:r>
          </a:p>
          <a:p>
            <a:pPr marL="990600" lvl="1" indent="-533400">
              <a:lnSpc>
                <a:spcPct val="100000"/>
              </a:lnSpc>
              <a:defRPr/>
            </a:pPr>
            <a:r>
              <a:rPr lang="en-US" sz="2400" dirty="0"/>
              <a:t>Unless tracking was a contract run-out requirement that the contractor quoted a price to perform</a:t>
            </a:r>
          </a:p>
        </p:txBody>
      </p:sp>
      <p:sp>
        <p:nvSpPr>
          <p:cNvPr id="6" name="Footer Placeholder 3">
            <a:extLst>
              <a:ext uri="{FF2B5EF4-FFF2-40B4-BE49-F238E27FC236}">
                <a16:creationId xmlns:a16="http://schemas.microsoft.com/office/drawing/2014/main" id="{AB00ED36-42D4-40DF-8B96-D0743B216F3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E8C7F58-0090-4D99-BB9F-26895F57F13F}"/>
              </a:ext>
            </a:extLst>
          </p:cNvPr>
          <p:cNvSpPr>
            <a:spLocks noGrp="1"/>
          </p:cNvSpPr>
          <p:nvPr>
            <p:ph type="sldNum" sz="quarter" idx="12"/>
          </p:nvPr>
        </p:nvSpPr>
        <p:spPr/>
        <p:txBody>
          <a:bodyPr/>
          <a:lstStyle/>
          <a:p>
            <a:pPr>
              <a:defRPr/>
            </a:pPr>
            <a:fld id="{96B9C289-E426-457C-AF23-D1B3518DCD71}" type="slidenum">
              <a:rPr lang="en-US" altLang="en-US"/>
              <a:pPr>
                <a:defRPr/>
              </a:pPr>
              <a:t>248</a:t>
            </a:fld>
            <a:endParaRPr lang="en-US" altLang="en-US" dirty="0"/>
          </a:p>
        </p:txBody>
      </p:sp>
      <p:sp>
        <p:nvSpPr>
          <p:cNvPr id="4" name="Footer Placeholder 3">
            <a:extLst>
              <a:ext uri="{FF2B5EF4-FFF2-40B4-BE49-F238E27FC236}">
                <a16:creationId xmlns:a16="http://schemas.microsoft.com/office/drawing/2014/main" id="{AC542B1C-530D-4629-A96C-13261C282FC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183030784"/>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9506" name="Rectangle 2">
            <a:extLst>
              <a:ext uri="{FF2B5EF4-FFF2-40B4-BE49-F238E27FC236}">
                <a16:creationId xmlns:a16="http://schemas.microsoft.com/office/drawing/2014/main" id="{2232F538-793A-4C85-B0E7-6E74B3D1D6AC}"/>
              </a:ext>
            </a:extLst>
          </p:cNvPr>
          <p:cNvSpPr>
            <a:spLocks noGrp="1" noChangeArrowheads="1"/>
          </p:cNvSpPr>
          <p:nvPr>
            <p:ph type="title"/>
          </p:nvPr>
        </p:nvSpPr>
        <p:spPr>
          <a:xfrm>
            <a:off x="471339" y="277814"/>
            <a:ext cx="11095349" cy="941387"/>
          </a:xfrm>
        </p:spPr>
        <p:txBody>
          <a:bodyPr>
            <a:normAutofit fontScale="90000"/>
          </a:bodyPr>
          <a:lstStyle/>
          <a:p>
            <a:pPr eaLnBrk="1" hangingPunct="1">
              <a:defRPr/>
            </a:pPr>
            <a:r>
              <a:rPr lang="en-US" sz="4000" dirty="0">
                <a:cs typeface="Arial" pitchFamily="34" charset="0"/>
              </a:rPr>
              <a:t>Performance Based Contracting</a:t>
            </a:r>
            <a:br>
              <a:rPr lang="en-US" sz="4000" dirty="0">
                <a:solidFill>
                  <a:srgbClr val="FF9900"/>
                </a:solidFill>
                <a:cs typeface="Arial" pitchFamily="34" charset="0"/>
              </a:rPr>
            </a:br>
            <a:r>
              <a:rPr lang="en-US" sz="3200" dirty="0">
                <a:solidFill>
                  <a:srgbClr val="99FF66"/>
                </a:solidFill>
              </a:rPr>
              <a:t>Sufficient Contractor </a:t>
            </a:r>
            <a:r>
              <a:rPr lang="en-US" sz="3200" dirty="0">
                <a:solidFill>
                  <a:srgbClr val="99FF66"/>
                </a:solidFill>
                <a:cs typeface="Arial" pitchFamily="34" charset="0"/>
              </a:rPr>
              <a:t>Incentives </a:t>
            </a:r>
            <a:r>
              <a:rPr lang="en-US" sz="2400" dirty="0">
                <a:solidFill>
                  <a:srgbClr val="99FF66"/>
                </a:solidFill>
                <a:cs typeface="Arial" pitchFamily="34" charset="0"/>
              </a:rPr>
              <a:t>(Cont’d)</a:t>
            </a:r>
          </a:p>
        </p:txBody>
      </p:sp>
      <p:sp>
        <p:nvSpPr>
          <p:cNvPr id="3349507" name="Rectangle 3">
            <a:extLst>
              <a:ext uri="{FF2B5EF4-FFF2-40B4-BE49-F238E27FC236}">
                <a16:creationId xmlns:a16="http://schemas.microsoft.com/office/drawing/2014/main" id="{BD038916-B6DA-4636-8741-91A8D3C2B115}"/>
              </a:ext>
            </a:extLst>
          </p:cNvPr>
          <p:cNvSpPr>
            <a:spLocks noGrp="1" noChangeArrowheads="1"/>
          </p:cNvSpPr>
          <p:nvPr>
            <p:ph idx="1"/>
          </p:nvPr>
        </p:nvSpPr>
        <p:spPr>
          <a:xfrm>
            <a:off x="523187" y="1219201"/>
            <a:ext cx="11286259" cy="5257799"/>
          </a:xfrm>
        </p:spPr>
        <p:txBody>
          <a:bodyPr>
            <a:normAutofit lnSpcReduction="10000"/>
          </a:bodyPr>
          <a:lstStyle/>
          <a:p>
            <a:pPr marL="609600" indent="-609600">
              <a:defRPr/>
            </a:pPr>
            <a:r>
              <a:rPr lang="en-US" sz="2800" dirty="0"/>
              <a:t>The contractor may know that supports are needed to help former addicts stay clean</a:t>
            </a:r>
          </a:p>
          <a:p>
            <a:pPr marL="990600" lvl="1" indent="-533400">
              <a:defRPr/>
            </a:pPr>
            <a:r>
              <a:rPr lang="en-US" sz="2400" dirty="0"/>
              <a:t>“Supports” means contractor staff that is constantly available for encouragement, guidance, etc..  </a:t>
            </a:r>
          </a:p>
          <a:p>
            <a:pPr marL="609600" indent="-609600">
              <a:defRPr/>
            </a:pPr>
            <a:r>
              <a:rPr lang="en-US" sz="2800" dirty="0"/>
              <a:t>These supports would be needed for 2 years after contract payment has stopped</a:t>
            </a:r>
          </a:p>
          <a:p>
            <a:pPr marL="990600" lvl="1" indent="-533400">
              <a:defRPr/>
            </a:pPr>
            <a:r>
              <a:rPr lang="en-US" sz="2400" dirty="0"/>
              <a:t>With only the possibility that there would be a payback</a:t>
            </a:r>
          </a:p>
          <a:p>
            <a:pPr marL="609600" indent="-609600">
              <a:defRPr/>
            </a:pPr>
            <a:r>
              <a:rPr lang="en-US" sz="2800" dirty="0"/>
              <a:t>The contractor may calculate that it will cost  $50,000 for 2 years of support, tracking, etc..</a:t>
            </a:r>
          </a:p>
          <a:p>
            <a:pPr marL="990600" lvl="1" indent="-533400">
              <a:defRPr/>
            </a:pPr>
            <a:r>
              <a:rPr lang="en-US" sz="2400" dirty="0"/>
              <a:t>To be in the position of possibly getting a payback</a:t>
            </a:r>
          </a:p>
        </p:txBody>
      </p:sp>
      <p:sp>
        <p:nvSpPr>
          <p:cNvPr id="6" name="Footer Placeholder 3">
            <a:extLst>
              <a:ext uri="{FF2B5EF4-FFF2-40B4-BE49-F238E27FC236}">
                <a16:creationId xmlns:a16="http://schemas.microsoft.com/office/drawing/2014/main" id="{493A9B8C-7F61-42BC-AA60-BA64818C858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CD8B49B-B363-438E-BF03-B0BABFE88EB4}"/>
              </a:ext>
            </a:extLst>
          </p:cNvPr>
          <p:cNvSpPr>
            <a:spLocks noGrp="1"/>
          </p:cNvSpPr>
          <p:nvPr>
            <p:ph type="sldNum" sz="quarter" idx="12"/>
          </p:nvPr>
        </p:nvSpPr>
        <p:spPr/>
        <p:txBody>
          <a:bodyPr/>
          <a:lstStyle/>
          <a:p>
            <a:pPr>
              <a:defRPr/>
            </a:pPr>
            <a:fld id="{A5B280E7-E156-42E5-827E-407A9ADA4C15}" type="slidenum">
              <a:rPr lang="en-US" altLang="en-US"/>
              <a:pPr>
                <a:defRPr/>
              </a:pPr>
              <a:t>249</a:t>
            </a:fld>
            <a:endParaRPr lang="en-US" altLang="en-US" dirty="0"/>
          </a:p>
        </p:txBody>
      </p:sp>
      <p:sp>
        <p:nvSpPr>
          <p:cNvPr id="4" name="Footer Placeholder 3">
            <a:extLst>
              <a:ext uri="{FF2B5EF4-FFF2-40B4-BE49-F238E27FC236}">
                <a16:creationId xmlns:a16="http://schemas.microsoft.com/office/drawing/2014/main" id="{070D26BF-CE57-45FE-928F-0039DA9D43D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10812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p:txBody>
          <a:bodyPr>
            <a:normAutofit/>
          </a:bodyPr>
          <a:lstStyle/>
          <a:p>
            <a:r>
              <a:rPr lang="en-US" b="0" dirty="0"/>
              <a:t>Specifications = communication</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16816" y="951723"/>
            <a:ext cx="11651723" cy="5794310"/>
          </a:xfrm>
        </p:spPr>
        <p:txBody>
          <a:bodyPr>
            <a:normAutofit fontScale="92500" lnSpcReduction="20000"/>
          </a:bodyPr>
          <a:lstStyle/>
          <a:p>
            <a:r>
              <a:rPr lang="en-US" sz="3000" dirty="0"/>
              <a:t>Specifications are intended to communicate to the various audiences on the prior slide </a:t>
            </a:r>
            <a:r>
              <a:rPr lang="en-US" sz="3000" b="1" u="sng" dirty="0"/>
              <a:t>all</a:t>
            </a:r>
            <a:r>
              <a:rPr lang="en-US" sz="3000" b="1" dirty="0"/>
              <a:t> </a:t>
            </a:r>
            <a:r>
              <a:rPr lang="en-US" sz="3000" dirty="0"/>
              <a:t>the procuring unit’s requirements </a:t>
            </a:r>
          </a:p>
          <a:p>
            <a:pPr lvl="1"/>
            <a:r>
              <a:rPr lang="en-US" sz="2600" dirty="0">
                <a:solidFill>
                  <a:schemeClr val="tx2">
                    <a:lumMod val="75000"/>
                  </a:schemeClr>
                </a:solidFill>
              </a:rPr>
              <a:t>WHAT </a:t>
            </a:r>
            <a:r>
              <a:rPr lang="en-US" sz="2600" dirty="0"/>
              <a:t>is needed</a:t>
            </a:r>
          </a:p>
          <a:p>
            <a:pPr lvl="1"/>
            <a:r>
              <a:rPr lang="en-US" sz="2600" dirty="0">
                <a:solidFill>
                  <a:schemeClr val="tx2">
                    <a:lumMod val="75000"/>
                  </a:schemeClr>
                </a:solidFill>
              </a:rPr>
              <a:t>WHEN </a:t>
            </a:r>
            <a:r>
              <a:rPr lang="en-US" sz="2600" dirty="0"/>
              <a:t>it is needed</a:t>
            </a:r>
          </a:p>
          <a:p>
            <a:pPr lvl="1"/>
            <a:r>
              <a:rPr lang="en-US" sz="2600" dirty="0"/>
              <a:t>And sometimes others aspects, such as </a:t>
            </a:r>
            <a:r>
              <a:rPr lang="en-US" sz="2600" dirty="0">
                <a:solidFill>
                  <a:schemeClr val="accent6"/>
                </a:solidFill>
              </a:rPr>
              <a:t>where </a:t>
            </a:r>
            <a:r>
              <a:rPr lang="en-US" sz="2600" dirty="0"/>
              <a:t>the need is to be provided, </a:t>
            </a:r>
            <a:r>
              <a:rPr lang="en-US" sz="2600" dirty="0">
                <a:solidFill>
                  <a:schemeClr val="accent6"/>
                </a:solidFill>
              </a:rPr>
              <a:t>why </a:t>
            </a:r>
            <a:r>
              <a:rPr lang="en-US" sz="2600" dirty="0"/>
              <a:t>the need exists, or </a:t>
            </a:r>
            <a:r>
              <a:rPr lang="en-US" sz="2600" dirty="0">
                <a:solidFill>
                  <a:schemeClr val="accent6"/>
                </a:solidFill>
              </a:rPr>
              <a:t>how </a:t>
            </a:r>
            <a:r>
              <a:rPr lang="en-US" sz="2600" dirty="0"/>
              <a:t>the need is to be satisfied</a:t>
            </a:r>
          </a:p>
          <a:p>
            <a:r>
              <a:rPr lang="en-US" sz="3000" dirty="0"/>
              <a:t>The best way to communicate is to:</a:t>
            </a:r>
          </a:p>
          <a:p>
            <a:pPr lvl="1"/>
            <a:r>
              <a:rPr lang="en-US" sz="2600" dirty="0"/>
              <a:t>Know what you want to say</a:t>
            </a:r>
          </a:p>
          <a:p>
            <a:pPr lvl="1"/>
            <a:r>
              <a:rPr lang="en-US" sz="2600" dirty="0"/>
              <a:t>Figure-out the simplest, most </a:t>
            </a:r>
            <a:r>
              <a:rPr lang="en-US" sz="2600" b="1" u="sng" dirty="0">
                <a:solidFill>
                  <a:srgbClr val="FF0000"/>
                </a:solidFill>
              </a:rPr>
              <a:t>direct</a:t>
            </a:r>
            <a:r>
              <a:rPr lang="en-US" sz="2600" b="1" dirty="0">
                <a:solidFill>
                  <a:srgbClr val="FF0000"/>
                </a:solidFill>
              </a:rPr>
              <a:t> </a:t>
            </a:r>
            <a:r>
              <a:rPr lang="en-US" sz="2600" dirty="0"/>
              <a:t>way to say it</a:t>
            </a:r>
          </a:p>
          <a:p>
            <a:pPr lvl="1"/>
            <a:r>
              <a:rPr lang="en-US" sz="2600" b="1" dirty="0">
                <a:solidFill>
                  <a:srgbClr val="FFC000"/>
                </a:solidFill>
              </a:rPr>
              <a:t>Avoid redundancy </a:t>
            </a:r>
            <a:r>
              <a:rPr lang="en-US" sz="2600" dirty="0"/>
              <a:t>&amp; verboseness (wordiness; excess words)</a:t>
            </a:r>
          </a:p>
          <a:p>
            <a:pPr lvl="2"/>
            <a:r>
              <a:rPr lang="en-US" dirty="0"/>
              <a:t>Don’t let specifications, hence contract requirements, get lost among an avalanche of words </a:t>
            </a:r>
          </a:p>
          <a:p>
            <a:pPr marL="914400" lvl="2" indent="0">
              <a:buNone/>
            </a:pPr>
            <a:r>
              <a:rPr lang="en-US" dirty="0"/>
              <a:t>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25</a:t>
            </a:fld>
            <a:endParaRPr lang="en-US" dirty="0"/>
          </a:p>
        </p:txBody>
      </p:sp>
    </p:spTree>
    <p:extLst>
      <p:ext uri="{BB962C8B-B14F-4D97-AF65-F5344CB8AC3E}">
        <p14:creationId xmlns:p14="http://schemas.microsoft.com/office/powerpoint/2010/main" val="1605530528"/>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1554" name="Rectangle 2">
            <a:extLst>
              <a:ext uri="{FF2B5EF4-FFF2-40B4-BE49-F238E27FC236}">
                <a16:creationId xmlns:a16="http://schemas.microsoft.com/office/drawing/2014/main" id="{C6C7EA55-1EDD-434E-9980-B8234CE1C694}"/>
              </a:ext>
            </a:extLst>
          </p:cNvPr>
          <p:cNvSpPr>
            <a:spLocks noGrp="1" noChangeArrowheads="1"/>
          </p:cNvSpPr>
          <p:nvPr>
            <p:ph type="title"/>
          </p:nvPr>
        </p:nvSpPr>
        <p:spPr>
          <a:xfrm>
            <a:off x="546755" y="277814"/>
            <a:ext cx="11104775" cy="941387"/>
          </a:xfrm>
        </p:spPr>
        <p:txBody>
          <a:bodyPr>
            <a:normAutofit fontScale="90000"/>
          </a:bodyPr>
          <a:lstStyle/>
          <a:p>
            <a:pPr eaLnBrk="1" hangingPunct="1">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solidFill>
                  <a:srgbClr val="99FF66"/>
                </a:solidFill>
              </a:rPr>
              <a:t>Sufficient Contractor </a:t>
            </a:r>
            <a:r>
              <a:rPr lang="en-US" sz="3200" dirty="0">
                <a:solidFill>
                  <a:srgbClr val="99FF66"/>
                </a:solidFill>
                <a:cs typeface="Arial" pitchFamily="34" charset="0"/>
              </a:rPr>
              <a:t>Incentives </a:t>
            </a:r>
            <a:r>
              <a:rPr lang="en-US" sz="2400" dirty="0">
                <a:solidFill>
                  <a:srgbClr val="99FF66"/>
                </a:solidFill>
                <a:cs typeface="Arial" pitchFamily="34" charset="0"/>
              </a:rPr>
              <a:t>(Cont’d)</a:t>
            </a:r>
          </a:p>
        </p:txBody>
      </p:sp>
      <p:sp>
        <p:nvSpPr>
          <p:cNvPr id="3351555" name="Rectangle 3">
            <a:extLst>
              <a:ext uri="{FF2B5EF4-FFF2-40B4-BE49-F238E27FC236}">
                <a16:creationId xmlns:a16="http://schemas.microsoft.com/office/drawing/2014/main" id="{835206C0-A85A-4C0F-8451-4DE804238651}"/>
              </a:ext>
            </a:extLst>
          </p:cNvPr>
          <p:cNvSpPr>
            <a:spLocks noGrp="1" noChangeArrowheads="1"/>
          </p:cNvSpPr>
          <p:nvPr>
            <p:ph idx="1"/>
          </p:nvPr>
        </p:nvSpPr>
        <p:spPr>
          <a:xfrm>
            <a:off x="476054" y="1595438"/>
            <a:ext cx="11392484" cy="4876800"/>
          </a:xfrm>
        </p:spPr>
        <p:txBody>
          <a:bodyPr>
            <a:normAutofit fontScale="92500"/>
          </a:bodyPr>
          <a:lstStyle/>
          <a:p>
            <a:pPr marL="609600" indent="-609600">
              <a:defRPr/>
            </a:pPr>
            <a:r>
              <a:rPr lang="en-US" sz="2800" dirty="0"/>
              <a:t>If historically even with supports there is little success after 2 years with recidivism below 25% </a:t>
            </a:r>
          </a:p>
          <a:p>
            <a:pPr marL="609600" indent="-609600">
              <a:defRPr/>
            </a:pPr>
            <a:r>
              <a:rPr lang="en-US" sz="2800" dirty="0"/>
              <a:t>And the lowest recidivism rate ever achieved with this population after 2 years is 20%</a:t>
            </a:r>
          </a:p>
          <a:p>
            <a:pPr marL="609600" indent="-609600">
              <a:defRPr/>
            </a:pPr>
            <a:r>
              <a:rPr lang="en-US" sz="2800" dirty="0"/>
              <a:t>The best the contractor can reasonably project in terms of recidivism reduction is 5% </a:t>
            </a:r>
          </a:p>
          <a:p>
            <a:pPr marL="990600" lvl="1" indent="-533400">
              <a:defRPr/>
            </a:pPr>
            <a:r>
              <a:rPr lang="en-US" sz="2400" dirty="0"/>
              <a:t>25% recidivism contract objective – 20% best ever achieved = 5% difference </a:t>
            </a:r>
          </a:p>
          <a:p>
            <a:pPr marL="609600" indent="-609600">
              <a:defRPr/>
            </a:pPr>
            <a:r>
              <a:rPr lang="en-US" sz="2800" dirty="0"/>
              <a:t>A 5% recidivism reduction would yield $50,000 more in incentive payments </a:t>
            </a:r>
          </a:p>
        </p:txBody>
      </p:sp>
      <p:sp>
        <p:nvSpPr>
          <p:cNvPr id="6" name="Footer Placeholder 3">
            <a:extLst>
              <a:ext uri="{FF2B5EF4-FFF2-40B4-BE49-F238E27FC236}">
                <a16:creationId xmlns:a16="http://schemas.microsoft.com/office/drawing/2014/main" id="{53CC3647-FB38-45C9-96B6-71E3D3234CA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CE0DF52-6AA5-4114-8689-CAE3DB90D35A}"/>
              </a:ext>
            </a:extLst>
          </p:cNvPr>
          <p:cNvSpPr>
            <a:spLocks noGrp="1"/>
          </p:cNvSpPr>
          <p:nvPr>
            <p:ph type="sldNum" sz="quarter" idx="12"/>
          </p:nvPr>
        </p:nvSpPr>
        <p:spPr/>
        <p:txBody>
          <a:bodyPr/>
          <a:lstStyle/>
          <a:p>
            <a:pPr>
              <a:defRPr/>
            </a:pPr>
            <a:fld id="{426F79A3-4EBF-455A-A588-E8932C75763A}" type="slidenum">
              <a:rPr lang="en-US" altLang="en-US"/>
              <a:pPr>
                <a:defRPr/>
              </a:pPr>
              <a:t>250</a:t>
            </a:fld>
            <a:endParaRPr lang="en-US" altLang="en-US" dirty="0"/>
          </a:p>
        </p:txBody>
      </p:sp>
      <p:sp>
        <p:nvSpPr>
          <p:cNvPr id="5" name="Slide Number Placeholder 4">
            <a:extLst>
              <a:ext uri="{FF2B5EF4-FFF2-40B4-BE49-F238E27FC236}">
                <a16:creationId xmlns:a16="http://schemas.microsoft.com/office/drawing/2014/main" id="{348D0F0E-6BD2-460E-8D9A-87116A041430}"/>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786865737"/>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3602" name="Rectangle 2">
            <a:extLst>
              <a:ext uri="{FF2B5EF4-FFF2-40B4-BE49-F238E27FC236}">
                <a16:creationId xmlns:a16="http://schemas.microsoft.com/office/drawing/2014/main" id="{F89F46B8-AAB6-4377-BE54-33577E0838EF}"/>
              </a:ext>
            </a:extLst>
          </p:cNvPr>
          <p:cNvSpPr>
            <a:spLocks noGrp="1" noChangeArrowheads="1"/>
          </p:cNvSpPr>
          <p:nvPr>
            <p:ph type="title"/>
          </p:nvPr>
        </p:nvSpPr>
        <p:spPr>
          <a:xfrm>
            <a:off x="424205" y="277814"/>
            <a:ext cx="11184903" cy="941387"/>
          </a:xfrm>
        </p:spPr>
        <p:txBody>
          <a:bodyPr>
            <a:normAutofit fontScale="90000"/>
          </a:bodyPr>
          <a:lstStyle/>
          <a:p>
            <a:pPr eaLnBrk="1" hangingPunct="1">
              <a:defRPr/>
            </a:pPr>
            <a:r>
              <a:rPr lang="en-US" sz="4000" dirty="0">
                <a:cs typeface="Arial" pitchFamily="34" charset="0"/>
              </a:rPr>
              <a:t>Performance Based Contracting</a:t>
            </a:r>
            <a:br>
              <a:rPr lang="en-US" sz="4000" dirty="0">
                <a:solidFill>
                  <a:srgbClr val="FF9900"/>
                </a:solidFill>
                <a:cs typeface="Arial" pitchFamily="34" charset="0"/>
              </a:rPr>
            </a:br>
            <a:r>
              <a:rPr lang="en-US" sz="3200" dirty="0">
                <a:solidFill>
                  <a:srgbClr val="99FF66"/>
                </a:solidFill>
              </a:rPr>
              <a:t>Sufficient Contractor </a:t>
            </a:r>
            <a:r>
              <a:rPr lang="en-US" sz="3200" dirty="0">
                <a:solidFill>
                  <a:srgbClr val="99FF66"/>
                </a:solidFill>
                <a:cs typeface="Arial" pitchFamily="34" charset="0"/>
              </a:rPr>
              <a:t>Incentives </a:t>
            </a:r>
            <a:r>
              <a:rPr lang="en-US" sz="2400" dirty="0">
                <a:solidFill>
                  <a:srgbClr val="99FF66"/>
                </a:solidFill>
                <a:cs typeface="Arial" pitchFamily="34" charset="0"/>
              </a:rPr>
              <a:t>(Cont’d)</a:t>
            </a:r>
          </a:p>
        </p:txBody>
      </p:sp>
      <p:sp>
        <p:nvSpPr>
          <p:cNvPr id="3353603" name="Rectangle 3">
            <a:extLst>
              <a:ext uri="{FF2B5EF4-FFF2-40B4-BE49-F238E27FC236}">
                <a16:creationId xmlns:a16="http://schemas.microsoft.com/office/drawing/2014/main" id="{10720284-D9EA-419A-ADDD-EDCB89B9BCE1}"/>
              </a:ext>
            </a:extLst>
          </p:cNvPr>
          <p:cNvSpPr>
            <a:spLocks noGrp="1" noChangeArrowheads="1"/>
          </p:cNvSpPr>
          <p:nvPr>
            <p:ph idx="1"/>
          </p:nvPr>
        </p:nvSpPr>
        <p:spPr>
          <a:xfrm>
            <a:off x="504333" y="1390262"/>
            <a:ext cx="11305113" cy="5239138"/>
          </a:xfrm>
        </p:spPr>
        <p:txBody>
          <a:bodyPr>
            <a:normAutofit/>
          </a:bodyPr>
          <a:lstStyle/>
          <a:p>
            <a:pPr marL="609600" indent="-609600">
              <a:defRPr/>
            </a:pPr>
            <a:r>
              <a:rPr lang="en-US" sz="2800" dirty="0"/>
              <a:t>5% reduction = $50,000 in incentive payments</a:t>
            </a:r>
          </a:p>
          <a:p>
            <a:pPr marL="609600" indent="-609600">
              <a:defRPr/>
            </a:pPr>
            <a:r>
              <a:rPr lang="en-US" sz="2800" dirty="0"/>
              <a:t>But the contractor projected $50,000 in costs just to try to lower the recidivism rate</a:t>
            </a:r>
          </a:p>
          <a:p>
            <a:pPr marL="609600" indent="-609600">
              <a:defRPr/>
            </a:pPr>
            <a:r>
              <a:rPr lang="en-US" sz="2800" dirty="0"/>
              <a:t>So the best the contractor can hope for under this scenario is to break even</a:t>
            </a:r>
          </a:p>
          <a:p>
            <a:pPr marL="990600" lvl="1" indent="-533400">
              <a:defRPr/>
            </a:pPr>
            <a:r>
              <a:rPr lang="en-US" sz="2400" dirty="0"/>
              <a:t>Do you think the contractor will try for the incentive?</a:t>
            </a:r>
          </a:p>
          <a:p>
            <a:pPr marL="609600" indent="-609600">
              <a:defRPr/>
            </a:pPr>
            <a:r>
              <a:rPr lang="en-US" sz="2800" dirty="0"/>
              <a:t>This is just a hypothetical example of incentives</a:t>
            </a:r>
          </a:p>
          <a:p>
            <a:pPr marL="990600" lvl="1" indent="-533400">
              <a:defRPr/>
            </a:pPr>
            <a:r>
              <a:rPr lang="en-US" sz="2400" dirty="0"/>
              <a:t>But it shows the reasoning and calculations needed to try to determine if sufficient incentives can be created </a:t>
            </a:r>
          </a:p>
        </p:txBody>
      </p:sp>
      <p:sp>
        <p:nvSpPr>
          <p:cNvPr id="6" name="Footer Placeholder 3">
            <a:extLst>
              <a:ext uri="{FF2B5EF4-FFF2-40B4-BE49-F238E27FC236}">
                <a16:creationId xmlns:a16="http://schemas.microsoft.com/office/drawing/2014/main" id="{50CF8602-5DAA-4865-91B6-8F766052A97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3E13E38-F9D8-4972-922B-49C9945FF377}"/>
              </a:ext>
            </a:extLst>
          </p:cNvPr>
          <p:cNvSpPr>
            <a:spLocks noGrp="1"/>
          </p:cNvSpPr>
          <p:nvPr>
            <p:ph type="sldNum" sz="quarter" idx="12"/>
          </p:nvPr>
        </p:nvSpPr>
        <p:spPr/>
        <p:txBody>
          <a:bodyPr/>
          <a:lstStyle/>
          <a:p>
            <a:pPr>
              <a:defRPr/>
            </a:pPr>
            <a:fld id="{D5B131F2-B473-45F2-B1B9-F41AB6B05F6F}" type="slidenum">
              <a:rPr lang="en-US" altLang="en-US"/>
              <a:pPr>
                <a:defRPr/>
              </a:pPr>
              <a:t>251</a:t>
            </a:fld>
            <a:endParaRPr lang="en-US" altLang="en-US" dirty="0"/>
          </a:p>
        </p:txBody>
      </p:sp>
      <p:sp>
        <p:nvSpPr>
          <p:cNvPr id="5" name="Slide Number Placeholder 4">
            <a:extLst>
              <a:ext uri="{FF2B5EF4-FFF2-40B4-BE49-F238E27FC236}">
                <a16:creationId xmlns:a16="http://schemas.microsoft.com/office/drawing/2014/main" id="{0817C3C9-A6C2-44A4-9DB5-08C4A923DF0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517607558"/>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5650" name="Rectangle 2">
            <a:extLst>
              <a:ext uri="{FF2B5EF4-FFF2-40B4-BE49-F238E27FC236}">
                <a16:creationId xmlns:a16="http://schemas.microsoft.com/office/drawing/2014/main" id="{9191B53E-D6B4-4428-BE46-18004E76EECD}"/>
              </a:ext>
            </a:extLst>
          </p:cNvPr>
          <p:cNvSpPr>
            <a:spLocks noGrp="1" noChangeArrowheads="1"/>
          </p:cNvSpPr>
          <p:nvPr>
            <p:ph type="title"/>
          </p:nvPr>
        </p:nvSpPr>
        <p:spPr>
          <a:xfrm>
            <a:off x="537328" y="277814"/>
            <a:ext cx="11331210" cy="941387"/>
          </a:xfrm>
        </p:spPr>
        <p:txBody>
          <a:bodyPr>
            <a:normAutofit fontScale="90000"/>
          </a:bodyPr>
          <a:lstStyle/>
          <a:p>
            <a:pPr eaLnBrk="1" hangingPunct="1">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State Perspective on Previous Example</a:t>
            </a:r>
          </a:p>
        </p:txBody>
      </p:sp>
      <p:sp>
        <p:nvSpPr>
          <p:cNvPr id="3355651" name="Rectangle 3">
            <a:extLst>
              <a:ext uri="{FF2B5EF4-FFF2-40B4-BE49-F238E27FC236}">
                <a16:creationId xmlns:a16="http://schemas.microsoft.com/office/drawing/2014/main" id="{85E2F634-0D92-4D02-AF8F-04BB589D45B9}"/>
              </a:ext>
            </a:extLst>
          </p:cNvPr>
          <p:cNvSpPr>
            <a:spLocks noGrp="1" noChangeArrowheads="1"/>
          </p:cNvSpPr>
          <p:nvPr>
            <p:ph idx="1"/>
          </p:nvPr>
        </p:nvSpPr>
        <p:spPr>
          <a:xfrm>
            <a:off x="382553" y="1776953"/>
            <a:ext cx="11485985" cy="5081047"/>
          </a:xfrm>
        </p:spPr>
        <p:txBody>
          <a:bodyPr/>
          <a:lstStyle/>
          <a:p>
            <a:pPr marL="609600" indent="-609600">
              <a:defRPr/>
            </a:pPr>
            <a:r>
              <a:rPr lang="en-US" sz="2800" dirty="0"/>
              <a:t>It costs approximately $25,000 to house an inmate in a State prison for a year</a:t>
            </a:r>
          </a:p>
          <a:p>
            <a:pPr marL="609600" indent="-609600">
              <a:defRPr/>
            </a:pPr>
            <a:r>
              <a:rPr lang="en-US" sz="2800" dirty="0"/>
              <a:t>Paying a $10,000 incentive to keep even one parolee from going back to prison saves the State $15,000 </a:t>
            </a:r>
            <a:r>
              <a:rPr lang="en-US" sz="2800" b="1" i="1" dirty="0">
                <a:solidFill>
                  <a:srgbClr val="00FFFF"/>
                </a:solidFill>
              </a:rPr>
              <a:t>per year</a:t>
            </a:r>
          </a:p>
          <a:p>
            <a:pPr marL="609600" indent="-609600">
              <a:defRPr/>
            </a:pPr>
            <a:r>
              <a:rPr lang="en-US" sz="2800" dirty="0"/>
              <a:t>So it would be worth while to the State to increase a $10,000 incentive payment, if need be, to achieve recidivism reduction</a:t>
            </a:r>
          </a:p>
        </p:txBody>
      </p:sp>
      <p:sp>
        <p:nvSpPr>
          <p:cNvPr id="6" name="Footer Placeholder 3">
            <a:extLst>
              <a:ext uri="{FF2B5EF4-FFF2-40B4-BE49-F238E27FC236}">
                <a16:creationId xmlns:a16="http://schemas.microsoft.com/office/drawing/2014/main" id="{AB42534F-44A2-42B9-AE28-7E1F4342AE5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866AF9C-821E-4BA4-8A99-C9241969ABB9}"/>
              </a:ext>
            </a:extLst>
          </p:cNvPr>
          <p:cNvSpPr>
            <a:spLocks noGrp="1"/>
          </p:cNvSpPr>
          <p:nvPr>
            <p:ph type="sldNum" sz="quarter" idx="12"/>
          </p:nvPr>
        </p:nvSpPr>
        <p:spPr/>
        <p:txBody>
          <a:bodyPr/>
          <a:lstStyle/>
          <a:p>
            <a:pPr>
              <a:defRPr/>
            </a:pPr>
            <a:fld id="{7FE03EFD-7FBC-4966-A894-FE429477F7B3}" type="slidenum">
              <a:rPr lang="en-US" altLang="en-US"/>
              <a:pPr>
                <a:defRPr/>
              </a:pPr>
              <a:t>252</a:t>
            </a:fld>
            <a:endParaRPr lang="en-US" altLang="en-US" dirty="0"/>
          </a:p>
        </p:txBody>
      </p:sp>
      <p:sp>
        <p:nvSpPr>
          <p:cNvPr id="5" name="Slide Number Placeholder 4">
            <a:extLst>
              <a:ext uri="{FF2B5EF4-FFF2-40B4-BE49-F238E27FC236}">
                <a16:creationId xmlns:a16="http://schemas.microsoft.com/office/drawing/2014/main" id="{457D1006-F9F1-4246-BFBD-D0E51E3B2B82}"/>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818431983"/>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7698" name="Rectangle 2">
            <a:extLst>
              <a:ext uri="{FF2B5EF4-FFF2-40B4-BE49-F238E27FC236}">
                <a16:creationId xmlns:a16="http://schemas.microsoft.com/office/drawing/2014/main" id="{4BC89A32-7FC1-4885-96D0-E7764766BAD9}"/>
              </a:ext>
            </a:extLst>
          </p:cNvPr>
          <p:cNvSpPr>
            <a:spLocks noGrp="1" noChangeArrowheads="1"/>
          </p:cNvSpPr>
          <p:nvPr>
            <p:ph type="title"/>
          </p:nvPr>
        </p:nvSpPr>
        <p:spPr>
          <a:xfrm>
            <a:off x="509047" y="277814"/>
            <a:ext cx="11170763" cy="941387"/>
          </a:xfrm>
        </p:spPr>
        <p:txBody>
          <a:bodyPr>
            <a:normAutofit fontScale="90000"/>
          </a:bodyPr>
          <a:lstStyle/>
          <a:p>
            <a:pPr eaLnBrk="1" hangingPunct="1">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State Perspective on Previous Example</a:t>
            </a:r>
          </a:p>
        </p:txBody>
      </p:sp>
      <p:sp>
        <p:nvSpPr>
          <p:cNvPr id="3357699" name="Rectangle 3">
            <a:extLst>
              <a:ext uri="{FF2B5EF4-FFF2-40B4-BE49-F238E27FC236}">
                <a16:creationId xmlns:a16="http://schemas.microsoft.com/office/drawing/2014/main" id="{5C916DC8-201B-4D73-8EDD-1E2CE3F014F4}"/>
              </a:ext>
            </a:extLst>
          </p:cNvPr>
          <p:cNvSpPr>
            <a:spLocks noGrp="1" noChangeArrowheads="1"/>
          </p:cNvSpPr>
          <p:nvPr>
            <p:ph idx="1"/>
          </p:nvPr>
        </p:nvSpPr>
        <p:spPr>
          <a:xfrm>
            <a:off x="466627" y="1602556"/>
            <a:ext cx="11342820" cy="5255443"/>
          </a:xfrm>
        </p:spPr>
        <p:txBody>
          <a:bodyPr>
            <a:normAutofit/>
          </a:bodyPr>
          <a:lstStyle/>
          <a:p>
            <a:pPr marL="609600" indent="-609600">
              <a:lnSpc>
                <a:spcPct val="90000"/>
              </a:lnSpc>
              <a:defRPr/>
            </a:pPr>
            <a:r>
              <a:rPr lang="en-US" sz="2800" dirty="0"/>
              <a:t>It the contract was to provide drug treatment for 100 parolees</a:t>
            </a:r>
          </a:p>
          <a:p>
            <a:pPr marL="609600" indent="-609600">
              <a:lnSpc>
                <a:spcPct val="90000"/>
              </a:lnSpc>
              <a:defRPr/>
            </a:pPr>
            <a:r>
              <a:rPr lang="en-US" sz="2800" dirty="0"/>
              <a:t>And normal recidivism for a population subject to drug treatment was 25%</a:t>
            </a:r>
          </a:p>
          <a:p>
            <a:pPr marL="990600" lvl="1" indent="-533400">
              <a:lnSpc>
                <a:spcPct val="90000"/>
              </a:lnSpc>
              <a:defRPr/>
            </a:pPr>
            <a:r>
              <a:rPr lang="en-US" sz="2400" dirty="0"/>
              <a:t>i.e., 25 of the 100 persons assisted by the drug treatment contract would be expected to be re-incarcerated within 2 years</a:t>
            </a:r>
          </a:p>
          <a:p>
            <a:pPr marL="609600" indent="-609600">
              <a:lnSpc>
                <a:spcPct val="90000"/>
              </a:lnSpc>
              <a:defRPr/>
            </a:pPr>
            <a:r>
              <a:rPr lang="en-US" sz="2800" dirty="0"/>
              <a:t>The incentive could be $15,000 for each person </a:t>
            </a:r>
            <a:r>
              <a:rPr lang="en-US" sz="2800" b="1" u="sng" dirty="0">
                <a:solidFill>
                  <a:srgbClr val="FFFF00"/>
                </a:solidFill>
              </a:rPr>
              <a:t>under 25</a:t>
            </a:r>
            <a:r>
              <a:rPr lang="en-US" sz="2800" b="1" dirty="0">
                <a:solidFill>
                  <a:srgbClr val="FFFF00"/>
                </a:solidFill>
              </a:rPr>
              <a:t> </a:t>
            </a:r>
            <a:r>
              <a:rPr lang="en-US" sz="2800" dirty="0"/>
              <a:t>that was incarcerated after 2 years</a:t>
            </a:r>
          </a:p>
          <a:p>
            <a:pPr marL="990600" lvl="1" indent="-533400">
              <a:lnSpc>
                <a:spcPct val="90000"/>
              </a:lnSpc>
              <a:defRPr/>
            </a:pPr>
            <a:r>
              <a:rPr lang="en-US" sz="2400" dirty="0"/>
              <a:t>e.g., if 22 persons were incarcerated the vendor would get $45,000 in incentive payments</a:t>
            </a:r>
          </a:p>
          <a:p>
            <a:pPr marL="1371600" lvl="2" indent="-457200">
              <a:lnSpc>
                <a:spcPct val="90000"/>
              </a:lnSpc>
              <a:defRPr/>
            </a:pPr>
            <a:r>
              <a:rPr lang="en-US" sz="2000" dirty="0"/>
              <a:t>(25 expected, minus 22 actual = 3 less than expected x $15,000 = $45,000) </a:t>
            </a:r>
          </a:p>
        </p:txBody>
      </p:sp>
      <p:sp>
        <p:nvSpPr>
          <p:cNvPr id="6" name="Footer Placeholder 3">
            <a:extLst>
              <a:ext uri="{FF2B5EF4-FFF2-40B4-BE49-F238E27FC236}">
                <a16:creationId xmlns:a16="http://schemas.microsoft.com/office/drawing/2014/main" id="{4B11080E-8BA7-4132-9B38-B92D60D7F4E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DE251CB-7122-4B60-8359-0AEA287387F2}"/>
              </a:ext>
            </a:extLst>
          </p:cNvPr>
          <p:cNvSpPr>
            <a:spLocks noGrp="1"/>
          </p:cNvSpPr>
          <p:nvPr>
            <p:ph type="sldNum" sz="quarter" idx="12"/>
          </p:nvPr>
        </p:nvSpPr>
        <p:spPr/>
        <p:txBody>
          <a:bodyPr/>
          <a:lstStyle/>
          <a:p>
            <a:pPr>
              <a:defRPr/>
            </a:pPr>
            <a:fld id="{C200DD36-FBB3-4681-854B-7087EB93482E}" type="slidenum">
              <a:rPr lang="en-US" altLang="en-US"/>
              <a:pPr>
                <a:defRPr/>
              </a:pPr>
              <a:t>253</a:t>
            </a:fld>
            <a:endParaRPr lang="en-US" altLang="en-US" dirty="0"/>
          </a:p>
        </p:txBody>
      </p:sp>
      <p:sp>
        <p:nvSpPr>
          <p:cNvPr id="4" name="Footer Placeholder 3">
            <a:extLst>
              <a:ext uri="{FF2B5EF4-FFF2-40B4-BE49-F238E27FC236}">
                <a16:creationId xmlns:a16="http://schemas.microsoft.com/office/drawing/2014/main" id="{C2695FA2-678C-4A21-BBC1-9B3036CDF379}"/>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1A045628-6161-44B1-A1E0-BAB1AE12F6E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768266961"/>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9746" name="Rectangle 2">
            <a:extLst>
              <a:ext uri="{FF2B5EF4-FFF2-40B4-BE49-F238E27FC236}">
                <a16:creationId xmlns:a16="http://schemas.microsoft.com/office/drawing/2014/main" id="{9A36AADA-6DAE-4F12-9DBA-5592F163691B}"/>
              </a:ext>
            </a:extLst>
          </p:cNvPr>
          <p:cNvSpPr>
            <a:spLocks noGrp="1" noChangeArrowheads="1"/>
          </p:cNvSpPr>
          <p:nvPr>
            <p:ph type="title"/>
          </p:nvPr>
        </p:nvSpPr>
        <p:spPr>
          <a:xfrm>
            <a:off x="494907" y="277814"/>
            <a:ext cx="11274458" cy="941387"/>
          </a:xfrm>
        </p:spPr>
        <p:txBody>
          <a:bodyPr>
            <a:normAutofit fontScale="90000"/>
          </a:bodyPr>
          <a:lstStyle/>
          <a:p>
            <a:pPr eaLnBrk="1" hangingPunct="1">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State Perspective on Example</a:t>
            </a:r>
          </a:p>
        </p:txBody>
      </p:sp>
      <p:sp>
        <p:nvSpPr>
          <p:cNvPr id="3359747" name="Rectangle 3">
            <a:extLst>
              <a:ext uri="{FF2B5EF4-FFF2-40B4-BE49-F238E27FC236}">
                <a16:creationId xmlns:a16="http://schemas.microsoft.com/office/drawing/2014/main" id="{A4EFBE9F-ED00-44AD-B1E8-F77CFB10B131}"/>
              </a:ext>
            </a:extLst>
          </p:cNvPr>
          <p:cNvSpPr>
            <a:spLocks noGrp="1" noChangeArrowheads="1"/>
          </p:cNvSpPr>
          <p:nvPr>
            <p:ph idx="1"/>
          </p:nvPr>
        </p:nvSpPr>
        <p:spPr>
          <a:xfrm>
            <a:off x="494907" y="1524000"/>
            <a:ext cx="11314540" cy="5334000"/>
          </a:xfrm>
        </p:spPr>
        <p:txBody>
          <a:bodyPr>
            <a:normAutofit/>
          </a:bodyPr>
          <a:lstStyle/>
          <a:p>
            <a:pPr marL="609600" indent="-609600">
              <a:defRPr/>
            </a:pPr>
            <a:r>
              <a:rPr lang="en-US" dirty="0"/>
              <a:t>Depending on the number of parolees served under the contract, 1% may be more or less than 1 person</a:t>
            </a:r>
          </a:p>
          <a:p>
            <a:pPr marL="990600" lvl="1" indent="-533400">
              <a:defRPr/>
            </a:pPr>
            <a:r>
              <a:rPr lang="en-US" dirty="0"/>
              <a:t>If 100 parolees are served, 1% would = 1 person</a:t>
            </a:r>
          </a:p>
          <a:p>
            <a:pPr marL="990600" lvl="1" indent="-533400">
              <a:defRPr/>
            </a:pPr>
            <a:r>
              <a:rPr lang="en-US" dirty="0"/>
              <a:t>If more parolees are served than 100, 1% would be more than 1 person</a:t>
            </a:r>
          </a:p>
          <a:p>
            <a:pPr marL="990600" lvl="1" indent="-533400">
              <a:defRPr/>
            </a:pPr>
            <a:r>
              <a:rPr lang="en-US" dirty="0"/>
              <a:t>If fewer than 100 parolees are served, 1% would still have to be at least 1 person</a:t>
            </a:r>
          </a:p>
          <a:p>
            <a:pPr marL="1371600" lvl="2" indent="-457200">
              <a:defRPr/>
            </a:pPr>
            <a:r>
              <a:rPr lang="en-US" dirty="0"/>
              <a:t>There can’t be part of a person</a:t>
            </a:r>
          </a:p>
        </p:txBody>
      </p:sp>
      <p:sp>
        <p:nvSpPr>
          <p:cNvPr id="6" name="Footer Placeholder 3">
            <a:extLst>
              <a:ext uri="{FF2B5EF4-FFF2-40B4-BE49-F238E27FC236}">
                <a16:creationId xmlns:a16="http://schemas.microsoft.com/office/drawing/2014/main" id="{5C985EB0-9873-4B67-9D7F-876A1477439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4E959A2-8E57-49D0-8DF7-6F5887A7ED23}"/>
              </a:ext>
            </a:extLst>
          </p:cNvPr>
          <p:cNvSpPr>
            <a:spLocks noGrp="1"/>
          </p:cNvSpPr>
          <p:nvPr>
            <p:ph type="sldNum" sz="quarter" idx="12"/>
          </p:nvPr>
        </p:nvSpPr>
        <p:spPr/>
        <p:txBody>
          <a:bodyPr/>
          <a:lstStyle/>
          <a:p>
            <a:pPr>
              <a:defRPr/>
            </a:pPr>
            <a:fld id="{96639C0F-03FC-4BA5-812D-2D4B374F6C09}" type="slidenum">
              <a:rPr lang="en-US" altLang="en-US"/>
              <a:pPr>
                <a:defRPr/>
              </a:pPr>
              <a:t>254</a:t>
            </a:fld>
            <a:endParaRPr lang="en-US" altLang="en-US" dirty="0"/>
          </a:p>
        </p:txBody>
      </p:sp>
    </p:spTree>
    <p:extLst>
      <p:ext uri="{BB962C8B-B14F-4D97-AF65-F5344CB8AC3E}">
        <p14:creationId xmlns:p14="http://schemas.microsoft.com/office/powerpoint/2010/main" val="3102029548"/>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1794" name="Rectangle 2">
            <a:extLst>
              <a:ext uri="{FF2B5EF4-FFF2-40B4-BE49-F238E27FC236}">
                <a16:creationId xmlns:a16="http://schemas.microsoft.com/office/drawing/2014/main" id="{25C01F66-CCC3-42F3-B45F-EFE8B373268A}"/>
              </a:ext>
            </a:extLst>
          </p:cNvPr>
          <p:cNvSpPr>
            <a:spLocks noGrp="1" noChangeArrowheads="1"/>
          </p:cNvSpPr>
          <p:nvPr>
            <p:ph type="title"/>
          </p:nvPr>
        </p:nvSpPr>
        <p:spPr>
          <a:xfrm>
            <a:off x="494907" y="152400"/>
            <a:ext cx="11321592" cy="990600"/>
          </a:xfrm>
        </p:spPr>
        <p:txBody>
          <a:bodyPr>
            <a:normAutofit fontScale="90000"/>
          </a:bodyPr>
          <a:lstStyle/>
          <a:p>
            <a:pPr eaLnBrk="1" hangingPunct="1">
              <a:lnSpc>
                <a:spcPct val="90000"/>
              </a:lnSpc>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Other Possible Incentive Scenarios - 1</a:t>
            </a:r>
          </a:p>
        </p:txBody>
      </p:sp>
      <p:sp>
        <p:nvSpPr>
          <p:cNvPr id="3361795" name="Rectangle 3">
            <a:extLst>
              <a:ext uri="{FF2B5EF4-FFF2-40B4-BE49-F238E27FC236}">
                <a16:creationId xmlns:a16="http://schemas.microsoft.com/office/drawing/2014/main" id="{8DD62657-AA0D-4822-8883-E9E4CCD73705}"/>
              </a:ext>
            </a:extLst>
          </p:cNvPr>
          <p:cNvSpPr>
            <a:spLocks noGrp="1" noChangeArrowheads="1"/>
          </p:cNvSpPr>
          <p:nvPr>
            <p:ph idx="1"/>
          </p:nvPr>
        </p:nvSpPr>
        <p:spPr>
          <a:xfrm>
            <a:off x="494907" y="1524000"/>
            <a:ext cx="11314540" cy="5334000"/>
          </a:xfrm>
        </p:spPr>
        <p:txBody>
          <a:bodyPr>
            <a:normAutofit/>
          </a:bodyPr>
          <a:lstStyle/>
          <a:p>
            <a:pPr marL="609600" indent="-609600">
              <a:lnSpc>
                <a:spcPct val="90000"/>
              </a:lnSpc>
              <a:defRPr/>
            </a:pPr>
            <a:r>
              <a:rPr lang="en-US" sz="2800" dirty="0"/>
              <a:t>If there is an inspection or audit of the contractor’s operation by an independent entity</a:t>
            </a:r>
          </a:p>
          <a:p>
            <a:pPr marL="609600" indent="-609600">
              <a:lnSpc>
                <a:spcPct val="90000"/>
              </a:lnSpc>
              <a:defRPr/>
            </a:pPr>
            <a:r>
              <a:rPr lang="en-US" sz="2800" dirty="0"/>
              <a:t>Undoubtedly there will be a contract requirement  that the contractor must pass all such reviews</a:t>
            </a:r>
          </a:p>
          <a:p>
            <a:pPr marL="609600" indent="-609600">
              <a:lnSpc>
                <a:spcPct val="90000"/>
              </a:lnSpc>
              <a:defRPr/>
            </a:pPr>
            <a:r>
              <a:rPr lang="en-US" sz="2800" dirty="0"/>
              <a:t>But, typically the contractor can have some areas of deficiencies but still pass overall</a:t>
            </a:r>
          </a:p>
          <a:p>
            <a:pPr marL="609600" indent="-609600">
              <a:lnSpc>
                <a:spcPct val="90000"/>
              </a:lnSpc>
              <a:defRPr/>
            </a:pPr>
            <a:r>
              <a:rPr lang="en-US" sz="2800" dirty="0"/>
              <a:t>As an incentive, a bonus could be awarded if there are no deficiencies on such reviews</a:t>
            </a:r>
          </a:p>
          <a:p>
            <a:pPr marL="990600" lvl="1" indent="-533400">
              <a:lnSpc>
                <a:spcPct val="90000"/>
              </a:lnSpc>
              <a:defRPr/>
            </a:pPr>
            <a:r>
              <a:rPr lang="en-US" sz="2400" dirty="0"/>
              <a:t>Such as $5,000, $10,000, etc..</a:t>
            </a:r>
          </a:p>
          <a:p>
            <a:pPr marL="609600" indent="-609600">
              <a:lnSpc>
                <a:spcPct val="90000"/>
              </a:lnSpc>
              <a:defRPr/>
            </a:pPr>
            <a:r>
              <a:rPr lang="en-US" sz="2800" dirty="0"/>
              <a:t>The presumption is that no deficiencies will mean that the contractor is giving superior service</a:t>
            </a:r>
          </a:p>
        </p:txBody>
      </p:sp>
      <p:sp>
        <p:nvSpPr>
          <p:cNvPr id="6" name="Footer Placeholder 3">
            <a:extLst>
              <a:ext uri="{FF2B5EF4-FFF2-40B4-BE49-F238E27FC236}">
                <a16:creationId xmlns:a16="http://schemas.microsoft.com/office/drawing/2014/main" id="{F0F90B8B-8D8D-45DC-AD1E-08D158DC513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9391A61-7A8A-45BD-A15E-366B6D11893F}"/>
              </a:ext>
            </a:extLst>
          </p:cNvPr>
          <p:cNvSpPr>
            <a:spLocks noGrp="1"/>
          </p:cNvSpPr>
          <p:nvPr>
            <p:ph type="sldNum" sz="quarter" idx="12"/>
          </p:nvPr>
        </p:nvSpPr>
        <p:spPr/>
        <p:txBody>
          <a:bodyPr/>
          <a:lstStyle/>
          <a:p>
            <a:pPr>
              <a:defRPr/>
            </a:pPr>
            <a:fld id="{03756811-8E1E-44DC-90EC-A1C6015EEF77}" type="slidenum">
              <a:rPr lang="en-US" altLang="en-US"/>
              <a:pPr>
                <a:defRPr/>
              </a:pPr>
              <a:t>255</a:t>
            </a:fld>
            <a:endParaRPr lang="en-US" altLang="en-US" dirty="0"/>
          </a:p>
        </p:txBody>
      </p:sp>
      <p:sp>
        <p:nvSpPr>
          <p:cNvPr id="4" name="Footer Placeholder 3">
            <a:extLst>
              <a:ext uri="{FF2B5EF4-FFF2-40B4-BE49-F238E27FC236}">
                <a16:creationId xmlns:a16="http://schemas.microsoft.com/office/drawing/2014/main" id="{7C75D8D9-0613-4028-91C7-18C1B5F1F29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0FC35FDA-4F1F-498A-8B83-D648C3BECAD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809294119"/>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3842" name="Rectangle 2">
            <a:extLst>
              <a:ext uri="{FF2B5EF4-FFF2-40B4-BE49-F238E27FC236}">
                <a16:creationId xmlns:a16="http://schemas.microsoft.com/office/drawing/2014/main" id="{3CA2BB46-493A-41BD-BE17-6EA7B9F57DC8}"/>
              </a:ext>
            </a:extLst>
          </p:cNvPr>
          <p:cNvSpPr>
            <a:spLocks noGrp="1" noChangeArrowheads="1"/>
          </p:cNvSpPr>
          <p:nvPr>
            <p:ph type="title"/>
          </p:nvPr>
        </p:nvSpPr>
        <p:spPr>
          <a:xfrm>
            <a:off x="382553" y="152400"/>
            <a:ext cx="11353818" cy="990600"/>
          </a:xfrm>
        </p:spPr>
        <p:txBody>
          <a:bodyPr>
            <a:normAutofit fontScale="90000"/>
          </a:bodyPr>
          <a:lstStyle/>
          <a:p>
            <a:pPr eaLnBrk="1" hangingPunct="1">
              <a:lnSpc>
                <a:spcPct val="90000"/>
              </a:lnSpc>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Other Possible Incentive Scenarios - 2 </a:t>
            </a:r>
          </a:p>
        </p:txBody>
      </p:sp>
      <p:sp>
        <p:nvSpPr>
          <p:cNvPr id="3363843" name="Rectangle 3">
            <a:extLst>
              <a:ext uri="{FF2B5EF4-FFF2-40B4-BE49-F238E27FC236}">
                <a16:creationId xmlns:a16="http://schemas.microsoft.com/office/drawing/2014/main" id="{8D8AA2B4-BDB8-476F-AB98-0903ABCE9282}"/>
              </a:ext>
            </a:extLst>
          </p:cNvPr>
          <p:cNvSpPr>
            <a:spLocks noGrp="1" noChangeArrowheads="1"/>
          </p:cNvSpPr>
          <p:nvPr>
            <p:ph idx="1"/>
          </p:nvPr>
        </p:nvSpPr>
        <p:spPr>
          <a:xfrm>
            <a:off x="485479" y="1371600"/>
            <a:ext cx="11323967" cy="5486400"/>
          </a:xfrm>
        </p:spPr>
        <p:txBody>
          <a:bodyPr>
            <a:normAutofit/>
          </a:bodyPr>
          <a:lstStyle/>
          <a:p>
            <a:pPr marL="609600" indent="-609600">
              <a:lnSpc>
                <a:spcPct val="90000"/>
              </a:lnSpc>
              <a:defRPr/>
            </a:pPr>
            <a:r>
              <a:rPr lang="en-US" sz="2800" dirty="0"/>
              <a:t>If there is a type of cost reimbursement contract with historical data on the level of costs</a:t>
            </a:r>
          </a:p>
          <a:p>
            <a:pPr marL="609600" indent="-609600">
              <a:lnSpc>
                <a:spcPct val="90000"/>
              </a:lnSpc>
              <a:defRPr/>
            </a:pPr>
            <a:r>
              <a:rPr lang="en-US" sz="2800" dirty="0"/>
              <a:t>The contractor can be offered a percentage of savings if costs are below the historic level</a:t>
            </a:r>
          </a:p>
          <a:p>
            <a:pPr marL="990600" lvl="1" indent="-533400">
              <a:lnSpc>
                <a:spcPct val="90000"/>
              </a:lnSpc>
              <a:defRPr/>
            </a:pPr>
            <a:r>
              <a:rPr lang="en-US" sz="2400" dirty="0"/>
              <a:t>e.g., 30%, 50%, etc.</a:t>
            </a:r>
            <a:r>
              <a:rPr lang="en-US" sz="2000" dirty="0"/>
              <a:t>. </a:t>
            </a:r>
            <a:r>
              <a:rPr lang="en-US" sz="2400" dirty="0"/>
              <a:t>of the savings</a:t>
            </a:r>
          </a:p>
          <a:p>
            <a:pPr marL="609600" indent="-609600">
              <a:lnSpc>
                <a:spcPct val="90000"/>
              </a:lnSpc>
              <a:defRPr/>
            </a:pPr>
            <a:r>
              <a:rPr lang="en-US" sz="2800" dirty="0"/>
              <a:t>Or, the incentive might only apply if the cost reduction is more than a given percentage below the historic level</a:t>
            </a:r>
          </a:p>
          <a:p>
            <a:pPr marL="990600" lvl="1" indent="-533400">
              <a:lnSpc>
                <a:spcPct val="90000"/>
              </a:lnSpc>
              <a:defRPr/>
            </a:pPr>
            <a:r>
              <a:rPr lang="en-US" sz="2400" dirty="0"/>
              <a:t>e.g., at least 5% lower than the historic level </a:t>
            </a:r>
          </a:p>
          <a:p>
            <a:pPr marL="609600" indent="-609600">
              <a:lnSpc>
                <a:spcPct val="90000"/>
              </a:lnSpc>
              <a:defRPr/>
            </a:pPr>
            <a:r>
              <a:rPr lang="en-US" sz="2800" dirty="0"/>
              <a:t>But, ensure that reductions aren’t likely to happen due to factors other than the contractor’s actions</a:t>
            </a:r>
          </a:p>
          <a:p>
            <a:pPr marL="990600" lvl="1" indent="-533400">
              <a:lnSpc>
                <a:spcPct val="90000"/>
              </a:lnSpc>
              <a:defRPr/>
            </a:pPr>
            <a:r>
              <a:rPr lang="en-US" sz="2400" dirty="0"/>
              <a:t>Don’t reward the contractor for something it didn’t cause</a:t>
            </a:r>
            <a:r>
              <a:rPr lang="en-US" sz="2000" dirty="0"/>
              <a:t>  </a:t>
            </a:r>
          </a:p>
        </p:txBody>
      </p:sp>
      <p:sp>
        <p:nvSpPr>
          <p:cNvPr id="6" name="Footer Placeholder 3">
            <a:extLst>
              <a:ext uri="{FF2B5EF4-FFF2-40B4-BE49-F238E27FC236}">
                <a16:creationId xmlns:a16="http://schemas.microsoft.com/office/drawing/2014/main" id="{7DC3D62B-0754-4642-9FE9-8C7ACB30C57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A6CE2D3-7A34-4DF2-BE33-41D5D5C9CFC4}"/>
              </a:ext>
            </a:extLst>
          </p:cNvPr>
          <p:cNvSpPr>
            <a:spLocks noGrp="1"/>
          </p:cNvSpPr>
          <p:nvPr>
            <p:ph type="sldNum" sz="quarter" idx="12"/>
          </p:nvPr>
        </p:nvSpPr>
        <p:spPr/>
        <p:txBody>
          <a:bodyPr/>
          <a:lstStyle/>
          <a:p>
            <a:pPr>
              <a:defRPr/>
            </a:pPr>
            <a:fld id="{49C2EBC4-4533-4016-B75A-34FA8D309807}" type="slidenum">
              <a:rPr lang="en-US" altLang="en-US"/>
              <a:pPr>
                <a:defRPr/>
              </a:pPr>
              <a:t>256</a:t>
            </a:fld>
            <a:endParaRPr lang="en-US" altLang="en-US" dirty="0"/>
          </a:p>
        </p:txBody>
      </p:sp>
      <p:sp>
        <p:nvSpPr>
          <p:cNvPr id="5" name="Slide Number Placeholder 4">
            <a:extLst>
              <a:ext uri="{FF2B5EF4-FFF2-40B4-BE49-F238E27FC236}">
                <a16:creationId xmlns:a16="http://schemas.microsoft.com/office/drawing/2014/main" id="{904A8B3A-4F6C-4993-9E31-DBBA7BDB3F5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451351784"/>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5890" name="Rectangle 2">
            <a:extLst>
              <a:ext uri="{FF2B5EF4-FFF2-40B4-BE49-F238E27FC236}">
                <a16:creationId xmlns:a16="http://schemas.microsoft.com/office/drawing/2014/main" id="{36DC581B-464F-4711-82AE-5D772A3A19D8}"/>
              </a:ext>
            </a:extLst>
          </p:cNvPr>
          <p:cNvSpPr>
            <a:spLocks noGrp="1" noChangeArrowheads="1"/>
          </p:cNvSpPr>
          <p:nvPr>
            <p:ph type="title"/>
          </p:nvPr>
        </p:nvSpPr>
        <p:spPr>
          <a:xfrm>
            <a:off x="424206" y="152400"/>
            <a:ext cx="11255604" cy="990600"/>
          </a:xfrm>
        </p:spPr>
        <p:txBody>
          <a:bodyPr>
            <a:normAutofit fontScale="90000"/>
          </a:bodyPr>
          <a:lstStyle/>
          <a:p>
            <a:pPr eaLnBrk="1" hangingPunct="1">
              <a:lnSpc>
                <a:spcPct val="90000"/>
              </a:lnSpc>
              <a:defRPr/>
            </a:pPr>
            <a:r>
              <a:rPr lang="en-US" sz="4000" b="0" dirty="0">
                <a:cs typeface="Arial" pitchFamily="34" charset="0"/>
              </a:rPr>
              <a:t>Performance Based Contracting</a:t>
            </a:r>
            <a:br>
              <a:rPr lang="en-US" sz="4000" b="0" dirty="0">
                <a:solidFill>
                  <a:srgbClr val="FF9900"/>
                </a:solidFill>
                <a:cs typeface="Arial" pitchFamily="34" charset="0"/>
              </a:rPr>
            </a:br>
            <a:r>
              <a:rPr lang="en-US" sz="3200" dirty="0"/>
              <a:t> </a:t>
            </a:r>
            <a:r>
              <a:rPr lang="en-US" sz="3600" dirty="0">
                <a:solidFill>
                  <a:srgbClr val="99FF66"/>
                </a:solidFill>
              </a:rPr>
              <a:t>Other Possible Incentive Scenarios - 3</a:t>
            </a:r>
            <a:endParaRPr lang="en-US" sz="2400" dirty="0">
              <a:solidFill>
                <a:srgbClr val="99FF66"/>
              </a:solidFill>
            </a:endParaRPr>
          </a:p>
        </p:txBody>
      </p:sp>
      <p:sp>
        <p:nvSpPr>
          <p:cNvPr id="3365891" name="Rectangle 3">
            <a:extLst>
              <a:ext uri="{FF2B5EF4-FFF2-40B4-BE49-F238E27FC236}">
                <a16:creationId xmlns:a16="http://schemas.microsoft.com/office/drawing/2014/main" id="{A3E1AA7A-7B4F-4445-808F-6D684F873A9A}"/>
              </a:ext>
            </a:extLst>
          </p:cNvPr>
          <p:cNvSpPr>
            <a:spLocks noGrp="1" noChangeArrowheads="1"/>
          </p:cNvSpPr>
          <p:nvPr>
            <p:ph idx="1"/>
          </p:nvPr>
        </p:nvSpPr>
        <p:spPr>
          <a:xfrm>
            <a:off x="512189" y="1385740"/>
            <a:ext cx="11297257" cy="5472260"/>
          </a:xfrm>
        </p:spPr>
        <p:txBody>
          <a:bodyPr>
            <a:normAutofit/>
          </a:bodyPr>
          <a:lstStyle/>
          <a:p>
            <a:pPr marL="609600" indent="-609600">
              <a:lnSpc>
                <a:spcPct val="90000"/>
              </a:lnSpc>
              <a:defRPr/>
            </a:pPr>
            <a:r>
              <a:rPr lang="en-US" sz="2800" dirty="0"/>
              <a:t>In construction and many other types of contracts often there are incentives for faster completion of the project than permitted by the contract</a:t>
            </a:r>
          </a:p>
          <a:p>
            <a:pPr marL="990600" lvl="1" indent="-533400">
              <a:lnSpc>
                <a:spcPct val="90000"/>
              </a:lnSpc>
              <a:defRPr/>
            </a:pPr>
            <a:r>
              <a:rPr lang="en-US" sz="2400" dirty="0"/>
              <a:t>e.g., if a project is to be completed within 12 months</a:t>
            </a:r>
          </a:p>
          <a:p>
            <a:pPr marL="990600" lvl="1" indent="-533400">
              <a:lnSpc>
                <a:spcPct val="90000"/>
              </a:lnSpc>
              <a:defRPr/>
            </a:pPr>
            <a:r>
              <a:rPr lang="en-US" sz="2400" dirty="0"/>
              <a:t>There might be an incentive payment for completion of the project in less than 12 months</a:t>
            </a:r>
          </a:p>
          <a:p>
            <a:pPr marL="1371600" lvl="2" indent="-457200">
              <a:lnSpc>
                <a:spcPct val="90000"/>
              </a:lnSpc>
              <a:defRPr/>
            </a:pPr>
            <a:r>
              <a:rPr lang="en-US" sz="2000" dirty="0"/>
              <a:t>e.g., $100; $500; $1,000, etc.. per day bonus </a:t>
            </a:r>
          </a:p>
          <a:p>
            <a:pPr marL="990600" lvl="1" indent="-533400">
              <a:lnSpc>
                <a:spcPct val="90000"/>
              </a:lnSpc>
              <a:defRPr/>
            </a:pPr>
            <a:r>
              <a:rPr lang="en-US" sz="2400" dirty="0"/>
              <a:t>Typically this incentive would  be offered when there is a tangible time value of earlier completion to the State or the public</a:t>
            </a:r>
          </a:p>
          <a:p>
            <a:pPr marL="990600" lvl="1" indent="-533400">
              <a:lnSpc>
                <a:spcPct val="90000"/>
              </a:lnSpc>
              <a:defRPr/>
            </a:pPr>
            <a:r>
              <a:rPr lang="en-US" sz="2400" dirty="0"/>
              <a:t>i.e., when it is known how much in other types of costs may be saved by having the project completed sooner</a:t>
            </a:r>
          </a:p>
          <a:p>
            <a:pPr marL="1371600" lvl="2" indent="-457200">
              <a:lnSpc>
                <a:spcPct val="90000"/>
              </a:lnSpc>
              <a:defRPr/>
            </a:pPr>
            <a:r>
              <a:rPr lang="en-US" sz="2000" dirty="0"/>
              <a:t>Some portion of this savings can be offered to the contractor </a:t>
            </a:r>
          </a:p>
          <a:p>
            <a:pPr marL="990600" lvl="1" indent="-533400">
              <a:lnSpc>
                <a:spcPct val="90000"/>
              </a:lnSpc>
              <a:defRPr/>
            </a:pPr>
            <a:r>
              <a:rPr lang="en-US" sz="2400" dirty="0"/>
              <a:t>But ensure that </a:t>
            </a:r>
            <a:r>
              <a:rPr lang="en-US" sz="2400" dirty="0">
                <a:solidFill>
                  <a:srgbClr val="FFFF00"/>
                </a:solidFill>
              </a:rPr>
              <a:t>quality isn’t sacrificed for time</a:t>
            </a:r>
          </a:p>
        </p:txBody>
      </p:sp>
      <p:sp>
        <p:nvSpPr>
          <p:cNvPr id="6" name="Footer Placeholder 3">
            <a:extLst>
              <a:ext uri="{FF2B5EF4-FFF2-40B4-BE49-F238E27FC236}">
                <a16:creationId xmlns:a16="http://schemas.microsoft.com/office/drawing/2014/main" id="{484A58F4-F477-47FF-B7AD-2412C811C31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C38B54D-C2F9-41C3-ACC4-CDF6EE20A86B}"/>
              </a:ext>
            </a:extLst>
          </p:cNvPr>
          <p:cNvSpPr>
            <a:spLocks noGrp="1"/>
          </p:cNvSpPr>
          <p:nvPr>
            <p:ph type="sldNum" sz="quarter" idx="12"/>
          </p:nvPr>
        </p:nvSpPr>
        <p:spPr/>
        <p:txBody>
          <a:bodyPr/>
          <a:lstStyle/>
          <a:p>
            <a:pPr>
              <a:defRPr/>
            </a:pPr>
            <a:fld id="{72E820DF-8169-4CF0-AF30-7DE38A213C4F}" type="slidenum">
              <a:rPr lang="en-US" altLang="en-US"/>
              <a:pPr>
                <a:defRPr/>
              </a:pPr>
              <a:t>257</a:t>
            </a:fld>
            <a:endParaRPr lang="en-US" altLang="en-US" dirty="0"/>
          </a:p>
        </p:txBody>
      </p:sp>
      <p:sp>
        <p:nvSpPr>
          <p:cNvPr id="4" name="Footer Placeholder 3">
            <a:extLst>
              <a:ext uri="{FF2B5EF4-FFF2-40B4-BE49-F238E27FC236}">
                <a16:creationId xmlns:a16="http://schemas.microsoft.com/office/drawing/2014/main" id="{D02312EE-84DA-4775-BEBE-AC4D3E3DAE99}"/>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ABE44DC-C099-4FF8-9098-500C5E763960}"/>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417436512"/>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7938" name="Rectangle 2">
            <a:extLst>
              <a:ext uri="{FF2B5EF4-FFF2-40B4-BE49-F238E27FC236}">
                <a16:creationId xmlns:a16="http://schemas.microsoft.com/office/drawing/2014/main" id="{D80DFE70-1344-4DB8-B7AB-8DD8A7E2A0C8}"/>
              </a:ext>
            </a:extLst>
          </p:cNvPr>
          <p:cNvSpPr>
            <a:spLocks noGrp="1" noChangeArrowheads="1"/>
          </p:cNvSpPr>
          <p:nvPr>
            <p:ph type="title"/>
          </p:nvPr>
        </p:nvSpPr>
        <p:spPr>
          <a:xfrm>
            <a:off x="433633" y="152400"/>
            <a:ext cx="11298025" cy="990600"/>
          </a:xfrm>
        </p:spPr>
        <p:txBody>
          <a:bodyPr>
            <a:normAutofit fontScale="90000"/>
          </a:bodyPr>
          <a:lstStyle/>
          <a:p>
            <a:pPr eaLnBrk="1" hangingPunct="1">
              <a:lnSpc>
                <a:spcPct val="90000"/>
              </a:lnSpc>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Incentive Scenario – 3 </a:t>
            </a:r>
            <a:r>
              <a:rPr lang="en-US" sz="2400" dirty="0">
                <a:solidFill>
                  <a:srgbClr val="99FF66"/>
                </a:solidFill>
              </a:rPr>
              <a:t>(Cont’d)</a:t>
            </a:r>
          </a:p>
        </p:txBody>
      </p:sp>
      <p:sp>
        <p:nvSpPr>
          <p:cNvPr id="3367939" name="Rectangle 3">
            <a:extLst>
              <a:ext uri="{FF2B5EF4-FFF2-40B4-BE49-F238E27FC236}">
                <a16:creationId xmlns:a16="http://schemas.microsoft.com/office/drawing/2014/main" id="{20C50D16-E401-432D-8887-FB407D673BD1}"/>
              </a:ext>
            </a:extLst>
          </p:cNvPr>
          <p:cNvSpPr>
            <a:spLocks noGrp="1" noChangeArrowheads="1"/>
          </p:cNvSpPr>
          <p:nvPr>
            <p:ph idx="1"/>
          </p:nvPr>
        </p:nvSpPr>
        <p:spPr>
          <a:xfrm>
            <a:off x="476054" y="1295400"/>
            <a:ext cx="11298024" cy="5562600"/>
          </a:xfrm>
        </p:spPr>
        <p:txBody>
          <a:bodyPr>
            <a:normAutofit lnSpcReduction="10000"/>
          </a:bodyPr>
          <a:lstStyle/>
          <a:p>
            <a:pPr marL="609600" indent="-609600">
              <a:defRPr/>
            </a:pPr>
            <a:r>
              <a:rPr lang="en-US" sz="2800" dirty="0"/>
              <a:t>Offer some portion of this savings to the contractor</a:t>
            </a:r>
          </a:p>
          <a:p>
            <a:pPr marL="609600" indent="-609600">
              <a:defRPr/>
            </a:pPr>
            <a:r>
              <a:rPr lang="en-US" sz="2800" dirty="0"/>
              <a:t>But ensure that the completion timeframe is not overly generous, so the contractor can complete the project sooner without commensurate extra effort </a:t>
            </a:r>
          </a:p>
          <a:p>
            <a:pPr marL="990600" lvl="1" indent="-533400">
              <a:defRPr/>
            </a:pPr>
            <a:r>
              <a:rPr lang="en-US" sz="2400" dirty="0"/>
              <a:t>Example: Northridge earthquake in California in 1994</a:t>
            </a:r>
          </a:p>
          <a:p>
            <a:pPr marL="990600" lvl="1" indent="-533400">
              <a:defRPr/>
            </a:pPr>
            <a:r>
              <a:rPr lang="en-US" sz="2400" dirty="0"/>
              <a:t>Many bridges were damaged, including ones on 4 major highways (freeways)</a:t>
            </a:r>
          </a:p>
          <a:p>
            <a:pPr marL="1371600" lvl="2" indent="-457200">
              <a:defRPr/>
            </a:pPr>
            <a:r>
              <a:rPr lang="en-US" sz="2000" dirty="0"/>
              <a:t>One, the Santa Monica Freeway, was the most heavily traveled road in the country </a:t>
            </a:r>
          </a:p>
          <a:p>
            <a:pPr marL="990600" lvl="1" indent="-533400">
              <a:defRPr/>
            </a:pPr>
            <a:r>
              <a:rPr lang="en-US" sz="2400" dirty="0"/>
              <a:t>Huge commute problems resulted</a:t>
            </a:r>
          </a:p>
          <a:p>
            <a:pPr marL="990600" lvl="1" indent="-533400">
              <a:defRPr/>
            </a:pPr>
            <a:r>
              <a:rPr lang="en-US" sz="2400" dirty="0"/>
              <a:t>Greatly higher costs for commuters and much higher freight costs for businesses resulted</a:t>
            </a:r>
          </a:p>
        </p:txBody>
      </p:sp>
      <p:sp>
        <p:nvSpPr>
          <p:cNvPr id="6" name="Footer Placeholder 3">
            <a:extLst>
              <a:ext uri="{FF2B5EF4-FFF2-40B4-BE49-F238E27FC236}">
                <a16:creationId xmlns:a16="http://schemas.microsoft.com/office/drawing/2014/main" id="{2107A191-8952-4C04-A6F5-242649D421F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4468403-8277-4A77-BE93-BB72CCE30DD2}"/>
              </a:ext>
            </a:extLst>
          </p:cNvPr>
          <p:cNvSpPr>
            <a:spLocks noGrp="1"/>
          </p:cNvSpPr>
          <p:nvPr>
            <p:ph type="sldNum" sz="quarter" idx="12"/>
          </p:nvPr>
        </p:nvSpPr>
        <p:spPr/>
        <p:txBody>
          <a:bodyPr/>
          <a:lstStyle/>
          <a:p>
            <a:pPr>
              <a:defRPr/>
            </a:pPr>
            <a:fld id="{D5EDF46A-3746-4DD7-BD30-BFA51AD43963}" type="slidenum">
              <a:rPr lang="en-US" altLang="en-US"/>
              <a:pPr>
                <a:defRPr/>
              </a:pPr>
              <a:t>258</a:t>
            </a:fld>
            <a:endParaRPr lang="en-US" altLang="en-US" dirty="0"/>
          </a:p>
        </p:txBody>
      </p:sp>
      <p:sp>
        <p:nvSpPr>
          <p:cNvPr id="5" name="Slide Number Placeholder 4">
            <a:extLst>
              <a:ext uri="{FF2B5EF4-FFF2-40B4-BE49-F238E27FC236}">
                <a16:creationId xmlns:a16="http://schemas.microsoft.com/office/drawing/2014/main" id="{A27B6924-92AB-4A1E-AF07-BAB594D2FA5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53030225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9986" name="Rectangle 2">
            <a:extLst>
              <a:ext uri="{FF2B5EF4-FFF2-40B4-BE49-F238E27FC236}">
                <a16:creationId xmlns:a16="http://schemas.microsoft.com/office/drawing/2014/main" id="{C52F166E-029F-4A25-9C8F-C3347BC75B9E}"/>
              </a:ext>
            </a:extLst>
          </p:cNvPr>
          <p:cNvSpPr>
            <a:spLocks noGrp="1" noChangeArrowheads="1"/>
          </p:cNvSpPr>
          <p:nvPr>
            <p:ph type="title"/>
          </p:nvPr>
        </p:nvSpPr>
        <p:spPr>
          <a:xfrm>
            <a:off x="452487" y="152400"/>
            <a:ext cx="11260317" cy="1143000"/>
          </a:xfrm>
        </p:spPr>
        <p:txBody>
          <a:bodyPr>
            <a:normAutofit fontScale="90000"/>
          </a:bodyPr>
          <a:lstStyle/>
          <a:p>
            <a:pPr eaLnBrk="1" hangingPunct="1">
              <a:lnSpc>
                <a:spcPct val="90000"/>
              </a:lnSpc>
              <a:defRPr/>
            </a:pPr>
            <a:r>
              <a:rPr lang="en-US" sz="4000" b="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Incentive Scenario - Northridge earthquake</a:t>
            </a:r>
            <a:r>
              <a:rPr lang="en-US" sz="3600" dirty="0"/>
              <a:t> </a:t>
            </a:r>
          </a:p>
        </p:txBody>
      </p:sp>
      <p:sp>
        <p:nvSpPr>
          <p:cNvPr id="3369987" name="Rectangle 3">
            <a:extLst>
              <a:ext uri="{FF2B5EF4-FFF2-40B4-BE49-F238E27FC236}">
                <a16:creationId xmlns:a16="http://schemas.microsoft.com/office/drawing/2014/main" id="{8E826D60-B101-436C-B8CF-50D112A7D4DF}"/>
              </a:ext>
            </a:extLst>
          </p:cNvPr>
          <p:cNvSpPr>
            <a:spLocks noGrp="1" noChangeArrowheads="1"/>
          </p:cNvSpPr>
          <p:nvPr>
            <p:ph idx="1"/>
          </p:nvPr>
        </p:nvSpPr>
        <p:spPr>
          <a:xfrm>
            <a:off x="523188" y="1531856"/>
            <a:ext cx="11345350" cy="5326144"/>
          </a:xfrm>
        </p:spPr>
        <p:txBody>
          <a:bodyPr>
            <a:normAutofit/>
          </a:bodyPr>
          <a:lstStyle/>
          <a:p>
            <a:pPr marL="609600" indent="-609600">
              <a:lnSpc>
                <a:spcPct val="85000"/>
              </a:lnSpc>
              <a:defRPr/>
            </a:pPr>
            <a:r>
              <a:rPr lang="en-US" dirty="0"/>
              <a:t>Repair contracts for these 4 roads were awarded on an emergency basis</a:t>
            </a:r>
          </a:p>
          <a:p>
            <a:pPr marL="609600" indent="-609600">
              <a:lnSpc>
                <a:spcPct val="85000"/>
              </a:lnSpc>
              <a:defRPr/>
            </a:pPr>
            <a:r>
              <a:rPr lang="en-US" dirty="0"/>
              <a:t>Firms were pre-qualified for the awards and limited to one contract only</a:t>
            </a:r>
          </a:p>
          <a:p>
            <a:pPr marL="609600" indent="-609600">
              <a:lnSpc>
                <a:spcPct val="85000"/>
              </a:lnSpc>
              <a:defRPr/>
            </a:pPr>
            <a:r>
              <a:rPr lang="en-US" dirty="0"/>
              <a:t>Each road had a maximum timeframe for completion</a:t>
            </a:r>
          </a:p>
          <a:p>
            <a:pPr marL="609600" indent="-609600">
              <a:lnSpc>
                <a:spcPct val="85000"/>
              </a:lnSpc>
              <a:defRPr/>
            </a:pPr>
            <a:r>
              <a:rPr lang="en-US" dirty="0"/>
              <a:t>Each road had an incentive for completion of repairs in less time. </a:t>
            </a:r>
          </a:p>
          <a:p>
            <a:pPr marL="609600" indent="-609600">
              <a:lnSpc>
                <a:spcPct val="85000"/>
              </a:lnSpc>
              <a:defRPr/>
            </a:pPr>
            <a:r>
              <a:rPr lang="en-US" dirty="0"/>
              <a:t>The incentives ranged from a low of $20,000 </a:t>
            </a:r>
            <a:r>
              <a:rPr lang="en-US" b="1" dirty="0"/>
              <a:t>per day</a:t>
            </a:r>
            <a:r>
              <a:rPr lang="en-US" dirty="0"/>
              <a:t> to a high of $200,000 </a:t>
            </a:r>
            <a:r>
              <a:rPr lang="en-US" b="1" dirty="0"/>
              <a:t>per day</a:t>
            </a:r>
          </a:p>
          <a:p>
            <a:pPr marL="990600" lvl="1" indent="-533400">
              <a:lnSpc>
                <a:spcPct val="85000"/>
              </a:lnSpc>
              <a:defRPr/>
            </a:pPr>
            <a:r>
              <a:rPr lang="en-US" sz="2400" dirty="0"/>
              <a:t>For the Santa Monica Freeway</a:t>
            </a:r>
          </a:p>
        </p:txBody>
      </p:sp>
      <p:sp>
        <p:nvSpPr>
          <p:cNvPr id="6" name="Footer Placeholder 3">
            <a:extLst>
              <a:ext uri="{FF2B5EF4-FFF2-40B4-BE49-F238E27FC236}">
                <a16:creationId xmlns:a16="http://schemas.microsoft.com/office/drawing/2014/main" id="{DD61B835-8BB2-4F7D-82AC-CF300B90509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BBE3B2E-1049-43C2-8B55-5BFC3D423E83}"/>
              </a:ext>
            </a:extLst>
          </p:cNvPr>
          <p:cNvSpPr>
            <a:spLocks noGrp="1"/>
          </p:cNvSpPr>
          <p:nvPr>
            <p:ph type="sldNum" sz="quarter" idx="12"/>
          </p:nvPr>
        </p:nvSpPr>
        <p:spPr/>
        <p:txBody>
          <a:bodyPr/>
          <a:lstStyle/>
          <a:p>
            <a:pPr>
              <a:defRPr/>
            </a:pPr>
            <a:fld id="{68AF9B7C-BCDB-45A8-8D09-940CF683ABAE}" type="slidenum">
              <a:rPr lang="en-US" altLang="en-US"/>
              <a:pPr>
                <a:defRPr/>
              </a:pPr>
              <a:t>259</a:t>
            </a:fld>
            <a:endParaRPr lang="en-US" altLang="en-US" dirty="0"/>
          </a:p>
        </p:txBody>
      </p:sp>
    </p:spTree>
    <p:extLst>
      <p:ext uri="{BB962C8B-B14F-4D97-AF65-F5344CB8AC3E}">
        <p14:creationId xmlns:p14="http://schemas.microsoft.com/office/powerpoint/2010/main" val="487104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C5A74611-6AC2-4E12-8512-91653A59F879}"/>
              </a:ext>
            </a:extLst>
          </p:cNvPr>
          <p:cNvSpPr>
            <a:spLocks noGrp="1"/>
          </p:cNvSpPr>
          <p:nvPr>
            <p:ph type="sldNum" sz="quarter" idx="11"/>
          </p:nvPr>
        </p:nvSpPr>
        <p:spPr/>
        <p:txBody>
          <a:bodyPr/>
          <a:lstStyle/>
          <a:p>
            <a:pPr>
              <a:defRPr/>
            </a:pPr>
            <a:fld id="{FBB70457-7635-45FF-A73E-2B94CDC742D5}" type="slidenum">
              <a:rPr lang="en-US" altLang="en-US"/>
              <a:pPr>
                <a:defRPr/>
              </a:pPr>
              <a:t>26</a:t>
            </a:fld>
            <a:endParaRPr lang="en-US" altLang="en-US" dirty="0"/>
          </a:p>
        </p:txBody>
      </p:sp>
      <p:sp>
        <p:nvSpPr>
          <p:cNvPr id="4" name="Footer Placeholder 3">
            <a:extLst>
              <a:ext uri="{FF2B5EF4-FFF2-40B4-BE49-F238E27FC236}">
                <a16:creationId xmlns:a16="http://schemas.microsoft.com/office/drawing/2014/main" id="{02405043-5CCB-4D4E-B9C8-E2862F23296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632D2463-BA77-43BE-A946-D74DBCED6612}"/>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C04272E5-E336-4CDB-BB10-9DF8E74CBDE0}" type="slidenum">
              <a:rPr lang="en-US" altLang="en-US" sz="1200">
                <a:effectLst>
                  <a:outerShdw blurRad="38100" dist="38100" dir="2700000" algn="tl">
                    <a:srgbClr val="000000"/>
                  </a:outerShdw>
                </a:effectLst>
              </a:rPr>
              <a:pPr algn="r" eaLnBrk="1" hangingPunct="1">
                <a:defRPr/>
              </a:pPr>
              <a:t>26</a:t>
            </a:fld>
            <a:endParaRPr lang="en-US" altLang="en-US" sz="1200" dirty="0">
              <a:effectLst>
                <a:outerShdw blurRad="38100" dist="38100" dir="2700000" algn="tl">
                  <a:srgbClr val="000000"/>
                </a:outerShdw>
              </a:effectLst>
            </a:endParaRPr>
          </a:p>
        </p:txBody>
      </p:sp>
      <p:sp>
        <p:nvSpPr>
          <p:cNvPr id="2548738" name="Rectangle 2">
            <a:extLst>
              <a:ext uri="{FF2B5EF4-FFF2-40B4-BE49-F238E27FC236}">
                <a16:creationId xmlns:a16="http://schemas.microsoft.com/office/drawing/2014/main" id="{ADCC3235-BC82-463B-92EB-DFD609819490}"/>
              </a:ext>
            </a:extLst>
          </p:cNvPr>
          <p:cNvSpPr>
            <a:spLocks noGrp="1" noChangeArrowheads="1"/>
          </p:cNvSpPr>
          <p:nvPr>
            <p:ph type="title"/>
          </p:nvPr>
        </p:nvSpPr>
        <p:spPr>
          <a:xfrm>
            <a:off x="288757" y="277813"/>
            <a:ext cx="11348185" cy="1143000"/>
          </a:xfrm>
        </p:spPr>
        <p:txBody>
          <a:bodyPr>
            <a:normAutofit fontScale="90000"/>
          </a:bodyPr>
          <a:lstStyle/>
          <a:p>
            <a:pPr eaLnBrk="1" hangingPunct="1">
              <a:defRPr/>
            </a:pPr>
            <a:r>
              <a:rPr lang="en-US" altLang="en-US" sz="4000" dirty="0"/>
              <a:t>An Example from a Previous Class of inadequate specifications</a:t>
            </a:r>
          </a:p>
        </p:txBody>
      </p:sp>
      <p:sp>
        <p:nvSpPr>
          <p:cNvPr id="2548739" name="Rectangle 3">
            <a:extLst>
              <a:ext uri="{FF2B5EF4-FFF2-40B4-BE49-F238E27FC236}">
                <a16:creationId xmlns:a16="http://schemas.microsoft.com/office/drawing/2014/main" id="{60613C11-648D-406F-8856-41824B086FB1}"/>
              </a:ext>
            </a:extLst>
          </p:cNvPr>
          <p:cNvSpPr>
            <a:spLocks noGrp="1" noChangeArrowheads="1"/>
          </p:cNvSpPr>
          <p:nvPr>
            <p:ph type="body" idx="1"/>
          </p:nvPr>
        </p:nvSpPr>
        <p:spPr>
          <a:xfrm>
            <a:off x="741145" y="1981200"/>
            <a:ext cx="10481911" cy="4267200"/>
          </a:xfrm>
        </p:spPr>
        <p:txBody>
          <a:bodyPr>
            <a:normAutofit fontScale="92500" lnSpcReduction="10000"/>
          </a:bodyPr>
          <a:lstStyle/>
          <a:p>
            <a:pPr eaLnBrk="1" hangingPunct="1">
              <a:defRPr/>
            </a:pPr>
            <a:r>
              <a:rPr lang="en-US" altLang="en-US" dirty="0"/>
              <a:t>An agency needed to buy a quantity of a commodity to be delivered to a specified site</a:t>
            </a:r>
          </a:p>
          <a:p>
            <a:pPr eaLnBrk="1" hangingPunct="1">
              <a:defRPr/>
            </a:pPr>
            <a:r>
              <a:rPr lang="en-US" altLang="en-US" dirty="0"/>
              <a:t>Specifications were written &amp; put out to bid</a:t>
            </a:r>
          </a:p>
          <a:p>
            <a:pPr eaLnBrk="1" hangingPunct="1">
              <a:defRPr/>
            </a:pPr>
            <a:r>
              <a:rPr lang="en-US" altLang="en-US" dirty="0"/>
              <a:t>Responses were received and a purchase order was awarded</a:t>
            </a:r>
          </a:p>
          <a:p>
            <a:pPr eaLnBrk="1" hangingPunct="1">
              <a:defRPr/>
            </a:pPr>
            <a:r>
              <a:rPr lang="en-US" altLang="en-US" dirty="0"/>
              <a:t>The contractor delivered the commodity promptly</a:t>
            </a:r>
          </a:p>
          <a:p>
            <a:pPr eaLnBrk="1" hangingPunct="1">
              <a:defRPr/>
            </a:pPr>
            <a:r>
              <a:rPr lang="en-US" altLang="en-US" dirty="0"/>
              <a:t>Was the agency pleased?</a:t>
            </a:r>
          </a:p>
          <a:p>
            <a:pPr eaLnBrk="1" hangingPunct="1">
              <a:buFont typeface="Wingdings" panose="05000000000000000000" pitchFamily="2" charset="2"/>
              <a:buNone/>
              <a:defRPr/>
            </a:pPr>
            <a:endParaRPr lang="en-US" altLang="en-US" dirty="0"/>
          </a:p>
        </p:txBody>
      </p:sp>
    </p:spTree>
    <p:extLst>
      <p:ext uri="{BB962C8B-B14F-4D97-AF65-F5344CB8AC3E}">
        <p14:creationId xmlns:p14="http://schemas.microsoft.com/office/powerpoint/2010/main" val="2147171146"/>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2034" name="Rectangle 2">
            <a:extLst>
              <a:ext uri="{FF2B5EF4-FFF2-40B4-BE49-F238E27FC236}">
                <a16:creationId xmlns:a16="http://schemas.microsoft.com/office/drawing/2014/main" id="{F9CBFB21-6B04-4CD9-A093-993FB85D9EF0}"/>
              </a:ext>
            </a:extLst>
          </p:cNvPr>
          <p:cNvSpPr>
            <a:spLocks noGrp="1" noChangeArrowheads="1"/>
          </p:cNvSpPr>
          <p:nvPr>
            <p:ph type="title"/>
          </p:nvPr>
        </p:nvSpPr>
        <p:spPr>
          <a:xfrm>
            <a:off x="485479" y="152400"/>
            <a:ext cx="11208471" cy="990600"/>
          </a:xfrm>
        </p:spPr>
        <p:txBody>
          <a:bodyPr>
            <a:normAutofit fontScale="90000"/>
          </a:bodyPr>
          <a:lstStyle/>
          <a:p>
            <a:pPr eaLnBrk="1" hangingPunct="1">
              <a:lnSpc>
                <a:spcPct val="90000"/>
              </a:lnSpc>
              <a:defRPr/>
            </a:pPr>
            <a:r>
              <a:rPr lang="en-US" sz="400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Northridge earthquake</a:t>
            </a:r>
            <a:r>
              <a:rPr lang="en-US" sz="3600" dirty="0"/>
              <a:t> </a:t>
            </a:r>
            <a:r>
              <a:rPr lang="en-US" sz="2400" dirty="0">
                <a:solidFill>
                  <a:srgbClr val="99FF66"/>
                </a:solidFill>
              </a:rPr>
              <a:t>(Cont’d)</a:t>
            </a:r>
          </a:p>
        </p:txBody>
      </p:sp>
      <p:sp>
        <p:nvSpPr>
          <p:cNvPr id="3372035" name="Rectangle 3">
            <a:extLst>
              <a:ext uri="{FF2B5EF4-FFF2-40B4-BE49-F238E27FC236}">
                <a16:creationId xmlns:a16="http://schemas.microsoft.com/office/drawing/2014/main" id="{533BA697-E26B-4B4A-AB5F-BA0A6FDD22B9}"/>
              </a:ext>
            </a:extLst>
          </p:cNvPr>
          <p:cNvSpPr>
            <a:spLocks noGrp="1" noChangeArrowheads="1"/>
          </p:cNvSpPr>
          <p:nvPr>
            <p:ph idx="1"/>
          </p:nvPr>
        </p:nvSpPr>
        <p:spPr>
          <a:xfrm>
            <a:off x="556181" y="1611984"/>
            <a:ext cx="11253266" cy="5246016"/>
          </a:xfrm>
        </p:spPr>
        <p:txBody>
          <a:bodyPr/>
          <a:lstStyle/>
          <a:p>
            <a:pPr marL="609600" indent="-609600">
              <a:lnSpc>
                <a:spcPct val="90000"/>
              </a:lnSpc>
              <a:defRPr/>
            </a:pPr>
            <a:r>
              <a:rPr lang="en-US" sz="2800" dirty="0"/>
              <a:t>The allowed timeframe for repair of the bridges on the Santa Monica Freeway was 140 days</a:t>
            </a:r>
          </a:p>
          <a:p>
            <a:pPr marL="609600" indent="-609600">
              <a:lnSpc>
                <a:spcPct val="90000"/>
              </a:lnSpc>
              <a:defRPr/>
            </a:pPr>
            <a:r>
              <a:rPr lang="en-US" sz="2800" dirty="0"/>
              <a:t>The contractor finished all work in 66 days </a:t>
            </a:r>
          </a:p>
          <a:p>
            <a:pPr marL="609600" indent="-609600">
              <a:lnSpc>
                <a:spcPct val="90000"/>
              </a:lnSpc>
              <a:defRPr/>
            </a:pPr>
            <a:r>
              <a:rPr lang="en-US" sz="2800" dirty="0"/>
              <a:t>At $200,000 per day for early completion, this contractor received $14.8 million in incentive payments (1994 dollars)</a:t>
            </a:r>
          </a:p>
          <a:p>
            <a:pPr marL="990600" lvl="1" indent="-533400">
              <a:lnSpc>
                <a:spcPct val="90000"/>
              </a:lnSpc>
              <a:defRPr/>
            </a:pPr>
            <a:r>
              <a:rPr lang="en-US" sz="2400" dirty="0"/>
              <a:t>In addition to the payment for the repair work itself</a:t>
            </a:r>
          </a:p>
          <a:p>
            <a:pPr marL="609600" indent="-609600">
              <a:lnSpc>
                <a:spcPct val="90000"/>
              </a:lnSpc>
              <a:defRPr/>
            </a:pPr>
            <a:r>
              <a:rPr lang="en-US" sz="2800" dirty="0"/>
              <a:t>The three firms repairing the other roads also completed all work well ahead of the allowed timeframe.  </a:t>
            </a:r>
          </a:p>
          <a:p>
            <a:pPr marL="609600" indent="-609600">
              <a:lnSpc>
                <a:spcPct val="90000"/>
              </a:lnSpc>
              <a:defRPr/>
            </a:pPr>
            <a:r>
              <a:rPr lang="en-US" sz="2800" dirty="0"/>
              <a:t>In total the incentive payments were in the tens of millions of dollars</a:t>
            </a:r>
            <a:r>
              <a:rPr lang="en-US" sz="2400" dirty="0"/>
              <a:t> </a:t>
            </a:r>
          </a:p>
        </p:txBody>
      </p:sp>
      <p:sp>
        <p:nvSpPr>
          <p:cNvPr id="6" name="Footer Placeholder 3">
            <a:extLst>
              <a:ext uri="{FF2B5EF4-FFF2-40B4-BE49-F238E27FC236}">
                <a16:creationId xmlns:a16="http://schemas.microsoft.com/office/drawing/2014/main" id="{88922C9F-0EE1-47B6-B321-44C934396A0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ACEE7C6-B716-46F0-A70B-D2A73354A707}"/>
              </a:ext>
            </a:extLst>
          </p:cNvPr>
          <p:cNvSpPr>
            <a:spLocks noGrp="1"/>
          </p:cNvSpPr>
          <p:nvPr>
            <p:ph type="sldNum" sz="quarter" idx="12"/>
          </p:nvPr>
        </p:nvSpPr>
        <p:spPr/>
        <p:txBody>
          <a:bodyPr/>
          <a:lstStyle/>
          <a:p>
            <a:pPr>
              <a:defRPr/>
            </a:pPr>
            <a:fld id="{5725668C-55C5-4C04-815C-70BAD90451E2}" type="slidenum">
              <a:rPr lang="en-US" altLang="en-US"/>
              <a:pPr>
                <a:defRPr/>
              </a:pPr>
              <a:t>260</a:t>
            </a:fld>
            <a:endParaRPr lang="en-US" altLang="en-US" dirty="0"/>
          </a:p>
        </p:txBody>
      </p:sp>
      <p:sp>
        <p:nvSpPr>
          <p:cNvPr id="4" name="Footer Placeholder 3">
            <a:extLst>
              <a:ext uri="{FF2B5EF4-FFF2-40B4-BE49-F238E27FC236}">
                <a16:creationId xmlns:a16="http://schemas.microsoft.com/office/drawing/2014/main" id="{DE15117C-D038-4942-8C55-C45951368F10}"/>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8527DFD-FD70-4597-93C8-E4FF71F08923}"/>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77173421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4082" name="Rectangle 2">
            <a:extLst>
              <a:ext uri="{FF2B5EF4-FFF2-40B4-BE49-F238E27FC236}">
                <a16:creationId xmlns:a16="http://schemas.microsoft.com/office/drawing/2014/main" id="{99AF6E3D-1A79-4208-8C6A-565AEC891D17}"/>
              </a:ext>
            </a:extLst>
          </p:cNvPr>
          <p:cNvSpPr>
            <a:spLocks noGrp="1" noChangeArrowheads="1"/>
          </p:cNvSpPr>
          <p:nvPr>
            <p:ph type="title"/>
          </p:nvPr>
        </p:nvSpPr>
        <p:spPr>
          <a:xfrm>
            <a:off x="518474" y="152400"/>
            <a:ext cx="11350064" cy="990600"/>
          </a:xfrm>
        </p:spPr>
        <p:txBody>
          <a:bodyPr>
            <a:normAutofit fontScale="90000"/>
          </a:bodyPr>
          <a:lstStyle/>
          <a:p>
            <a:pPr eaLnBrk="1" hangingPunct="1">
              <a:lnSpc>
                <a:spcPct val="90000"/>
              </a:lnSpc>
              <a:defRPr/>
            </a:pPr>
            <a:r>
              <a:rPr lang="en-US" sz="400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Northridge earthquake</a:t>
            </a:r>
            <a:r>
              <a:rPr lang="en-US" sz="3600" dirty="0"/>
              <a:t> </a:t>
            </a:r>
            <a:r>
              <a:rPr lang="en-US" sz="2400" dirty="0">
                <a:solidFill>
                  <a:srgbClr val="99FF66"/>
                </a:solidFill>
              </a:rPr>
              <a:t>(Cont’d)</a:t>
            </a:r>
          </a:p>
        </p:txBody>
      </p:sp>
      <p:sp>
        <p:nvSpPr>
          <p:cNvPr id="3374083" name="Rectangle 3">
            <a:extLst>
              <a:ext uri="{FF2B5EF4-FFF2-40B4-BE49-F238E27FC236}">
                <a16:creationId xmlns:a16="http://schemas.microsoft.com/office/drawing/2014/main" id="{6ECB51BB-A8CA-4964-B08A-3DD65A9DF575}"/>
              </a:ext>
            </a:extLst>
          </p:cNvPr>
          <p:cNvSpPr>
            <a:spLocks noGrp="1" noChangeArrowheads="1"/>
          </p:cNvSpPr>
          <p:nvPr>
            <p:ph idx="1"/>
          </p:nvPr>
        </p:nvSpPr>
        <p:spPr>
          <a:xfrm>
            <a:off x="518474" y="1143000"/>
            <a:ext cx="11241464" cy="5715000"/>
          </a:xfrm>
        </p:spPr>
        <p:txBody>
          <a:bodyPr>
            <a:normAutofit/>
          </a:bodyPr>
          <a:lstStyle/>
          <a:p>
            <a:pPr marL="609600" indent="-609600">
              <a:defRPr/>
            </a:pPr>
            <a:r>
              <a:rPr lang="en-US" sz="2800" dirty="0"/>
              <a:t>The contractors worked 24 hours per day, 7 days a week with larger than usual work crews, etc..</a:t>
            </a:r>
          </a:p>
          <a:p>
            <a:pPr marL="990600" lvl="1" indent="-533400">
              <a:defRPr/>
            </a:pPr>
            <a:r>
              <a:rPr lang="en-US" sz="2400" dirty="0"/>
              <a:t>Incurred much higher costs for overtime, shift differential, etc.. in the effort to finish sooner &amp; earn incentives</a:t>
            </a:r>
          </a:p>
          <a:p>
            <a:pPr marL="609600" indent="-609600">
              <a:defRPr/>
            </a:pPr>
            <a:r>
              <a:rPr lang="en-US" sz="2800" dirty="0"/>
              <a:t>The faster completion was greatly welcomed by commuters, businesses, etc..</a:t>
            </a:r>
          </a:p>
          <a:p>
            <a:pPr marL="609600" indent="-609600">
              <a:defRPr/>
            </a:pPr>
            <a:r>
              <a:rPr lang="en-US" sz="2800" dirty="0"/>
              <a:t>But, were the allowed completion timeframes too generous?</a:t>
            </a:r>
          </a:p>
          <a:p>
            <a:pPr marL="990600" lvl="1" indent="-533400">
              <a:defRPr/>
            </a:pPr>
            <a:r>
              <a:rPr lang="en-US" sz="2400" dirty="0"/>
              <a:t>There was no question the incentives worked</a:t>
            </a:r>
          </a:p>
          <a:p>
            <a:pPr marL="990600" lvl="1" indent="-533400">
              <a:defRPr/>
            </a:pPr>
            <a:r>
              <a:rPr lang="en-US" sz="2400" dirty="0"/>
              <a:t>But, maybe the same accelerated completion might have been achieved with less generous incentive payments </a:t>
            </a:r>
          </a:p>
        </p:txBody>
      </p:sp>
      <p:sp>
        <p:nvSpPr>
          <p:cNvPr id="6" name="Footer Placeholder 3">
            <a:extLst>
              <a:ext uri="{FF2B5EF4-FFF2-40B4-BE49-F238E27FC236}">
                <a16:creationId xmlns:a16="http://schemas.microsoft.com/office/drawing/2014/main" id="{91C58C22-981E-46C2-9FEC-24A81E84B85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A647B40-8D83-4BD1-8ADB-B84607A82F77}"/>
              </a:ext>
            </a:extLst>
          </p:cNvPr>
          <p:cNvSpPr>
            <a:spLocks noGrp="1"/>
          </p:cNvSpPr>
          <p:nvPr>
            <p:ph type="sldNum" sz="quarter" idx="12"/>
          </p:nvPr>
        </p:nvSpPr>
        <p:spPr/>
        <p:txBody>
          <a:bodyPr/>
          <a:lstStyle/>
          <a:p>
            <a:pPr>
              <a:defRPr/>
            </a:pPr>
            <a:fld id="{F76839D5-F0FF-4C82-8F74-122D51C1DFD9}" type="slidenum">
              <a:rPr lang="en-US" altLang="en-US"/>
              <a:pPr>
                <a:defRPr/>
              </a:pPr>
              <a:t>261</a:t>
            </a:fld>
            <a:endParaRPr lang="en-US" altLang="en-US" dirty="0"/>
          </a:p>
        </p:txBody>
      </p:sp>
    </p:spTree>
    <p:extLst>
      <p:ext uri="{BB962C8B-B14F-4D97-AF65-F5344CB8AC3E}">
        <p14:creationId xmlns:p14="http://schemas.microsoft.com/office/powerpoint/2010/main" val="3901263008"/>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6130" name="Rectangle 2">
            <a:extLst>
              <a:ext uri="{FF2B5EF4-FFF2-40B4-BE49-F238E27FC236}">
                <a16:creationId xmlns:a16="http://schemas.microsoft.com/office/drawing/2014/main" id="{1B2CAD06-3D9B-442D-A1C0-CA937BEFAA49}"/>
              </a:ext>
            </a:extLst>
          </p:cNvPr>
          <p:cNvSpPr>
            <a:spLocks noGrp="1" noChangeArrowheads="1"/>
          </p:cNvSpPr>
          <p:nvPr>
            <p:ph type="title"/>
          </p:nvPr>
        </p:nvSpPr>
        <p:spPr>
          <a:xfrm>
            <a:off x="749431" y="277814"/>
            <a:ext cx="10939806" cy="1221048"/>
          </a:xfrm>
        </p:spPr>
        <p:txBody>
          <a:bodyPr>
            <a:normAutofit/>
          </a:bodyPr>
          <a:lstStyle/>
          <a:p>
            <a:pPr eaLnBrk="1" hangingPunct="1">
              <a:defRPr/>
            </a:pPr>
            <a:r>
              <a:rPr lang="en-US" sz="4000" dirty="0">
                <a:cs typeface="Arial" pitchFamily="34" charset="0"/>
              </a:rPr>
              <a:t>Performance Based Contracting</a:t>
            </a:r>
            <a:br>
              <a:rPr lang="en-US" sz="4000" dirty="0">
                <a:solidFill>
                  <a:srgbClr val="FF9900"/>
                </a:solidFill>
                <a:cs typeface="Arial" pitchFamily="34" charset="0"/>
              </a:rPr>
            </a:br>
            <a:r>
              <a:rPr lang="en-US" sz="3200" dirty="0"/>
              <a:t> </a:t>
            </a:r>
            <a:r>
              <a:rPr lang="en-US" sz="3600" dirty="0">
                <a:solidFill>
                  <a:srgbClr val="99FF66"/>
                </a:solidFill>
              </a:rPr>
              <a:t>Incentive Cautions Summary</a:t>
            </a:r>
          </a:p>
        </p:txBody>
      </p:sp>
      <p:sp>
        <p:nvSpPr>
          <p:cNvPr id="3376131" name="Rectangle 3">
            <a:extLst>
              <a:ext uri="{FF2B5EF4-FFF2-40B4-BE49-F238E27FC236}">
                <a16:creationId xmlns:a16="http://schemas.microsoft.com/office/drawing/2014/main" id="{06F6E51B-65B4-4E2B-84BD-14F65BB97E19}"/>
              </a:ext>
            </a:extLst>
          </p:cNvPr>
          <p:cNvSpPr>
            <a:spLocks noGrp="1" noChangeArrowheads="1"/>
          </p:cNvSpPr>
          <p:nvPr>
            <p:ph idx="1"/>
          </p:nvPr>
        </p:nvSpPr>
        <p:spPr>
          <a:xfrm>
            <a:off x="1752600" y="1828800"/>
            <a:ext cx="8610600" cy="4648200"/>
          </a:xfrm>
        </p:spPr>
        <p:txBody>
          <a:bodyPr/>
          <a:lstStyle/>
          <a:p>
            <a:pPr marL="609600" indent="-609600">
              <a:defRPr/>
            </a:pPr>
            <a:r>
              <a:rPr lang="en-US" dirty="0"/>
              <a:t>As stated before, incentives should not be:</a:t>
            </a:r>
          </a:p>
          <a:p>
            <a:pPr marL="990600" lvl="1" indent="-533400">
              <a:defRPr/>
            </a:pPr>
            <a:r>
              <a:rPr lang="en-US" dirty="0"/>
              <a:t>So high that the reward exceeds the benefit to the State</a:t>
            </a:r>
          </a:p>
          <a:p>
            <a:pPr marL="990600" lvl="1" indent="-533400">
              <a:defRPr/>
            </a:pPr>
            <a:r>
              <a:rPr lang="en-US" dirty="0"/>
              <a:t>Possibly earned by the contractor without commensurate effort to earn them</a:t>
            </a:r>
          </a:p>
          <a:p>
            <a:pPr marL="990600" lvl="1" indent="-533400">
              <a:defRPr/>
            </a:pPr>
            <a:endParaRPr lang="en-US" dirty="0"/>
          </a:p>
          <a:p>
            <a:pPr marL="990600" lvl="1" indent="-533400">
              <a:defRPr/>
            </a:pPr>
            <a:endParaRPr lang="en-US" dirty="0"/>
          </a:p>
          <a:p>
            <a:pPr marL="990600" lvl="1" indent="-533400">
              <a:buNone/>
              <a:defRPr/>
            </a:pPr>
            <a:endParaRPr lang="en-US" dirty="0"/>
          </a:p>
        </p:txBody>
      </p:sp>
      <p:sp>
        <p:nvSpPr>
          <p:cNvPr id="6" name="Footer Placeholder 3">
            <a:extLst>
              <a:ext uri="{FF2B5EF4-FFF2-40B4-BE49-F238E27FC236}">
                <a16:creationId xmlns:a16="http://schemas.microsoft.com/office/drawing/2014/main" id="{908CC8BE-A84C-4336-A131-225D277C484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6E44A90-B0C7-4B2A-AD76-61558D1ACACF}"/>
              </a:ext>
            </a:extLst>
          </p:cNvPr>
          <p:cNvSpPr>
            <a:spLocks noGrp="1"/>
          </p:cNvSpPr>
          <p:nvPr>
            <p:ph type="sldNum" sz="quarter" idx="12"/>
          </p:nvPr>
        </p:nvSpPr>
        <p:spPr/>
        <p:txBody>
          <a:bodyPr/>
          <a:lstStyle/>
          <a:p>
            <a:pPr>
              <a:defRPr/>
            </a:pPr>
            <a:fld id="{C4B54632-F78D-4BAD-B01A-4F9E447A32D8}" type="slidenum">
              <a:rPr lang="en-US" altLang="en-US"/>
              <a:pPr>
                <a:defRPr/>
              </a:pPr>
              <a:t>262</a:t>
            </a:fld>
            <a:endParaRPr lang="en-US" altLang="en-US" dirty="0"/>
          </a:p>
        </p:txBody>
      </p:sp>
    </p:spTree>
    <p:extLst>
      <p:ext uri="{BB962C8B-B14F-4D97-AF65-F5344CB8AC3E}">
        <p14:creationId xmlns:p14="http://schemas.microsoft.com/office/powerpoint/2010/main" val="871672497"/>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8178" name="Rectangle 2">
            <a:extLst>
              <a:ext uri="{FF2B5EF4-FFF2-40B4-BE49-F238E27FC236}">
                <a16:creationId xmlns:a16="http://schemas.microsoft.com/office/drawing/2014/main" id="{2C2DD64C-B869-4859-8102-0A52A638CC49}"/>
              </a:ext>
            </a:extLst>
          </p:cNvPr>
          <p:cNvSpPr>
            <a:spLocks noGrp="1" noChangeArrowheads="1"/>
          </p:cNvSpPr>
          <p:nvPr>
            <p:ph type="title"/>
          </p:nvPr>
        </p:nvSpPr>
        <p:spPr>
          <a:xfrm>
            <a:off x="612742" y="152400"/>
            <a:ext cx="10939806" cy="990600"/>
          </a:xfrm>
        </p:spPr>
        <p:txBody>
          <a:bodyPr>
            <a:normAutofit fontScale="90000"/>
          </a:bodyPr>
          <a:lstStyle/>
          <a:p>
            <a:pPr eaLnBrk="1" hangingPunct="1">
              <a:lnSpc>
                <a:spcPct val="90000"/>
              </a:lnSpc>
              <a:defRPr/>
            </a:pPr>
            <a:r>
              <a:rPr lang="en-US" sz="4000" dirty="0">
                <a:cs typeface="Arial" pitchFamily="34" charset="0"/>
              </a:rPr>
              <a:t>Performance Based Contracting</a:t>
            </a:r>
            <a:br>
              <a:rPr lang="en-US" sz="4000" dirty="0">
                <a:solidFill>
                  <a:srgbClr val="FF9900"/>
                </a:solidFill>
                <a:cs typeface="Arial" pitchFamily="34" charset="0"/>
              </a:rPr>
            </a:br>
            <a:r>
              <a:rPr lang="en-US" sz="4000" dirty="0">
                <a:solidFill>
                  <a:srgbClr val="99FF66"/>
                </a:solidFill>
                <a:cs typeface="Arial" pitchFamily="34" charset="0"/>
              </a:rPr>
              <a:t>Summary</a:t>
            </a:r>
            <a:endParaRPr lang="en-US" sz="2400" dirty="0">
              <a:solidFill>
                <a:srgbClr val="99FF66"/>
              </a:solidFill>
            </a:endParaRPr>
          </a:p>
        </p:txBody>
      </p:sp>
      <p:sp>
        <p:nvSpPr>
          <p:cNvPr id="3378179" name="Rectangle 3">
            <a:extLst>
              <a:ext uri="{FF2B5EF4-FFF2-40B4-BE49-F238E27FC236}">
                <a16:creationId xmlns:a16="http://schemas.microsoft.com/office/drawing/2014/main" id="{F9035840-B10F-489A-A9F3-42E8B3D31681}"/>
              </a:ext>
            </a:extLst>
          </p:cNvPr>
          <p:cNvSpPr>
            <a:spLocks noGrp="1" noChangeArrowheads="1"/>
          </p:cNvSpPr>
          <p:nvPr>
            <p:ph idx="1"/>
          </p:nvPr>
        </p:nvSpPr>
        <p:spPr>
          <a:xfrm>
            <a:off x="476054" y="1371600"/>
            <a:ext cx="11392484" cy="5257800"/>
          </a:xfrm>
        </p:spPr>
        <p:txBody>
          <a:bodyPr>
            <a:normAutofit lnSpcReduction="10000"/>
          </a:bodyPr>
          <a:lstStyle/>
          <a:p>
            <a:pPr marL="609600" indent="-609600">
              <a:defRPr/>
            </a:pPr>
            <a:r>
              <a:rPr lang="en-US" sz="2800" dirty="0"/>
              <a:t>Incentives are not appropriate for many, if not most State contracts</a:t>
            </a:r>
          </a:p>
          <a:p>
            <a:pPr marL="609600" indent="-609600">
              <a:defRPr/>
            </a:pPr>
            <a:r>
              <a:rPr lang="en-US" sz="2800" dirty="0"/>
              <a:t>Creating valid incentives is not easy, even for those procurements when they are appropriate</a:t>
            </a:r>
          </a:p>
          <a:p>
            <a:pPr marL="990600" lvl="1" indent="-533400">
              <a:defRPr/>
            </a:pPr>
            <a:r>
              <a:rPr lang="en-US" sz="2400" dirty="0"/>
              <a:t>This is why historically incentives have been rarely used in most State contracts</a:t>
            </a:r>
          </a:p>
          <a:p>
            <a:pPr marL="609600" indent="-609600">
              <a:defRPr/>
            </a:pPr>
            <a:r>
              <a:rPr lang="en-US" sz="2800" dirty="0"/>
              <a:t>But as part of the effort to focus more on results than just effort</a:t>
            </a:r>
          </a:p>
          <a:p>
            <a:pPr marL="990600" lvl="1" indent="-533400">
              <a:defRPr/>
            </a:pPr>
            <a:r>
              <a:rPr lang="en-US" sz="2400" dirty="0"/>
              <a:t>Agencies should focus on creating effective, affordable incentives for performance type contracts</a:t>
            </a:r>
          </a:p>
          <a:p>
            <a:pPr marL="990600" lvl="1" indent="-533400">
              <a:defRPr/>
            </a:pPr>
            <a:r>
              <a:rPr lang="en-US" sz="2400" dirty="0"/>
              <a:t>Possibly in combination with the use of disincentives</a:t>
            </a:r>
          </a:p>
        </p:txBody>
      </p:sp>
      <p:sp>
        <p:nvSpPr>
          <p:cNvPr id="6" name="Footer Placeholder 3">
            <a:extLst>
              <a:ext uri="{FF2B5EF4-FFF2-40B4-BE49-F238E27FC236}">
                <a16:creationId xmlns:a16="http://schemas.microsoft.com/office/drawing/2014/main" id="{0A38C8AD-9C77-4A61-973D-2232B69123A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7390483-00EB-4E86-BAE1-A4AB834A3083}"/>
              </a:ext>
            </a:extLst>
          </p:cNvPr>
          <p:cNvSpPr>
            <a:spLocks noGrp="1"/>
          </p:cNvSpPr>
          <p:nvPr>
            <p:ph type="sldNum" sz="quarter" idx="12"/>
          </p:nvPr>
        </p:nvSpPr>
        <p:spPr/>
        <p:txBody>
          <a:bodyPr/>
          <a:lstStyle/>
          <a:p>
            <a:pPr>
              <a:defRPr/>
            </a:pPr>
            <a:fld id="{365364D6-D5FC-480A-BC06-76B02DA9DAFF}" type="slidenum">
              <a:rPr lang="en-US" altLang="en-US"/>
              <a:pPr>
                <a:defRPr/>
              </a:pPr>
              <a:t>263</a:t>
            </a:fld>
            <a:endParaRPr lang="en-US" altLang="en-US" dirty="0"/>
          </a:p>
        </p:txBody>
      </p:sp>
      <p:sp>
        <p:nvSpPr>
          <p:cNvPr id="4" name="Footer Placeholder 3">
            <a:extLst>
              <a:ext uri="{FF2B5EF4-FFF2-40B4-BE49-F238E27FC236}">
                <a16:creationId xmlns:a16="http://schemas.microsoft.com/office/drawing/2014/main" id="{6A5F338E-6549-4A60-98BD-3BD71B0D8D2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496781255"/>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6996" name="Rectangle 4">
            <a:extLst>
              <a:ext uri="{FF2B5EF4-FFF2-40B4-BE49-F238E27FC236}">
                <a16:creationId xmlns:a16="http://schemas.microsoft.com/office/drawing/2014/main" id="{E181058D-0264-4FAE-9C99-261CE076B8B3}"/>
              </a:ext>
            </a:extLst>
          </p:cNvPr>
          <p:cNvSpPr>
            <a:spLocks noGrp="1" noChangeArrowheads="1"/>
          </p:cNvSpPr>
          <p:nvPr>
            <p:ph type="title"/>
          </p:nvPr>
        </p:nvSpPr>
        <p:spPr>
          <a:xfrm>
            <a:off x="2209800" y="1600200"/>
            <a:ext cx="7772400" cy="1066800"/>
          </a:xfrm>
        </p:spPr>
        <p:txBody>
          <a:bodyPr>
            <a:normAutofit fontScale="90000"/>
          </a:bodyPr>
          <a:lstStyle/>
          <a:p>
            <a:pPr>
              <a:defRPr/>
            </a:pPr>
            <a:r>
              <a:rPr lang="en-US" altLang="en-US" sz="4000" dirty="0">
                <a:cs typeface="Arial" panose="020B0604020202020204" pitchFamily="34" charset="0"/>
              </a:rPr>
              <a:t>Performance Based Contracting</a:t>
            </a:r>
          </a:p>
        </p:txBody>
      </p:sp>
      <p:sp>
        <p:nvSpPr>
          <p:cNvPr id="1876997" name="Rectangle 5">
            <a:extLst>
              <a:ext uri="{FF2B5EF4-FFF2-40B4-BE49-F238E27FC236}">
                <a16:creationId xmlns:a16="http://schemas.microsoft.com/office/drawing/2014/main" id="{50E1CA08-FA31-4C3C-A5E1-9FDEDD7B1E0B}"/>
              </a:ext>
            </a:extLst>
          </p:cNvPr>
          <p:cNvSpPr>
            <a:spLocks noGrp="1" noChangeArrowheads="1"/>
          </p:cNvSpPr>
          <p:nvPr>
            <p:ph idx="1"/>
          </p:nvPr>
        </p:nvSpPr>
        <p:spPr>
          <a:xfrm>
            <a:off x="2895600" y="3200400"/>
            <a:ext cx="6400800" cy="2438400"/>
          </a:xfrm>
        </p:spPr>
        <p:txBody>
          <a:bodyPr/>
          <a:lstStyle/>
          <a:p>
            <a:pPr marL="0" indent="0" algn="ctr">
              <a:buNone/>
              <a:defRPr/>
            </a:pPr>
            <a:r>
              <a:rPr lang="en-US" altLang="en-US" sz="4800" dirty="0">
                <a:solidFill>
                  <a:srgbClr val="99FF33"/>
                </a:solidFill>
              </a:rPr>
              <a:t>When to Use</a:t>
            </a:r>
          </a:p>
          <a:p>
            <a:pPr marL="0" indent="0" algn="ctr">
              <a:buNone/>
              <a:defRPr/>
            </a:pPr>
            <a:r>
              <a:rPr lang="en-US" altLang="en-US" sz="4800" dirty="0">
                <a:solidFill>
                  <a:srgbClr val="99FF33"/>
                </a:solidFill>
              </a:rPr>
              <a:t> &amp; Not Use</a:t>
            </a:r>
          </a:p>
        </p:txBody>
      </p:sp>
      <p:sp>
        <p:nvSpPr>
          <p:cNvPr id="4" name="Footer Placeholder 3">
            <a:extLst>
              <a:ext uri="{FF2B5EF4-FFF2-40B4-BE49-F238E27FC236}">
                <a16:creationId xmlns:a16="http://schemas.microsoft.com/office/drawing/2014/main" id="{B70C3AC3-3DCC-4C86-99FA-3F5DD759C7F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7C37AE49-3C25-41A6-9543-1E85289FDF5C}"/>
              </a:ext>
            </a:extLst>
          </p:cNvPr>
          <p:cNvSpPr>
            <a:spLocks noGrp="1"/>
          </p:cNvSpPr>
          <p:nvPr>
            <p:ph type="sldNum" sz="quarter" idx="12"/>
          </p:nvPr>
        </p:nvSpPr>
        <p:spPr/>
        <p:txBody>
          <a:bodyPr/>
          <a:lstStyle/>
          <a:p>
            <a:pPr>
              <a:defRPr/>
            </a:pPr>
            <a:fld id="{2942CA61-6AD0-43EA-8A21-D28184C68C7C}" type="slidenum">
              <a:rPr lang="en-US" altLang="en-US"/>
              <a:pPr>
                <a:defRPr/>
              </a:pPr>
              <a:t>264</a:t>
            </a:fld>
            <a:endParaRPr lang="en-US" altLang="en-US" dirty="0"/>
          </a:p>
        </p:txBody>
      </p:sp>
    </p:spTree>
    <p:extLst>
      <p:ext uri="{BB962C8B-B14F-4D97-AF65-F5344CB8AC3E}">
        <p14:creationId xmlns:p14="http://schemas.microsoft.com/office/powerpoint/2010/main" val="314307097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2274" name="Rectangle 2">
            <a:extLst>
              <a:ext uri="{FF2B5EF4-FFF2-40B4-BE49-F238E27FC236}">
                <a16:creationId xmlns:a16="http://schemas.microsoft.com/office/drawing/2014/main" id="{74E93C29-B52C-4C52-9AD2-4FA67F0CB0DB}"/>
              </a:ext>
            </a:extLst>
          </p:cNvPr>
          <p:cNvSpPr>
            <a:spLocks noGrp="1" noChangeArrowheads="1"/>
          </p:cNvSpPr>
          <p:nvPr>
            <p:ph type="title"/>
          </p:nvPr>
        </p:nvSpPr>
        <p:spPr>
          <a:xfrm>
            <a:off x="1828800" y="228600"/>
            <a:ext cx="8534400" cy="990600"/>
          </a:xfrm>
        </p:spPr>
        <p:txBody>
          <a:bodyPr>
            <a:normAutofit fontScale="90000"/>
          </a:bodyPr>
          <a:lstStyle/>
          <a:p>
            <a:pPr eaLnBrk="1" hangingPunct="1">
              <a:lnSpc>
                <a:spcPct val="90000"/>
              </a:lnSpc>
              <a:defRPr/>
            </a:pPr>
            <a:r>
              <a:rPr lang="en-US" sz="3600" dirty="0">
                <a:solidFill>
                  <a:srgbClr val="00FFFF"/>
                </a:solidFill>
              </a:rPr>
              <a:t>When to Use</a:t>
            </a:r>
            <a:br>
              <a:rPr lang="en-US" sz="4000" dirty="0">
                <a:solidFill>
                  <a:srgbClr val="FF9900"/>
                </a:solidFill>
                <a:cs typeface="Arial" pitchFamily="34" charset="0"/>
              </a:rPr>
            </a:br>
            <a:r>
              <a:rPr lang="en-US" sz="4000" dirty="0">
                <a:cs typeface="Arial" pitchFamily="34" charset="0"/>
              </a:rPr>
              <a:t>Performance Based Contracting</a:t>
            </a:r>
          </a:p>
        </p:txBody>
      </p:sp>
      <p:sp>
        <p:nvSpPr>
          <p:cNvPr id="3382275" name="Rectangle 3">
            <a:extLst>
              <a:ext uri="{FF2B5EF4-FFF2-40B4-BE49-F238E27FC236}">
                <a16:creationId xmlns:a16="http://schemas.microsoft.com/office/drawing/2014/main" id="{F669337F-F9E7-4F52-B2EF-FC1565EE6B72}"/>
              </a:ext>
            </a:extLst>
          </p:cNvPr>
          <p:cNvSpPr>
            <a:spLocks noGrp="1" noChangeArrowheads="1"/>
          </p:cNvSpPr>
          <p:nvPr>
            <p:ph idx="1"/>
          </p:nvPr>
        </p:nvSpPr>
        <p:spPr>
          <a:xfrm>
            <a:off x="558279" y="1524000"/>
            <a:ext cx="11366627" cy="4953000"/>
          </a:xfrm>
        </p:spPr>
        <p:txBody>
          <a:bodyPr>
            <a:normAutofit fontScale="92500" lnSpcReduction="10000"/>
          </a:bodyPr>
          <a:lstStyle/>
          <a:p>
            <a:pPr marL="609600" indent="-609600">
              <a:defRPr/>
            </a:pPr>
            <a:r>
              <a:rPr lang="en-US" dirty="0"/>
              <a:t>PBC is most appropriate under one or more of the following circumstances</a:t>
            </a:r>
          </a:p>
          <a:p>
            <a:pPr marL="990600" lvl="1" indent="-533400">
              <a:defRPr/>
            </a:pPr>
            <a:r>
              <a:rPr lang="en-US" dirty="0"/>
              <a:t>When something hasn’t been done before</a:t>
            </a:r>
          </a:p>
          <a:p>
            <a:pPr marL="1371600" lvl="2" indent="-457200">
              <a:defRPr/>
            </a:pPr>
            <a:r>
              <a:rPr lang="en-US" dirty="0"/>
              <a:t>When there is no experience to go by as a guide to what works and what doesn’t</a:t>
            </a:r>
          </a:p>
          <a:p>
            <a:pPr marL="990600" lvl="1" indent="-533400">
              <a:defRPr/>
            </a:pPr>
            <a:r>
              <a:rPr lang="en-US" dirty="0"/>
              <a:t>When the objective(s) of the procurement is/are more abstract than tangible</a:t>
            </a:r>
          </a:p>
          <a:p>
            <a:pPr marL="990600" lvl="1" indent="-533400">
              <a:defRPr/>
            </a:pPr>
            <a:r>
              <a:rPr lang="en-US" dirty="0"/>
              <a:t>When there is no accepted “right way” to do the object(s) of the procurement </a:t>
            </a:r>
          </a:p>
          <a:p>
            <a:pPr marL="1371600" lvl="2" indent="-457200">
              <a:defRPr/>
            </a:pPr>
            <a:r>
              <a:rPr lang="en-US" dirty="0"/>
              <a:t>Different vendors can propose different approaches</a:t>
            </a:r>
          </a:p>
        </p:txBody>
      </p:sp>
      <p:sp>
        <p:nvSpPr>
          <p:cNvPr id="6" name="Footer Placeholder 3">
            <a:extLst>
              <a:ext uri="{FF2B5EF4-FFF2-40B4-BE49-F238E27FC236}">
                <a16:creationId xmlns:a16="http://schemas.microsoft.com/office/drawing/2014/main" id="{FEDE0938-BDCF-4B33-95EA-EF80321487F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F1906DC-5F9C-4C1B-9099-BC017B9AB6F6}"/>
              </a:ext>
            </a:extLst>
          </p:cNvPr>
          <p:cNvSpPr>
            <a:spLocks noGrp="1"/>
          </p:cNvSpPr>
          <p:nvPr>
            <p:ph type="sldNum" sz="quarter" idx="12"/>
          </p:nvPr>
        </p:nvSpPr>
        <p:spPr/>
        <p:txBody>
          <a:bodyPr/>
          <a:lstStyle/>
          <a:p>
            <a:pPr>
              <a:defRPr/>
            </a:pPr>
            <a:fld id="{2062BABC-8778-45AE-8E79-2730CACEE05B}" type="slidenum">
              <a:rPr lang="en-US" altLang="en-US"/>
              <a:pPr>
                <a:defRPr/>
              </a:pPr>
              <a:t>265</a:t>
            </a:fld>
            <a:endParaRPr lang="en-US" altLang="en-US" dirty="0"/>
          </a:p>
        </p:txBody>
      </p:sp>
      <p:sp>
        <p:nvSpPr>
          <p:cNvPr id="4" name="Footer Placeholder 3">
            <a:extLst>
              <a:ext uri="{FF2B5EF4-FFF2-40B4-BE49-F238E27FC236}">
                <a16:creationId xmlns:a16="http://schemas.microsoft.com/office/drawing/2014/main" id="{B6CE818B-CA5D-4EC9-8E57-D50FCDBEF8A0}"/>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68827932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4322" name="Rectangle 2">
            <a:extLst>
              <a:ext uri="{FF2B5EF4-FFF2-40B4-BE49-F238E27FC236}">
                <a16:creationId xmlns:a16="http://schemas.microsoft.com/office/drawing/2014/main" id="{387E770C-C4B6-4A86-8029-5F2D542CD2B6}"/>
              </a:ext>
            </a:extLst>
          </p:cNvPr>
          <p:cNvSpPr>
            <a:spLocks noGrp="1" noChangeArrowheads="1"/>
          </p:cNvSpPr>
          <p:nvPr>
            <p:ph type="title"/>
          </p:nvPr>
        </p:nvSpPr>
        <p:spPr>
          <a:xfrm>
            <a:off x="504334" y="277814"/>
            <a:ext cx="11038788" cy="865187"/>
          </a:xfrm>
        </p:spPr>
        <p:txBody>
          <a:bodyPr>
            <a:normAutofit fontScale="90000"/>
          </a:bodyPr>
          <a:lstStyle/>
          <a:p>
            <a:pPr eaLnBrk="1" hangingPunct="1">
              <a:lnSpc>
                <a:spcPct val="90000"/>
              </a:lnSpc>
              <a:defRPr/>
            </a:pPr>
            <a:r>
              <a:rPr lang="en-US" sz="3600" dirty="0">
                <a:solidFill>
                  <a:srgbClr val="00FFFF"/>
                </a:solidFill>
              </a:rPr>
              <a:t>When Not to Use</a:t>
            </a:r>
            <a:br>
              <a:rPr lang="en-US" sz="4000" dirty="0">
                <a:solidFill>
                  <a:srgbClr val="FF9900"/>
                </a:solidFill>
                <a:cs typeface="Arial" pitchFamily="34" charset="0"/>
              </a:rPr>
            </a:br>
            <a:r>
              <a:rPr lang="en-US" sz="4000" b="0" dirty="0">
                <a:cs typeface="Arial" pitchFamily="34" charset="0"/>
              </a:rPr>
              <a:t>Performance Based Contracting</a:t>
            </a:r>
          </a:p>
        </p:txBody>
      </p:sp>
      <p:sp>
        <p:nvSpPr>
          <p:cNvPr id="3384323" name="Rectangle 3">
            <a:extLst>
              <a:ext uri="{FF2B5EF4-FFF2-40B4-BE49-F238E27FC236}">
                <a16:creationId xmlns:a16="http://schemas.microsoft.com/office/drawing/2014/main" id="{9C5D3145-C1FB-4ED2-BF30-E9F6A4C6E1DD}"/>
              </a:ext>
            </a:extLst>
          </p:cNvPr>
          <p:cNvSpPr>
            <a:spLocks noGrp="1" noChangeArrowheads="1"/>
          </p:cNvSpPr>
          <p:nvPr>
            <p:ph idx="1"/>
          </p:nvPr>
        </p:nvSpPr>
        <p:spPr>
          <a:xfrm>
            <a:off x="382553" y="1569562"/>
            <a:ext cx="11426894" cy="5288437"/>
          </a:xfrm>
        </p:spPr>
        <p:txBody>
          <a:bodyPr>
            <a:normAutofit/>
          </a:bodyPr>
          <a:lstStyle/>
          <a:p>
            <a:pPr marL="609600" indent="-609600">
              <a:lnSpc>
                <a:spcPct val="90000"/>
              </a:lnSpc>
              <a:defRPr/>
            </a:pPr>
            <a:r>
              <a:rPr lang="en-US" dirty="0"/>
              <a:t>When you know what you want</a:t>
            </a:r>
          </a:p>
          <a:p>
            <a:pPr marL="990600" lvl="1" indent="-533400">
              <a:lnSpc>
                <a:spcPct val="90000"/>
              </a:lnSpc>
              <a:defRPr/>
            </a:pPr>
            <a:r>
              <a:rPr lang="en-US" dirty="0"/>
              <a:t>When through trial and error, experience, etc.. it has been determined that the best results are obtained by following a single approach</a:t>
            </a:r>
          </a:p>
          <a:p>
            <a:pPr marL="990600" lvl="1" indent="-533400">
              <a:lnSpc>
                <a:spcPct val="90000"/>
              </a:lnSpc>
              <a:defRPr/>
            </a:pPr>
            <a:r>
              <a:rPr lang="en-US" dirty="0"/>
              <a:t>When to a large degree you know more about what works in your situations than vendors do</a:t>
            </a:r>
          </a:p>
          <a:p>
            <a:pPr marL="1371600" lvl="2" indent="-457200">
              <a:lnSpc>
                <a:spcPct val="90000"/>
              </a:lnSpc>
              <a:defRPr/>
            </a:pPr>
            <a:r>
              <a:rPr lang="en-US" dirty="0"/>
              <a:t>Although an incumbent contractor and prior incumbents may have a similar level of knowledge</a:t>
            </a:r>
          </a:p>
          <a:p>
            <a:pPr marL="990600" lvl="1" indent="-533400">
              <a:lnSpc>
                <a:spcPct val="90000"/>
              </a:lnSpc>
              <a:defRPr/>
            </a:pPr>
            <a:r>
              <a:rPr lang="en-US" dirty="0"/>
              <a:t>But even in these circumstances, it may be advisable to permit a vendor to offer an alternate approach</a:t>
            </a:r>
          </a:p>
          <a:p>
            <a:pPr marL="1371600" lvl="2" indent="-457200">
              <a:lnSpc>
                <a:spcPct val="90000"/>
              </a:lnSpc>
              <a:defRPr/>
            </a:pPr>
            <a:r>
              <a:rPr lang="en-US" dirty="0"/>
              <a:t>Since a PBC involves an evaluated procurement </a:t>
            </a:r>
          </a:p>
        </p:txBody>
      </p:sp>
      <p:sp>
        <p:nvSpPr>
          <p:cNvPr id="6" name="Footer Placeholder 3">
            <a:extLst>
              <a:ext uri="{FF2B5EF4-FFF2-40B4-BE49-F238E27FC236}">
                <a16:creationId xmlns:a16="http://schemas.microsoft.com/office/drawing/2014/main" id="{8332D3D7-7CAB-459A-9D45-C3B571A6214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58292DC-02D5-441E-A74E-C367A08AB7A3}"/>
              </a:ext>
            </a:extLst>
          </p:cNvPr>
          <p:cNvSpPr>
            <a:spLocks noGrp="1"/>
          </p:cNvSpPr>
          <p:nvPr>
            <p:ph type="sldNum" sz="quarter" idx="12"/>
          </p:nvPr>
        </p:nvSpPr>
        <p:spPr/>
        <p:txBody>
          <a:bodyPr/>
          <a:lstStyle/>
          <a:p>
            <a:pPr>
              <a:defRPr/>
            </a:pPr>
            <a:fld id="{8CB45CBC-B311-4BF1-91C7-27B728825CF5}" type="slidenum">
              <a:rPr lang="en-US" altLang="en-US"/>
              <a:pPr>
                <a:defRPr/>
              </a:pPr>
              <a:t>266</a:t>
            </a:fld>
            <a:endParaRPr lang="en-US" altLang="en-US" dirty="0"/>
          </a:p>
        </p:txBody>
      </p:sp>
      <p:sp>
        <p:nvSpPr>
          <p:cNvPr id="5" name="Slide Number Placeholder 4">
            <a:extLst>
              <a:ext uri="{FF2B5EF4-FFF2-40B4-BE49-F238E27FC236}">
                <a16:creationId xmlns:a16="http://schemas.microsoft.com/office/drawing/2014/main" id="{F2F284B4-AA51-41B1-A865-890A1F70889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4208383244"/>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6370" name="Rectangle 2">
            <a:extLst>
              <a:ext uri="{FF2B5EF4-FFF2-40B4-BE49-F238E27FC236}">
                <a16:creationId xmlns:a16="http://schemas.microsoft.com/office/drawing/2014/main" id="{32208F25-1C7E-42EA-B391-5252D79043E5}"/>
              </a:ext>
            </a:extLst>
          </p:cNvPr>
          <p:cNvSpPr>
            <a:spLocks noGrp="1" noChangeArrowheads="1"/>
          </p:cNvSpPr>
          <p:nvPr>
            <p:ph type="title"/>
          </p:nvPr>
        </p:nvSpPr>
        <p:spPr>
          <a:xfrm>
            <a:off x="688157" y="277814"/>
            <a:ext cx="11057641" cy="1169987"/>
          </a:xfrm>
        </p:spPr>
        <p:txBody>
          <a:bodyPr>
            <a:normAutofit fontScale="90000"/>
          </a:bodyPr>
          <a:lstStyle/>
          <a:p>
            <a:pPr eaLnBrk="1" hangingPunct="1">
              <a:defRPr/>
            </a:pPr>
            <a:r>
              <a:rPr lang="en-US" sz="3600" dirty="0">
                <a:solidFill>
                  <a:srgbClr val="00FFFF"/>
                </a:solidFill>
              </a:rPr>
              <a:t>When Not to Use</a:t>
            </a:r>
            <a:br>
              <a:rPr lang="en-US" sz="4000" dirty="0">
                <a:solidFill>
                  <a:srgbClr val="FF9900"/>
                </a:solidFill>
                <a:cs typeface="Arial" pitchFamily="34" charset="0"/>
              </a:rPr>
            </a:br>
            <a:r>
              <a:rPr lang="en-US" sz="4000" b="0" dirty="0">
                <a:cs typeface="Arial" pitchFamily="34" charset="0"/>
              </a:rPr>
              <a:t>Performance Based Contracting	</a:t>
            </a:r>
            <a:r>
              <a:rPr lang="en-US" sz="2400" b="0" dirty="0"/>
              <a:t>(Cont’d)</a:t>
            </a:r>
          </a:p>
        </p:txBody>
      </p:sp>
      <p:sp>
        <p:nvSpPr>
          <p:cNvPr id="3386371" name="Rectangle 3">
            <a:extLst>
              <a:ext uri="{FF2B5EF4-FFF2-40B4-BE49-F238E27FC236}">
                <a16:creationId xmlns:a16="http://schemas.microsoft.com/office/drawing/2014/main" id="{27A7D4E6-8DB3-4E11-89DD-B66199E6B561}"/>
              </a:ext>
            </a:extLst>
          </p:cNvPr>
          <p:cNvSpPr>
            <a:spLocks noGrp="1" noChangeArrowheads="1"/>
          </p:cNvSpPr>
          <p:nvPr>
            <p:ph idx="1"/>
          </p:nvPr>
        </p:nvSpPr>
        <p:spPr>
          <a:xfrm>
            <a:off x="523188" y="1600200"/>
            <a:ext cx="11222610" cy="4876800"/>
          </a:xfrm>
        </p:spPr>
        <p:txBody>
          <a:bodyPr>
            <a:normAutofit fontScale="92500"/>
          </a:bodyPr>
          <a:lstStyle/>
          <a:p>
            <a:pPr marL="609600" indent="-609600">
              <a:defRPr/>
            </a:pPr>
            <a:r>
              <a:rPr lang="en-US" dirty="0"/>
              <a:t>Using PBC for an unsuitable activity</a:t>
            </a:r>
          </a:p>
          <a:p>
            <a:pPr marL="990600" lvl="1" indent="-533400">
              <a:defRPr/>
            </a:pPr>
            <a:r>
              <a:rPr lang="en-US" dirty="0"/>
              <a:t>Wastes time and is expensive for vendors</a:t>
            </a:r>
          </a:p>
          <a:p>
            <a:pPr marL="1371600" lvl="2" indent="-457200">
              <a:defRPr/>
            </a:pPr>
            <a:r>
              <a:rPr lang="en-US" dirty="0"/>
              <a:t>To try to identify a “creative” approach</a:t>
            </a:r>
          </a:p>
          <a:p>
            <a:pPr marL="990600" lvl="1" indent="-533400">
              <a:defRPr/>
            </a:pPr>
            <a:r>
              <a:rPr lang="en-US" dirty="0"/>
              <a:t>Wastes time for the State</a:t>
            </a:r>
          </a:p>
          <a:p>
            <a:pPr marL="1371600" lvl="2" indent="-457200">
              <a:defRPr/>
            </a:pPr>
            <a:r>
              <a:rPr lang="en-US" dirty="0"/>
              <a:t>To try to evaluate the “creative” approaches</a:t>
            </a:r>
          </a:p>
          <a:p>
            <a:pPr marL="990600" lvl="1" indent="-533400">
              <a:defRPr/>
            </a:pPr>
            <a:r>
              <a:rPr lang="en-US" dirty="0"/>
              <a:t>Disfavors non-incumbents</a:t>
            </a:r>
          </a:p>
          <a:p>
            <a:pPr marL="1371600" lvl="2" indent="-457200">
              <a:defRPr/>
            </a:pPr>
            <a:r>
              <a:rPr lang="en-US" dirty="0"/>
              <a:t>A non-incumbent will not have intimate knowledge of what has been done before, and,</a:t>
            </a:r>
          </a:p>
          <a:p>
            <a:pPr marL="1371600" lvl="2" indent="-457200">
              <a:defRPr/>
            </a:pPr>
            <a:r>
              <a:rPr lang="en-US" dirty="0"/>
              <a:t>What an agency likes or dislikes based upon what is perceived “to work” </a:t>
            </a:r>
          </a:p>
        </p:txBody>
      </p:sp>
      <p:sp>
        <p:nvSpPr>
          <p:cNvPr id="6" name="Footer Placeholder 3">
            <a:extLst>
              <a:ext uri="{FF2B5EF4-FFF2-40B4-BE49-F238E27FC236}">
                <a16:creationId xmlns:a16="http://schemas.microsoft.com/office/drawing/2014/main" id="{D1D0959A-827F-4F0C-BCF2-D661D30124E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719D9E9-EEA9-4C83-B3E5-AFA2A02E1774}"/>
              </a:ext>
            </a:extLst>
          </p:cNvPr>
          <p:cNvSpPr>
            <a:spLocks noGrp="1"/>
          </p:cNvSpPr>
          <p:nvPr>
            <p:ph type="sldNum" sz="quarter" idx="12"/>
          </p:nvPr>
        </p:nvSpPr>
        <p:spPr/>
        <p:txBody>
          <a:bodyPr/>
          <a:lstStyle/>
          <a:p>
            <a:pPr>
              <a:defRPr/>
            </a:pPr>
            <a:fld id="{153D223E-8822-49E9-90D7-C3CECE17BE56}" type="slidenum">
              <a:rPr lang="en-US" altLang="en-US"/>
              <a:pPr>
                <a:defRPr/>
              </a:pPr>
              <a:t>267</a:t>
            </a:fld>
            <a:endParaRPr lang="en-US" altLang="en-US" dirty="0"/>
          </a:p>
        </p:txBody>
      </p:sp>
    </p:spTree>
    <p:extLst>
      <p:ext uri="{BB962C8B-B14F-4D97-AF65-F5344CB8AC3E}">
        <p14:creationId xmlns:p14="http://schemas.microsoft.com/office/powerpoint/2010/main" val="315142660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8418" name="Rectangle 2">
            <a:extLst>
              <a:ext uri="{FF2B5EF4-FFF2-40B4-BE49-F238E27FC236}">
                <a16:creationId xmlns:a16="http://schemas.microsoft.com/office/drawing/2014/main" id="{703BFF7A-9128-4796-9F2F-63DA87626660}"/>
              </a:ext>
            </a:extLst>
          </p:cNvPr>
          <p:cNvSpPr>
            <a:spLocks noGrp="1" noChangeArrowheads="1"/>
          </p:cNvSpPr>
          <p:nvPr>
            <p:ph type="title"/>
          </p:nvPr>
        </p:nvSpPr>
        <p:spPr>
          <a:xfrm>
            <a:off x="382553" y="152400"/>
            <a:ext cx="11342820" cy="1011810"/>
          </a:xfrm>
        </p:spPr>
        <p:txBody>
          <a:bodyPr>
            <a:normAutofit fontScale="90000"/>
          </a:bodyPr>
          <a:lstStyle/>
          <a:p>
            <a:pPr eaLnBrk="1" hangingPunct="1">
              <a:lnSpc>
                <a:spcPct val="90000"/>
              </a:lnSpc>
              <a:spcBef>
                <a:spcPct val="20000"/>
              </a:spcBef>
              <a:defRPr/>
            </a:pPr>
            <a:r>
              <a:rPr lang="en-US" sz="3600" dirty="0">
                <a:solidFill>
                  <a:srgbClr val="00FFFF"/>
                </a:solidFill>
              </a:rPr>
              <a:t>When Not to Use</a:t>
            </a:r>
            <a:br>
              <a:rPr lang="en-US" sz="4000" dirty="0">
                <a:solidFill>
                  <a:srgbClr val="FF9900"/>
                </a:solidFill>
                <a:cs typeface="Arial" pitchFamily="34" charset="0"/>
              </a:rPr>
            </a:br>
            <a:r>
              <a:rPr lang="en-US" sz="4000" b="0" dirty="0">
                <a:cs typeface="Arial" pitchFamily="34" charset="0"/>
              </a:rPr>
              <a:t>Performance Based Contracting </a:t>
            </a:r>
            <a:r>
              <a:rPr lang="en-US" sz="2400" b="0" dirty="0">
                <a:cs typeface="Arial" pitchFamily="34" charset="0"/>
              </a:rPr>
              <a:t>(Cont’d</a:t>
            </a:r>
            <a:r>
              <a:rPr lang="en-US" sz="2400" dirty="0">
                <a:cs typeface="Arial" pitchFamily="34" charset="0"/>
              </a:rPr>
              <a:t>)</a:t>
            </a:r>
            <a:r>
              <a:rPr lang="en-US" sz="4000" dirty="0">
                <a:cs typeface="Arial" pitchFamily="34" charset="0"/>
              </a:rPr>
              <a:t> </a:t>
            </a:r>
          </a:p>
        </p:txBody>
      </p:sp>
      <p:sp>
        <p:nvSpPr>
          <p:cNvPr id="3388419" name="Rectangle 3">
            <a:extLst>
              <a:ext uri="{FF2B5EF4-FFF2-40B4-BE49-F238E27FC236}">
                <a16:creationId xmlns:a16="http://schemas.microsoft.com/office/drawing/2014/main" id="{65CE4BD4-847D-4E93-8EB5-B7AA07312C9F}"/>
              </a:ext>
            </a:extLst>
          </p:cNvPr>
          <p:cNvSpPr>
            <a:spLocks noGrp="1" noChangeArrowheads="1"/>
          </p:cNvSpPr>
          <p:nvPr>
            <p:ph idx="1"/>
          </p:nvPr>
        </p:nvSpPr>
        <p:spPr>
          <a:xfrm>
            <a:off x="323463" y="1164210"/>
            <a:ext cx="11545076" cy="5846190"/>
          </a:xfrm>
        </p:spPr>
        <p:txBody>
          <a:bodyPr>
            <a:normAutofit/>
          </a:bodyPr>
          <a:lstStyle/>
          <a:p>
            <a:pPr marL="609600" indent="-609600">
              <a:lnSpc>
                <a:spcPct val="100000"/>
              </a:lnSpc>
              <a:spcAft>
                <a:spcPts val="600"/>
              </a:spcAft>
              <a:defRPr/>
            </a:pPr>
            <a:r>
              <a:rPr lang="en-US" sz="2800" dirty="0"/>
              <a:t>A non-incumbent doesn’t know what worked or didn’t work and won’t know what to recommend</a:t>
            </a:r>
          </a:p>
          <a:p>
            <a:pPr marL="990600" lvl="1" indent="-533400">
              <a:lnSpc>
                <a:spcPct val="100000"/>
              </a:lnSpc>
              <a:spcAft>
                <a:spcPts val="600"/>
              </a:spcAft>
              <a:defRPr/>
            </a:pPr>
            <a:r>
              <a:rPr lang="en-US" sz="2400" dirty="0"/>
              <a:t>Is more likely to recommend something that is different from what is currently being done</a:t>
            </a:r>
          </a:p>
          <a:p>
            <a:pPr marL="990600" lvl="1" indent="-533400">
              <a:lnSpc>
                <a:spcPct val="100000"/>
              </a:lnSpc>
              <a:spcAft>
                <a:spcPts val="600"/>
              </a:spcAft>
              <a:defRPr/>
            </a:pPr>
            <a:r>
              <a:rPr lang="en-US" sz="2400" dirty="0"/>
              <a:t>The agency probably will not like what is recommended</a:t>
            </a:r>
          </a:p>
          <a:p>
            <a:pPr marL="609600" indent="-609600">
              <a:lnSpc>
                <a:spcPct val="100000"/>
              </a:lnSpc>
              <a:spcAft>
                <a:spcPts val="600"/>
              </a:spcAft>
              <a:defRPr/>
            </a:pPr>
            <a:r>
              <a:rPr lang="en-US" sz="2800" dirty="0"/>
              <a:t>An agency:</a:t>
            </a:r>
          </a:p>
          <a:p>
            <a:pPr marL="990600" lvl="1" indent="-533400">
              <a:lnSpc>
                <a:spcPct val="100000"/>
              </a:lnSpc>
              <a:spcAft>
                <a:spcPts val="600"/>
              </a:spcAft>
              <a:defRPr/>
            </a:pPr>
            <a:r>
              <a:rPr lang="en-US" sz="2400" dirty="0"/>
              <a:t>Likely will rate a proposal higher that continues with what is perceived to work than a proposal that offers something different</a:t>
            </a:r>
          </a:p>
          <a:p>
            <a:pPr marL="990600" lvl="1" indent="-533400">
              <a:lnSpc>
                <a:spcPct val="100000"/>
              </a:lnSpc>
              <a:spcAft>
                <a:spcPts val="600"/>
              </a:spcAft>
              <a:defRPr/>
            </a:pPr>
            <a:r>
              <a:rPr lang="en-US" sz="2400" dirty="0"/>
              <a:t>Probably will determine that the non-incumbent doesn’t understand the nature of the project, and </a:t>
            </a:r>
          </a:p>
          <a:p>
            <a:pPr marL="990600" lvl="1" indent="-533400">
              <a:lnSpc>
                <a:spcPct val="100000"/>
              </a:lnSpc>
              <a:spcAft>
                <a:spcPts val="600"/>
              </a:spcAft>
              <a:defRPr/>
            </a:pPr>
            <a:r>
              <a:rPr lang="en-US" sz="2400" dirty="0"/>
              <a:t>Likely will reject or downgrade the different proposal </a:t>
            </a:r>
          </a:p>
        </p:txBody>
      </p:sp>
      <p:sp>
        <p:nvSpPr>
          <p:cNvPr id="6" name="Footer Placeholder 3">
            <a:extLst>
              <a:ext uri="{FF2B5EF4-FFF2-40B4-BE49-F238E27FC236}">
                <a16:creationId xmlns:a16="http://schemas.microsoft.com/office/drawing/2014/main" id="{7D977A4B-FC56-41D8-B1D2-3FC7F6A11F9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7018116-0FA9-484C-B110-1EFC26051EC5}"/>
              </a:ext>
            </a:extLst>
          </p:cNvPr>
          <p:cNvSpPr>
            <a:spLocks noGrp="1"/>
          </p:cNvSpPr>
          <p:nvPr>
            <p:ph type="sldNum" sz="quarter" idx="12"/>
          </p:nvPr>
        </p:nvSpPr>
        <p:spPr/>
        <p:txBody>
          <a:bodyPr/>
          <a:lstStyle/>
          <a:p>
            <a:pPr>
              <a:defRPr/>
            </a:pPr>
            <a:fld id="{5E864B07-1F93-4CD7-B8CF-FCB7755BF77A}" type="slidenum">
              <a:rPr lang="en-US" altLang="en-US"/>
              <a:pPr>
                <a:defRPr/>
              </a:pPr>
              <a:t>268</a:t>
            </a:fld>
            <a:endParaRPr lang="en-US" altLang="en-US" dirty="0"/>
          </a:p>
        </p:txBody>
      </p:sp>
    </p:spTree>
    <p:extLst>
      <p:ext uri="{BB962C8B-B14F-4D97-AF65-F5344CB8AC3E}">
        <p14:creationId xmlns:p14="http://schemas.microsoft.com/office/powerpoint/2010/main" val="460817770"/>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0466" name="Rectangle 2">
            <a:extLst>
              <a:ext uri="{FF2B5EF4-FFF2-40B4-BE49-F238E27FC236}">
                <a16:creationId xmlns:a16="http://schemas.microsoft.com/office/drawing/2014/main" id="{864467FC-9EE8-46E5-BA7C-AE166B843119}"/>
              </a:ext>
            </a:extLst>
          </p:cNvPr>
          <p:cNvSpPr>
            <a:spLocks noGrp="1" noChangeArrowheads="1"/>
          </p:cNvSpPr>
          <p:nvPr>
            <p:ph type="title"/>
          </p:nvPr>
        </p:nvSpPr>
        <p:spPr>
          <a:xfrm>
            <a:off x="1828800" y="277814"/>
            <a:ext cx="8305800" cy="1017587"/>
          </a:xfrm>
        </p:spPr>
        <p:txBody>
          <a:bodyPr>
            <a:normAutofit fontScale="90000"/>
          </a:bodyPr>
          <a:lstStyle/>
          <a:p>
            <a:pPr eaLnBrk="1" hangingPunct="1">
              <a:lnSpc>
                <a:spcPct val="90000"/>
              </a:lnSpc>
              <a:defRPr/>
            </a:pPr>
            <a:r>
              <a:rPr lang="en-US" sz="4000" dirty="0">
                <a:cs typeface="Arial" pitchFamily="34" charset="0"/>
              </a:rPr>
              <a:t>Performance Based Contracting </a:t>
            </a:r>
            <a:br>
              <a:rPr lang="en-US" sz="4000" dirty="0"/>
            </a:br>
            <a:r>
              <a:rPr lang="en-US" sz="3600" dirty="0">
                <a:solidFill>
                  <a:srgbClr val="99FF66"/>
                </a:solidFill>
              </a:rPr>
              <a:t>Alternate Approach</a:t>
            </a:r>
          </a:p>
        </p:txBody>
      </p:sp>
      <p:sp>
        <p:nvSpPr>
          <p:cNvPr id="3390467" name="Rectangle 3">
            <a:extLst>
              <a:ext uri="{FF2B5EF4-FFF2-40B4-BE49-F238E27FC236}">
                <a16:creationId xmlns:a16="http://schemas.microsoft.com/office/drawing/2014/main" id="{BC11B461-BA42-4174-B046-430E93E042E8}"/>
              </a:ext>
            </a:extLst>
          </p:cNvPr>
          <p:cNvSpPr>
            <a:spLocks noGrp="1" noChangeArrowheads="1"/>
          </p:cNvSpPr>
          <p:nvPr>
            <p:ph idx="1"/>
          </p:nvPr>
        </p:nvSpPr>
        <p:spPr>
          <a:xfrm>
            <a:off x="490193" y="2187018"/>
            <a:ext cx="11319253" cy="4289981"/>
          </a:xfrm>
        </p:spPr>
        <p:txBody>
          <a:bodyPr>
            <a:normAutofit/>
          </a:bodyPr>
          <a:lstStyle/>
          <a:p>
            <a:pPr marL="609600" indent="-609600">
              <a:lnSpc>
                <a:spcPct val="90000"/>
              </a:lnSpc>
              <a:defRPr/>
            </a:pPr>
            <a:r>
              <a:rPr lang="en-US" dirty="0"/>
              <a:t>Allowing offerors to propose an alternate approach to some or all scope of work requirements</a:t>
            </a:r>
          </a:p>
          <a:p>
            <a:pPr marL="609600" indent="-609600">
              <a:lnSpc>
                <a:spcPct val="90000"/>
              </a:lnSpc>
              <a:defRPr/>
            </a:pPr>
            <a:r>
              <a:rPr lang="en-US" dirty="0"/>
              <a:t>Allows for the possibility that something has changed in the marketplace that may allow the procurement objective to be obtained better or at a lower price</a:t>
            </a:r>
          </a:p>
          <a:p>
            <a:pPr marL="990600" lvl="1" indent="-533400">
              <a:lnSpc>
                <a:spcPct val="90000"/>
              </a:lnSpc>
              <a:defRPr/>
            </a:pPr>
            <a:r>
              <a:rPr lang="en-US" dirty="0"/>
              <a:t>Just because something has been done one way for a long period of time may not mean that way is the best way to do it</a:t>
            </a:r>
          </a:p>
        </p:txBody>
      </p:sp>
      <p:sp>
        <p:nvSpPr>
          <p:cNvPr id="6" name="Footer Placeholder 3">
            <a:extLst>
              <a:ext uri="{FF2B5EF4-FFF2-40B4-BE49-F238E27FC236}">
                <a16:creationId xmlns:a16="http://schemas.microsoft.com/office/drawing/2014/main" id="{9718F4F6-8FC8-41F6-8BEC-A1CC0ECAF61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EC7B1AC-DC6B-46A9-BC58-CCF61AC12AC1}"/>
              </a:ext>
            </a:extLst>
          </p:cNvPr>
          <p:cNvSpPr>
            <a:spLocks noGrp="1"/>
          </p:cNvSpPr>
          <p:nvPr>
            <p:ph type="sldNum" sz="quarter" idx="12"/>
          </p:nvPr>
        </p:nvSpPr>
        <p:spPr/>
        <p:txBody>
          <a:bodyPr/>
          <a:lstStyle/>
          <a:p>
            <a:pPr>
              <a:defRPr/>
            </a:pPr>
            <a:fld id="{FD6DDFC0-7A39-4EDE-AADD-9A7911A3105B}" type="slidenum">
              <a:rPr lang="en-US" altLang="en-US"/>
              <a:pPr>
                <a:defRPr/>
              </a:pPr>
              <a:t>269</a:t>
            </a:fld>
            <a:endParaRPr lang="en-US" altLang="en-US" dirty="0"/>
          </a:p>
        </p:txBody>
      </p:sp>
    </p:spTree>
    <p:extLst>
      <p:ext uri="{BB962C8B-B14F-4D97-AF65-F5344CB8AC3E}">
        <p14:creationId xmlns:p14="http://schemas.microsoft.com/office/powerpoint/2010/main" val="11442965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6337F379-3C89-4B84-B819-ADE7723186C5}"/>
              </a:ext>
            </a:extLst>
          </p:cNvPr>
          <p:cNvSpPr>
            <a:spLocks noGrp="1"/>
          </p:cNvSpPr>
          <p:nvPr>
            <p:ph type="sldNum" sz="quarter" idx="11"/>
          </p:nvPr>
        </p:nvSpPr>
        <p:spPr/>
        <p:txBody>
          <a:bodyPr/>
          <a:lstStyle/>
          <a:p>
            <a:pPr>
              <a:defRPr/>
            </a:pPr>
            <a:fld id="{5CC13455-D2BC-4959-BBE2-564E698CAB84}" type="slidenum">
              <a:rPr lang="en-US" altLang="en-US"/>
              <a:pPr>
                <a:defRPr/>
              </a:pPr>
              <a:t>27</a:t>
            </a:fld>
            <a:endParaRPr lang="en-US" altLang="en-US" dirty="0"/>
          </a:p>
        </p:txBody>
      </p:sp>
      <p:sp>
        <p:nvSpPr>
          <p:cNvPr id="4" name="Footer Placeholder 3">
            <a:extLst>
              <a:ext uri="{FF2B5EF4-FFF2-40B4-BE49-F238E27FC236}">
                <a16:creationId xmlns:a16="http://schemas.microsoft.com/office/drawing/2014/main" id="{99EA9174-D3DC-4226-8538-A659443330E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036BB31-B3FC-4B65-9195-C8A92CF4D625}"/>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6DAFACDD-EFDB-4756-AEAD-B1036EE5A13D}" type="slidenum">
              <a:rPr lang="en-US" altLang="en-US" sz="1200">
                <a:effectLst>
                  <a:outerShdw blurRad="38100" dist="38100" dir="2700000" algn="tl">
                    <a:srgbClr val="000000"/>
                  </a:outerShdw>
                </a:effectLst>
              </a:rPr>
              <a:pPr algn="r" eaLnBrk="1" hangingPunct="1">
                <a:defRPr/>
              </a:pPr>
              <a:t>27</a:t>
            </a:fld>
            <a:endParaRPr lang="en-US" altLang="en-US" sz="1200" dirty="0">
              <a:effectLst>
                <a:outerShdw blurRad="38100" dist="38100" dir="2700000" algn="tl">
                  <a:srgbClr val="000000"/>
                </a:outerShdw>
              </a:effectLst>
            </a:endParaRPr>
          </a:p>
        </p:txBody>
      </p:sp>
      <p:sp>
        <p:nvSpPr>
          <p:cNvPr id="2550786" name="Rectangle 2">
            <a:extLst>
              <a:ext uri="{FF2B5EF4-FFF2-40B4-BE49-F238E27FC236}">
                <a16:creationId xmlns:a16="http://schemas.microsoft.com/office/drawing/2014/main" id="{7E7C1D52-A3D3-479A-A599-9D36213091D5}"/>
              </a:ext>
            </a:extLst>
          </p:cNvPr>
          <p:cNvSpPr>
            <a:spLocks noGrp="1" noChangeArrowheads="1"/>
          </p:cNvSpPr>
          <p:nvPr>
            <p:ph type="title"/>
          </p:nvPr>
        </p:nvSpPr>
        <p:spPr>
          <a:xfrm>
            <a:off x="382553" y="277813"/>
            <a:ext cx="11312142" cy="1143000"/>
          </a:xfrm>
        </p:spPr>
        <p:txBody>
          <a:bodyPr>
            <a:normAutofit fontScale="90000"/>
          </a:bodyPr>
          <a:lstStyle/>
          <a:p>
            <a:pPr>
              <a:defRPr/>
            </a:pPr>
            <a:r>
              <a:rPr lang="en-US" altLang="en-US" sz="4000" b="0" dirty="0"/>
              <a:t>An Example from a Previous Class of inadequate specifications</a:t>
            </a:r>
            <a:endParaRPr lang="en-US" sz="4000" b="0" dirty="0"/>
          </a:p>
        </p:txBody>
      </p:sp>
      <p:sp>
        <p:nvSpPr>
          <p:cNvPr id="2550787" name="Rectangle 3">
            <a:extLst>
              <a:ext uri="{FF2B5EF4-FFF2-40B4-BE49-F238E27FC236}">
                <a16:creationId xmlns:a16="http://schemas.microsoft.com/office/drawing/2014/main" id="{D6AC0ABB-DDF2-43DE-94C3-474A512C10BC}"/>
              </a:ext>
            </a:extLst>
          </p:cNvPr>
          <p:cNvSpPr>
            <a:spLocks noGrp="1" noChangeArrowheads="1"/>
          </p:cNvSpPr>
          <p:nvPr>
            <p:ph type="body" idx="1"/>
          </p:nvPr>
        </p:nvSpPr>
        <p:spPr>
          <a:xfrm>
            <a:off x="1010653" y="1703673"/>
            <a:ext cx="9962147" cy="4395504"/>
          </a:xfrm>
        </p:spPr>
        <p:txBody>
          <a:bodyPr>
            <a:normAutofit fontScale="92500" lnSpcReduction="10000"/>
          </a:bodyPr>
          <a:lstStyle/>
          <a:p>
            <a:pPr eaLnBrk="1" hangingPunct="1">
              <a:defRPr/>
            </a:pPr>
            <a:r>
              <a:rPr lang="en-US" dirty="0"/>
              <a:t>No!</a:t>
            </a:r>
          </a:p>
          <a:p>
            <a:pPr eaLnBrk="1" hangingPunct="1">
              <a:defRPr/>
            </a:pPr>
            <a:r>
              <a:rPr lang="en-US" dirty="0"/>
              <a:t>The agency was swamped with the item</a:t>
            </a:r>
          </a:p>
          <a:p>
            <a:pPr eaLnBrk="1" hangingPunct="1">
              <a:defRPr/>
            </a:pPr>
            <a:r>
              <a:rPr lang="en-US" dirty="0"/>
              <a:t>It actually wanted 4 equal shipments at 3 month intervals</a:t>
            </a:r>
          </a:p>
          <a:p>
            <a:pPr eaLnBrk="1" hangingPunct="1">
              <a:defRPr/>
            </a:pPr>
            <a:r>
              <a:rPr lang="en-US" dirty="0"/>
              <a:t>It couldn’t store everything at once</a:t>
            </a:r>
          </a:p>
          <a:p>
            <a:pPr eaLnBrk="1" hangingPunct="1">
              <a:defRPr/>
            </a:pPr>
            <a:r>
              <a:rPr lang="en-US" dirty="0"/>
              <a:t>But it hadn’t specified this “when” aspect</a:t>
            </a:r>
          </a:p>
          <a:p>
            <a:pPr lvl="1" eaLnBrk="1" hangingPunct="1">
              <a:defRPr/>
            </a:pPr>
            <a:r>
              <a:rPr lang="en-US" dirty="0"/>
              <a:t>It should have, but it didn’t</a:t>
            </a:r>
          </a:p>
        </p:txBody>
      </p:sp>
    </p:spTree>
    <p:extLst>
      <p:ext uri="{BB962C8B-B14F-4D97-AF65-F5344CB8AC3E}">
        <p14:creationId xmlns:p14="http://schemas.microsoft.com/office/powerpoint/2010/main" val="1723079239"/>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2514" name="Rectangle 2">
            <a:extLst>
              <a:ext uri="{FF2B5EF4-FFF2-40B4-BE49-F238E27FC236}">
                <a16:creationId xmlns:a16="http://schemas.microsoft.com/office/drawing/2014/main" id="{0B93FB89-C889-473C-BD18-45005937CEB4}"/>
              </a:ext>
            </a:extLst>
          </p:cNvPr>
          <p:cNvSpPr>
            <a:spLocks noGrp="1" noChangeArrowheads="1"/>
          </p:cNvSpPr>
          <p:nvPr>
            <p:ph type="title"/>
          </p:nvPr>
        </p:nvSpPr>
        <p:spPr>
          <a:xfrm>
            <a:off x="1828800" y="277814"/>
            <a:ext cx="8305800" cy="941387"/>
          </a:xfrm>
        </p:spPr>
        <p:txBody>
          <a:bodyPr>
            <a:normAutofit fontScale="90000"/>
          </a:bodyPr>
          <a:lstStyle/>
          <a:p>
            <a:pPr eaLnBrk="1" hangingPunct="1">
              <a:lnSpc>
                <a:spcPct val="90000"/>
              </a:lnSpc>
              <a:defRPr/>
            </a:pPr>
            <a:r>
              <a:rPr lang="en-US" sz="4000" dirty="0">
                <a:cs typeface="Arial" pitchFamily="34" charset="0"/>
              </a:rPr>
              <a:t>Performance Based Contracting </a:t>
            </a:r>
            <a:br>
              <a:rPr lang="en-US" sz="4000" dirty="0">
                <a:solidFill>
                  <a:srgbClr val="FFFF00"/>
                </a:solidFill>
              </a:rPr>
            </a:br>
            <a:r>
              <a:rPr lang="en-US" sz="3600" dirty="0">
                <a:solidFill>
                  <a:srgbClr val="99FF66"/>
                </a:solidFill>
              </a:rPr>
              <a:t>Alternate Approach</a:t>
            </a:r>
            <a:r>
              <a:rPr lang="en-US" sz="4000" dirty="0">
                <a:solidFill>
                  <a:srgbClr val="99FF66"/>
                </a:solidFill>
              </a:rPr>
              <a:t> </a:t>
            </a:r>
            <a:r>
              <a:rPr lang="en-US" sz="3600" dirty="0">
                <a:solidFill>
                  <a:srgbClr val="99FF66"/>
                </a:solidFill>
              </a:rPr>
              <a:t>Examples</a:t>
            </a:r>
          </a:p>
        </p:txBody>
      </p:sp>
      <p:sp>
        <p:nvSpPr>
          <p:cNvPr id="3392515" name="Rectangle 3">
            <a:extLst>
              <a:ext uri="{FF2B5EF4-FFF2-40B4-BE49-F238E27FC236}">
                <a16:creationId xmlns:a16="http://schemas.microsoft.com/office/drawing/2014/main" id="{1E74C9AE-08DD-4C72-B5BA-4E36E0979C8F}"/>
              </a:ext>
            </a:extLst>
          </p:cNvPr>
          <p:cNvSpPr>
            <a:spLocks noGrp="1" noChangeArrowheads="1"/>
          </p:cNvSpPr>
          <p:nvPr>
            <p:ph idx="1"/>
          </p:nvPr>
        </p:nvSpPr>
        <p:spPr>
          <a:xfrm>
            <a:off x="452487" y="1786379"/>
            <a:ext cx="11302738" cy="4690621"/>
          </a:xfrm>
        </p:spPr>
        <p:txBody>
          <a:bodyPr>
            <a:normAutofit/>
          </a:bodyPr>
          <a:lstStyle/>
          <a:p>
            <a:pPr marL="609600" indent="-609600">
              <a:lnSpc>
                <a:spcPct val="100000"/>
              </a:lnSpc>
              <a:spcAft>
                <a:spcPts val="600"/>
              </a:spcAft>
              <a:defRPr/>
            </a:pPr>
            <a:r>
              <a:rPr lang="en-US" dirty="0"/>
              <a:t>These may constitute </a:t>
            </a:r>
            <a:r>
              <a:rPr lang="en-US" dirty="0">
                <a:solidFill>
                  <a:srgbClr val="00FFFF"/>
                </a:solidFill>
              </a:rPr>
              <a:t>alternate </a:t>
            </a:r>
            <a:r>
              <a:rPr lang="en-US" dirty="0"/>
              <a:t>or</a:t>
            </a:r>
            <a:r>
              <a:rPr lang="en-US" dirty="0">
                <a:solidFill>
                  <a:srgbClr val="FF99CC"/>
                </a:solidFill>
              </a:rPr>
              <a:t> </a:t>
            </a:r>
            <a:r>
              <a:rPr lang="en-US" dirty="0">
                <a:solidFill>
                  <a:srgbClr val="FFFF00"/>
                </a:solidFill>
              </a:rPr>
              <a:t>multiple proposals</a:t>
            </a:r>
            <a:endParaRPr lang="en-US" dirty="0"/>
          </a:p>
          <a:p>
            <a:pPr marL="990600" lvl="1" indent="-533400">
              <a:lnSpc>
                <a:spcPct val="100000"/>
              </a:lnSpc>
              <a:spcAft>
                <a:spcPts val="600"/>
              </a:spcAft>
              <a:defRPr/>
            </a:pPr>
            <a:r>
              <a:rPr lang="en-US" dirty="0"/>
              <a:t>If an activity has always been performed by the contractor on-site at the procuring agency’s site, allow vendors to propose doing some or all of the activity at its site(s)</a:t>
            </a:r>
          </a:p>
          <a:p>
            <a:pPr marL="990600" lvl="1" indent="-533400">
              <a:lnSpc>
                <a:spcPct val="100000"/>
              </a:lnSpc>
              <a:spcAft>
                <a:spcPts val="600"/>
              </a:spcAft>
              <a:defRPr/>
            </a:pPr>
            <a:r>
              <a:rPr lang="en-US" dirty="0"/>
              <a:t>If an activity has been performed by the contractor with a specific number and configuration (types) of staff, allow vendors to propose doing the activity with either more or less staff, and/or different mixes of staff types</a:t>
            </a:r>
          </a:p>
          <a:p>
            <a:pPr marL="990600" lvl="1" indent="-533400">
              <a:lnSpc>
                <a:spcPct val="100000"/>
              </a:lnSpc>
              <a:spcAft>
                <a:spcPts val="600"/>
              </a:spcAft>
              <a:defRPr/>
            </a:pPr>
            <a:endParaRPr lang="en-US" dirty="0"/>
          </a:p>
        </p:txBody>
      </p:sp>
      <p:sp>
        <p:nvSpPr>
          <p:cNvPr id="6" name="Footer Placeholder 3">
            <a:extLst>
              <a:ext uri="{FF2B5EF4-FFF2-40B4-BE49-F238E27FC236}">
                <a16:creationId xmlns:a16="http://schemas.microsoft.com/office/drawing/2014/main" id="{B3726E98-DEF1-4BF2-A7AE-DDFE3A86AEB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F5D72F3-67D4-44DE-B738-C918A53931F8}"/>
              </a:ext>
            </a:extLst>
          </p:cNvPr>
          <p:cNvSpPr>
            <a:spLocks noGrp="1"/>
          </p:cNvSpPr>
          <p:nvPr>
            <p:ph type="sldNum" sz="quarter" idx="12"/>
          </p:nvPr>
        </p:nvSpPr>
        <p:spPr/>
        <p:txBody>
          <a:bodyPr/>
          <a:lstStyle/>
          <a:p>
            <a:pPr>
              <a:defRPr/>
            </a:pPr>
            <a:fld id="{3512EF65-CA68-4D00-ADBD-921BEB090171}" type="slidenum">
              <a:rPr lang="en-US" altLang="en-US"/>
              <a:pPr>
                <a:defRPr/>
              </a:pPr>
              <a:t>270</a:t>
            </a:fld>
            <a:endParaRPr lang="en-US" altLang="en-US" dirty="0"/>
          </a:p>
        </p:txBody>
      </p:sp>
      <p:sp>
        <p:nvSpPr>
          <p:cNvPr id="4" name="Footer Placeholder 3">
            <a:extLst>
              <a:ext uri="{FF2B5EF4-FFF2-40B4-BE49-F238E27FC236}">
                <a16:creationId xmlns:a16="http://schemas.microsoft.com/office/drawing/2014/main" id="{1F563B09-7F18-4F35-9984-BDEE66A01801}"/>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306523605"/>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4562" name="Rectangle 2">
            <a:extLst>
              <a:ext uri="{FF2B5EF4-FFF2-40B4-BE49-F238E27FC236}">
                <a16:creationId xmlns:a16="http://schemas.microsoft.com/office/drawing/2014/main" id="{FC5A2D8D-D28C-48C3-9E43-C36E722924FB}"/>
              </a:ext>
            </a:extLst>
          </p:cNvPr>
          <p:cNvSpPr>
            <a:spLocks noGrp="1" noChangeArrowheads="1"/>
          </p:cNvSpPr>
          <p:nvPr>
            <p:ph type="title"/>
          </p:nvPr>
        </p:nvSpPr>
        <p:spPr>
          <a:xfrm>
            <a:off x="485480" y="277814"/>
            <a:ext cx="11184904" cy="941387"/>
          </a:xfrm>
        </p:spPr>
        <p:txBody>
          <a:bodyPr>
            <a:normAutofit fontScale="90000"/>
          </a:bodyPr>
          <a:lstStyle/>
          <a:p>
            <a:pPr eaLnBrk="1" hangingPunct="1">
              <a:lnSpc>
                <a:spcPct val="90000"/>
              </a:lnSpc>
              <a:defRPr/>
            </a:pPr>
            <a:r>
              <a:rPr lang="en-US" sz="4000" dirty="0">
                <a:cs typeface="Arial" pitchFamily="34" charset="0"/>
              </a:rPr>
              <a:t>Performance Based Contracting </a:t>
            </a:r>
            <a:br>
              <a:rPr lang="en-US" sz="4000" dirty="0">
                <a:solidFill>
                  <a:srgbClr val="FFFF00"/>
                </a:solidFill>
              </a:rPr>
            </a:br>
            <a:r>
              <a:rPr lang="en-US" sz="3600" dirty="0">
                <a:solidFill>
                  <a:srgbClr val="99FF66"/>
                </a:solidFill>
              </a:rPr>
              <a:t>Alternate Approach Examples </a:t>
            </a:r>
            <a:r>
              <a:rPr lang="en-US" sz="2400" dirty="0">
                <a:solidFill>
                  <a:srgbClr val="99FF66"/>
                </a:solidFill>
              </a:rPr>
              <a:t>(Cont’d)</a:t>
            </a:r>
          </a:p>
        </p:txBody>
      </p:sp>
      <p:sp>
        <p:nvSpPr>
          <p:cNvPr id="3394563" name="Rectangle 3">
            <a:extLst>
              <a:ext uri="{FF2B5EF4-FFF2-40B4-BE49-F238E27FC236}">
                <a16:creationId xmlns:a16="http://schemas.microsoft.com/office/drawing/2014/main" id="{25765393-E25E-44BF-A14A-F33D2FB705E5}"/>
              </a:ext>
            </a:extLst>
          </p:cNvPr>
          <p:cNvSpPr>
            <a:spLocks noGrp="1" noChangeArrowheads="1"/>
          </p:cNvSpPr>
          <p:nvPr>
            <p:ph idx="1"/>
          </p:nvPr>
        </p:nvSpPr>
        <p:spPr>
          <a:xfrm>
            <a:off x="485479" y="1676400"/>
            <a:ext cx="11323967" cy="4800600"/>
          </a:xfrm>
        </p:spPr>
        <p:txBody>
          <a:bodyPr>
            <a:normAutofit lnSpcReduction="10000"/>
          </a:bodyPr>
          <a:lstStyle/>
          <a:p>
            <a:pPr marL="609600" indent="-609600">
              <a:defRPr/>
            </a:pPr>
            <a:r>
              <a:rPr lang="en-US" dirty="0"/>
              <a:t>If the activity is currently being performed with a given computer software program, and/or given configuration of IT hardware: </a:t>
            </a:r>
          </a:p>
          <a:p>
            <a:pPr marL="990600" lvl="1" indent="-533400">
              <a:defRPr/>
            </a:pPr>
            <a:r>
              <a:rPr lang="en-US" dirty="0"/>
              <a:t>Allow vendors to propose different software and/or hardware, even if doing so will require the State to:</a:t>
            </a:r>
          </a:p>
          <a:p>
            <a:pPr marL="1371600" lvl="2" indent="-457200">
              <a:defRPr/>
            </a:pPr>
            <a:r>
              <a:rPr lang="en-US" dirty="0"/>
              <a:t>Purchase the new hardware and/or software for compatibility purposes </a:t>
            </a:r>
          </a:p>
          <a:p>
            <a:pPr marL="1371600" lvl="2" indent="-457200">
              <a:defRPr/>
            </a:pPr>
            <a:r>
              <a:rPr lang="en-US" dirty="0"/>
              <a:t>Re-train staff</a:t>
            </a:r>
          </a:p>
          <a:p>
            <a:pPr marL="1371600" lvl="2" indent="-457200">
              <a:defRPr/>
            </a:pPr>
            <a:r>
              <a:rPr lang="en-US" dirty="0"/>
              <a:t>Have to convert data or records</a:t>
            </a:r>
          </a:p>
        </p:txBody>
      </p:sp>
      <p:sp>
        <p:nvSpPr>
          <p:cNvPr id="6" name="Footer Placeholder 3">
            <a:extLst>
              <a:ext uri="{FF2B5EF4-FFF2-40B4-BE49-F238E27FC236}">
                <a16:creationId xmlns:a16="http://schemas.microsoft.com/office/drawing/2014/main" id="{16471622-B374-442B-BC14-BD8F68D4824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4819731-C081-497A-A3B4-954999A4777D}"/>
              </a:ext>
            </a:extLst>
          </p:cNvPr>
          <p:cNvSpPr>
            <a:spLocks noGrp="1"/>
          </p:cNvSpPr>
          <p:nvPr>
            <p:ph type="sldNum" sz="quarter" idx="12"/>
          </p:nvPr>
        </p:nvSpPr>
        <p:spPr/>
        <p:txBody>
          <a:bodyPr/>
          <a:lstStyle/>
          <a:p>
            <a:pPr>
              <a:defRPr/>
            </a:pPr>
            <a:fld id="{D230011A-5965-4B9E-A103-0DAC4323F892}" type="slidenum">
              <a:rPr lang="en-US" altLang="en-US"/>
              <a:pPr>
                <a:defRPr/>
              </a:pPr>
              <a:t>271</a:t>
            </a:fld>
            <a:endParaRPr lang="en-US" altLang="en-US" dirty="0"/>
          </a:p>
        </p:txBody>
      </p:sp>
      <p:sp>
        <p:nvSpPr>
          <p:cNvPr id="4" name="Footer Placeholder 3">
            <a:extLst>
              <a:ext uri="{FF2B5EF4-FFF2-40B4-BE49-F238E27FC236}">
                <a16:creationId xmlns:a16="http://schemas.microsoft.com/office/drawing/2014/main" id="{D58C7CE2-8798-4C46-90C2-000A3495ECA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222783014"/>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6610" name="Rectangle 2">
            <a:extLst>
              <a:ext uri="{FF2B5EF4-FFF2-40B4-BE49-F238E27FC236}">
                <a16:creationId xmlns:a16="http://schemas.microsoft.com/office/drawing/2014/main" id="{784103C6-8D1F-4D32-BDC4-9202D47DB847}"/>
              </a:ext>
            </a:extLst>
          </p:cNvPr>
          <p:cNvSpPr>
            <a:spLocks noGrp="1" noChangeArrowheads="1"/>
          </p:cNvSpPr>
          <p:nvPr>
            <p:ph type="title"/>
          </p:nvPr>
        </p:nvSpPr>
        <p:spPr>
          <a:xfrm>
            <a:off x="570321" y="277814"/>
            <a:ext cx="11090635" cy="941387"/>
          </a:xfrm>
        </p:spPr>
        <p:txBody>
          <a:bodyPr>
            <a:normAutofit fontScale="90000"/>
          </a:bodyPr>
          <a:lstStyle/>
          <a:p>
            <a:pPr eaLnBrk="1" hangingPunct="1">
              <a:lnSpc>
                <a:spcPct val="90000"/>
              </a:lnSpc>
              <a:defRPr/>
            </a:pPr>
            <a:r>
              <a:rPr lang="en-US" sz="4000" dirty="0">
                <a:cs typeface="Arial" pitchFamily="34" charset="0"/>
              </a:rPr>
              <a:t>Performance Based Contracting </a:t>
            </a:r>
            <a:br>
              <a:rPr lang="en-US" sz="4000" dirty="0">
                <a:solidFill>
                  <a:srgbClr val="FFFF00"/>
                </a:solidFill>
              </a:rPr>
            </a:br>
            <a:r>
              <a:rPr lang="en-US" sz="3600" dirty="0">
                <a:solidFill>
                  <a:srgbClr val="99FF66"/>
                </a:solidFill>
              </a:rPr>
              <a:t>Alternate Approach Examples </a:t>
            </a:r>
            <a:r>
              <a:rPr lang="en-US" sz="2400" dirty="0">
                <a:solidFill>
                  <a:srgbClr val="99FF66"/>
                </a:solidFill>
              </a:rPr>
              <a:t>(Cont’d)</a:t>
            </a:r>
          </a:p>
        </p:txBody>
      </p:sp>
      <p:sp>
        <p:nvSpPr>
          <p:cNvPr id="3396611" name="Rectangle 3">
            <a:extLst>
              <a:ext uri="{FF2B5EF4-FFF2-40B4-BE49-F238E27FC236}">
                <a16:creationId xmlns:a16="http://schemas.microsoft.com/office/drawing/2014/main" id="{0088B1C6-22CF-4CF5-B8A0-C81D8337A298}"/>
              </a:ext>
            </a:extLst>
          </p:cNvPr>
          <p:cNvSpPr>
            <a:spLocks noGrp="1" noChangeArrowheads="1"/>
          </p:cNvSpPr>
          <p:nvPr>
            <p:ph idx="1"/>
          </p:nvPr>
        </p:nvSpPr>
        <p:spPr>
          <a:xfrm>
            <a:off x="509047" y="1676400"/>
            <a:ext cx="11241464" cy="4800600"/>
          </a:xfrm>
        </p:spPr>
        <p:txBody>
          <a:bodyPr>
            <a:normAutofit lnSpcReduction="10000"/>
          </a:bodyPr>
          <a:lstStyle/>
          <a:p>
            <a:pPr marL="609600" indent="-609600">
              <a:defRPr/>
            </a:pPr>
            <a:r>
              <a:rPr lang="en-US" dirty="0"/>
              <a:t>When allowing vendors to offer something different from what is currently used or done, require them to explain why this other approach will be better for the State</a:t>
            </a:r>
          </a:p>
          <a:p>
            <a:pPr marL="990600" lvl="1" indent="-533400">
              <a:defRPr/>
            </a:pPr>
            <a:r>
              <a:rPr lang="en-US" dirty="0"/>
              <a:t>i.e., performs better, or faster, or at a lower price, or all of these</a:t>
            </a:r>
          </a:p>
          <a:p>
            <a:pPr marL="609600" indent="-609600">
              <a:defRPr/>
            </a:pPr>
            <a:r>
              <a:rPr lang="en-US" dirty="0"/>
              <a:t>The State can then decide if it agrees that the different approach is better than what was specified</a:t>
            </a:r>
          </a:p>
        </p:txBody>
      </p:sp>
      <p:sp>
        <p:nvSpPr>
          <p:cNvPr id="6" name="Footer Placeholder 3">
            <a:extLst>
              <a:ext uri="{FF2B5EF4-FFF2-40B4-BE49-F238E27FC236}">
                <a16:creationId xmlns:a16="http://schemas.microsoft.com/office/drawing/2014/main" id="{AF98C36D-ABAC-4388-B224-A6DF8FC7E89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D65DE25-D0E2-4C5B-BC0B-38FFF03077F2}"/>
              </a:ext>
            </a:extLst>
          </p:cNvPr>
          <p:cNvSpPr>
            <a:spLocks noGrp="1"/>
          </p:cNvSpPr>
          <p:nvPr>
            <p:ph type="sldNum" sz="quarter" idx="12"/>
          </p:nvPr>
        </p:nvSpPr>
        <p:spPr/>
        <p:txBody>
          <a:bodyPr/>
          <a:lstStyle/>
          <a:p>
            <a:pPr>
              <a:defRPr/>
            </a:pPr>
            <a:fld id="{69403A71-4BDB-4B18-87A2-B71896053C92}" type="slidenum">
              <a:rPr lang="en-US" altLang="en-US"/>
              <a:pPr>
                <a:defRPr/>
              </a:pPr>
              <a:t>272</a:t>
            </a:fld>
            <a:endParaRPr lang="en-US" altLang="en-US" dirty="0"/>
          </a:p>
        </p:txBody>
      </p:sp>
      <p:sp>
        <p:nvSpPr>
          <p:cNvPr id="4" name="Footer Placeholder 3">
            <a:extLst>
              <a:ext uri="{FF2B5EF4-FFF2-40B4-BE49-F238E27FC236}">
                <a16:creationId xmlns:a16="http://schemas.microsoft.com/office/drawing/2014/main" id="{9418274B-12BC-4056-87C8-D3D21BAD3C69}"/>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359193540"/>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8658" name="Rectangle 2">
            <a:extLst>
              <a:ext uri="{FF2B5EF4-FFF2-40B4-BE49-F238E27FC236}">
                <a16:creationId xmlns:a16="http://schemas.microsoft.com/office/drawing/2014/main" id="{2AB48C8B-0247-4920-95BC-52745AC4523C}"/>
              </a:ext>
            </a:extLst>
          </p:cNvPr>
          <p:cNvSpPr>
            <a:spLocks noGrp="1" noChangeArrowheads="1"/>
          </p:cNvSpPr>
          <p:nvPr>
            <p:ph type="title"/>
          </p:nvPr>
        </p:nvSpPr>
        <p:spPr>
          <a:xfrm>
            <a:off x="509047" y="277814"/>
            <a:ext cx="11288598" cy="1169986"/>
          </a:xfrm>
        </p:spPr>
        <p:txBody>
          <a:bodyPr>
            <a:normAutofit fontScale="90000"/>
          </a:bodyPr>
          <a:lstStyle/>
          <a:p>
            <a:pPr eaLnBrk="1" hangingPunct="1">
              <a:lnSpc>
                <a:spcPct val="90000"/>
              </a:lnSpc>
              <a:defRPr/>
            </a:pPr>
            <a:r>
              <a:rPr lang="en-US" sz="4000" dirty="0">
                <a:cs typeface="Arial" pitchFamily="34" charset="0"/>
              </a:rPr>
              <a:t>Performance Based Contracting </a:t>
            </a:r>
            <a:br>
              <a:rPr lang="en-US" sz="4000" dirty="0"/>
            </a:br>
            <a:r>
              <a:rPr lang="en-US" sz="3600" dirty="0">
                <a:solidFill>
                  <a:srgbClr val="99FF66"/>
                </a:solidFill>
              </a:rPr>
              <a:t>Inappropriate Example - </a:t>
            </a:r>
            <a:r>
              <a:rPr lang="en-US" sz="3600" dirty="0">
                <a:solidFill>
                  <a:srgbClr val="00FFFF"/>
                </a:solidFill>
              </a:rPr>
              <a:t>Trash Removal </a:t>
            </a:r>
          </a:p>
        </p:txBody>
      </p:sp>
      <p:sp>
        <p:nvSpPr>
          <p:cNvPr id="3398659" name="Rectangle 3">
            <a:extLst>
              <a:ext uri="{FF2B5EF4-FFF2-40B4-BE49-F238E27FC236}">
                <a16:creationId xmlns:a16="http://schemas.microsoft.com/office/drawing/2014/main" id="{8E3E1AE5-60AB-4760-B3E8-1337622C018A}"/>
              </a:ext>
            </a:extLst>
          </p:cNvPr>
          <p:cNvSpPr>
            <a:spLocks noGrp="1" noChangeArrowheads="1"/>
          </p:cNvSpPr>
          <p:nvPr>
            <p:ph idx="1"/>
          </p:nvPr>
        </p:nvSpPr>
        <p:spPr>
          <a:xfrm>
            <a:off x="509047" y="1676400"/>
            <a:ext cx="11288598" cy="4800600"/>
          </a:xfrm>
        </p:spPr>
        <p:txBody>
          <a:bodyPr>
            <a:normAutofit lnSpcReduction="10000"/>
          </a:bodyPr>
          <a:lstStyle/>
          <a:p>
            <a:pPr marL="609600" indent="-609600">
              <a:defRPr/>
            </a:pPr>
            <a:r>
              <a:rPr lang="en-US" dirty="0"/>
              <a:t>Through experience the agency should know the best combination of </a:t>
            </a:r>
          </a:p>
          <a:p>
            <a:pPr marL="990600" lvl="1" indent="-533400">
              <a:defRPr/>
            </a:pPr>
            <a:r>
              <a:rPr lang="en-US" dirty="0"/>
              <a:t>Trash container sizes and locations</a:t>
            </a:r>
          </a:p>
          <a:p>
            <a:pPr marL="990600" lvl="1" indent="-533400">
              <a:defRPr/>
            </a:pPr>
            <a:r>
              <a:rPr lang="en-US" dirty="0"/>
              <a:t>Specific pick-up days and frequency </a:t>
            </a:r>
          </a:p>
          <a:p>
            <a:pPr marL="609600" indent="-609600">
              <a:defRPr/>
            </a:pPr>
            <a:r>
              <a:rPr lang="en-US" dirty="0"/>
              <a:t>As discussed in Perform, it is recommended that in-place contracts be modified, when practical if a better way to perform a contract is discovered after a contract is awarded</a:t>
            </a:r>
          </a:p>
        </p:txBody>
      </p:sp>
      <p:sp>
        <p:nvSpPr>
          <p:cNvPr id="6" name="Footer Placeholder 3">
            <a:extLst>
              <a:ext uri="{FF2B5EF4-FFF2-40B4-BE49-F238E27FC236}">
                <a16:creationId xmlns:a16="http://schemas.microsoft.com/office/drawing/2014/main" id="{8E828641-A466-4D07-8F01-BE39DBFCAFB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FC33166-2237-4E3E-A703-3DE864E74301}"/>
              </a:ext>
            </a:extLst>
          </p:cNvPr>
          <p:cNvSpPr>
            <a:spLocks noGrp="1"/>
          </p:cNvSpPr>
          <p:nvPr>
            <p:ph type="sldNum" sz="quarter" idx="12"/>
          </p:nvPr>
        </p:nvSpPr>
        <p:spPr/>
        <p:txBody>
          <a:bodyPr/>
          <a:lstStyle/>
          <a:p>
            <a:pPr>
              <a:defRPr/>
            </a:pPr>
            <a:fld id="{14F45D89-16E5-4060-B5A3-0195A99818B2}" type="slidenum">
              <a:rPr lang="en-US" altLang="en-US"/>
              <a:pPr>
                <a:defRPr/>
              </a:pPr>
              <a:t>273</a:t>
            </a:fld>
            <a:endParaRPr lang="en-US" altLang="en-US" dirty="0"/>
          </a:p>
        </p:txBody>
      </p:sp>
      <p:sp>
        <p:nvSpPr>
          <p:cNvPr id="4" name="Footer Placeholder 3">
            <a:extLst>
              <a:ext uri="{FF2B5EF4-FFF2-40B4-BE49-F238E27FC236}">
                <a16:creationId xmlns:a16="http://schemas.microsoft.com/office/drawing/2014/main" id="{707B5D95-196A-4A77-917F-BD9FD75EE51F}"/>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64644929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7618" name="Rectangle 2">
            <a:extLst>
              <a:ext uri="{FF2B5EF4-FFF2-40B4-BE49-F238E27FC236}">
                <a16:creationId xmlns:a16="http://schemas.microsoft.com/office/drawing/2014/main" id="{C8424B32-AAF5-49BD-951F-03EF7D220B1A}"/>
              </a:ext>
            </a:extLst>
          </p:cNvPr>
          <p:cNvSpPr>
            <a:spLocks noGrp="1" noChangeArrowheads="1"/>
          </p:cNvSpPr>
          <p:nvPr>
            <p:ph type="title"/>
          </p:nvPr>
        </p:nvSpPr>
        <p:spPr>
          <a:xfrm>
            <a:off x="556181" y="277814"/>
            <a:ext cx="11048215" cy="1129553"/>
          </a:xfrm>
        </p:spPr>
        <p:txBody>
          <a:bodyPr>
            <a:normAutofit fontScale="90000"/>
          </a:bodyPr>
          <a:lstStyle/>
          <a:p>
            <a:pPr eaLnBrk="1" hangingPunct="1">
              <a:lnSpc>
                <a:spcPct val="90000"/>
              </a:lnSpc>
              <a:defRPr/>
            </a:pPr>
            <a:r>
              <a:rPr lang="en-US" sz="4000" dirty="0">
                <a:cs typeface="Arial" pitchFamily="34" charset="0"/>
              </a:rPr>
              <a:t>Performance Based Contracting </a:t>
            </a:r>
            <a:br>
              <a:rPr lang="en-US" sz="4000" dirty="0"/>
            </a:br>
            <a:r>
              <a:rPr lang="en-US" sz="3600" dirty="0">
                <a:solidFill>
                  <a:srgbClr val="99FF66"/>
                </a:solidFill>
              </a:rPr>
              <a:t>Inappropriate Example - </a:t>
            </a:r>
            <a:r>
              <a:rPr lang="en-US" sz="3600" dirty="0">
                <a:solidFill>
                  <a:srgbClr val="00FFFF"/>
                </a:solidFill>
              </a:rPr>
              <a:t>Trash Removal </a:t>
            </a:r>
          </a:p>
        </p:txBody>
      </p:sp>
      <p:sp>
        <p:nvSpPr>
          <p:cNvPr id="3567619" name="Rectangle 3">
            <a:extLst>
              <a:ext uri="{FF2B5EF4-FFF2-40B4-BE49-F238E27FC236}">
                <a16:creationId xmlns:a16="http://schemas.microsoft.com/office/drawing/2014/main" id="{BA137E8D-2E53-4AA1-810D-19DC0672C753}"/>
              </a:ext>
            </a:extLst>
          </p:cNvPr>
          <p:cNvSpPr>
            <a:spLocks noGrp="1" noChangeArrowheads="1"/>
          </p:cNvSpPr>
          <p:nvPr>
            <p:ph idx="1"/>
          </p:nvPr>
        </p:nvSpPr>
        <p:spPr>
          <a:xfrm>
            <a:off x="1752600" y="1676400"/>
            <a:ext cx="8686800" cy="4800600"/>
          </a:xfrm>
        </p:spPr>
        <p:txBody>
          <a:bodyPr>
            <a:normAutofit fontScale="92500" lnSpcReduction="10000"/>
          </a:bodyPr>
          <a:lstStyle/>
          <a:p>
            <a:pPr marL="609600" indent="-609600">
              <a:defRPr/>
            </a:pPr>
            <a:r>
              <a:rPr lang="en-US" dirty="0"/>
              <a:t>Requiring vendors to recommend:</a:t>
            </a:r>
          </a:p>
          <a:p>
            <a:pPr marL="990600" lvl="1" indent="-533400">
              <a:defRPr/>
            </a:pPr>
            <a:r>
              <a:rPr lang="en-US" dirty="0"/>
              <a:t>Where to locate containers</a:t>
            </a:r>
          </a:p>
          <a:p>
            <a:pPr marL="990600" lvl="1" indent="-533400">
              <a:defRPr/>
            </a:pPr>
            <a:r>
              <a:rPr lang="en-US" dirty="0"/>
              <a:t>The size of containers</a:t>
            </a:r>
          </a:p>
          <a:p>
            <a:pPr marL="990600" lvl="1" indent="-533400">
              <a:defRPr/>
            </a:pPr>
            <a:r>
              <a:rPr lang="en-US" dirty="0"/>
              <a:t>And the pick-up frequency</a:t>
            </a:r>
          </a:p>
          <a:p>
            <a:pPr marL="1371600" lvl="2" indent="-457200">
              <a:defRPr/>
            </a:pPr>
            <a:r>
              <a:rPr lang="en-US" dirty="0"/>
              <a:t>Including the days of the week that pick-ups should occur </a:t>
            </a:r>
          </a:p>
          <a:p>
            <a:pPr marL="609600" indent="-609600">
              <a:defRPr/>
            </a:pPr>
            <a:r>
              <a:rPr lang="en-US" dirty="0"/>
              <a:t>Likely will result with the incumbent proposing everything the same as is currently being done</a:t>
            </a:r>
          </a:p>
        </p:txBody>
      </p:sp>
      <p:sp>
        <p:nvSpPr>
          <p:cNvPr id="6" name="Footer Placeholder 3">
            <a:extLst>
              <a:ext uri="{FF2B5EF4-FFF2-40B4-BE49-F238E27FC236}">
                <a16:creationId xmlns:a16="http://schemas.microsoft.com/office/drawing/2014/main" id="{50E69012-5D39-4416-905C-3439CD0A44B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BB9EDBD-B3A9-4532-8489-2FFD840E4D7C}"/>
              </a:ext>
            </a:extLst>
          </p:cNvPr>
          <p:cNvSpPr>
            <a:spLocks noGrp="1"/>
          </p:cNvSpPr>
          <p:nvPr>
            <p:ph type="sldNum" sz="quarter" idx="12"/>
          </p:nvPr>
        </p:nvSpPr>
        <p:spPr/>
        <p:txBody>
          <a:bodyPr/>
          <a:lstStyle/>
          <a:p>
            <a:pPr>
              <a:defRPr/>
            </a:pPr>
            <a:fld id="{D8798519-3845-4E49-B1B2-F1F0DB2A8F16}" type="slidenum">
              <a:rPr lang="en-US" altLang="en-US"/>
              <a:pPr>
                <a:defRPr/>
              </a:pPr>
              <a:t>274</a:t>
            </a:fld>
            <a:endParaRPr lang="en-US" altLang="en-US" dirty="0"/>
          </a:p>
        </p:txBody>
      </p:sp>
    </p:spTree>
    <p:extLst>
      <p:ext uri="{BB962C8B-B14F-4D97-AF65-F5344CB8AC3E}">
        <p14:creationId xmlns:p14="http://schemas.microsoft.com/office/powerpoint/2010/main" val="2615063879"/>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0706" name="Rectangle 2">
            <a:extLst>
              <a:ext uri="{FF2B5EF4-FFF2-40B4-BE49-F238E27FC236}">
                <a16:creationId xmlns:a16="http://schemas.microsoft.com/office/drawing/2014/main" id="{278E25A7-C21A-484F-99FC-71B418EBF175}"/>
              </a:ext>
            </a:extLst>
          </p:cNvPr>
          <p:cNvSpPr>
            <a:spLocks noGrp="1" noChangeArrowheads="1"/>
          </p:cNvSpPr>
          <p:nvPr>
            <p:ph type="title"/>
          </p:nvPr>
        </p:nvSpPr>
        <p:spPr>
          <a:xfrm>
            <a:off x="504333" y="277814"/>
            <a:ext cx="11199043" cy="1376590"/>
          </a:xfrm>
        </p:spPr>
        <p:txBody>
          <a:bodyPr>
            <a:normAutofit fontScale="90000"/>
          </a:bodyPr>
          <a:lstStyle/>
          <a:p>
            <a:pPr eaLnBrk="1" hangingPunct="1">
              <a:lnSpc>
                <a:spcPct val="90000"/>
              </a:lnSpc>
              <a:defRPr/>
            </a:pPr>
            <a:r>
              <a:rPr lang="en-US" sz="4000" b="0" dirty="0">
                <a:cs typeface="Arial" pitchFamily="34" charset="0"/>
              </a:rPr>
              <a:t>Performance Based Contracting </a:t>
            </a:r>
            <a:br>
              <a:rPr lang="en-US" sz="4000" dirty="0">
                <a:solidFill>
                  <a:srgbClr val="FFFF00"/>
                </a:solidFill>
              </a:rPr>
            </a:br>
            <a:r>
              <a:rPr lang="en-US" sz="3600" dirty="0">
                <a:solidFill>
                  <a:srgbClr val="99FF66"/>
                </a:solidFill>
              </a:rPr>
              <a:t>Inappropriate Example - </a:t>
            </a:r>
            <a:r>
              <a:rPr lang="en-US" sz="3600" dirty="0">
                <a:solidFill>
                  <a:srgbClr val="00FFFF"/>
                </a:solidFill>
              </a:rPr>
              <a:t>Trash Removal </a:t>
            </a:r>
            <a:r>
              <a:rPr lang="en-US" sz="2400" dirty="0">
                <a:solidFill>
                  <a:schemeClr val="tx1"/>
                </a:solidFill>
              </a:rPr>
              <a:t>(Cont’d)</a:t>
            </a:r>
          </a:p>
        </p:txBody>
      </p:sp>
      <p:sp>
        <p:nvSpPr>
          <p:cNvPr id="3400707" name="Rectangle 3">
            <a:extLst>
              <a:ext uri="{FF2B5EF4-FFF2-40B4-BE49-F238E27FC236}">
                <a16:creationId xmlns:a16="http://schemas.microsoft.com/office/drawing/2014/main" id="{15DD501A-3762-43EB-86F5-0A8858204DEA}"/>
              </a:ext>
            </a:extLst>
          </p:cNvPr>
          <p:cNvSpPr>
            <a:spLocks noGrp="1" noChangeArrowheads="1"/>
          </p:cNvSpPr>
          <p:nvPr>
            <p:ph idx="1"/>
          </p:nvPr>
        </p:nvSpPr>
        <p:spPr>
          <a:xfrm>
            <a:off x="558280" y="1828800"/>
            <a:ext cx="11145096" cy="4648200"/>
          </a:xfrm>
        </p:spPr>
        <p:txBody>
          <a:bodyPr>
            <a:normAutofit fontScale="92500"/>
          </a:bodyPr>
          <a:lstStyle/>
          <a:p>
            <a:pPr marL="609600" indent="-609600">
              <a:defRPr/>
            </a:pPr>
            <a:r>
              <a:rPr lang="en-US" dirty="0"/>
              <a:t>And non-incumbents</a:t>
            </a:r>
          </a:p>
          <a:p>
            <a:pPr marL="990600" lvl="1" indent="-533400">
              <a:defRPr/>
            </a:pPr>
            <a:r>
              <a:rPr lang="en-US" dirty="0"/>
              <a:t>Asking what is currently been done and offering the same thing</a:t>
            </a:r>
          </a:p>
          <a:p>
            <a:pPr marL="990600" lvl="1" indent="-533400">
              <a:defRPr/>
            </a:pPr>
            <a:r>
              <a:rPr lang="en-US" dirty="0"/>
              <a:t>Or, not asking and offering something different that is downgraded or rejected </a:t>
            </a:r>
          </a:p>
          <a:p>
            <a:pPr marL="609600" indent="-609600">
              <a:defRPr/>
            </a:pPr>
            <a:r>
              <a:rPr lang="en-US" dirty="0"/>
              <a:t>So, it likely will serve no good purpose for this procurement to be done as a PBC</a:t>
            </a:r>
          </a:p>
          <a:p>
            <a:pPr marL="990600" lvl="1" indent="-533400">
              <a:defRPr/>
            </a:pPr>
            <a:r>
              <a:rPr lang="en-US" dirty="0"/>
              <a:t>And, alternate solutions may be permissible for non-PBC procurements </a:t>
            </a:r>
          </a:p>
        </p:txBody>
      </p:sp>
      <p:sp>
        <p:nvSpPr>
          <p:cNvPr id="6" name="Footer Placeholder 3">
            <a:extLst>
              <a:ext uri="{FF2B5EF4-FFF2-40B4-BE49-F238E27FC236}">
                <a16:creationId xmlns:a16="http://schemas.microsoft.com/office/drawing/2014/main" id="{9D282205-0861-4996-AABB-4E411887FEC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71E3B22-3CE2-4CA5-93F5-81234D73E048}"/>
              </a:ext>
            </a:extLst>
          </p:cNvPr>
          <p:cNvSpPr>
            <a:spLocks noGrp="1"/>
          </p:cNvSpPr>
          <p:nvPr>
            <p:ph type="sldNum" sz="quarter" idx="12"/>
          </p:nvPr>
        </p:nvSpPr>
        <p:spPr/>
        <p:txBody>
          <a:bodyPr/>
          <a:lstStyle/>
          <a:p>
            <a:pPr>
              <a:defRPr/>
            </a:pPr>
            <a:fld id="{782471E7-8501-4E6A-9AB5-F91C2DABEA3B}" type="slidenum">
              <a:rPr lang="en-US" altLang="en-US"/>
              <a:pPr>
                <a:defRPr/>
              </a:pPr>
              <a:t>275</a:t>
            </a:fld>
            <a:endParaRPr lang="en-US" altLang="en-US" dirty="0"/>
          </a:p>
        </p:txBody>
      </p:sp>
    </p:spTree>
    <p:extLst>
      <p:ext uri="{BB962C8B-B14F-4D97-AF65-F5344CB8AC3E}">
        <p14:creationId xmlns:p14="http://schemas.microsoft.com/office/powerpoint/2010/main" val="2486854628"/>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2754" name="Rectangle 2">
            <a:extLst>
              <a:ext uri="{FF2B5EF4-FFF2-40B4-BE49-F238E27FC236}">
                <a16:creationId xmlns:a16="http://schemas.microsoft.com/office/drawing/2014/main" id="{1ACB889E-545C-4A79-B0A6-F91BC5BC7FE6}"/>
              </a:ext>
            </a:extLst>
          </p:cNvPr>
          <p:cNvSpPr>
            <a:spLocks noGrp="1" noChangeArrowheads="1"/>
          </p:cNvSpPr>
          <p:nvPr>
            <p:ph type="title"/>
          </p:nvPr>
        </p:nvSpPr>
        <p:spPr>
          <a:xfrm>
            <a:off x="499621" y="277814"/>
            <a:ext cx="11142482" cy="1169987"/>
          </a:xfrm>
        </p:spPr>
        <p:txBody>
          <a:bodyPr>
            <a:normAutofit/>
          </a:bodyPr>
          <a:lstStyle/>
          <a:p>
            <a:pPr eaLnBrk="1" hangingPunct="1">
              <a:lnSpc>
                <a:spcPct val="90000"/>
              </a:lnSpc>
              <a:defRPr/>
            </a:pPr>
            <a:r>
              <a:rPr lang="en-US" sz="4000" dirty="0">
                <a:cs typeface="Arial" pitchFamily="34" charset="0"/>
              </a:rPr>
              <a:t>Performance Based Contracting </a:t>
            </a:r>
            <a:br>
              <a:rPr lang="en-US" sz="4000" dirty="0">
                <a:solidFill>
                  <a:srgbClr val="FFFF00"/>
                </a:solidFill>
              </a:rPr>
            </a:br>
            <a:r>
              <a:rPr lang="en-US" sz="3600" dirty="0">
                <a:solidFill>
                  <a:srgbClr val="00FFFF"/>
                </a:solidFill>
              </a:rPr>
              <a:t>Trash Removal </a:t>
            </a:r>
            <a:r>
              <a:rPr lang="en-US" sz="3600" dirty="0">
                <a:solidFill>
                  <a:srgbClr val="99FF66"/>
                </a:solidFill>
              </a:rPr>
              <a:t>- Alternate solutions</a:t>
            </a:r>
          </a:p>
        </p:txBody>
      </p:sp>
      <p:sp>
        <p:nvSpPr>
          <p:cNvPr id="3402755" name="Rectangle 3">
            <a:extLst>
              <a:ext uri="{FF2B5EF4-FFF2-40B4-BE49-F238E27FC236}">
                <a16:creationId xmlns:a16="http://schemas.microsoft.com/office/drawing/2014/main" id="{EFA96DD6-2E03-4630-9B4A-AA77D959E5EA}"/>
              </a:ext>
            </a:extLst>
          </p:cNvPr>
          <p:cNvSpPr>
            <a:spLocks noGrp="1" noChangeArrowheads="1"/>
          </p:cNvSpPr>
          <p:nvPr>
            <p:ph idx="1"/>
          </p:nvPr>
        </p:nvSpPr>
        <p:spPr>
          <a:xfrm>
            <a:off x="499621" y="1600200"/>
            <a:ext cx="11241464" cy="4876800"/>
          </a:xfrm>
        </p:spPr>
        <p:txBody>
          <a:bodyPr>
            <a:normAutofit/>
          </a:bodyPr>
          <a:lstStyle/>
          <a:p>
            <a:pPr marL="609600" indent="-609600">
              <a:lnSpc>
                <a:spcPct val="90000"/>
              </a:lnSpc>
              <a:defRPr/>
            </a:pPr>
            <a:r>
              <a:rPr lang="en-US" sz="2800" dirty="0"/>
              <a:t>Upon a certain number of days notice the agency should reserve the right to: </a:t>
            </a:r>
          </a:p>
          <a:p>
            <a:pPr marL="990600" lvl="1" indent="-533400">
              <a:lnSpc>
                <a:spcPct val="90000"/>
              </a:lnSpc>
              <a:defRPr/>
            </a:pPr>
            <a:r>
              <a:rPr lang="en-US" sz="2400" dirty="0"/>
              <a:t>Alter pick-up days</a:t>
            </a:r>
          </a:p>
          <a:p>
            <a:pPr marL="990600" lvl="1" indent="-533400">
              <a:lnSpc>
                <a:spcPct val="90000"/>
              </a:lnSpc>
              <a:defRPr/>
            </a:pPr>
            <a:r>
              <a:rPr lang="en-US" sz="2400" dirty="0"/>
              <a:t>*Request additional pick-ups</a:t>
            </a:r>
          </a:p>
          <a:p>
            <a:pPr marL="990600" lvl="1" indent="-533400">
              <a:lnSpc>
                <a:spcPct val="90000"/>
              </a:lnSpc>
              <a:defRPr/>
            </a:pPr>
            <a:r>
              <a:rPr lang="en-US" sz="2400" dirty="0"/>
              <a:t>*Have extra containers provided</a:t>
            </a:r>
          </a:p>
          <a:p>
            <a:pPr marL="990600" lvl="1" indent="-533400">
              <a:lnSpc>
                <a:spcPct val="90000"/>
              </a:lnSpc>
              <a:defRPr/>
            </a:pPr>
            <a:r>
              <a:rPr lang="en-US" sz="2400" dirty="0"/>
              <a:t>*Change the size of containers</a:t>
            </a:r>
          </a:p>
          <a:p>
            <a:pPr marL="990600" lvl="1" indent="-533400">
              <a:lnSpc>
                <a:spcPct val="90000"/>
              </a:lnSpc>
              <a:defRPr/>
            </a:pPr>
            <a:r>
              <a:rPr lang="en-US" sz="2400" dirty="0"/>
              <a:t>Cancel a normal pick-up</a:t>
            </a:r>
          </a:p>
          <a:p>
            <a:pPr marL="609600" indent="-609600">
              <a:lnSpc>
                <a:spcPct val="90000"/>
              </a:lnSpc>
              <a:defRPr/>
            </a:pPr>
            <a:r>
              <a:rPr lang="en-US" sz="2800" dirty="0"/>
              <a:t>The price form needs to</a:t>
            </a:r>
          </a:p>
          <a:p>
            <a:pPr marL="990600" lvl="1" indent="-533400">
              <a:lnSpc>
                <a:spcPct val="90000"/>
              </a:lnSpc>
              <a:defRPr/>
            </a:pPr>
            <a:r>
              <a:rPr lang="en-US" sz="2400" dirty="0"/>
              <a:t>Have unit prices so appropriate deductions can be made for cancelled or missed pick-ups</a:t>
            </a:r>
          </a:p>
          <a:p>
            <a:pPr marL="990600" lvl="1" indent="-533400">
              <a:lnSpc>
                <a:spcPct val="90000"/>
              </a:lnSpc>
              <a:defRPr/>
            </a:pPr>
            <a:r>
              <a:rPr lang="en-US" sz="2400" b="1" dirty="0">
                <a:solidFill>
                  <a:srgbClr val="FFFF00"/>
                </a:solidFill>
              </a:rPr>
              <a:t>Request prices for each of the items with an asterisk</a:t>
            </a:r>
          </a:p>
        </p:txBody>
      </p:sp>
      <p:sp>
        <p:nvSpPr>
          <p:cNvPr id="7" name="Slide Number Placeholder 4">
            <a:extLst>
              <a:ext uri="{FF2B5EF4-FFF2-40B4-BE49-F238E27FC236}">
                <a16:creationId xmlns:a16="http://schemas.microsoft.com/office/drawing/2014/main" id="{E8219836-4BD0-4030-A275-2A1352111002}"/>
              </a:ext>
            </a:extLst>
          </p:cNvPr>
          <p:cNvSpPr>
            <a:spLocks noGrp="1"/>
          </p:cNvSpPr>
          <p:nvPr>
            <p:ph type="sldNum" sz="quarter" idx="12"/>
          </p:nvPr>
        </p:nvSpPr>
        <p:spPr/>
        <p:txBody>
          <a:bodyPr/>
          <a:lstStyle/>
          <a:p>
            <a:pPr>
              <a:defRPr/>
            </a:pPr>
            <a:fld id="{4D846734-19E7-4F1D-B74C-31207380E247}" type="slidenum">
              <a:rPr lang="en-US" altLang="en-US"/>
              <a:pPr>
                <a:defRPr/>
              </a:pPr>
              <a:t>276</a:t>
            </a:fld>
            <a:endParaRPr lang="en-US" altLang="en-US" dirty="0"/>
          </a:p>
        </p:txBody>
      </p:sp>
    </p:spTree>
    <p:extLst>
      <p:ext uri="{BB962C8B-B14F-4D97-AF65-F5344CB8AC3E}">
        <p14:creationId xmlns:p14="http://schemas.microsoft.com/office/powerpoint/2010/main" val="1068640873"/>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4802" name="Rectangle 2">
            <a:extLst>
              <a:ext uri="{FF2B5EF4-FFF2-40B4-BE49-F238E27FC236}">
                <a16:creationId xmlns:a16="http://schemas.microsoft.com/office/drawing/2014/main" id="{086F103F-1070-4858-9A4E-653576F3AE77}"/>
              </a:ext>
            </a:extLst>
          </p:cNvPr>
          <p:cNvSpPr>
            <a:spLocks noGrp="1" noChangeArrowheads="1"/>
          </p:cNvSpPr>
          <p:nvPr>
            <p:ph type="title"/>
          </p:nvPr>
        </p:nvSpPr>
        <p:spPr>
          <a:xfrm>
            <a:off x="438345" y="152400"/>
            <a:ext cx="11236751" cy="1066800"/>
          </a:xfrm>
        </p:spPr>
        <p:txBody>
          <a:bodyPr>
            <a:normAutofit fontScale="90000"/>
          </a:bodyPr>
          <a:lstStyle/>
          <a:p>
            <a:pPr eaLnBrk="1" hangingPunct="1">
              <a:lnSpc>
                <a:spcPct val="85000"/>
              </a:lnSpc>
              <a:defRPr/>
            </a:pPr>
            <a:r>
              <a:rPr lang="en-US" sz="4000" dirty="0">
                <a:cs typeface="Arial" pitchFamily="34" charset="0"/>
              </a:rPr>
              <a:t>Performance Based Contracting </a:t>
            </a:r>
            <a:br>
              <a:rPr lang="en-US" sz="4000" dirty="0">
                <a:solidFill>
                  <a:srgbClr val="FFFF00"/>
                </a:solidFill>
              </a:rPr>
            </a:br>
            <a:r>
              <a:rPr lang="en-US" sz="3600" dirty="0">
                <a:solidFill>
                  <a:srgbClr val="99FF66"/>
                </a:solidFill>
              </a:rPr>
              <a:t>Appropriate Example - </a:t>
            </a:r>
            <a:r>
              <a:rPr lang="en-US" sz="3600" dirty="0">
                <a:solidFill>
                  <a:srgbClr val="00FFFF"/>
                </a:solidFill>
              </a:rPr>
              <a:t>Recycling</a:t>
            </a:r>
            <a:r>
              <a:rPr lang="en-US" dirty="0">
                <a:solidFill>
                  <a:srgbClr val="00FFFF"/>
                </a:solidFill>
              </a:rPr>
              <a:t> </a:t>
            </a:r>
          </a:p>
        </p:txBody>
      </p:sp>
      <p:sp>
        <p:nvSpPr>
          <p:cNvPr id="3404803" name="Rectangle 3">
            <a:extLst>
              <a:ext uri="{FF2B5EF4-FFF2-40B4-BE49-F238E27FC236}">
                <a16:creationId xmlns:a16="http://schemas.microsoft.com/office/drawing/2014/main" id="{117F7BC1-3BA2-42C5-B5E7-8D69635DFC7C}"/>
              </a:ext>
            </a:extLst>
          </p:cNvPr>
          <p:cNvSpPr>
            <a:spLocks noGrp="1" noChangeArrowheads="1"/>
          </p:cNvSpPr>
          <p:nvPr>
            <p:ph idx="1"/>
          </p:nvPr>
        </p:nvSpPr>
        <p:spPr>
          <a:xfrm>
            <a:off x="438346" y="1371600"/>
            <a:ext cx="11430192" cy="5105400"/>
          </a:xfrm>
        </p:spPr>
        <p:txBody>
          <a:bodyPr>
            <a:normAutofit/>
          </a:bodyPr>
          <a:lstStyle/>
          <a:p>
            <a:pPr marL="609600" indent="-609600">
              <a:lnSpc>
                <a:spcPct val="90000"/>
              </a:lnSpc>
              <a:defRPr/>
            </a:pPr>
            <a:r>
              <a:rPr lang="en-US" sz="2800" dirty="0"/>
              <a:t>If an agency decides that it will begin a recycling program in combination with its trash removal</a:t>
            </a:r>
          </a:p>
          <a:p>
            <a:pPr marL="609600" indent="-609600">
              <a:lnSpc>
                <a:spcPct val="90000"/>
              </a:lnSpc>
              <a:defRPr/>
            </a:pPr>
            <a:r>
              <a:rPr lang="en-US" sz="2800" dirty="0"/>
              <a:t>The incumbent no longer has an almost automatic advantage</a:t>
            </a:r>
          </a:p>
          <a:p>
            <a:pPr marL="609600" indent="-609600">
              <a:lnSpc>
                <a:spcPct val="90000"/>
              </a:lnSpc>
              <a:defRPr/>
            </a:pPr>
            <a:r>
              <a:rPr lang="en-US" sz="2800" dirty="0"/>
              <a:t>Proposing a comprehensive recycling program</a:t>
            </a:r>
          </a:p>
          <a:p>
            <a:pPr marL="990600" lvl="1" indent="-533400">
              <a:lnSpc>
                <a:spcPct val="90000"/>
              </a:lnSpc>
              <a:defRPr/>
            </a:pPr>
            <a:r>
              <a:rPr lang="en-US" sz="2400" dirty="0"/>
              <a:t>That agency employees will use</a:t>
            </a:r>
          </a:p>
          <a:p>
            <a:pPr marL="990600" lvl="1" indent="-533400">
              <a:lnSpc>
                <a:spcPct val="90000"/>
              </a:lnSpc>
              <a:defRPr/>
            </a:pPr>
            <a:r>
              <a:rPr lang="en-US" sz="2400" dirty="0"/>
              <a:t>That will reduce the volume of trash </a:t>
            </a:r>
          </a:p>
          <a:p>
            <a:pPr marL="609600" indent="-609600">
              <a:lnSpc>
                <a:spcPct val="90000"/>
              </a:lnSpc>
              <a:defRPr/>
            </a:pPr>
            <a:r>
              <a:rPr lang="en-US" sz="2800" dirty="0"/>
              <a:t>Requires more creativity than hauling away trash</a:t>
            </a:r>
          </a:p>
          <a:p>
            <a:pPr marL="609600" indent="-609600">
              <a:lnSpc>
                <a:spcPct val="90000"/>
              </a:lnSpc>
              <a:defRPr/>
            </a:pPr>
            <a:r>
              <a:rPr lang="en-US" sz="2800" dirty="0"/>
              <a:t>So, knowing what has been done before likely will not help, and may even hurt</a:t>
            </a:r>
          </a:p>
          <a:p>
            <a:pPr marL="990600" lvl="1" indent="-533400">
              <a:lnSpc>
                <a:spcPct val="90000"/>
              </a:lnSpc>
              <a:defRPr/>
            </a:pPr>
            <a:r>
              <a:rPr lang="en-US" sz="2400" dirty="0"/>
              <a:t>If the incumbent basically stays with a trash removal emphasis with a weak recycling program </a:t>
            </a:r>
          </a:p>
        </p:txBody>
      </p:sp>
      <p:sp>
        <p:nvSpPr>
          <p:cNvPr id="6" name="Footer Placeholder 3">
            <a:extLst>
              <a:ext uri="{FF2B5EF4-FFF2-40B4-BE49-F238E27FC236}">
                <a16:creationId xmlns:a16="http://schemas.microsoft.com/office/drawing/2014/main" id="{7FCF9994-0C7F-464F-8DFB-2482AAE66F0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597BBCB-A159-4848-BBCD-6329CAFB306D}"/>
              </a:ext>
            </a:extLst>
          </p:cNvPr>
          <p:cNvSpPr>
            <a:spLocks noGrp="1"/>
          </p:cNvSpPr>
          <p:nvPr>
            <p:ph type="sldNum" sz="quarter" idx="12"/>
          </p:nvPr>
        </p:nvSpPr>
        <p:spPr/>
        <p:txBody>
          <a:bodyPr/>
          <a:lstStyle/>
          <a:p>
            <a:pPr>
              <a:defRPr/>
            </a:pPr>
            <a:fld id="{65EA49A1-7C1D-4A2F-83A7-1FC2CF31F743}" type="slidenum">
              <a:rPr lang="en-US" altLang="en-US"/>
              <a:pPr>
                <a:defRPr/>
              </a:pPr>
              <a:t>277</a:t>
            </a:fld>
            <a:endParaRPr lang="en-US" altLang="en-US" dirty="0"/>
          </a:p>
        </p:txBody>
      </p:sp>
    </p:spTree>
    <p:extLst>
      <p:ext uri="{BB962C8B-B14F-4D97-AF65-F5344CB8AC3E}">
        <p14:creationId xmlns:p14="http://schemas.microsoft.com/office/powerpoint/2010/main" val="2085503949"/>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8898" name="Rectangle 2">
            <a:extLst>
              <a:ext uri="{FF2B5EF4-FFF2-40B4-BE49-F238E27FC236}">
                <a16:creationId xmlns:a16="http://schemas.microsoft.com/office/drawing/2014/main" id="{F034DB8C-DC6A-46D1-AD69-F59C1965058C}"/>
              </a:ext>
            </a:extLst>
          </p:cNvPr>
          <p:cNvSpPr>
            <a:spLocks noGrp="1" noChangeArrowheads="1"/>
          </p:cNvSpPr>
          <p:nvPr>
            <p:ph type="title"/>
          </p:nvPr>
        </p:nvSpPr>
        <p:spPr>
          <a:xfrm>
            <a:off x="1828800" y="152400"/>
            <a:ext cx="8610600" cy="609600"/>
          </a:xfrm>
        </p:spPr>
        <p:txBody>
          <a:bodyPr>
            <a:normAutofit/>
          </a:bodyPr>
          <a:lstStyle/>
          <a:p>
            <a:pPr eaLnBrk="1" hangingPunct="1">
              <a:defRPr/>
            </a:pPr>
            <a:r>
              <a:rPr lang="en-US" sz="3600" dirty="0"/>
              <a:t>WRITING SPECIFICATIONS</a:t>
            </a:r>
          </a:p>
        </p:txBody>
      </p:sp>
      <p:sp>
        <p:nvSpPr>
          <p:cNvPr id="10" name="Footer Placeholder 3">
            <a:extLst>
              <a:ext uri="{FF2B5EF4-FFF2-40B4-BE49-F238E27FC236}">
                <a16:creationId xmlns:a16="http://schemas.microsoft.com/office/drawing/2014/main" id="{D3F727E5-F048-429F-81FB-B49F3A956AF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1" name="Slide Number Placeholder 4">
            <a:extLst>
              <a:ext uri="{FF2B5EF4-FFF2-40B4-BE49-F238E27FC236}">
                <a16:creationId xmlns:a16="http://schemas.microsoft.com/office/drawing/2014/main" id="{CFCE21E5-8294-471D-8B43-27A0213B43D7}"/>
              </a:ext>
            </a:extLst>
          </p:cNvPr>
          <p:cNvSpPr>
            <a:spLocks noGrp="1"/>
          </p:cNvSpPr>
          <p:nvPr>
            <p:ph type="sldNum" sz="quarter" idx="12"/>
          </p:nvPr>
        </p:nvSpPr>
        <p:spPr/>
        <p:txBody>
          <a:bodyPr/>
          <a:lstStyle/>
          <a:p>
            <a:pPr>
              <a:defRPr/>
            </a:pPr>
            <a:fld id="{13F6D757-650D-4F5E-B4C0-FF0BCDD2285A}" type="slidenum">
              <a:rPr lang="en-US" altLang="en-US"/>
              <a:pPr>
                <a:defRPr/>
              </a:pPr>
              <a:t>278</a:t>
            </a:fld>
            <a:endParaRPr lang="en-US" altLang="en-US" dirty="0"/>
          </a:p>
        </p:txBody>
      </p:sp>
      <p:sp>
        <p:nvSpPr>
          <p:cNvPr id="850951" name="Text Box 3">
            <a:extLst>
              <a:ext uri="{FF2B5EF4-FFF2-40B4-BE49-F238E27FC236}">
                <a16:creationId xmlns:a16="http://schemas.microsoft.com/office/drawing/2014/main" id="{571B99AD-2670-4ED9-BBBF-16A8532C3E70}"/>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850952" name="Text Box 4">
            <a:extLst>
              <a:ext uri="{FF2B5EF4-FFF2-40B4-BE49-F238E27FC236}">
                <a16:creationId xmlns:a16="http://schemas.microsoft.com/office/drawing/2014/main" id="{2F0AC44E-386D-4A15-8C57-288F2EE4CD6D}"/>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850953" name="Text Box 5">
            <a:extLst>
              <a:ext uri="{FF2B5EF4-FFF2-40B4-BE49-F238E27FC236}">
                <a16:creationId xmlns:a16="http://schemas.microsoft.com/office/drawing/2014/main" id="{BFEFF574-F893-4EBB-9CD0-0FC920F6FDA5}"/>
              </a:ext>
            </a:extLst>
          </p:cNvPr>
          <p:cNvSpPr txBox="1">
            <a:spLocks noChangeArrowheads="1"/>
          </p:cNvSpPr>
          <p:nvPr/>
        </p:nvSpPr>
        <p:spPr bwMode="auto">
          <a:xfrm>
            <a:off x="2209800" y="1066801"/>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dirty="0">
              <a:solidFill>
                <a:srgbClr val="FF33CC"/>
              </a:solidFill>
            </a:endParaRPr>
          </a:p>
        </p:txBody>
      </p:sp>
      <p:sp>
        <p:nvSpPr>
          <p:cNvPr id="850954" name="Text Box 6">
            <a:extLst>
              <a:ext uri="{FF2B5EF4-FFF2-40B4-BE49-F238E27FC236}">
                <a16:creationId xmlns:a16="http://schemas.microsoft.com/office/drawing/2014/main" id="{BBB09743-DCE9-4A8C-AE7A-523932BD0AC0}"/>
              </a:ext>
            </a:extLst>
          </p:cNvPr>
          <p:cNvSpPr txBox="1">
            <a:spLocks noChangeArrowheads="1"/>
          </p:cNvSpPr>
          <p:nvPr/>
        </p:nvSpPr>
        <p:spPr bwMode="auto">
          <a:xfrm>
            <a:off x="2133600" y="1524001"/>
            <a:ext cx="8077200"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
                <a:srgbClr val="66FF66"/>
              </a:buClr>
              <a:buSzTx/>
              <a:buFont typeface="Wingdings" panose="05000000000000000000" pitchFamily="2" charset="2"/>
              <a:buChar char="Ø"/>
            </a:pPr>
            <a:r>
              <a:rPr lang="en-US" altLang="en-US" sz="2800" dirty="0"/>
              <a:t>Language Considerations</a:t>
            </a:r>
          </a:p>
          <a:p>
            <a:pPr>
              <a:spcBef>
                <a:spcPct val="25000"/>
              </a:spcBef>
              <a:buClr>
                <a:srgbClr val="66FF66"/>
              </a:buClr>
              <a:buSzTx/>
              <a:buFont typeface="Wingdings" panose="05000000000000000000" pitchFamily="2" charset="2"/>
              <a:buChar char="Ø"/>
            </a:pPr>
            <a:r>
              <a:rPr lang="en-US" altLang="en-US" sz="2800" dirty="0"/>
              <a:t>Simple Rules</a:t>
            </a:r>
          </a:p>
          <a:p>
            <a:pPr>
              <a:spcBef>
                <a:spcPct val="25000"/>
              </a:spcBef>
              <a:buClr>
                <a:srgbClr val="66FF66"/>
              </a:buClr>
              <a:buSzTx/>
              <a:buFont typeface="Wingdings" panose="05000000000000000000" pitchFamily="2" charset="2"/>
              <a:buChar char="Ø"/>
            </a:pPr>
            <a:r>
              <a:rPr lang="en-US" altLang="en-US" sz="2800" dirty="0"/>
              <a:t>Definitions and Abbreviations</a:t>
            </a:r>
          </a:p>
          <a:p>
            <a:pPr>
              <a:spcBef>
                <a:spcPct val="25000"/>
              </a:spcBef>
              <a:buClr>
                <a:srgbClr val="66FF66"/>
              </a:buClr>
              <a:buSzTx/>
              <a:buFont typeface="Wingdings" panose="05000000000000000000" pitchFamily="2" charset="2"/>
              <a:buChar char="Ø"/>
            </a:pPr>
            <a:r>
              <a:rPr lang="en-US" altLang="en-US" sz="2800" dirty="0"/>
              <a:t>Salient Characteristics</a:t>
            </a:r>
          </a:p>
          <a:p>
            <a:pPr>
              <a:spcBef>
                <a:spcPct val="25000"/>
              </a:spcBef>
              <a:buClr>
                <a:srgbClr val="66FF66"/>
              </a:buClr>
              <a:buSzTx/>
              <a:buFont typeface="Wingdings" panose="05000000000000000000" pitchFamily="2" charset="2"/>
              <a:buChar char="Ø"/>
            </a:pPr>
            <a:r>
              <a:rPr lang="en-US" altLang="en-US" sz="2800" dirty="0"/>
              <a:t>Contract Term </a:t>
            </a:r>
          </a:p>
          <a:p>
            <a:pPr lvl="1">
              <a:spcBef>
                <a:spcPct val="25000"/>
              </a:spcBef>
              <a:buClr>
                <a:srgbClr val="66FF66"/>
              </a:buClr>
              <a:buFont typeface="Wingdings" panose="05000000000000000000" pitchFamily="2" charset="2"/>
              <a:buChar char="Ø"/>
            </a:pPr>
            <a:r>
              <a:rPr lang="en-US" altLang="en-US" dirty="0"/>
              <a:t>Start and Stop Dates, and </a:t>
            </a:r>
          </a:p>
          <a:p>
            <a:pPr lvl="1">
              <a:spcBef>
                <a:spcPct val="25000"/>
              </a:spcBef>
              <a:buClr>
                <a:srgbClr val="66FF66"/>
              </a:buClr>
              <a:buFont typeface="Wingdings" panose="05000000000000000000" pitchFamily="2" charset="2"/>
              <a:buChar char="Ø"/>
            </a:pPr>
            <a:r>
              <a:rPr lang="en-US" altLang="en-US" dirty="0"/>
              <a:t>Renewal Options</a:t>
            </a:r>
          </a:p>
          <a:p>
            <a:pPr lvl="1">
              <a:spcBef>
                <a:spcPct val="25000"/>
              </a:spcBef>
              <a:buClr>
                <a:srgbClr val="66FF66"/>
              </a:buClr>
              <a:buFont typeface="Wingdings" panose="05000000000000000000" pitchFamily="2" charset="2"/>
              <a:buChar char="Ø"/>
            </a:pPr>
            <a:r>
              <a:rPr lang="en-US" altLang="en-US" dirty="0"/>
              <a:t>Run-out Provisions</a:t>
            </a:r>
          </a:p>
        </p:txBody>
      </p:sp>
      <p:sp>
        <p:nvSpPr>
          <p:cNvPr id="850955" name="Rectangle 7">
            <a:extLst>
              <a:ext uri="{FF2B5EF4-FFF2-40B4-BE49-F238E27FC236}">
                <a16:creationId xmlns:a16="http://schemas.microsoft.com/office/drawing/2014/main" id="{8C0B79C6-5219-4489-B956-7E9A438FFCB9}"/>
              </a:ext>
            </a:extLst>
          </p:cNvPr>
          <p:cNvSpPr>
            <a:spLocks noChangeArrowheads="1"/>
          </p:cNvSpPr>
          <p:nvPr/>
        </p:nvSpPr>
        <p:spPr bwMode="auto">
          <a:xfrm>
            <a:off x="1676400" y="762001"/>
            <a:ext cx="883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r>
              <a:rPr lang="en-US" altLang="en-US" sz="4000" dirty="0">
                <a:solidFill>
                  <a:srgbClr val="99FF66"/>
                </a:solidFill>
              </a:rPr>
              <a:t>Where We Are Going </a:t>
            </a:r>
            <a:r>
              <a:rPr lang="en-US" altLang="en-US" sz="2800" dirty="0">
                <a:solidFill>
                  <a:srgbClr val="99FF66"/>
                </a:solidFill>
              </a:rPr>
              <a:t>(Outline of Contents)</a:t>
            </a:r>
          </a:p>
        </p:txBody>
      </p:sp>
    </p:spTree>
    <p:extLst>
      <p:ext uri="{BB962C8B-B14F-4D97-AF65-F5344CB8AC3E}">
        <p14:creationId xmlns:p14="http://schemas.microsoft.com/office/powerpoint/2010/main" val="2757987521"/>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0946" name="Rectangle 2">
            <a:extLst>
              <a:ext uri="{FF2B5EF4-FFF2-40B4-BE49-F238E27FC236}">
                <a16:creationId xmlns:a16="http://schemas.microsoft.com/office/drawing/2014/main" id="{BFD30D75-BCDC-4BB2-B635-B539A5927649}"/>
              </a:ext>
            </a:extLst>
          </p:cNvPr>
          <p:cNvSpPr>
            <a:spLocks noGrp="1" noChangeArrowheads="1"/>
          </p:cNvSpPr>
          <p:nvPr>
            <p:ph type="title"/>
          </p:nvPr>
        </p:nvSpPr>
        <p:spPr>
          <a:xfrm>
            <a:off x="1828800" y="228600"/>
            <a:ext cx="8610600" cy="1295400"/>
          </a:xfrm>
        </p:spPr>
        <p:txBody>
          <a:bodyPr/>
          <a:lstStyle/>
          <a:p>
            <a:pPr eaLnBrk="1" hangingPunct="1">
              <a:defRPr/>
            </a:pPr>
            <a:r>
              <a:rPr lang="en-US" sz="3600" dirty="0"/>
              <a:t>WRITING SPECIFICATIONS</a:t>
            </a:r>
            <a:br>
              <a:rPr lang="en-US" sz="3600" dirty="0">
                <a:solidFill>
                  <a:srgbClr val="FF6600"/>
                </a:solidFill>
              </a:rPr>
            </a:br>
            <a:r>
              <a:rPr lang="en-US" sz="4000" dirty="0">
                <a:solidFill>
                  <a:srgbClr val="99FF66"/>
                </a:solidFill>
              </a:rPr>
              <a:t>Where We Are Going </a:t>
            </a:r>
            <a:endParaRPr lang="en-US" sz="2800" dirty="0">
              <a:solidFill>
                <a:srgbClr val="99FF66"/>
              </a:solidFill>
            </a:endParaRPr>
          </a:p>
        </p:txBody>
      </p:sp>
      <p:sp>
        <p:nvSpPr>
          <p:cNvPr id="9" name="Footer Placeholder 3">
            <a:extLst>
              <a:ext uri="{FF2B5EF4-FFF2-40B4-BE49-F238E27FC236}">
                <a16:creationId xmlns:a16="http://schemas.microsoft.com/office/drawing/2014/main" id="{D9B1C0F3-3DCB-42F0-90F9-92863E82D1B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5C44452D-4FAC-404C-910B-FBEB95D24234}"/>
              </a:ext>
            </a:extLst>
          </p:cNvPr>
          <p:cNvSpPr>
            <a:spLocks noGrp="1"/>
          </p:cNvSpPr>
          <p:nvPr>
            <p:ph type="sldNum" sz="quarter" idx="12"/>
          </p:nvPr>
        </p:nvSpPr>
        <p:spPr/>
        <p:txBody>
          <a:bodyPr/>
          <a:lstStyle/>
          <a:p>
            <a:pPr>
              <a:defRPr/>
            </a:pPr>
            <a:fld id="{E70BE84B-13A2-4B08-B13F-E87404722145}" type="slidenum">
              <a:rPr lang="en-US" altLang="en-US"/>
              <a:pPr>
                <a:defRPr/>
              </a:pPr>
              <a:t>279</a:t>
            </a:fld>
            <a:endParaRPr lang="en-US" altLang="en-US" dirty="0"/>
          </a:p>
        </p:txBody>
      </p:sp>
      <p:sp>
        <p:nvSpPr>
          <p:cNvPr id="852999" name="Text Box 3">
            <a:extLst>
              <a:ext uri="{FF2B5EF4-FFF2-40B4-BE49-F238E27FC236}">
                <a16:creationId xmlns:a16="http://schemas.microsoft.com/office/drawing/2014/main" id="{B653620E-10EB-4920-ACFD-532A532101B0}"/>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853000" name="Text Box 4">
            <a:extLst>
              <a:ext uri="{FF2B5EF4-FFF2-40B4-BE49-F238E27FC236}">
                <a16:creationId xmlns:a16="http://schemas.microsoft.com/office/drawing/2014/main" id="{397BA903-1C92-45AB-8073-8E9EAF87EB36}"/>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853001" name="Text Box 5">
            <a:extLst>
              <a:ext uri="{FF2B5EF4-FFF2-40B4-BE49-F238E27FC236}">
                <a16:creationId xmlns:a16="http://schemas.microsoft.com/office/drawing/2014/main" id="{587980E9-C23F-4B8C-BAC3-8E347FCE4F09}"/>
              </a:ext>
            </a:extLst>
          </p:cNvPr>
          <p:cNvSpPr txBox="1">
            <a:spLocks noChangeArrowheads="1"/>
          </p:cNvSpPr>
          <p:nvPr/>
        </p:nvSpPr>
        <p:spPr bwMode="auto">
          <a:xfrm>
            <a:off x="2209800" y="1905001"/>
            <a:ext cx="8229600"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
                <a:srgbClr val="66FF66"/>
              </a:buClr>
              <a:buSzTx/>
              <a:buFont typeface="Wingdings" panose="05000000000000000000" pitchFamily="2" charset="2"/>
              <a:buChar char="Ø"/>
            </a:pPr>
            <a:r>
              <a:rPr lang="en-US" altLang="en-US" sz="2800" dirty="0"/>
              <a:t>Solicitation Structure</a:t>
            </a:r>
          </a:p>
          <a:p>
            <a:pPr lvl="1">
              <a:spcBef>
                <a:spcPct val="25000"/>
              </a:spcBef>
              <a:buClr>
                <a:srgbClr val="66FF66"/>
              </a:buClr>
              <a:buFont typeface="Wingdings" panose="05000000000000000000" pitchFamily="2" charset="2"/>
              <a:buChar char="Ø"/>
            </a:pPr>
            <a:r>
              <a:rPr lang="en-US" altLang="en-US" dirty="0"/>
              <a:t>Bid Form</a:t>
            </a:r>
          </a:p>
          <a:p>
            <a:pPr>
              <a:spcBef>
                <a:spcPct val="25000"/>
              </a:spcBef>
              <a:buClr>
                <a:srgbClr val="66FF66"/>
              </a:buClr>
              <a:buSzTx/>
              <a:buFont typeface="Wingdings" panose="05000000000000000000" pitchFamily="2" charset="2"/>
              <a:buChar char="Ø"/>
            </a:pPr>
            <a:r>
              <a:rPr lang="en-US" altLang="en-US" sz="2800" dirty="0"/>
              <a:t>Quantity Considerations</a:t>
            </a:r>
          </a:p>
          <a:p>
            <a:pPr>
              <a:spcBef>
                <a:spcPct val="25000"/>
              </a:spcBef>
              <a:buClr>
                <a:srgbClr val="66FF66"/>
              </a:buClr>
              <a:buSzTx/>
              <a:buFont typeface="Wingdings" panose="05000000000000000000" pitchFamily="2" charset="2"/>
              <a:buChar char="Ø"/>
            </a:pPr>
            <a:r>
              <a:rPr lang="en-US" altLang="en-US" sz="2800" dirty="0"/>
              <a:t>Insurance </a:t>
            </a:r>
          </a:p>
          <a:p>
            <a:pPr>
              <a:spcBef>
                <a:spcPct val="25000"/>
              </a:spcBef>
              <a:buClr>
                <a:srgbClr val="66FF66"/>
              </a:buClr>
              <a:buSzTx/>
              <a:buFont typeface="Wingdings" panose="05000000000000000000" pitchFamily="2" charset="2"/>
              <a:buChar char="Ø"/>
            </a:pPr>
            <a:r>
              <a:rPr lang="en-US" altLang="en-US" sz="2800" dirty="0"/>
              <a:t>Bonds (Bid Security)</a:t>
            </a:r>
          </a:p>
          <a:p>
            <a:pPr>
              <a:spcBef>
                <a:spcPct val="25000"/>
              </a:spcBef>
              <a:buClr>
                <a:srgbClr val="66FF66"/>
              </a:buClr>
              <a:buSzTx/>
              <a:buFont typeface="Wingdings" panose="05000000000000000000" pitchFamily="2" charset="2"/>
              <a:buChar char="Ø"/>
            </a:pPr>
            <a:r>
              <a:rPr lang="en-US" altLang="en-US" sz="2800" dirty="0"/>
              <a:t>Project Management &amp; Plan</a:t>
            </a:r>
          </a:p>
          <a:p>
            <a:pPr>
              <a:spcBef>
                <a:spcPct val="25000"/>
              </a:spcBef>
              <a:buClr>
                <a:srgbClr val="66FF66"/>
              </a:buClr>
              <a:buSzTx/>
              <a:buFont typeface="Wingdings" panose="05000000000000000000" pitchFamily="2" charset="2"/>
              <a:buChar char="Ø"/>
            </a:pPr>
            <a:r>
              <a:rPr lang="en-US" altLang="en-US" sz="2800" dirty="0"/>
              <a:t>Contract Management &amp; Plan</a:t>
            </a:r>
          </a:p>
        </p:txBody>
      </p:sp>
      <p:sp>
        <p:nvSpPr>
          <p:cNvPr id="853002" name="Rectangle 6">
            <a:extLst>
              <a:ext uri="{FF2B5EF4-FFF2-40B4-BE49-F238E27FC236}">
                <a16:creationId xmlns:a16="http://schemas.microsoft.com/office/drawing/2014/main" id="{583BB088-A596-44BC-801D-219BD7C3A7AD}"/>
              </a:ext>
            </a:extLst>
          </p:cNvPr>
          <p:cNvSpPr>
            <a:spLocks noChangeArrowheads="1"/>
          </p:cNvSpPr>
          <p:nvPr/>
        </p:nvSpPr>
        <p:spPr bwMode="auto">
          <a:xfrm>
            <a:off x="3589339" y="762001"/>
            <a:ext cx="50133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4000" dirty="0">
              <a:solidFill>
                <a:srgbClr val="FF33CC"/>
              </a:solidFill>
            </a:endParaRPr>
          </a:p>
        </p:txBody>
      </p:sp>
    </p:spTree>
    <p:extLst>
      <p:ext uri="{BB962C8B-B14F-4D97-AF65-F5344CB8AC3E}">
        <p14:creationId xmlns:p14="http://schemas.microsoft.com/office/powerpoint/2010/main" val="1233601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4">
            <a:extLst>
              <a:ext uri="{FF2B5EF4-FFF2-40B4-BE49-F238E27FC236}">
                <a16:creationId xmlns:a16="http://schemas.microsoft.com/office/drawing/2014/main" id="{B505FB7B-09A6-470A-BB67-4ED6C49A9164}"/>
              </a:ext>
            </a:extLst>
          </p:cNvPr>
          <p:cNvSpPr>
            <a:spLocks noGrp="1"/>
          </p:cNvSpPr>
          <p:nvPr>
            <p:ph type="sldNum" sz="quarter" idx="11"/>
          </p:nvPr>
        </p:nvSpPr>
        <p:spPr/>
        <p:txBody>
          <a:bodyPr/>
          <a:lstStyle/>
          <a:p>
            <a:pPr>
              <a:defRPr/>
            </a:pPr>
            <a:fld id="{23292C6D-B18D-47B1-8D61-FA42C7F61088}" type="slidenum">
              <a:rPr lang="en-US" altLang="en-US"/>
              <a:pPr>
                <a:defRPr/>
              </a:pPr>
              <a:t>28</a:t>
            </a:fld>
            <a:endParaRPr lang="en-US" altLang="en-US" dirty="0"/>
          </a:p>
        </p:txBody>
      </p:sp>
      <p:sp>
        <p:nvSpPr>
          <p:cNvPr id="4" name="Footer Placeholder 3">
            <a:extLst>
              <a:ext uri="{FF2B5EF4-FFF2-40B4-BE49-F238E27FC236}">
                <a16:creationId xmlns:a16="http://schemas.microsoft.com/office/drawing/2014/main" id="{0558E338-B13E-4920-B5A9-BFA839DB362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4B0A35D-5A92-46A2-BF6B-F0C49A7A225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58A2A0C3-BE9D-4DA9-A780-491F28E0D870}" type="slidenum">
              <a:rPr lang="en-US" altLang="en-US" sz="1200">
                <a:effectLst>
                  <a:outerShdw blurRad="38100" dist="38100" dir="2700000" algn="tl">
                    <a:srgbClr val="000000"/>
                  </a:outerShdw>
                </a:effectLst>
              </a:rPr>
              <a:pPr algn="r" eaLnBrk="1" hangingPunct="1">
                <a:defRPr/>
              </a:pPr>
              <a:t>28</a:t>
            </a:fld>
            <a:endParaRPr lang="en-US" altLang="en-US" sz="1200" dirty="0">
              <a:effectLst>
                <a:outerShdw blurRad="38100" dist="38100" dir="2700000" algn="tl">
                  <a:srgbClr val="000000"/>
                </a:outerShdw>
              </a:effectLst>
            </a:endParaRPr>
          </a:p>
        </p:txBody>
      </p:sp>
      <p:sp>
        <p:nvSpPr>
          <p:cNvPr id="2552834" name="Rectangle 2">
            <a:extLst>
              <a:ext uri="{FF2B5EF4-FFF2-40B4-BE49-F238E27FC236}">
                <a16:creationId xmlns:a16="http://schemas.microsoft.com/office/drawing/2014/main" id="{FBB2E1E2-F9AF-4AD9-A602-E135EC235498}"/>
              </a:ext>
            </a:extLst>
          </p:cNvPr>
          <p:cNvSpPr>
            <a:spLocks noGrp="1" noChangeArrowheads="1"/>
          </p:cNvSpPr>
          <p:nvPr>
            <p:ph type="title"/>
          </p:nvPr>
        </p:nvSpPr>
        <p:spPr>
          <a:xfrm>
            <a:off x="382553" y="152400"/>
            <a:ext cx="11312142" cy="762000"/>
          </a:xfrm>
        </p:spPr>
        <p:txBody>
          <a:bodyPr>
            <a:normAutofit fontScale="90000"/>
          </a:bodyPr>
          <a:lstStyle/>
          <a:p>
            <a:pPr>
              <a:defRPr/>
            </a:pPr>
            <a:r>
              <a:rPr lang="en-US" altLang="en-US" sz="4000" b="0" dirty="0"/>
              <a:t>An Example from a Previous Class of inadequate specifications</a:t>
            </a:r>
            <a:endParaRPr lang="en-US" sz="4000" b="0" dirty="0"/>
          </a:p>
        </p:txBody>
      </p:sp>
      <p:sp>
        <p:nvSpPr>
          <p:cNvPr id="2552835" name="Rectangle 3">
            <a:extLst>
              <a:ext uri="{FF2B5EF4-FFF2-40B4-BE49-F238E27FC236}">
                <a16:creationId xmlns:a16="http://schemas.microsoft.com/office/drawing/2014/main" id="{615DFDB9-CD98-42D6-9825-28E0482719CE}"/>
              </a:ext>
            </a:extLst>
          </p:cNvPr>
          <p:cNvSpPr>
            <a:spLocks noGrp="1" noChangeArrowheads="1"/>
          </p:cNvSpPr>
          <p:nvPr>
            <p:ph type="body" idx="1"/>
          </p:nvPr>
        </p:nvSpPr>
        <p:spPr>
          <a:xfrm>
            <a:off x="760396" y="1299410"/>
            <a:ext cx="10453036" cy="5253789"/>
          </a:xfrm>
        </p:spPr>
        <p:txBody>
          <a:bodyPr/>
          <a:lstStyle/>
          <a:p>
            <a:pPr eaLnBrk="1" hangingPunct="1">
              <a:lnSpc>
                <a:spcPct val="90000"/>
              </a:lnSpc>
              <a:defRPr/>
            </a:pPr>
            <a:r>
              <a:rPr lang="en-US" dirty="0"/>
              <a:t>The winning vendor’s price was based on one shipment of the specified quantity</a:t>
            </a:r>
          </a:p>
          <a:p>
            <a:pPr eaLnBrk="1" hangingPunct="1">
              <a:lnSpc>
                <a:spcPct val="90000"/>
              </a:lnSpc>
              <a:defRPr/>
            </a:pPr>
            <a:r>
              <a:rPr lang="en-US" dirty="0"/>
              <a:t>The vendor would incur more cost if had to ship 4 times instead of one, and would lose manufacturer volume discounts if it ordered only 1/4</a:t>
            </a:r>
            <a:r>
              <a:rPr lang="en-US" baseline="30000" dirty="0"/>
              <a:t>th</a:t>
            </a:r>
            <a:r>
              <a:rPr lang="en-US" dirty="0"/>
              <a:t> as much</a:t>
            </a:r>
          </a:p>
          <a:p>
            <a:pPr eaLnBrk="1" hangingPunct="1">
              <a:lnSpc>
                <a:spcPct val="90000"/>
              </a:lnSpc>
              <a:defRPr/>
            </a:pPr>
            <a:r>
              <a:rPr lang="en-US" dirty="0"/>
              <a:t>Or, the vendor would incur storage costs if it still placed one large order but had to store most of the items for 3 to 9 months </a:t>
            </a:r>
          </a:p>
          <a:p>
            <a:pPr eaLnBrk="1" hangingPunct="1">
              <a:lnSpc>
                <a:spcPct val="90000"/>
              </a:lnSpc>
              <a:defRPr/>
            </a:pPr>
            <a:r>
              <a:rPr lang="en-US" dirty="0"/>
              <a:t>So the vendor couldn’t help out &amp; the agency had a problem, because it forgot to </a:t>
            </a:r>
            <a:r>
              <a:rPr lang="en-US" dirty="0">
                <a:solidFill>
                  <a:srgbClr val="00B0F0"/>
                </a:solidFill>
              </a:rPr>
              <a:t>say when</a:t>
            </a:r>
          </a:p>
        </p:txBody>
      </p:sp>
    </p:spTree>
    <p:extLst>
      <p:ext uri="{BB962C8B-B14F-4D97-AF65-F5344CB8AC3E}">
        <p14:creationId xmlns:p14="http://schemas.microsoft.com/office/powerpoint/2010/main" val="4278849793"/>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2994" name="Rectangle 2">
            <a:extLst>
              <a:ext uri="{FF2B5EF4-FFF2-40B4-BE49-F238E27FC236}">
                <a16:creationId xmlns:a16="http://schemas.microsoft.com/office/drawing/2014/main" id="{625DC2F8-BA6B-44E6-BBA8-034F3E67605C}"/>
              </a:ext>
            </a:extLst>
          </p:cNvPr>
          <p:cNvSpPr>
            <a:spLocks noGrp="1" noChangeArrowheads="1"/>
          </p:cNvSpPr>
          <p:nvPr>
            <p:ph type="title"/>
          </p:nvPr>
        </p:nvSpPr>
        <p:spPr>
          <a:xfrm>
            <a:off x="1828800" y="152400"/>
            <a:ext cx="8610600" cy="609600"/>
          </a:xfrm>
        </p:spPr>
        <p:txBody>
          <a:bodyPr>
            <a:normAutofit/>
          </a:bodyPr>
          <a:lstStyle/>
          <a:p>
            <a:pPr eaLnBrk="1" hangingPunct="1">
              <a:defRPr/>
            </a:pPr>
            <a:r>
              <a:rPr lang="en-US" sz="3600" dirty="0"/>
              <a:t>WRITING SPECIFICATIONS</a:t>
            </a:r>
          </a:p>
        </p:txBody>
      </p:sp>
      <p:sp>
        <p:nvSpPr>
          <p:cNvPr id="10" name="Footer Placeholder 3">
            <a:extLst>
              <a:ext uri="{FF2B5EF4-FFF2-40B4-BE49-F238E27FC236}">
                <a16:creationId xmlns:a16="http://schemas.microsoft.com/office/drawing/2014/main" id="{39C045D8-ABDB-4453-8BE8-0832E432A3F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1" name="Slide Number Placeholder 4">
            <a:extLst>
              <a:ext uri="{FF2B5EF4-FFF2-40B4-BE49-F238E27FC236}">
                <a16:creationId xmlns:a16="http://schemas.microsoft.com/office/drawing/2014/main" id="{1B5AA103-2437-424A-A50E-FF381F4B96B0}"/>
              </a:ext>
            </a:extLst>
          </p:cNvPr>
          <p:cNvSpPr>
            <a:spLocks noGrp="1"/>
          </p:cNvSpPr>
          <p:nvPr>
            <p:ph type="sldNum" sz="quarter" idx="12"/>
          </p:nvPr>
        </p:nvSpPr>
        <p:spPr/>
        <p:txBody>
          <a:bodyPr/>
          <a:lstStyle/>
          <a:p>
            <a:pPr>
              <a:defRPr/>
            </a:pPr>
            <a:fld id="{9562486F-75D0-46D2-8146-0E8A72E8057C}" type="slidenum">
              <a:rPr lang="en-US" altLang="en-US"/>
              <a:pPr>
                <a:defRPr/>
              </a:pPr>
              <a:t>280</a:t>
            </a:fld>
            <a:endParaRPr lang="en-US" altLang="en-US" dirty="0"/>
          </a:p>
        </p:txBody>
      </p:sp>
      <p:sp>
        <p:nvSpPr>
          <p:cNvPr id="855047" name="Text Box 3">
            <a:extLst>
              <a:ext uri="{FF2B5EF4-FFF2-40B4-BE49-F238E27FC236}">
                <a16:creationId xmlns:a16="http://schemas.microsoft.com/office/drawing/2014/main" id="{D073F2C4-7745-4BF2-9861-D16BC9B4C739}"/>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855048" name="Text Box 4">
            <a:extLst>
              <a:ext uri="{FF2B5EF4-FFF2-40B4-BE49-F238E27FC236}">
                <a16:creationId xmlns:a16="http://schemas.microsoft.com/office/drawing/2014/main" id="{95EADD0B-BC3F-4D40-9A53-0523E339C750}"/>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855049" name="Text Box 5">
            <a:extLst>
              <a:ext uri="{FF2B5EF4-FFF2-40B4-BE49-F238E27FC236}">
                <a16:creationId xmlns:a16="http://schemas.microsoft.com/office/drawing/2014/main" id="{8819C6BB-9ECB-4B2E-848C-BFF1B82D9276}"/>
              </a:ext>
            </a:extLst>
          </p:cNvPr>
          <p:cNvSpPr txBox="1">
            <a:spLocks noChangeArrowheads="1"/>
          </p:cNvSpPr>
          <p:nvPr/>
        </p:nvSpPr>
        <p:spPr bwMode="auto">
          <a:xfrm>
            <a:off x="2209800" y="1066801"/>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dirty="0">
              <a:solidFill>
                <a:srgbClr val="FF33CC"/>
              </a:solidFill>
            </a:endParaRPr>
          </a:p>
        </p:txBody>
      </p:sp>
      <p:sp>
        <p:nvSpPr>
          <p:cNvPr id="855050" name="Text Box 6">
            <a:extLst>
              <a:ext uri="{FF2B5EF4-FFF2-40B4-BE49-F238E27FC236}">
                <a16:creationId xmlns:a16="http://schemas.microsoft.com/office/drawing/2014/main" id="{73156397-0DFD-4F7C-B83C-4E8004F2DEF6}"/>
              </a:ext>
            </a:extLst>
          </p:cNvPr>
          <p:cNvSpPr txBox="1">
            <a:spLocks noChangeArrowheads="1"/>
          </p:cNvSpPr>
          <p:nvPr/>
        </p:nvSpPr>
        <p:spPr bwMode="auto">
          <a:xfrm>
            <a:off x="2057400" y="1752601"/>
            <a:ext cx="81534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
                <a:srgbClr val="66FF66"/>
              </a:buClr>
              <a:buSzTx/>
              <a:buFont typeface="Wingdings" panose="05000000000000000000" pitchFamily="2" charset="2"/>
              <a:buChar char="Ø"/>
            </a:pPr>
            <a:r>
              <a:rPr lang="en-US" altLang="en-US" sz="2800" dirty="0"/>
              <a:t>Performance Monitoring</a:t>
            </a:r>
          </a:p>
          <a:p>
            <a:pPr lvl="1">
              <a:spcBef>
                <a:spcPct val="25000"/>
              </a:spcBef>
              <a:buClr>
                <a:srgbClr val="66FF66"/>
              </a:buClr>
              <a:buFont typeface="Wingdings" panose="05000000000000000000" pitchFamily="2" charset="2"/>
              <a:buChar char="Ø"/>
            </a:pPr>
            <a:r>
              <a:rPr lang="en-US" altLang="en-US" dirty="0"/>
              <a:t>Reports</a:t>
            </a:r>
          </a:p>
          <a:p>
            <a:pPr lvl="1">
              <a:spcBef>
                <a:spcPct val="25000"/>
              </a:spcBef>
              <a:buClr>
                <a:srgbClr val="66FF66"/>
              </a:buClr>
              <a:buFont typeface="Wingdings" panose="05000000000000000000" pitchFamily="2" charset="2"/>
              <a:buChar char="Ø"/>
            </a:pPr>
            <a:r>
              <a:rPr lang="en-US" altLang="en-US" dirty="0"/>
              <a:t>Meetings</a:t>
            </a:r>
          </a:p>
          <a:p>
            <a:pPr lvl="1">
              <a:spcBef>
                <a:spcPct val="25000"/>
              </a:spcBef>
              <a:buClr>
                <a:srgbClr val="66FF66"/>
              </a:buClr>
              <a:buFont typeface="Wingdings" panose="05000000000000000000" pitchFamily="2" charset="2"/>
              <a:buChar char="Ø"/>
            </a:pPr>
            <a:r>
              <a:rPr lang="en-US" altLang="en-US" dirty="0"/>
              <a:t>Independent Auditing</a:t>
            </a:r>
          </a:p>
          <a:p>
            <a:pPr lvl="1">
              <a:spcBef>
                <a:spcPct val="25000"/>
              </a:spcBef>
              <a:buClr>
                <a:srgbClr val="66FF66"/>
              </a:buClr>
              <a:buFont typeface="Wingdings" panose="05000000000000000000" pitchFamily="2" charset="2"/>
              <a:buChar char="Ø"/>
            </a:pPr>
            <a:r>
              <a:rPr lang="en-US" altLang="en-US" dirty="0"/>
              <a:t>Independent Verification &amp; Validation (IV &amp; V)</a:t>
            </a:r>
          </a:p>
          <a:p>
            <a:pPr>
              <a:spcBef>
                <a:spcPct val="25000"/>
              </a:spcBef>
              <a:buClr>
                <a:srgbClr val="66FF66"/>
              </a:buClr>
              <a:buSzTx/>
              <a:buFont typeface="Wingdings" panose="05000000000000000000" pitchFamily="2" charset="2"/>
              <a:buChar char="Ø"/>
            </a:pPr>
            <a:r>
              <a:rPr lang="en-US" altLang="en-US" sz="2800" dirty="0"/>
              <a:t>Dispute Resolution</a:t>
            </a:r>
          </a:p>
          <a:p>
            <a:pPr>
              <a:spcBef>
                <a:spcPct val="25000"/>
              </a:spcBef>
              <a:buClr>
                <a:srgbClr val="66FF66"/>
              </a:buClr>
              <a:buSzTx/>
              <a:buFont typeface="Wingdings" panose="05000000000000000000" pitchFamily="2" charset="2"/>
              <a:buChar char="Ø"/>
            </a:pPr>
            <a:r>
              <a:rPr lang="en-US" altLang="en-US" sz="2800" dirty="0"/>
              <a:t>Work Location</a:t>
            </a:r>
          </a:p>
        </p:txBody>
      </p:sp>
      <p:sp>
        <p:nvSpPr>
          <p:cNvPr id="855051" name="Rectangle 7">
            <a:extLst>
              <a:ext uri="{FF2B5EF4-FFF2-40B4-BE49-F238E27FC236}">
                <a16:creationId xmlns:a16="http://schemas.microsoft.com/office/drawing/2014/main" id="{DA6A5527-F972-431C-8900-370F78465862}"/>
              </a:ext>
            </a:extLst>
          </p:cNvPr>
          <p:cNvSpPr>
            <a:spLocks noChangeArrowheads="1"/>
          </p:cNvSpPr>
          <p:nvPr/>
        </p:nvSpPr>
        <p:spPr bwMode="auto">
          <a:xfrm>
            <a:off x="2514600" y="762001"/>
            <a:ext cx="7315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0"/>
              </a:spcBef>
              <a:buClrTx/>
              <a:buSzTx/>
              <a:buFontTx/>
              <a:buNone/>
            </a:pPr>
            <a:r>
              <a:rPr lang="en-US" altLang="en-US" sz="4000" dirty="0">
                <a:solidFill>
                  <a:srgbClr val="99FF66"/>
                </a:solidFill>
              </a:rPr>
              <a:t>Where We Are Going </a:t>
            </a:r>
            <a:r>
              <a:rPr lang="en-US" altLang="en-US" sz="2400" dirty="0">
                <a:solidFill>
                  <a:srgbClr val="99FF66"/>
                </a:solidFill>
              </a:rPr>
              <a:t>(Cont’d)</a:t>
            </a:r>
            <a:endParaRPr lang="en-US" altLang="en-US" sz="4000" dirty="0">
              <a:solidFill>
                <a:srgbClr val="99FF66"/>
              </a:solidFill>
            </a:endParaRPr>
          </a:p>
        </p:txBody>
      </p:sp>
    </p:spTree>
    <p:extLst>
      <p:ext uri="{BB962C8B-B14F-4D97-AF65-F5344CB8AC3E}">
        <p14:creationId xmlns:p14="http://schemas.microsoft.com/office/powerpoint/2010/main" val="1506786655"/>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5042" name="Rectangle 2">
            <a:extLst>
              <a:ext uri="{FF2B5EF4-FFF2-40B4-BE49-F238E27FC236}">
                <a16:creationId xmlns:a16="http://schemas.microsoft.com/office/drawing/2014/main" id="{30A07C8D-A452-4AF4-99C0-D9203C73DCA0}"/>
              </a:ext>
            </a:extLst>
          </p:cNvPr>
          <p:cNvSpPr>
            <a:spLocks noGrp="1" noChangeArrowheads="1"/>
          </p:cNvSpPr>
          <p:nvPr>
            <p:ph type="title"/>
          </p:nvPr>
        </p:nvSpPr>
        <p:spPr>
          <a:xfrm>
            <a:off x="1828800" y="152400"/>
            <a:ext cx="8610600" cy="609600"/>
          </a:xfrm>
        </p:spPr>
        <p:txBody>
          <a:bodyPr>
            <a:normAutofit/>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A11A3886-BC08-4491-8C6D-1144CB3F42C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49DFE939-038D-4A10-89B9-45039625607A}"/>
              </a:ext>
            </a:extLst>
          </p:cNvPr>
          <p:cNvSpPr>
            <a:spLocks noGrp="1"/>
          </p:cNvSpPr>
          <p:nvPr>
            <p:ph type="sldNum" sz="quarter" idx="12"/>
          </p:nvPr>
        </p:nvSpPr>
        <p:spPr/>
        <p:txBody>
          <a:bodyPr/>
          <a:lstStyle/>
          <a:p>
            <a:pPr>
              <a:defRPr/>
            </a:pPr>
            <a:fld id="{92928AC3-FF6A-4C1F-9189-2CC0F75B3A4E}" type="slidenum">
              <a:rPr lang="en-US" altLang="en-US"/>
              <a:pPr>
                <a:defRPr/>
              </a:pPr>
              <a:t>281</a:t>
            </a:fld>
            <a:endParaRPr lang="en-US" altLang="en-US" dirty="0"/>
          </a:p>
        </p:txBody>
      </p:sp>
      <p:sp>
        <p:nvSpPr>
          <p:cNvPr id="857095" name="Text Box 3">
            <a:extLst>
              <a:ext uri="{FF2B5EF4-FFF2-40B4-BE49-F238E27FC236}">
                <a16:creationId xmlns:a16="http://schemas.microsoft.com/office/drawing/2014/main" id="{0C8327E0-E340-4B76-8162-0A27CFDFCE40}"/>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857096" name="Text Box 4">
            <a:extLst>
              <a:ext uri="{FF2B5EF4-FFF2-40B4-BE49-F238E27FC236}">
                <a16:creationId xmlns:a16="http://schemas.microsoft.com/office/drawing/2014/main" id="{BC88938C-99F0-4B4A-9742-715076A4AB7A}"/>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857097" name="Text Box 5">
            <a:extLst>
              <a:ext uri="{FF2B5EF4-FFF2-40B4-BE49-F238E27FC236}">
                <a16:creationId xmlns:a16="http://schemas.microsoft.com/office/drawing/2014/main" id="{177108AA-DC43-43AB-9D1E-F1801A09124D}"/>
              </a:ext>
            </a:extLst>
          </p:cNvPr>
          <p:cNvSpPr txBox="1">
            <a:spLocks noChangeArrowheads="1"/>
          </p:cNvSpPr>
          <p:nvPr/>
        </p:nvSpPr>
        <p:spPr bwMode="auto">
          <a:xfrm>
            <a:off x="2209800" y="685801"/>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99FF66"/>
                </a:solidFill>
              </a:rPr>
              <a:t>Where We Are Going </a:t>
            </a:r>
            <a:r>
              <a:rPr lang="en-US" altLang="en-US" sz="2400" dirty="0">
                <a:solidFill>
                  <a:srgbClr val="99FF66"/>
                </a:solidFill>
              </a:rPr>
              <a:t>(Cont’d)</a:t>
            </a:r>
          </a:p>
        </p:txBody>
      </p:sp>
      <p:sp>
        <p:nvSpPr>
          <p:cNvPr id="857098" name="Text Box 6">
            <a:extLst>
              <a:ext uri="{FF2B5EF4-FFF2-40B4-BE49-F238E27FC236}">
                <a16:creationId xmlns:a16="http://schemas.microsoft.com/office/drawing/2014/main" id="{CE03FB24-32CE-4753-BBB5-C0E3C4EBDC20}"/>
              </a:ext>
            </a:extLst>
          </p:cNvPr>
          <p:cNvSpPr txBox="1">
            <a:spLocks noChangeArrowheads="1"/>
          </p:cNvSpPr>
          <p:nvPr/>
        </p:nvSpPr>
        <p:spPr bwMode="auto">
          <a:xfrm>
            <a:off x="2133600" y="1524001"/>
            <a:ext cx="8077200" cy="4293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
                <a:srgbClr val="66FF66"/>
              </a:buClr>
              <a:buSzTx/>
              <a:buFont typeface="Wingdings" panose="05000000000000000000" pitchFamily="2" charset="2"/>
              <a:buChar char="Ø"/>
            </a:pPr>
            <a:r>
              <a:rPr lang="en-US" altLang="en-US" sz="2800" dirty="0"/>
              <a:t>Ownership</a:t>
            </a:r>
          </a:p>
          <a:p>
            <a:pPr lvl="1">
              <a:spcBef>
                <a:spcPct val="25000"/>
              </a:spcBef>
              <a:buClr>
                <a:srgbClr val="66FF66"/>
              </a:buClr>
              <a:buFont typeface="Wingdings" panose="05000000000000000000" pitchFamily="2" charset="2"/>
              <a:buChar char="Ø"/>
            </a:pPr>
            <a:r>
              <a:rPr lang="en-US" altLang="en-US" dirty="0"/>
              <a:t>Intellectual Property</a:t>
            </a:r>
          </a:p>
          <a:p>
            <a:pPr lvl="1">
              <a:spcBef>
                <a:spcPct val="25000"/>
              </a:spcBef>
              <a:buClr>
                <a:srgbClr val="66FF66"/>
              </a:buClr>
              <a:buFont typeface="Wingdings" panose="05000000000000000000" pitchFamily="2" charset="2"/>
              <a:buChar char="Ø"/>
            </a:pPr>
            <a:r>
              <a:rPr lang="en-US" altLang="en-US" dirty="0"/>
              <a:t>Ancillary Physical Property </a:t>
            </a:r>
          </a:p>
          <a:p>
            <a:pPr>
              <a:spcBef>
                <a:spcPct val="25000"/>
              </a:spcBef>
              <a:buClr>
                <a:srgbClr val="66FF66"/>
              </a:buClr>
              <a:buSzTx/>
              <a:buFont typeface="Wingdings" panose="05000000000000000000" pitchFamily="2" charset="2"/>
              <a:buChar char="Ø"/>
            </a:pPr>
            <a:r>
              <a:rPr lang="en-US" altLang="en-US" sz="2800" dirty="0"/>
              <a:t>State Supplied Resources</a:t>
            </a:r>
          </a:p>
          <a:p>
            <a:pPr>
              <a:spcBef>
                <a:spcPct val="25000"/>
              </a:spcBef>
              <a:buClr>
                <a:srgbClr val="66FF66"/>
              </a:buClr>
              <a:buSzTx/>
              <a:buFont typeface="Wingdings" panose="05000000000000000000" pitchFamily="2" charset="2"/>
              <a:buChar char="Ø"/>
            </a:pPr>
            <a:r>
              <a:rPr lang="en-US" altLang="en-US" sz="2800" dirty="0"/>
              <a:t>Warranty and Maintenance</a:t>
            </a:r>
          </a:p>
          <a:p>
            <a:pPr>
              <a:spcBef>
                <a:spcPct val="25000"/>
              </a:spcBef>
              <a:buClr>
                <a:srgbClr val="66FF66"/>
              </a:buClr>
              <a:buSzTx/>
              <a:buFont typeface="Wingdings" panose="05000000000000000000" pitchFamily="2" charset="2"/>
              <a:buChar char="Ø"/>
            </a:pPr>
            <a:r>
              <a:rPr lang="en-US" altLang="en-US" sz="2800" dirty="0"/>
              <a:t>Contractor Cooperation</a:t>
            </a:r>
          </a:p>
          <a:p>
            <a:pPr>
              <a:spcBef>
                <a:spcPct val="25000"/>
              </a:spcBef>
              <a:buClr>
                <a:srgbClr val="66FF66"/>
              </a:buClr>
              <a:buSzTx/>
              <a:buFont typeface="Wingdings" panose="05000000000000000000" pitchFamily="2" charset="2"/>
              <a:buChar char="Ø"/>
            </a:pPr>
            <a:r>
              <a:rPr lang="en-US" altLang="en-US" sz="2800" dirty="0"/>
              <a:t>Subcontractors </a:t>
            </a:r>
          </a:p>
          <a:p>
            <a:pPr>
              <a:spcBef>
                <a:spcPct val="25000"/>
              </a:spcBef>
              <a:buClr>
                <a:srgbClr val="66FF66"/>
              </a:buClr>
              <a:buSzTx/>
              <a:buFont typeface="Wingdings" panose="05000000000000000000" pitchFamily="2" charset="2"/>
              <a:buChar char="Ø"/>
            </a:pPr>
            <a:r>
              <a:rPr lang="en-US" altLang="en-US" sz="2800" dirty="0"/>
              <a:t>Multi-phase Projects</a:t>
            </a:r>
          </a:p>
        </p:txBody>
      </p:sp>
    </p:spTree>
    <p:extLst>
      <p:ext uri="{BB962C8B-B14F-4D97-AF65-F5344CB8AC3E}">
        <p14:creationId xmlns:p14="http://schemas.microsoft.com/office/powerpoint/2010/main" val="139835382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9138" name="Rectangle 2">
            <a:extLst>
              <a:ext uri="{FF2B5EF4-FFF2-40B4-BE49-F238E27FC236}">
                <a16:creationId xmlns:a16="http://schemas.microsoft.com/office/drawing/2014/main" id="{7D5BBB44-DF42-4054-B228-61D558FCB8B0}"/>
              </a:ext>
            </a:extLst>
          </p:cNvPr>
          <p:cNvSpPr>
            <a:spLocks noGrp="1" noChangeArrowheads="1"/>
          </p:cNvSpPr>
          <p:nvPr>
            <p:ph type="title"/>
          </p:nvPr>
        </p:nvSpPr>
        <p:spPr>
          <a:xfrm>
            <a:off x="1828800" y="0"/>
            <a:ext cx="8610600" cy="914400"/>
          </a:xfrm>
        </p:spPr>
        <p:txBody>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93468E3E-B1B1-4DE2-A6A8-BB9887F6A9F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3ECE67D9-2D02-4D4E-AB74-B929C9603CE6}"/>
              </a:ext>
            </a:extLst>
          </p:cNvPr>
          <p:cNvSpPr>
            <a:spLocks noGrp="1"/>
          </p:cNvSpPr>
          <p:nvPr>
            <p:ph type="sldNum" sz="quarter" idx="12"/>
          </p:nvPr>
        </p:nvSpPr>
        <p:spPr/>
        <p:txBody>
          <a:bodyPr/>
          <a:lstStyle/>
          <a:p>
            <a:pPr>
              <a:defRPr/>
            </a:pPr>
            <a:fld id="{F2F74E21-4B22-407E-B663-F1B008B35D5D}" type="slidenum">
              <a:rPr lang="en-US" altLang="en-US"/>
              <a:pPr>
                <a:defRPr/>
              </a:pPr>
              <a:t>282</a:t>
            </a:fld>
            <a:endParaRPr lang="en-US" altLang="en-US" dirty="0"/>
          </a:p>
        </p:txBody>
      </p:sp>
      <p:sp>
        <p:nvSpPr>
          <p:cNvPr id="7" name="Footer Placeholder 3">
            <a:extLst>
              <a:ext uri="{FF2B5EF4-FFF2-40B4-BE49-F238E27FC236}">
                <a16:creationId xmlns:a16="http://schemas.microsoft.com/office/drawing/2014/main" id="{28A6A741-232C-4CF5-8FF1-528975F5CF10}"/>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861191" name="Text Box 3">
            <a:extLst>
              <a:ext uri="{FF2B5EF4-FFF2-40B4-BE49-F238E27FC236}">
                <a16:creationId xmlns:a16="http://schemas.microsoft.com/office/drawing/2014/main" id="{2A680AB8-CF76-4F05-9617-17424641DA99}"/>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861192" name="Text Box 4">
            <a:extLst>
              <a:ext uri="{FF2B5EF4-FFF2-40B4-BE49-F238E27FC236}">
                <a16:creationId xmlns:a16="http://schemas.microsoft.com/office/drawing/2014/main" id="{C7CF3130-0AF6-469B-BB7D-A75EE1808B09}"/>
              </a:ext>
            </a:extLst>
          </p:cNvPr>
          <p:cNvSpPr txBox="1">
            <a:spLocks noChangeArrowheads="1"/>
          </p:cNvSpPr>
          <p:nvPr/>
        </p:nvSpPr>
        <p:spPr bwMode="auto">
          <a:xfrm>
            <a:off x="2209800" y="9144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861193" name="Text Box 5">
            <a:extLst>
              <a:ext uri="{FF2B5EF4-FFF2-40B4-BE49-F238E27FC236}">
                <a16:creationId xmlns:a16="http://schemas.microsoft.com/office/drawing/2014/main" id="{20D702B2-B1A8-47ED-BD1B-2EE334C75DF0}"/>
              </a:ext>
            </a:extLst>
          </p:cNvPr>
          <p:cNvSpPr txBox="1">
            <a:spLocks noChangeArrowheads="1"/>
          </p:cNvSpPr>
          <p:nvPr/>
        </p:nvSpPr>
        <p:spPr bwMode="auto">
          <a:xfrm>
            <a:off x="2133600" y="685801"/>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99FF66"/>
                </a:solidFill>
              </a:rPr>
              <a:t>Where We Are Going </a:t>
            </a:r>
            <a:r>
              <a:rPr lang="en-US" altLang="en-US" sz="2800" dirty="0">
                <a:solidFill>
                  <a:srgbClr val="99FF66"/>
                </a:solidFill>
              </a:rPr>
              <a:t>(Cont’d)</a:t>
            </a:r>
            <a:endParaRPr lang="en-US" altLang="en-US" sz="4000" dirty="0">
              <a:solidFill>
                <a:srgbClr val="99FF66"/>
              </a:solidFill>
            </a:endParaRPr>
          </a:p>
        </p:txBody>
      </p:sp>
      <p:sp>
        <p:nvSpPr>
          <p:cNvPr id="861194" name="Text Box 6">
            <a:extLst>
              <a:ext uri="{FF2B5EF4-FFF2-40B4-BE49-F238E27FC236}">
                <a16:creationId xmlns:a16="http://schemas.microsoft.com/office/drawing/2014/main" id="{FDB27DA8-2419-4D6C-B21A-F68E2FB5217E}"/>
              </a:ext>
            </a:extLst>
          </p:cNvPr>
          <p:cNvSpPr txBox="1">
            <a:spLocks noChangeArrowheads="1"/>
          </p:cNvSpPr>
          <p:nvPr/>
        </p:nvSpPr>
        <p:spPr bwMode="auto">
          <a:xfrm>
            <a:off x="2133600" y="1371600"/>
            <a:ext cx="8077200" cy="3474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5000"/>
              </a:lnSpc>
              <a:buClr>
                <a:srgbClr val="66FF66"/>
              </a:buClr>
              <a:buSzTx/>
              <a:buFont typeface="Wingdings" panose="05000000000000000000" pitchFamily="2" charset="2"/>
              <a:buChar char="Ø"/>
            </a:pPr>
            <a:r>
              <a:rPr lang="en-US" altLang="en-US" sz="2800" dirty="0"/>
              <a:t>Damages</a:t>
            </a:r>
          </a:p>
          <a:p>
            <a:pPr lvl="1">
              <a:lnSpc>
                <a:spcPct val="95000"/>
              </a:lnSpc>
              <a:buClr>
                <a:srgbClr val="66FF66"/>
              </a:buClr>
              <a:buFont typeface="Wingdings" panose="05000000000000000000" pitchFamily="2" charset="2"/>
              <a:buChar char="Ø"/>
            </a:pPr>
            <a:r>
              <a:rPr lang="en-US" altLang="en-US" dirty="0"/>
              <a:t>Liquidated Damages</a:t>
            </a:r>
          </a:p>
          <a:p>
            <a:pPr>
              <a:lnSpc>
                <a:spcPct val="95000"/>
              </a:lnSpc>
              <a:buClr>
                <a:srgbClr val="66FF66"/>
              </a:buClr>
              <a:buSzTx/>
              <a:buFont typeface="Wingdings" panose="05000000000000000000" pitchFamily="2" charset="2"/>
              <a:buChar char="Ø"/>
            </a:pPr>
            <a:r>
              <a:rPr lang="en-US" altLang="en-US" sz="2800" dirty="0"/>
              <a:t>Limited Liability</a:t>
            </a:r>
          </a:p>
          <a:p>
            <a:pPr>
              <a:lnSpc>
                <a:spcPct val="95000"/>
              </a:lnSpc>
              <a:buClr>
                <a:srgbClr val="66FF66"/>
              </a:buClr>
              <a:buSzTx/>
              <a:buFont typeface="Wingdings" panose="05000000000000000000" pitchFamily="2" charset="2"/>
              <a:buChar char="Ø"/>
            </a:pPr>
            <a:r>
              <a:rPr lang="en-US" altLang="en-US" sz="2800" dirty="0"/>
              <a:t>Contingencies</a:t>
            </a:r>
          </a:p>
          <a:p>
            <a:pPr>
              <a:lnSpc>
                <a:spcPct val="95000"/>
              </a:lnSpc>
              <a:buClr>
                <a:srgbClr val="66FF66"/>
              </a:buClr>
              <a:buSzTx/>
              <a:buFont typeface="Wingdings" panose="05000000000000000000" pitchFamily="2" charset="2"/>
              <a:buChar char="Ø"/>
            </a:pPr>
            <a:r>
              <a:rPr lang="en-US" altLang="en-US" sz="2800" dirty="0"/>
              <a:t>Minimum Vendor Requirements</a:t>
            </a:r>
          </a:p>
          <a:p>
            <a:pPr>
              <a:lnSpc>
                <a:spcPct val="95000"/>
              </a:lnSpc>
              <a:buClr>
                <a:srgbClr val="66FF66"/>
              </a:buClr>
              <a:buSzTx/>
              <a:buFont typeface="Wingdings" panose="05000000000000000000" pitchFamily="2" charset="2"/>
              <a:buChar char="Ø"/>
            </a:pPr>
            <a:r>
              <a:rPr lang="en-US" altLang="en-US" sz="2800" dirty="0"/>
              <a:t>Alternate and Multiple Proposals</a:t>
            </a:r>
          </a:p>
          <a:p>
            <a:pPr lvl="1">
              <a:lnSpc>
                <a:spcPct val="95000"/>
              </a:lnSpc>
              <a:buClr>
                <a:srgbClr val="66FF66"/>
              </a:buClr>
              <a:buFont typeface="Wingdings" panose="05000000000000000000" pitchFamily="2" charset="2"/>
              <a:buChar char="Ø"/>
            </a:pPr>
            <a:r>
              <a:rPr lang="en-US" altLang="en-US" dirty="0"/>
              <a:t>Add/Alternate Bids</a:t>
            </a:r>
          </a:p>
        </p:txBody>
      </p:sp>
    </p:spTree>
    <p:extLst>
      <p:ext uri="{BB962C8B-B14F-4D97-AF65-F5344CB8AC3E}">
        <p14:creationId xmlns:p14="http://schemas.microsoft.com/office/powerpoint/2010/main" val="3882680633"/>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1186" name="Rectangle 2">
            <a:extLst>
              <a:ext uri="{FF2B5EF4-FFF2-40B4-BE49-F238E27FC236}">
                <a16:creationId xmlns:a16="http://schemas.microsoft.com/office/drawing/2014/main" id="{42BEB4B8-AD05-4D76-A939-6F81B577FC13}"/>
              </a:ext>
            </a:extLst>
          </p:cNvPr>
          <p:cNvSpPr>
            <a:spLocks noGrp="1" noChangeArrowheads="1"/>
          </p:cNvSpPr>
          <p:nvPr>
            <p:ph type="title"/>
          </p:nvPr>
        </p:nvSpPr>
        <p:spPr>
          <a:xfrm>
            <a:off x="1828800" y="0"/>
            <a:ext cx="8610600" cy="685800"/>
          </a:xfrm>
        </p:spPr>
        <p:txBody>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B593994A-F23A-4492-A347-C744BFE4F73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905EA96D-E19F-43C4-B11A-B347CB40A041}"/>
              </a:ext>
            </a:extLst>
          </p:cNvPr>
          <p:cNvSpPr>
            <a:spLocks noGrp="1"/>
          </p:cNvSpPr>
          <p:nvPr>
            <p:ph type="sldNum" sz="quarter" idx="12"/>
          </p:nvPr>
        </p:nvSpPr>
        <p:spPr/>
        <p:txBody>
          <a:bodyPr/>
          <a:lstStyle/>
          <a:p>
            <a:pPr>
              <a:defRPr/>
            </a:pPr>
            <a:fld id="{5AA4FE0A-B225-4A18-B74B-5929D2A284A3}" type="slidenum">
              <a:rPr lang="en-US" altLang="en-US"/>
              <a:pPr>
                <a:defRPr/>
              </a:pPr>
              <a:t>283</a:t>
            </a:fld>
            <a:endParaRPr lang="en-US" altLang="en-US" dirty="0"/>
          </a:p>
        </p:txBody>
      </p:sp>
      <p:sp>
        <p:nvSpPr>
          <p:cNvPr id="863239" name="Text Box 3">
            <a:extLst>
              <a:ext uri="{FF2B5EF4-FFF2-40B4-BE49-F238E27FC236}">
                <a16:creationId xmlns:a16="http://schemas.microsoft.com/office/drawing/2014/main" id="{D62E3E64-5402-4C6D-9FBF-6D2467A7CCC0}"/>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863240" name="Text Box 4">
            <a:extLst>
              <a:ext uri="{FF2B5EF4-FFF2-40B4-BE49-F238E27FC236}">
                <a16:creationId xmlns:a16="http://schemas.microsoft.com/office/drawing/2014/main" id="{4299AE26-80B1-4CB5-AFE2-E0C8322524EC}"/>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863241" name="Text Box 5">
            <a:extLst>
              <a:ext uri="{FF2B5EF4-FFF2-40B4-BE49-F238E27FC236}">
                <a16:creationId xmlns:a16="http://schemas.microsoft.com/office/drawing/2014/main" id="{527C0BB8-BB6B-4E37-A652-A12D4366FF8F}"/>
              </a:ext>
            </a:extLst>
          </p:cNvPr>
          <p:cNvSpPr txBox="1">
            <a:spLocks noChangeArrowheads="1"/>
          </p:cNvSpPr>
          <p:nvPr/>
        </p:nvSpPr>
        <p:spPr bwMode="auto">
          <a:xfrm>
            <a:off x="2209800" y="609601"/>
            <a:ext cx="7772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99FF66"/>
                </a:solidFill>
              </a:rPr>
              <a:t>Where We Are Going </a:t>
            </a:r>
            <a:r>
              <a:rPr lang="en-US" altLang="en-US" sz="2800" dirty="0">
                <a:solidFill>
                  <a:srgbClr val="99FF66"/>
                </a:solidFill>
              </a:rPr>
              <a:t>(Cont’d)</a:t>
            </a:r>
            <a:endParaRPr lang="en-US" altLang="en-US" sz="4000" dirty="0">
              <a:solidFill>
                <a:srgbClr val="99FF66"/>
              </a:solidFill>
            </a:endParaRPr>
          </a:p>
        </p:txBody>
      </p:sp>
      <p:sp>
        <p:nvSpPr>
          <p:cNvPr id="863242" name="Text Box 6">
            <a:extLst>
              <a:ext uri="{FF2B5EF4-FFF2-40B4-BE49-F238E27FC236}">
                <a16:creationId xmlns:a16="http://schemas.microsoft.com/office/drawing/2014/main" id="{68710A4A-4462-47FE-B264-D96FACF62639}"/>
              </a:ext>
            </a:extLst>
          </p:cNvPr>
          <p:cNvSpPr txBox="1">
            <a:spLocks noChangeArrowheads="1"/>
          </p:cNvSpPr>
          <p:nvPr/>
        </p:nvSpPr>
        <p:spPr bwMode="auto">
          <a:xfrm>
            <a:off x="2133600" y="1524001"/>
            <a:ext cx="8077200" cy="478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
                <a:srgbClr val="66FF66"/>
              </a:buClr>
              <a:buSzTx/>
              <a:buFont typeface="Wingdings" panose="05000000000000000000" pitchFamily="2" charset="2"/>
              <a:buChar char="Ø"/>
            </a:pPr>
            <a:r>
              <a:rPr lang="en-US" altLang="en-US" sz="2800" dirty="0"/>
              <a:t>Single Contractor Task Orders</a:t>
            </a:r>
          </a:p>
          <a:p>
            <a:pPr>
              <a:spcBef>
                <a:spcPct val="25000"/>
              </a:spcBef>
              <a:buClr>
                <a:srgbClr val="66FF66"/>
              </a:buClr>
              <a:buSzTx/>
              <a:buFont typeface="Wingdings" panose="05000000000000000000" pitchFamily="2" charset="2"/>
              <a:buChar char="Ø"/>
            </a:pPr>
            <a:r>
              <a:rPr lang="en-US" altLang="en-US" sz="2800" dirty="0"/>
              <a:t>Travel Time &amp; Expenses</a:t>
            </a:r>
          </a:p>
          <a:p>
            <a:pPr>
              <a:spcBef>
                <a:spcPct val="25000"/>
              </a:spcBef>
              <a:buClr>
                <a:srgbClr val="66FF66"/>
              </a:buClr>
              <a:buSzTx/>
              <a:buFont typeface="Wingdings" panose="05000000000000000000" pitchFamily="2" charset="2"/>
              <a:buChar char="Ø"/>
            </a:pPr>
            <a:r>
              <a:rPr lang="en-US" altLang="en-US" sz="2800" dirty="0"/>
              <a:t>Unreasonable Requirements</a:t>
            </a:r>
          </a:p>
          <a:p>
            <a:pPr>
              <a:spcBef>
                <a:spcPct val="25000"/>
              </a:spcBef>
              <a:buClr>
                <a:srgbClr val="66FF66"/>
              </a:buClr>
              <a:buSzTx/>
              <a:buFont typeface="Wingdings" panose="05000000000000000000" pitchFamily="2" charset="2"/>
              <a:buChar char="Ø"/>
            </a:pPr>
            <a:r>
              <a:rPr lang="en-US" altLang="en-US" sz="2800" dirty="0"/>
              <a:t>Unusual Requirements</a:t>
            </a:r>
          </a:p>
          <a:p>
            <a:pPr>
              <a:spcBef>
                <a:spcPct val="25000"/>
              </a:spcBef>
              <a:buClr>
                <a:srgbClr val="66FF66"/>
              </a:buClr>
              <a:buSzTx/>
              <a:buFont typeface="Wingdings" panose="05000000000000000000" pitchFamily="2" charset="2"/>
              <a:buChar char="Ø"/>
            </a:pPr>
            <a:r>
              <a:rPr lang="en-US" altLang="en-US" sz="2800" dirty="0"/>
              <a:t>Bundling of Requirements</a:t>
            </a:r>
          </a:p>
          <a:p>
            <a:pPr>
              <a:spcBef>
                <a:spcPct val="25000"/>
              </a:spcBef>
              <a:buClr>
                <a:srgbClr val="66FF66"/>
              </a:buClr>
              <a:buSzTx/>
              <a:buFont typeface="Wingdings" panose="05000000000000000000" pitchFamily="2" charset="2"/>
              <a:buChar char="Ø"/>
            </a:pPr>
            <a:r>
              <a:rPr lang="en-US" altLang="en-US" sz="2800" dirty="0"/>
              <a:t>Basis for Award</a:t>
            </a:r>
          </a:p>
          <a:p>
            <a:pPr lvl="1">
              <a:spcBef>
                <a:spcPct val="25000"/>
              </a:spcBef>
              <a:buClr>
                <a:srgbClr val="66FF66"/>
              </a:buClr>
              <a:buFont typeface="Wingdings" panose="05000000000000000000" pitchFamily="2" charset="2"/>
              <a:buChar char="Ø"/>
            </a:pPr>
            <a:r>
              <a:rPr lang="en-US" altLang="en-US" dirty="0"/>
              <a:t>Multiple Awards</a:t>
            </a:r>
          </a:p>
          <a:p>
            <a:pPr lvl="1">
              <a:spcBef>
                <a:spcPct val="25000"/>
              </a:spcBef>
              <a:buClr>
                <a:srgbClr val="66FF66"/>
              </a:buClr>
              <a:buFont typeface="Wingdings" panose="05000000000000000000" pitchFamily="2" charset="2"/>
              <a:buChar char="Ø"/>
            </a:pPr>
            <a:r>
              <a:rPr lang="en-US" altLang="en-US" dirty="0"/>
              <a:t>Regional/Functional Awards</a:t>
            </a:r>
          </a:p>
          <a:p>
            <a:pPr>
              <a:spcBef>
                <a:spcPct val="25000"/>
              </a:spcBef>
              <a:buClr>
                <a:srgbClr val="66FF66"/>
              </a:buClr>
              <a:buSzTx/>
              <a:buNone/>
            </a:pPr>
            <a:endParaRPr lang="en-US" altLang="en-US" sz="2800" dirty="0"/>
          </a:p>
        </p:txBody>
      </p:sp>
    </p:spTree>
    <p:extLst>
      <p:ext uri="{BB962C8B-B14F-4D97-AF65-F5344CB8AC3E}">
        <p14:creationId xmlns:p14="http://schemas.microsoft.com/office/powerpoint/2010/main" val="254006999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2930" name="Rectangle 2">
            <a:extLst>
              <a:ext uri="{FF2B5EF4-FFF2-40B4-BE49-F238E27FC236}">
                <a16:creationId xmlns:a16="http://schemas.microsoft.com/office/drawing/2014/main" id="{49925FAB-E483-4608-B48B-71810B540677}"/>
              </a:ext>
            </a:extLst>
          </p:cNvPr>
          <p:cNvSpPr>
            <a:spLocks noGrp="1" noChangeArrowheads="1"/>
          </p:cNvSpPr>
          <p:nvPr>
            <p:ph type="title"/>
          </p:nvPr>
        </p:nvSpPr>
        <p:spPr>
          <a:xfrm>
            <a:off x="1828800" y="381000"/>
            <a:ext cx="8382000" cy="838200"/>
          </a:xfrm>
        </p:spPr>
        <p:txBody>
          <a:bodyPr/>
          <a:lstStyle/>
          <a:p>
            <a:pPr eaLnBrk="1" hangingPunct="1">
              <a:defRPr/>
            </a:pPr>
            <a:r>
              <a:rPr lang="en-US" sz="3200" dirty="0">
                <a:solidFill>
                  <a:srgbClr val="FFFF00"/>
                </a:solidFill>
              </a:rPr>
              <a:t> </a:t>
            </a:r>
            <a:r>
              <a:rPr lang="en-US" sz="4000" dirty="0">
                <a:solidFill>
                  <a:srgbClr val="FFFF00"/>
                </a:solidFill>
              </a:rPr>
              <a:t>Ambiguity </a:t>
            </a:r>
            <a:r>
              <a:rPr lang="en-US" sz="2400" dirty="0">
                <a:solidFill>
                  <a:srgbClr val="FFFF00"/>
                </a:solidFill>
              </a:rPr>
              <a:t>(Cont’d)</a:t>
            </a:r>
          </a:p>
        </p:txBody>
      </p:sp>
      <p:sp>
        <p:nvSpPr>
          <p:cNvPr id="3452931" name="Rectangle 3">
            <a:extLst>
              <a:ext uri="{FF2B5EF4-FFF2-40B4-BE49-F238E27FC236}">
                <a16:creationId xmlns:a16="http://schemas.microsoft.com/office/drawing/2014/main" id="{C4BF5C56-CF89-4FF9-B8AF-CFBBDDB18506}"/>
              </a:ext>
            </a:extLst>
          </p:cNvPr>
          <p:cNvSpPr>
            <a:spLocks noGrp="1" noChangeArrowheads="1"/>
          </p:cNvSpPr>
          <p:nvPr>
            <p:ph idx="1"/>
          </p:nvPr>
        </p:nvSpPr>
        <p:spPr>
          <a:xfrm>
            <a:off x="2057400" y="1905000"/>
            <a:ext cx="8229600" cy="4343400"/>
          </a:xfrm>
        </p:spPr>
        <p:txBody>
          <a:bodyPr>
            <a:normAutofit fontScale="92500" lnSpcReduction="20000"/>
          </a:bodyPr>
          <a:lstStyle/>
          <a:p>
            <a:pPr marL="455613" indent="-455613">
              <a:defRPr/>
            </a:pPr>
            <a:r>
              <a:rPr lang="en-US" dirty="0"/>
              <a:t>It’s very difficult, if not impossible to write specifications with no ambiguity</a:t>
            </a:r>
          </a:p>
          <a:p>
            <a:pPr marL="455613" indent="-455613">
              <a:defRPr/>
            </a:pPr>
            <a:r>
              <a:rPr lang="en-US" dirty="0"/>
              <a:t>Anything you say can probably be challenged in some way as being ambiguous</a:t>
            </a:r>
          </a:p>
          <a:p>
            <a:pPr marL="455613" indent="-455613">
              <a:defRPr/>
            </a:pPr>
            <a:r>
              <a:rPr lang="en-US" dirty="0"/>
              <a:t>Just like there are no airtight contracts, there are no totally unambiguous specifications</a:t>
            </a:r>
          </a:p>
        </p:txBody>
      </p:sp>
      <p:sp>
        <p:nvSpPr>
          <p:cNvPr id="6" name="Footer Placeholder 3">
            <a:extLst>
              <a:ext uri="{FF2B5EF4-FFF2-40B4-BE49-F238E27FC236}">
                <a16:creationId xmlns:a16="http://schemas.microsoft.com/office/drawing/2014/main" id="{51413183-EEFA-41FA-82E1-D81F2BE5C69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963954A-B93C-46F7-9A9D-A6EFEB609178}"/>
              </a:ext>
            </a:extLst>
          </p:cNvPr>
          <p:cNvSpPr>
            <a:spLocks noGrp="1"/>
          </p:cNvSpPr>
          <p:nvPr>
            <p:ph type="sldNum" sz="quarter" idx="12"/>
          </p:nvPr>
        </p:nvSpPr>
        <p:spPr/>
        <p:txBody>
          <a:bodyPr/>
          <a:lstStyle/>
          <a:p>
            <a:pPr>
              <a:defRPr/>
            </a:pPr>
            <a:fld id="{651D6345-728F-44C7-BA76-4F2E40916268}" type="slidenum">
              <a:rPr lang="en-US" altLang="en-US"/>
              <a:pPr>
                <a:defRPr/>
              </a:pPr>
              <a:t>284</a:t>
            </a:fld>
            <a:endParaRPr lang="en-US" altLang="en-US" dirty="0"/>
          </a:p>
        </p:txBody>
      </p:sp>
    </p:spTree>
    <p:extLst>
      <p:ext uri="{BB962C8B-B14F-4D97-AF65-F5344CB8AC3E}">
        <p14:creationId xmlns:p14="http://schemas.microsoft.com/office/powerpoint/2010/main" val="1562312419"/>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4978" name="Rectangle 2">
            <a:extLst>
              <a:ext uri="{FF2B5EF4-FFF2-40B4-BE49-F238E27FC236}">
                <a16:creationId xmlns:a16="http://schemas.microsoft.com/office/drawing/2014/main" id="{EF4F3561-9988-4D3C-9D9C-6581B3DD1CE1}"/>
              </a:ext>
            </a:extLst>
          </p:cNvPr>
          <p:cNvSpPr>
            <a:spLocks noGrp="1" noChangeArrowheads="1"/>
          </p:cNvSpPr>
          <p:nvPr>
            <p:ph type="title"/>
          </p:nvPr>
        </p:nvSpPr>
        <p:spPr>
          <a:xfrm>
            <a:off x="1828800" y="228600"/>
            <a:ext cx="8382000" cy="838200"/>
          </a:xfrm>
        </p:spPr>
        <p:txBody>
          <a:bodyPr/>
          <a:lstStyle/>
          <a:p>
            <a:pPr eaLnBrk="1" hangingPunct="1">
              <a:defRPr/>
            </a:pPr>
            <a:r>
              <a:rPr lang="en-US" sz="3200" dirty="0">
                <a:solidFill>
                  <a:srgbClr val="FFFF00"/>
                </a:solidFill>
              </a:rPr>
              <a:t> </a:t>
            </a:r>
            <a:r>
              <a:rPr lang="en-US" sz="4000" dirty="0">
                <a:solidFill>
                  <a:srgbClr val="FFFF00"/>
                </a:solidFill>
              </a:rPr>
              <a:t>Ambiguity </a:t>
            </a:r>
            <a:r>
              <a:rPr lang="en-US" sz="2400" dirty="0">
                <a:solidFill>
                  <a:srgbClr val="FFFF00"/>
                </a:solidFill>
              </a:rPr>
              <a:t>(Cont’d)</a:t>
            </a:r>
          </a:p>
        </p:txBody>
      </p:sp>
      <p:sp>
        <p:nvSpPr>
          <p:cNvPr id="3454979" name="Rectangle 3">
            <a:extLst>
              <a:ext uri="{FF2B5EF4-FFF2-40B4-BE49-F238E27FC236}">
                <a16:creationId xmlns:a16="http://schemas.microsoft.com/office/drawing/2014/main" id="{6FC2B7E8-CDDE-431A-B6AD-F41616FAB2C4}"/>
              </a:ext>
            </a:extLst>
          </p:cNvPr>
          <p:cNvSpPr>
            <a:spLocks noGrp="1" noChangeArrowheads="1"/>
          </p:cNvSpPr>
          <p:nvPr>
            <p:ph idx="1"/>
          </p:nvPr>
        </p:nvSpPr>
        <p:spPr>
          <a:xfrm>
            <a:off x="558280" y="1219200"/>
            <a:ext cx="11310258" cy="5410200"/>
          </a:xfrm>
        </p:spPr>
        <p:txBody>
          <a:bodyPr>
            <a:normAutofit/>
          </a:bodyPr>
          <a:lstStyle/>
          <a:p>
            <a:pPr marL="455613" indent="-455613">
              <a:defRPr/>
            </a:pPr>
            <a:r>
              <a:rPr lang="en-US" altLang="en-US" dirty="0"/>
              <a:t>The objective is to minimize the ambiguity</a:t>
            </a:r>
          </a:p>
          <a:p>
            <a:pPr marL="455613" indent="-455613">
              <a:defRPr/>
            </a:pPr>
            <a:r>
              <a:rPr lang="en-US" altLang="en-US" dirty="0"/>
              <a:t>Eliminate obviously ambiguous words, statements, etc..</a:t>
            </a:r>
          </a:p>
          <a:p>
            <a:pPr marL="455613" indent="-455613">
              <a:defRPr/>
            </a:pPr>
            <a:r>
              <a:rPr lang="en-US" altLang="en-US" dirty="0"/>
              <a:t>Eliminate ABSOLUTE statements</a:t>
            </a:r>
          </a:p>
          <a:p>
            <a:pPr marL="855663" lvl="1">
              <a:defRPr/>
            </a:pPr>
            <a:r>
              <a:rPr lang="en-US" altLang="en-US" dirty="0"/>
              <a:t>i.e., “</a:t>
            </a:r>
            <a:r>
              <a:rPr lang="en-US" altLang="en-US" b="1" dirty="0">
                <a:solidFill>
                  <a:srgbClr val="FFCC00"/>
                </a:solidFill>
              </a:rPr>
              <a:t>As needed</a:t>
            </a:r>
            <a:r>
              <a:rPr lang="en-US" altLang="en-US" dirty="0"/>
              <a:t>” </a:t>
            </a:r>
          </a:p>
          <a:p>
            <a:pPr marL="855663" lvl="1">
              <a:defRPr/>
            </a:pPr>
            <a:r>
              <a:rPr lang="en-US" altLang="en-US" dirty="0"/>
              <a:t>Literally could mean every 5 minutes</a:t>
            </a:r>
          </a:p>
          <a:p>
            <a:pPr marL="855663" lvl="1">
              <a:defRPr/>
            </a:pPr>
            <a:r>
              <a:rPr lang="en-US" altLang="en-US" dirty="0"/>
              <a:t>Such a literal interpretation doesn’t make sense</a:t>
            </a:r>
          </a:p>
          <a:p>
            <a:pPr marL="855663" lvl="1">
              <a:defRPr/>
            </a:pPr>
            <a:r>
              <a:rPr lang="en-US" altLang="en-US" dirty="0"/>
              <a:t>Specifications should have an element of reasonableness</a:t>
            </a:r>
          </a:p>
        </p:txBody>
      </p:sp>
      <p:sp>
        <p:nvSpPr>
          <p:cNvPr id="6" name="Footer Placeholder 3">
            <a:extLst>
              <a:ext uri="{FF2B5EF4-FFF2-40B4-BE49-F238E27FC236}">
                <a16:creationId xmlns:a16="http://schemas.microsoft.com/office/drawing/2014/main" id="{6E8A519A-E903-4AE6-832C-D03326AE2DE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5C59F2A-BD4F-498F-BBAB-C5E961C2CE9B}"/>
              </a:ext>
            </a:extLst>
          </p:cNvPr>
          <p:cNvSpPr>
            <a:spLocks noGrp="1"/>
          </p:cNvSpPr>
          <p:nvPr>
            <p:ph type="sldNum" sz="quarter" idx="12"/>
          </p:nvPr>
        </p:nvSpPr>
        <p:spPr/>
        <p:txBody>
          <a:bodyPr/>
          <a:lstStyle/>
          <a:p>
            <a:pPr>
              <a:defRPr/>
            </a:pPr>
            <a:fld id="{6B895541-77AF-4F66-81E2-8C54CEEAAEB3}" type="slidenum">
              <a:rPr lang="en-US" altLang="en-US"/>
              <a:pPr>
                <a:defRPr/>
              </a:pPr>
              <a:t>285</a:t>
            </a:fld>
            <a:endParaRPr lang="en-US" altLang="en-US" dirty="0"/>
          </a:p>
        </p:txBody>
      </p:sp>
    </p:spTree>
    <p:extLst>
      <p:ext uri="{BB962C8B-B14F-4D97-AF65-F5344CB8AC3E}">
        <p14:creationId xmlns:p14="http://schemas.microsoft.com/office/powerpoint/2010/main" val="4066029670"/>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7026" name="Rectangle 2">
            <a:extLst>
              <a:ext uri="{FF2B5EF4-FFF2-40B4-BE49-F238E27FC236}">
                <a16:creationId xmlns:a16="http://schemas.microsoft.com/office/drawing/2014/main" id="{43779C0D-1B3C-4A7E-8185-0A634274FA5F}"/>
              </a:ext>
            </a:extLst>
          </p:cNvPr>
          <p:cNvSpPr>
            <a:spLocks noGrp="1" noChangeArrowheads="1"/>
          </p:cNvSpPr>
          <p:nvPr>
            <p:ph type="title"/>
          </p:nvPr>
        </p:nvSpPr>
        <p:spPr>
          <a:xfrm>
            <a:off x="1828800" y="228600"/>
            <a:ext cx="8382000" cy="838200"/>
          </a:xfrm>
        </p:spPr>
        <p:txBody>
          <a:bodyPr/>
          <a:lstStyle/>
          <a:p>
            <a:pPr eaLnBrk="1" hangingPunct="1">
              <a:defRPr/>
            </a:pPr>
            <a:r>
              <a:rPr lang="en-US" sz="3200" dirty="0">
                <a:solidFill>
                  <a:srgbClr val="FFFF00"/>
                </a:solidFill>
              </a:rPr>
              <a:t> </a:t>
            </a:r>
            <a:r>
              <a:rPr lang="en-US" sz="4000" dirty="0">
                <a:solidFill>
                  <a:srgbClr val="FFFF00"/>
                </a:solidFill>
              </a:rPr>
              <a:t>Ambiguity</a:t>
            </a:r>
            <a:r>
              <a:rPr lang="en-US" sz="3200" dirty="0">
                <a:solidFill>
                  <a:srgbClr val="FFFF00"/>
                </a:solidFill>
              </a:rPr>
              <a:t> </a:t>
            </a:r>
            <a:r>
              <a:rPr lang="en-US" sz="2400" dirty="0">
                <a:solidFill>
                  <a:srgbClr val="FFFF00"/>
                </a:solidFill>
              </a:rPr>
              <a:t>(Cont’d)</a:t>
            </a:r>
          </a:p>
        </p:txBody>
      </p:sp>
      <p:sp>
        <p:nvSpPr>
          <p:cNvPr id="3457027" name="Rectangle 3">
            <a:extLst>
              <a:ext uri="{FF2B5EF4-FFF2-40B4-BE49-F238E27FC236}">
                <a16:creationId xmlns:a16="http://schemas.microsoft.com/office/drawing/2014/main" id="{FBFA7F4D-660C-45C8-AC80-83CECD7B4437}"/>
              </a:ext>
            </a:extLst>
          </p:cNvPr>
          <p:cNvSpPr>
            <a:spLocks noGrp="1" noChangeArrowheads="1"/>
          </p:cNvSpPr>
          <p:nvPr>
            <p:ph idx="1"/>
          </p:nvPr>
        </p:nvSpPr>
        <p:spPr>
          <a:xfrm>
            <a:off x="476054" y="1456440"/>
            <a:ext cx="11392484" cy="4875109"/>
          </a:xfrm>
        </p:spPr>
        <p:txBody>
          <a:bodyPr>
            <a:normAutofit/>
          </a:bodyPr>
          <a:lstStyle/>
          <a:p>
            <a:pPr marL="455613" indent="-455613">
              <a:lnSpc>
                <a:spcPct val="95000"/>
              </a:lnSpc>
              <a:defRPr/>
            </a:pPr>
            <a:r>
              <a:rPr lang="en-US" dirty="0"/>
              <a:t>A specification with an element of reasonableness can always have a “trier of facts” (Board of Contract Appeals, regular court, etc..) determine whether a standard of reasonableness has been achieved </a:t>
            </a:r>
          </a:p>
          <a:p>
            <a:pPr marL="1198563" lvl="2">
              <a:lnSpc>
                <a:spcPct val="95000"/>
              </a:lnSpc>
              <a:buFont typeface="Arial" pitchFamily="34" charset="0"/>
              <a:buChar char="–"/>
              <a:defRPr/>
            </a:pPr>
            <a:r>
              <a:rPr lang="en-US" sz="2800" dirty="0"/>
              <a:t>“Prudent Person” concept</a:t>
            </a:r>
          </a:p>
          <a:p>
            <a:pPr marL="1198563" lvl="2">
              <a:lnSpc>
                <a:spcPct val="95000"/>
              </a:lnSpc>
              <a:buFont typeface="Arial" pitchFamily="34" charset="0"/>
              <a:buChar char="–"/>
              <a:defRPr/>
            </a:pPr>
            <a:r>
              <a:rPr lang="en-US" sz="2800" dirty="0"/>
              <a:t>Art, obscenity, beauty, etc.. is in the eye of the beholder</a:t>
            </a:r>
          </a:p>
          <a:p>
            <a:pPr marL="1198563" lvl="2">
              <a:lnSpc>
                <a:spcPct val="95000"/>
              </a:lnSpc>
              <a:buFont typeface="Arial" pitchFamily="34" charset="0"/>
              <a:buChar char="–"/>
              <a:defRPr/>
            </a:pPr>
            <a:r>
              <a:rPr lang="en-US" sz="2800" dirty="0"/>
              <a:t>However, usually a majority of prudent persons can agree on what something is   </a:t>
            </a:r>
          </a:p>
        </p:txBody>
      </p:sp>
      <p:sp>
        <p:nvSpPr>
          <p:cNvPr id="6" name="Footer Placeholder 3">
            <a:extLst>
              <a:ext uri="{FF2B5EF4-FFF2-40B4-BE49-F238E27FC236}">
                <a16:creationId xmlns:a16="http://schemas.microsoft.com/office/drawing/2014/main" id="{465B39AA-3906-44DE-938B-7EC12B92064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B9B5217-AE00-4592-A22A-F0418B484F6B}"/>
              </a:ext>
            </a:extLst>
          </p:cNvPr>
          <p:cNvSpPr>
            <a:spLocks noGrp="1"/>
          </p:cNvSpPr>
          <p:nvPr>
            <p:ph type="sldNum" sz="quarter" idx="12"/>
          </p:nvPr>
        </p:nvSpPr>
        <p:spPr/>
        <p:txBody>
          <a:bodyPr/>
          <a:lstStyle/>
          <a:p>
            <a:pPr>
              <a:defRPr/>
            </a:pPr>
            <a:fld id="{2F391692-5B46-450E-89F0-6D315DEDBA49}" type="slidenum">
              <a:rPr lang="en-US" altLang="en-US"/>
              <a:pPr>
                <a:defRPr/>
              </a:pPr>
              <a:t>286</a:t>
            </a:fld>
            <a:endParaRPr lang="en-US" altLang="en-US" dirty="0"/>
          </a:p>
        </p:txBody>
      </p:sp>
    </p:spTree>
    <p:extLst>
      <p:ext uri="{BB962C8B-B14F-4D97-AF65-F5344CB8AC3E}">
        <p14:creationId xmlns:p14="http://schemas.microsoft.com/office/powerpoint/2010/main" val="2007324749"/>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9074" name="Rectangle 2">
            <a:extLst>
              <a:ext uri="{FF2B5EF4-FFF2-40B4-BE49-F238E27FC236}">
                <a16:creationId xmlns:a16="http://schemas.microsoft.com/office/drawing/2014/main" id="{AEF9594F-47B4-4CD0-B006-E4C9FF3C1280}"/>
              </a:ext>
            </a:extLst>
          </p:cNvPr>
          <p:cNvSpPr>
            <a:spLocks noGrp="1" noChangeArrowheads="1"/>
          </p:cNvSpPr>
          <p:nvPr>
            <p:ph type="title"/>
          </p:nvPr>
        </p:nvSpPr>
        <p:spPr>
          <a:xfrm>
            <a:off x="1828800" y="228600"/>
            <a:ext cx="8534400" cy="685800"/>
          </a:xfrm>
        </p:spPr>
        <p:txBody>
          <a:bodyPr>
            <a:normAutofit/>
          </a:bodyPr>
          <a:lstStyle/>
          <a:p>
            <a:pPr eaLnBrk="1" hangingPunct="1">
              <a:defRPr/>
            </a:pPr>
            <a:r>
              <a:rPr lang="en-US" sz="3200" dirty="0">
                <a:solidFill>
                  <a:srgbClr val="FFFF00"/>
                </a:solidFill>
              </a:rPr>
              <a:t> </a:t>
            </a:r>
            <a:r>
              <a:rPr lang="en-US" sz="4000" dirty="0">
                <a:solidFill>
                  <a:srgbClr val="FFFF00"/>
                </a:solidFill>
              </a:rPr>
              <a:t>Ambiguity</a:t>
            </a:r>
            <a:r>
              <a:rPr lang="en-US" sz="3200" dirty="0">
                <a:solidFill>
                  <a:srgbClr val="FFFF00"/>
                </a:solidFill>
              </a:rPr>
              <a:t> </a:t>
            </a:r>
            <a:r>
              <a:rPr lang="en-US" sz="2400" dirty="0">
                <a:solidFill>
                  <a:srgbClr val="FFFF00"/>
                </a:solidFill>
              </a:rPr>
              <a:t>(Cont’d)</a:t>
            </a:r>
          </a:p>
        </p:txBody>
      </p:sp>
      <p:sp>
        <p:nvSpPr>
          <p:cNvPr id="3459075" name="Rectangle 3">
            <a:extLst>
              <a:ext uri="{FF2B5EF4-FFF2-40B4-BE49-F238E27FC236}">
                <a16:creationId xmlns:a16="http://schemas.microsoft.com/office/drawing/2014/main" id="{394D8B3A-5852-4BA5-AD71-EFE1AF66D4C5}"/>
              </a:ext>
            </a:extLst>
          </p:cNvPr>
          <p:cNvSpPr>
            <a:spLocks noGrp="1" noChangeArrowheads="1"/>
          </p:cNvSpPr>
          <p:nvPr>
            <p:ph idx="1"/>
          </p:nvPr>
        </p:nvSpPr>
        <p:spPr>
          <a:xfrm>
            <a:off x="480767" y="1541282"/>
            <a:ext cx="11387771" cy="5088118"/>
          </a:xfrm>
        </p:spPr>
        <p:txBody>
          <a:bodyPr>
            <a:normAutofit/>
          </a:bodyPr>
          <a:lstStyle/>
          <a:p>
            <a:pPr marL="455613" indent="-455613">
              <a:lnSpc>
                <a:spcPct val="90000"/>
              </a:lnSpc>
              <a:defRPr/>
            </a:pPr>
            <a:r>
              <a:rPr lang="en-US" dirty="0"/>
              <a:t>Extreme interpretations will usually be rejected by the MSBCA or the courts</a:t>
            </a:r>
          </a:p>
          <a:p>
            <a:pPr marL="1198563" lvl="2">
              <a:lnSpc>
                <a:spcPct val="90000"/>
              </a:lnSpc>
              <a:buSzTx/>
              <a:buFont typeface="Arial" pitchFamily="34" charset="0"/>
              <a:buChar char="–"/>
              <a:defRPr/>
            </a:pPr>
            <a:r>
              <a:rPr lang="en-US" sz="2800" dirty="0"/>
              <a:t>Illegal, punitive, etc.. actions aren’t enforceable</a:t>
            </a:r>
          </a:p>
          <a:p>
            <a:pPr lvl="3" eaLnBrk="1" hangingPunct="1">
              <a:lnSpc>
                <a:spcPct val="90000"/>
              </a:lnSpc>
              <a:buFont typeface="Arial" pitchFamily="34" charset="0"/>
              <a:buBlip>
                <a:blip r:embed="rId3"/>
              </a:buBlip>
              <a:defRPr/>
            </a:pPr>
            <a:r>
              <a:rPr lang="en-US" sz="2400" b="1" dirty="0"/>
              <a:t>“</a:t>
            </a:r>
            <a:r>
              <a:rPr lang="en-US" sz="2400" b="1" dirty="0">
                <a:solidFill>
                  <a:srgbClr val="00FFFF"/>
                </a:solidFill>
              </a:rPr>
              <a:t>Pound of flesh</a:t>
            </a:r>
            <a:r>
              <a:rPr lang="en-US" sz="2400" b="1" dirty="0"/>
              <a:t>” </a:t>
            </a:r>
          </a:p>
          <a:p>
            <a:pPr marL="1198563" lvl="2">
              <a:lnSpc>
                <a:spcPct val="90000"/>
              </a:lnSpc>
              <a:buSzTx/>
              <a:buFont typeface="Arial" pitchFamily="34" charset="0"/>
              <a:buChar char="–"/>
              <a:defRPr/>
            </a:pPr>
            <a:r>
              <a:rPr lang="en-US" sz="2800" dirty="0"/>
              <a:t>The trier-of-fact will try to interpret what was meant by a reading of the total document, not just an isolated statement </a:t>
            </a:r>
          </a:p>
          <a:p>
            <a:pPr marL="455613" indent="-455613">
              <a:lnSpc>
                <a:spcPct val="90000"/>
              </a:lnSpc>
              <a:defRPr/>
            </a:pPr>
            <a:r>
              <a:rPr lang="en-US" dirty="0"/>
              <a:t>It is best not to leave such issues up to the judgment of another party</a:t>
            </a:r>
          </a:p>
          <a:p>
            <a:pPr marL="1198563" lvl="2">
              <a:lnSpc>
                <a:spcPct val="90000"/>
              </a:lnSpc>
              <a:buFont typeface="Arial" pitchFamily="34" charset="0"/>
              <a:buChar char="–"/>
              <a:defRPr/>
            </a:pPr>
            <a:r>
              <a:rPr lang="en-US" sz="2800" dirty="0"/>
              <a:t>Take your best shot at minimizing the ambiguity</a:t>
            </a:r>
          </a:p>
        </p:txBody>
      </p:sp>
      <p:sp>
        <p:nvSpPr>
          <p:cNvPr id="6" name="Footer Placeholder 3">
            <a:extLst>
              <a:ext uri="{FF2B5EF4-FFF2-40B4-BE49-F238E27FC236}">
                <a16:creationId xmlns:a16="http://schemas.microsoft.com/office/drawing/2014/main" id="{6CA2267A-622A-4B35-A445-251BF32D046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0DBBFD6-8030-4971-9880-DA97B725FFDA}"/>
              </a:ext>
            </a:extLst>
          </p:cNvPr>
          <p:cNvSpPr>
            <a:spLocks noGrp="1"/>
          </p:cNvSpPr>
          <p:nvPr>
            <p:ph type="sldNum" sz="quarter" idx="12"/>
          </p:nvPr>
        </p:nvSpPr>
        <p:spPr/>
        <p:txBody>
          <a:bodyPr/>
          <a:lstStyle/>
          <a:p>
            <a:pPr>
              <a:defRPr/>
            </a:pPr>
            <a:fld id="{8131D0F4-FA06-4C63-BCE6-9894DF19F8FC}" type="slidenum">
              <a:rPr lang="en-US" altLang="en-US"/>
              <a:pPr>
                <a:defRPr/>
              </a:pPr>
              <a:t>287</a:t>
            </a:fld>
            <a:endParaRPr lang="en-US" altLang="en-US" dirty="0"/>
          </a:p>
        </p:txBody>
      </p:sp>
    </p:spTree>
    <p:extLst>
      <p:ext uri="{BB962C8B-B14F-4D97-AF65-F5344CB8AC3E}">
        <p14:creationId xmlns:p14="http://schemas.microsoft.com/office/powerpoint/2010/main" val="320992532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22" name="Rectangle 2">
            <a:extLst>
              <a:ext uri="{FF2B5EF4-FFF2-40B4-BE49-F238E27FC236}">
                <a16:creationId xmlns:a16="http://schemas.microsoft.com/office/drawing/2014/main" id="{0B504253-E930-4FFC-8922-9AE8A67DE7B6}"/>
              </a:ext>
            </a:extLst>
          </p:cNvPr>
          <p:cNvSpPr>
            <a:spLocks noGrp="1" noChangeArrowheads="1"/>
          </p:cNvSpPr>
          <p:nvPr>
            <p:ph type="title"/>
          </p:nvPr>
        </p:nvSpPr>
        <p:spPr>
          <a:xfrm>
            <a:off x="1905000" y="228600"/>
            <a:ext cx="8382000" cy="8382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a:t>
            </a:r>
          </a:p>
        </p:txBody>
      </p:sp>
      <p:sp>
        <p:nvSpPr>
          <p:cNvPr id="3461123" name="Rectangle 3">
            <a:extLst>
              <a:ext uri="{FF2B5EF4-FFF2-40B4-BE49-F238E27FC236}">
                <a16:creationId xmlns:a16="http://schemas.microsoft.com/office/drawing/2014/main" id="{6A98FE8E-3B14-40C4-A511-23E4E824DD2C}"/>
              </a:ext>
            </a:extLst>
          </p:cNvPr>
          <p:cNvSpPr>
            <a:spLocks noGrp="1" noChangeArrowheads="1"/>
          </p:cNvSpPr>
          <p:nvPr>
            <p:ph idx="1"/>
          </p:nvPr>
        </p:nvSpPr>
        <p:spPr>
          <a:xfrm>
            <a:off x="1752600" y="1066800"/>
            <a:ext cx="8686800" cy="5334000"/>
          </a:xfrm>
        </p:spPr>
        <p:txBody>
          <a:bodyPr>
            <a:normAutofit fontScale="92500" lnSpcReduction="20000"/>
          </a:bodyPr>
          <a:lstStyle/>
          <a:p>
            <a:pPr marL="455613" indent="-455613">
              <a:buBlip>
                <a:blip r:embed="rId3"/>
              </a:buBlip>
              <a:defRPr/>
            </a:pPr>
            <a:r>
              <a:rPr lang="en-US" dirty="0"/>
              <a:t>About 1999, DBM Employee Benefits HMO procurement</a:t>
            </a:r>
          </a:p>
          <a:p>
            <a:pPr marL="855663" lvl="1">
              <a:buFont typeface="Arial" pitchFamily="34" charset="0"/>
              <a:buChar char="–"/>
              <a:defRPr/>
            </a:pPr>
            <a:r>
              <a:rPr lang="en-US" dirty="0"/>
              <a:t>The intent was to make 5 awards</a:t>
            </a:r>
          </a:p>
          <a:p>
            <a:pPr marL="455613" indent="-455613">
              <a:buBlip>
                <a:blip r:embed="rId3"/>
              </a:buBlip>
              <a:defRPr/>
            </a:pPr>
            <a:r>
              <a:rPr lang="en-US" dirty="0"/>
              <a:t>It was mandatory for offerors to have some type of national certification</a:t>
            </a:r>
          </a:p>
          <a:p>
            <a:pPr marL="455613" indent="-455613">
              <a:buBlip>
                <a:blip r:embed="rId3"/>
              </a:buBlip>
              <a:defRPr/>
            </a:pPr>
            <a:r>
              <a:rPr lang="en-US" dirty="0"/>
              <a:t>The intent was for offerors to have one of 2 or 3 specific national certifications</a:t>
            </a:r>
          </a:p>
          <a:p>
            <a:pPr marL="455613" indent="-455613">
              <a:buBlip>
                <a:blip r:embed="rId3"/>
              </a:buBlip>
              <a:defRPr/>
            </a:pPr>
            <a:r>
              <a:rPr lang="en-US" dirty="0"/>
              <a:t>These were the only known such certifications, and it was assumed that all vendors would realize this </a:t>
            </a:r>
          </a:p>
        </p:txBody>
      </p:sp>
      <p:sp>
        <p:nvSpPr>
          <p:cNvPr id="6" name="Footer Placeholder 3">
            <a:extLst>
              <a:ext uri="{FF2B5EF4-FFF2-40B4-BE49-F238E27FC236}">
                <a16:creationId xmlns:a16="http://schemas.microsoft.com/office/drawing/2014/main" id="{03775E76-6670-44DF-96B5-BAFDCFAB2A5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13FA761-63C0-411D-9134-4FC9DCCE0F32}"/>
              </a:ext>
            </a:extLst>
          </p:cNvPr>
          <p:cNvSpPr>
            <a:spLocks noGrp="1"/>
          </p:cNvSpPr>
          <p:nvPr>
            <p:ph type="sldNum" sz="quarter" idx="12"/>
          </p:nvPr>
        </p:nvSpPr>
        <p:spPr/>
        <p:txBody>
          <a:bodyPr/>
          <a:lstStyle/>
          <a:p>
            <a:pPr>
              <a:defRPr/>
            </a:pPr>
            <a:fld id="{35C52874-EEDC-46F1-BF97-AC8C27A17DA8}" type="slidenum">
              <a:rPr lang="en-US" altLang="en-US"/>
              <a:pPr>
                <a:defRPr/>
              </a:pPr>
              <a:t>288</a:t>
            </a:fld>
            <a:endParaRPr lang="en-US" altLang="en-US" dirty="0"/>
          </a:p>
        </p:txBody>
      </p:sp>
    </p:spTree>
    <p:extLst>
      <p:ext uri="{BB962C8B-B14F-4D97-AF65-F5344CB8AC3E}">
        <p14:creationId xmlns:p14="http://schemas.microsoft.com/office/powerpoint/2010/main" val="2648903099"/>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1714" name="Rectangle 2">
            <a:extLst>
              <a:ext uri="{FF2B5EF4-FFF2-40B4-BE49-F238E27FC236}">
                <a16:creationId xmlns:a16="http://schemas.microsoft.com/office/drawing/2014/main" id="{25AFAD1B-66AB-4919-AF4F-76D2A04B5585}"/>
              </a:ext>
            </a:extLst>
          </p:cNvPr>
          <p:cNvSpPr>
            <a:spLocks noGrp="1" noChangeArrowheads="1"/>
          </p:cNvSpPr>
          <p:nvPr>
            <p:ph type="title"/>
          </p:nvPr>
        </p:nvSpPr>
        <p:spPr>
          <a:xfrm>
            <a:off x="1905000" y="228600"/>
            <a:ext cx="8382000" cy="8382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r>
              <a:rPr lang="en-US" sz="3600" dirty="0">
                <a:solidFill>
                  <a:srgbClr val="FFFF00"/>
                </a:solidFill>
              </a:rPr>
              <a:t> </a:t>
            </a:r>
          </a:p>
        </p:txBody>
      </p:sp>
      <p:sp>
        <p:nvSpPr>
          <p:cNvPr id="3571715" name="Rectangle 3">
            <a:extLst>
              <a:ext uri="{FF2B5EF4-FFF2-40B4-BE49-F238E27FC236}">
                <a16:creationId xmlns:a16="http://schemas.microsoft.com/office/drawing/2014/main" id="{753893AB-5AB1-4863-9BB1-2AE0BC958AC3}"/>
              </a:ext>
            </a:extLst>
          </p:cNvPr>
          <p:cNvSpPr>
            <a:spLocks noGrp="1" noChangeArrowheads="1"/>
          </p:cNvSpPr>
          <p:nvPr>
            <p:ph idx="1"/>
          </p:nvPr>
        </p:nvSpPr>
        <p:spPr>
          <a:xfrm>
            <a:off x="1752600" y="1143000"/>
            <a:ext cx="8686800" cy="5257800"/>
          </a:xfrm>
        </p:spPr>
        <p:txBody>
          <a:bodyPr>
            <a:normAutofit/>
          </a:bodyPr>
          <a:lstStyle/>
          <a:p>
            <a:pPr marL="455613" indent="-455613">
              <a:lnSpc>
                <a:spcPct val="95000"/>
              </a:lnSpc>
              <a:buBlip>
                <a:blip r:embed="rId3"/>
              </a:buBlip>
              <a:defRPr/>
            </a:pPr>
            <a:r>
              <a:rPr lang="en-US" dirty="0"/>
              <a:t>None of the “acceptable” certifications were mentioned in the specs</a:t>
            </a:r>
          </a:p>
          <a:p>
            <a:pPr marL="855663" lvl="1">
              <a:lnSpc>
                <a:spcPct val="95000"/>
              </a:lnSpc>
              <a:buFont typeface="Arial" pitchFamily="34" charset="0"/>
              <a:buChar char="–"/>
              <a:defRPr/>
            </a:pPr>
            <a:r>
              <a:rPr lang="en-US" dirty="0"/>
              <a:t>Just that a national certification was needed</a:t>
            </a:r>
          </a:p>
          <a:p>
            <a:pPr marL="455613" indent="-455613">
              <a:lnSpc>
                <a:spcPct val="95000"/>
              </a:lnSpc>
              <a:buBlip>
                <a:blip r:embed="rId3"/>
              </a:buBlip>
              <a:defRPr/>
            </a:pPr>
            <a:r>
              <a:rPr lang="en-US" dirty="0"/>
              <a:t>No vendor questioned this requirement</a:t>
            </a:r>
          </a:p>
          <a:p>
            <a:pPr marL="855663" lvl="1">
              <a:lnSpc>
                <a:spcPct val="95000"/>
              </a:lnSpc>
              <a:buFont typeface="Arial" pitchFamily="34" charset="0"/>
              <a:buChar char="–"/>
              <a:defRPr/>
            </a:pPr>
            <a:r>
              <a:rPr lang="en-US" dirty="0"/>
              <a:t>To seek clarification of what would be acceptable as a national certification </a:t>
            </a:r>
          </a:p>
          <a:p>
            <a:pPr marL="855663" lvl="1">
              <a:lnSpc>
                <a:spcPct val="95000"/>
              </a:lnSpc>
              <a:buFont typeface="Arial" pitchFamily="34" charset="0"/>
              <a:buChar char="–"/>
              <a:defRPr/>
            </a:pPr>
            <a:r>
              <a:rPr lang="en-US" dirty="0"/>
              <a:t>Or, to dispute it</a:t>
            </a:r>
          </a:p>
          <a:p>
            <a:pPr marL="455613" indent="-455613">
              <a:lnSpc>
                <a:spcPct val="95000"/>
              </a:lnSpc>
              <a:buBlip>
                <a:blip r:embed="rId3"/>
              </a:buBlip>
              <a:defRPr/>
            </a:pPr>
            <a:r>
              <a:rPr lang="en-US" dirty="0"/>
              <a:t>The George Washington (GW) Univ. Health Plan was an incumbent HMO provider</a:t>
            </a:r>
          </a:p>
          <a:p>
            <a:pPr marL="455613" indent="-455613">
              <a:lnSpc>
                <a:spcPct val="95000"/>
              </a:lnSpc>
              <a:buBlip>
                <a:blip r:embed="rId3"/>
              </a:buBlip>
              <a:defRPr/>
            </a:pPr>
            <a:r>
              <a:rPr lang="en-US" dirty="0"/>
              <a:t>GW responded to the current RFP</a:t>
            </a:r>
          </a:p>
        </p:txBody>
      </p:sp>
      <p:sp>
        <p:nvSpPr>
          <p:cNvPr id="6" name="Footer Placeholder 3">
            <a:extLst>
              <a:ext uri="{FF2B5EF4-FFF2-40B4-BE49-F238E27FC236}">
                <a16:creationId xmlns:a16="http://schemas.microsoft.com/office/drawing/2014/main" id="{DA2B3F82-6098-4B8E-9CAA-3667909A758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1D81645-978A-4DDD-8E33-6C4BD48AB59E}"/>
              </a:ext>
            </a:extLst>
          </p:cNvPr>
          <p:cNvSpPr>
            <a:spLocks noGrp="1"/>
          </p:cNvSpPr>
          <p:nvPr>
            <p:ph type="sldNum" sz="quarter" idx="12"/>
          </p:nvPr>
        </p:nvSpPr>
        <p:spPr/>
        <p:txBody>
          <a:bodyPr/>
          <a:lstStyle/>
          <a:p>
            <a:pPr>
              <a:defRPr/>
            </a:pPr>
            <a:fld id="{2EA1C2CD-390B-4326-B690-F939A6498659}" type="slidenum">
              <a:rPr lang="en-US" altLang="en-US"/>
              <a:pPr>
                <a:defRPr/>
              </a:pPr>
              <a:t>289</a:t>
            </a:fld>
            <a:endParaRPr lang="en-US" altLang="en-US" dirty="0"/>
          </a:p>
        </p:txBody>
      </p:sp>
    </p:spTree>
    <p:extLst>
      <p:ext uri="{BB962C8B-B14F-4D97-AF65-F5344CB8AC3E}">
        <p14:creationId xmlns:p14="http://schemas.microsoft.com/office/powerpoint/2010/main" val="29053257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CB382-AA16-4AB7-B488-E14674F6DBC9}"/>
              </a:ext>
            </a:extLst>
          </p:cNvPr>
          <p:cNvSpPr>
            <a:spLocks noGrp="1"/>
          </p:cNvSpPr>
          <p:nvPr>
            <p:ph type="title"/>
          </p:nvPr>
        </p:nvSpPr>
        <p:spPr>
          <a:xfrm>
            <a:off x="382555" y="121299"/>
            <a:ext cx="11485984" cy="793100"/>
          </a:xfrm>
        </p:spPr>
        <p:txBody>
          <a:bodyPr>
            <a:normAutofit/>
          </a:bodyPr>
          <a:lstStyle/>
          <a:p>
            <a:r>
              <a:rPr lang="en-US" sz="4000" dirty="0"/>
              <a:t>Say it directly</a:t>
            </a:r>
          </a:p>
        </p:txBody>
      </p:sp>
      <p:sp>
        <p:nvSpPr>
          <p:cNvPr id="3" name="Content Placeholder 2">
            <a:extLst>
              <a:ext uri="{FF2B5EF4-FFF2-40B4-BE49-F238E27FC236}">
                <a16:creationId xmlns:a16="http://schemas.microsoft.com/office/drawing/2014/main" id="{6DF3A968-2989-4F70-826A-4D842F475507}"/>
              </a:ext>
            </a:extLst>
          </p:cNvPr>
          <p:cNvSpPr>
            <a:spLocks noGrp="1"/>
          </p:cNvSpPr>
          <p:nvPr>
            <p:ph idx="1"/>
          </p:nvPr>
        </p:nvSpPr>
        <p:spPr/>
        <p:txBody>
          <a:bodyPr>
            <a:normAutofit fontScale="92500" lnSpcReduction="20000"/>
          </a:bodyPr>
          <a:lstStyle/>
          <a:p>
            <a:pPr>
              <a:lnSpc>
                <a:spcPct val="100000"/>
              </a:lnSpc>
            </a:pPr>
            <a:r>
              <a:rPr lang="en-US" dirty="0"/>
              <a:t>Don’t beat around the bush; say what the contractor is to do</a:t>
            </a:r>
          </a:p>
          <a:p>
            <a:pPr>
              <a:lnSpc>
                <a:spcPct val="100000"/>
              </a:lnSpc>
            </a:pPr>
            <a:r>
              <a:rPr lang="en-US" dirty="0"/>
              <a:t>Don’t use weak, squishy language such as:</a:t>
            </a:r>
          </a:p>
          <a:p>
            <a:pPr lvl="1">
              <a:lnSpc>
                <a:spcPct val="100000"/>
              </a:lnSpc>
            </a:pPr>
            <a:r>
              <a:rPr lang="en-US" dirty="0"/>
              <a:t>“The contractor must agree to …”</a:t>
            </a:r>
          </a:p>
          <a:p>
            <a:pPr lvl="2">
              <a:lnSpc>
                <a:spcPct val="100000"/>
              </a:lnSpc>
            </a:pPr>
            <a:r>
              <a:rPr lang="en-US" dirty="0"/>
              <a:t>Is it sufficient if the contractor agrees to do something, or must it actually be done?</a:t>
            </a:r>
          </a:p>
          <a:p>
            <a:pPr lvl="1">
              <a:lnSpc>
                <a:spcPct val="100000"/>
              </a:lnSpc>
            </a:pPr>
            <a:r>
              <a:rPr lang="en-US" dirty="0"/>
              <a:t>“Must have the capability to…”</a:t>
            </a:r>
          </a:p>
          <a:p>
            <a:pPr lvl="2">
              <a:lnSpc>
                <a:spcPct val="100000"/>
              </a:lnSpc>
            </a:pPr>
            <a:r>
              <a:rPr lang="en-US" dirty="0"/>
              <a:t>Does the contractor merely have to be capable of doing something, or again, must it actually do it?</a:t>
            </a:r>
          </a:p>
          <a:p>
            <a:pPr>
              <a:lnSpc>
                <a:spcPct val="100000"/>
              </a:lnSpc>
            </a:pPr>
            <a:r>
              <a:rPr lang="en-US" dirty="0"/>
              <a:t>Whereas, probably either of the above phrases would legally be interpreted as a requirement: </a:t>
            </a:r>
          </a:p>
          <a:p>
            <a:pPr lvl="1">
              <a:lnSpc>
                <a:spcPct val="100000"/>
              </a:lnSpc>
            </a:pPr>
            <a:r>
              <a:rPr lang="en-US" dirty="0"/>
              <a:t>All they do is add extra words</a:t>
            </a:r>
          </a:p>
          <a:p>
            <a:pPr lvl="1">
              <a:lnSpc>
                <a:spcPct val="100000"/>
              </a:lnSpc>
            </a:pPr>
            <a:r>
              <a:rPr lang="en-US" dirty="0"/>
              <a:t>The requirement is clearer without them</a:t>
            </a:r>
          </a:p>
          <a:p>
            <a:pPr lvl="1">
              <a:lnSpc>
                <a:spcPct val="100000"/>
              </a:lnSpc>
            </a:pPr>
            <a:r>
              <a:rPr lang="en-US" dirty="0"/>
              <a:t>i.e., Addition by subtraction</a:t>
            </a:r>
          </a:p>
        </p:txBody>
      </p:sp>
      <p:sp>
        <p:nvSpPr>
          <p:cNvPr id="4" name="Footer Placeholder 3">
            <a:extLst>
              <a:ext uri="{FF2B5EF4-FFF2-40B4-BE49-F238E27FC236}">
                <a16:creationId xmlns:a16="http://schemas.microsoft.com/office/drawing/2014/main" id="{DAE4CCD7-8190-4B36-8906-8889F775E852}"/>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ED4A20C8-D784-414C-81C5-3F701279A797}"/>
              </a:ext>
            </a:extLst>
          </p:cNvPr>
          <p:cNvSpPr>
            <a:spLocks noGrp="1"/>
          </p:cNvSpPr>
          <p:nvPr>
            <p:ph type="sldNum" sz="quarter" idx="12"/>
          </p:nvPr>
        </p:nvSpPr>
        <p:spPr/>
        <p:txBody>
          <a:bodyPr/>
          <a:lstStyle/>
          <a:p>
            <a:fld id="{D57F1E4F-1CFF-5643-939E-02111984F565}" type="slidenum">
              <a:rPr lang="en-US" smtClean="0"/>
              <a:t>29</a:t>
            </a:fld>
            <a:endParaRPr lang="en-US" dirty="0"/>
          </a:p>
        </p:txBody>
      </p:sp>
    </p:spTree>
    <p:extLst>
      <p:ext uri="{BB962C8B-B14F-4D97-AF65-F5344CB8AC3E}">
        <p14:creationId xmlns:p14="http://schemas.microsoft.com/office/powerpoint/2010/main" val="4275903188"/>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9666" name="Rectangle 2">
            <a:extLst>
              <a:ext uri="{FF2B5EF4-FFF2-40B4-BE49-F238E27FC236}">
                <a16:creationId xmlns:a16="http://schemas.microsoft.com/office/drawing/2014/main" id="{D03B8431-761F-458D-8E3E-C0291FAF8818}"/>
              </a:ext>
            </a:extLst>
          </p:cNvPr>
          <p:cNvSpPr>
            <a:spLocks noGrp="1" noChangeArrowheads="1"/>
          </p:cNvSpPr>
          <p:nvPr>
            <p:ph type="title"/>
          </p:nvPr>
        </p:nvSpPr>
        <p:spPr>
          <a:xfrm>
            <a:off x="1905000" y="228600"/>
            <a:ext cx="8382000" cy="8382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r>
              <a:rPr lang="en-US" sz="3600" dirty="0">
                <a:solidFill>
                  <a:srgbClr val="FFFF00"/>
                </a:solidFill>
              </a:rPr>
              <a:t> </a:t>
            </a:r>
          </a:p>
        </p:txBody>
      </p:sp>
      <p:sp>
        <p:nvSpPr>
          <p:cNvPr id="3569667" name="Rectangle 3">
            <a:extLst>
              <a:ext uri="{FF2B5EF4-FFF2-40B4-BE49-F238E27FC236}">
                <a16:creationId xmlns:a16="http://schemas.microsoft.com/office/drawing/2014/main" id="{261D0262-34E2-4CED-B938-BFC4A1EF1F04}"/>
              </a:ext>
            </a:extLst>
          </p:cNvPr>
          <p:cNvSpPr>
            <a:spLocks noGrp="1" noChangeArrowheads="1"/>
          </p:cNvSpPr>
          <p:nvPr>
            <p:ph idx="1"/>
          </p:nvPr>
        </p:nvSpPr>
        <p:spPr>
          <a:xfrm>
            <a:off x="424205" y="1395166"/>
            <a:ext cx="11316879" cy="5005633"/>
          </a:xfrm>
        </p:spPr>
        <p:txBody>
          <a:bodyPr>
            <a:normAutofit/>
          </a:bodyPr>
          <a:lstStyle/>
          <a:p>
            <a:pPr marL="455613" indent="-455613">
              <a:lnSpc>
                <a:spcPct val="90000"/>
              </a:lnSpc>
              <a:spcBef>
                <a:spcPct val="15000"/>
              </a:spcBef>
              <a:buBlip>
                <a:blip r:embed="rId3"/>
              </a:buBlip>
              <a:defRPr/>
            </a:pPr>
            <a:r>
              <a:rPr lang="en-US" dirty="0"/>
              <a:t>For its national certification, GW said it provided HMO services for the federal government, nothing else</a:t>
            </a:r>
          </a:p>
          <a:p>
            <a:pPr marL="455613" indent="-455613">
              <a:lnSpc>
                <a:spcPct val="90000"/>
              </a:lnSpc>
              <a:spcBef>
                <a:spcPct val="15000"/>
              </a:spcBef>
              <a:buBlip>
                <a:blip r:embed="rId3"/>
              </a:buBlip>
              <a:defRPr/>
            </a:pPr>
            <a:r>
              <a:rPr lang="en-US" dirty="0"/>
              <a:t>It was known that all the incumbent HMO providers at the time of the procurement had one of the expected national certifications, so GW was asked to provide that certification</a:t>
            </a:r>
          </a:p>
          <a:p>
            <a:pPr marL="455613" indent="-455613">
              <a:lnSpc>
                <a:spcPct val="90000"/>
              </a:lnSpc>
              <a:spcBef>
                <a:spcPct val="15000"/>
              </a:spcBef>
              <a:buBlip>
                <a:blip r:embed="rId3"/>
              </a:buBlip>
              <a:defRPr/>
            </a:pPr>
            <a:r>
              <a:rPr lang="en-US" dirty="0"/>
              <a:t>In reply, GW said it:</a:t>
            </a:r>
          </a:p>
          <a:p>
            <a:pPr marL="855663" lvl="1">
              <a:lnSpc>
                <a:spcPct val="90000"/>
              </a:lnSpc>
              <a:spcBef>
                <a:spcPct val="15000"/>
              </a:spcBef>
              <a:buFont typeface="Arial" pitchFamily="34" charset="0"/>
              <a:buChar char="–"/>
              <a:defRPr/>
            </a:pPr>
            <a:r>
              <a:rPr lang="en-US" dirty="0"/>
              <a:t>Would have cost $20,000 to be re-evaluated for re-certification, and it didn’t think the certification was worth that expense </a:t>
            </a:r>
          </a:p>
          <a:p>
            <a:pPr marL="855663" lvl="1">
              <a:lnSpc>
                <a:spcPct val="90000"/>
              </a:lnSpc>
              <a:spcBef>
                <a:spcPct val="15000"/>
              </a:spcBef>
              <a:buFont typeface="Arial" pitchFamily="34" charset="0"/>
              <a:buChar char="–"/>
              <a:defRPr/>
            </a:pPr>
            <a:r>
              <a:rPr lang="en-US" dirty="0"/>
              <a:t>Had allowed its national certification to lapse</a:t>
            </a:r>
          </a:p>
        </p:txBody>
      </p:sp>
      <p:sp>
        <p:nvSpPr>
          <p:cNvPr id="6" name="Footer Placeholder 3">
            <a:extLst>
              <a:ext uri="{FF2B5EF4-FFF2-40B4-BE49-F238E27FC236}">
                <a16:creationId xmlns:a16="http://schemas.microsoft.com/office/drawing/2014/main" id="{E40247EA-B6ED-4EE3-B579-F4321D8B01D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74B8E25-A41B-4569-A463-078D34183830}"/>
              </a:ext>
            </a:extLst>
          </p:cNvPr>
          <p:cNvSpPr>
            <a:spLocks noGrp="1"/>
          </p:cNvSpPr>
          <p:nvPr>
            <p:ph type="sldNum" sz="quarter" idx="12"/>
          </p:nvPr>
        </p:nvSpPr>
        <p:spPr/>
        <p:txBody>
          <a:bodyPr/>
          <a:lstStyle/>
          <a:p>
            <a:pPr>
              <a:defRPr/>
            </a:pPr>
            <a:fld id="{9684A830-DA61-4DDC-B2A4-5453118F32E7}" type="slidenum">
              <a:rPr lang="en-US" altLang="en-US"/>
              <a:pPr>
                <a:defRPr/>
              </a:pPr>
              <a:t>290</a:t>
            </a:fld>
            <a:endParaRPr lang="en-US" altLang="en-US" dirty="0"/>
          </a:p>
        </p:txBody>
      </p:sp>
      <p:sp>
        <p:nvSpPr>
          <p:cNvPr id="4" name="Footer Placeholder 3">
            <a:extLst>
              <a:ext uri="{FF2B5EF4-FFF2-40B4-BE49-F238E27FC236}">
                <a16:creationId xmlns:a16="http://schemas.microsoft.com/office/drawing/2014/main" id="{AD5CC40F-CBE7-49AF-A7B7-CDB43A3C176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02089940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9906" name="Rectangle 2">
            <a:extLst>
              <a:ext uri="{FF2B5EF4-FFF2-40B4-BE49-F238E27FC236}">
                <a16:creationId xmlns:a16="http://schemas.microsoft.com/office/drawing/2014/main" id="{CC43D416-2282-49DB-AA10-D3FFD5509AC1}"/>
              </a:ext>
            </a:extLst>
          </p:cNvPr>
          <p:cNvSpPr>
            <a:spLocks noGrp="1" noChangeArrowheads="1"/>
          </p:cNvSpPr>
          <p:nvPr>
            <p:ph type="title"/>
          </p:nvPr>
        </p:nvSpPr>
        <p:spPr>
          <a:xfrm>
            <a:off x="1905000" y="228600"/>
            <a:ext cx="8382000" cy="8382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r>
              <a:rPr lang="en-US" sz="3600" dirty="0">
                <a:solidFill>
                  <a:srgbClr val="FFFF00"/>
                </a:solidFill>
              </a:rPr>
              <a:t> </a:t>
            </a:r>
          </a:p>
        </p:txBody>
      </p:sp>
      <p:sp>
        <p:nvSpPr>
          <p:cNvPr id="3579907" name="Rectangle 3">
            <a:extLst>
              <a:ext uri="{FF2B5EF4-FFF2-40B4-BE49-F238E27FC236}">
                <a16:creationId xmlns:a16="http://schemas.microsoft.com/office/drawing/2014/main" id="{A5BEBA2C-E547-49AC-824D-C393B75390C5}"/>
              </a:ext>
            </a:extLst>
          </p:cNvPr>
          <p:cNvSpPr>
            <a:spLocks noGrp="1" noChangeArrowheads="1"/>
          </p:cNvSpPr>
          <p:nvPr>
            <p:ph idx="1"/>
          </p:nvPr>
        </p:nvSpPr>
        <p:spPr>
          <a:xfrm>
            <a:off x="466627" y="1753386"/>
            <a:ext cx="11321592" cy="4647414"/>
          </a:xfrm>
        </p:spPr>
        <p:txBody>
          <a:bodyPr>
            <a:normAutofit/>
          </a:bodyPr>
          <a:lstStyle/>
          <a:p>
            <a:pPr marL="455613" indent="-455613">
              <a:lnSpc>
                <a:spcPct val="95000"/>
              </a:lnSpc>
              <a:buBlip>
                <a:blip r:embed="rId3"/>
              </a:buBlip>
              <a:defRPr/>
            </a:pPr>
            <a:r>
              <a:rPr lang="en-US" dirty="0"/>
              <a:t>GW was asked to explain how having a federal contract was equivalent to the expected national certifications</a:t>
            </a:r>
          </a:p>
          <a:p>
            <a:pPr marL="455613" indent="-455613">
              <a:lnSpc>
                <a:spcPct val="95000"/>
              </a:lnSpc>
              <a:buBlip>
                <a:blip r:embed="rId3"/>
              </a:buBlip>
              <a:defRPr/>
            </a:pPr>
            <a:r>
              <a:rPr lang="en-US" dirty="0"/>
              <a:t>GW said that the federal government was national in scope and did an exhaustive analysis of vendors before awarding a contract to provide medical services to federal employees, retirees and dependents</a:t>
            </a:r>
          </a:p>
          <a:p>
            <a:pPr marL="455613" indent="-455613">
              <a:lnSpc>
                <a:spcPct val="95000"/>
              </a:lnSpc>
              <a:buBlip>
                <a:blip r:embed="rId3"/>
              </a:buBlip>
              <a:defRPr/>
            </a:pPr>
            <a:r>
              <a:rPr lang="en-US" dirty="0"/>
              <a:t>DBM did not consider this to be a sufficient equivalence</a:t>
            </a:r>
          </a:p>
        </p:txBody>
      </p:sp>
      <p:sp>
        <p:nvSpPr>
          <p:cNvPr id="6" name="Footer Placeholder 3">
            <a:extLst>
              <a:ext uri="{FF2B5EF4-FFF2-40B4-BE49-F238E27FC236}">
                <a16:creationId xmlns:a16="http://schemas.microsoft.com/office/drawing/2014/main" id="{D90796CA-178B-41B6-82A2-C50018CE9E2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0D65923-9142-4EEC-B913-52574D3E9CA2}"/>
              </a:ext>
            </a:extLst>
          </p:cNvPr>
          <p:cNvSpPr>
            <a:spLocks noGrp="1"/>
          </p:cNvSpPr>
          <p:nvPr>
            <p:ph type="sldNum" sz="quarter" idx="12"/>
          </p:nvPr>
        </p:nvSpPr>
        <p:spPr/>
        <p:txBody>
          <a:bodyPr/>
          <a:lstStyle/>
          <a:p>
            <a:pPr>
              <a:defRPr/>
            </a:pPr>
            <a:fld id="{EEDAE129-9DE9-4206-8516-7BAB1777F02A}" type="slidenum">
              <a:rPr lang="en-US" altLang="en-US"/>
              <a:pPr>
                <a:defRPr/>
              </a:pPr>
              <a:t>291</a:t>
            </a:fld>
            <a:endParaRPr lang="en-US" altLang="en-US" dirty="0"/>
          </a:p>
        </p:txBody>
      </p:sp>
      <p:sp>
        <p:nvSpPr>
          <p:cNvPr id="4" name="Footer Placeholder 3">
            <a:extLst>
              <a:ext uri="{FF2B5EF4-FFF2-40B4-BE49-F238E27FC236}">
                <a16:creationId xmlns:a16="http://schemas.microsoft.com/office/drawing/2014/main" id="{FA918A4F-B92C-47D3-8A5F-74F89AF99573}"/>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26871509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62" name="Rectangle 2">
            <a:extLst>
              <a:ext uri="{FF2B5EF4-FFF2-40B4-BE49-F238E27FC236}">
                <a16:creationId xmlns:a16="http://schemas.microsoft.com/office/drawing/2014/main" id="{FED5C812-7D3F-4CD3-B7C8-379959FAE91D}"/>
              </a:ext>
            </a:extLst>
          </p:cNvPr>
          <p:cNvSpPr>
            <a:spLocks noGrp="1" noChangeArrowheads="1"/>
          </p:cNvSpPr>
          <p:nvPr>
            <p:ph type="title"/>
          </p:nvPr>
        </p:nvSpPr>
        <p:spPr>
          <a:xfrm>
            <a:off x="1905000" y="228600"/>
            <a:ext cx="8382000" cy="8382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r>
              <a:rPr lang="en-US" sz="3600" dirty="0">
                <a:solidFill>
                  <a:srgbClr val="FFFF00"/>
                </a:solidFill>
              </a:rPr>
              <a:t> </a:t>
            </a:r>
          </a:p>
        </p:txBody>
      </p:sp>
      <p:sp>
        <p:nvSpPr>
          <p:cNvPr id="3573763" name="Rectangle 3">
            <a:extLst>
              <a:ext uri="{FF2B5EF4-FFF2-40B4-BE49-F238E27FC236}">
                <a16:creationId xmlns:a16="http://schemas.microsoft.com/office/drawing/2014/main" id="{8B82B3CC-2528-4B30-853B-B423180C95CD}"/>
              </a:ext>
            </a:extLst>
          </p:cNvPr>
          <p:cNvSpPr>
            <a:spLocks noGrp="1" noChangeArrowheads="1"/>
          </p:cNvSpPr>
          <p:nvPr>
            <p:ph idx="1"/>
          </p:nvPr>
        </p:nvSpPr>
        <p:spPr>
          <a:xfrm>
            <a:off x="424206" y="1583702"/>
            <a:ext cx="11307452" cy="4817097"/>
          </a:xfrm>
        </p:spPr>
        <p:txBody>
          <a:bodyPr>
            <a:normAutofit/>
          </a:bodyPr>
          <a:lstStyle/>
          <a:p>
            <a:pPr marL="455613" indent="-455613">
              <a:lnSpc>
                <a:spcPct val="90000"/>
              </a:lnSpc>
              <a:spcBef>
                <a:spcPct val="15000"/>
              </a:spcBef>
              <a:buClr>
                <a:schemeClr val="tx1"/>
              </a:buClr>
              <a:buSzTx/>
              <a:buBlip>
                <a:blip r:embed="rId3"/>
              </a:buBlip>
              <a:defRPr/>
            </a:pPr>
            <a:r>
              <a:rPr lang="en-US" dirty="0"/>
              <a:t>GW was then notified it was being eliminated from the award consideration</a:t>
            </a:r>
          </a:p>
          <a:p>
            <a:pPr marL="855663" lvl="1">
              <a:lnSpc>
                <a:spcPct val="90000"/>
              </a:lnSpc>
              <a:spcBef>
                <a:spcPct val="15000"/>
              </a:spcBef>
              <a:buClr>
                <a:schemeClr val="tx1"/>
              </a:buClr>
              <a:buFont typeface="Arial" pitchFamily="34" charset="0"/>
              <a:buChar char="–"/>
              <a:defRPr/>
            </a:pPr>
            <a:r>
              <a:rPr lang="en-US" dirty="0"/>
              <a:t>For not meeting the minimum qualifications</a:t>
            </a:r>
          </a:p>
          <a:p>
            <a:pPr marL="455613" indent="-455613">
              <a:lnSpc>
                <a:spcPct val="90000"/>
              </a:lnSpc>
              <a:spcBef>
                <a:spcPct val="15000"/>
              </a:spcBef>
              <a:buClr>
                <a:schemeClr val="tx1"/>
              </a:buClr>
              <a:buSzTx/>
              <a:buBlip>
                <a:blip r:embed="rId3"/>
              </a:buBlip>
              <a:defRPr/>
            </a:pPr>
            <a:r>
              <a:rPr lang="en-US" dirty="0"/>
              <a:t>GW protested its elimination</a:t>
            </a:r>
          </a:p>
          <a:p>
            <a:pPr marL="455613" indent="-455613">
              <a:lnSpc>
                <a:spcPct val="90000"/>
              </a:lnSpc>
              <a:spcBef>
                <a:spcPct val="15000"/>
              </a:spcBef>
              <a:buClr>
                <a:schemeClr val="tx1"/>
              </a:buClr>
              <a:buSzTx/>
              <a:buBlip>
                <a:blip r:embed="rId3"/>
              </a:buBlip>
              <a:defRPr/>
            </a:pPr>
            <a:r>
              <a:rPr lang="en-US" dirty="0"/>
              <a:t>In the protest denial the procurement officer stated that if GW was unsure if it met the national certification requirement it should have asked for clarification</a:t>
            </a:r>
          </a:p>
          <a:p>
            <a:pPr marL="455613" indent="-455613">
              <a:lnSpc>
                <a:spcPct val="90000"/>
              </a:lnSpc>
              <a:spcBef>
                <a:spcPct val="15000"/>
              </a:spcBef>
              <a:buClr>
                <a:schemeClr val="tx1"/>
              </a:buClr>
              <a:buSzTx/>
              <a:buBlip>
                <a:blip r:embed="rId3"/>
              </a:buBlip>
              <a:defRPr/>
            </a:pPr>
            <a:r>
              <a:rPr lang="en-US" dirty="0"/>
              <a:t>Or, asked for the requirement to be changed if it thought the requirement was unreasonably restrictive</a:t>
            </a:r>
          </a:p>
        </p:txBody>
      </p:sp>
      <p:sp>
        <p:nvSpPr>
          <p:cNvPr id="6" name="Footer Placeholder 3">
            <a:extLst>
              <a:ext uri="{FF2B5EF4-FFF2-40B4-BE49-F238E27FC236}">
                <a16:creationId xmlns:a16="http://schemas.microsoft.com/office/drawing/2014/main" id="{823E55C8-7E2D-4EF1-9FDD-09F389F1BB4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DE41B7D-B836-4EB9-8967-5BD8B7537475}"/>
              </a:ext>
            </a:extLst>
          </p:cNvPr>
          <p:cNvSpPr>
            <a:spLocks noGrp="1"/>
          </p:cNvSpPr>
          <p:nvPr>
            <p:ph type="sldNum" sz="quarter" idx="12"/>
          </p:nvPr>
        </p:nvSpPr>
        <p:spPr/>
        <p:txBody>
          <a:bodyPr/>
          <a:lstStyle/>
          <a:p>
            <a:pPr>
              <a:defRPr/>
            </a:pPr>
            <a:fld id="{4D2AA825-6A7F-442A-8AA3-B56DE1ECD944}" type="slidenum">
              <a:rPr lang="en-US" altLang="en-US"/>
              <a:pPr>
                <a:defRPr/>
              </a:pPr>
              <a:t>292</a:t>
            </a:fld>
            <a:endParaRPr lang="en-US" altLang="en-US" dirty="0"/>
          </a:p>
        </p:txBody>
      </p:sp>
      <p:sp>
        <p:nvSpPr>
          <p:cNvPr id="4" name="Footer Placeholder 3">
            <a:extLst>
              <a:ext uri="{FF2B5EF4-FFF2-40B4-BE49-F238E27FC236}">
                <a16:creationId xmlns:a16="http://schemas.microsoft.com/office/drawing/2014/main" id="{CDA833B8-A892-4A19-8373-B52B5A91AD5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43713411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5810" name="Rectangle 2">
            <a:extLst>
              <a:ext uri="{FF2B5EF4-FFF2-40B4-BE49-F238E27FC236}">
                <a16:creationId xmlns:a16="http://schemas.microsoft.com/office/drawing/2014/main" id="{9B1AC875-3982-4A75-A700-1F9ACAD6F7AE}"/>
              </a:ext>
            </a:extLst>
          </p:cNvPr>
          <p:cNvSpPr>
            <a:spLocks noGrp="1" noChangeArrowheads="1"/>
          </p:cNvSpPr>
          <p:nvPr>
            <p:ph type="title"/>
          </p:nvPr>
        </p:nvSpPr>
        <p:spPr>
          <a:xfrm>
            <a:off x="1905000" y="228600"/>
            <a:ext cx="8382000" cy="6858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p>
        </p:txBody>
      </p:sp>
      <p:sp>
        <p:nvSpPr>
          <p:cNvPr id="3575811" name="Rectangle 3">
            <a:extLst>
              <a:ext uri="{FF2B5EF4-FFF2-40B4-BE49-F238E27FC236}">
                <a16:creationId xmlns:a16="http://schemas.microsoft.com/office/drawing/2014/main" id="{4429B390-90F1-441E-ADD2-9843165677AB}"/>
              </a:ext>
            </a:extLst>
          </p:cNvPr>
          <p:cNvSpPr>
            <a:spLocks noGrp="1" noChangeArrowheads="1"/>
          </p:cNvSpPr>
          <p:nvPr>
            <p:ph idx="1"/>
          </p:nvPr>
        </p:nvSpPr>
        <p:spPr>
          <a:xfrm>
            <a:off x="382553" y="1300898"/>
            <a:ext cx="11448086" cy="5099901"/>
          </a:xfrm>
        </p:spPr>
        <p:txBody>
          <a:bodyPr>
            <a:normAutofit/>
          </a:bodyPr>
          <a:lstStyle/>
          <a:p>
            <a:pPr marL="455613" indent="-455613">
              <a:lnSpc>
                <a:spcPct val="90000"/>
              </a:lnSpc>
              <a:spcBef>
                <a:spcPct val="15000"/>
              </a:spcBef>
              <a:buClr>
                <a:schemeClr val="tx1"/>
              </a:buClr>
              <a:buBlip>
                <a:blip r:embed="rId3"/>
              </a:buBlip>
              <a:defRPr/>
            </a:pPr>
            <a:r>
              <a:rPr lang="en-US" dirty="0"/>
              <a:t>GW said that it didn’t do either of these actions because it had absolutely no doubt it satisfied the requirement</a:t>
            </a:r>
          </a:p>
          <a:p>
            <a:pPr marL="455613" indent="-455613">
              <a:lnSpc>
                <a:spcPct val="90000"/>
              </a:lnSpc>
              <a:spcBef>
                <a:spcPct val="15000"/>
              </a:spcBef>
              <a:buClr>
                <a:schemeClr val="tx1"/>
              </a:buClr>
              <a:buBlip>
                <a:blip r:embed="rId3"/>
              </a:buBlip>
              <a:defRPr/>
            </a:pPr>
            <a:r>
              <a:rPr lang="en-US" dirty="0"/>
              <a:t>Until GW’s proposal was rejected, it said it had no idea the State would not accept having a federal contract as meeting this requirement </a:t>
            </a:r>
          </a:p>
          <a:p>
            <a:pPr marL="455613" indent="-455613">
              <a:lnSpc>
                <a:spcPct val="90000"/>
              </a:lnSpc>
              <a:spcBef>
                <a:spcPct val="15000"/>
              </a:spcBef>
              <a:buClr>
                <a:schemeClr val="tx1"/>
              </a:buClr>
              <a:buBlip>
                <a:blip r:embed="rId3"/>
              </a:buBlip>
              <a:defRPr/>
            </a:pPr>
            <a:r>
              <a:rPr lang="en-US" dirty="0"/>
              <a:t>From its standpoint GW thus felt there was a latent ambiguity in the minimum qualifications</a:t>
            </a:r>
          </a:p>
          <a:p>
            <a:pPr marL="455613" indent="-455613">
              <a:lnSpc>
                <a:spcPct val="90000"/>
              </a:lnSpc>
              <a:spcBef>
                <a:spcPct val="15000"/>
              </a:spcBef>
              <a:buClr>
                <a:schemeClr val="tx1"/>
              </a:buClr>
              <a:buBlip>
                <a:blip r:embed="rId3"/>
              </a:buBlip>
              <a:defRPr/>
            </a:pPr>
            <a:r>
              <a:rPr lang="en-US" dirty="0"/>
              <a:t>i.e., it could not reasonably have known how the State meant this requirement before being rejected for not meeting it </a:t>
            </a:r>
          </a:p>
        </p:txBody>
      </p:sp>
      <p:sp>
        <p:nvSpPr>
          <p:cNvPr id="6" name="Footer Placeholder 3">
            <a:extLst>
              <a:ext uri="{FF2B5EF4-FFF2-40B4-BE49-F238E27FC236}">
                <a16:creationId xmlns:a16="http://schemas.microsoft.com/office/drawing/2014/main" id="{FE565927-A0EC-47BF-BA73-6BA3E332ECF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D340BDB-5D5F-433D-B3D2-6D5CE5C0D29B}"/>
              </a:ext>
            </a:extLst>
          </p:cNvPr>
          <p:cNvSpPr>
            <a:spLocks noGrp="1"/>
          </p:cNvSpPr>
          <p:nvPr>
            <p:ph type="sldNum" sz="quarter" idx="12"/>
          </p:nvPr>
        </p:nvSpPr>
        <p:spPr/>
        <p:txBody>
          <a:bodyPr/>
          <a:lstStyle/>
          <a:p>
            <a:pPr>
              <a:defRPr/>
            </a:pPr>
            <a:fld id="{E66CB063-8499-4169-B959-FBF6853F5A1D}" type="slidenum">
              <a:rPr lang="en-US" altLang="en-US"/>
              <a:pPr>
                <a:defRPr/>
              </a:pPr>
              <a:t>293</a:t>
            </a:fld>
            <a:endParaRPr lang="en-US" altLang="en-US" dirty="0"/>
          </a:p>
        </p:txBody>
      </p:sp>
    </p:spTree>
    <p:extLst>
      <p:ext uri="{BB962C8B-B14F-4D97-AF65-F5344CB8AC3E}">
        <p14:creationId xmlns:p14="http://schemas.microsoft.com/office/powerpoint/2010/main" val="366060365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1954" name="Rectangle 2">
            <a:extLst>
              <a:ext uri="{FF2B5EF4-FFF2-40B4-BE49-F238E27FC236}">
                <a16:creationId xmlns:a16="http://schemas.microsoft.com/office/drawing/2014/main" id="{0616ACD0-DA8F-433C-95AA-6FBD29AE476D}"/>
              </a:ext>
            </a:extLst>
          </p:cNvPr>
          <p:cNvSpPr>
            <a:spLocks noGrp="1" noChangeArrowheads="1"/>
          </p:cNvSpPr>
          <p:nvPr>
            <p:ph type="title"/>
          </p:nvPr>
        </p:nvSpPr>
        <p:spPr>
          <a:xfrm>
            <a:off x="1905000" y="228600"/>
            <a:ext cx="8382000" cy="8382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p>
        </p:txBody>
      </p:sp>
      <p:sp>
        <p:nvSpPr>
          <p:cNvPr id="3581955" name="Rectangle 3">
            <a:extLst>
              <a:ext uri="{FF2B5EF4-FFF2-40B4-BE49-F238E27FC236}">
                <a16:creationId xmlns:a16="http://schemas.microsoft.com/office/drawing/2014/main" id="{D6398272-14E7-4E99-8B40-A167090B2820}"/>
              </a:ext>
            </a:extLst>
          </p:cNvPr>
          <p:cNvSpPr>
            <a:spLocks noGrp="1" noChangeArrowheads="1"/>
          </p:cNvSpPr>
          <p:nvPr>
            <p:ph idx="1"/>
          </p:nvPr>
        </p:nvSpPr>
        <p:spPr>
          <a:xfrm>
            <a:off x="438346" y="1143000"/>
            <a:ext cx="11430192" cy="5334000"/>
          </a:xfrm>
        </p:spPr>
        <p:txBody>
          <a:bodyPr>
            <a:normAutofit/>
          </a:bodyPr>
          <a:lstStyle/>
          <a:p>
            <a:pPr marL="455613" indent="-455613">
              <a:lnSpc>
                <a:spcPct val="95000"/>
              </a:lnSpc>
              <a:buClr>
                <a:schemeClr val="tx1"/>
              </a:buClr>
              <a:buBlip>
                <a:blip r:embed="rId3"/>
              </a:buBlip>
              <a:defRPr/>
            </a:pPr>
            <a:r>
              <a:rPr lang="en-US" dirty="0"/>
              <a:t>Initially, DBM felt this wasn’t an ambiguity</a:t>
            </a:r>
          </a:p>
          <a:p>
            <a:pPr marL="455613" indent="-455613">
              <a:lnSpc>
                <a:spcPct val="95000"/>
              </a:lnSpc>
              <a:buClr>
                <a:schemeClr val="tx1"/>
              </a:buClr>
              <a:buBlip>
                <a:blip r:embed="rId3"/>
              </a:buBlip>
              <a:defRPr/>
            </a:pPr>
            <a:r>
              <a:rPr lang="en-US" dirty="0"/>
              <a:t>Or, if it was, it was a patent (obvious) one</a:t>
            </a:r>
          </a:p>
          <a:p>
            <a:pPr marL="455613" indent="-455613">
              <a:lnSpc>
                <a:spcPct val="95000"/>
              </a:lnSpc>
              <a:buClr>
                <a:schemeClr val="tx1"/>
              </a:buClr>
              <a:buBlip>
                <a:blip r:embed="rId3"/>
              </a:buBlip>
              <a:defRPr/>
            </a:pPr>
            <a:r>
              <a:rPr lang="en-US" dirty="0"/>
              <a:t>Which meant GW should have inquired as to what the State wanted as satisfactory evidence of meeting the requirement</a:t>
            </a:r>
          </a:p>
          <a:p>
            <a:pPr marL="455613" indent="-455613">
              <a:lnSpc>
                <a:spcPct val="95000"/>
              </a:lnSpc>
              <a:buClr>
                <a:schemeClr val="tx1"/>
              </a:buClr>
              <a:buBlip>
                <a:blip r:embed="rId3"/>
              </a:buBlip>
              <a:defRPr/>
            </a:pPr>
            <a:r>
              <a:rPr lang="en-US" dirty="0"/>
              <a:t>But, DBM also knew that if it denied the protest and the denial was appealed</a:t>
            </a:r>
          </a:p>
          <a:p>
            <a:pPr marL="455613" indent="-455613">
              <a:lnSpc>
                <a:spcPct val="95000"/>
              </a:lnSpc>
              <a:buClr>
                <a:schemeClr val="tx1"/>
              </a:buClr>
              <a:buBlip>
                <a:blip r:embed="rId3"/>
              </a:buBlip>
              <a:defRPr/>
            </a:pPr>
            <a:r>
              <a:rPr lang="en-US" dirty="0"/>
              <a:t>The decision by the MSBCA would center on whether it was reasonable for GW to have concluded it met the requirement </a:t>
            </a:r>
          </a:p>
        </p:txBody>
      </p:sp>
      <p:sp>
        <p:nvSpPr>
          <p:cNvPr id="6" name="Footer Placeholder 3">
            <a:extLst>
              <a:ext uri="{FF2B5EF4-FFF2-40B4-BE49-F238E27FC236}">
                <a16:creationId xmlns:a16="http://schemas.microsoft.com/office/drawing/2014/main" id="{25D23FD3-9E7A-4B71-9810-0665F4EC636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5E25DB7-1430-4F39-A324-2937FA5B1EB2}"/>
              </a:ext>
            </a:extLst>
          </p:cNvPr>
          <p:cNvSpPr>
            <a:spLocks noGrp="1"/>
          </p:cNvSpPr>
          <p:nvPr>
            <p:ph type="sldNum" sz="quarter" idx="12"/>
          </p:nvPr>
        </p:nvSpPr>
        <p:spPr/>
        <p:txBody>
          <a:bodyPr/>
          <a:lstStyle/>
          <a:p>
            <a:pPr>
              <a:defRPr/>
            </a:pPr>
            <a:fld id="{17DF3F25-B900-42D0-8926-AAD47814B50E}" type="slidenum">
              <a:rPr lang="en-US" altLang="en-US"/>
              <a:pPr>
                <a:defRPr/>
              </a:pPr>
              <a:t>294</a:t>
            </a:fld>
            <a:endParaRPr lang="en-US" altLang="en-US" dirty="0"/>
          </a:p>
        </p:txBody>
      </p:sp>
    </p:spTree>
    <p:extLst>
      <p:ext uri="{BB962C8B-B14F-4D97-AF65-F5344CB8AC3E}">
        <p14:creationId xmlns:p14="http://schemas.microsoft.com/office/powerpoint/2010/main" val="4205965095"/>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3170" name="Rectangle 2">
            <a:extLst>
              <a:ext uri="{FF2B5EF4-FFF2-40B4-BE49-F238E27FC236}">
                <a16:creationId xmlns:a16="http://schemas.microsoft.com/office/drawing/2014/main" id="{D3030E06-F685-4E1C-BDFA-74E9D4F0386B}"/>
              </a:ext>
            </a:extLst>
          </p:cNvPr>
          <p:cNvSpPr>
            <a:spLocks noGrp="1" noChangeArrowheads="1"/>
          </p:cNvSpPr>
          <p:nvPr>
            <p:ph type="title"/>
          </p:nvPr>
        </p:nvSpPr>
        <p:spPr>
          <a:xfrm>
            <a:off x="1828800" y="228600"/>
            <a:ext cx="8382000" cy="6096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p>
        </p:txBody>
      </p:sp>
      <p:sp>
        <p:nvSpPr>
          <p:cNvPr id="3463171" name="Rectangle 3">
            <a:extLst>
              <a:ext uri="{FF2B5EF4-FFF2-40B4-BE49-F238E27FC236}">
                <a16:creationId xmlns:a16="http://schemas.microsoft.com/office/drawing/2014/main" id="{D4758225-C5CF-4ACA-BB5C-AD7D33A06DEC}"/>
              </a:ext>
            </a:extLst>
          </p:cNvPr>
          <p:cNvSpPr>
            <a:spLocks noGrp="1" noChangeArrowheads="1"/>
          </p:cNvSpPr>
          <p:nvPr>
            <p:ph idx="1"/>
          </p:nvPr>
        </p:nvSpPr>
        <p:spPr>
          <a:xfrm>
            <a:off x="509047" y="1428160"/>
            <a:ext cx="11300400" cy="5125039"/>
          </a:xfrm>
        </p:spPr>
        <p:txBody>
          <a:bodyPr>
            <a:normAutofit/>
          </a:bodyPr>
          <a:lstStyle/>
          <a:p>
            <a:pPr marL="455613" indent="-455613">
              <a:lnSpc>
                <a:spcPct val="90000"/>
              </a:lnSpc>
              <a:spcBef>
                <a:spcPct val="15000"/>
              </a:spcBef>
              <a:buBlip>
                <a:blip r:embed="rId3"/>
              </a:buBlip>
              <a:defRPr/>
            </a:pPr>
            <a:r>
              <a:rPr lang="en-US" dirty="0"/>
              <a:t>i.e., the decision wouldn’t focus on what DBM said it meant by the requirement</a:t>
            </a:r>
          </a:p>
          <a:p>
            <a:pPr marL="455613" indent="-455613">
              <a:lnSpc>
                <a:spcPct val="90000"/>
              </a:lnSpc>
              <a:spcBef>
                <a:spcPct val="15000"/>
              </a:spcBef>
              <a:buBlip>
                <a:blip r:embed="rId3"/>
              </a:buBlip>
              <a:defRPr/>
            </a:pPr>
            <a:r>
              <a:rPr lang="en-US" dirty="0"/>
              <a:t>The decision would focus on whether it made any sense for GW to conclude it met the requirement</a:t>
            </a:r>
          </a:p>
          <a:p>
            <a:pPr marL="455613" indent="-455613">
              <a:lnSpc>
                <a:spcPct val="90000"/>
              </a:lnSpc>
              <a:spcBef>
                <a:spcPct val="15000"/>
              </a:spcBef>
              <a:buBlip>
                <a:blip r:embed="rId3"/>
              </a:buBlip>
              <a:defRPr/>
            </a:pPr>
            <a:r>
              <a:rPr lang="en-US" dirty="0"/>
              <a:t>So, DBM upheld the protest</a:t>
            </a:r>
          </a:p>
          <a:p>
            <a:pPr marL="455613" indent="-455613">
              <a:lnSpc>
                <a:spcPct val="95000"/>
              </a:lnSpc>
              <a:spcBef>
                <a:spcPct val="15000"/>
              </a:spcBef>
              <a:buBlip>
                <a:blip r:embed="rId3"/>
              </a:buBlip>
              <a:defRPr/>
            </a:pPr>
            <a:r>
              <a:rPr lang="en-US" dirty="0"/>
              <a:t>And, avoided a possibly protracted protest and appeal situation, even though:</a:t>
            </a:r>
          </a:p>
          <a:p>
            <a:pPr marL="855663" lvl="1">
              <a:lnSpc>
                <a:spcPct val="90000"/>
              </a:lnSpc>
              <a:spcBef>
                <a:spcPct val="15000"/>
              </a:spcBef>
              <a:buFont typeface="Arial" pitchFamily="34" charset="0"/>
              <a:buChar char="–"/>
              <a:defRPr/>
            </a:pPr>
            <a:r>
              <a:rPr lang="en-US" dirty="0"/>
              <a:t>What GW had in the way of certification wasn’t what was meant</a:t>
            </a:r>
          </a:p>
          <a:p>
            <a:pPr marL="855663" lvl="1">
              <a:lnSpc>
                <a:spcPct val="95000"/>
              </a:lnSpc>
              <a:spcBef>
                <a:spcPct val="15000"/>
              </a:spcBef>
              <a:buFont typeface="Arial" pitchFamily="34" charset="0"/>
              <a:buChar char="–"/>
              <a:defRPr/>
            </a:pPr>
            <a:r>
              <a:rPr lang="en-US" dirty="0"/>
              <a:t>And, it was felt that DBM could have prevailed with its original patent ambiguity stance</a:t>
            </a:r>
          </a:p>
        </p:txBody>
      </p:sp>
      <p:sp>
        <p:nvSpPr>
          <p:cNvPr id="7" name="Footer Placeholder 3">
            <a:extLst>
              <a:ext uri="{FF2B5EF4-FFF2-40B4-BE49-F238E27FC236}">
                <a16:creationId xmlns:a16="http://schemas.microsoft.com/office/drawing/2014/main" id="{BDA7E5BC-CFB7-4D13-94D5-53F4DD87291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51ADDD60-B24E-4616-BF92-A9527B0CFC0A}"/>
              </a:ext>
            </a:extLst>
          </p:cNvPr>
          <p:cNvSpPr>
            <a:spLocks noGrp="1"/>
          </p:cNvSpPr>
          <p:nvPr>
            <p:ph type="sldNum" sz="quarter" idx="12"/>
          </p:nvPr>
        </p:nvSpPr>
        <p:spPr/>
        <p:txBody>
          <a:bodyPr/>
          <a:lstStyle/>
          <a:p>
            <a:pPr>
              <a:defRPr/>
            </a:pPr>
            <a:fld id="{19E4508C-9B6A-4A8F-848C-A4D344A0D37B}" type="slidenum">
              <a:rPr lang="en-US" altLang="en-US"/>
              <a:pPr>
                <a:defRPr/>
              </a:pPr>
              <a:t>295</a:t>
            </a:fld>
            <a:endParaRPr lang="en-US" altLang="en-US" dirty="0"/>
          </a:p>
        </p:txBody>
      </p:sp>
      <p:sp>
        <p:nvSpPr>
          <p:cNvPr id="3463172" name="Text Box 4">
            <a:extLst>
              <a:ext uri="{FF2B5EF4-FFF2-40B4-BE49-F238E27FC236}">
                <a16:creationId xmlns:a16="http://schemas.microsoft.com/office/drawing/2014/main" id="{7F99888A-61DF-453A-9C21-EB242DC3D691}"/>
              </a:ext>
            </a:extLst>
          </p:cNvPr>
          <p:cNvSpPr txBox="1">
            <a:spLocks noChangeArrowheads="1"/>
          </p:cNvSpPr>
          <p:nvPr/>
        </p:nvSpPr>
        <p:spPr bwMode="auto">
          <a:xfrm>
            <a:off x="1981200" y="152401"/>
            <a:ext cx="8077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sz="4800" dirty="0">
              <a:solidFill>
                <a:srgbClr val="FF6600"/>
              </a:solidFill>
              <a:effectLst>
                <a:outerShdw blurRad="38100" dist="38100" dir="2700000" algn="tl">
                  <a:srgbClr val="000000"/>
                </a:outerShdw>
              </a:effectLst>
            </a:endParaRPr>
          </a:p>
        </p:txBody>
      </p:sp>
    </p:spTree>
    <p:extLst>
      <p:ext uri="{BB962C8B-B14F-4D97-AF65-F5344CB8AC3E}">
        <p14:creationId xmlns:p14="http://schemas.microsoft.com/office/powerpoint/2010/main" val="429371956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02" name="Rectangle 2">
            <a:extLst>
              <a:ext uri="{FF2B5EF4-FFF2-40B4-BE49-F238E27FC236}">
                <a16:creationId xmlns:a16="http://schemas.microsoft.com/office/drawing/2014/main" id="{EAF5741C-9675-4015-B9B5-527EC6476BA2}"/>
              </a:ext>
            </a:extLst>
          </p:cNvPr>
          <p:cNvSpPr>
            <a:spLocks noGrp="1" noChangeArrowheads="1"/>
          </p:cNvSpPr>
          <p:nvPr>
            <p:ph type="title"/>
          </p:nvPr>
        </p:nvSpPr>
        <p:spPr>
          <a:xfrm>
            <a:off x="1828800" y="228600"/>
            <a:ext cx="8382000" cy="6096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p>
        </p:txBody>
      </p:sp>
      <p:sp>
        <p:nvSpPr>
          <p:cNvPr id="3584003" name="Rectangle 3">
            <a:extLst>
              <a:ext uri="{FF2B5EF4-FFF2-40B4-BE49-F238E27FC236}">
                <a16:creationId xmlns:a16="http://schemas.microsoft.com/office/drawing/2014/main" id="{A2191EE0-7106-4D01-8A9A-C8C7641FF8D8}"/>
              </a:ext>
            </a:extLst>
          </p:cNvPr>
          <p:cNvSpPr>
            <a:spLocks noGrp="1" noChangeArrowheads="1"/>
          </p:cNvSpPr>
          <p:nvPr>
            <p:ph idx="1"/>
          </p:nvPr>
        </p:nvSpPr>
        <p:spPr>
          <a:xfrm>
            <a:off x="490193" y="1489434"/>
            <a:ext cx="11420573" cy="5063765"/>
          </a:xfrm>
        </p:spPr>
        <p:txBody>
          <a:bodyPr>
            <a:normAutofit/>
          </a:bodyPr>
          <a:lstStyle/>
          <a:p>
            <a:pPr marL="455613" indent="-455613">
              <a:lnSpc>
                <a:spcPct val="90000"/>
              </a:lnSpc>
              <a:spcBef>
                <a:spcPct val="15000"/>
              </a:spcBef>
              <a:buBlip>
                <a:blip r:embed="rId3"/>
              </a:buBlip>
              <a:defRPr/>
            </a:pPr>
            <a:r>
              <a:rPr lang="en-US" dirty="0"/>
              <a:t>In this instance, DBM decided it was better not to even fight a battle that it was in everyone’s best interest for DBM to lose</a:t>
            </a:r>
          </a:p>
          <a:p>
            <a:pPr marL="455613" indent="-455613">
              <a:lnSpc>
                <a:spcPct val="90000"/>
              </a:lnSpc>
              <a:spcBef>
                <a:spcPct val="15000"/>
              </a:spcBef>
              <a:buBlip>
                <a:blip r:embed="rId3"/>
              </a:buBlip>
              <a:defRPr/>
            </a:pPr>
            <a:r>
              <a:rPr lang="en-US" dirty="0"/>
              <a:t>Since GW was an incumbent</a:t>
            </a:r>
          </a:p>
          <a:p>
            <a:pPr marL="855663" lvl="1">
              <a:lnSpc>
                <a:spcPct val="90000"/>
              </a:lnSpc>
              <a:spcBef>
                <a:spcPct val="15000"/>
              </a:spcBef>
              <a:buFont typeface="Arial" pitchFamily="34" charset="0"/>
              <a:buChar char="–"/>
              <a:defRPr/>
            </a:pPr>
            <a:r>
              <a:rPr lang="en-US" dirty="0"/>
              <a:t>And, had very high satisfaction ratings by State employees</a:t>
            </a:r>
          </a:p>
          <a:p>
            <a:pPr marL="455613" indent="-455613">
              <a:lnSpc>
                <a:spcPct val="90000"/>
              </a:lnSpc>
              <a:spcBef>
                <a:spcPct val="15000"/>
              </a:spcBef>
              <a:buClr>
                <a:schemeClr val="tx1"/>
              </a:buClr>
              <a:buBlip>
                <a:blip r:embed="rId3"/>
              </a:buBlip>
              <a:defRPr/>
            </a:pPr>
            <a:r>
              <a:rPr lang="en-US" dirty="0"/>
              <a:t>Since fewer than 5 offers had been received, meaning all qualified offerors could be selected for an award</a:t>
            </a:r>
          </a:p>
          <a:p>
            <a:pPr marL="855663" lvl="1">
              <a:lnSpc>
                <a:spcPct val="90000"/>
              </a:lnSpc>
              <a:spcBef>
                <a:spcPct val="15000"/>
              </a:spcBef>
              <a:buClr>
                <a:schemeClr val="tx1"/>
              </a:buClr>
              <a:buFont typeface="Arial" pitchFamily="34" charset="0"/>
              <a:buChar char="–"/>
              <a:defRPr/>
            </a:pPr>
            <a:r>
              <a:rPr lang="en-US" dirty="0"/>
              <a:t>And it was highly unlikely any of the other offerors would protest GW receiving an award</a:t>
            </a:r>
          </a:p>
          <a:p>
            <a:pPr marL="455613" indent="-455613">
              <a:lnSpc>
                <a:spcPct val="90000"/>
              </a:lnSpc>
              <a:spcBef>
                <a:spcPct val="15000"/>
              </a:spcBef>
              <a:buClr>
                <a:schemeClr val="tx1"/>
              </a:buClr>
              <a:buNone/>
              <a:defRPr/>
            </a:pPr>
            <a:endParaRPr lang="en-US" dirty="0"/>
          </a:p>
        </p:txBody>
      </p:sp>
      <p:sp>
        <p:nvSpPr>
          <p:cNvPr id="7" name="Footer Placeholder 3">
            <a:extLst>
              <a:ext uri="{FF2B5EF4-FFF2-40B4-BE49-F238E27FC236}">
                <a16:creationId xmlns:a16="http://schemas.microsoft.com/office/drawing/2014/main" id="{F5E0C1D8-4D67-4191-97B7-F0E4C943CCF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40B4A8E1-F363-432B-B561-2E090B7874F7}"/>
              </a:ext>
            </a:extLst>
          </p:cNvPr>
          <p:cNvSpPr>
            <a:spLocks noGrp="1"/>
          </p:cNvSpPr>
          <p:nvPr>
            <p:ph type="sldNum" sz="quarter" idx="12"/>
          </p:nvPr>
        </p:nvSpPr>
        <p:spPr/>
        <p:txBody>
          <a:bodyPr/>
          <a:lstStyle/>
          <a:p>
            <a:pPr>
              <a:defRPr/>
            </a:pPr>
            <a:fld id="{C8D6C655-DA87-4ECC-831E-9E3CD1C4A6D6}" type="slidenum">
              <a:rPr lang="en-US" altLang="en-US"/>
              <a:pPr>
                <a:defRPr/>
              </a:pPr>
              <a:t>296</a:t>
            </a:fld>
            <a:endParaRPr lang="en-US" altLang="en-US" dirty="0"/>
          </a:p>
        </p:txBody>
      </p:sp>
      <p:sp>
        <p:nvSpPr>
          <p:cNvPr id="3584004" name="Text Box 4">
            <a:extLst>
              <a:ext uri="{FF2B5EF4-FFF2-40B4-BE49-F238E27FC236}">
                <a16:creationId xmlns:a16="http://schemas.microsoft.com/office/drawing/2014/main" id="{59EABB1B-8E26-4FD3-8E74-CF5391F626A1}"/>
              </a:ext>
            </a:extLst>
          </p:cNvPr>
          <p:cNvSpPr txBox="1">
            <a:spLocks noChangeArrowheads="1"/>
          </p:cNvSpPr>
          <p:nvPr/>
        </p:nvSpPr>
        <p:spPr bwMode="auto">
          <a:xfrm>
            <a:off x="1981200" y="152401"/>
            <a:ext cx="8077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sz="4800" dirty="0">
              <a:solidFill>
                <a:srgbClr val="FF6600"/>
              </a:solidFill>
              <a:effectLst>
                <a:outerShdw blurRad="38100" dist="38100" dir="2700000" algn="tl">
                  <a:srgbClr val="000000"/>
                </a:outerShdw>
              </a:effectLst>
            </a:endParaRPr>
          </a:p>
        </p:txBody>
      </p:sp>
    </p:spTree>
    <p:extLst>
      <p:ext uri="{BB962C8B-B14F-4D97-AF65-F5344CB8AC3E}">
        <p14:creationId xmlns:p14="http://schemas.microsoft.com/office/powerpoint/2010/main" val="141485655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7858" name="Rectangle 2">
            <a:extLst>
              <a:ext uri="{FF2B5EF4-FFF2-40B4-BE49-F238E27FC236}">
                <a16:creationId xmlns:a16="http://schemas.microsoft.com/office/drawing/2014/main" id="{2A7A8B1F-46F4-4632-9C0E-23CE6EB67FB6}"/>
              </a:ext>
            </a:extLst>
          </p:cNvPr>
          <p:cNvSpPr>
            <a:spLocks noGrp="1" noChangeArrowheads="1"/>
          </p:cNvSpPr>
          <p:nvPr>
            <p:ph type="title"/>
          </p:nvPr>
        </p:nvSpPr>
        <p:spPr>
          <a:xfrm>
            <a:off x="1828800" y="228600"/>
            <a:ext cx="8382000" cy="685800"/>
          </a:xfrm>
        </p:spPr>
        <p:txBody>
          <a:bodyPr>
            <a:normAutofit fontScale="90000"/>
          </a:bodyPr>
          <a:lstStyle/>
          <a:p>
            <a:pPr eaLnBrk="1" hangingPunct="1">
              <a:defRPr/>
            </a:pPr>
            <a:r>
              <a:rPr lang="en-US" sz="4000" dirty="0">
                <a:solidFill>
                  <a:srgbClr val="FFFF00"/>
                </a:solidFill>
              </a:rPr>
              <a:t>Latent Ambiguity - </a:t>
            </a:r>
            <a:r>
              <a:rPr lang="en-US" sz="3600" dirty="0">
                <a:solidFill>
                  <a:srgbClr val="FFFF00"/>
                </a:solidFill>
              </a:rPr>
              <a:t>Example 1 </a:t>
            </a:r>
            <a:r>
              <a:rPr lang="en-US" sz="2400" dirty="0">
                <a:solidFill>
                  <a:srgbClr val="FFFF00"/>
                </a:solidFill>
              </a:rPr>
              <a:t>(Contd.)</a:t>
            </a:r>
          </a:p>
        </p:txBody>
      </p:sp>
      <p:sp>
        <p:nvSpPr>
          <p:cNvPr id="3577859" name="Rectangle 3">
            <a:extLst>
              <a:ext uri="{FF2B5EF4-FFF2-40B4-BE49-F238E27FC236}">
                <a16:creationId xmlns:a16="http://schemas.microsoft.com/office/drawing/2014/main" id="{1F639E4D-B1CC-49F8-8EE8-A943A095685D}"/>
              </a:ext>
            </a:extLst>
          </p:cNvPr>
          <p:cNvSpPr>
            <a:spLocks noGrp="1" noChangeArrowheads="1"/>
          </p:cNvSpPr>
          <p:nvPr>
            <p:ph idx="1"/>
          </p:nvPr>
        </p:nvSpPr>
        <p:spPr>
          <a:xfrm>
            <a:off x="461913" y="1371600"/>
            <a:ext cx="11406625" cy="5181600"/>
          </a:xfrm>
        </p:spPr>
        <p:txBody>
          <a:bodyPr/>
          <a:lstStyle/>
          <a:p>
            <a:pPr marL="455613" indent="-455613">
              <a:lnSpc>
                <a:spcPct val="95000"/>
              </a:lnSpc>
              <a:spcBef>
                <a:spcPct val="15000"/>
              </a:spcBef>
              <a:buBlip>
                <a:blip r:embed="rId3"/>
              </a:buBlip>
              <a:defRPr/>
            </a:pPr>
            <a:r>
              <a:rPr lang="en-US" dirty="0"/>
              <a:t>Upholding this protest meant that a quality vendor received an award</a:t>
            </a:r>
          </a:p>
          <a:p>
            <a:pPr marL="455613" indent="-455613">
              <a:lnSpc>
                <a:spcPct val="95000"/>
              </a:lnSpc>
              <a:spcBef>
                <a:spcPct val="15000"/>
              </a:spcBef>
              <a:buBlip>
                <a:blip r:embed="rId3"/>
              </a:buBlip>
              <a:defRPr/>
            </a:pPr>
            <a:r>
              <a:rPr lang="en-US" dirty="0"/>
              <a:t>So, it was a win-win situation for both GW and the State</a:t>
            </a:r>
          </a:p>
          <a:p>
            <a:pPr marL="455613" indent="-455613">
              <a:lnSpc>
                <a:spcPct val="95000"/>
              </a:lnSpc>
              <a:spcBef>
                <a:spcPct val="15000"/>
              </a:spcBef>
              <a:buBlip>
                <a:blip r:embed="rId3"/>
              </a:buBlip>
              <a:defRPr/>
            </a:pPr>
            <a:r>
              <a:rPr lang="en-US" dirty="0"/>
              <a:t>But it all originated with the unclear national certification requirement </a:t>
            </a:r>
          </a:p>
          <a:p>
            <a:pPr marL="855663" lvl="1">
              <a:lnSpc>
                <a:spcPct val="95000"/>
              </a:lnSpc>
              <a:spcBef>
                <a:spcPct val="15000"/>
              </a:spcBef>
              <a:buFont typeface="Arial" pitchFamily="34" charset="0"/>
              <a:buChar char="–"/>
              <a:defRPr/>
            </a:pPr>
            <a:r>
              <a:rPr lang="en-US" dirty="0"/>
              <a:t>i.e., if we only meant that 2 or 3 specific certifications were acceptable, we should have said that</a:t>
            </a:r>
          </a:p>
          <a:p>
            <a:pPr marL="855663" lvl="1">
              <a:lnSpc>
                <a:spcPct val="95000"/>
              </a:lnSpc>
              <a:spcBef>
                <a:spcPct val="15000"/>
              </a:spcBef>
              <a:buFont typeface="Arial" pitchFamily="34" charset="0"/>
              <a:buChar char="–"/>
              <a:defRPr/>
            </a:pPr>
            <a:r>
              <a:rPr lang="en-US" dirty="0"/>
              <a:t>By not doing so we introduced the possibility of ambiguity, and a differing interpretation by offerors</a:t>
            </a:r>
          </a:p>
        </p:txBody>
      </p:sp>
      <p:sp>
        <p:nvSpPr>
          <p:cNvPr id="7" name="Footer Placeholder 3">
            <a:extLst>
              <a:ext uri="{FF2B5EF4-FFF2-40B4-BE49-F238E27FC236}">
                <a16:creationId xmlns:a16="http://schemas.microsoft.com/office/drawing/2014/main" id="{C8506958-7218-411F-BFE4-083BE23AE38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B95E7B29-6B11-4558-B61B-4DCC9BD9A196}"/>
              </a:ext>
            </a:extLst>
          </p:cNvPr>
          <p:cNvSpPr>
            <a:spLocks noGrp="1"/>
          </p:cNvSpPr>
          <p:nvPr>
            <p:ph type="sldNum" sz="quarter" idx="12"/>
          </p:nvPr>
        </p:nvSpPr>
        <p:spPr/>
        <p:txBody>
          <a:bodyPr/>
          <a:lstStyle/>
          <a:p>
            <a:pPr>
              <a:defRPr/>
            </a:pPr>
            <a:fld id="{70FFE08B-E2B8-4496-9DE4-1DC58C81F1B6}" type="slidenum">
              <a:rPr lang="en-US" altLang="en-US"/>
              <a:pPr>
                <a:defRPr/>
              </a:pPr>
              <a:t>297</a:t>
            </a:fld>
            <a:endParaRPr lang="en-US" altLang="en-US" dirty="0"/>
          </a:p>
        </p:txBody>
      </p:sp>
      <p:sp>
        <p:nvSpPr>
          <p:cNvPr id="3577860" name="Text Box 4">
            <a:extLst>
              <a:ext uri="{FF2B5EF4-FFF2-40B4-BE49-F238E27FC236}">
                <a16:creationId xmlns:a16="http://schemas.microsoft.com/office/drawing/2014/main" id="{44DDE290-C5E8-4AB6-9203-01E7562A880B}"/>
              </a:ext>
            </a:extLst>
          </p:cNvPr>
          <p:cNvSpPr txBox="1">
            <a:spLocks noChangeArrowheads="1"/>
          </p:cNvSpPr>
          <p:nvPr/>
        </p:nvSpPr>
        <p:spPr bwMode="auto">
          <a:xfrm>
            <a:off x="1981200" y="152401"/>
            <a:ext cx="8077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endParaRPr lang="en-US" sz="4800" dirty="0">
              <a:solidFill>
                <a:srgbClr val="FF6600"/>
              </a:solidFill>
              <a:effectLst>
                <a:outerShdw blurRad="38100" dist="38100" dir="2700000" algn="tl">
                  <a:srgbClr val="000000"/>
                </a:outerShdw>
              </a:effectLst>
            </a:endParaRPr>
          </a:p>
        </p:txBody>
      </p:sp>
    </p:spTree>
    <p:extLst>
      <p:ext uri="{BB962C8B-B14F-4D97-AF65-F5344CB8AC3E}">
        <p14:creationId xmlns:p14="http://schemas.microsoft.com/office/powerpoint/2010/main" val="4148585476"/>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42" name="Rectangle 2">
            <a:extLst>
              <a:ext uri="{FF2B5EF4-FFF2-40B4-BE49-F238E27FC236}">
                <a16:creationId xmlns:a16="http://schemas.microsoft.com/office/drawing/2014/main" id="{E478BFD6-1B4D-4A15-B2F0-AAF150625EEB}"/>
              </a:ext>
            </a:extLst>
          </p:cNvPr>
          <p:cNvSpPr>
            <a:spLocks noGrp="1" noChangeArrowheads="1"/>
          </p:cNvSpPr>
          <p:nvPr>
            <p:ph type="title"/>
          </p:nvPr>
        </p:nvSpPr>
        <p:spPr>
          <a:xfrm>
            <a:off x="2209800" y="1066800"/>
            <a:ext cx="7772400" cy="1371600"/>
          </a:xfrm>
        </p:spPr>
        <p:txBody>
          <a:bodyPr/>
          <a:lstStyle/>
          <a:p>
            <a:pPr>
              <a:defRPr/>
            </a:pPr>
            <a:r>
              <a:rPr lang="en-US" altLang="en-US" sz="4000" dirty="0"/>
              <a:t>Writing Specifications</a:t>
            </a:r>
          </a:p>
        </p:txBody>
      </p:sp>
      <p:sp>
        <p:nvSpPr>
          <p:cNvPr id="1853443" name="Rectangle 3">
            <a:extLst>
              <a:ext uri="{FF2B5EF4-FFF2-40B4-BE49-F238E27FC236}">
                <a16:creationId xmlns:a16="http://schemas.microsoft.com/office/drawing/2014/main" id="{8BB8B5B6-36A8-4EAC-9180-04DE73F793FB}"/>
              </a:ext>
            </a:extLst>
          </p:cNvPr>
          <p:cNvSpPr>
            <a:spLocks noGrp="1" noChangeArrowheads="1"/>
          </p:cNvSpPr>
          <p:nvPr>
            <p:ph idx="1"/>
          </p:nvPr>
        </p:nvSpPr>
        <p:spPr>
          <a:xfrm>
            <a:off x="1524000" y="2514600"/>
            <a:ext cx="9144000" cy="3124200"/>
          </a:xfrm>
        </p:spPr>
        <p:txBody>
          <a:bodyPr>
            <a:normAutofit fontScale="92500"/>
          </a:bodyPr>
          <a:lstStyle/>
          <a:p>
            <a:pPr marL="0" indent="0" algn="ctr">
              <a:buNone/>
              <a:defRPr/>
            </a:pPr>
            <a:r>
              <a:rPr lang="en-US" altLang="en-US" sz="4800" dirty="0">
                <a:solidFill>
                  <a:srgbClr val="99FF33"/>
                </a:solidFill>
              </a:rPr>
              <a:t>Common Problematic Language</a:t>
            </a:r>
          </a:p>
          <a:p>
            <a:pPr marL="0" indent="0" algn="ctr">
              <a:buNone/>
              <a:defRPr/>
            </a:pPr>
            <a:r>
              <a:rPr lang="en-US" altLang="en-US" sz="4800" dirty="0">
                <a:solidFill>
                  <a:srgbClr val="99FF33"/>
                </a:solidFill>
              </a:rPr>
              <a:t> &amp; </a:t>
            </a:r>
          </a:p>
          <a:p>
            <a:pPr marL="0" indent="0" algn="ctr">
              <a:buNone/>
              <a:defRPr/>
            </a:pPr>
            <a:r>
              <a:rPr lang="en-US" altLang="en-US" sz="4800" dirty="0">
                <a:solidFill>
                  <a:srgbClr val="99FF33"/>
                </a:solidFill>
              </a:rPr>
              <a:t>Simple Rules</a:t>
            </a:r>
          </a:p>
        </p:txBody>
      </p:sp>
      <p:sp>
        <p:nvSpPr>
          <p:cNvPr id="4" name="Footer Placeholder 3">
            <a:extLst>
              <a:ext uri="{FF2B5EF4-FFF2-40B4-BE49-F238E27FC236}">
                <a16:creationId xmlns:a16="http://schemas.microsoft.com/office/drawing/2014/main" id="{0760D3BA-3D5C-48A6-8BA6-93FC7704A3C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26734BBB-8014-4FEE-9324-D6EBAF1E70B0}"/>
              </a:ext>
            </a:extLst>
          </p:cNvPr>
          <p:cNvSpPr>
            <a:spLocks noGrp="1"/>
          </p:cNvSpPr>
          <p:nvPr>
            <p:ph type="sldNum" sz="quarter" idx="12"/>
          </p:nvPr>
        </p:nvSpPr>
        <p:spPr/>
        <p:txBody>
          <a:bodyPr/>
          <a:lstStyle/>
          <a:p>
            <a:pPr>
              <a:defRPr/>
            </a:pPr>
            <a:fld id="{2060819C-F979-4B28-8DE8-BEEE0AB1476E}" type="slidenum">
              <a:rPr lang="en-US" altLang="en-US"/>
              <a:pPr>
                <a:defRPr/>
              </a:pPr>
              <a:t>298</a:t>
            </a:fld>
            <a:endParaRPr lang="en-US" altLang="en-US" dirty="0"/>
          </a:p>
        </p:txBody>
      </p:sp>
    </p:spTree>
    <p:extLst>
      <p:ext uri="{BB962C8B-B14F-4D97-AF65-F5344CB8AC3E}">
        <p14:creationId xmlns:p14="http://schemas.microsoft.com/office/powerpoint/2010/main" val="2824450140"/>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5698" name="Rectangle 2">
            <a:extLst>
              <a:ext uri="{FF2B5EF4-FFF2-40B4-BE49-F238E27FC236}">
                <a16:creationId xmlns:a16="http://schemas.microsoft.com/office/drawing/2014/main" id="{404F9D7C-1E52-45CD-B8FE-3DEF71C34EAE}"/>
              </a:ext>
            </a:extLst>
          </p:cNvPr>
          <p:cNvSpPr>
            <a:spLocks noGrp="1" noChangeArrowheads="1"/>
          </p:cNvSpPr>
          <p:nvPr>
            <p:ph type="title"/>
          </p:nvPr>
        </p:nvSpPr>
        <p:spPr>
          <a:xfrm>
            <a:off x="1828800" y="304800"/>
            <a:ext cx="8382000" cy="762000"/>
          </a:xfrm>
        </p:spPr>
        <p:txBody>
          <a:bodyPr>
            <a:normAutofit fontScale="90000"/>
          </a:bodyPr>
          <a:lstStyle/>
          <a:p>
            <a:pPr eaLnBrk="1" hangingPunct="1">
              <a:defRPr/>
            </a:pPr>
            <a:r>
              <a:rPr lang="en-US" sz="4000" dirty="0">
                <a:solidFill>
                  <a:srgbClr val="FFFF00"/>
                </a:solidFill>
              </a:rPr>
              <a:t>Common Problematic Language</a:t>
            </a:r>
            <a:endParaRPr lang="en-US" sz="4000" dirty="0"/>
          </a:p>
        </p:txBody>
      </p:sp>
      <p:sp>
        <p:nvSpPr>
          <p:cNvPr id="6" name="Footer Placeholder 3">
            <a:extLst>
              <a:ext uri="{FF2B5EF4-FFF2-40B4-BE49-F238E27FC236}">
                <a16:creationId xmlns:a16="http://schemas.microsoft.com/office/drawing/2014/main" id="{A32C11DA-7762-432F-A19F-C3F80DE5AD4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1D2AAB8-9815-4CEB-9CF1-4D191C750B84}"/>
              </a:ext>
            </a:extLst>
          </p:cNvPr>
          <p:cNvSpPr>
            <a:spLocks noGrp="1"/>
          </p:cNvSpPr>
          <p:nvPr>
            <p:ph type="sldNum" sz="quarter" idx="12"/>
          </p:nvPr>
        </p:nvSpPr>
        <p:spPr/>
        <p:txBody>
          <a:bodyPr/>
          <a:lstStyle/>
          <a:p>
            <a:pPr>
              <a:defRPr/>
            </a:pPr>
            <a:fld id="{607714F3-39A2-402B-8EF4-99C7A106E8DB}" type="slidenum">
              <a:rPr lang="en-US" altLang="en-US"/>
              <a:pPr>
                <a:defRPr/>
              </a:pPr>
              <a:t>299</a:t>
            </a:fld>
            <a:endParaRPr lang="en-US" altLang="en-US" dirty="0"/>
          </a:p>
        </p:txBody>
      </p:sp>
      <p:sp>
        <p:nvSpPr>
          <p:cNvPr id="939015" name="Text Box 3">
            <a:extLst>
              <a:ext uri="{FF2B5EF4-FFF2-40B4-BE49-F238E27FC236}">
                <a16:creationId xmlns:a16="http://schemas.microsoft.com/office/drawing/2014/main" id="{669C049E-A466-4BAB-947F-917A0989C507}"/>
              </a:ext>
            </a:extLst>
          </p:cNvPr>
          <p:cNvSpPr txBox="1">
            <a:spLocks noChangeArrowheads="1"/>
          </p:cNvSpPr>
          <p:nvPr/>
        </p:nvSpPr>
        <p:spPr bwMode="auto">
          <a:xfrm>
            <a:off x="1752600" y="1219201"/>
            <a:ext cx="8763000" cy="51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Mutually Agreed Upon”</a:t>
            </a:r>
            <a:r>
              <a:rPr lang="en-US" altLang="en-US" b="1" dirty="0">
                <a:solidFill>
                  <a:srgbClr val="99FF66"/>
                </a:solidFill>
                <a:cs typeface="Times New Roman" panose="02020603050405020304" pitchFamily="18" charset="0"/>
              </a:rPr>
              <a:t> </a:t>
            </a:r>
          </a:p>
          <a:p>
            <a:pPr>
              <a:lnSpc>
                <a:spcPct val="90000"/>
              </a:lnSpc>
              <a:spcBef>
                <a:spcPct val="30000"/>
              </a:spcBef>
              <a:buClrTx/>
              <a:buSzTx/>
              <a:buFontTx/>
              <a:buChar char="•"/>
            </a:pPr>
            <a:r>
              <a:rPr lang="en-US" altLang="en-US" sz="2800" dirty="0">
                <a:cs typeface="Times New Roman" panose="02020603050405020304" pitchFamily="18" charset="0"/>
              </a:rPr>
              <a:t>Makes the State and the contractor equals</a:t>
            </a:r>
          </a:p>
          <a:p>
            <a:pPr>
              <a:lnSpc>
                <a:spcPct val="90000"/>
              </a:lnSpc>
              <a:spcBef>
                <a:spcPct val="30000"/>
              </a:spcBef>
              <a:buClrTx/>
              <a:buSzTx/>
              <a:buFontTx/>
              <a:buChar char="•"/>
            </a:pPr>
            <a:r>
              <a:rPr lang="en-US" altLang="en-US" sz="2800" dirty="0">
                <a:cs typeface="Times New Roman" panose="02020603050405020304" pitchFamily="18" charset="0"/>
              </a:rPr>
              <a:t>Which means it basically gives the contractor veto power over the wishes of the State</a:t>
            </a:r>
          </a:p>
          <a:p>
            <a:pPr lvl="1">
              <a:lnSpc>
                <a:spcPct val="90000"/>
              </a:lnSpc>
              <a:spcBef>
                <a:spcPct val="30000"/>
              </a:spcBef>
              <a:buFontTx/>
              <a:buChar char="•"/>
            </a:pPr>
            <a:r>
              <a:rPr lang="en-US" altLang="en-US" sz="2400" dirty="0">
                <a:cs typeface="Times New Roman" panose="02020603050405020304" pitchFamily="18" charset="0"/>
              </a:rPr>
              <a:t>To avoid requirements it doesn’t like, all the contractor has to do is not agree to anything the State proposes</a:t>
            </a:r>
          </a:p>
          <a:p>
            <a:pPr>
              <a:lnSpc>
                <a:spcPct val="90000"/>
              </a:lnSpc>
              <a:spcBef>
                <a:spcPct val="30000"/>
              </a:spcBef>
              <a:buClrTx/>
              <a:buSzTx/>
              <a:buFontTx/>
              <a:buChar char="•"/>
            </a:pPr>
            <a:r>
              <a:rPr lang="en-US" altLang="en-US" sz="2800" dirty="0">
                <a:cs typeface="Times New Roman" panose="02020603050405020304" pitchFamily="18" charset="0"/>
              </a:rPr>
              <a:t>This phrase should seldom, if ever be used</a:t>
            </a:r>
          </a:p>
          <a:p>
            <a:pPr lvl="1">
              <a:lnSpc>
                <a:spcPct val="90000"/>
              </a:lnSpc>
              <a:spcBef>
                <a:spcPct val="30000"/>
              </a:spcBef>
              <a:buFontTx/>
              <a:buChar char="•"/>
            </a:pPr>
            <a:r>
              <a:rPr lang="en-US" altLang="en-US" sz="2400" dirty="0">
                <a:cs typeface="Times New Roman" panose="02020603050405020304" pitchFamily="18" charset="0"/>
              </a:rPr>
              <a:t>It’s the State’s contract </a:t>
            </a:r>
          </a:p>
          <a:p>
            <a:pPr lvl="1">
              <a:lnSpc>
                <a:spcPct val="90000"/>
              </a:lnSpc>
              <a:spcBef>
                <a:spcPct val="30000"/>
              </a:spcBef>
              <a:buFontTx/>
              <a:buChar char="•"/>
            </a:pPr>
            <a:r>
              <a:rPr lang="en-US" altLang="en-US" sz="2400" dirty="0">
                <a:cs typeface="Times New Roman" panose="02020603050405020304" pitchFamily="18" charset="0"/>
              </a:rPr>
              <a:t>The State is paying for the performance of the vendor</a:t>
            </a:r>
          </a:p>
          <a:p>
            <a:pPr lvl="1">
              <a:lnSpc>
                <a:spcPct val="90000"/>
              </a:lnSpc>
              <a:spcBef>
                <a:spcPct val="30000"/>
              </a:spcBef>
              <a:buFontTx/>
              <a:buChar char="•"/>
            </a:pPr>
            <a:r>
              <a:rPr lang="en-US" altLang="en-US" sz="2400" dirty="0">
                <a:cs typeface="Times New Roman" panose="02020603050405020304" pitchFamily="18" charset="0"/>
              </a:rPr>
              <a:t>The State should be able to set the performance requirements</a:t>
            </a:r>
          </a:p>
        </p:txBody>
      </p:sp>
    </p:spTree>
    <p:extLst>
      <p:ext uri="{BB962C8B-B14F-4D97-AF65-F5344CB8AC3E}">
        <p14:creationId xmlns:p14="http://schemas.microsoft.com/office/powerpoint/2010/main" val="2414090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5">
            <a:extLst>
              <a:ext uri="{FF2B5EF4-FFF2-40B4-BE49-F238E27FC236}">
                <a16:creationId xmlns:a16="http://schemas.microsoft.com/office/drawing/2014/main" id="{B804E1F8-29E3-46B1-B490-C88165124FB3}"/>
              </a:ext>
            </a:extLst>
          </p:cNvPr>
          <p:cNvSpPr txBox="1">
            <a:spLocks noGrp="1" noChangeArrowheads="1"/>
          </p:cNvSpPr>
          <p:nvPr/>
        </p:nvSpPr>
        <p:spPr bwMode="auto">
          <a:xfrm>
            <a:off x="1524000" y="6248400"/>
            <a:ext cx="73914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200" dirty="0">
                <a:effectLst>
                  <a:outerShdw blurRad="38100" dist="38100" dir="2700000" algn="tl">
                    <a:srgbClr val="000000"/>
                  </a:outerShdw>
                </a:effectLst>
                <a:cs typeface="Times New Roman" panose="02020603050405020304" pitchFamily="18" charset="0"/>
              </a:rPr>
              <a:t>           </a:t>
            </a:r>
          </a:p>
        </p:txBody>
      </p:sp>
      <p:sp>
        <p:nvSpPr>
          <p:cNvPr id="5" name="Rectangle 46">
            <a:extLst>
              <a:ext uri="{FF2B5EF4-FFF2-40B4-BE49-F238E27FC236}">
                <a16:creationId xmlns:a16="http://schemas.microsoft.com/office/drawing/2014/main" id="{B6DB7183-03D9-4A38-A485-D7B890D98A3B}"/>
              </a:ext>
            </a:extLst>
          </p:cNvPr>
          <p:cNvSpPr txBox="1">
            <a:spLocks noGrp="1" noChangeArrowheads="1"/>
          </p:cNvSpPr>
          <p:nvPr/>
        </p:nvSpPr>
        <p:spPr bwMode="auto">
          <a:xfrm>
            <a:off x="9144000" y="6243638"/>
            <a:ext cx="1066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0C2AC2B5-F823-4668-9E25-4CFFE776FC33}" type="slidenum">
              <a:rPr lang="en-US" altLang="en-US" sz="1200">
                <a:effectLst>
                  <a:outerShdw blurRad="38100" dist="38100" dir="2700000" algn="tl">
                    <a:srgbClr val="000000"/>
                  </a:outerShdw>
                </a:effectLst>
              </a:rPr>
              <a:pPr algn="r" eaLnBrk="1" hangingPunct="1">
                <a:defRPr/>
              </a:pPr>
              <a:t>3</a:t>
            </a:fld>
            <a:endParaRPr lang="en-US" altLang="en-US" sz="1200" dirty="0">
              <a:effectLst>
                <a:outerShdw blurRad="38100" dist="38100" dir="2700000" algn="tl">
                  <a:srgbClr val="000000"/>
                </a:outerShdw>
              </a:effectLst>
            </a:endParaRPr>
          </a:p>
        </p:txBody>
      </p:sp>
      <p:sp>
        <p:nvSpPr>
          <p:cNvPr id="3256322" name="Rectangle 2">
            <a:extLst>
              <a:ext uri="{FF2B5EF4-FFF2-40B4-BE49-F238E27FC236}">
                <a16:creationId xmlns:a16="http://schemas.microsoft.com/office/drawing/2014/main" id="{F6D892A0-CD36-4229-A2E9-7DA0483FEE3A}"/>
              </a:ext>
            </a:extLst>
          </p:cNvPr>
          <p:cNvSpPr>
            <a:spLocks noGrp="1" noChangeArrowheads="1"/>
          </p:cNvSpPr>
          <p:nvPr>
            <p:ph type="ctrTitle"/>
          </p:nvPr>
        </p:nvSpPr>
        <p:spPr>
          <a:xfrm>
            <a:off x="1981200" y="609600"/>
            <a:ext cx="8229600" cy="1600200"/>
          </a:xfrm>
        </p:spPr>
        <p:txBody>
          <a:bodyPr/>
          <a:lstStyle/>
          <a:p>
            <a:pPr eaLnBrk="1" hangingPunct="1">
              <a:defRPr/>
            </a:pPr>
            <a:r>
              <a:rPr lang="en-US" dirty="0"/>
              <a:t>Specifications</a:t>
            </a:r>
          </a:p>
        </p:txBody>
      </p:sp>
      <p:sp>
        <p:nvSpPr>
          <p:cNvPr id="3256323" name="Rectangle 3">
            <a:extLst>
              <a:ext uri="{FF2B5EF4-FFF2-40B4-BE49-F238E27FC236}">
                <a16:creationId xmlns:a16="http://schemas.microsoft.com/office/drawing/2014/main" id="{CC448DFE-EFBA-489E-A92B-7AD58034978C}"/>
              </a:ext>
            </a:extLst>
          </p:cNvPr>
          <p:cNvSpPr>
            <a:spLocks noGrp="1" noChangeArrowheads="1"/>
          </p:cNvSpPr>
          <p:nvPr>
            <p:ph type="subTitle" idx="1"/>
          </p:nvPr>
        </p:nvSpPr>
        <p:spPr>
          <a:xfrm>
            <a:off x="1884784" y="2895600"/>
            <a:ext cx="8052318" cy="2743200"/>
          </a:xfrm>
        </p:spPr>
        <p:txBody>
          <a:bodyPr>
            <a:noAutofit/>
          </a:bodyPr>
          <a:lstStyle/>
          <a:p>
            <a:pPr eaLnBrk="1" hangingPunct="1">
              <a:defRPr/>
            </a:pPr>
            <a:r>
              <a:rPr lang="en-US" sz="3600" dirty="0">
                <a:solidFill>
                  <a:srgbClr val="FF0000"/>
                </a:solidFill>
              </a:rPr>
              <a:t>They are hard work if done right</a:t>
            </a:r>
          </a:p>
          <a:p>
            <a:pPr eaLnBrk="1" hangingPunct="1">
              <a:defRPr/>
            </a:pPr>
            <a:r>
              <a:rPr lang="en-US" sz="3600" dirty="0">
                <a:solidFill>
                  <a:srgbClr val="FF0000"/>
                </a:solidFill>
              </a:rPr>
              <a:t>They can be worthless if they aren’t </a:t>
            </a:r>
          </a:p>
        </p:txBody>
      </p:sp>
    </p:spTree>
    <p:extLst>
      <p:ext uri="{BB962C8B-B14F-4D97-AF65-F5344CB8AC3E}">
        <p14:creationId xmlns:p14="http://schemas.microsoft.com/office/powerpoint/2010/main" val="33728542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39960" y="121299"/>
            <a:ext cx="11831216" cy="1184988"/>
          </a:xfrm>
        </p:spPr>
        <p:txBody>
          <a:bodyPr>
            <a:normAutofit/>
          </a:bodyPr>
          <a:lstStyle/>
          <a:p>
            <a:r>
              <a:rPr lang="en-US" sz="3600" dirty="0"/>
              <a:t>Show you are smart with simplicity and clarity, not wordiness </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139960" y="1203649"/>
            <a:ext cx="12052040" cy="5542384"/>
          </a:xfrm>
        </p:spPr>
        <p:txBody>
          <a:bodyPr>
            <a:normAutofit fontScale="85000" lnSpcReduction="20000"/>
          </a:bodyPr>
          <a:lstStyle/>
          <a:p>
            <a:pPr indent="-182880">
              <a:lnSpc>
                <a:spcPct val="150000"/>
              </a:lnSpc>
            </a:pPr>
            <a:r>
              <a:rPr lang="en-US" sz="3200" dirty="0"/>
              <a:t>Specifications should not be a vehicle to try to impress with the:</a:t>
            </a:r>
          </a:p>
          <a:p>
            <a:pPr lvl="1" indent="-182880">
              <a:lnSpc>
                <a:spcPct val="150000"/>
              </a:lnSpc>
            </a:pPr>
            <a:r>
              <a:rPr lang="en-US" sz="2800" dirty="0"/>
              <a:t>Number of words used</a:t>
            </a:r>
          </a:p>
          <a:p>
            <a:pPr lvl="2" indent="-182880">
              <a:lnSpc>
                <a:spcPct val="150000"/>
              </a:lnSpc>
            </a:pPr>
            <a:r>
              <a:rPr lang="en-US" sz="2400" dirty="0"/>
              <a:t>The thickness of the solicitation document</a:t>
            </a:r>
          </a:p>
          <a:p>
            <a:pPr lvl="1" indent="-182880">
              <a:lnSpc>
                <a:spcPct val="150000"/>
              </a:lnSpc>
            </a:pPr>
            <a:r>
              <a:rPr lang="en-US" sz="2800" dirty="0"/>
              <a:t>Variety of words</a:t>
            </a:r>
          </a:p>
          <a:p>
            <a:pPr lvl="2" indent="-182880">
              <a:lnSpc>
                <a:spcPct val="150000"/>
              </a:lnSpc>
            </a:pPr>
            <a:r>
              <a:rPr lang="en-US" sz="2600" dirty="0"/>
              <a:t>With over 50,000 words in the English language, why not use lots of them?</a:t>
            </a:r>
          </a:p>
          <a:p>
            <a:pPr lvl="2" indent="-182880">
              <a:lnSpc>
                <a:spcPct val="150000"/>
              </a:lnSpc>
            </a:pPr>
            <a:r>
              <a:rPr lang="en-US" sz="2600" dirty="0"/>
              <a:t>Using “50 cent” words that sound impressive but which may be ambiguous or in reality have a different meaning than intended</a:t>
            </a:r>
          </a:p>
          <a:p>
            <a:pPr lvl="2" indent="-182880">
              <a:lnSpc>
                <a:spcPct val="150000"/>
              </a:lnSpc>
            </a:pPr>
            <a:r>
              <a:rPr lang="en-US" sz="2600" dirty="0"/>
              <a:t>While a variety of words, terms, phrases, style, etc.. - “Painting a picture with words” - may be a virtue when writing a book, story or article</a:t>
            </a:r>
          </a:p>
          <a:p>
            <a:pPr lvl="2" indent="-182880"/>
            <a:r>
              <a:rPr lang="en-US" sz="2600" dirty="0"/>
              <a:t>It is not a virtue with specifications</a:t>
            </a:r>
          </a:p>
          <a:p>
            <a:pPr lvl="3" indent="-182880"/>
            <a:r>
              <a:rPr lang="en-US" sz="2400" dirty="0"/>
              <a:t>Instead, consistency, conciseness and brevity are easier to understand, hence better</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30</a:t>
            </a:fld>
            <a:endParaRPr lang="en-US" dirty="0"/>
          </a:p>
        </p:txBody>
      </p:sp>
    </p:spTree>
    <p:extLst>
      <p:ext uri="{BB962C8B-B14F-4D97-AF65-F5344CB8AC3E}">
        <p14:creationId xmlns:p14="http://schemas.microsoft.com/office/powerpoint/2010/main" val="900616649"/>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7746" name="Rectangle 2">
            <a:extLst>
              <a:ext uri="{FF2B5EF4-FFF2-40B4-BE49-F238E27FC236}">
                <a16:creationId xmlns:a16="http://schemas.microsoft.com/office/drawing/2014/main" id="{E516E852-D5FA-4921-8E6E-80A0B5BAD69D}"/>
              </a:ext>
            </a:extLst>
          </p:cNvPr>
          <p:cNvSpPr>
            <a:spLocks noGrp="1" noChangeArrowheads="1"/>
          </p:cNvSpPr>
          <p:nvPr>
            <p:ph type="title"/>
          </p:nvPr>
        </p:nvSpPr>
        <p:spPr>
          <a:xfrm>
            <a:off x="1828800" y="381000"/>
            <a:ext cx="8382000" cy="685800"/>
          </a:xfrm>
        </p:spPr>
        <p:txBody>
          <a:bodyPr>
            <a:normAutofit fontScale="90000"/>
          </a:bodyPr>
          <a:lstStyle/>
          <a:p>
            <a:pPr eaLnBrk="1" hangingPunct="1">
              <a:defRPr/>
            </a:pPr>
            <a:r>
              <a:rPr lang="en-US" sz="4000" dirty="0">
                <a:solidFill>
                  <a:srgbClr val="FFFF00"/>
                </a:solidFill>
              </a:rPr>
              <a:t>Common Problematic Language</a:t>
            </a:r>
            <a:endParaRPr lang="en-US" sz="4000" dirty="0"/>
          </a:p>
        </p:txBody>
      </p:sp>
      <p:sp>
        <p:nvSpPr>
          <p:cNvPr id="6" name="Footer Placeholder 3">
            <a:extLst>
              <a:ext uri="{FF2B5EF4-FFF2-40B4-BE49-F238E27FC236}">
                <a16:creationId xmlns:a16="http://schemas.microsoft.com/office/drawing/2014/main" id="{7DB6B8D9-E678-4594-870C-723F11B26E1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74AE75F-97CC-4EA5-86A1-8CAFF6AA1428}"/>
              </a:ext>
            </a:extLst>
          </p:cNvPr>
          <p:cNvSpPr>
            <a:spLocks noGrp="1"/>
          </p:cNvSpPr>
          <p:nvPr>
            <p:ph type="sldNum" sz="quarter" idx="12"/>
          </p:nvPr>
        </p:nvSpPr>
        <p:spPr/>
        <p:txBody>
          <a:bodyPr/>
          <a:lstStyle/>
          <a:p>
            <a:pPr>
              <a:defRPr/>
            </a:pPr>
            <a:fld id="{52CCF658-4CBE-42D6-AC50-C58C1CAFAB4A}" type="slidenum">
              <a:rPr lang="en-US" altLang="en-US"/>
              <a:pPr>
                <a:defRPr/>
              </a:pPr>
              <a:t>300</a:t>
            </a:fld>
            <a:endParaRPr lang="en-US" altLang="en-US" dirty="0"/>
          </a:p>
        </p:txBody>
      </p:sp>
      <p:sp>
        <p:nvSpPr>
          <p:cNvPr id="941063" name="Text Box 3">
            <a:extLst>
              <a:ext uri="{FF2B5EF4-FFF2-40B4-BE49-F238E27FC236}">
                <a16:creationId xmlns:a16="http://schemas.microsoft.com/office/drawing/2014/main" id="{6CB610B1-372B-4760-A4A9-3EB49464EA6E}"/>
              </a:ext>
            </a:extLst>
          </p:cNvPr>
          <p:cNvSpPr txBox="1">
            <a:spLocks noChangeArrowheads="1"/>
          </p:cNvSpPr>
          <p:nvPr/>
        </p:nvSpPr>
        <p:spPr bwMode="auto">
          <a:xfrm>
            <a:off x="1752600" y="1143000"/>
            <a:ext cx="8763000" cy="525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Mutually Agreed Upon”</a:t>
            </a:r>
            <a:r>
              <a:rPr lang="en-US" altLang="en-US" b="1" dirty="0">
                <a:cs typeface="Times New Roman" panose="02020603050405020304" pitchFamily="18" charset="0"/>
              </a:rPr>
              <a:t> </a:t>
            </a:r>
            <a:r>
              <a:rPr lang="en-US" altLang="en-US" sz="2400" dirty="0">
                <a:cs typeface="Times New Roman" panose="02020603050405020304" pitchFamily="18" charset="0"/>
              </a:rPr>
              <a:t>(Cont’d)</a:t>
            </a:r>
            <a:endParaRPr lang="en-US" altLang="en-US" dirty="0">
              <a:cs typeface="Times New Roman" panose="02020603050405020304" pitchFamily="18" charset="0"/>
            </a:endParaRPr>
          </a:p>
          <a:p>
            <a:pPr>
              <a:lnSpc>
                <a:spcPct val="90000"/>
              </a:lnSpc>
              <a:buClrTx/>
              <a:buSzTx/>
              <a:buFontTx/>
              <a:buChar char="•"/>
            </a:pPr>
            <a:r>
              <a:rPr lang="en-US" altLang="en-US" dirty="0">
                <a:cs typeface="Times New Roman" panose="02020603050405020304" pitchFamily="18" charset="0"/>
              </a:rPr>
              <a:t>This phrase should not be used for any activity or issue that is crucial to the State </a:t>
            </a:r>
          </a:p>
          <a:p>
            <a:pPr>
              <a:lnSpc>
                <a:spcPct val="90000"/>
              </a:lnSpc>
              <a:buClrTx/>
              <a:buSzTx/>
              <a:buFontTx/>
              <a:buChar char="•"/>
            </a:pPr>
            <a:r>
              <a:rPr lang="en-US" altLang="en-US" dirty="0">
                <a:cs typeface="Times New Roman" panose="02020603050405020304" pitchFamily="18" charset="0"/>
              </a:rPr>
              <a:t>If it is used, include a statement that if mutual agreement cannot be reached within a given timeframe that the position of the State will prevail</a:t>
            </a:r>
          </a:p>
          <a:p>
            <a:pPr lvl="1">
              <a:lnSpc>
                <a:spcPct val="90000"/>
              </a:lnSpc>
              <a:buFontTx/>
              <a:buChar char="•"/>
            </a:pPr>
            <a:r>
              <a:rPr lang="en-US" altLang="en-US" dirty="0">
                <a:cs typeface="Times New Roman" panose="02020603050405020304" pitchFamily="18" charset="0"/>
              </a:rPr>
              <a:t>Knowing that continued intransigence will lead to the State’s position prevailing by default, should cause the vendor to make a serious effort at mutual agreement  </a:t>
            </a:r>
          </a:p>
        </p:txBody>
      </p:sp>
    </p:spTree>
    <p:extLst>
      <p:ext uri="{BB962C8B-B14F-4D97-AF65-F5344CB8AC3E}">
        <p14:creationId xmlns:p14="http://schemas.microsoft.com/office/powerpoint/2010/main" val="2191673608"/>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9794" name="Rectangle 2">
            <a:extLst>
              <a:ext uri="{FF2B5EF4-FFF2-40B4-BE49-F238E27FC236}">
                <a16:creationId xmlns:a16="http://schemas.microsoft.com/office/drawing/2014/main" id="{39E04869-98CB-4051-981D-DCF57121F23B}"/>
              </a:ext>
            </a:extLst>
          </p:cNvPr>
          <p:cNvSpPr>
            <a:spLocks noGrp="1" noChangeArrowheads="1"/>
          </p:cNvSpPr>
          <p:nvPr>
            <p:ph type="title"/>
          </p:nvPr>
        </p:nvSpPr>
        <p:spPr>
          <a:xfrm>
            <a:off x="1828800" y="0"/>
            <a:ext cx="8382000" cy="1219200"/>
          </a:xfrm>
        </p:spPr>
        <p:txBody>
          <a:bodyPr>
            <a:normAutofit/>
          </a:bodyPr>
          <a:lstStyle/>
          <a:p>
            <a:pPr eaLnBrk="1" hangingPunct="1">
              <a:defRPr/>
            </a:pPr>
            <a:r>
              <a:rPr lang="en-US" sz="4000" dirty="0">
                <a:solidFill>
                  <a:srgbClr val="FFFF00"/>
                </a:solidFill>
              </a:rPr>
              <a:t>Common Problematic Language</a:t>
            </a:r>
            <a:endParaRPr lang="en-US" sz="4000" dirty="0"/>
          </a:p>
        </p:txBody>
      </p:sp>
      <p:sp>
        <p:nvSpPr>
          <p:cNvPr id="6" name="Footer Placeholder 3">
            <a:extLst>
              <a:ext uri="{FF2B5EF4-FFF2-40B4-BE49-F238E27FC236}">
                <a16:creationId xmlns:a16="http://schemas.microsoft.com/office/drawing/2014/main" id="{7AAA0D58-9D56-4BF3-8E21-FAA781328C3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8495CAE-4EA7-4E80-BD40-8F58FAB18A70}"/>
              </a:ext>
            </a:extLst>
          </p:cNvPr>
          <p:cNvSpPr>
            <a:spLocks noGrp="1"/>
          </p:cNvSpPr>
          <p:nvPr>
            <p:ph type="sldNum" sz="quarter" idx="12"/>
          </p:nvPr>
        </p:nvSpPr>
        <p:spPr/>
        <p:txBody>
          <a:bodyPr/>
          <a:lstStyle/>
          <a:p>
            <a:pPr>
              <a:defRPr/>
            </a:pPr>
            <a:fld id="{0DB4EF76-88ED-4AD2-9DB3-1B5300F9FABC}" type="slidenum">
              <a:rPr lang="en-US" altLang="en-US"/>
              <a:pPr>
                <a:defRPr/>
              </a:pPr>
              <a:t>301</a:t>
            </a:fld>
            <a:endParaRPr lang="en-US" altLang="en-US" dirty="0"/>
          </a:p>
        </p:txBody>
      </p:sp>
      <p:sp>
        <p:nvSpPr>
          <p:cNvPr id="943111" name="Text Box 3">
            <a:extLst>
              <a:ext uri="{FF2B5EF4-FFF2-40B4-BE49-F238E27FC236}">
                <a16:creationId xmlns:a16="http://schemas.microsoft.com/office/drawing/2014/main" id="{1CA757A5-CC97-4D60-B01C-E35A2C8A4E73}"/>
              </a:ext>
            </a:extLst>
          </p:cNvPr>
          <p:cNvSpPr txBox="1">
            <a:spLocks noChangeArrowheads="1"/>
          </p:cNvSpPr>
          <p:nvPr/>
        </p:nvSpPr>
        <p:spPr bwMode="auto">
          <a:xfrm>
            <a:off x="1752600" y="1295401"/>
            <a:ext cx="8763000" cy="4955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Determined by the State”</a:t>
            </a:r>
          </a:p>
          <a:p>
            <a:pPr>
              <a:spcBef>
                <a:spcPct val="50000"/>
              </a:spcBef>
              <a:spcAft>
                <a:spcPct val="20000"/>
              </a:spcAft>
              <a:buClrTx/>
              <a:buSzTx/>
              <a:buFontTx/>
              <a:buChar char="•"/>
            </a:pPr>
            <a:r>
              <a:rPr lang="en-US" altLang="en-US" dirty="0">
                <a:cs typeface="Times New Roman" panose="02020603050405020304" pitchFamily="18" charset="0"/>
              </a:rPr>
              <a:t>This phrase sounds good </a:t>
            </a:r>
          </a:p>
          <a:p>
            <a:pPr lvl="1">
              <a:lnSpc>
                <a:spcPct val="90000"/>
              </a:lnSpc>
              <a:spcBef>
                <a:spcPct val="30000"/>
              </a:spcBef>
              <a:buFontTx/>
              <a:buChar char="•"/>
            </a:pPr>
            <a:r>
              <a:rPr lang="en-US" altLang="en-US" dirty="0">
                <a:cs typeface="Times New Roman" panose="02020603050405020304" pitchFamily="18" charset="0"/>
              </a:rPr>
              <a:t>It avoids the</a:t>
            </a:r>
            <a:r>
              <a:rPr lang="en-US" altLang="en-US" b="1" dirty="0">
                <a:cs typeface="Times New Roman" panose="02020603050405020304" pitchFamily="18" charset="0"/>
              </a:rPr>
              <a:t> </a:t>
            </a:r>
            <a:r>
              <a:rPr lang="en-US" altLang="en-US" dirty="0">
                <a:cs typeface="Times New Roman" panose="02020603050405020304" pitchFamily="18" charset="0"/>
              </a:rPr>
              <a:t>possible stalemate described in the 2 prior slides by firmly saying the State is in charge	</a:t>
            </a:r>
          </a:p>
          <a:p>
            <a:pPr lvl="1">
              <a:lnSpc>
                <a:spcPct val="90000"/>
              </a:lnSpc>
              <a:spcBef>
                <a:spcPct val="30000"/>
              </a:spcBef>
              <a:buFontTx/>
              <a:buChar char="•"/>
            </a:pPr>
            <a:r>
              <a:rPr lang="en-US" altLang="en-US" dirty="0">
                <a:cs typeface="Times New Roman" panose="02020603050405020304" pitchFamily="18" charset="0"/>
              </a:rPr>
              <a:t>If used sparingly, in the right circumstances it may be fine</a:t>
            </a:r>
          </a:p>
          <a:p>
            <a:pPr lvl="2">
              <a:lnSpc>
                <a:spcPct val="90000"/>
              </a:lnSpc>
              <a:spcBef>
                <a:spcPct val="30000"/>
              </a:spcBef>
              <a:buClrTx/>
              <a:buSzTx/>
              <a:buFontTx/>
              <a:buChar char="•"/>
            </a:pPr>
            <a:r>
              <a:rPr lang="en-US" altLang="en-US" b="1" dirty="0">
                <a:cs typeface="Times New Roman" panose="02020603050405020304" pitchFamily="18" charset="0"/>
              </a:rPr>
              <a:t>e.g., in the prior slide regarding the lack of mutual agreement </a:t>
            </a:r>
          </a:p>
          <a:p>
            <a:pPr lvl="2">
              <a:lnSpc>
                <a:spcPct val="90000"/>
              </a:lnSpc>
              <a:spcBef>
                <a:spcPct val="30000"/>
              </a:spcBef>
              <a:buClrTx/>
              <a:buSzTx/>
              <a:buFontTx/>
              <a:buChar char="•"/>
            </a:pPr>
            <a:r>
              <a:rPr lang="en-US" altLang="en-US" b="1" dirty="0">
                <a:cs typeface="Times New Roman" panose="02020603050405020304" pitchFamily="18" charset="0"/>
              </a:rPr>
              <a:t>But even then it probably should be worded, “</a:t>
            </a:r>
            <a:r>
              <a:rPr lang="en-US" altLang="en-US" b="1" dirty="0">
                <a:solidFill>
                  <a:srgbClr val="FFCC00"/>
                </a:solidFill>
                <a:cs typeface="Times New Roman" panose="02020603050405020304" pitchFamily="18" charset="0"/>
              </a:rPr>
              <a:t>as </a:t>
            </a:r>
            <a:r>
              <a:rPr lang="en-US" altLang="en-US" b="1" i="1" u="sng" dirty="0">
                <a:solidFill>
                  <a:srgbClr val="FFCC00"/>
                </a:solidFill>
                <a:cs typeface="Times New Roman" panose="02020603050405020304" pitchFamily="18" charset="0"/>
              </a:rPr>
              <a:t>reasonably</a:t>
            </a:r>
            <a:r>
              <a:rPr lang="en-US" altLang="en-US" b="1" i="1" dirty="0">
                <a:solidFill>
                  <a:srgbClr val="FFCC00"/>
                </a:solidFill>
                <a:cs typeface="Times New Roman" panose="02020603050405020304" pitchFamily="18" charset="0"/>
              </a:rPr>
              <a:t> </a:t>
            </a:r>
            <a:r>
              <a:rPr lang="en-US" altLang="en-US" b="1" dirty="0">
                <a:solidFill>
                  <a:srgbClr val="FFCC00"/>
                </a:solidFill>
                <a:cs typeface="Times New Roman" panose="02020603050405020304" pitchFamily="18" charset="0"/>
              </a:rPr>
              <a:t>determined by the State</a:t>
            </a:r>
            <a:r>
              <a:rPr lang="en-US" altLang="en-US" b="1" dirty="0">
                <a:cs typeface="Times New Roman" panose="02020603050405020304" pitchFamily="18" charset="0"/>
              </a:rPr>
              <a:t>”</a:t>
            </a:r>
          </a:p>
        </p:txBody>
      </p:sp>
    </p:spTree>
    <p:extLst>
      <p:ext uri="{BB962C8B-B14F-4D97-AF65-F5344CB8AC3E}">
        <p14:creationId xmlns:p14="http://schemas.microsoft.com/office/powerpoint/2010/main" val="2372135531"/>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42" name="Rectangle 2">
            <a:extLst>
              <a:ext uri="{FF2B5EF4-FFF2-40B4-BE49-F238E27FC236}">
                <a16:creationId xmlns:a16="http://schemas.microsoft.com/office/drawing/2014/main" id="{EA54C886-8D60-4174-8B10-B401513258F1}"/>
              </a:ext>
            </a:extLst>
          </p:cNvPr>
          <p:cNvSpPr>
            <a:spLocks noGrp="1" noChangeArrowheads="1"/>
          </p:cNvSpPr>
          <p:nvPr>
            <p:ph type="title"/>
          </p:nvPr>
        </p:nvSpPr>
        <p:spPr>
          <a:xfrm>
            <a:off x="1828800" y="0"/>
            <a:ext cx="8382000" cy="1219200"/>
          </a:xfrm>
        </p:spPr>
        <p:txBody>
          <a:bodyPr>
            <a:normAutofit/>
          </a:bodyPr>
          <a:lstStyle/>
          <a:p>
            <a:pPr eaLnBrk="1" hangingPunct="1">
              <a:defRPr/>
            </a:pPr>
            <a:r>
              <a:rPr lang="en-US" sz="4000" dirty="0">
                <a:solidFill>
                  <a:srgbClr val="FFFF00"/>
                </a:solidFill>
              </a:rPr>
              <a:t>Common Problematic Language</a:t>
            </a:r>
            <a:endParaRPr lang="en-US" sz="4000" dirty="0"/>
          </a:p>
        </p:txBody>
      </p:sp>
      <p:sp>
        <p:nvSpPr>
          <p:cNvPr id="6" name="Footer Placeholder 3">
            <a:extLst>
              <a:ext uri="{FF2B5EF4-FFF2-40B4-BE49-F238E27FC236}">
                <a16:creationId xmlns:a16="http://schemas.microsoft.com/office/drawing/2014/main" id="{2C707055-310E-4393-B0CF-2E59A0CA200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A2A3DC9-7C08-4CE7-9242-3C5779B774F5}"/>
              </a:ext>
            </a:extLst>
          </p:cNvPr>
          <p:cNvSpPr>
            <a:spLocks noGrp="1"/>
          </p:cNvSpPr>
          <p:nvPr>
            <p:ph type="sldNum" sz="quarter" idx="12"/>
          </p:nvPr>
        </p:nvSpPr>
        <p:spPr/>
        <p:txBody>
          <a:bodyPr/>
          <a:lstStyle/>
          <a:p>
            <a:pPr>
              <a:defRPr/>
            </a:pPr>
            <a:fld id="{0A54A815-FFFF-4AD8-A439-E4E3F3B811B2}" type="slidenum">
              <a:rPr lang="en-US" altLang="en-US"/>
              <a:pPr>
                <a:defRPr/>
              </a:pPr>
              <a:t>302</a:t>
            </a:fld>
            <a:endParaRPr lang="en-US" altLang="en-US" dirty="0"/>
          </a:p>
        </p:txBody>
      </p:sp>
      <p:sp>
        <p:nvSpPr>
          <p:cNvPr id="945159" name="Text Box 3">
            <a:extLst>
              <a:ext uri="{FF2B5EF4-FFF2-40B4-BE49-F238E27FC236}">
                <a16:creationId xmlns:a16="http://schemas.microsoft.com/office/drawing/2014/main" id="{153596FD-A158-43A9-9B9D-B364ABC36DAE}"/>
              </a:ext>
            </a:extLst>
          </p:cNvPr>
          <p:cNvSpPr txBox="1">
            <a:spLocks noChangeArrowheads="1"/>
          </p:cNvSpPr>
          <p:nvPr/>
        </p:nvSpPr>
        <p:spPr bwMode="auto">
          <a:xfrm>
            <a:off x="1752600" y="1600200"/>
            <a:ext cx="8763000" cy="4408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Determined by the State”</a:t>
            </a:r>
          </a:p>
          <a:p>
            <a:pPr>
              <a:lnSpc>
                <a:spcPct val="90000"/>
              </a:lnSpc>
              <a:spcBef>
                <a:spcPct val="30000"/>
              </a:spcBef>
              <a:buClrTx/>
              <a:buSzTx/>
              <a:buFontTx/>
              <a:buChar char="•"/>
            </a:pPr>
            <a:r>
              <a:rPr lang="en-US" altLang="en-US" sz="2800" dirty="0">
                <a:cs typeface="Times New Roman" panose="02020603050405020304" pitchFamily="18" charset="0"/>
              </a:rPr>
              <a:t>But it should not be used extensively, especially if it is applied to major requirements or deliverables</a:t>
            </a:r>
          </a:p>
          <a:p>
            <a:pPr lvl="1">
              <a:lnSpc>
                <a:spcPct val="90000"/>
              </a:lnSpc>
              <a:spcBef>
                <a:spcPct val="30000"/>
              </a:spcBef>
              <a:buFontTx/>
              <a:buChar char="•"/>
            </a:pPr>
            <a:r>
              <a:rPr lang="en-US" altLang="en-US" sz="2400" dirty="0">
                <a:cs typeface="Times New Roman" panose="02020603050405020304" pitchFamily="18" charset="0"/>
              </a:rPr>
              <a:t>It is easy to use this as a crutch instead of actually determining what the State wants</a:t>
            </a:r>
          </a:p>
          <a:p>
            <a:pPr>
              <a:lnSpc>
                <a:spcPct val="90000"/>
              </a:lnSpc>
              <a:spcBef>
                <a:spcPct val="30000"/>
              </a:spcBef>
              <a:buClrTx/>
              <a:buSzTx/>
              <a:buFontTx/>
              <a:buChar char="•"/>
            </a:pPr>
            <a:r>
              <a:rPr lang="en-US" altLang="en-US" sz="2800" dirty="0">
                <a:cs typeface="Times New Roman" panose="02020603050405020304" pitchFamily="18" charset="0"/>
              </a:rPr>
              <a:t>But, if an agency really doesn’t know what it wants it probably should do an evaluated procurement</a:t>
            </a:r>
          </a:p>
          <a:p>
            <a:pPr lvl="1">
              <a:lnSpc>
                <a:spcPct val="90000"/>
              </a:lnSpc>
              <a:spcBef>
                <a:spcPct val="30000"/>
              </a:spcBef>
              <a:buFontTx/>
              <a:buChar char="•"/>
            </a:pPr>
            <a:r>
              <a:rPr lang="en-US" altLang="en-US" dirty="0">
                <a:cs typeface="Times New Roman" panose="02020603050405020304" pitchFamily="18" charset="0"/>
              </a:rPr>
              <a:t>And let offerors propose solutions</a:t>
            </a:r>
          </a:p>
          <a:p>
            <a:pPr lvl="1">
              <a:lnSpc>
                <a:spcPct val="90000"/>
              </a:lnSpc>
              <a:spcBef>
                <a:spcPct val="30000"/>
              </a:spcBef>
              <a:buFontTx/>
              <a:buChar char="•"/>
            </a:pPr>
            <a:r>
              <a:rPr lang="en-US" altLang="en-US" dirty="0">
                <a:cs typeface="Times New Roman" panose="02020603050405020304" pitchFamily="18" charset="0"/>
              </a:rPr>
              <a:t>Then hold the selected offeror to what it proposes </a:t>
            </a:r>
            <a:r>
              <a:rPr lang="en-US" altLang="en-US" sz="3200" b="1" dirty="0">
                <a:cs typeface="Times New Roman" panose="02020603050405020304" pitchFamily="18" charset="0"/>
              </a:rPr>
              <a:t> </a:t>
            </a:r>
          </a:p>
        </p:txBody>
      </p:sp>
    </p:spTree>
    <p:extLst>
      <p:ext uri="{BB962C8B-B14F-4D97-AF65-F5344CB8AC3E}">
        <p14:creationId xmlns:p14="http://schemas.microsoft.com/office/powerpoint/2010/main" val="2132714987"/>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3890" name="Rectangle 2">
            <a:extLst>
              <a:ext uri="{FF2B5EF4-FFF2-40B4-BE49-F238E27FC236}">
                <a16:creationId xmlns:a16="http://schemas.microsoft.com/office/drawing/2014/main" id="{DAAEB104-3E8A-4849-A58E-E9E98B4257E2}"/>
              </a:ext>
            </a:extLst>
          </p:cNvPr>
          <p:cNvSpPr>
            <a:spLocks noGrp="1" noChangeArrowheads="1"/>
          </p:cNvSpPr>
          <p:nvPr>
            <p:ph type="title"/>
          </p:nvPr>
        </p:nvSpPr>
        <p:spPr>
          <a:xfrm>
            <a:off x="1828800" y="228600"/>
            <a:ext cx="8382000" cy="762000"/>
          </a:xfrm>
        </p:spPr>
        <p:txBody>
          <a:bodyPr>
            <a:normAutofit fontScale="90000"/>
          </a:bodyPr>
          <a:lstStyle/>
          <a:p>
            <a:pPr eaLnBrk="1" hangingPunct="1">
              <a:defRPr/>
            </a:pPr>
            <a:r>
              <a:rPr lang="en-US" sz="4000" dirty="0">
                <a:solidFill>
                  <a:srgbClr val="FFFF00"/>
                </a:solidFill>
              </a:rPr>
              <a:t>Common Problematic Language</a:t>
            </a:r>
            <a:endParaRPr lang="en-US" sz="4000" dirty="0"/>
          </a:p>
        </p:txBody>
      </p:sp>
      <p:sp>
        <p:nvSpPr>
          <p:cNvPr id="6" name="Footer Placeholder 3">
            <a:extLst>
              <a:ext uri="{FF2B5EF4-FFF2-40B4-BE49-F238E27FC236}">
                <a16:creationId xmlns:a16="http://schemas.microsoft.com/office/drawing/2014/main" id="{CEBBE7DE-7CC9-4F81-A11F-A63C728132B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9FE9D59-DA02-42DA-A139-5192294FC990}"/>
              </a:ext>
            </a:extLst>
          </p:cNvPr>
          <p:cNvSpPr>
            <a:spLocks noGrp="1"/>
          </p:cNvSpPr>
          <p:nvPr>
            <p:ph type="sldNum" sz="quarter" idx="12"/>
          </p:nvPr>
        </p:nvSpPr>
        <p:spPr/>
        <p:txBody>
          <a:bodyPr/>
          <a:lstStyle/>
          <a:p>
            <a:pPr>
              <a:defRPr/>
            </a:pPr>
            <a:fld id="{D5A32E1C-C4F5-4202-9B96-CA0BDE75A256}" type="slidenum">
              <a:rPr lang="en-US" altLang="en-US"/>
              <a:pPr>
                <a:defRPr/>
              </a:pPr>
              <a:t>303</a:t>
            </a:fld>
            <a:endParaRPr lang="en-US" altLang="en-US" dirty="0"/>
          </a:p>
        </p:txBody>
      </p:sp>
      <p:sp>
        <p:nvSpPr>
          <p:cNvPr id="947207" name="Text Box 3">
            <a:extLst>
              <a:ext uri="{FF2B5EF4-FFF2-40B4-BE49-F238E27FC236}">
                <a16:creationId xmlns:a16="http://schemas.microsoft.com/office/drawing/2014/main" id="{9D9CD8AE-11E4-427C-8606-A6604376D799}"/>
              </a:ext>
            </a:extLst>
          </p:cNvPr>
          <p:cNvSpPr txBox="1">
            <a:spLocks noChangeArrowheads="1"/>
          </p:cNvSpPr>
          <p:nvPr/>
        </p:nvSpPr>
        <p:spPr bwMode="auto">
          <a:xfrm>
            <a:off x="424206" y="1143000"/>
            <a:ext cx="11071782" cy="4598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Determined by the State”</a:t>
            </a:r>
            <a:r>
              <a:rPr lang="en-US" altLang="en-US" sz="3600" b="1" dirty="0">
                <a:solidFill>
                  <a:srgbClr val="FF0066"/>
                </a:solidFill>
                <a:cs typeface="Times New Roman" panose="02020603050405020304" pitchFamily="18" charset="0"/>
              </a:rPr>
              <a:t> </a:t>
            </a:r>
            <a:r>
              <a:rPr lang="en-US" altLang="en-US" sz="2400" dirty="0">
                <a:cs typeface="Times New Roman" panose="02020603050405020304" pitchFamily="18" charset="0"/>
              </a:rPr>
              <a:t>(Cont’d)</a:t>
            </a:r>
          </a:p>
          <a:p>
            <a:pPr>
              <a:lnSpc>
                <a:spcPct val="90000"/>
              </a:lnSpc>
              <a:buClrTx/>
              <a:buSzTx/>
              <a:buFontTx/>
              <a:buChar char="•"/>
            </a:pPr>
            <a:r>
              <a:rPr lang="en-US" altLang="en-US" dirty="0">
                <a:cs typeface="Times New Roman" panose="02020603050405020304" pitchFamily="18" charset="0"/>
              </a:rPr>
              <a:t>When used extensively this phrase can create ambiguity</a:t>
            </a:r>
          </a:p>
          <a:p>
            <a:pPr>
              <a:lnSpc>
                <a:spcPct val="90000"/>
              </a:lnSpc>
              <a:buClrTx/>
              <a:buSzTx/>
              <a:buFontTx/>
              <a:buChar char="•"/>
            </a:pPr>
            <a:r>
              <a:rPr lang="en-US" altLang="en-US" dirty="0">
                <a:cs typeface="Times New Roman" panose="02020603050405020304" pitchFamily="18" charset="0"/>
              </a:rPr>
              <a:t>Vendors need to know the requirements of a contract to:</a:t>
            </a:r>
          </a:p>
          <a:p>
            <a:pPr lvl="1">
              <a:lnSpc>
                <a:spcPct val="90000"/>
              </a:lnSpc>
              <a:buFontTx/>
              <a:buChar char="•"/>
            </a:pPr>
            <a:r>
              <a:rPr lang="en-US" altLang="en-US" dirty="0">
                <a:cs typeface="Times New Roman" panose="02020603050405020304" pitchFamily="18" charset="0"/>
              </a:rPr>
              <a:t>Know if they can perform the contract</a:t>
            </a:r>
          </a:p>
          <a:p>
            <a:pPr lvl="1">
              <a:lnSpc>
                <a:spcPct val="90000"/>
              </a:lnSpc>
              <a:buFontTx/>
              <a:buChar char="•"/>
            </a:pPr>
            <a:r>
              <a:rPr lang="en-US" altLang="en-US" dirty="0">
                <a:cs typeface="Times New Roman" panose="02020603050405020304" pitchFamily="18" charset="0"/>
              </a:rPr>
              <a:t>Identify the needed level of effort </a:t>
            </a:r>
          </a:p>
          <a:p>
            <a:pPr lvl="1">
              <a:lnSpc>
                <a:spcPct val="90000"/>
              </a:lnSpc>
              <a:buFontTx/>
              <a:buChar char="•"/>
            </a:pPr>
            <a:r>
              <a:rPr lang="en-US" altLang="en-US" dirty="0">
                <a:cs typeface="Times New Roman" panose="02020603050405020304" pitchFamily="18" charset="0"/>
              </a:rPr>
              <a:t>Determine the timeframe needed for performance</a:t>
            </a:r>
          </a:p>
          <a:p>
            <a:pPr lvl="1">
              <a:lnSpc>
                <a:spcPct val="90000"/>
              </a:lnSpc>
              <a:buFontTx/>
              <a:buChar char="•"/>
            </a:pPr>
            <a:r>
              <a:rPr lang="en-US" altLang="en-US" b="1" dirty="0">
                <a:solidFill>
                  <a:srgbClr val="FFCC66"/>
                </a:solidFill>
                <a:cs typeface="Times New Roman" panose="02020603050405020304" pitchFamily="18" charset="0"/>
              </a:rPr>
              <a:t>Determine the appropriate price to charge to perform the requirements</a:t>
            </a:r>
          </a:p>
          <a:p>
            <a:pPr>
              <a:lnSpc>
                <a:spcPct val="90000"/>
              </a:lnSpc>
              <a:buClrTx/>
              <a:buSzTx/>
              <a:buFontTx/>
              <a:buNone/>
            </a:pPr>
            <a:r>
              <a:rPr lang="en-US" altLang="en-US" sz="2800" dirty="0">
                <a:cs typeface="Times New Roman" panose="02020603050405020304" pitchFamily="18" charset="0"/>
              </a:rPr>
              <a:t> </a:t>
            </a:r>
          </a:p>
        </p:txBody>
      </p:sp>
    </p:spTree>
    <p:extLst>
      <p:ext uri="{BB962C8B-B14F-4D97-AF65-F5344CB8AC3E}">
        <p14:creationId xmlns:p14="http://schemas.microsoft.com/office/powerpoint/2010/main" val="3407359134"/>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5938" name="Rectangle 2">
            <a:extLst>
              <a:ext uri="{FF2B5EF4-FFF2-40B4-BE49-F238E27FC236}">
                <a16:creationId xmlns:a16="http://schemas.microsoft.com/office/drawing/2014/main" id="{A6DE2C39-EAF3-4F73-A1E2-E433FC089EB5}"/>
              </a:ext>
            </a:extLst>
          </p:cNvPr>
          <p:cNvSpPr>
            <a:spLocks noGrp="1" noChangeArrowheads="1"/>
          </p:cNvSpPr>
          <p:nvPr>
            <p:ph type="title"/>
          </p:nvPr>
        </p:nvSpPr>
        <p:spPr>
          <a:xfrm>
            <a:off x="1828800" y="381000"/>
            <a:ext cx="8382000" cy="685800"/>
          </a:xfrm>
        </p:spPr>
        <p:txBody>
          <a:bodyPr>
            <a:normAutofit fontScale="90000"/>
          </a:bodyPr>
          <a:lstStyle/>
          <a:p>
            <a:pPr eaLnBrk="1" hangingPunct="1">
              <a:defRPr/>
            </a:pPr>
            <a:r>
              <a:rPr lang="en-US" sz="4000" dirty="0">
                <a:solidFill>
                  <a:srgbClr val="FFFF00"/>
                </a:solidFill>
              </a:rPr>
              <a:t>Common Problematic Language</a:t>
            </a:r>
            <a:endParaRPr lang="en-US" sz="4000" dirty="0"/>
          </a:p>
        </p:txBody>
      </p:sp>
      <p:sp>
        <p:nvSpPr>
          <p:cNvPr id="6" name="Footer Placeholder 3">
            <a:extLst>
              <a:ext uri="{FF2B5EF4-FFF2-40B4-BE49-F238E27FC236}">
                <a16:creationId xmlns:a16="http://schemas.microsoft.com/office/drawing/2014/main" id="{6523AAED-73A9-416D-B2F9-DB5B70BB714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70EB14F-5FEE-4689-9045-E6E1B5517694}"/>
              </a:ext>
            </a:extLst>
          </p:cNvPr>
          <p:cNvSpPr>
            <a:spLocks noGrp="1"/>
          </p:cNvSpPr>
          <p:nvPr>
            <p:ph type="sldNum" sz="quarter" idx="12"/>
          </p:nvPr>
        </p:nvSpPr>
        <p:spPr/>
        <p:txBody>
          <a:bodyPr/>
          <a:lstStyle/>
          <a:p>
            <a:pPr>
              <a:defRPr/>
            </a:pPr>
            <a:fld id="{8C06D54B-B615-49BD-ADF4-6CC8EA66D782}" type="slidenum">
              <a:rPr lang="en-US" altLang="en-US"/>
              <a:pPr>
                <a:defRPr/>
              </a:pPr>
              <a:t>304</a:t>
            </a:fld>
            <a:endParaRPr lang="en-US" altLang="en-US" dirty="0"/>
          </a:p>
        </p:txBody>
      </p:sp>
      <p:sp>
        <p:nvSpPr>
          <p:cNvPr id="4" name="Footer Placeholder 3">
            <a:extLst>
              <a:ext uri="{FF2B5EF4-FFF2-40B4-BE49-F238E27FC236}">
                <a16:creationId xmlns:a16="http://schemas.microsoft.com/office/drawing/2014/main" id="{22B9841F-C743-4C01-A16F-D48F09A4C8C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17A97F82-217E-4E30-8278-274AB63AFD3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949255" name="Text Box 3">
            <a:extLst>
              <a:ext uri="{FF2B5EF4-FFF2-40B4-BE49-F238E27FC236}">
                <a16:creationId xmlns:a16="http://schemas.microsoft.com/office/drawing/2014/main" id="{4A45434B-D397-4CBB-8FB3-8575B7BAF7B9}"/>
              </a:ext>
            </a:extLst>
          </p:cNvPr>
          <p:cNvSpPr txBox="1">
            <a:spLocks noChangeArrowheads="1"/>
          </p:cNvSpPr>
          <p:nvPr/>
        </p:nvSpPr>
        <p:spPr bwMode="auto">
          <a:xfrm>
            <a:off x="461913" y="1255518"/>
            <a:ext cx="11246178" cy="4850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Determined by the State”</a:t>
            </a:r>
            <a:r>
              <a:rPr lang="en-US" altLang="en-US" sz="3600" b="1" dirty="0">
                <a:solidFill>
                  <a:srgbClr val="FF0066"/>
                </a:solidFill>
                <a:cs typeface="Times New Roman" panose="02020603050405020304" pitchFamily="18" charset="0"/>
              </a:rPr>
              <a:t> </a:t>
            </a:r>
            <a:r>
              <a:rPr lang="en-US" altLang="en-US" sz="2400" dirty="0">
                <a:cs typeface="Times New Roman" panose="02020603050405020304" pitchFamily="18" charset="0"/>
              </a:rPr>
              <a:t>(Cont’d)</a:t>
            </a:r>
          </a:p>
          <a:p>
            <a:pPr>
              <a:lnSpc>
                <a:spcPct val="90000"/>
              </a:lnSpc>
              <a:spcBef>
                <a:spcPts val="1200"/>
              </a:spcBef>
              <a:buClrTx/>
              <a:buSzTx/>
              <a:buFontTx/>
              <a:buChar char="•"/>
            </a:pPr>
            <a:r>
              <a:rPr lang="en-US" altLang="en-US" sz="2800" dirty="0">
                <a:cs typeface="Times New Roman" panose="02020603050405020304" pitchFamily="18" charset="0"/>
              </a:rPr>
              <a:t>If the contractor isn’t told what the State’s determinations are until after the contract is awarded</a:t>
            </a:r>
          </a:p>
          <a:p>
            <a:pPr>
              <a:lnSpc>
                <a:spcPct val="90000"/>
              </a:lnSpc>
              <a:spcBef>
                <a:spcPts val="1200"/>
              </a:spcBef>
              <a:buClrTx/>
              <a:buSzTx/>
              <a:buFontTx/>
              <a:buChar char="•"/>
            </a:pPr>
            <a:r>
              <a:rPr lang="en-US" altLang="en-US" sz="2800" dirty="0">
                <a:cs typeface="Times New Roman" panose="02020603050405020304" pitchFamily="18" charset="0"/>
              </a:rPr>
              <a:t>It may find itself expected to perform something far different, and far more costly than anticipated</a:t>
            </a:r>
          </a:p>
          <a:p>
            <a:pPr>
              <a:lnSpc>
                <a:spcPct val="90000"/>
              </a:lnSpc>
              <a:spcBef>
                <a:spcPts val="1200"/>
              </a:spcBef>
              <a:buClrTx/>
              <a:buSzTx/>
              <a:buFontTx/>
              <a:buChar char="•"/>
            </a:pPr>
            <a:r>
              <a:rPr lang="en-US" altLang="en-US" sz="2800" dirty="0">
                <a:cs typeface="Times New Roman" panose="02020603050405020304" pitchFamily="18" charset="0"/>
              </a:rPr>
              <a:t>Which may cause the contractor to file a contract claim on the basis of latent ambiguity</a:t>
            </a:r>
          </a:p>
          <a:p>
            <a:pPr lvl="1">
              <a:lnSpc>
                <a:spcPct val="90000"/>
              </a:lnSpc>
              <a:spcBef>
                <a:spcPts val="1200"/>
              </a:spcBef>
              <a:buFontTx/>
              <a:buChar char="•"/>
            </a:pPr>
            <a:r>
              <a:rPr lang="en-US" altLang="en-US" sz="2400" dirty="0">
                <a:cs typeface="Times New Roman" panose="02020603050405020304" pitchFamily="18" charset="0"/>
              </a:rPr>
              <a:t>It could assert that it had no idea the State was going to determine what it did</a:t>
            </a:r>
          </a:p>
          <a:p>
            <a:pPr lvl="1">
              <a:lnSpc>
                <a:spcPct val="90000"/>
              </a:lnSpc>
              <a:spcBef>
                <a:spcPts val="1200"/>
              </a:spcBef>
              <a:buFontTx/>
              <a:buChar char="•"/>
            </a:pPr>
            <a:r>
              <a:rPr lang="en-US" altLang="en-US" sz="2400" dirty="0">
                <a:cs typeface="Times New Roman" panose="02020603050405020304" pitchFamily="18" charset="0"/>
              </a:rPr>
              <a:t>And, couldn’t have asked for clarification before the due date because the State didn’t know itself what it would want </a:t>
            </a:r>
          </a:p>
        </p:txBody>
      </p:sp>
    </p:spTree>
    <p:extLst>
      <p:ext uri="{BB962C8B-B14F-4D97-AF65-F5344CB8AC3E}">
        <p14:creationId xmlns:p14="http://schemas.microsoft.com/office/powerpoint/2010/main" val="125563234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7986" name="Rectangle 2">
            <a:extLst>
              <a:ext uri="{FF2B5EF4-FFF2-40B4-BE49-F238E27FC236}">
                <a16:creationId xmlns:a16="http://schemas.microsoft.com/office/drawing/2014/main" id="{CD63A3B3-C4A6-497A-8B24-13A88B092652}"/>
              </a:ext>
            </a:extLst>
          </p:cNvPr>
          <p:cNvSpPr>
            <a:spLocks noGrp="1" noChangeArrowheads="1"/>
          </p:cNvSpPr>
          <p:nvPr>
            <p:ph type="title"/>
          </p:nvPr>
        </p:nvSpPr>
        <p:spPr>
          <a:xfrm>
            <a:off x="1828800" y="381000"/>
            <a:ext cx="8382000" cy="685800"/>
          </a:xfrm>
        </p:spPr>
        <p:txBody>
          <a:bodyPr>
            <a:normAutofit fontScale="90000"/>
          </a:bodyPr>
          <a:lstStyle/>
          <a:p>
            <a:pPr eaLnBrk="1" hangingPunct="1">
              <a:defRPr/>
            </a:pPr>
            <a:r>
              <a:rPr lang="en-US" sz="4000" dirty="0">
                <a:solidFill>
                  <a:srgbClr val="FFFF00"/>
                </a:solidFill>
              </a:rPr>
              <a:t>Common Problematic Language</a:t>
            </a:r>
            <a:endParaRPr lang="en-US" sz="4000" dirty="0"/>
          </a:p>
        </p:txBody>
      </p:sp>
      <p:sp>
        <p:nvSpPr>
          <p:cNvPr id="6" name="Footer Placeholder 3">
            <a:extLst>
              <a:ext uri="{FF2B5EF4-FFF2-40B4-BE49-F238E27FC236}">
                <a16:creationId xmlns:a16="http://schemas.microsoft.com/office/drawing/2014/main" id="{B8E0E502-9680-42E6-9030-49E5796C814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A317B12-0664-4509-A19D-D43BC1F0D94D}"/>
              </a:ext>
            </a:extLst>
          </p:cNvPr>
          <p:cNvSpPr>
            <a:spLocks noGrp="1"/>
          </p:cNvSpPr>
          <p:nvPr>
            <p:ph type="sldNum" sz="quarter" idx="12"/>
          </p:nvPr>
        </p:nvSpPr>
        <p:spPr/>
        <p:txBody>
          <a:bodyPr/>
          <a:lstStyle/>
          <a:p>
            <a:pPr>
              <a:defRPr/>
            </a:pPr>
            <a:fld id="{D5B672A7-0E0F-417B-A10E-98EE5BBF2C15}" type="slidenum">
              <a:rPr lang="en-US" altLang="en-US"/>
              <a:pPr>
                <a:defRPr/>
              </a:pPr>
              <a:t>305</a:t>
            </a:fld>
            <a:endParaRPr lang="en-US" altLang="en-US" dirty="0"/>
          </a:p>
        </p:txBody>
      </p:sp>
      <p:sp>
        <p:nvSpPr>
          <p:cNvPr id="951303" name="Text Box 3">
            <a:extLst>
              <a:ext uri="{FF2B5EF4-FFF2-40B4-BE49-F238E27FC236}">
                <a16:creationId xmlns:a16="http://schemas.microsoft.com/office/drawing/2014/main" id="{C3BD8F0F-6D29-4A26-88D5-9ED2EDACC893}"/>
              </a:ext>
            </a:extLst>
          </p:cNvPr>
          <p:cNvSpPr txBox="1">
            <a:spLocks noChangeArrowheads="1"/>
          </p:cNvSpPr>
          <p:nvPr/>
        </p:nvSpPr>
        <p:spPr bwMode="auto">
          <a:xfrm>
            <a:off x="1752600" y="1219200"/>
            <a:ext cx="8763000" cy="510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Determined by the State”</a:t>
            </a:r>
            <a:r>
              <a:rPr lang="en-US" altLang="en-US" sz="3600" b="1" dirty="0">
                <a:solidFill>
                  <a:srgbClr val="FF0066"/>
                </a:solidFill>
                <a:cs typeface="Times New Roman" panose="02020603050405020304" pitchFamily="18" charset="0"/>
              </a:rPr>
              <a:t> </a:t>
            </a:r>
            <a:r>
              <a:rPr lang="en-US" altLang="en-US" sz="2400" dirty="0">
                <a:cs typeface="Times New Roman" panose="02020603050405020304" pitchFamily="18" charset="0"/>
              </a:rPr>
              <a:t>(Cont’d)</a:t>
            </a:r>
          </a:p>
          <a:p>
            <a:pPr>
              <a:lnSpc>
                <a:spcPct val="90000"/>
              </a:lnSpc>
              <a:spcBef>
                <a:spcPct val="30000"/>
              </a:spcBef>
              <a:buClrTx/>
              <a:buSzTx/>
              <a:buFontTx/>
              <a:buChar char="•"/>
            </a:pPr>
            <a:r>
              <a:rPr lang="en-US" altLang="en-US" sz="2800" dirty="0">
                <a:cs typeface="Times New Roman" panose="02020603050405020304" pitchFamily="18" charset="0"/>
              </a:rPr>
              <a:t>There is a very good chance that the vendor would win a claim of latent ambiguity for a belated State requirement (determination) that greatly exceeded what it expected</a:t>
            </a:r>
          </a:p>
          <a:p>
            <a:pPr lvl="1">
              <a:lnSpc>
                <a:spcPct val="90000"/>
              </a:lnSpc>
              <a:spcBef>
                <a:spcPct val="30000"/>
              </a:spcBef>
              <a:buFontTx/>
              <a:buChar char="•"/>
            </a:pPr>
            <a:r>
              <a:rPr lang="en-US" altLang="en-US" dirty="0">
                <a:cs typeface="Times New Roman" panose="02020603050405020304" pitchFamily="18" charset="0"/>
              </a:rPr>
              <a:t>As long as what it expected was reasonable</a:t>
            </a:r>
          </a:p>
          <a:p>
            <a:pPr>
              <a:lnSpc>
                <a:spcPct val="90000"/>
              </a:lnSpc>
              <a:spcBef>
                <a:spcPct val="30000"/>
              </a:spcBef>
              <a:buClrTx/>
              <a:buSzTx/>
              <a:buFontTx/>
              <a:buChar char="•"/>
            </a:pPr>
            <a:r>
              <a:rPr lang="en-US" altLang="en-US" sz="2800" dirty="0">
                <a:cs typeface="Times New Roman" panose="02020603050405020304" pitchFamily="18" charset="0"/>
              </a:rPr>
              <a:t>As previously stated, if it is upheld that there was latent ambiguity in the specifications the vendor’s reasonable interpretation will prevail</a:t>
            </a:r>
          </a:p>
          <a:p>
            <a:pPr>
              <a:lnSpc>
                <a:spcPct val="90000"/>
              </a:lnSpc>
              <a:spcBef>
                <a:spcPct val="30000"/>
              </a:spcBef>
              <a:buClrTx/>
              <a:buSzTx/>
              <a:buFontTx/>
              <a:buChar char="•"/>
            </a:pPr>
            <a:r>
              <a:rPr lang="en-US" altLang="en-US" sz="2800" dirty="0">
                <a:cs typeface="Times New Roman" panose="02020603050405020304" pitchFamily="18" charset="0"/>
              </a:rPr>
              <a:t>So it is generally best to determine what the State wants up front to avoid possible problems later </a:t>
            </a:r>
          </a:p>
        </p:txBody>
      </p:sp>
    </p:spTree>
    <p:extLst>
      <p:ext uri="{BB962C8B-B14F-4D97-AF65-F5344CB8AC3E}">
        <p14:creationId xmlns:p14="http://schemas.microsoft.com/office/powerpoint/2010/main" val="376838885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0034" name="Rectangle 2">
            <a:extLst>
              <a:ext uri="{FF2B5EF4-FFF2-40B4-BE49-F238E27FC236}">
                <a16:creationId xmlns:a16="http://schemas.microsoft.com/office/drawing/2014/main" id="{9A501B79-A086-452A-9C3F-FFD8AAB749B6}"/>
              </a:ext>
            </a:extLst>
          </p:cNvPr>
          <p:cNvSpPr>
            <a:spLocks noGrp="1" noChangeArrowheads="1"/>
          </p:cNvSpPr>
          <p:nvPr>
            <p:ph type="title"/>
          </p:nvPr>
        </p:nvSpPr>
        <p:spPr>
          <a:xfrm>
            <a:off x="1828800" y="381000"/>
            <a:ext cx="8382000" cy="762000"/>
          </a:xfrm>
        </p:spPr>
        <p:txBody>
          <a:bodyPr>
            <a:normAutofit fontScale="90000"/>
          </a:bodyPr>
          <a:lstStyle/>
          <a:p>
            <a:pPr eaLnBrk="1" hangingPunct="1">
              <a:defRPr/>
            </a:pPr>
            <a:r>
              <a:rPr lang="en-US" sz="4000" dirty="0">
                <a:solidFill>
                  <a:srgbClr val="FFFF00"/>
                </a:solidFill>
              </a:rPr>
              <a:t>Common Problematic Language</a:t>
            </a:r>
            <a:r>
              <a:rPr lang="en-US" dirty="0">
                <a:solidFill>
                  <a:srgbClr val="FFFF00"/>
                </a:solidFill>
              </a:rPr>
              <a:t> </a:t>
            </a:r>
            <a:r>
              <a:rPr lang="en-US" dirty="0">
                <a:solidFill>
                  <a:srgbClr val="FF6600"/>
                </a:solidFill>
              </a:rPr>
              <a:t> </a:t>
            </a:r>
            <a:endParaRPr lang="en-US" dirty="0"/>
          </a:p>
        </p:txBody>
      </p:sp>
      <p:sp>
        <p:nvSpPr>
          <p:cNvPr id="6" name="Footer Placeholder 3">
            <a:extLst>
              <a:ext uri="{FF2B5EF4-FFF2-40B4-BE49-F238E27FC236}">
                <a16:creationId xmlns:a16="http://schemas.microsoft.com/office/drawing/2014/main" id="{2AD8E229-C887-4693-A581-3C54D2D3D10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D7E6A47-0D83-48C4-9E28-858A528BB9AF}"/>
              </a:ext>
            </a:extLst>
          </p:cNvPr>
          <p:cNvSpPr>
            <a:spLocks noGrp="1"/>
          </p:cNvSpPr>
          <p:nvPr>
            <p:ph type="sldNum" sz="quarter" idx="12"/>
          </p:nvPr>
        </p:nvSpPr>
        <p:spPr/>
        <p:txBody>
          <a:bodyPr/>
          <a:lstStyle/>
          <a:p>
            <a:pPr>
              <a:defRPr/>
            </a:pPr>
            <a:fld id="{F81FCE20-7926-40EE-AE28-F09DC858FC04}" type="slidenum">
              <a:rPr lang="en-US" altLang="en-US"/>
              <a:pPr>
                <a:defRPr/>
              </a:pPr>
              <a:t>306</a:t>
            </a:fld>
            <a:endParaRPr lang="en-US" altLang="en-US" dirty="0"/>
          </a:p>
        </p:txBody>
      </p:sp>
      <p:sp>
        <p:nvSpPr>
          <p:cNvPr id="953351" name="Text Box 3">
            <a:extLst>
              <a:ext uri="{FF2B5EF4-FFF2-40B4-BE49-F238E27FC236}">
                <a16:creationId xmlns:a16="http://schemas.microsoft.com/office/drawing/2014/main" id="{E592C906-C75E-4A83-8B88-AD12ED786A62}"/>
              </a:ext>
            </a:extLst>
          </p:cNvPr>
          <p:cNvSpPr txBox="1">
            <a:spLocks noChangeArrowheads="1"/>
          </p:cNvSpPr>
          <p:nvPr/>
        </p:nvSpPr>
        <p:spPr bwMode="auto">
          <a:xfrm>
            <a:off x="1752600" y="1447800"/>
            <a:ext cx="8763000" cy="4668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spcAft>
                <a:spcPct val="20000"/>
              </a:spcAft>
              <a:buClrTx/>
              <a:buSzTx/>
              <a:buFontTx/>
              <a:buNone/>
            </a:pPr>
            <a:r>
              <a:rPr lang="en-US" altLang="en-US" sz="3600" b="1" dirty="0">
                <a:solidFill>
                  <a:srgbClr val="99FF66"/>
                </a:solidFill>
                <a:cs typeface="Times New Roman" panose="02020603050405020304" pitchFamily="18" charset="0"/>
              </a:rPr>
              <a:t>“As Needed”</a:t>
            </a:r>
          </a:p>
          <a:p>
            <a:pPr>
              <a:lnSpc>
                <a:spcPct val="90000"/>
              </a:lnSpc>
              <a:spcBef>
                <a:spcPct val="25000"/>
              </a:spcBef>
              <a:buClrTx/>
              <a:buSzTx/>
              <a:buFontTx/>
              <a:buChar char="•"/>
            </a:pPr>
            <a:r>
              <a:rPr lang="en-US" altLang="en-US" dirty="0">
                <a:cs typeface="Times New Roman" panose="02020603050405020304" pitchFamily="18" charset="0"/>
              </a:rPr>
              <a:t>This is</a:t>
            </a:r>
            <a:r>
              <a:rPr lang="en-US" altLang="en-US" b="1" dirty="0">
                <a:cs typeface="Times New Roman" panose="02020603050405020304" pitchFamily="18" charset="0"/>
              </a:rPr>
              <a:t> </a:t>
            </a:r>
            <a:r>
              <a:rPr lang="en-US" altLang="en-US" dirty="0">
                <a:cs typeface="Times New Roman" panose="02020603050405020304" pitchFamily="18" charset="0"/>
              </a:rPr>
              <a:t>basically the same as the previous, “As determined by the State”, situation</a:t>
            </a:r>
            <a:endParaRPr lang="en-US" altLang="en-US" b="1" dirty="0">
              <a:cs typeface="Times New Roman" panose="02020603050405020304" pitchFamily="18" charset="0"/>
            </a:endParaRPr>
          </a:p>
          <a:p>
            <a:pPr>
              <a:lnSpc>
                <a:spcPct val="90000"/>
              </a:lnSpc>
              <a:spcBef>
                <a:spcPct val="25000"/>
              </a:spcBef>
              <a:buClrTx/>
              <a:buSzTx/>
              <a:buFontTx/>
              <a:buChar char="•"/>
            </a:pPr>
            <a:r>
              <a:rPr lang="en-US" altLang="en-US" dirty="0">
                <a:cs typeface="Times New Roman" panose="02020603050405020304" pitchFamily="18" charset="0"/>
              </a:rPr>
              <a:t>So all the discussions on the 4 previous slides apply for this wording</a:t>
            </a:r>
          </a:p>
          <a:p>
            <a:pPr>
              <a:lnSpc>
                <a:spcPct val="90000"/>
              </a:lnSpc>
              <a:spcBef>
                <a:spcPct val="25000"/>
              </a:spcBef>
              <a:buClrTx/>
              <a:buSzTx/>
              <a:buFontTx/>
              <a:buChar char="•"/>
            </a:pPr>
            <a:r>
              <a:rPr lang="en-US" altLang="en-US" dirty="0">
                <a:cs typeface="Times New Roman" panose="02020603050405020304" pitchFamily="18" charset="0"/>
              </a:rPr>
              <a:t>However, this wording might be alright if some maximum parameters were included</a:t>
            </a:r>
          </a:p>
          <a:p>
            <a:pPr lvl="1">
              <a:lnSpc>
                <a:spcPct val="90000"/>
              </a:lnSpc>
              <a:spcBef>
                <a:spcPct val="25000"/>
              </a:spcBef>
              <a:buFontTx/>
              <a:buChar char="•"/>
            </a:pPr>
            <a:r>
              <a:rPr lang="en-US" altLang="en-US" dirty="0">
                <a:cs typeface="Times New Roman" panose="02020603050405020304" pitchFamily="18" charset="0"/>
              </a:rPr>
              <a:t>e.g., “the contractor must meet as often as needed, </a:t>
            </a:r>
            <a:r>
              <a:rPr lang="en-US" altLang="en-US" b="1" dirty="0">
                <a:solidFill>
                  <a:srgbClr val="66FFFF"/>
                </a:solidFill>
                <a:cs typeface="Times New Roman" panose="02020603050405020304" pitchFamily="18" charset="0"/>
              </a:rPr>
              <a:t>not to exceed once weekly” </a:t>
            </a:r>
          </a:p>
        </p:txBody>
      </p:sp>
    </p:spTree>
    <p:extLst>
      <p:ext uri="{BB962C8B-B14F-4D97-AF65-F5344CB8AC3E}">
        <p14:creationId xmlns:p14="http://schemas.microsoft.com/office/powerpoint/2010/main" val="3854839667"/>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082" name="Rectangle 2">
            <a:extLst>
              <a:ext uri="{FF2B5EF4-FFF2-40B4-BE49-F238E27FC236}">
                <a16:creationId xmlns:a16="http://schemas.microsoft.com/office/drawing/2014/main" id="{F59A3DD1-92EB-4BD2-8408-039A886C3BE4}"/>
              </a:ext>
            </a:extLst>
          </p:cNvPr>
          <p:cNvSpPr>
            <a:spLocks noGrp="1" noChangeArrowheads="1"/>
          </p:cNvSpPr>
          <p:nvPr>
            <p:ph type="title"/>
          </p:nvPr>
        </p:nvSpPr>
        <p:spPr>
          <a:xfrm>
            <a:off x="1828800" y="381000"/>
            <a:ext cx="8382000" cy="838200"/>
          </a:xfrm>
        </p:spPr>
        <p:txBody>
          <a:bodyPr>
            <a:normAutofit fontScale="90000"/>
          </a:bodyPr>
          <a:lstStyle/>
          <a:p>
            <a:pPr eaLnBrk="1" hangingPunct="1">
              <a:defRPr/>
            </a:pPr>
            <a:r>
              <a:rPr lang="en-US" sz="4000" dirty="0">
                <a:solidFill>
                  <a:srgbClr val="FFFF00"/>
                </a:solidFill>
              </a:rPr>
              <a:t>Common Problematic Language</a:t>
            </a:r>
            <a:r>
              <a:rPr lang="en-US" dirty="0">
                <a:solidFill>
                  <a:srgbClr val="FFFF00"/>
                </a:solidFill>
              </a:rPr>
              <a:t> </a:t>
            </a:r>
            <a:r>
              <a:rPr lang="en-US" dirty="0">
                <a:solidFill>
                  <a:srgbClr val="FF6600"/>
                </a:solidFill>
              </a:rPr>
              <a:t> </a:t>
            </a:r>
            <a:endParaRPr lang="en-US" dirty="0"/>
          </a:p>
        </p:txBody>
      </p:sp>
      <p:sp>
        <p:nvSpPr>
          <p:cNvPr id="6" name="Footer Placeholder 3">
            <a:extLst>
              <a:ext uri="{FF2B5EF4-FFF2-40B4-BE49-F238E27FC236}">
                <a16:creationId xmlns:a16="http://schemas.microsoft.com/office/drawing/2014/main" id="{A88167EC-1D21-43C2-8A33-20B230243E8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81186BD-AEE1-4587-B828-B56D758DCB34}"/>
              </a:ext>
            </a:extLst>
          </p:cNvPr>
          <p:cNvSpPr>
            <a:spLocks noGrp="1"/>
          </p:cNvSpPr>
          <p:nvPr>
            <p:ph type="sldNum" sz="quarter" idx="12"/>
          </p:nvPr>
        </p:nvSpPr>
        <p:spPr/>
        <p:txBody>
          <a:bodyPr/>
          <a:lstStyle/>
          <a:p>
            <a:pPr>
              <a:defRPr/>
            </a:pPr>
            <a:fld id="{5E325E6D-8452-4B1A-8AA5-5F2C914D3DDA}" type="slidenum">
              <a:rPr lang="en-US" altLang="en-US"/>
              <a:pPr>
                <a:defRPr/>
              </a:pPr>
              <a:t>307</a:t>
            </a:fld>
            <a:endParaRPr lang="en-US" altLang="en-US" dirty="0"/>
          </a:p>
        </p:txBody>
      </p:sp>
      <p:sp>
        <p:nvSpPr>
          <p:cNvPr id="955399" name="Text Box 3">
            <a:extLst>
              <a:ext uri="{FF2B5EF4-FFF2-40B4-BE49-F238E27FC236}">
                <a16:creationId xmlns:a16="http://schemas.microsoft.com/office/drawing/2014/main" id="{F5AB870A-8DBF-4A92-AB81-C05A8FC8C3F1}"/>
              </a:ext>
            </a:extLst>
          </p:cNvPr>
          <p:cNvSpPr txBox="1">
            <a:spLocks noChangeArrowheads="1"/>
          </p:cNvSpPr>
          <p:nvPr/>
        </p:nvSpPr>
        <p:spPr bwMode="auto">
          <a:xfrm>
            <a:off x="457199" y="1219201"/>
            <a:ext cx="11561975"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lnSpc>
                <a:spcPct val="90000"/>
              </a:lnSpc>
              <a:spcBef>
                <a:spcPct val="30000"/>
              </a:spcBef>
              <a:spcAft>
                <a:spcPct val="20000"/>
              </a:spcAft>
              <a:buClrTx/>
              <a:buSzTx/>
              <a:buFontTx/>
              <a:buNone/>
            </a:pPr>
            <a:r>
              <a:rPr lang="en-US" altLang="en-US" sz="3600" b="1" dirty="0">
                <a:solidFill>
                  <a:srgbClr val="99FF66"/>
                </a:solidFill>
                <a:cs typeface="Times New Roman" panose="02020603050405020304" pitchFamily="18" charset="0"/>
              </a:rPr>
              <a:t>“As Needed”</a:t>
            </a:r>
            <a:r>
              <a:rPr lang="en-US" altLang="en-US" sz="3600" b="1" dirty="0">
                <a:solidFill>
                  <a:srgbClr val="FF0066"/>
                </a:solidFill>
                <a:cs typeface="Times New Roman" panose="02020603050405020304" pitchFamily="18" charset="0"/>
              </a:rPr>
              <a:t> </a:t>
            </a:r>
            <a:r>
              <a:rPr lang="en-US" altLang="en-US" sz="2400" dirty="0">
                <a:cs typeface="Times New Roman" panose="02020603050405020304" pitchFamily="18" charset="0"/>
              </a:rPr>
              <a:t>(Cont’d)</a:t>
            </a:r>
            <a:endParaRPr lang="en-US" altLang="en-US" sz="3600" dirty="0">
              <a:solidFill>
                <a:srgbClr val="FF0066"/>
              </a:solidFill>
              <a:cs typeface="Times New Roman" panose="02020603050405020304" pitchFamily="18" charset="0"/>
            </a:endParaRPr>
          </a:p>
          <a:p>
            <a:pPr>
              <a:lnSpc>
                <a:spcPct val="90000"/>
              </a:lnSpc>
              <a:spcBef>
                <a:spcPct val="25000"/>
              </a:spcBef>
              <a:buClrTx/>
              <a:buSzTx/>
              <a:buFontTx/>
              <a:buChar char="•"/>
            </a:pPr>
            <a:r>
              <a:rPr lang="en-US" altLang="en-US" sz="2800" dirty="0">
                <a:cs typeface="Times New Roman" panose="02020603050405020304" pitchFamily="18" charset="0"/>
              </a:rPr>
              <a:t>By setting the maximum limit of one meeting per week the</a:t>
            </a:r>
            <a:r>
              <a:rPr lang="en-US" altLang="en-US" sz="2400" dirty="0">
                <a:cs typeface="Times New Roman" panose="02020603050405020304" pitchFamily="18" charset="0"/>
              </a:rPr>
              <a:t> </a:t>
            </a:r>
            <a:r>
              <a:rPr lang="en-US" altLang="en-US" sz="2800" dirty="0">
                <a:cs typeface="Times New Roman" panose="02020603050405020304" pitchFamily="18" charset="0"/>
              </a:rPr>
              <a:t>contractor knows what its maximum cost exposure is, so the contractor can have included this maximum possibility in its price</a:t>
            </a:r>
          </a:p>
          <a:p>
            <a:pPr>
              <a:lnSpc>
                <a:spcPct val="90000"/>
              </a:lnSpc>
              <a:spcBef>
                <a:spcPct val="25000"/>
              </a:spcBef>
              <a:buClrTx/>
              <a:buSzTx/>
              <a:buFontTx/>
              <a:buChar char="•"/>
            </a:pPr>
            <a:r>
              <a:rPr lang="en-US" altLang="en-US" sz="2800" dirty="0">
                <a:cs typeface="Times New Roman" panose="02020603050405020304" pitchFamily="18" charset="0"/>
              </a:rPr>
              <a:t>This should eliminate any problems with compliance, claims, etc..</a:t>
            </a:r>
          </a:p>
          <a:p>
            <a:pPr>
              <a:lnSpc>
                <a:spcPct val="90000"/>
              </a:lnSpc>
              <a:spcBef>
                <a:spcPct val="25000"/>
              </a:spcBef>
              <a:buClrTx/>
              <a:buSzTx/>
              <a:buFontTx/>
              <a:buChar char="•"/>
            </a:pPr>
            <a:r>
              <a:rPr lang="en-US" altLang="en-US" sz="2800" dirty="0">
                <a:cs typeface="Times New Roman" panose="02020603050405020304" pitchFamily="18" charset="0"/>
              </a:rPr>
              <a:t>However, now it might cost the State more money</a:t>
            </a:r>
          </a:p>
          <a:p>
            <a:pPr lvl="1">
              <a:lnSpc>
                <a:spcPct val="90000"/>
              </a:lnSpc>
              <a:spcBef>
                <a:spcPct val="25000"/>
              </a:spcBef>
              <a:buFontTx/>
              <a:buChar char="•"/>
            </a:pPr>
            <a:r>
              <a:rPr lang="en-US" altLang="en-US" sz="2400" dirty="0">
                <a:cs typeface="Times New Roman" panose="02020603050405020304" pitchFamily="18" charset="0"/>
              </a:rPr>
              <a:t>Because a vendor logically is going to include in its price the maximum stated number of meetings</a:t>
            </a:r>
          </a:p>
          <a:p>
            <a:pPr lvl="1">
              <a:lnSpc>
                <a:spcPct val="90000"/>
              </a:lnSpc>
              <a:spcBef>
                <a:spcPct val="25000"/>
              </a:spcBef>
              <a:buFontTx/>
              <a:buChar char="•"/>
            </a:pPr>
            <a:r>
              <a:rPr lang="en-US" altLang="en-US" sz="2400" dirty="0">
                <a:cs typeface="Times New Roman" panose="02020603050405020304" pitchFamily="18" charset="0"/>
              </a:rPr>
              <a:t>Which means the State pays too much if the maximum possible number of meetings doesn’t happen.</a:t>
            </a:r>
          </a:p>
          <a:p>
            <a:pPr>
              <a:lnSpc>
                <a:spcPct val="90000"/>
              </a:lnSpc>
              <a:spcBef>
                <a:spcPct val="35000"/>
              </a:spcBef>
              <a:buClrTx/>
              <a:buSzTx/>
              <a:buFontTx/>
              <a:buNone/>
            </a:pPr>
            <a:r>
              <a:rPr lang="en-US" altLang="en-US" sz="2800" dirty="0">
                <a:cs typeface="Times New Roman" panose="02020603050405020304" pitchFamily="18" charset="0"/>
              </a:rPr>
              <a:t>   </a:t>
            </a:r>
          </a:p>
        </p:txBody>
      </p:sp>
    </p:spTree>
    <p:extLst>
      <p:ext uri="{BB962C8B-B14F-4D97-AF65-F5344CB8AC3E}">
        <p14:creationId xmlns:p14="http://schemas.microsoft.com/office/powerpoint/2010/main" val="2488029058"/>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4130" name="Rectangle 2">
            <a:extLst>
              <a:ext uri="{FF2B5EF4-FFF2-40B4-BE49-F238E27FC236}">
                <a16:creationId xmlns:a16="http://schemas.microsoft.com/office/drawing/2014/main" id="{8B8968EC-6BC5-41C4-8CD1-8EE237651FFA}"/>
              </a:ext>
            </a:extLst>
          </p:cNvPr>
          <p:cNvSpPr>
            <a:spLocks noGrp="1" noChangeArrowheads="1"/>
          </p:cNvSpPr>
          <p:nvPr>
            <p:ph type="title"/>
          </p:nvPr>
        </p:nvSpPr>
        <p:spPr>
          <a:xfrm>
            <a:off x="546755" y="381000"/>
            <a:ext cx="11034074" cy="762000"/>
          </a:xfrm>
        </p:spPr>
        <p:txBody>
          <a:bodyPr>
            <a:normAutofit/>
          </a:bodyPr>
          <a:lstStyle/>
          <a:p>
            <a:pPr eaLnBrk="1" hangingPunct="1">
              <a:defRPr/>
            </a:pPr>
            <a:r>
              <a:rPr lang="en-US" sz="4000" dirty="0">
                <a:solidFill>
                  <a:srgbClr val="FFFF00"/>
                </a:solidFill>
              </a:rPr>
              <a:t>Common Problematic Language</a:t>
            </a:r>
            <a:r>
              <a:rPr lang="en-US" dirty="0">
                <a:solidFill>
                  <a:srgbClr val="FFFF00"/>
                </a:solidFill>
              </a:rPr>
              <a:t> </a:t>
            </a:r>
            <a:r>
              <a:rPr lang="en-US" dirty="0">
                <a:solidFill>
                  <a:srgbClr val="FF6600"/>
                </a:solidFill>
              </a:rPr>
              <a:t> </a:t>
            </a:r>
            <a:endParaRPr lang="en-US" dirty="0"/>
          </a:p>
        </p:txBody>
      </p:sp>
      <p:sp>
        <p:nvSpPr>
          <p:cNvPr id="6" name="Footer Placeholder 3">
            <a:extLst>
              <a:ext uri="{FF2B5EF4-FFF2-40B4-BE49-F238E27FC236}">
                <a16:creationId xmlns:a16="http://schemas.microsoft.com/office/drawing/2014/main" id="{2AD6E49E-CA2B-43D6-8BCF-11CF654DCAA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37862F8-FB9B-4332-9627-F73B1FAD7325}"/>
              </a:ext>
            </a:extLst>
          </p:cNvPr>
          <p:cNvSpPr>
            <a:spLocks noGrp="1"/>
          </p:cNvSpPr>
          <p:nvPr>
            <p:ph type="sldNum" sz="quarter" idx="12"/>
          </p:nvPr>
        </p:nvSpPr>
        <p:spPr/>
        <p:txBody>
          <a:bodyPr/>
          <a:lstStyle/>
          <a:p>
            <a:pPr>
              <a:defRPr/>
            </a:pPr>
            <a:fld id="{D50CE5C0-B696-4ED9-B52F-AF13C69656CE}" type="slidenum">
              <a:rPr lang="en-US" altLang="en-US"/>
              <a:pPr>
                <a:defRPr/>
              </a:pPr>
              <a:t>308</a:t>
            </a:fld>
            <a:endParaRPr lang="en-US" altLang="en-US" dirty="0"/>
          </a:p>
        </p:txBody>
      </p:sp>
      <p:sp>
        <p:nvSpPr>
          <p:cNvPr id="957447" name="Text Box 3">
            <a:extLst>
              <a:ext uri="{FF2B5EF4-FFF2-40B4-BE49-F238E27FC236}">
                <a16:creationId xmlns:a16="http://schemas.microsoft.com/office/drawing/2014/main" id="{80869FB1-973D-4EB0-91D5-EF2025EADC9A}"/>
              </a:ext>
            </a:extLst>
          </p:cNvPr>
          <p:cNvSpPr txBox="1">
            <a:spLocks noChangeArrowheads="1"/>
          </p:cNvSpPr>
          <p:nvPr/>
        </p:nvSpPr>
        <p:spPr bwMode="auto">
          <a:xfrm>
            <a:off x="513761" y="1143000"/>
            <a:ext cx="11208470" cy="5290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lnSpc>
                <a:spcPct val="90000"/>
              </a:lnSpc>
              <a:spcBef>
                <a:spcPct val="30000"/>
              </a:spcBef>
              <a:spcAft>
                <a:spcPct val="20000"/>
              </a:spcAft>
              <a:buClrTx/>
              <a:buSzTx/>
              <a:buFontTx/>
              <a:buNone/>
            </a:pPr>
            <a:endParaRPr lang="en-US" altLang="en-US" sz="3600" b="1" dirty="0">
              <a:solidFill>
                <a:srgbClr val="99FF66"/>
              </a:solidFill>
              <a:cs typeface="Times New Roman" panose="02020603050405020304" pitchFamily="18" charset="0"/>
            </a:endParaRPr>
          </a:p>
          <a:p>
            <a:pPr algn="ctr">
              <a:lnSpc>
                <a:spcPct val="90000"/>
              </a:lnSpc>
              <a:spcBef>
                <a:spcPct val="30000"/>
              </a:spcBef>
              <a:spcAft>
                <a:spcPct val="20000"/>
              </a:spcAft>
              <a:buClrTx/>
              <a:buSzTx/>
              <a:buFontTx/>
              <a:buNone/>
            </a:pPr>
            <a:r>
              <a:rPr lang="en-US" altLang="en-US" sz="3600" b="1" dirty="0">
                <a:solidFill>
                  <a:srgbClr val="99FF66"/>
                </a:solidFill>
                <a:cs typeface="Times New Roman" panose="02020603050405020304" pitchFamily="18" charset="0"/>
              </a:rPr>
              <a:t>“As Needed”</a:t>
            </a:r>
            <a:r>
              <a:rPr lang="en-US" altLang="en-US" sz="3600" b="1" dirty="0">
                <a:solidFill>
                  <a:srgbClr val="FF0066"/>
                </a:solidFill>
                <a:cs typeface="Times New Roman" panose="02020603050405020304" pitchFamily="18" charset="0"/>
              </a:rPr>
              <a:t> </a:t>
            </a:r>
            <a:r>
              <a:rPr lang="en-US" altLang="en-US" sz="2400" dirty="0">
                <a:cs typeface="Times New Roman" panose="02020603050405020304" pitchFamily="18" charset="0"/>
              </a:rPr>
              <a:t>(Cont’d)</a:t>
            </a:r>
            <a:endParaRPr lang="en-US" altLang="en-US" sz="3600" dirty="0">
              <a:solidFill>
                <a:srgbClr val="FF0066"/>
              </a:solidFill>
              <a:cs typeface="Times New Roman" panose="02020603050405020304" pitchFamily="18" charset="0"/>
            </a:endParaRPr>
          </a:p>
          <a:p>
            <a:pPr>
              <a:lnSpc>
                <a:spcPct val="90000"/>
              </a:lnSpc>
              <a:spcBef>
                <a:spcPct val="25000"/>
              </a:spcBef>
              <a:buClrTx/>
              <a:buSzTx/>
              <a:buFontTx/>
              <a:buChar char="•"/>
            </a:pPr>
            <a:r>
              <a:rPr lang="en-US" altLang="en-US" sz="2800" dirty="0">
                <a:cs typeface="Times New Roman" panose="02020603050405020304" pitchFamily="18" charset="0"/>
              </a:rPr>
              <a:t>Or, the contractor could be permitted to bill for any meetings in excess of the maximum stated number</a:t>
            </a:r>
          </a:p>
          <a:p>
            <a:pPr lvl="1">
              <a:lnSpc>
                <a:spcPct val="90000"/>
              </a:lnSpc>
              <a:spcBef>
                <a:spcPct val="25000"/>
              </a:spcBef>
              <a:buFontTx/>
              <a:buChar char="•"/>
            </a:pPr>
            <a:r>
              <a:rPr lang="en-US" altLang="en-US" dirty="0">
                <a:cs typeface="Times New Roman" panose="02020603050405020304" pitchFamily="18" charset="0"/>
              </a:rPr>
              <a:t>If this were done, the maximum number of meetings the vendor would have to include in its price would probably be reduced so that the State is only paying for the meetings that actually happened</a:t>
            </a:r>
          </a:p>
          <a:p>
            <a:pPr lvl="1">
              <a:lnSpc>
                <a:spcPct val="90000"/>
              </a:lnSpc>
              <a:spcBef>
                <a:spcPct val="25000"/>
              </a:spcBef>
              <a:buFontTx/>
              <a:buChar char="•"/>
            </a:pPr>
            <a:r>
              <a:rPr lang="en-US" altLang="en-US" dirty="0">
                <a:cs typeface="Times New Roman" panose="02020603050405020304" pitchFamily="18" charset="0"/>
              </a:rPr>
              <a:t>But, if this were done the price form would need to have a price quoted for meetings, and a model of estimated quantities that allowed this price to be included in the overall quoted price  </a:t>
            </a:r>
          </a:p>
        </p:txBody>
      </p:sp>
    </p:spTree>
    <p:extLst>
      <p:ext uri="{BB962C8B-B14F-4D97-AF65-F5344CB8AC3E}">
        <p14:creationId xmlns:p14="http://schemas.microsoft.com/office/powerpoint/2010/main" val="169692911"/>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6178" name="Rectangle 2">
            <a:extLst>
              <a:ext uri="{FF2B5EF4-FFF2-40B4-BE49-F238E27FC236}">
                <a16:creationId xmlns:a16="http://schemas.microsoft.com/office/drawing/2014/main" id="{5DF2D611-03BA-43C6-A27B-397753182591}"/>
              </a:ext>
            </a:extLst>
          </p:cNvPr>
          <p:cNvSpPr>
            <a:spLocks noGrp="1" noChangeArrowheads="1"/>
          </p:cNvSpPr>
          <p:nvPr>
            <p:ph type="title"/>
          </p:nvPr>
        </p:nvSpPr>
        <p:spPr>
          <a:xfrm>
            <a:off x="1981200" y="228600"/>
            <a:ext cx="8229600" cy="685800"/>
          </a:xfrm>
        </p:spPr>
        <p:txBody>
          <a:bodyPr>
            <a:normAutofit fontScale="90000"/>
          </a:bodyPr>
          <a:lstStyle/>
          <a:p>
            <a:pPr eaLnBrk="1" hangingPunct="1">
              <a:defRPr/>
            </a:pPr>
            <a:r>
              <a:rPr lang="en-US" sz="4000" dirty="0">
                <a:solidFill>
                  <a:srgbClr val="FFFF00"/>
                </a:solidFill>
              </a:rPr>
              <a:t>Language Considerations</a:t>
            </a:r>
            <a:r>
              <a:rPr lang="en-US" dirty="0">
                <a:solidFill>
                  <a:srgbClr val="FF6600"/>
                </a:solidFill>
              </a:rPr>
              <a:t> </a:t>
            </a:r>
            <a:endParaRPr lang="en-US" dirty="0"/>
          </a:p>
        </p:txBody>
      </p:sp>
      <p:sp>
        <p:nvSpPr>
          <p:cNvPr id="3506181" name="Rectangle 5">
            <a:extLst>
              <a:ext uri="{FF2B5EF4-FFF2-40B4-BE49-F238E27FC236}">
                <a16:creationId xmlns:a16="http://schemas.microsoft.com/office/drawing/2014/main" id="{B2847039-C20C-4267-B7CD-7CADA1C45F03}"/>
              </a:ext>
            </a:extLst>
          </p:cNvPr>
          <p:cNvSpPr>
            <a:spLocks noGrp="1" noChangeArrowheads="1"/>
          </p:cNvSpPr>
          <p:nvPr>
            <p:ph idx="1"/>
          </p:nvPr>
        </p:nvSpPr>
        <p:spPr>
          <a:xfrm>
            <a:off x="452487" y="1509715"/>
            <a:ext cx="11356960" cy="4839238"/>
          </a:xfrm>
        </p:spPr>
        <p:txBody>
          <a:bodyPr>
            <a:normAutofit/>
          </a:bodyPr>
          <a:lstStyle/>
          <a:p>
            <a:pPr>
              <a:lnSpc>
                <a:spcPct val="90000"/>
              </a:lnSpc>
              <a:buClrTx/>
              <a:buSzTx/>
              <a:buFontTx/>
              <a:buChar char="•"/>
              <a:defRPr/>
            </a:pPr>
            <a:r>
              <a:rPr lang="en-US" altLang="en-US" dirty="0">
                <a:effectLst/>
              </a:rPr>
              <a:t>REMEMBER:  Any time you declare that the State will do something, the vendor can legally hold you to doing it.  In particular, vendors will frequently cite the State’s nonperformance of the State’s stated contract obligations as justification for the vendors’ nonperformance. </a:t>
            </a:r>
          </a:p>
          <a:p>
            <a:pPr>
              <a:lnSpc>
                <a:spcPct val="90000"/>
              </a:lnSpc>
              <a:buClrTx/>
              <a:buSzTx/>
              <a:buFontTx/>
              <a:buChar char="•"/>
              <a:defRPr/>
            </a:pPr>
            <a:r>
              <a:rPr lang="en-US" altLang="en-US" dirty="0">
                <a:effectLst/>
              </a:rPr>
              <a:t>All requirements should be reasonable given the particular industry.  Be prepared to pay extra if you state a requirement that mandates unreasonable time or quality performance</a:t>
            </a:r>
          </a:p>
        </p:txBody>
      </p:sp>
      <p:sp>
        <p:nvSpPr>
          <p:cNvPr id="7" name="Footer Placeholder 3">
            <a:extLst>
              <a:ext uri="{FF2B5EF4-FFF2-40B4-BE49-F238E27FC236}">
                <a16:creationId xmlns:a16="http://schemas.microsoft.com/office/drawing/2014/main" id="{006C8EC7-2475-4216-A54F-408BB72E656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9336687C-9AB5-47B0-AF89-CF869AD6E838}"/>
              </a:ext>
            </a:extLst>
          </p:cNvPr>
          <p:cNvSpPr>
            <a:spLocks noGrp="1"/>
          </p:cNvSpPr>
          <p:nvPr>
            <p:ph type="sldNum" sz="quarter" idx="12"/>
          </p:nvPr>
        </p:nvSpPr>
        <p:spPr/>
        <p:txBody>
          <a:bodyPr/>
          <a:lstStyle/>
          <a:p>
            <a:pPr>
              <a:defRPr/>
            </a:pPr>
            <a:fld id="{5692F112-264C-48AA-9559-EE1FE91585CD}" type="slidenum">
              <a:rPr lang="en-US" altLang="en-US"/>
              <a:pPr>
                <a:defRPr/>
              </a:pPr>
              <a:t>309</a:t>
            </a:fld>
            <a:endParaRPr lang="en-US" altLang="en-US" dirty="0"/>
          </a:p>
        </p:txBody>
      </p:sp>
      <p:sp>
        <p:nvSpPr>
          <p:cNvPr id="959496" name="Text Box 4">
            <a:extLst>
              <a:ext uri="{FF2B5EF4-FFF2-40B4-BE49-F238E27FC236}">
                <a16:creationId xmlns:a16="http://schemas.microsoft.com/office/drawing/2014/main" id="{62665FAF-EE58-4837-A0A9-4E893D119F21}"/>
              </a:ext>
            </a:extLst>
          </p:cNvPr>
          <p:cNvSpPr txBox="1">
            <a:spLocks noChangeArrowheads="1"/>
          </p:cNvSpPr>
          <p:nvPr/>
        </p:nvSpPr>
        <p:spPr bwMode="auto">
          <a:xfrm>
            <a:off x="1981200" y="6858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2389826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56FF-370E-4CA4-9DC9-94C18A77221C}"/>
              </a:ext>
            </a:extLst>
          </p:cNvPr>
          <p:cNvSpPr>
            <a:spLocks noGrp="1"/>
          </p:cNvSpPr>
          <p:nvPr>
            <p:ph type="title"/>
          </p:nvPr>
        </p:nvSpPr>
        <p:spPr>
          <a:xfrm>
            <a:off x="233265" y="121298"/>
            <a:ext cx="11728580" cy="1511557"/>
          </a:xfrm>
        </p:spPr>
        <p:txBody>
          <a:bodyPr/>
          <a:lstStyle/>
          <a:p>
            <a:r>
              <a:rPr lang="en-US" dirty="0"/>
              <a:t>Specifications Mantra</a:t>
            </a:r>
            <a:br>
              <a:rPr lang="en-US" dirty="0"/>
            </a:br>
            <a:r>
              <a:rPr lang="en-US" sz="2400" b="0" dirty="0"/>
              <a:t>(Quote from Lucy Slaich of towson university about 2002)</a:t>
            </a:r>
          </a:p>
        </p:txBody>
      </p:sp>
      <p:sp>
        <p:nvSpPr>
          <p:cNvPr id="3" name="Content Placeholder 2">
            <a:extLst>
              <a:ext uri="{FF2B5EF4-FFF2-40B4-BE49-F238E27FC236}">
                <a16:creationId xmlns:a16="http://schemas.microsoft.com/office/drawing/2014/main" id="{5E5F1F0B-6F20-401A-B863-E0E503D91E89}"/>
              </a:ext>
            </a:extLst>
          </p:cNvPr>
          <p:cNvSpPr>
            <a:spLocks noGrp="1"/>
          </p:cNvSpPr>
          <p:nvPr>
            <p:ph idx="1"/>
          </p:nvPr>
        </p:nvSpPr>
        <p:spPr>
          <a:xfrm>
            <a:off x="233265" y="1726163"/>
            <a:ext cx="11728580" cy="4599991"/>
          </a:xfrm>
        </p:spPr>
        <p:txBody>
          <a:bodyPr>
            <a:normAutofit/>
          </a:bodyPr>
          <a:lstStyle/>
          <a:p>
            <a:pPr algn="ctr"/>
            <a:r>
              <a:rPr lang="en-US" sz="5400" dirty="0"/>
              <a:t>Say it once! </a:t>
            </a:r>
          </a:p>
          <a:p>
            <a:pPr algn="ctr"/>
            <a:r>
              <a:rPr lang="en-US" sz="5400" dirty="0"/>
              <a:t>Say it well! </a:t>
            </a:r>
          </a:p>
          <a:p>
            <a:pPr algn="ctr"/>
            <a:r>
              <a:rPr lang="en-US" sz="5400" dirty="0"/>
              <a:t>Don’t say it again!</a:t>
            </a:r>
          </a:p>
          <a:p>
            <a:endParaRPr lang="en-US" dirty="0"/>
          </a:p>
        </p:txBody>
      </p:sp>
      <p:sp>
        <p:nvSpPr>
          <p:cNvPr id="4" name="Footer Placeholder 3">
            <a:extLst>
              <a:ext uri="{FF2B5EF4-FFF2-40B4-BE49-F238E27FC236}">
                <a16:creationId xmlns:a16="http://schemas.microsoft.com/office/drawing/2014/main" id="{24E42302-187B-4039-97CC-4A7D37C6973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BC32E68-01B4-4EA0-8654-D132C26291AB}"/>
              </a:ext>
            </a:extLst>
          </p:cNvPr>
          <p:cNvSpPr>
            <a:spLocks noGrp="1"/>
          </p:cNvSpPr>
          <p:nvPr>
            <p:ph type="sldNum" sz="quarter" idx="12"/>
          </p:nvPr>
        </p:nvSpPr>
        <p:spPr/>
        <p:txBody>
          <a:bodyPr/>
          <a:lstStyle/>
          <a:p>
            <a:fld id="{D57F1E4F-1CFF-5643-939E-02111984F565}" type="slidenum">
              <a:rPr lang="en-US" smtClean="0"/>
              <a:t>31</a:t>
            </a:fld>
            <a:endParaRPr lang="en-US" dirty="0"/>
          </a:p>
        </p:txBody>
      </p:sp>
    </p:spTree>
    <p:extLst>
      <p:ext uri="{BB962C8B-B14F-4D97-AF65-F5344CB8AC3E}">
        <p14:creationId xmlns:p14="http://schemas.microsoft.com/office/powerpoint/2010/main" val="369959758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0274" name="Rectangle 2">
            <a:extLst>
              <a:ext uri="{FF2B5EF4-FFF2-40B4-BE49-F238E27FC236}">
                <a16:creationId xmlns:a16="http://schemas.microsoft.com/office/drawing/2014/main" id="{7B881488-8A88-4F54-839D-B291751581C0}"/>
              </a:ext>
            </a:extLst>
          </p:cNvPr>
          <p:cNvSpPr>
            <a:spLocks noGrp="1" noChangeArrowheads="1"/>
          </p:cNvSpPr>
          <p:nvPr>
            <p:ph type="title"/>
          </p:nvPr>
        </p:nvSpPr>
        <p:spPr>
          <a:xfrm>
            <a:off x="1828800" y="304800"/>
            <a:ext cx="8382000" cy="990600"/>
          </a:xfrm>
        </p:spPr>
        <p:txBody>
          <a:bodyPr>
            <a:normAutofit fontScale="90000"/>
          </a:bodyPr>
          <a:lstStyle/>
          <a:p>
            <a:pPr eaLnBrk="1" hangingPunct="1">
              <a:defRPr/>
            </a:pPr>
            <a:r>
              <a:rPr lang="en-US" sz="4000" dirty="0">
                <a:solidFill>
                  <a:srgbClr val="FFFF00"/>
                </a:solidFill>
              </a:rPr>
              <a:t>Language Considerations </a:t>
            </a:r>
            <a:r>
              <a:rPr lang="en-US" sz="2400" dirty="0">
                <a:solidFill>
                  <a:srgbClr val="FFFF00"/>
                </a:solidFill>
              </a:rPr>
              <a:t>(Cont’d)</a:t>
            </a:r>
            <a:r>
              <a:rPr lang="en-US" dirty="0">
                <a:solidFill>
                  <a:srgbClr val="FF6600"/>
                </a:solidFill>
              </a:rPr>
              <a:t> </a:t>
            </a:r>
          </a:p>
        </p:txBody>
      </p:sp>
      <p:sp>
        <p:nvSpPr>
          <p:cNvPr id="7" name="Footer Placeholder 3">
            <a:extLst>
              <a:ext uri="{FF2B5EF4-FFF2-40B4-BE49-F238E27FC236}">
                <a16:creationId xmlns:a16="http://schemas.microsoft.com/office/drawing/2014/main" id="{8F10BA62-45ED-48B0-A1C3-A4D865AEF48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43702491-1770-49E3-BE37-A2E1D2BAF86A}"/>
              </a:ext>
            </a:extLst>
          </p:cNvPr>
          <p:cNvSpPr>
            <a:spLocks noGrp="1"/>
          </p:cNvSpPr>
          <p:nvPr>
            <p:ph type="sldNum" sz="quarter" idx="12"/>
          </p:nvPr>
        </p:nvSpPr>
        <p:spPr/>
        <p:txBody>
          <a:bodyPr/>
          <a:lstStyle/>
          <a:p>
            <a:pPr>
              <a:defRPr/>
            </a:pPr>
            <a:fld id="{FB2D5BEC-AA42-4920-8C0A-94DB97CE6203}" type="slidenum">
              <a:rPr lang="en-US" altLang="en-US"/>
              <a:pPr>
                <a:defRPr/>
              </a:pPr>
              <a:t>310</a:t>
            </a:fld>
            <a:endParaRPr lang="en-US" altLang="en-US" dirty="0"/>
          </a:p>
        </p:txBody>
      </p:sp>
      <p:sp>
        <p:nvSpPr>
          <p:cNvPr id="961543" name="Text Box 3">
            <a:extLst>
              <a:ext uri="{FF2B5EF4-FFF2-40B4-BE49-F238E27FC236}">
                <a16:creationId xmlns:a16="http://schemas.microsoft.com/office/drawing/2014/main" id="{1E304734-2923-46DA-8D39-E2A686C5DE7A}"/>
              </a:ext>
            </a:extLst>
          </p:cNvPr>
          <p:cNvSpPr txBox="1">
            <a:spLocks noChangeArrowheads="1"/>
          </p:cNvSpPr>
          <p:nvPr/>
        </p:nvSpPr>
        <p:spPr bwMode="auto">
          <a:xfrm>
            <a:off x="1905000" y="1371601"/>
            <a:ext cx="85344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Char char="•"/>
            </a:pPr>
            <a:r>
              <a:rPr lang="en-US" altLang="en-US" dirty="0">
                <a:cs typeface="Times New Roman" panose="02020603050405020304" pitchFamily="18" charset="0"/>
              </a:rPr>
              <a:t>Be cautious about adding standard language from a vendor’s contract.  Frequently these contain clauses that conflict with State procurement regulations or the other specifications of the contract, or that are otherwise not in the State’s best interest</a:t>
            </a:r>
          </a:p>
          <a:p>
            <a:pPr lvl="1">
              <a:spcBef>
                <a:spcPct val="50000"/>
              </a:spcBef>
              <a:buFontTx/>
              <a:buChar char="•"/>
            </a:pPr>
            <a:r>
              <a:rPr lang="en-US" altLang="en-US" dirty="0">
                <a:cs typeface="Times New Roman" panose="02020603050405020304" pitchFamily="18" charset="0"/>
              </a:rPr>
              <a:t>But, the actual decision of whether to incorporate any such language will occur in the Procure stage</a:t>
            </a:r>
          </a:p>
          <a:p>
            <a:pPr>
              <a:spcBef>
                <a:spcPct val="50000"/>
              </a:spcBef>
              <a:buClrTx/>
              <a:buSzTx/>
              <a:buFontTx/>
              <a:buNone/>
            </a:pPr>
            <a:endParaRPr lang="en-US" altLang="en-US" sz="2800" dirty="0">
              <a:cs typeface="Times New Roman" panose="02020603050405020304" pitchFamily="18" charset="0"/>
            </a:endParaRPr>
          </a:p>
        </p:txBody>
      </p:sp>
      <p:sp>
        <p:nvSpPr>
          <p:cNvPr id="961544" name="Text Box 4">
            <a:extLst>
              <a:ext uri="{FF2B5EF4-FFF2-40B4-BE49-F238E27FC236}">
                <a16:creationId xmlns:a16="http://schemas.microsoft.com/office/drawing/2014/main" id="{406FD12C-7D9D-4DC3-82B7-8E4F28785B3B}"/>
              </a:ext>
            </a:extLst>
          </p:cNvPr>
          <p:cNvSpPr txBox="1">
            <a:spLocks noChangeArrowheads="1"/>
          </p:cNvSpPr>
          <p:nvPr/>
        </p:nvSpPr>
        <p:spPr bwMode="auto">
          <a:xfrm>
            <a:off x="1981200" y="685801"/>
            <a:ext cx="822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3310306267"/>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2434" name="Rectangle 2">
            <a:extLst>
              <a:ext uri="{FF2B5EF4-FFF2-40B4-BE49-F238E27FC236}">
                <a16:creationId xmlns:a16="http://schemas.microsoft.com/office/drawing/2014/main" id="{BADC09B2-491A-41AC-A29C-430EC4EE42B8}"/>
              </a:ext>
            </a:extLst>
          </p:cNvPr>
          <p:cNvSpPr>
            <a:spLocks noGrp="1" noChangeArrowheads="1"/>
          </p:cNvSpPr>
          <p:nvPr>
            <p:ph type="title"/>
          </p:nvPr>
        </p:nvSpPr>
        <p:spPr>
          <a:xfrm>
            <a:off x="504334" y="202676"/>
            <a:ext cx="11128342" cy="900260"/>
          </a:xfrm>
        </p:spPr>
        <p:txBody>
          <a:bodyPr>
            <a:normAutofit/>
          </a:bodyPr>
          <a:lstStyle/>
          <a:p>
            <a:pPr>
              <a:defRPr/>
            </a:pPr>
            <a:r>
              <a:rPr lang="en-US" dirty="0">
                <a:solidFill>
                  <a:srgbClr val="FFFF00"/>
                </a:solidFill>
              </a:rPr>
              <a:t>Simple Rules</a:t>
            </a:r>
            <a:r>
              <a:rPr lang="en-US" sz="2400" dirty="0">
                <a:solidFill>
                  <a:srgbClr val="FFFF00"/>
                </a:solidFill>
              </a:rPr>
              <a:t> </a:t>
            </a:r>
            <a:r>
              <a:rPr lang="en-US" altLang="en-US" sz="2400" dirty="0"/>
              <a:t>Avoiding Redundancy </a:t>
            </a:r>
            <a:r>
              <a:rPr lang="en-US" altLang="en-US" sz="1800" dirty="0"/>
              <a:t>(Cont’d)</a:t>
            </a:r>
            <a:r>
              <a:rPr lang="en-US" dirty="0">
                <a:solidFill>
                  <a:srgbClr val="FF6600"/>
                </a:solidFill>
              </a:rPr>
              <a:t> </a:t>
            </a:r>
          </a:p>
        </p:txBody>
      </p:sp>
      <p:sp>
        <p:nvSpPr>
          <p:cNvPr id="3602435" name="Rectangle 3">
            <a:extLst>
              <a:ext uri="{FF2B5EF4-FFF2-40B4-BE49-F238E27FC236}">
                <a16:creationId xmlns:a16="http://schemas.microsoft.com/office/drawing/2014/main" id="{3205BAA3-2138-4B44-996B-52FCA8F8AA0F}"/>
              </a:ext>
            </a:extLst>
          </p:cNvPr>
          <p:cNvSpPr>
            <a:spLocks noGrp="1" noChangeArrowheads="1"/>
          </p:cNvSpPr>
          <p:nvPr>
            <p:ph idx="1"/>
          </p:nvPr>
        </p:nvSpPr>
        <p:spPr>
          <a:xfrm>
            <a:off x="382553" y="1022808"/>
            <a:ext cx="11426894" cy="5835192"/>
          </a:xfrm>
        </p:spPr>
        <p:txBody>
          <a:bodyPr>
            <a:normAutofit/>
          </a:bodyPr>
          <a:lstStyle/>
          <a:p>
            <a:pPr eaLnBrk="1" hangingPunct="1">
              <a:lnSpc>
                <a:spcPct val="95000"/>
              </a:lnSpc>
              <a:defRPr/>
            </a:pPr>
            <a:r>
              <a:rPr lang="en-US" altLang="en-US" sz="2800" dirty="0"/>
              <a:t>The colon “:”is your friend</a:t>
            </a:r>
          </a:p>
          <a:p>
            <a:pPr lvl="1" eaLnBrk="1" hangingPunct="1">
              <a:lnSpc>
                <a:spcPct val="95000"/>
              </a:lnSpc>
              <a:defRPr/>
            </a:pPr>
            <a:r>
              <a:rPr lang="en-US" altLang="en-US" sz="2400" dirty="0"/>
              <a:t>When there are a series of points, statements, bullets, etc.. beginning with the same words</a:t>
            </a:r>
          </a:p>
          <a:p>
            <a:pPr lvl="1" eaLnBrk="1" hangingPunct="1">
              <a:lnSpc>
                <a:spcPct val="95000"/>
              </a:lnSpc>
              <a:defRPr/>
            </a:pPr>
            <a:r>
              <a:rPr lang="en-US" altLang="en-US" sz="2400" dirty="0"/>
              <a:t>Instead of repeating all the words, all the time, only use the words once followed by a colon</a:t>
            </a:r>
          </a:p>
          <a:p>
            <a:pPr lvl="1" eaLnBrk="1" hangingPunct="1">
              <a:lnSpc>
                <a:spcPct val="95000"/>
              </a:lnSpc>
              <a:defRPr/>
            </a:pPr>
            <a:r>
              <a:rPr lang="en-US" altLang="en-US" sz="2400" dirty="0"/>
              <a:t>e.g., using a variation of the contents of a previous slide, by using a colon this is how the points should be written</a:t>
            </a:r>
          </a:p>
          <a:p>
            <a:pPr lvl="1" eaLnBrk="1" hangingPunct="1">
              <a:defRPr/>
            </a:pPr>
            <a:r>
              <a:rPr lang="en-US" altLang="en-US" sz="2400" b="1" dirty="0">
                <a:solidFill>
                  <a:srgbClr val="FFCC00"/>
                </a:solidFill>
              </a:rPr>
              <a:t>The agency reserves the right to: </a:t>
            </a:r>
          </a:p>
          <a:p>
            <a:pPr lvl="2" eaLnBrk="1" hangingPunct="1">
              <a:defRPr/>
            </a:pPr>
            <a:r>
              <a:rPr lang="en-US" altLang="en-US" sz="2000" b="1" dirty="0">
                <a:solidFill>
                  <a:srgbClr val="FFCC00"/>
                </a:solidFill>
              </a:rPr>
              <a:t>Alter pick-up days</a:t>
            </a:r>
          </a:p>
          <a:p>
            <a:pPr lvl="2" eaLnBrk="1" hangingPunct="1">
              <a:defRPr/>
            </a:pPr>
            <a:r>
              <a:rPr lang="en-US" altLang="en-US" sz="2000" b="1" dirty="0">
                <a:solidFill>
                  <a:srgbClr val="FFCC00"/>
                </a:solidFill>
              </a:rPr>
              <a:t>Request additional pick-ups</a:t>
            </a:r>
          </a:p>
          <a:p>
            <a:pPr lvl="2" eaLnBrk="1" hangingPunct="1">
              <a:defRPr/>
            </a:pPr>
            <a:r>
              <a:rPr lang="en-US" altLang="en-US" sz="2000" b="1" dirty="0">
                <a:solidFill>
                  <a:srgbClr val="FFCC00"/>
                </a:solidFill>
              </a:rPr>
              <a:t>Have extra containers provided</a:t>
            </a:r>
          </a:p>
          <a:p>
            <a:pPr lvl="2" eaLnBrk="1" hangingPunct="1">
              <a:defRPr/>
            </a:pPr>
            <a:r>
              <a:rPr lang="en-US" altLang="en-US" sz="2000" b="1" dirty="0">
                <a:solidFill>
                  <a:srgbClr val="FFCC00"/>
                </a:solidFill>
              </a:rPr>
              <a:t>Change the size of containers</a:t>
            </a:r>
          </a:p>
          <a:p>
            <a:pPr lvl="2" eaLnBrk="1" hangingPunct="1">
              <a:defRPr/>
            </a:pPr>
            <a:r>
              <a:rPr lang="en-US" altLang="en-US" sz="2000" b="1" dirty="0">
                <a:solidFill>
                  <a:srgbClr val="FFCC00"/>
                </a:solidFill>
              </a:rPr>
              <a:t>Cancel a normal pick-up</a:t>
            </a:r>
          </a:p>
        </p:txBody>
      </p:sp>
      <p:sp>
        <p:nvSpPr>
          <p:cNvPr id="7" name="Footer Placeholder 3">
            <a:extLst>
              <a:ext uri="{FF2B5EF4-FFF2-40B4-BE49-F238E27FC236}">
                <a16:creationId xmlns:a16="http://schemas.microsoft.com/office/drawing/2014/main" id="{60458218-92A5-4AAA-9592-65B9F00136B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C19AD745-A639-484A-A045-B6B636799803}"/>
              </a:ext>
            </a:extLst>
          </p:cNvPr>
          <p:cNvSpPr>
            <a:spLocks noGrp="1"/>
          </p:cNvSpPr>
          <p:nvPr>
            <p:ph type="sldNum" sz="quarter" idx="12"/>
          </p:nvPr>
        </p:nvSpPr>
        <p:spPr/>
        <p:txBody>
          <a:bodyPr/>
          <a:lstStyle/>
          <a:p>
            <a:pPr>
              <a:defRPr/>
            </a:pPr>
            <a:fld id="{D763B35E-53ED-4729-AC3F-39796B9C0711}" type="slidenum">
              <a:rPr lang="en-US" altLang="en-US"/>
              <a:pPr>
                <a:defRPr/>
              </a:pPr>
              <a:t>311</a:t>
            </a:fld>
            <a:endParaRPr lang="en-US" altLang="en-US" dirty="0"/>
          </a:p>
        </p:txBody>
      </p:sp>
      <p:sp>
        <p:nvSpPr>
          <p:cNvPr id="975880" name="Text Box 4">
            <a:extLst>
              <a:ext uri="{FF2B5EF4-FFF2-40B4-BE49-F238E27FC236}">
                <a16:creationId xmlns:a16="http://schemas.microsoft.com/office/drawing/2014/main" id="{04F78EBE-C63E-496A-ACC8-0D9F993F14B4}"/>
              </a:ext>
            </a:extLst>
          </p:cNvPr>
          <p:cNvSpPr txBox="1">
            <a:spLocks noChangeArrowheads="1"/>
          </p:cNvSpPr>
          <p:nvPr/>
        </p:nvSpPr>
        <p:spPr bwMode="auto">
          <a:xfrm>
            <a:off x="1747887"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3185008938"/>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482" name="Rectangle 2">
            <a:extLst>
              <a:ext uri="{FF2B5EF4-FFF2-40B4-BE49-F238E27FC236}">
                <a16:creationId xmlns:a16="http://schemas.microsoft.com/office/drawing/2014/main" id="{EE058E61-9F52-441B-8285-A462A61D3E78}"/>
              </a:ext>
            </a:extLst>
          </p:cNvPr>
          <p:cNvSpPr>
            <a:spLocks noGrp="1" noChangeArrowheads="1"/>
          </p:cNvSpPr>
          <p:nvPr>
            <p:ph type="title"/>
          </p:nvPr>
        </p:nvSpPr>
        <p:spPr>
          <a:xfrm>
            <a:off x="1981200" y="277814"/>
            <a:ext cx="8229600" cy="560387"/>
          </a:xfrm>
        </p:spPr>
        <p:txBody>
          <a:bodyPr>
            <a:normAutofit fontScale="90000"/>
          </a:bodyPr>
          <a:lstStyle/>
          <a:p>
            <a:pPr eaLnBrk="1" hangingPunct="1">
              <a:lnSpc>
                <a:spcPct val="90000"/>
              </a:lnSpc>
              <a:defRPr/>
            </a:pPr>
            <a:r>
              <a:rPr lang="en-US" dirty="0">
                <a:solidFill>
                  <a:srgbClr val="FFFF00"/>
                </a:solidFill>
              </a:rPr>
              <a:t>Simple Rules</a:t>
            </a:r>
            <a:r>
              <a:rPr lang="en-US" sz="2400" dirty="0">
                <a:solidFill>
                  <a:srgbClr val="FFFF00"/>
                </a:solidFill>
              </a:rPr>
              <a:t> (Cont’d)</a:t>
            </a:r>
            <a:r>
              <a:rPr lang="en-US" dirty="0">
                <a:solidFill>
                  <a:srgbClr val="FF6600"/>
                </a:solidFill>
              </a:rPr>
              <a:t> </a:t>
            </a:r>
          </a:p>
        </p:txBody>
      </p:sp>
      <p:sp>
        <p:nvSpPr>
          <p:cNvPr id="3604483" name="Rectangle 3">
            <a:extLst>
              <a:ext uri="{FF2B5EF4-FFF2-40B4-BE49-F238E27FC236}">
                <a16:creationId xmlns:a16="http://schemas.microsoft.com/office/drawing/2014/main" id="{D2B859DB-0F72-4C8E-90CA-DA422ABA49B0}"/>
              </a:ext>
            </a:extLst>
          </p:cNvPr>
          <p:cNvSpPr>
            <a:spLocks noGrp="1" noChangeArrowheads="1"/>
          </p:cNvSpPr>
          <p:nvPr>
            <p:ph idx="1"/>
          </p:nvPr>
        </p:nvSpPr>
        <p:spPr>
          <a:xfrm>
            <a:off x="447773" y="1578990"/>
            <a:ext cx="11420765" cy="5279010"/>
          </a:xfrm>
        </p:spPr>
        <p:txBody>
          <a:bodyPr/>
          <a:lstStyle/>
          <a:p>
            <a:pPr eaLnBrk="1" hangingPunct="1">
              <a:lnSpc>
                <a:spcPct val="95000"/>
              </a:lnSpc>
              <a:defRPr/>
            </a:pPr>
            <a:r>
              <a:rPr lang="en-US" dirty="0"/>
              <a:t>Using “The agency reserves the right to:”</a:t>
            </a:r>
          </a:p>
          <a:p>
            <a:pPr eaLnBrk="1" hangingPunct="1">
              <a:lnSpc>
                <a:spcPct val="95000"/>
              </a:lnSpc>
              <a:defRPr/>
            </a:pPr>
            <a:r>
              <a:rPr lang="en-US" dirty="0"/>
              <a:t>Saves this: </a:t>
            </a:r>
          </a:p>
          <a:p>
            <a:pPr lvl="1" eaLnBrk="1" hangingPunct="1">
              <a:lnSpc>
                <a:spcPct val="95000"/>
              </a:lnSpc>
              <a:defRPr/>
            </a:pPr>
            <a:r>
              <a:rPr lang="en-US" dirty="0"/>
              <a:t>The agency reserves the right to alter pick-up days</a:t>
            </a:r>
          </a:p>
          <a:p>
            <a:pPr lvl="1" eaLnBrk="1" hangingPunct="1">
              <a:lnSpc>
                <a:spcPct val="95000"/>
              </a:lnSpc>
              <a:defRPr/>
            </a:pPr>
            <a:r>
              <a:rPr lang="en-US" dirty="0"/>
              <a:t>The agency reserves the right to request additional pick-ups</a:t>
            </a:r>
          </a:p>
          <a:p>
            <a:pPr lvl="1" eaLnBrk="1" hangingPunct="1">
              <a:lnSpc>
                <a:spcPct val="95000"/>
              </a:lnSpc>
              <a:defRPr/>
            </a:pPr>
            <a:r>
              <a:rPr lang="en-US" dirty="0"/>
              <a:t>The agency reserves the right to have extra containers provided</a:t>
            </a:r>
          </a:p>
          <a:p>
            <a:pPr lvl="1" eaLnBrk="1" hangingPunct="1">
              <a:lnSpc>
                <a:spcPct val="95000"/>
              </a:lnSpc>
              <a:defRPr/>
            </a:pPr>
            <a:r>
              <a:rPr lang="en-US" dirty="0"/>
              <a:t>The agency reserves the right to change the size of containers</a:t>
            </a:r>
          </a:p>
          <a:p>
            <a:pPr lvl="1" eaLnBrk="1" hangingPunct="1">
              <a:lnSpc>
                <a:spcPct val="95000"/>
              </a:lnSpc>
              <a:defRPr/>
            </a:pPr>
            <a:r>
              <a:rPr lang="en-US" dirty="0"/>
              <a:t>The agency reserves the right to cancel a normal pick-up</a:t>
            </a:r>
          </a:p>
        </p:txBody>
      </p:sp>
      <p:sp>
        <p:nvSpPr>
          <p:cNvPr id="7" name="Footer Placeholder 3">
            <a:extLst>
              <a:ext uri="{FF2B5EF4-FFF2-40B4-BE49-F238E27FC236}">
                <a16:creationId xmlns:a16="http://schemas.microsoft.com/office/drawing/2014/main" id="{79E11A9B-7FF9-4160-902A-3F611FC2333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7CD3C1E1-A1EF-4509-A261-8B2D16F72CB1}"/>
              </a:ext>
            </a:extLst>
          </p:cNvPr>
          <p:cNvSpPr>
            <a:spLocks noGrp="1"/>
          </p:cNvSpPr>
          <p:nvPr>
            <p:ph type="sldNum" sz="quarter" idx="12"/>
          </p:nvPr>
        </p:nvSpPr>
        <p:spPr/>
        <p:txBody>
          <a:bodyPr/>
          <a:lstStyle/>
          <a:p>
            <a:pPr>
              <a:defRPr/>
            </a:pPr>
            <a:fld id="{CB81038D-BEE1-47BF-BB65-94098DBE65B1}" type="slidenum">
              <a:rPr lang="en-US" altLang="en-US"/>
              <a:pPr>
                <a:defRPr/>
              </a:pPr>
              <a:t>312</a:t>
            </a:fld>
            <a:endParaRPr lang="en-US" altLang="en-US" dirty="0"/>
          </a:p>
        </p:txBody>
      </p:sp>
      <p:sp>
        <p:nvSpPr>
          <p:cNvPr id="977928" name="Text Box 4">
            <a:extLst>
              <a:ext uri="{FF2B5EF4-FFF2-40B4-BE49-F238E27FC236}">
                <a16:creationId xmlns:a16="http://schemas.microsoft.com/office/drawing/2014/main" id="{F0CDCB5B-3130-47E1-A792-2CC321BB54BC}"/>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1691019244"/>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6530" name="Rectangle 2">
            <a:extLst>
              <a:ext uri="{FF2B5EF4-FFF2-40B4-BE49-F238E27FC236}">
                <a16:creationId xmlns:a16="http://schemas.microsoft.com/office/drawing/2014/main" id="{11E1B77B-5AE5-4BDA-AF9E-5F36BC05DA8E}"/>
              </a:ext>
            </a:extLst>
          </p:cNvPr>
          <p:cNvSpPr>
            <a:spLocks noGrp="1" noChangeArrowheads="1"/>
          </p:cNvSpPr>
          <p:nvPr>
            <p:ph type="title"/>
          </p:nvPr>
        </p:nvSpPr>
        <p:spPr>
          <a:xfrm>
            <a:off x="1981200" y="277814"/>
            <a:ext cx="8229600" cy="560387"/>
          </a:xfrm>
        </p:spPr>
        <p:txBody>
          <a:bodyPr>
            <a:normAutofit fontScale="90000"/>
          </a:bodyPr>
          <a:lstStyle/>
          <a:p>
            <a:pPr eaLnBrk="1" hangingPunct="1">
              <a:lnSpc>
                <a:spcPct val="90000"/>
              </a:lnSpc>
              <a:defRPr/>
            </a:pPr>
            <a:r>
              <a:rPr lang="en-US" dirty="0">
                <a:solidFill>
                  <a:srgbClr val="FFFF00"/>
                </a:solidFill>
              </a:rPr>
              <a:t>Simple Rules</a:t>
            </a:r>
            <a:r>
              <a:rPr lang="en-US" sz="2400" dirty="0">
                <a:solidFill>
                  <a:srgbClr val="FFFF00"/>
                </a:solidFill>
              </a:rPr>
              <a:t> (Cont’d)</a:t>
            </a:r>
            <a:r>
              <a:rPr lang="en-US" dirty="0">
                <a:solidFill>
                  <a:srgbClr val="FF6600"/>
                </a:solidFill>
              </a:rPr>
              <a:t> </a:t>
            </a:r>
          </a:p>
        </p:txBody>
      </p:sp>
      <p:sp>
        <p:nvSpPr>
          <p:cNvPr id="3606531" name="Rectangle 3">
            <a:extLst>
              <a:ext uri="{FF2B5EF4-FFF2-40B4-BE49-F238E27FC236}">
                <a16:creationId xmlns:a16="http://schemas.microsoft.com/office/drawing/2014/main" id="{CD6490C9-73E6-495B-B78A-5B367D77B755}"/>
              </a:ext>
            </a:extLst>
          </p:cNvPr>
          <p:cNvSpPr>
            <a:spLocks noGrp="1" noChangeArrowheads="1"/>
          </p:cNvSpPr>
          <p:nvPr>
            <p:ph idx="1"/>
          </p:nvPr>
        </p:nvSpPr>
        <p:spPr>
          <a:xfrm>
            <a:off x="532614" y="914400"/>
            <a:ext cx="11462994" cy="5943600"/>
          </a:xfrm>
        </p:spPr>
        <p:txBody>
          <a:bodyPr>
            <a:normAutofit/>
          </a:bodyPr>
          <a:lstStyle/>
          <a:p>
            <a:pPr eaLnBrk="1" hangingPunct="1">
              <a:lnSpc>
                <a:spcPct val="95000"/>
              </a:lnSpc>
              <a:defRPr/>
            </a:pPr>
            <a:r>
              <a:rPr lang="en-US" dirty="0"/>
              <a:t>Saying “The agency reserves the right to…” 5 times in a row is monotonous</a:t>
            </a:r>
          </a:p>
          <a:p>
            <a:pPr eaLnBrk="1" hangingPunct="1">
              <a:lnSpc>
                <a:spcPct val="95000"/>
              </a:lnSpc>
              <a:defRPr/>
            </a:pPr>
            <a:r>
              <a:rPr lang="en-US" dirty="0"/>
              <a:t>After the 3</a:t>
            </a:r>
            <a:r>
              <a:rPr lang="en-US" baseline="30000" dirty="0"/>
              <a:t>rd</a:t>
            </a:r>
            <a:r>
              <a:rPr lang="en-US" dirty="0"/>
              <a:t> or 4</a:t>
            </a:r>
            <a:r>
              <a:rPr lang="en-US" baseline="30000" dirty="0"/>
              <a:t>th</a:t>
            </a:r>
            <a:r>
              <a:rPr lang="en-US" dirty="0"/>
              <a:t> time people tend to gloss over the later points</a:t>
            </a:r>
          </a:p>
          <a:p>
            <a:pPr eaLnBrk="1" hangingPunct="1">
              <a:lnSpc>
                <a:spcPct val="95000"/>
              </a:lnSpc>
              <a:defRPr/>
            </a:pPr>
            <a:r>
              <a:rPr lang="en-US" dirty="0"/>
              <a:t>So, keeping things succinct, both improves readability and understandability</a:t>
            </a:r>
          </a:p>
          <a:p>
            <a:pPr lvl="1" eaLnBrk="1" hangingPunct="1">
              <a:lnSpc>
                <a:spcPct val="95000"/>
              </a:lnSpc>
              <a:defRPr/>
            </a:pPr>
            <a:r>
              <a:rPr lang="en-US" dirty="0"/>
              <a:t>The focus is on the words that are different, not the ones that are the same </a:t>
            </a:r>
          </a:p>
          <a:p>
            <a:pPr eaLnBrk="1" hangingPunct="1">
              <a:lnSpc>
                <a:spcPct val="95000"/>
              </a:lnSpc>
              <a:defRPr/>
            </a:pPr>
            <a:r>
              <a:rPr lang="en-US" dirty="0"/>
              <a:t>Accordingly, there should be a conscientious effort to segregate requirements together with common introductory words or phrases</a:t>
            </a:r>
          </a:p>
        </p:txBody>
      </p:sp>
      <p:sp>
        <p:nvSpPr>
          <p:cNvPr id="7" name="Footer Placeholder 3">
            <a:extLst>
              <a:ext uri="{FF2B5EF4-FFF2-40B4-BE49-F238E27FC236}">
                <a16:creationId xmlns:a16="http://schemas.microsoft.com/office/drawing/2014/main" id="{645222E6-39A7-42BD-BCCE-E04CAB69850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5BAA753D-587E-48E1-A2B5-E4218EF34DB4}"/>
              </a:ext>
            </a:extLst>
          </p:cNvPr>
          <p:cNvSpPr>
            <a:spLocks noGrp="1"/>
          </p:cNvSpPr>
          <p:nvPr>
            <p:ph type="sldNum" sz="quarter" idx="12"/>
          </p:nvPr>
        </p:nvSpPr>
        <p:spPr/>
        <p:txBody>
          <a:bodyPr/>
          <a:lstStyle/>
          <a:p>
            <a:pPr>
              <a:defRPr/>
            </a:pPr>
            <a:fld id="{60489685-B345-4B3F-ACC9-741161470EDC}" type="slidenum">
              <a:rPr lang="en-US" altLang="en-US"/>
              <a:pPr>
                <a:defRPr/>
              </a:pPr>
              <a:t>313</a:t>
            </a:fld>
            <a:endParaRPr lang="en-US" altLang="en-US" dirty="0"/>
          </a:p>
        </p:txBody>
      </p:sp>
      <p:sp>
        <p:nvSpPr>
          <p:cNvPr id="979976" name="Text Box 4">
            <a:extLst>
              <a:ext uri="{FF2B5EF4-FFF2-40B4-BE49-F238E27FC236}">
                <a16:creationId xmlns:a16="http://schemas.microsoft.com/office/drawing/2014/main" id="{AE56F79B-D9DB-4331-BF90-B6850B9A8FA2}"/>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1783482955"/>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8578" name="Rectangle 2">
            <a:extLst>
              <a:ext uri="{FF2B5EF4-FFF2-40B4-BE49-F238E27FC236}">
                <a16:creationId xmlns:a16="http://schemas.microsoft.com/office/drawing/2014/main" id="{EBCB32F9-BE4E-44BD-A9A8-D08C42A35295}"/>
              </a:ext>
            </a:extLst>
          </p:cNvPr>
          <p:cNvSpPr>
            <a:spLocks noGrp="1" noChangeArrowheads="1"/>
          </p:cNvSpPr>
          <p:nvPr>
            <p:ph type="title"/>
          </p:nvPr>
        </p:nvSpPr>
        <p:spPr>
          <a:xfrm>
            <a:off x="1981200" y="277814"/>
            <a:ext cx="8229600" cy="560387"/>
          </a:xfrm>
        </p:spPr>
        <p:txBody>
          <a:bodyPr>
            <a:normAutofit fontScale="90000"/>
          </a:bodyPr>
          <a:lstStyle/>
          <a:p>
            <a:pPr eaLnBrk="1" hangingPunct="1">
              <a:lnSpc>
                <a:spcPct val="90000"/>
              </a:lnSpc>
              <a:defRPr/>
            </a:pPr>
            <a:r>
              <a:rPr lang="en-US" dirty="0">
                <a:solidFill>
                  <a:srgbClr val="FFFF00"/>
                </a:solidFill>
              </a:rPr>
              <a:t>Simple Rules</a:t>
            </a:r>
            <a:r>
              <a:rPr lang="en-US" sz="2400" dirty="0">
                <a:solidFill>
                  <a:srgbClr val="FFFF00"/>
                </a:solidFill>
              </a:rPr>
              <a:t> (Cont’d)</a:t>
            </a:r>
            <a:r>
              <a:rPr lang="en-US" dirty="0">
                <a:solidFill>
                  <a:srgbClr val="FF6600"/>
                </a:solidFill>
              </a:rPr>
              <a:t> </a:t>
            </a:r>
          </a:p>
        </p:txBody>
      </p:sp>
      <p:sp>
        <p:nvSpPr>
          <p:cNvPr id="3608579" name="Rectangle 3">
            <a:extLst>
              <a:ext uri="{FF2B5EF4-FFF2-40B4-BE49-F238E27FC236}">
                <a16:creationId xmlns:a16="http://schemas.microsoft.com/office/drawing/2014/main" id="{393BB718-13E9-4256-B3EB-A075E6AB3BDE}"/>
              </a:ext>
            </a:extLst>
          </p:cNvPr>
          <p:cNvSpPr>
            <a:spLocks noGrp="1" noChangeArrowheads="1"/>
          </p:cNvSpPr>
          <p:nvPr>
            <p:ph idx="1"/>
          </p:nvPr>
        </p:nvSpPr>
        <p:spPr>
          <a:xfrm>
            <a:off x="1905000" y="1752600"/>
            <a:ext cx="8382000" cy="5105400"/>
          </a:xfrm>
        </p:spPr>
        <p:txBody>
          <a:bodyPr/>
          <a:lstStyle/>
          <a:p>
            <a:pPr eaLnBrk="1" hangingPunct="1">
              <a:spcBef>
                <a:spcPct val="25000"/>
              </a:spcBef>
              <a:defRPr/>
            </a:pPr>
            <a:r>
              <a:rPr lang="en-US" altLang="en-US" dirty="0"/>
              <a:t>Segregating requirements together makes it easier for:</a:t>
            </a:r>
          </a:p>
          <a:p>
            <a:pPr lvl="1" eaLnBrk="1" hangingPunct="1">
              <a:spcBef>
                <a:spcPct val="25000"/>
              </a:spcBef>
              <a:defRPr/>
            </a:pPr>
            <a:r>
              <a:rPr lang="en-US" altLang="en-US" dirty="0"/>
              <a:t>Vendors to understand the requirements</a:t>
            </a:r>
          </a:p>
          <a:p>
            <a:pPr lvl="1" eaLnBrk="1" hangingPunct="1">
              <a:spcBef>
                <a:spcPct val="25000"/>
              </a:spcBef>
              <a:defRPr/>
            </a:pPr>
            <a:r>
              <a:rPr lang="en-US" altLang="en-US" dirty="0"/>
              <a:t>The agency to create a contract compliance checklist</a:t>
            </a:r>
          </a:p>
        </p:txBody>
      </p:sp>
      <p:sp>
        <p:nvSpPr>
          <p:cNvPr id="7" name="Footer Placeholder 3">
            <a:extLst>
              <a:ext uri="{FF2B5EF4-FFF2-40B4-BE49-F238E27FC236}">
                <a16:creationId xmlns:a16="http://schemas.microsoft.com/office/drawing/2014/main" id="{B7E4E6E5-0974-4A68-B519-EC98B88B8F2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C30B6254-0B38-4D12-8924-43EA45B3FF0B}"/>
              </a:ext>
            </a:extLst>
          </p:cNvPr>
          <p:cNvSpPr>
            <a:spLocks noGrp="1"/>
          </p:cNvSpPr>
          <p:nvPr>
            <p:ph type="sldNum" sz="quarter" idx="12"/>
          </p:nvPr>
        </p:nvSpPr>
        <p:spPr/>
        <p:txBody>
          <a:bodyPr/>
          <a:lstStyle/>
          <a:p>
            <a:pPr>
              <a:defRPr/>
            </a:pPr>
            <a:fld id="{2C6D98BE-05C5-48EA-B3E2-2AAD17EFE903}" type="slidenum">
              <a:rPr lang="en-US" altLang="en-US"/>
              <a:pPr>
                <a:defRPr/>
              </a:pPr>
              <a:t>314</a:t>
            </a:fld>
            <a:endParaRPr lang="en-US" altLang="en-US" dirty="0"/>
          </a:p>
        </p:txBody>
      </p:sp>
      <p:sp>
        <p:nvSpPr>
          <p:cNvPr id="5" name="Footer Placeholder 3">
            <a:extLst>
              <a:ext uri="{FF2B5EF4-FFF2-40B4-BE49-F238E27FC236}">
                <a16:creationId xmlns:a16="http://schemas.microsoft.com/office/drawing/2014/main" id="{17812DD3-6F74-4534-A1ED-E155E2A1F9D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8E12BC06-A8E0-4E30-8257-12D91FA98A8F}"/>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982024" name="Text Box 4">
            <a:extLst>
              <a:ext uri="{FF2B5EF4-FFF2-40B4-BE49-F238E27FC236}">
                <a16:creationId xmlns:a16="http://schemas.microsoft.com/office/drawing/2014/main" id="{C88552C8-7A1E-49A3-9F9D-84DFAE035D99}"/>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3988302978"/>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4370" name="Rectangle 2">
            <a:extLst>
              <a:ext uri="{FF2B5EF4-FFF2-40B4-BE49-F238E27FC236}">
                <a16:creationId xmlns:a16="http://schemas.microsoft.com/office/drawing/2014/main" id="{571B312A-C608-4F0E-9502-3A3A65BE981D}"/>
              </a:ext>
            </a:extLst>
          </p:cNvPr>
          <p:cNvSpPr>
            <a:spLocks noGrp="1" noChangeArrowheads="1"/>
          </p:cNvSpPr>
          <p:nvPr>
            <p:ph type="title"/>
          </p:nvPr>
        </p:nvSpPr>
        <p:spPr>
          <a:xfrm>
            <a:off x="1981200" y="277814"/>
            <a:ext cx="8229600" cy="788987"/>
          </a:xfrm>
        </p:spPr>
        <p:txBody>
          <a:bodyPr/>
          <a:lstStyle/>
          <a:p>
            <a:pPr eaLnBrk="1" hangingPunct="1">
              <a:defRPr/>
            </a:pPr>
            <a:r>
              <a:rPr lang="en-US" dirty="0">
                <a:solidFill>
                  <a:srgbClr val="FFFF00"/>
                </a:solidFill>
              </a:rPr>
              <a:t>Simple Rules </a:t>
            </a:r>
            <a:r>
              <a:rPr lang="en-US" sz="2400" dirty="0">
                <a:solidFill>
                  <a:srgbClr val="FFFF00"/>
                </a:solidFill>
              </a:rPr>
              <a:t>(Cont’d)</a:t>
            </a:r>
            <a:r>
              <a:rPr lang="en-US" dirty="0">
                <a:solidFill>
                  <a:srgbClr val="FF6600"/>
                </a:solidFill>
              </a:rPr>
              <a:t> </a:t>
            </a:r>
          </a:p>
        </p:txBody>
      </p:sp>
      <p:sp>
        <p:nvSpPr>
          <p:cNvPr id="3514371" name="Rectangle 3">
            <a:extLst>
              <a:ext uri="{FF2B5EF4-FFF2-40B4-BE49-F238E27FC236}">
                <a16:creationId xmlns:a16="http://schemas.microsoft.com/office/drawing/2014/main" id="{F4CDB252-6E03-4D99-B724-8D1597848FFB}"/>
              </a:ext>
            </a:extLst>
          </p:cNvPr>
          <p:cNvSpPr>
            <a:spLocks noGrp="1" noChangeArrowheads="1"/>
          </p:cNvSpPr>
          <p:nvPr>
            <p:ph idx="1"/>
          </p:nvPr>
        </p:nvSpPr>
        <p:spPr>
          <a:xfrm>
            <a:off x="1752600" y="1371600"/>
            <a:ext cx="8610600" cy="5334000"/>
          </a:xfrm>
        </p:spPr>
        <p:txBody>
          <a:bodyPr>
            <a:normAutofit/>
          </a:bodyPr>
          <a:lstStyle/>
          <a:p>
            <a:pPr eaLnBrk="1" hangingPunct="1">
              <a:defRPr/>
            </a:pPr>
            <a:r>
              <a:rPr lang="en-US" sz="3600" dirty="0"/>
              <a:t>Straight-forward language example:</a:t>
            </a:r>
          </a:p>
          <a:p>
            <a:pPr lvl="1" eaLnBrk="1" hangingPunct="1">
              <a:defRPr/>
            </a:pPr>
            <a:r>
              <a:rPr lang="en-US" sz="3200" dirty="0"/>
              <a:t>Instead of this:</a:t>
            </a:r>
          </a:p>
          <a:p>
            <a:pPr lvl="2" eaLnBrk="1" hangingPunct="1">
              <a:defRPr/>
            </a:pPr>
            <a:r>
              <a:rPr lang="en-US" sz="2800" dirty="0"/>
              <a:t>The selected offeror must </a:t>
            </a:r>
            <a:r>
              <a:rPr lang="en-US" sz="2800" b="1" dirty="0">
                <a:solidFill>
                  <a:srgbClr val="FFCC66"/>
                </a:solidFill>
              </a:rPr>
              <a:t>agree that it will </a:t>
            </a:r>
            <a:r>
              <a:rPr lang="en-US" sz="2800" dirty="0"/>
              <a:t>meet monthly with the agency’s contract manager.</a:t>
            </a:r>
          </a:p>
          <a:p>
            <a:pPr lvl="1" eaLnBrk="1" hangingPunct="1">
              <a:defRPr/>
            </a:pPr>
            <a:r>
              <a:rPr lang="en-US" sz="3200" dirty="0"/>
              <a:t>Use this:</a:t>
            </a:r>
          </a:p>
          <a:p>
            <a:pPr lvl="2" eaLnBrk="1" hangingPunct="1">
              <a:defRPr/>
            </a:pPr>
            <a:r>
              <a:rPr lang="en-US" sz="2800" dirty="0"/>
              <a:t>The selected offeror must meet monthly with the agency’s contract manager. </a:t>
            </a:r>
          </a:p>
          <a:p>
            <a:pPr lvl="1" eaLnBrk="1" hangingPunct="1">
              <a:buFontTx/>
              <a:buNone/>
              <a:defRPr/>
            </a:pPr>
            <a:endParaRPr lang="en-US" dirty="0"/>
          </a:p>
        </p:txBody>
      </p:sp>
      <p:sp>
        <p:nvSpPr>
          <p:cNvPr id="7" name="Footer Placeholder 3">
            <a:extLst>
              <a:ext uri="{FF2B5EF4-FFF2-40B4-BE49-F238E27FC236}">
                <a16:creationId xmlns:a16="http://schemas.microsoft.com/office/drawing/2014/main" id="{8B204E3B-655B-4652-9A2D-F1374A725966}"/>
              </a:ext>
            </a:extLst>
          </p:cNvPr>
          <p:cNvSpPr>
            <a:spLocks noGrp="1"/>
          </p:cNvSpPr>
          <p:nvPr>
            <p:ph type="ftr" sz="quarter" idx="11"/>
          </p:nvPr>
        </p:nvSpPr>
        <p:spPr>
          <a:xfrm>
            <a:off x="323462" y="6472238"/>
            <a:ext cx="9881120" cy="326572"/>
          </a:xfrm>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11397A95-1554-433D-88D5-670B6B5BB479}"/>
              </a:ext>
            </a:extLst>
          </p:cNvPr>
          <p:cNvSpPr>
            <a:spLocks noGrp="1"/>
          </p:cNvSpPr>
          <p:nvPr>
            <p:ph type="sldNum" sz="quarter" idx="12"/>
          </p:nvPr>
        </p:nvSpPr>
        <p:spPr/>
        <p:txBody>
          <a:bodyPr/>
          <a:lstStyle/>
          <a:p>
            <a:pPr>
              <a:defRPr/>
            </a:pPr>
            <a:fld id="{84FEF0B9-046C-49E1-B85E-3A2E1E3F9B4B}" type="slidenum">
              <a:rPr lang="en-US" altLang="en-US"/>
              <a:pPr>
                <a:defRPr/>
              </a:pPr>
              <a:t>315</a:t>
            </a:fld>
            <a:endParaRPr lang="en-US" altLang="en-US" dirty="0"/>
          </a:p>
        </p:txBody>
      </p:sp>
      <p:sp>
        <p:nvSpPr>
          <p:cNvPr id="984072" name="Text Box 4">
            <a:extLst>
              <a:ext uri="{FF2B5EF4-FFF2-40B4-BE49-F238E27FC236}">
                <a16:creationId xmlns:a16="http://schemas.microsoft.com/office/drawing/2014/main" id="{071B36B6-C7E0-469B-8D26-E44E01E9BB1A}"/>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2900342377"/>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6290" name="Rectangle 2">
            <a:extLst>
              <a:ext uri="{FF2B5EF4-FFF2-40B4-BE49-F238E27FC236}">
                <a16:creationId xmlns:a16="http://schemas.microsoft.com/office/drawing/2014/main" id="{16223DFE-B8FC-42DE-A0B8-221AC78A92EB}"/>
              </a:ext>
            </a:extLst>
          </p:cNvPr>
          <p:cNvSpPr>
            <a:spLocks noGrp="1" noChangeArrowheads="1"/>
          </p:cNvSpPr>
          <p:nvPr>
            <p:ph type="title"/>
          </p:nvPr>
        </p:nvSpPr>
        <p:spPr>
          <a:xfrm>
            <a:off x="1981200" y="277814"/>
            <a:ext cx="8229600" cy="788987"/>
          </a:xfrm>
        </p:spPr>
        <p:txBody>
          <a:bodyPr/>
          <a:lstStyle/>
          <a:p>
            <a:pPr eaLnBrk="1" hangingPunct="1">
              <a:defRPr/>
            </a:pPr>
            <a:r>
              <a:rPr lang="en-US" dirty="0">
                <a:solidFill>
                  <a:srgbClr val="FFFF00"/>
                </a:solidFill>
              </a:rPr>
              <a:t>Simple Rules </a:t>
            </a:r>
            <a:r>
              <a:rPr lang="en-US" sz="2400" dirty="0">
                <a:solidFill>
                  <a:srgbClr val="FFFF00"/>
                </a:solidFill>
              </a:rPr>
              <a:t>(Cont’d)</a:t>
            </a:r>
            <a:r>
              <a:rPr lang="en-US" dirty="0">
                <a:solidFill>
                  <a:srgbClr val="FF6600"/>
                </a:solidFill>
              </a:rPr>
              <a:t> </a:t>
            </a:r>
          </a:p>
        </p:txBody>
      </p:sp>
      <p:sp>
        <p:nvSpPr>
          <p:cNvPr id="3596291" name="Rectangle 3">
            <a:extLst>
              <a:ext uri="{FF2B5EF4-FFF2-40B4-BE49-F238E27FC236}">
                <a16:creationId xmlns:a16="http://schemas.microsoft.com/office/drawing/2014/main" id="{9E8B76D1-46CC-4493-ADD8-834996E83237}"/>
              </a:ext>
            </a:extLst>
          </p:cNvPr>
          <p:cNvSpPr>
            <a:spLocks noGrp="1" noChangeArrowheads="1"/>
          </p:cNvSpPr>
          <p:nvPr>
            <p:ph idx="1"/>
          </p:nvPr>
        </p:nvSpPr>
        <p:spPr>
          <a:xfrm>
            <a:off x="1752600" y="1371600"/>
            <a:ext cx="8610600" cy="5334000"/>
          </a:xfrm>
        </p:spPr>
        <p:txBody>
          <a:bodyPr/>
          <a:lstStyle/>
          <a:p>
            <a:pPr eaLnBrk="1" hangingPunct="1">
              <a:defRPr/>
            </a:pPr>
            <a:r>
              <a:rPr lang="en-US" dirty="0"/>
              <a:t>“</a:t>
            </a:r>
            <a:r>
              <a:rPr lang="en-US" b="1" dirty="0">
                <a:solidFill>
                  <a:srgbClr val="FFFF00"/>
                </a:solidFill>
              </a:rPr>
              <a:t>agree that it will</a:t>
            </a:r>
            <a:r>
              <a:rPr lang="en-US" dirty="0"/>
              <a:t>” is deleted</a:t>
            </a:r>
          </a:p>
          <a:p>
            <a:pPr lvl="2" eaLnBrk="1" hangingPunct="1">
              <a:defRPr/>
            </a:pPr>
            <a:r>
              <a:rPr lang="en-US" sz="2800" dirty="0"/>
              <a:t>These words add nothing</a:t>
            </a:r>
          </a:p>
          <a:p>
            <a:pPr lvl="2" eaLnBrk="1" hangingPunct="1">
              <a:defRPr/>
            </a:pPr>
            <a:r>
              <a:rPr lang="en-US" sz="2800" dirty="0"/>
              <a:t>In fact, the meaning is clearer without them</a:t>
            </a:r>
          </a:p>
          <a:p>
            <a:pPr lvl="2" eaLnBrk="1" hangingPunct="1">
              <a:defRPr/>
            </a:pPr>
            <a:r>
              <a:rPr lang="en-US" sz="2800" dirty="0"/>
              <a:t>Doing this throughout the solicitation saves words and improves the readability</a:t>
            </a:r>
          </a:p>
          <a:p>
            <a:pPr lvl="2" eaLnBrk="1" hangingPunct="1">
              <a:defRPr/>
            </a:pPr>
            <a:r>
              <a:rPr lang="en-US" sz="2800" dirty="0"/>
              <a:t>i.e., </a:t>
            </a:r>
            <a:r>
              <a:rPr lang="en-US" sz="2800" b="1" dirty="0">
                <a:solidFill>
                  <a:srgbClr val="FFCC66"/>
                </a:solidFill>
              </a:rPr>
              <a:t>less is more </a:t>
            </a:r>
          </a:p>
          <a:p>
            <a:pPr lvl="2" eaLnBrk="1" hangingPunct="1">
              <a:defRPr/>
            </a:pPr>
            <a:r>
              <a:rPr lang="en-US" sz="2800" dirty="0"/>
              <a:t>Try it, you’ll like it!</a:t>
            </a:r>
          </a:p>
        </p:txBody>
      </p:sp>
      <p:sp>
        <p:nvSpPr>
          <p:cNvPr id="7" name="Footer Placeholder 3">
            <a:extLst>
              <a:ext uri="{FF2B5EF4-FFF2-40B4-BE49-F238E27FC236}">
                <a16:creationId xmlns:a16="http://schemas.microsoft.com/office/drawing/2014/main" id="{E3147F93-C141-40A5-8F45-66F198402F1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3D81142E-8C08-4524-A8A4-325FEDB48475}"/>
              </a:ext>
            </a:extLst>
          </p:cNvPr>
          <p:cNvSpPr>
            <a:spLocks noGrp="1"/>
          </p:cNvSpPr>
          <p:nvPr>
            <p:ph type="sldNum" sz="quarter" idx="12"/>
          </p:nvPr>
        </p:nvSpPr>
        <p:spPr/>
        <p:txBody>
          <a:bodyPr/>
          <a:lstStyle/>
          <a:p>
            <a:pPr>
              <a:defRPr/>
            </a:pPr>
            <a:fld id="{4E973C96-18A6-4A73-8DD8-7739160E8CC1}" type="slidenum">
              <a:rPr lang="en-US" altLang="en-US"/>
              <a:pPr>
                <a:defRPr/>
              </a:pPr>
              <a:t>316</a:t>
            </a:fld>
            <a:endParaRPr lang="en-US" altLang="en-US" dirty="0"/>
          </a:p>
        </p:txBody>
      </p:sp>
      <p:sp>
        <p:nvSpPr>
          <p:cNvPr id="986120" name="Text Box 4">
            <a:extLst>
              <a:ext uri="{FF2B5EF4-FFF2-40B4-BE49-F238E27FC236}">
                <a16:creationId xmlns:a16="http://schemas.microsoft.com/office/drawing/2014/main" id="{AF3CF1A6-6E0C-4C61-B089-C5EDF4183700}"/>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2554735046"/>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6418" name="Rectangle 2">
            <a:extLst>
              <a:ext uri="{FF2B5EF4-FFF2-40B4-BE49-F238E27FC236}">
                <a16:creationId xmlns:a16="http://schemas.microsoft.com/office/drawing/2014/main" id="{55BAC979-2C2B-403D-A912-28BC3AD6C750}"/>
              </a:ext>
            </a:extLst>
          </p:cNvPr>
          <p:cNvSpPr>
            <a:spLocks noGrp="1" noChangeArrowheads="1"/>
          </p:cNvSpPr>
          <p:nvPr>
            <p:ph type="title"/>
          </p:nvPr>
        </p:nvSpPr>
        <p:spPr>
          <a:xfrm>
            <a:off x="1981200" y="111968"/>
            <a:ext cx="8229600" cy="798874"/>
          </a:xfrm>
        </p:spPr>
        <p:txBody>
          <a:bodyPr>
            <a:normAutofit/>
          </a:bodyPr>
          <a:lstStyle/>
          <a:p>
            <a:pPr eaLnBrk="1" hangingPunct="1">
              <a:defRPr/>
            </a:pPr>
            <a:r>
              <a:rPr lang="en-US" dirty="0">
                <a:solidFill>
                  <a:srgbClr val="FFFF00"/>
                </a:solidFill>
              </a:rPr>
              <a:t>Simple Rules</a:t>
            </a:r>
            <a:r>
              <a:rPr lang="en-US" dirty="0">
                <a:solidFill>
                  <a:srgbClr val="FF6600"/>
                </a:solidFill>
              </a:rPr>
              <a:t> </a:t>
            </a:r>
            <a:r>
              <a:rPr lang="en-US" sz="2400" dirty="0">
                <a:solidFill>
                  <a:schemeClr val="tx1"/>
                </a:solidFill>
              </a:rPr>
              <a:t>(Cont’d)</a:t>
            </a:r>
            <a:endParaRPr lang="en-US" dirty="0">
              <a:solidFill>
                <a:srgbClr val="FF6600"/>
              </a:solidFill>
            </a:endParaRPr>
          </a:p>
        </p:txBody>
      </p:sp>
      <p:sp>
        <p:nvSpPr>
          <p:cNvPr id="3516419" name="Rectangle 3">
            <a:extLst>
              <a:ext uri="{FF2B5EF4-FFF2-40B4-BE49-F238E27FC236}">
                <a16:creationId xmlns:a16="http://schemas.microsoft.com/office/drawing/2014/main" id="{EB5947C2-7696-4256-A6C9-94F3DA9C492A}"/>
              </a:ext>
            </a:extLst>
          </p:cNvPr>
          <p:cNvSpPr>
            <a:spLocks noGrp="1" noChangeArrowheads="1"/>
          </p:cNvSpPr>
          <p:nvPr>
            <p:ph idx="1"/>
          </p:nvPr>
        </p:nvSpPr>
        <p:spPr>
          <a:xfrm>
            <a:off x="447773" y="910842"/>
            <a:ext cx="11361674" cy="5947158"/>
          </a:xfrm>
        </p:spPr>
        <p:txBody>
          <a:bodyPr>
            <a:normAutofit/>
          </a:bodyPr>
          <a:lstStyle/>
          <a:p>
            <a:pPr eaLnBrk="1" hangingPunct="1">
              <a:defRPr/>
            </a:pPr>
            <a:r>
              <a:rPr lang="en-US" sz="2800" dirty="0"/>
              <a:t>Don’t just say what has to be done</a:t>
            </a:r>
          </a:p>
          <a:p>
            <a:pPr lvl="1" eaLnBrk="1" hangingPunct="1">
              <a:defRPr/>
            </a:pPr>
            <a:r>
              <a:rPr lang="en-US" sz="2400" dirty="0"/>
              <a:t>Say </a:t>
            </a:r>
            <a:r>
              <a:rPr lang="en-US" b="1" i="1" u="sng" dirty="0">
                <a:solidFill>
                  <a:srgbClr val="00FFFF"/>
                </a:solidFill>
              </a:rPr>
              <a:t>when</a:t>
            </a:r>
            <a:r>
              <a:rPr lang="en-US" b="1" i="1" dirty="0">
                <a:solidFill>
                  <a:srgbClr val="00FFFF"/>
                </a:solidFill>
              </a:rPr>
              <a:t> </a:t>
            </a:r>
            <a:r>
              <a:rPr lang="en-US" sz="2400" dirty="0"/>
              <a:t>it has to be done</a:t>
            </a:r>
          </a:p>
          <a:p>
            <a:pPr eaLnBrk="1" hangingPunct="1">
              <a:defRPr/>
            </a:pPr>
            <a:r>
              <a:rPr lang="en-US" sz="2800" dirty="0"/>
              <a:t>Always ensure that it is clear </a:t>
            </a:r>
            <a:r>
              <a:rPr lang="en-US" sz="2800" b="1" u="sng" dirty="0">
                <a:solidFill>
                  <a:srgbClr val="66FFFF"/>
                </a:solidFill>
              </a:rPr>
              <a:t>who</a:t>
            </a:r>
            <a:r>
              <a:rPr lang="en-US" sz="2800" b="1" dirty="0">
                <a:solidFill>
                  <a:srgbClr val="66FFFF"/>
                </a:solidFill>
              </a:rPr>
              <a:t> </a:t>
            </a:r>
            <a:r>
              <a:rPr lang="en-US" sz="2800" dirty="0"/>
              <a:t>all parts of the specifications apply to</a:t>
            </a:r>
          </a:p>
          <a:p>
            <a:pPr lvl="1" eaLnBrk="1" hangingPunct="1">
              <a:defRPr/>
            </a:pPr>
            <a:r>
              <a:rPr lang="en-US" sz="2400" dirty="0"/>
              <a:t>To the contractor; To the State; To someone else </a:t>
            </a:r>
          </a:p>
          <a:p>
            <a:pPr eaLnBrk="1" hangingPunct="1">
              <a:defRPr/>
            </a:pPr>
            <a:r>
              <a:rPr lang="en-US" sz="2800" dirty="0"/>
              <a:t>Use the words in the solicitation, not your memory </a:t>
            </a:r>
          </a:p>
          <a:p>
            <a:pPr lvl="1" eaLnBrk="1" hangingPunct="1">
              <a:defRPr/>
            </a:pPr>
            <a:r>
              <a:rPr lang="en-US" sz="2400" dirty="0"/>
              <a:t>You know what you meant</a:t>
            </a:r>
          </a:p>
          <a:p>
            <a:pPr lvl="1" eaLnBrk="1" hangingPunct="1">
              <a:defRPr/>
            </a:pPr>
            <a:r>
              <a:rPr lang="en-US" sz="2400" dirty="0"/>
              <a:t>Vendors only know what is written</a:t>
            </a:r>
          </a:p>
          <a:p>
            <a:pPr lvl="1" eaLnBrk="1" hangingPunct="1">
              <a:defRPr/>
            </a:pPr>
            <a:r>
              <a:rPr lang="en-US" sz="2400" dirty="0"/>
              <a:t>If you can’t tell what the words in the solicitation mean </a:t>
            </a:r>
          </a:p>
          <a:p>
            <a:pPr lvl="1" eaLnBrk="1" hangingPunct="1">
              <a:defRPr/>
            </a:pPr>
            <a:r>
              <a:rPr lang="en-US" sz="2400" dirty="0"/>
              <a:t>Vendors won’t be able to tell either</a:t>
            </a:r>
          </a:p>
        </p:txBody>
      </p:sp>
      <p:sp>
        <p:nvSpPr>
          <p:cNvPr id="7" name="Footer Placeholder 3">
            <a:extLst>
              <a:ext uri="{FF2B5EF4-FFF2-40B4-BE49-F238E27FC236}">
                <a16:creationId xmlns:a16="http://schemas.microsoft.com/office/drawing/2014/main" id="{14107282-F705-4A15-BCCF-2138656F297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FFB443A5-7CCA-4838-9914-AB1036B11056}"/>
              </a:ext>
            </a:extLst>
          </p:cNvPr>
          <p:cNvSpPr>
            <a:spLocks noGrp="1"/>
          </p:cNvSpPr>
          <p:nvPr>
            <p:ph type="sldNum" sz="quarter" idx="12"/>
          </p:nvPr>
        </p:nvSpPr>
        <p:spPr/>
        <p:txBody>
          <a:bodyPr/>
          <a:lstStyle/>
          <a:p>
            <a:pPr>
              <a:defRPr/>
            </a:pPr>
            <a:fld id="{4AE02403-CF62-4A31-8B44-DED4AEB967A6}" type="slidenum">
              <a:rPr lang="en-US" altLang="en-US"/>
              <a:pPr>
                <a:defRPr/>
              </a:pPr>
              <a:t>317</a:t>
            </a:fld>
            <a:endParaRPr lang="en-US" altLang="en-US" dirty="0"/>
          </a:p>
        </p:txBody>
      </p:sp>
      <p:sp>
        <p:nvSpPr>
          <p:cNvPr id="988168" name="Text Box 4">
            <a:extLst>
              <a:ext uri="{FF2B5EF4-FFF2-40B4-BE49-F238E27FC236}">
                <a16:creationId xmlns:a16="http://schemas.microsoft.com/office/drawing/2014/main" id="{73E8DFA1-863D-48E2-A6BE-D12497120C1B}"/>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3607291558"/>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8466" name="Rectangle 2">
            <a:extLst>
              <a:ext uri="{FF2B5EF4-FFF2-40B4-BE49-F238E27FC236}">
                <a16:creationId xmlns:a16="http://schemas.microsoft.com/office/drawing/2014/main" id="{FE767252-B30B-45CE-B076-C6B9197F74FB}"/>
              </a:ext>
            </a:extLst>
          </p:cNvPr>
          <p:cNvSpPr>
            <a:spLocks noGrp="1" noChangeArrowheads="1"/>
          </p:cNvSpPr>
          <p:nvPr>
            <p:ph type="title"/>
          </p:nvPr>
        </p:nvSpPr>
        <p:spPr>
          <a:xfrm>
            <a:off x="1981200" y="277814"/>
            <a:ext cx="8229600" cy="865187"/>
          </a:xfrm>
        </p:spPr>
        <p:txBody>
          <a:bodyPr/>
          <a:lstStyle/>
          <a:p>
            <a:pPr eaLnBrk="1" hangingPunct="1">
              <a:lnSpc>
                <a:spcPct val="90000"/>
              </a:lnSpc>
              <a:defRPr/>
            </a:pPr>
            <a:r>
              <a:rPr lang="en-US" dirty="0">
                <a:solidFill>
                  <a:srgbClr val="FFFF00"/>
                </a:solidFill>
              </a:rPr>
              <a:t>Simple Rules</a:t>
            </a:r>
            <a:r>
              <a:rPr lang="en-US" dirty="0">
                <a:solidFill>
                  <a:srgbClr val="FF6600"/>
                </a:solidFill>
              </a:rPr>
              <a:t> </a:t>
            </a:r>
            <a:r>
              <a:rPr lang="en-US" sz="2400" dirty="0">
                <a:solidFill>
                  <a:schemeClr val="tx1"/>
                </a:solidFill>
              </a:rPr>
              <a:t>(Cont’d)</a:t>
            </a:r>
            <a:endParaRPr lang="en-US" dirty="0">
              <a:solidFill>
                <a:srgbClr val="FF6600"/>
              </a:solidFill>
            </a:endParaRPr>
          </a:p>
        </p:txBody>
      </p:sp>
      <p:sp>
        <p:nvSpPr>
          <p:cNvPr id="3518467" name="Rectangle 3">
            <a:extLst>
              <a:ext uri="{FF2B5EF4-FFF2-40B4-BE49-F238E27FC236}">
                <a16:creationId xmlns:a16="http://schemas.microsoft.com/office/drawing/2014/main" id="{3905A13D-8B41-4B7A-A60F-AF169FDACB31}"/>
              </a:ext>
            </a:extLst>
          </p:cNvPr>
          <p:cNvSpPr>
            <a:spLocks noGrp="1" noChangeArrowheads="1"/>
          </p:cNvSpPr>
          <p:nvPr>
            <p:ph idx="1"/>
          </p:nvPr>
        </p:nvSpPr>
        <p:spPr>
          <a:xfrm>
            <a:off x="443060" y="1066800"/>
            <a:ext cx="11425478" cy="5791200"/>
          </a:xfrm>
        </p:spPr>
        <p:txBody>
          <a:bodyPr>
            <a:normAutofit/>
          </a:bodyPr>
          <a:lstStyle/>
          <a:p>
            <a:pPr eaLnBrk="1" hangingPunct="1">
              <a:lnSpc>
                <a:spcPct val="85000"/>
              </a:lnSpc>
              <a:defRPr/>
            </a:pPr>
            <a:r>
              <a:rPr lang="en-US" dirty="0">
                <a:solidFill>
                  <a:srgbClr val="66FFFF"/>
                </a:solidFill>
              </a:rPr>
              <a:t>Don’t have undefined terms or abbreviations</a:t>
            </a:r>
          </a:p>
          <a:p>
            <a:pPr lvl="1" eaLnBrk="1" hangingPunct="1">
              <a:lnSpc>
                <a:spcPct val="85000"/>
              </a:lnSpc>
              <a:defRPr/>
            </a:pPr>
            <a:r>
              <a:rPr lang="en-US" dirty="0"/>
              <a:t>As emphasized on the next several slides  </a:t>
            </a:r>
          </a:p>
          <a:p>
            <a:pPr eaLnBrk="1" hangingPunct="1">
              <a:lnSpc>
                <a:spcPct val="85000"/>
              </a:lnSpc>
              <a:defRPr/>
            </a:pPr>
            <a:r>
              <a:rPr lang="en-US" dirty="0">
                <a:solidFill>
                  <a:srgbClr val="99FF33"/>
                </a:solidFill>
              </a:rPr>
              <a:t>Don’t include instructions, policies, etc.. that are aimed at State personnel</a:t>
            </a:r>
          </a:p>
          <a:p>
            <a:pPr lvl="1" eaLnBrk="1" hangingPunct="1">
              <a:lnSpc>
                <a:spcPct val="85000"/>
              </a:lnSpc>
              <a:defRPr/>
            </a:pPr>
            <a:r>
              <a:rPr lang="en-US" dirty="0"/>
              <a:t>The specifications and contracts are not the forum to try to tell State personnel how to act</a:t>
            </a:r>
          </a:p>
          <a:p>
            <a:pPr eaLnBrk="1" hangingPunct="1">
              <a:lnSpc>
                <a:spcPct val="85000"/>
              </a:lnSpc>
              <a:defRPr/>
            </a:pPr>
            <a:r>
              <a:rPr lang="en-US" dirty="0">
                <a:solidFill>
                  <a:srgbClr val="FFCC00"/>
                </a:solidFill>
              </a:rPr>
              <a:t>Only include information that vendors need</a:t>
            </a:r>
          </a:p>
          <a:p>
            <a:pPr lvl="1" eaLnBrk="1" hangingPunct="1">
              <a:lnSpc>
                <a:spcPct val="85000"/>
              </a:lnSpc>
              <a:defRPr/>
            </a:pPr>
            <a:r>
              <a:rPr lang="en-US" dirty="0"/>
              <a:t>If any part of the specifications doesn’t serve a positive purpose, delete it</a:t>
            </a:r>
          </a:p>
          <a:p>
            <a:pPr lvl="1" eaLnBrk="1" hangingPunct="1">
              <a:lnSpc>
                <a:spcPct val="85000"/>
              </a:lnSpc>
              <a:defRPr/>
            </a:pPr>
            <a:r>
              <a:rPr lang="en-US" dirty="0"/>
              <a:t>i.e., if the words were not included would anyone from the State miss them</a:t>
            </a:r>
          </a:p>
          <a:p>
            <a:pPr lvl="2" eaLnBrk="1" hangingPunct="1">
              <a:lnSpc>
                <a:spcPct val="85000"/>
              </a:lnSpc>
              <a:defRPr/>
            </a:pPr>
            <a:r>
              <a:rPr lang="en-US" dirty="0"/>
              <a:t>Like the example from two slides previously </a:t>
            </a:r>
          </a:p>
        </p:txBody>
      </p:sp>
      <p:sp>
        <p:nvSpPr>
          <p:cNvPr id="7" name="Footer Placeholder 3">
            <a:extLst>
              <a:ext uri="{FF2B5EF4-FFF2-40B4-BE49-F238E27FC236}">
                <a16:creationId xmlns:a16="http://schemas.microsoft.com/office/drawing/2014/main" id="{62DCC976-4AD3-4502-9D72-983860E6F2A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F1C620C0-06C5-4C05-92C7-9D6317A02EB6}"/>
              </a:ext>
            </a:extLst>
          </p:cNvPr>
          <p:cNvSpPr>
            <a:spLocks noGrp="1"/>
          </p:cNvSpPr>
          <p:nvPr>
            <p:ph type="sldNum" sz="quarter" idx="12"/>
          </p:nvPr>
        </p:nvSpPr>
        <p:spPr/>
        <p:txBody>
          <a:bodyPr/>
          <a:lstStyle/>
          <a:p>
            <a:pPr>
              <a:defRPr/>
            </a:pPr>
            <a:fld id="{0D1F9092-51CD-4529-9472-A8C0201243CA}" type="slidenum">
              <a:rPr lang="en-US" altLang="en-US"/>
              <a:pPr>
                <a:defRPr/>
              </a:pPr>
              <a:t>318</a:t>
            </a:fld>
            <a:endParaRPr lang="en-US" altLang="en-US" dirty="0"/>
          </a:p>
        </p:txBody>
      </p:sp>
      <p:sp>
        <p:nvSpPr>
          <p:cNvPr id="990216" name="Text Box 4">
            <a:extLst>
              <a:ext uri="{FF2B5EF4-FFF2-40B4-BE49-F238E27FC236}">
                <a16:creationId xmlns:a16="http://schemas.microsoft.com/office/drawing/2014/main" id="{E2D106F6-CFCE-4ECC-A601-477B56DFD475}"/>
              </a:ext>
            </a:extLst>
          </p:cNvPr>
          <p:cNvSpPr txBox="1">
            <a:spLocks noChangeArrowheads="1"/>
          </p:cNvSpPr>
          <p:nvPr/>
        </p:nvSpPr>
        <p:spPr bwMode="auto">
          <a:xfrm>
            <a:off x="1752600" y="2332232"/>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3748461279"/>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42" name="Rectangle 2">
            <a:extLst>
              <a:ext uri="{FF2B5EF4-FFF2-40B4-BE49-F238E27FC236}">
                <a16:creationId xmlns:a16="http://schemas.microsoft.com/office/drawing/2014/main" id="{9A152486-B534-440A-A5D8-18DFE38E8C0A}"/>
              </a:ext>
            </a:extLst>
          </p:cNvPr>
          <p:cNvSpPr>
            <a:spLocks noGrp="1" noChangeArrowheads="1"/>
          </p:cNvSpPr>
          <p:nvPr>
            <p:ph type="title"/>
          </p:nvPr>
        </p:nvSpPr>
        <p:spPr>
          <a:xfrm>
            <a:off x="1981200" y="228600"/>
            <a:ext cx="8229600" cy="533400"/>
          </a:xfrm>
        </p:spPr>
        <p:txBody>
          <a:bodyPr>
            <a:normAutofit fontScale="90000"/>
          </a:bodyPr>
          <a:lstStyle/>
          <a:p>
            <a:pPr eaLnBrk="1" hangingPunct="1">
              <a:lnSpc>
                <a:spcPct val="90000"/>
              </a:lnSpc>
              <a:defRPr/>
            </a:pPr>
            <a:r>
              <a:rPr lang="en-US" sz="4000" dirty="0">
                <a:solidFill>
                  <a:srgbClr val="FFFF00"/>
                </a:solidFill>
              </a:rPr>
              <a:t>Simple Rules</a:t>
            </a:r>
            <a:r>
              <a:rPr lang="en-US" sz="4000" dirty="0">
                <a:solidFill>
                  <a:srgbClr val="FF6600"/>
                </a:solidFill>
              </a:rPr>
              <a:t> </a:t>
            </a:r>
            <a:r>
              <a:rPr lang="en-US" sz="2000" dirty="0">
                <a:solidFill>
                  <a:schemeClr val="tx1"/>
                </a:solidFill>
              </a:rPr>
              <a:t>(Cont’d)</a:t>
            </a:r>
            <a:endParaRPr lang="en-US" sz="4000" dirty="0">
              <a:solidFill>
                <a:srgbClr val="FF6600"/>
              </a:solidFill>
            </a:endParaRPr>
          </a:p>
        </p:txBody>
      </p:sp>
      <p:sp>
        <p:nvSpPr>
          <p:cNvPr id="3594243" name="Rectangle 3">
            <a:extLst>
              <a:ext uri="{FF2B5EF4-FFF2-40B4-BE49-F238E27FC236}">
                <a16:creationId xmlns:a16="http://schemas.microsoft.com/office/drawing/2014/main" id="{61824172-820A-4285-9376-C7CA23B6A1A4}"/>
              </a:ext>
            </a:extLst>
          </p:cNvPr>
          <p:cNvSpPr>
            <a:spLocks noGrp="1" noChangeArrowheads="1"/>
          </p:cNvSpPr>
          <p:nvPr>
            <p:ph idx="1"/>
          </p:nvPr>
        </p:nvSpPr>
        <p:spPr>
          <a:xfrm>
            <a:off x="504333" y="1032234"/>
            <a:ext cx="11305113" cy="5825765"/>
          </a:xfrm>
        </p:spPr>
        <p:txBody>
          <a:bodyPr>
            <a:normAutofit/>
          </a:bodyPr>
          <a:lstStyle/>
          <a:p>
            <a:pPr eaLnBrk="1" hangingPunct="1">
              <a:lnSpc>
                <a:spcPct val="90000"/>
              </a:lnSpc>
              <a:spcBef>
                <a:spcPct val="15000"/>
              </a:spcBef>
              <a:defRPr/>
            </a:pPr>
            <a:r>
              <a:rPr lang="en-US" b="1" dirty="0">
                <a:solidFill>
                  <a:srgbClr val="FFCC66"/>
                </a:solidFill>
              </a:rPr>
              <a:t>Provide </a:t>
            </a:r>
            <a:r>
              <a:rPr lang="en-US" b="1" u="sng" dirty="0">
                <a:solidFill>
                  <a:srgbClr val="FFCC66"/>
                </a:solidFill>
              </a:rPr>
              <a:t>sufficient</a:t>
            </a:r>
            <a:r>
              <a:rPr lang="en-US" b="1" dirty="0">
                <a:solidFill>
                  <a:srgbClr val="FFCC66"/>
                </a:solidFill>
              </a:rPr>
              <a:t> descriptions and explanation</a:t>
            </a:r>
          </a:p>
          <a:p>
            <a:pPr eaLnBrk="1" hangingPunct="1">
              <a:lnSpc>
                <a:spcPct val="90000"/>
              </a:lnSpc>
              <a:spcBef>
                <a:spcPct val="15000"/>
              </a:spcBef>
              <a:defRPr/>
            </a:pPr>
            <a:r>
              <a:rPr lang="en-US" dirty="0"/>
              <a:t>While it is good to be succinct and to the point, brevity can be taken too far</a:t>
            </a:r>
          </a:p>
          <a:p>
            <a:pPr eaLnBrk="1" hangingPunct="1">
              <a:lnSpc>
                <a:spcPct val="90000"/>
              </a:lnSpc>
              <a:spcBef>
                <a:spcPct val="15000"/>
              </a:spcBef>
              <a:defRPr/>
            </a:pPr>
            <a:r>
              <a:rPr lang="en-US" dirty="0"/>
              <a:t>If information, instructions, requirements are too brief vendors may not understand them</a:t>
            </a:r>
          </a:p>
          <a:p>
            <a:pPr lvl="1" eaLnBrk="1" hangingPunct="1">
              <a:lnSpc>
                <a:spcPct val="90000"/>
              </a:lnSpc>
              <a:spcBef>
                <a:spcPct val="15000"/>
              </a:spcBef>
              <a:defRPr/>
            </a:pPr>
            <a:r>
              <a:rPr lang="en-US" dirty="0"/>
              <a:t>And may not know enough to seek clarification</a:t>
            </a:r>
          </a:p>
          <a:p>
            <a:pPr eaLnBrk="1" hangingPunct="1">
              <a:lnSpc>
                <a:spcPct val="90000"/>
              </a:lnSpc>
              <a:spcBef>
                <a:spcPct val="15000"/>
              </a:spcBef>
              <a:defRPr/>
            </a:pPr>
            <a:r>
              <a:rPr lang="en-US" dirty="0"/>
              <a:t>Moreover, overly brief wording may favor an incumbent, or a few vendors familiar with the past history of a contract</a:t>
            </a:r>
          </a:p>
          <a:p>
            <a:pPr lvl="1" eaLnBrk="1" hangingPunct="1">
              <a:lnSpc>
                <a:spcPct val="90000"/>
              </a:lnSpc>
              <a:spcBef>
                <a:spcPct val="15000"/>
              </a:spcBef>
              <a:defRPr/>
            </a:pPr>
            <a:r>
              <a:rPr lang="en-US" dirty="0"/>
              <a:t>The non-obvious missing information may be important</a:t>
            </a:r>
          </a:p>
        </p:txBody>
      </p:sp>
      <p:sp>
        <p:nvSpPr>
          <p:cNvPr id="7" name="Footer Placeholder 3">
            <a:extLst>
              <a:ext uri="{FF2B5EF4-FFF2-40B4-BE49-F238E27FC236}">
                <a16:creationId xmlns:a16="http://schemas.microsoft.com/office/drawing/2014/main" id="{FCED3905-62DE-49DA-970E-2D270BCA870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3A55FA07-E897-4BDE-AF03-E845AE8D1515}"/>
              </a:ext>
            </a:extLst>
          </p:cNvPr>
          <p:cNvSpPr>
            <a:spLocks noGrp="1"/>
          </p:cNvSpPr>
          <p:nvPr>
            <p:ph type="sldNum" sz="quarter" idx="12"/>
          </p:nvPr>
        </p:nvSpPr>
        <p:spPr/>
        <p:txBody>
          <a:bodyPr/>
          <a:lstStyle/>
          <a:p>
            <a:pPr>
              <a:defRPr/>
            </a:pPr>
            <a:fld id="{A50AD07B-240E-47A5-ABE8-9CA60F6AA25A}" type="slidenum">
              <a:rPr lang="en-US" altLang="en-US"/>
              <a:pPr>
                <a:defRPr/>
              </a:pPr>
              <a:t>319</a:t>
            </a:fld>
            <a:endParaRPr lang="en-US" altLang="en-US" dirty="0"/>
          </a:p>
        </p:txBody>
      </p:sp>
      <p:sp>
        <p:nvSpPr>
          <p:cNvPr id="992264" name="Text Box 4">
            <a:extLst>
              <a:ext uri="{FF2B5EF4-FFF2-40B4-BE49-F238E27FC236}">
                <a16:creationId xmlns:a16="http://schemas.microsoft.com/office/drawing/2014/main" id="{E8B5DCCE-2CEA-4A37-9015-83695B6AE064}"/>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8476137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56FF-370E-4CA4-9DC9-94C18A77221C}"/>
              </a:ext>
            </a:extLst>
          </p:cNvPr>
          <p:cNvSpPr>
            <a:spLocks noGrp="1"/>
          </p:cNvSpPr>
          <p:nvPr>
            <p:ph type="title"/>
          </p:nvPr>
        </p:nvSpPr>
        <p:spPr>
          <a:xfrm>
            <a:off x="382555" y="121298"/>
            <a:ext cx="11485984" cy="886407"/>
          </a:xfrm>
        </p:spPr>
        <p:txBody>
          <a:bodyPr>
            <a:normAutofit/>
          </a:bodyPr>
          <a:lstStyle/>
          <a:p>
            <a:r>
              <a:rPr lang="en-US" b="0" dirty="0"/>
              <a:t>Say it once, well and not again!</a:t>
            </a:r>
          </a:p>
        </p:txBody>
      </p:sp>
      <p:sp>
        <p:nvSpPr>
          <p:cNvPr id="3" name="Content Placeholder 2">
            <a:extLst>
              <a:ext uri="{FF2B5EF4-FFF2-40B4-BE49-F238E27FC236}">
                <a16:creationId xmlns:a16="http://schemas.microsoft.com/office/drawing/2014/main" id="{5E5F1F0B-6F20-401A-B863-E0E503D91E89}"/>
              </a:ext>
            </a:extLst>
          </p:cNvPr>
          <p:cNvSpPr>
            <a:spLocks noGrp="1"/>
          </p:cNvSpPr>
          <p:nvPr>
            <p:ph idx="1"/>
          </p:nvPr>
        </p:nvSpPr>
        <p:spPr>
          <a:xfrm>
            <a:off x="233265" y="1101012"/>
            <a:ext cx="11728580" cy="5225142"/>
          </a:xfrm>
        </p:spPr>
        <p:txBody>
          <a:bodyPr>
            <a:normAutofit fontScale="77500" lnSpcReduction="20000"/>
          </a:bodyPr>
          <a:lstStyle/>
          <a:p>
            <a:r>
              <a:rPr lang="en-US" dirty="0"/>
              <a:t>Repetition/redundancy isn’t a virtue</a:t>
            </a:r>
          </a:p>
          <a:p>
            <a:pPr lvl="1"/>
            <a:r>
              <a:rPr lang="en-US" dirty="0"/>
              <a:t>It dilutes attention; causes boredom; causes loss of focus</a:t>
            </a:r>
          </a:p>
          <a:p>
            <a:r>
              <a:rPr lang="en-US" dirty="0"/>
              <a:t>At first, most people will read sections carefully because they assume that a new section has new material</a:t>
            </a:r>
          </a:p>
          <a:p>
            <a:r>
              <a:rPr lang="en-US" dirty="0"/>
              <a:t>They might even read the new section several times because they assume they missed something; </a:t>
            </a:r>
          </a:p>
          <a:p>
            <a:pPr lvl="1"/>
            <a:r>
              <a:rPr lang="en-US" dirty="0"/>
              <a:t>i.e., the State wouldn’t waste everyone’s time by saying the exact same thing over and over; something must be different!</a:t>
            </a:r>
          </a:p>
          <a:p>
            <a:r>
              <a:rPr lang="en-US" dirty="0"/>
              <a:t>But once they conclude that a section is actually repeated, the natural tendency is to become less vigilant thereafter</a:t>
            </a:r>
          </a:p>
          <a:p>
            <a:pPr lvl="1"/>
            <a:r>
              <a:rPr lang="en-US" dirty="0"/>
              <a:t>And, with each additional episode of redundancy they become less and less vigilant</a:t>
            </a:r>
          </a:p>
        </p:txBody>
      </p:sp>
      <p:sp>
        <p:nvSpPr>
          <p:cNvPr id="4" name="Footer Placeholder 3">
            <a:extLst>
              <a:ext uri="{FF2B5EF4-FFF2-40B4-BE49-F238E27FC236}">
                <a16:creationId xmlns:a16="http://schemas.microsoft.com/office/drawing/2014/main" id="{24E42302-187B-4039-97CC-4A7D37C6973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BC32E68-01B4-4EA0-8654-D132C26291AB}"/>
              </a:ext>
            </a:extLst>
          </p:cNvPr>
          <p:cNvSpPr>
            <a:spLocks noGrp="1"/>
          </p:cNvSpPr>
          <p:nvPr>
            <p:ph type="sldNum" sz="quarter" idx="12"/>
          </p:nvPr>
        </p:nvSpPr>
        <p:spPr/>
        <p:txBody>
          <a:bodyPr/>
          <a:lstStyle/>
          <a:p>
            <a:fld id="{D57F1E4F-1CFF-5643-939E-02111984F565}" type="slidenum">
              <a:rPr lang="en-US" smtClean="0"/>
              <a:t>32</a:t>
            </a:fld>
            <a:endParaRPr lang="en-US" dirty="0"/>
          </a:p>
        </p:txBody>
      </p:sp>
    </p:spTree>
    <p:extLst>
      <p:ext uri="{BB962C8B-B14F-4D97-AF65-F5344CB8AC3E}">
        <p14:creationId xmlns:p14="http://schemas.microsoft.com/office/powerpoint/2010/main" val="315867269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0626" name="Rectangle 2">
            <a:extLst>
              <a:ext uri="{FF2B5EF4-FFF2-40B4-BE49-F238E27FC236}">
                <a16:creationId xmlns:a16="http://schemas.microsoft.com/office/drawing/2014/main" id="{519C974F-89BE-4748-AC18-76734876DC4F}"/>
              </a:ext>
            </a:extLst>
          </p:cNvPr>
          <p:cNvSpPr>
            <a:spLocks noGrp="1" noChangeArrowheads="1"/>
          </p:cNvSpPr>
          <p:nvPr>
            <p:ph type="title"/>
          </p:nvPr>
        </p:nvSpPr>
        <p:spPr>
          <a:xfrm>
            <a:off x="645735" y="228600"/>
            <a:ext cx="11048215" cy="914400"/>
          </a:xfrm>
        </p:spPr>
        <p:txBody>
          <a:bodyPr>
            <a:normAutofit fontScale="90000"/>
          </a:bodyPr>
          <a:lstStyle/>
          <a:p>
            <a:pPr eaLnBrk="1" hangingPunct="1">
              <a:lnSpc>
                <a:spcPct val="90000"/>
              </a:lnSpc>
              <a:defRPr/>
            </a:pPr>
            <a:r>
              <a:rPr lang="en-US" sz="4000" b="1" dirty="0"/>
              <a:t>“Find Garcia!”</a:t>
            </a:r>
            <a:br>
              <a:rPr lang="en-US" sz="4000" dirty="0">
                <a:solidFill>
                  <a:srgbClr val="FFFF00"/>
                </a:solidFill>
              </a:rPr>
            </a:br>
            <a:r>
              <a:rPr lang="en-US" sz="4000" dirty="0">
                <a:solidFill>
                  <a:srgbClr val="FFFF00"/>
                </a:solidFill>
              </a:rPr>
              <a:t>Sufficient Information Example</a:t>
            </a:r>
            <a:endParaRPr lang="en-US" sz="4000" dirty="0">
              <a:solidFill>
                <a:srgbClr val="FF6600"/>
              </a:solidFill>
            </a:endParaRPr>
          </a:p>
        </p:txBody>
      </p:sp>
      <p:sp>
        <p:nvSpPr>
          <p:cNvPr id="3610627" name="Rectangle 3">
            <a:extLst>
              <a:ext uri="{FF2B5EF4-FFF2-40B4-BE49-F238E27FC236}">
                <a16:creationId xmlns:a16="http://schemas.microsoft.com/office/drawing/2014/main" id="{791533A7-7130-46CF-BF11-F802AC641878}"/>
              </a:ext>
            </a:extLst>
          </p:cNvPr>
          <p:cNvSpPr>
            <a:spLocks noGrp="1" noChangeArrowheads="1"/>
          </p:cNvSpPr>
          <p:nvPr>
            <p:ph idx="1"/>
          </p:nvPr>
        </p:nvSpPr>
        <p:spPr>
          <a:xfrm>
            <a:off x="457200" y="1696824"/>
            <a:ext cx="11477134" cy="5161175"/>
          </a:xfrm>
        </p:spPr>
        <p:txBody>
          <a:bodyPr>
            <a:normAutofit/>
          </a:bodyPr>
          <a:lstStyle/>
          <a:p>
            <a:pPr eaLnBrk="1" hangingPunct="1">
              <a:lnSpc>
                <a:spcPct val="90000"/>
              </a:lnSpc>
              <a:spcBef>
                <a:spcPct val="15000"/>
              </a:spcBef>
              <a:defRPr/>
            </a:pPr>
            <a:r>
              <a:rPr lang="en-US" dirty="0"/>
              <a:t>Allegedly, during the Spanish-American War a young American officer was summoned to his commanding officer’s tent</a:t>
            </a:r>
          </a:p>
          <a:p>
            <a:pPr eaLnBrk="1" hangingPunct="1">
              <a:lnSpc>
                <a:spcPct val="90000"/>
              </a:lnSpc>
              <a:spcBef>
                <a:spcPct val="15000"/>
              </a:spcBef>
              <a:defRPr/>
            </a:pPr>
            <a:r>
              <a:rPr lang="en-US" dirty="0"/>
              <a:t>Upon arriving in the tent the young officer saluted, and was immediately handed an envelope by his superior</a:t>
            </a:r>
          </a:p>
          <a:p>
            <a:pPr eaLnBrk="1" hangingPunct="1">
              <a:lnSpc>
                <a:spcPct val="90000"/>
              </a:lnSpc>
              <a:spcBef>
                <a:spcPct val="15000"/>
              </a:spcBef>
              <a:defRPr/>
            </a:pPr>
            <a:r>
              <a:rPr lang="en-US" dirty="0"/>
              <a:t>While handing the envelope the commanding officer said, </a:t>
            </a:r>
            <a:r>
              <a:rPr lang="en-US" dirty="0">
                <a:solidFill>
                  <a:srgbClr val="FFCC00"/>
                </a:solidFill>
              </a:rPr>
              <a:t>“Find Garcia and give him this!” </a:t>
            </a:r>
          </a:p>
          <a:p>
            <a:pPr eaLnBrk="1" hangingPunct="1">
              <a:lnSpc>
                <a:spcPct val="90000"/>
              </a:lnSpc>
              <a:spcBef>
                <a:spcPct val="15000"/>
              </a:spcBef>
              <a:defRPr/>
            </a:pPr>
            <a:r>
              <a:rPr lang="en-US" dirty="0"/>
              <a:t>The young officer saluted again, said Yes Sir, and turned and left without another word being exchanged </a:t>
            </a:r>
          </a:p>
        </p:txBody>
      </p:sp>
      <p:sp>
        <p:nvSpPr>
          <p:cNvPr id="7" name="Footer Placeholder 3">
            <a:extLst>
              <a:ext uri="{FF2B5EF4-FFF2-40B4-BE49-F238E27FC236}">
                <a16:creationId xmlns:a16="http://schemas.microsoft.com/office/drawing/2014/main" id="{62D09FD5-E616-4955-A665-9B411BB71D4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C11332BD-0FE8-414C-B7C8-9443DCF87E2E}"/>
              </a:ext>
            </a:extLst>
          </p:cNvPr>
          <p:cNvSpPr>
            <a:spLocks noGrp="1"/>
          </p:cNvSpPr>
          <p:nvPr>
            <p:ph type="sldNum" sz="quarter" idx="12"/>
          </p:nvPr>
        </p:nvSpPr>
        <p:spPr/>
        <p:txBody>
          <a:bodyPr/>
          <a:lstStyle/>
          <a:p>
            <a:pPr>
              <a:defRPr/>
            </a:pPr>
            <a:fld id="{566AE934-0808-4E6A-BE31-189B8EBDE8D9}" type="slidenum">
              <a:rPr lang="en-US" altLang="en-US"/>
              <a:pPr>
                <a:defRPr/>
              </a:pPr>
              <a:t>320</a:t>
            </a:fld>
            <a:endParaRPr lang="en-US" altLang="en-US" dirty="0"/>
          </a:p>
        </p:txBody>
      </p:sp>
      <p:sp>
        <p:nvSpPr>
          <p:cNvPr id="5" name="Footer Placeholder 3">
            <a:extLst>
              <a:ext uri="{FF2B5EF4-FFF2-40B4-BE49-F238E27FC236}">
                <a16:creationId xmlns:a16="http://schemas.microsoft.com/office/drawing/2014/main" id="{41984829-760D-40D3-93EF-F6EAB64A57A2}"/>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8FF8F60D-A3A7-416C-A095-BFDE733EF8FF}"/>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994312" name="Text Box 4">
            <a:extLst>
              <a:ext uri="{FF2B5EF4-FFF2-40B4-BE49-F238E27FC236}">
                <a16:creationId xmlns:a16="http://schemas.microsoft.com/office/drawing/2014/main" id="{69E33492-36F9-4C38-AA4C-46862A1B47AC}"/>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3421138111"/>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2674" name="Rectangle 2">
            <a:extLst>
              <a:ext uri="{FF2B5EF4-FFF2-40B4-BE49-F238E27FC236}">
                <a16:creationId xmlns:a16="http://schemas.microsoft.com/office/drawing/2014/main" id="{7C844823-8C52-46FF-9BB3-2F8DBB336214}"/>
              </a:ext>
            </a:extLst>
          </p:cNvPr>
          <p:cNvSpPr>
            <a:spLocks noGrp="1" noChangeArrowheads="1"/>
          </p:cNvSpPr>
          <p:nvPr>
            <p:ph type="title"/>
          </p:nvPr>
        </p:nvSpPr>
        <p:spPr>
          <a:xfrm>
            <a:off x="558279" y="228600"/>
            <a:ext cx="11130957" cy="914400"/>
          </a:xfrm>
        </p:spPr>
        <p:txBody>
          <a:bodyPr>
            <a:normAutofit fontScale="90000"/>
          </a:bodyPr>
          <a:lstStyle/>
          <a:p>
            <a:pPr eaLnBrk="1" hangingPunct="1">
              <a:lnSpc>
                <a:spcPct val="90000"/>
              </a:lnSpc>
              <a:defRPr/>
            </a:pPr>
            <a:r>
              <a:rPr lang="en-US" sz="4000" b="1" dirty="0"/>
              <a:t>“Find Garcia!”</a:t>
            </a:r>
            <a:br>
              <a:rPr lang="en-US" sz="4000" dirty="0">
                <a:solidFill>
                  <a:srgbClr val="FFFF00"/>
                </a:solidFill>
              </a:rPr>
            </a:br>
            <a:r>
              <a:rPr lang="en-US" sz="4000" dirty="0">
                <a:solidFill>
                  <a:srgbClr val="FFFF00"/>
                </a:solidFill>
              </a:rPr>
              <a:t>Sufficient Information Example </a:t>
            </a:r>
            <a:r>
              <a:rPr lang="en-US" sz="2400" dirty="0">
                <a:solidFill>
                  <a:srgbClr val="FFFF00"/>
                </a:solidFill>
              </a:rPr>
              <a:t>(Cont’d)</a:t>
            </a:r>
            <a:endParaRPr lang="en-US" sz="4000" dirty="0">
              <a:solidFill>
                <a:srgbClr val="FF6600"/>
              </a:solidFill>
            </a:endParaRPr>
          </a:p>
        </p:txBody>
      </p:sp>
      <p:sp>
        <p:nvSpPr>
          <p:cNvPr id="3612675" name="Rectangle 3">
            <a:extLst>
              <a:ext uri="{FF2B5EF4-FFF2-40B4-BE49-F238E27FC236}">
                <a16:creationId xmlns:a16="http://schemas.microsoft.com/office/drawing/2014/main" id="{2BEE1331-F131-4F3B-AF55-D757D94DC4A6}"/>
              </a:ext>
            </a:extLst>
          </p:cNvPr>
          <p:cNvSpPr>
            <a:spLocks noGrp="1" noChangeArrowheads="1"/>
          </p:cNvSpPr>
          <p:nvPr>
            <p:ph idx="1"/>
          </p:nvPr>
        </p:nvSpPr>
        <p:spPr>
          <a:xfrm>
            <a:off x="504334" y="1630836"/>
            <a:ext cx="11495988" cy="5227163"/>
          </a:xfrm>
        </p:spPr>
        <p:txBody>
          <a:bodyPr/>
          <a:lstStyle/>
          <a:p>
            <a:pPr eaLnBrk="1" hangingPunct="1">
              <a:lnSpc>
                <a:spcPct val="90000"/>
              </a:lnSpc>
              <a:spcBef>
                <a:spcPct val="15000"/>
              </a:spcBef>
              <a:defRPr/>
            </a:pPr>
            <a:r>
              <a:rPr lang="en-US" dirty="0"/>
              <a:t>As brief as this message was, in this instance it was sufficient to convey what was needed</a:t>
            </a:r>
          </a:p>
          <a:p>
            <a:pPr eaLnBrk="1" hangingPunct="1">
              <a:lnSpc>
                <a:spcPct val="90000"/>
              </a:lnSpc>
              <a:spcBef>
                <a:spcPct val="15000"/>
              </a:spcBef>
              <a:defRPr/>
            </a:pPr>
            <a:r>
              <a:rPr lang="en-US" dirty="0"/>
              <a:t>However, if this message would have been presented to virtually anyone else, the reaction would have been a flurry of questions, such as:</a:t>
            </a:r>
          </a:p>
          <a:p>
            <a:pPr lvl="1" eaLnBrk="1" hangingPunct="1">
              <a:lnSpc>
                <a:spcPct val="90000"/>
              </a:lnSpc>
              <a:spcBef>
                <a:spcPct val="15000"/>
              </a:spcBef>
              <a:defRPr/>
            </a:pPr>
            <a:r>
              <a:rPr lang="en-US" dirty="0"/>
              <a:t>Who’s Garcia?		  - Is he expecting me?</a:t>
            </a:r>
          </a:p>
          <a:p>
            <a:pPr lvl="1" eaLnBrk="1" hangingPunct="1">
              <a:lnSpc>
                <a:spcPct val="90000"/>
              </a:lnSpc>
              <a:spcBef>
                <a:spcPct val="15000"/>
              </a:spcBef>
              <a:defRPr/>
            </a:pPr>
            <a:r>
              <a:rPr lang="en-US" dirty="0"/>
              <a:t>What’s his full name?      - Will he try to avoid  </a:t>
            </a:r>
          </a:p>
          <a:p>
            <a:pPr lvl="1" eaLnBrk="1" hangingPunct="1">
              <a:lnSpc>
                <a:spcPct val="90000"/>
              </a:lnSpc>
              <a:spcBef>
                <a:spcPct val="15000"/>
              </a:spcBef>
              <a:defRPr/>
            </a:pPr>
            <a:r>
              <a:rPr lang="en-US" dirty="0"/>
              <a:t>Do you have a picture?     being found?</a:t>
            </a:r>
          </a:p>
          <a:p>
            <a:pPr lvl="1" eaLnBrk="1" hangingPunct="1">
              <a:lnSpc>
                <a:spcPct val="90000"/>
              </a:lnSpc>
              <a:spcBef>
                <a:spcPct val="15000"/>
              </a:spcBef>
              <a:defRPr/>
            </a:pPr>
            <a:r>
              <a:rPr lang="en-US" dirty="0"/>
              <a:t>Where would I find him?  - How do I get there? </a:t>
            </a:r>
          </a:p>
        </p:txBody>
      </p:sp>
      <p:sp>
        <p:nvSpPr>
          <p:cNvPr id="7" name="Footer Placeholder 3">
            <a:extLst>
              <a:ext uri="{FF2B5EF4-FFF2-40B4-BE49-F238E27FC236}">
                <a16:creationId xmlns:a16="http://schemas.microsoft.com/office/drawing/2014/main" id="{500B2C76-8404-43BE-AFD1-67F9DBA9F98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9CD7C2C8-6B6B-443C-9427-3CA28CCFDD36}"/>
              </a:ext>
            </a:extLst>
          </p:cNvPr>
          <p:cNvSpPr>
            <a:spLocks noGrp="1"/>
          </p:cNvSpPr>
          <p:nvPr>
            <p:ph type="sldNum" sz="quarter" idx="12"/>
          </p:nvPr>
        </p:nvSpPr>
        <p:spPr/>
        <p:txBody>
          <a:bodyPr/>
          <a:lstStyle/>
          <a:p>
            <a:pPr>
              <a:defRPr/>
            </a:pPr>
            <a:fld id="{4640803F-8667-4596-A8E6-489998867ADB}" type="slidenum">
              <a:rPr lang="en-US" altLang="en-US"/>
              <a:pPr>
                <a:defRPr/>
              </a:pPr>
              <a:t>321</a:t>
            </a:fld>
            <a:endParaRPr lang="en-US" altLang="en-US" dirty="0"/>
          </a:p>
        </p:txBody>
      </p:sp>
      <p:sp>
        <p:nvSpPr>
          <p:cNvPr id="996360" name="Text Box 4">
            <a:extLst>
              <a:ext uri="{FF2B5EF4-FFF2-40B4-BE49-F238E27FC236}">
                <a16:creationId xmlns:a16="http://schemas.microsoft.com/office/drawing/2014/main" id="{82BC4359-F697-444C-94B1-5E54925BACDA}"/>
              </a:ext>
            </a:extLst>
          </p:cNvPr>
          <p:cNvSpPr txBox="1">
            <a:spLocks noChangeArrowheads="1"/>
          </p:cNvSpPr>
          <p:nvPr/>
        </p:nvSpPr>
        <p:spPr bwMode="auto">
          <a:xfrm>
            <a:off x="1691326" y="2370842"/>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1786277183"/>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22" name="Rectangle 2">
            <a:extLst>
              <a:ext uri="{FF2B5EF4-FFF2-40B4-BE49-F238E27FC236}">
                <a16:creationId xmlns:a16="http://schemas.microsoft.com/office/drawing/2014/main" id="{0D60E804-EE07-4BC8-9A3D-232F19DF93F1}"/>
              </a:ext>
            </a:extLst>
          </p:cNvPr>
          <p:cNvSpPr>
            <a:spLocks noGrp="1" noChangeArrowheads="1"/>
          </p:cNvSpPr>
          <p:nvPr>
            <p:ph type="title"/>
          </p:nvPr>
        </p:nvSpPr>
        <p:spPr>
          <a:xfrm>
            <a:off x="558280" y="228600"/>
            <a:ext cx="11046116" cy="1190134"/>
          </a:xfrm>
        </p:spPr>
        <p:txBody>
          <a:bodyPr>
            <a:normAutofit fontScale="90000"/>
          </a:bodyPr>
          <a:lstStyle/>
          <a:p>
            <a:pPr eaLnBrk="1" hangingPunct="1">
              <a:lnSpc>
                <a:spcPct val="90000"/>
              </a:lnSpc>
              <a:defRPr/>
            </a:pPr>
            <a:r>
              <a:rPr lang="en-US" sz="4000" b="1" dirty="0"/>
              <a:t>“Find Garcia!”</a:t>
            </a:r>
            <a:br>
              <a:rPr lang="en-US" sz="4000" dirty="0">
                <a:solidFill>
                  <a:srgbClr val="FFFF00"/>
                </a:solidFill>
              </a:rPr>
            </a:br>
            <a:r>
              <a:rPr lang="en-US" sz="4000" dirty="0">
                <a:solidFill>
                  <a:srgbClr val="FFFF00"/>
                </a:solidFill>
              </a:rPr>
              <a:t>Sufficient Information Example </a:t>
            </a:r>
            <a:r>
              <a:rPr lang="en-US" sz="2400" dirty="0">
                <a:solidFill>
                  <a:srgbClr val="FFFF00"/>
                </a:solidFill>
              </a:rPr>
              <a:t>(Cont’d)</a:t>
            </a:r>
            <a:endParaRPr lang="en-US" sz="4000" dirty="0">
              <a:solidFill>
                <a:srgbClr val="FF6600"/>
              </a:solidFill>
            </a:endParaRPr>
          </a:p>
        </p:txBody>
      </p:sp>
      <p:sp>
        <p:nvSpPr>
          <p:cNvPr id="3614723" name="Rectangle 3">
            <a:extLst>
              <a:ext uri="{FF2B5EF4-FFF2-40B4-BE49-F238E27FC236}">
                <a16:creationId xmlns:a16="http://schemas.microsoft.com/office/drawing/2014/main" id="{C6908605-1196-4FCC-A6B9-93337BCF39BB}"/>
              </a:ext>
            </a:extLst>
          </p:cNvPr>
          <p:cNvSpPr>
            <a:spLocks noGrp="1" noChangeArrowheads="1"/>
          </p:cNvSpPr>
          <p:nvPr>
            <p:ph idx="1"/>
          </p:nvPr>
        </p:nvSpPr>
        <p:spPr>
          <a:xfrm>
            <a:off x="1790307" y="1927220"/>
            <a:ext cx="8686800" cy="4953000"/>
          </a:xfrm>
        </p:spPr>
        <p:txBody>
          <a:bodyPr>
            <a:normAutofit/>
          </a:bodyPr>
          <a:lstStyle/>
          <a:p>
            <a:pPr eaLnBrk="1" hangingPunct="1">
              <a:lnSpc>
                <a:spcPct val="90000"/>
              </a:lnSpc>
              <a:spcBef>
                <a:spcPct val="15000"/>
              </a:spcBef>
              <a:defRPr/>
            </a:pPr>
            <a:r>
              <a:rPr lang="en-US" dirty="0"/>
              <a:t>When you are writing specifications always ask yourself whether the information you are providing is sufficient for virtually any vendor to understand</a:t>
            </a:r>
          </a:p>
          <a:p>
            <a:pPr eaLnBrk="1" hangingPunct="1">
              <a:lnSpc>
                <a:spcPct val="90000"/>
              </a:lnSpc>
              <a:spcBef>
                <a:spcPct val="15000"/>
              </a:spcBef>
              <a:defRPr/>
            </a:pPr>
            <a:r>
              <a:rPr lang="en-US" dirty="0"/>
              <a:t>Or, is it so brief that only a vendor with prior knowledge can understand or appreciate it</a:t>
            </a:r>
          </a:p>
          <a:p>
            <a:pPr eaLnBrk="1" hangingPunct="1">
              <a:lnSpc>
                <a:spcPct val="90000"/>
              </a:lnSpc>
              <a:spcBef>
                <a:spcPct val="15000"/>
              </a:spcBef>
              <a:defRPr/>
            </a:pPr>
            <a:r>
              <a:rPr lang="en-US" dirty="0"/>
              <a:t>i.e., have you avoided the </a:t>
            </a:r>
            <a:r>
              <a:rPr lang="en-US" dirty="0">
                <a:solidFill>
                  <a:srgbClr val="FFCC00"/>
                </a:solidFill>
              </a:rPr>
              <a:t>Find Garcia! </a:t>
            </a:r>
            <a:r>
              <a:rPr lang="en-US" dirty="0"/>
              <a:t>Scenario?</a:t>
            </a:r>
          </a:p>
        </p:txBody>
      </p:sp>
      <p:sp>
        <p:nvSpPr>
          <p:cNvPr id="7" name="Footer Placeholder 3">
            <a:extLst>
              <a:ext uri="{FF2B5EF4-FFF2-40B4-BE49-F238E27FC236}">
                <a16:creationId xmlns:a16="http://schemas.microsoft.com/office/drawing/2014/main" id="{B6AC34D9-E68F-4DA4-BE29-A85D4E25527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F2FFCC5E-76D3-4DA3-8FAF-61B565CDFE5B}"/>
              </a:ext>
            </a:extLst>
          </p:cNvPr>
          <p:cNvSpPr>
            <a:spLocks noGrp="1"/>
          </p:cNvSpPr>
          <p:nvPr>
            <p:ph type="sldNum" sz="quarter" idx="12"/>
          </p:nvPr>
        </p:nvSpPr>
        <p:spPr/>
        <p:txBody>
          <a:bodyPr/>
          <a:lstStyle/>
          <a:p>
            <a:pPr>
              <a:defRPr/>
            </a:pPr>
            <a:fld id="{4127D88F-8461-4524-B6D8-2E9D8C3C7AF9}" type="slidenum">
              <a:rPr lang="en-US" altLang="en-US"/>
              <a:pPr>
                <a:defRPr/>
              </a:pPr>
              <a:t>322</a:t>
            </a:fld>
            <a:endParaRPr lang="en-US" altLang="en-US" dirty="0"/>
          </a:p>
        </p:txBody>
      </p:sp>
      <p:sp>
        <p:nvSpPr>
          <p:cNvPr id="5" name="Footer Placeholder 3">
            <a:extLst>
              <a:ext uri="{FF2B5EF4-FFF2-40B4-BE49-F238E27FC236}">
                <a16:creationId xmlns:a16="http://schemas.microsoft.com/office/drawing/2014/main" id="{397E76E3-72E0-4A7A-93B1-B58F94243BE1}"/>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24E41F97-4498-4DDE-B988-E5084C0D769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998408" name="Text Box 4">
            <a:extLst>
              <a:ext uri="{FF2B5EF4-FFF2-40B4-BE49-F238E27FC236}">
                <a16:creationId xmlns:a16="http://schemas.microsoft.com/office/drawing/2014/main" id="{6A9FA94E-6617-4F82-B782-A50464D9605B}"/>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60905023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6770" name="Rectangle 2">
            <a:extLst>
              <a:ext uri="{FF2B5EF4-FFF2-40B4-BE49-F238E27FC236}">
                <a16:creationId xmlns:a16="http://schemas.microsoft.com/office/drawing/2014/main" id="{F20BE44A-A641-47F2-BEAB-26C4929CE6DE}"/>
              </a:ext>
            </a:extLst>
          </p:cNvPr>
          <p:cNvSpPr>
            <a:spLocks noGrp="1" noChangeArrowheads="1"/>
          </p:cNvSpPr>
          <p:nvPr>
            <p:ph type="title"/>
          </p:nvPr>
        </p:nvSpPr>
        <p:spPr>
          <a:xfrm>
            <a:off x="466627" y="228600"/>
            <a:ext cx="11274458" cy="914400"/>
          </a:xfrm>
        </p:spPr>
        <p:txBody>
          <a:bodyPr>
            <a:normAutofit fontScale="90000"/>
          </a:bodyPr>
          <a:lstStyle/>
          <a:p>
            <a:pPr eaLnBrk="1" hangingPunct="1">
              <a:lnSpc>
                <a:spcPct val="90000"/>
              </a:lnSpc>
              <a:defRPr/>
            </a:pPr>
            <a:r>
              <a:rPr lang="en-US" sz="4000" b="1" dirty="0"/>
              <a:t>The Goldilocks Solution</a:t>
            </a:r>
            <a:br>
              <a:rPr lang="en-US" sz="4000" dirty="0">
                <a:solidFill>
                  <a:srgbClr val="FFFF00"/>
                </a:solidFill>
              </a:rPr>
            </a:br>
            <a:r>
              <a:rPr lang="en-US" sz="4000" dirty="0">
                <a:solidFill>
                  <a:srgbClr val="FFFF00"/>
                </a:solidFill>
              </a:rPr>
              <a:t>Sufficient Information Example </a:t>
            </a:r>
            <a:r>
              <a:rPr lang="en-US" sz="2400" dirty="0">
                <a:solidFill>
                  <a:srgbClr val="FFFF00"/>
                </a:solidFill>
              </a:rPr>
              <a:t>(Cont’d)</a:t>
            </a:r>
            <a:endParaRPr lang="en-US" sz="4000" dirty="0">
              <a:solidFill>
                <a:srgbClr val="FF6600"/>
              </a:solidFill>
            </a:endParaRPr>
          </a:p>
        </p:txBody>
      </p:sp>
      <p:sp>
        <p:nvSpPr>
          <p:cNvPr id="3616771" name="Rectangle 3">
            <a:extLst>
              <a:ext uri="{FF2B5EF4-FFF2-40B4-BE49-F238E27FC236}">
                <a16:creationId xmlns:a16="http://schemas.microsoft.com/office/drawing/2014/main" id="{1647532F-ECC8-4C74-8FAE-B8ECB65B4723}"/>
              </a:ext>
            </a:extLst>
          </p:cNvPr>
          <p:cNvSpPr>
            <a:spLocks noGrp="1" noChangeArrowheads="1"/>
          </p:cNvSpPr>
          <p:nvPr>
            <p:ph idx="1"/>
          </p:nvPr>
        </p:nvSpPr>
        <p:spPr>
          <a:xfrm>
            <a:off x="382553" y="1600200"/>
            <a:ext cx="11485985" cy="5257800"/>
          </a:xfrm>
        </p:spPr>
        <p:txBody>
          <a:bodyPr>
            <a:normAutofit/>
          </a:bodyPr>
          <a:lstStyle/>
          <a:p>
            <a:pPr eaLnBrk="1" hangingPunct="1">
              <a:lnSpc>
                <a:spcPct val="90000"/>
              </a:lnSpc>
              <a:spcBef>
                <a:spcPct val="15000"/>
              </a:spcBef>
              <a:defRPr/>
            </a:pPr>
            <a:r>
              <a:rPr lang="en-US" altLang="en-US" dirty="0"/>
              <a:t>When writing specifications try for the just right (Goldilocks) approach</a:t>
            </a:r>
          </a:p>
          <a:p>
            <a:pPr eaLnBrk="1" hangingPunct="1">
              <a:lnSpc>
                <a:spcPct val="90000"/>
              </a:lnSpc>
              <a:spcBef>
                <a:spcPct val="15000"/>
              </a:spcBef>
              <a:defRPr/>
            </a:pPr>
            <a:r>
              <a:rPr lang="en-US" altLang="en-US" dirty="0"/>
              <a:t>Not too little information, as per Find Garcia</a:t>
            </a:r>
          </a:p>
          <a:p>
            <a:pPr eaLnBrk="1" hangingPunct="1">
              <a:lnSpc>
                <a:spcPct val="90000"/>
              </a:lnSpc>
              <a:spcBef>
                <a:spcPct val="15000"/>
              </a:spcBef>
              <a:defRPr/>
            </a:pPr>
            <a:r>
              <a:rPr lang="en-US" altLang="en-US" dirty="0"/>
              <a:t>And not a lot of redundancy and excess wording </a:t>
            </a:r>
          </a:p>
          <a:p>
            <a:pPr eaLnBrk="1" hangingPunct="1">
              <a:lnSpc>
                <a:spcPct val="90000"/>
              </a:lnSpc>
              <a:spcBef>
                <a:spcPct val="15000"/>
              </a:spcBef>
              <a:defRPr/>
            </a:pPr>
            <a:r>
              <a:rPr lang="en-US" altLang="en-US" dirty="0"/>
              <a:t>You may not achieve perfection in your specifications wording, but a deliberate effort to avoid both too little and too much wording will help both vendors and agency personnel</a:t>
            </a:r>
          </a:p>
        </p:txBody>
      </p:sp>
      <p:sp>
        <p:nvSpPr>
          <p:cNvPr id="7" name="Footer Placeholder 3">
            <a:extLst>
              <a:ext uri="{FF2B5EF4-FFF2-40B4-BE49-F238E27FC236}">
                <a16:creationId xmlns:a16="http://schemas.microsoft.com/office/drawing/2014/main" id="{F1729EC3-D0AF-49FF-992B-83FA52DB264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3B1A364F-9E25-4D03-93C8-020B7E9F5045}"/>
              </a:ext>
            </a:extLst>
          </p:cNvPr>
          <p:cNvSpPr>
            <a:spLocks noGrp="1"/>
          </p:cNvSpPr>
          <p:nvPr>
            <p:ph type="sldNum" sz="quarter" idx="12"/>
          </p:nvPr>
        </p:nvSpPr>
        <p:spPr/>
        <p:txBody>
          <a:bodyPr/>
          <a:lstStyle/>
          <a:p>
            <a:pPr>
              <a:defRPr/>
            </a:pPr>
            <a:fld id="{F7F4428C-4B17-4C84-B25D-2DD46EFF434A}" type="slidenum">
              <a:rPr lang="en-US" altLang="en-US"/>
              <a:pPr>
                <a:defRPr/>
              </a:pPr>
              <a:t>323</a:t>
            </a:fld>
            <a:endParaRPr lang="en-US" altLang="en-US" dirty="0"/>
          </a:p>
        </p:txBody>
      </p:sp>
      <p:sp>
        <p:nvSpPr>
          <p:cNvPr id="5" name="Footer Placeholder 3">
            <a:extLst>
              <a:ext uri="{FF2B5EF4-FFF2-40B4-BE49-F238E27FC236}">
                <a16:creationId xmlns:a16="http://schemas.microsoft.com/office/drawing/2014/main" id="{E8A7EA28-7C8C-44A0-93ED-AD94811202CF}"/>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21EE9D84-3AEE-451E-902E-898091088DD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000456" name="Text Box 4">
            <a:extLst>
              <a:ext uri="{FF2B5EF4-FFF2-40B4-BE49-F238E27FC236}">
                <a16:creationId xmlns:a16="http://schemas.microsoft.com/office/drawing/2014/main" id="{D782220F-7B80-41BC-BD4D-735319E0311C}"/>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404395030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8338" name="Rectangle 2">
            <a:extLst>
              <a:ext uri="{FF2B5EF4-FFF2-40B4-BE49-F238E27FC236}">
                <a16:creationId xmlns:a16="http://schemas.microsoft.com/office/drawing/2014/main" id="{61E194C5-B675-4894-97E7-ADD73989DDC7}"/>
              </a:ext>
            </a:extLst>
          </p:cNvPr>
          <p:cNvSpPr>
            <a:spLocks noGrp="1" noChangeArrowheads="1"/>
          </p:cNvSpPr>
          <p:nvPr>
            <p:ph type="title"/>
          </p:nvPr>
        </p:nvSpPr>
        <p:spPr>
          <a:xfrm>
            <a:off x="1981200" y="228600"/>
            <a:ext cx="8229600" cy="533400"/>
          </a:xfrm>
        </p:spPr>
        <p:txBody>
          <a:bodyPr>
            <a:normAutofit fontScale="90000"/>
          </a:bodyPr>
          <a:lstStyle/>
          <a:p>
            <a:pPr eaLnBrk="1" hangingPunct="1">
              <a:lnSpc>
                <a:spcPct val="90000"/>
              </a:lnSpc>
              <a:defRPr/>
            </a:pPr>
            <a:r>
              <a:rPr lang="en-US" sz="4000" dirty="0">
                <a:solidFill>
                  <a:srgbClr val="FFFF00"/>
                </a:solidFill>
              </a:rPr>
              <a:t>Simple Rules</a:t>
            </a:r>
            <a:r>
              <a:rPr lang="en-US" sz="4000" dirty="0">
                <a:solidFill>
                  <a:srgbClr val="FF6600"/>
                </a:solidFill>
              </a:rPr>
              <a:t> </a:t>
            </a:r>
            <a:r>
              <a:rPr lang="en-US" sz="2000" dirty="0">
                <a:solidFill>
                  <a:schemeClr val="tx1"/>
                </a:solidFill>
              </a:rPr>
              <a:t>(Cont’d)</a:t>
            </a:r>
            <a:endParaRPr lang="en-US" sz="4000" dirty="0">
              <a:solidFill>
                <a:srgbClr val="FF6600"/>
              </a:solidFill>
            </a:endParaRPr>
          </a:p>
        </p:txBody>
      </p:sp>
      <p:sp>
        <p:nvSpPr>
          <p:cNvPr id="3598339" name="Rectangle 3">
            <a:extLst>
              <a:ext uri="{FF2B5EF4-FFF2-40B4-BE49-F238E27FC236}">
                <a16:creationId xmlns:a16="http://schemas.microsoft.com/office/drawing/2014/main" id="{C5F85709-FF86-48F1-AEA2-6E788015EB48}"/>
              </a:ext>
            </a:extLst>
          </p:cNvPr>
          <p:cNvSpPr>
            <a:spLocks noGrp="1" noChangeArrowheads="1"/>
          </p:cNvSpPr>
          <p:nvPr>
            <p:ph idx="1"/>
          </p:nvPr>
        </p:nvSpPr>
        <p:spPr>
          <a:xfrm>
            <a:off x="1752600" y="838200"/>
            <a:ext cx="8686800" cy="6019800"/>
          </a:xfrm>
        </p:spPr>
        <p:txBody>
          <a:bodyPr>
            <a:normAutofit/>
          </a:bodyPr>
          <a:lstStyle/>
          <a:p>
            <a:pPr eaLnBrk="1" hangingPunct="1">
              <a:lnSpc>
                <a:spcPct val="85000"/>
              </a:lnSpc>
              <a:defRPr/>
            </a:pPr>
            <a:r>
              <a:rPr lang="en-US" sz="3600" dirty="0"/>
              <a:t>Use of Must and Shall</a:t>
            </a:r>
          </a:p>
          <a:p>
            <a:pPr lvl="1" eaLnBrk="1" hangingPunct="1">
              <a:lnSpc>
                <a:spcPct val="85000"/>
              </a:lnSpc>
              <a:defRPr/>
            </a:pPr>
            <a:r>
              <a:rPr lang="en-US" sz="3200" dirty="0"/>
              <a:t>For all practical purposes, Must and Shall mean the same thing</a:t>
            </a:r>
          </a:p>
          <a:p>
            <a:pPr lvl="1" eaLnBrk="1" hangingPunct="1">
              <a:lnSpc>
                <a:spcPct val="85000"/>
              </a:lnSpc>
              <a:defRPr/>
            </a:pPr>
            <a:r>
              <a:rPr lang="en-US" sz="3200" dirty="0"/>
              <a:t>It is alleged that Shall denotes a stronger sense of requirement than Must</a:t>
            </a:r>
          </a:p>
          <a:p>
            <a:pPr lvl="1" eaLnBrk="1" hangingPunct="1">
              <a:lnSpc>
                <a:spcPct val="85000"/>
              </a:lnSpc>
              <a:defRPr/>
            </a:pPr>
            <a:r>
              <a:rPr lang="en-US" sz="3200" dirty="0"/>
              <a:t>However, there is no legal support for this belief</a:t>
            </a:r>
          </a:p>
          <a:p>
            <a:pPr lvl="1" eaLnBrk="1" hangingPunct="1">
              <a:lnSpc>
                <a:spcPct val="85000"/>
              </a:lnSpc>
              <a:defRPr/>
            </a:pPr>
            <a:r>
              <a:rPr lang="en-US" sz="3200" dirty="0"/>
              <a:t>Both Must and Shall convey requirements that a vendor has to satisfy</a:t>
            </a:r>
          </a:p>
          <a:p>
            <a:pPr lvl="1" eaLnBrk="1" hangingPunct="1">
              <a:lnSpc>
                <a:spcPct val="85000"/>
              </a:lnSpc>
              <a:defRPr/>
            </a:pPr>
            <a:r>
              <a:rPr lang="en-US" sz="3200" dirty="0"/>
              <a:t>For the sake of variation, “</a:t>
            </a:r>
            <a:r>
              <a:rPr lang="en-US" sz="3200" b="1" dirty="0">
                <a:solidFill>
                  <a:srgbClr val="66FFFF"/>
                </a:solidFill>
              </a:rPr>
              <a:t>Is To</a:t>
            </a:r>
            <a:r>
              <a:rPr lang="en-US" sz="3200" dirty="0"/>
              <a:t>” might also be used, besides must or shall</a:t>
            </a:r>
          </a:p>
          <a:p>
            <a:pPr lvl="2" eaLnBrk="1" hangingPunct="1">
              <a:lnSpc>
                <a:spcPct val="85000"/>
              </a:lnSpc>
              <a:defRPr/>
            </a:pPr>
            <a:r>
              <a:rPr lang="en-US" sz="2800" dirty="0"/>
              <a:t>e.g., the vendor </a:t>
            </a:r>
            <a:r>
              <a:rPr lang="en-US" sz="2800" b="1" u="sng" dirty="0">
                <a:solidFill>
                  <a:srgbClr val="66FFFF"/>
                </a:solidFill>
              </a:rPr>
              <a:t>is to</a:t>
            </a:r>
            <a:r>
              <a:rPr lang="en-US" sz="2800" b="1" dirty="0">
                <a:solidFill>
                  <a:srgbClr val="66FFFF"/>
                </a:solidFill>
              </a:rPr>
              <a:t> </a:t>
            </a:r>
            <a:r>
              <a:rPr lang="en-US" sz="2800" dirty="0"/>
              <a:t>meet monthly </a:t>
            </a:r>
          </a:p>
        </p:txBody>
      </p:sp>
      <p:sp>
        <p:nvSpPr>
          <p:cNvPr id="7" name="Footer Placeholder 3">
            <a:extLst>
              <a:ext uri="{FF2B5EF4-FFF2-40B4-BE49-F238E27FC236}">
                <a16:creationId xmlns:a16="http://schemas.microsoft.com/office/drawing/2014/main" id="{DC6F5D7E-7CC8-46AD-B8B9-A81E79871CF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265459FE-7F9D-4455-A5A5-8E698A584EA0}"/>
              </a:ext>
            </a:extLst>
          </p:cNvPr>
          <p:cNvSpPr>
            <a:spLocks noGrp="1"/>
          </p:cNvSpPr>
          <p:nvPr>
            <p:ph type="sldNum" sz="quarter" idx="12"/>
          </p:nvPr>
        </p:nvSpPr>
        <p:spPr/>
        <p:txBody>
          <a:bodyPr/>
          <a:lstStyle/>
          <a:p>
            <a:pPr>
              <a:defRPr/>
            </a:pPr>
            <a:fld id="{DC54AF5E-AB76-4C09-A9C5-7BFC2E21C644}" type="slidenum">
              <a:rPr lang="en-US" altLang="en-US"/>
              <a:pPr>
                <a:defRPr/>
              </a:pPr>
              <a:t>324</a:t>
            </a:fld>
            <a:endParaRPr lang="en-US" altLang="en-US" dirty="0"/>
          </a:p>
        </p:txBody>
      </p:sp>
      <p:sp>
        <p:nvSpPr>
          <p:cNvPr id="1002504" name="Text Box 4">
            <a:extLst>
              <a:ext uri="{FF2B5EF4-FFF2-40B4-BE49-F238E27FC236}">
                <a16:creationId xmlns:a16="http://schemas.microsoft.com/office/drawing/2014/main" id="{C85196AC-4BE0-4ECD-81FD-6F7469E0DF82}"/>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1967479648"/>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0386" name="Rectangle 2">
            <a:extLst>
              <a:ext uri="{FF2B5EF4-FFF2-40B4-BE49-F238E27FC236}">
                <a16:creationId xmlns:a16="http://schemas.microsoft.com/office/drawing/2014/main" id="{18A03BBA-2C45-4150-85B0-DD2D6BF157E6}"/>
              </a:ext>
            </a:extLst>
          </p:cNvPr>
          <p:cNvSpPr>
            <a:spLocks noGrp="1" noChangeArrowheads="1"/>
          </p:cNvSpPr>
          <p:nvPr>
            <p:ph type="title"/>
          </p:nvPr>
        </p:nvSpPr>
        <p:spPr>
          <a:xfrm>
            <a:off x="1981200" y="228600"/>
            <a:ext cx="8229600" cy="533400"/>
          </a:xfrm>
        </p:spPr>
        <p:txBody>
          <a:bodyPr>
            <a:normAutofit fontScale="90000"/>
          </a:bodyPr>
          <a:lstStyle/>
          <a:p>
            <a:pPr eaLnBrk="1" hangingPunct="1">
              <a:lnSpc>
                <a:spcPct val="90000"/>
              </a:lnSpc>
              <a:defRPr/>
            </a:pPr>
            <a:r>
              <a:rPr lang="en-US" sz="4000" dirty="0">
                <a:solidFill>
                  <a:srgbClr val="FFFF00"/>
                </a:solidFill>
              </a:rPr>
              <a:t>Simple Rules</a:t>
            </a:r>
            <a:r>
              <a:rPr lang="en-US" sz="4000" dirty="0">
                <a:solidFill>
                  <a:srgbClr val="FF6600"/>
                </a:solidFill>
              </a:rPr>
              <a:t> </a:t>
            </a:r>
            <a:r>
              <a:rPr lang="en-US" sz="2000" dirty="0">
                <a:solidFill>
                  <a:schemeClr val="tx1"/>
                </a:solidFill>
              </a:rPr>
              <a:t>(Cont’d)</a:t>
            </a:r>
            <a:endParaRPr lang="en-US" sz="4000" dirty="0">
              <a:solidFill>
                <a:srgbClr val="FF6600"/>
              </a:solidFill>
            </a:endParaRPr>
          </a:p>
        </p:txBody>
      </p:sp>
      <p:sp>
        <p:nvSpPr>
          <p:cNvPr id="3600387" name="Rectangle 3">
            <a:extLst>
              <a:ext uri="{FF2B5EF4-FFF2-40B4-BE49-F238E27FC236}">
                <a16:creationId xmlns:a16="http://schemas.microsoft.com/office/drawing/2014/main" id="{ACBC4CD9-6FEB-44D7-9496-994FBF4A52FB}"/>
              </a:ext>
            </a:extLst>
          </p:cNvPr>
          <p:cNvSpPr>
            <a:spLocks noGrp="1" noChangeArrowheads="1"/>
          </p:cNvSpPr>
          <p:nvPr>
            <p:ph idx="1"/>
          </p:nvPr>
        </p:nvSpPr>
        <p:spPr>
          <a:xfrm>
            <a:off x="1752600" y="838200"/>
            <a:ext cx="8686800" cy="6019800"/>
          </a:xfrm>
        </p:spPr>
        <p:txBody>
          <a:bodyPr/>
          <a:lstStyle/>
          <a:p>
            <a:pPr eaLnBrk="1" hangingPunct="1">
              <a:lnSpc>
                <a:spcPct val="85000"/>
              </a:lnSpc>
              <a:defRPr/>
            </a:pPr>
            <a:r>
              <a:rPr lang="en-US" sz="3600" dirty="0"/>
              <a:t>Use of Will</a:t>
            </a:r>
          </a:p>
          <a:p>
            <a:pPr lvl="1" eaLnBrk="1" hangingPunct="1">
              <a:lnSpc>
                <a:spcPct val="85000"/>
              </a:lnSpc>
              <a:defRPr/>
            </a:pPr>
            <a:r>
              <a:rPr lang="en-US" sz="3200" dirty="0"/>
              <a:t>Sometimes agencies use “W</a:t>
            </a:r>
            <a:r>
              <a:rPr lang="en-US" sz="3200" b="1" dirty="0"/>
              <a:t>ill</a:t>
            </a:r>
            <a:r>
              <a:rPr lang="en-US" sz="3200" dirty="0"/>
              <a:t>” as an equivalent, or even stronger, word for Must or Shall</a:t>
            </a:r>
          </a:p>
          <a:p>
            <a:pPr lvl="1" eaLnBrk="1" hangingPunct="1">
              <a:lnSpc>
                <a:spcPct val="85000"/>
              </a:lnSpc>
              <a:defRPr/>
            </a:pPr>
            <a:r>
              <a:rPr lang="en-US" sz="3200" dirty="0"/>
              <a:t>While there is some support for this position, as a general rule, Will should not be used in this context</a:t>
            </a:r>
          </a:p>
          <a:p>
            <a:pPr lvl="1" eaLnBrk="1" hangingPunct="1">
              <a:lnSpc>
                <a:spcPct val="85000"/>
              </a:lnSpc>
              <a:defRPr/>
            </a:pPr>
            <a:r>
              <a:rPr lang="en-US" sz="3200" dirty="0"/>
              <a:t>Instead, Will should be used to denote something the State, or a party other than the contractor, will do </a:t>
            </a:r>
          </a:p>
          <a:p>
            <a:pPr lvl="1" eaLnBrk="1" hangingPunct="1">
              <a:lnSpc>
                <a:spcPct val="85000"/>
              </a:lnSpc>
              <a:defRPr/>
            </a:pPr>
            <a:r>
              <a:rPr lang="en-US" sz="3200" dirty="0"/>
              <a:t>i.e., something the vendor can rely upon to happen, occur, or be done</a:t>
            </a:r>
          </a:p>
        </p:txBody>
      </p:sp>
      <p:sp>
        <p:nvSpPr>
          <p:cNvPr id="7" name="Footer Placeholder 3">
            <a:extLst>
              <a:ext uri="{FF2B5EF4-FFF2-40B4-BE49-F238E27FC236}">
                <a16:creationId xmlns:a16="http://schemas.microsoft.com/office/drawing/2014/main" id="{7DFCD814-D405-4E96-9564-713EC94ABD9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79794D45-D53D-4F0B-B9F4-3B166A1B26B5}"/>
              </a:ext>
            </a:extLst>
          </p:cNvPr>
          <p:cNvSpPr>
            <a:spLocks noGrp="1"/>
          </p:cNvSpPr>
          <p:nvPr>
            <p:ph type="sldNum" sz="quarter" idx="12"/>
          </p:nvPr>
        </p:nvSpPr>
        <p:spPr/>
        <p:txBody>
          <a:bodyPr/>
          <a:lstStyle/>
          <a:p>
            <a:pPr>
              <a:defRPr/>
            </a:pPr>
            <a:fld id="{C65C9586-1EE6-43A0-8B27-12159F6AC40F}" type="slidenum">
              <a:rPr lang="en-US" altLang="en-US"/>
              <a:pPr>
                <a:defRPr/>
              </a:pPr>
              <a:t>325</a:t>
            </a:fld>
            <a:endParaRPr lang="en-US" altLang="en-US" dirty="0"/>
          </a:p>
        </p:txBody>
      </p:sp>
      <p:sp>
        <p:nvSpPr>
          <p:cNvPr id="5" name="Footer Placeholder 3">
            <a:extLst>
              <a:ext uri="{FF2B5EF4-FFF2-40B4-BE49-F238E27FC236}">
                <a16:creationId xmlns:a16="http://schemas.microsoft.com/office/drawing/2014/main" id="{E385D69A-8E4C-4A6E-8EE3-B8F60E28F2D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004552" name="Text Box 4">
            <a:extLst>
              <a:ext uri="{FF2B5EF4-FFF2-40B4-BE49-F238E27FC236}">
                <a16:creationId xmlns:a16="http://schemas.microsoft.com/office/drawing/2014/main" id="{A48B04C9-2716-440E-9515-2817E0EDD289}"/>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1247892801"/>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0386" name="Rectangle 2">
            <a:extLst>
              <a:ext uri="{FF2B5EF4-FFF2-40B4-BE49-F238E27FC236}">
                <a16:creationId xmlns:a16="http://schemas.microsoft.com/office/drawing/2014/main" id="{4CF9725E-B8D6-4059-A041-21F3E2CE5943}"/>
              </a:ext>
            </a:extLst>
          </p:cNvPr>
          <p:cNvSpPr>
            <a:spLocks noGrp="1" noChangeArrowheads="1"/>
          </p:cNvSpPr>
          <p:nvPr>
            <p:ph type="title"/>
          </p:nvPr>
        </p:nvSpPr>
        <p:spPr>
          <a:xfrm>
            <a:off x="1981200" y="228600"/>
            <a:ext cx="8229600" cy="533400"/>
          </a:xfrm>
        </p:spPr>
        <p:txBody>
          <a:bodyPr>
            <a:normAutofit fontScale="90000"/>
          </a:bodyPr>
          <a:lstStyle/>
          <a:p>
            <a:pPr eaLnBrk="1" hangingPunct="1">
              <a:lnSpc>
                <a:spcPct val="90000"/>
              </a:lnSpc>
              <a:defRPr/>
            </a:pPr>
            <a:r>
              <a:rPr lang="en-US" sz="4000" dirty="0">
                <a:solidFill>
                  <a:srgbClr val="FFFF00"/>
                </a:solidFill>
              </a:rPr>
              <a:t>Simple Rules</a:t>
            </a:r>
            <a:r>
              <a:rPr lang="en-US" sz="4000" dirty="0">
                <a:solidFill>
                  <a:srgbClr val="FF6600"/>
                </a:solidFill>
              </a:rPr>
              <a:t> </a:t>
            </a:r>
            <a:r>
              <a:rPr lang="en-US" sz="2000" dirty="0">
                <a:solidFill>
                  <a:schemeClr val="tx1"/>
                </a:solidFill>
              </a:rPr>
              <a:t>(Cont’d)</a:t>
            </a:r>
            <a:endParaRPr lang="en-US" sz="4000" dirty="0">
              <a:solidFill>
                <a:srgbClr val="FF6600"/>
              </a:solidFill>
            </a:endParaRPr>
          </a:p>
        </p:txBody>
      </p:sp>
      <p:sp>
        <p:nvSpPr>
          <p:cNvPr id="3600387" name="Rectangle 3">
            <a:extLst>
              <a:ext uri="{FF2B5EF4-FFF2-40B4-BE49-F238E27FC236}">
                <a16:creationId xmlns:a16="http://schemas.microsoft.com/office/drawing/2014/main" id="{73C1D5D8-E97F-4364-83EC-6A38135F019F}"/>
              </a:ext>
            </a:extLst>
          </p:cNvPr>
          <p:cNvSpPr>
            <a:spLocks noGrp="1" noChangeArrowheads="1"/>
          </p:cNvSpPr>
          <p:nvPr>
            <p:ph idx="1"/>
          </p:nvPr>
        </p:nvSpPr>
        <p:spPr>
          <a:xfrm>
            <a:off x="490194" y="914400"/>
            <a:ext cx="11378344" cy="5943600"/>
          </a:xfrm>
        </p:spPr>
        <p:txBody>
          <a:bodyPr/>
          <a:lstStyle/>
          <a:p>
            <a:pPr eaLnBrk="1" hangingPunct="1">
              <a:lnSpc>
                <a:spcPct val="90000"/>
              </a:lnSpc>
              <a:defRPr/>
            </a:pPr>
            <a:r>
              <a:rPr lang="en-US" altLang="en-US" dirty="0"/>
              <a:t>Use of Should</a:t>
            </a:r>
          </a:p>
          <a:p>
            <a:pPr lvl="1" eaLnBrk="1" hangingPunct="1">
              <a:lnSpc>
                <a:spcPct val="90000"/>
              </a:lnSpc>
              <a:defRPr/>
            </a:pPr>
            <a:r>
              <a:rPr lang="en-US" altLang="en-US" dirty="0"/>
              <a:t>“Should” denotes a preference</a:t>
            </a:r>
          </a:p>
          <a:p>
            <a:pPr lvl="2" eaLnBrk="1" hangingPunct="1">
              <a:lnSpc>
                <a:spcPct val="90000"/>
              </a:lnSpc>
              <a:defRPr/>
            </a:pPr>
            <a:r>
              <a:rPr lang="en-US" altLang="en-US" dirty="0"/>
              <a:t>Wish, hope, aspiration, etc..</a:t>
            </a:r>
          </a:p>
          <a:p>
            <a:pPr lvl="1" eaLnBrk="1" hangingPunct="1">
              <a:lnSpc>
                <a:spcPct val="90000"/>
              </a:lnSpc>
              <a:defRPr/>
            </a:pPr>
            <a:r>
              <a:rPr lang="en-US" altLang="en-US" dirty="0"/>
              <a:t>When used in statements about the:</a:t>
            </a:r>
          </a:p>
          <a:p>
            <a:pPr lvl="2" eaLnBrk="1" hangingPunct="1">
              <a:lnSpc>
                <a:spcPct val="90000"/>
              </a:lnSpc>
              <a:defRPr/>
            </a:pPr>
            <a:r>
              <a:rPr lang="en-US" altLang="en-US" dirty="0"/>
              <a:t>Vendor - should does not establish a requirement for the vendor to meet</a:t>
            </a:r>
          </a:p>
          <a:p>
            <a:pPr lvl="2" eaLnBrk="1" hangingPunct="1">
              <a:lnSpc>
                <a:spcPct val="90000"/>
              </a:lnSpc>
              <a:defRPr/>
            </a:pPr>
            <a:r>
              <a:rPr lang="en-US" altLang="en-US" dirty="0"/>
              <a:t>Agency - should does not make a commitment of what the agency will do</a:t>
            </a:r>
          </a:p>
          <a:p>
            <a:pPr lvl="1" eaLnBrk="1" hangingPunct="1">
              <a:lnSpc>
                <a:spcPct val="90000"/>
              </a:lnSpc>
              <a:defRPr/>
            </a:pPr>
            <a:r>
              <a:rPr lang="en-US" altLang="en-US" dirty="0"/>
              <a:t>For the most part, should is an ambivalent word that is more likely to confuse than inform</a:t>
            </a:r>
          </a:p>
          <a:p>
            <a:pPr lvl="2" eaLnBrk="1" hangingPunct="1">
              <a:lnSpc>
                <a:spcPct val="90000"/>
              </a:lnSpc>
              <a:defRPr/>
            </a:pPr>
            <a:r>
              <a:rPr lang="en-US" altLang="en-US" dirty="0"/>
              <a:t>i.e. it’s likely to be ambiguous as to what it means</a:t>
            </a:r>
          </a:p>
          <a:p>
            <a:pPr lvl="1" eaLnBrk="1" hangingPunct="1">
              <a:lnSpc>
                <a:spcPct val="90000"/>
              </a:lnSpc>
              <a:defRPr/>
            </a:pPr>
            <a:r>
              <a:rPr lang="en-US" altLang="en-US" dirty="0"/>
              <a:t>“Should” should rarely be used in specifications</a:t>
            </a:r>
          </a:p>
          <a:p>
            <a:pPr lvl="2" eaLnBrk="1" hangingPunct="1">
              <a:lnSpc>
                <a:spcPct val="90000"/>
              </a:lnSpc>
              <a:defRPr/>
            </a:pPr>
            <a:r>
              <a:rPr lang="en-US" altLang="en-US" dirty="0"/>
              <a:t>The preference is for “should” to not be used</a:t>
            </a:r>
          </a:p>
        </p:txBody>
      </p:sp>
      <p:sp>
        <p:nvSpPr>
          <p:cNvPr id="7" name="Footer Placeholder 3">
            <a:extLst>
              <a:ext uri="{FF2B5EF4-FFF2-40B4-BE49-F238E27FC236}">
                <a16:creationId xmlns:a16="http://schemas.microsoft.com/office/drawing/2014/main" id="{75D88E82-0BE4-40F5-AB4A-336B1C00942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684F6E24-742F-43D7-999D-0E4910984F67}"/>
              </a:ext>
            </a:extLst>
          </p:cNvPr>
          <p:cNvSpPr>
            <a:spLocks noGrp="1"/>
          </p:cNvSpPr>
          <p:nvPr>
            <p:ph type="sldNum" sz="quarter" idx="12"/>
          </p:nvPr>
        </p:nvSpPr>
        <p:spPr/>
        <p:txBody>
          <a:bodyPr/>
          <a:lstStyle/>
          <a:p>
            <a:pPr>
              <a:defRPr/>
            </a:pPr>
            <a:fld id="{2008493D-BE2F-4073-993D-FBE6CB47B0A2}" type="slidenum">
              <a:rPr lang="en-US" altLang="en-US"/>
              <a:pPr>
                <a:defRPr/>
              </a:pPr>
              <a:t>326</a:t>
            </a:fld>
            <a:endParaRPr lang="en-US" altLang="en-US" dirty="0"/>
          </a:p>
        </p:txBody>
      </p:sp>
      <p:sp>
        <p:nvSpPr>
          <p:cNvPr id="6" name="Slide Number Placeholder 4">
            <a:extLst>
              <a:ext uri="{FF2B5EF4-FFF2-40B4-BE49-F238E27FC236}">
                <a16:creationId xmlns:a16="http://schemas.microsoft.com/office/drawing/2014/main" id="{D4B9FC94-02E1-4BD3-A6E0-4E8F25C134D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006600" name="Text Box 4">
            <a:extLst>
              <a:ext uri="{FF2B5EF4-FFF2-40B4-BE49-F238E27FC236}">
                <a16:creationId xmlns:a16="http://schemas.microsoft.com/office/drawing/2014/main" id="{01CA5AB4-4640-4E77-8E5F-A1444CE92FA3}"/>
              </a:ext>
            </a:extLst>
          </p:cNvPr>
          <p:cNvSpPr txBox="1">
            <a:spLocks noChangeArrowheads="1"/>
          </p:cNvSpPr>
          <p:nvPr/>
        </p:nvSpPr>
        <p:spPr bwMode="auto">
          <a:xfrm>
            <a:off x="1752600" y="2286001"/>
            <a:ext cx="8686800" cy="123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3000" dirty="0">
              <a:cs typeface="Times New Roman" panose="02020603050405020304" pitchFamily="18" charset="0"/>
            </a:endParaRPr>
          </a:p>
          <a:p>
            <a:pPr>
              <a:spcBef>
                <a:spcPct val="50000"/>
              </a:spcBef>
              <a:buClrTx/>
              <a:buSzTx/>
              <a:buFontTx/>
              <a:buNone/>
            </a:pPr>
            <a:endParaRPr lang="en-US" altLang="en-US" sz="3000" dirty="0">
              <a:cs typeface="Times New Roman" panose="02020603050405020304" pitchFamily="18" charset="0"/>
            </a:endParaRPr>
          </a:p>
        </p:txBody>
      </p:sp>
    </p:spTree>
    <p:extLst>
      <p:ext uri="{BB962C8B-B14F-4D97-AF65-F5344CB8AC3E}">
        <p14:creationId xmlns:p14="http://schemas.microsoft.com/office/powerpoint/2010/main" val="2771183712"/>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03BE9-D38C-405D-ABDE-8C6E36618439}"/>
              </a:ext>
            </a:extLst>
          </p:cNvPr>
          <p:cNvSpPr>
            <a:spLocks noGrp="1"/>
          </p:cNvSpPr>
          <p:nvPr>
            <p:ph type="title"/>
          </p:nvPr>
        </p:nvSpPr>
        <p:spPr/>
        <p:txBody>
          <a:bodyPr/>
          <a:lstStyle/>
          <a:p>
            <a:pPr algn="ctr"/>
            <a:r>
              <a:rPr lang="en-US" dirty="0"/>
              <a:t>Specifications: General Policies</a:t>
            </a:r>
          </a:p>
        </p:txBody>
      </p:sp>
      <p:sp>
        <p:nvSpPr>
          <p:cNvPr id="3" name="Content Placeholder 2">
            <a:extLst>
              <a:ext uri="{FF2B5EF4-FFF2-40B4-BE49-F238E27FC236}">
                <a16:creationId xmlns:a16="http://schemas.microsoft.com/office/drawing/2014/main" id="{091F4102-D8BF-41DC-BD93-A9DB8C342827}"/>
              </a:ext>
            </a:extLst>
          </p:cNvPr>
          <p:cNvSpPr>
            <a:spLocks noGrp="1"/>
          </p:cNvSpPr>
          <p:nvPr>
            <p:ph idx="1"/>
          </p:nvPr>
        </p:nvSpPr>
        <p:spPr>
          <a:xfrm>
            <a:off x="344406" y="1380932"/>
            <a:ext cx="11141578" cy="4867468"/>
          </a:xfrm>
        </p:spPr>
        <p:txBody>
          <a:bodyPr>
            <a:normAutofit lnSpcReduction="10000"/>
          </a:bodyPr>
          <a:lstStyle/>
          <a:p>
            <a:r>
              <a:rPr lang="en-US" dirty="0"/>
              <a:t>COMAR 21.04.01.02 B</a:t>
            </a:r>
          </a:p>
          <a:p>
            <a:r>
              <a:rPr lang="en-US" dirty="0"/>
              <a:t>Brand Name or Equal</a:t>
            </a:r>
          </a:p>
          <a:p>
            <a:pPr lvl="1"/>
            <a:r>
              <a:rPr lang="en-US" dirty="0"/>
              <a:t>Brand name or equal means a specification that uses one or more manufacturer’s names or catalog numbers to describe the standard of quality, performance, and other characteristics needed to met the procurement agency’s requirements, and which provides for the submission of equivalent products. </a:t>
            </a:r>
          </a:p>
          <a:p>
            <a:pPr lvl="1"/>
            <a:r>
              <a:rPr lang="en-US" b="1" i="1" u="sng" dirty="0">
                <a:solidFill>
                  <a:srgbClr val="FFFF00"/>
                </a:solidFill>
                <a:effectLst>
                  <a:outerShdw blurRad="38100" dist="38100" dir="2700000" algn="tl">
                    <a:srgbClr val="000000">
                      <a:alpha val="43137"/>
                    </a:srgbClr>
                  </a:outerShdw>
                </a:effectLst>
              </a:rPr>
              <a:t>Salient characteristics of the brand name item shall be set forth in the specification.</a:t>
            </a:r>
          </a:p>
        </p:txBody>
      </p:sp>
      <p:sp>
        <p:nvSpPr>
          <p:cNvPr id="4" name="Footer Placeholder 3">
            <a:extLst>
              <a:ext uri="{FF2B5EF4-FFF2-40B4-BE49-F238E27FC236}">
                <a16:creationId xmlns:a16="http://schemas.microsoft.com/office/drawing/2014/main" id="{C98BAC69-3DB9-486C-A6B3-39898CB36EC9}"/>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9D7DA5CD-58C2-4155-BB29-ACB649B52796}"/>
              </a:ext>
            </a:extLst>
          </p:cNvPr>
          <p:cNvSpPr>
            <a:spLocks noGrp="1"/>
          </p:cNvSpPr>
          <p:nvPr>
            <p:ph type="sldNum" sz="quarter" idx="12"/>
          </p:nvPr>
        </p:nvSpPr>
        <p:spPr/>
        <p:txBody>
          <a:bodyPr/>
          <a:lstStyle/>
          <a:p>
            <a:fld id="{D57F1E4F-1CFF-5643-939E-02111984F565}" type="slidenum">
              <a:rPr lang="en-US" smtClean="0"/>
              <a:t>327</a:t>
            </a:fld>
            <a:endParaRPr lang="en-US" dirty="0"/>
          </a:p>
        </p:txBody>
      </p:sp>
    </p:spTree>
    <p:extLst>
      <p:ext uri="{BB962C8B-B14F-4D97-AF65-F5344CB8AC3E}">
        <p14:creationId xmlns:p14="http://schemas.microsoft.com/office/powerpoint/2010/main" val="395379469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53A9C-40D8-4C84-8D1C-6164064C9F4F}"/>
              </a:ext>
            </a:extLst>
          </p:cNvPr>
          <p:cNvSpPr>
            <a:spLocks noGrp="1"/>
          </p:cNvSpPr>
          <p:nvPr>
            <p:ph type="title"/>
          </p:nvPr>
        </p:nvSpPr>
        <p:spPr>
          <a:xfrm>
            <a:off x="646111" y="295730"/>
            <a:ext cx="9404723" cy="767686"/>
          </a:xfrm>
        </p:spPr>
        <p:txBody>
          <a:bodyPr/>
          <a:lstStyle/>
          <a:p>
            <a:r>
              <a:rPr lang="en-US" dirty="0"/>
              <a:t>Salient Characteristics</a:t>
            </a:r>
          </a:p>
        </p:txBody>
      </p:sp>
      <p:sp>
        <p:nvSpPr>
          <p:cNvPr id="3" name="Content Placeholder 2">
            <a:extLst>
              <a:ext uri="{FF2B5EF4-FFF2-40B4-BE49-F238E27FC236}">
                <a16:creationId xmlns:a16="http://schemas.microsoft.com/office/drawing/2014/main" id="{0516052D-8DE9-4F00-80F5-8F2437A4835B}"/>
              </a:ext>
            </a:extLst>
          </p:cNvPr>
          <p:cNvSpPr>
            <a:spLocks noGrp="1"/>
          </p:cNvSpPr>
          <p:nvPr>
            <p:ph idx="1"/>
          </p:nvPr>
        </p:nvSpPr>
        <p:spPr>
          <a:xfrm>
            <a:off x="363894" y="1203649"/>
            <a:ext cx="11551298" cy="5243803"/>
          </a:xfrm>
        </p:spPr>
        <p:txBody>
          <a:bodyPr>
            <a:normAutofit fontScale="85000" lnSpcReduction="10000"/>
          </a:bodyPr>
          <a:lstStyle/>
          <a:p>
            <a:r>
              <a:rPr lang="en-US" b="1" dirty="0"/>
              <a:t>Salient: </a:t>
            </a:r>
            <a:r>
              <a:rPr lang="en-US" b="1" dirty="0">
                <a:solidFill>
                  <a:schemeClr val="accent2"/>
                </a:solidFill>
              </a:rPr>
              <a:t>Most noticeable or important </a:t>
            </a:r>
          </a:p>
          <a:p>
            <a:pPr lvl="1"/>
            <a:r>
              <a:rPr lang="en-US" b="1" dirty="0"/>
              <a:t>Main, principal, major, chief, primary </a:t>
            </a:r>
          </a:p>
          <a:p>
            <a:r>
              <a:rPr lang="en-US" b="1" dirty="0"/>
              <a:t> Salient Characteristics</a:t>
            </a:r>
            <a:r>
              <a:rPr lang="en-US" dirty="0"/>
              <a:t> means those particular </a:t>
            </a:r>
            <a:r>
              <a:rPr lang="en-US" b="1" dirty="0"/>
              <a:t>characteristics</a:t>
            </a:r>
            <a:r>
              <a:rPr lang="en-US" dirty="0"/>
              <a:t> that specifically describe the essential physical and functional features of the material or service required.</a:t>
            </a:r>
          </a:p>
          <a:p>
            <a:r>
              <a:rPr lang="en-US" dirty="0"/>
              <a:t>A general description of those noticeable or striking (salient) physical, functional, or performance characteristics of the brand name item that an "equal" item must meet to be acceptable for award. </a:t>
            </a:r>
          </a:p>
          <a:p>
            <a:pPr lvl="1"/>
            <a:r>
              <a:rPr lang="en-US" dirty="0"/>
              <a:t>From U. S Veterans Administration web site</a:t>
            </a:r>
          </a:p>
        </p:txBody>
      </p:sp>
      <p:sp>
        <p:nvSpPr>
          <p:cNvPr id="4" name="Footer Placeholder 3">
            <a:extLst>
              <a:ext uri="{FF2B5EF4-FFF2-40B4-BE49-F238E27FC236}">
                <a16:creationId xmlns:a16="http://schemas.microsoft.com/office/drawing/2014/main" id="{53306430-3DAA-463B-BDF1-DAD7E06AC52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EFC532DA-6353-4065-AF97-E95EC024E669}"/>
              </a:ext>
            </a:extLst>
          </p:cNvPr>
          <p:cNvSpPr>
            <a:spLocks noGrp="1"/>
          </p:cNvSpPr>
          <p:nvPr>
            <p:ph type="sldNum" sz="quarter" idx="12"/>
          </p:nvPr>
        </p:nvSpPr>
        <p:spPr/>
        <p:txBody>
          <a:bodyPr/>
          <a:lstStyle/>
          <a:p>
            <a:fld id="{D57F1E4F-1CFF-5643-939E-02111984F565}" type="slidenum">
              <a:rPr lang="en-US" smtClean="0"/>
              <a:t>328</a:t>
            </a:fld>
            <a:endParaRPr lang="en-US" dirty="0"/>
          </a:p>
        </p:txBody>
      </p:sp>
    </p:spTree>
    <p:extLst>
      <p:ext uri="{BB962C8B-B14F-4D97-AF65-F5344CB8AC3E}">
        <p14:creationId xmlns:p14="http://schemas.microsoft.com/office/powerpoint/2010/main" val="1160059842"/>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1EBB3-0EC7-4B4E-8CE9-9ADA98FF8C7E}"/>
              </a:ext>
            </a:extLst>
          </p:cNvPr>
          <p:cNvSpPr>
            <a:spLocks noGrp="1"/>
          </p:cNvSpPr>
          <p:nvPr>
            <p:ph type="title"/>
          </p:nvPr>
        </p:nvSpPr>
        <p:spPr>
          <a:xfrm>
            <a:off x="646111" y="158620"/>
            <a:ext cx="9404723" cy="774441"/>
          </a:xfrm>
        </p:spPr>
        <p:txBody>
          <a:bodyPr>
            <a:normAutofit fontScale="90000"/>
          </a:bodyPr>
          <a:lstStyle/>
          <a:p>
            <a:r>
              <a:rPr lang="en-US" dirty="0"/>
              <a:t>Salient Characteristics </a:t>
            </a:r>
            <a:r>
              <a:rPr lang="en-US" sz="2000" dirty="0"/>
              <a:t>(Cont’d)</a:t>
            </a:r>
            <a:br>
              <a:rPr lang="en-US" sz="2000" dirty="0"/>
            </a:br>
            <a:endParaRPr lang="en-US" sz="2000" dirty="0"/>
          </a:p>
        </p:txBody>
      </p:sp>
      <p:sp>
        <p:nvSpPr>
          <p:cNvPr id="3" name="Content Placeholder 2">
            <a:extLst>
              <a:ext uri="{FF2B5EF4-FFF2-40B4-BE49-F238E27FC236}">
                <a16:creationId xmlns:a16="http://schemas.microsoft.com/office/drawing/2014/main" id="{0B74A79B-3175-431D-A142-2479F734B606}"/>
              </a:ext>
            </a:extLst>
          </p:cNvPr>
          <p:cNvSpPr>
            <a:spLocks noGrp="1"/>
          </p:cNvSpPr>
          <p:nvPr>
            <p:ph idx="1"/>
          </p:nvPr>
        </p:nvSpPr>
        <p:spPr>
          <a:xfrm>
            <a:off x="363894" y="1156996"/>
            <a:ext cx="11579290" cy="5626358"/>
          </a:xfrm>
        </p:spPr>
        <p:txBody>
          <a:bodyPr>
            <a:normAutofit fontScale="92500" lnSpcReduction="20000"/>
          </a:bodyPr>
          <a:lstStyle/>
          <a:p>
            <a:r>
              <a:rPr lang="en-US" dirty="0"/>
              <a:t>Those characteristics, either physical and/or functional, that will meet your needs. They will normally include the common nomenclature, kind of material, electrical data, dimensions, size or capacity, restrictive environmental conditions, intended use, equipment to be used with, and/ or pertinent data which describes the item, material, or service. </a:t>
            </a:r>
          </a:p>
          <a:p>
            <a:r>
              <a:rPr lang="en-US" dirty="0"/>
              <a:t>Salient characteristics should only state the Government’s minimum needs. Restrictive descriptions, e.g., “bells and whistles,” that unnecessarily limit the number of potential suppliers should be avoided. </a:t>
            </a:r>
          </a:p>
          <a:p>
            <a:pPr lvl="1"/>
            <a:r>
              <a:rPr lang="en-US" sz="2200" dirty="0"/>
              <a:t>From U.S. Army procurement web site</a:t>
            </a:r>
            <a:br>
              <a:rPr lang="en-US" sz="2200" dirty="0"/>
            </a:br>
            <a:endParaRPr lang="en-US" sz="2200" dirty="0"/>
          </a:p>
        </p:txBody>
      </p:sp>
      <p:sp>
        <p:nvSpPr>
          <p:cNvPr id="4" name="Footer Placeholder 3">
            <a:extLst>
              <a:ext uri="{FF2B5EF4-FFF2-40B4-BE49-F238E27FC236}">
                <a16:creationId xmlns:a16="http://schemas.microsoft.com/office/drawing/2014/main" id="{17293327-DC71-40CB-9D86-C6E178F1AA8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80625919-0572-44A1-BB73-3EB9D4320CB6}"/>
              </a:ext>
            </a:extLst>
          </p:cNvPr>
          <p:cNvSpPr>
            <a:spLocks noGrp="1"/>
          </p:cNvSpPr>
          <p:nvPr>
            <p:ph type="sldNum" sz="quarter" idx="12"/>
          </p:nvPr>
        </p:nvSpPr>
        <p:spPr/>
        <p:txBody>
          <a:bodyPr/>
          <a:lstStyle/>
          <a:p>
            <a:fld id="{D57F1E4F-1CFF-5643-939E-02111984F565}" type="slidenum">
              <a:rPr lang="en-US" smtClean="0"/>
              <a:t>329</a:t>
            </a:fld>
            <a:endParaRPr lang="en-US" dirty="0"/>
          </a:p>
        </p:txBody>
      </p:sp>
    </p:spTree>
    <p:extLst>
      <p:ext uri="{BB962C8B-B14F-4D97-AF65-F5344CB8AC3E}">
        <p14:creationId xmlns:p14="http://schemas.microsoft.com/office/powerpoint/2010/main" val="3173684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56FF-370E-4CA4-9DC9-94C18A77221C}"/>
              </a:ext>
            </a:extLst>
          </p:cNvPr>
          <p:cNvSpPr>
            <a:spLocks noGrp="1"/>
          </p:cNvSpPr>
          <p:nvPr>
            <p:ph type="title"/>
          </p:nvPr>
        </p:nvSpPr>
        <p:spPr>
          <a:xfrm>
            <a:off x="382555" y="121298"/>
            <a:ext cx="11485984" cy="1073019"/>
          </a:xfrm>
        </p:spPr>
        <p:txBody>
          <a:bodyPr>
            <a:normAutofit/>
          </a:bodyPr>
          <a:lstStyle/>
          <a:p>
            <a:r>
              <a:rPr lang="en-US" b="0" dirty="0"/>
              <a:t>Say it once, well and not again!</a:t>
            </a:r>
          </a:p>
        </p:txBody>
      </p:sp>
      <p:sp>
        <p:nvSpPr>
          <p:cNvPr id="3" name="Content Placeholder 2">
            <a:extLst>
              <a:ext uri="{FF2B5EF4-FFF2-40B4-BE49-F238E27FC236}">
                <a16:creationId xmlns:a16="http://schemas.microsoft.com/office/drawing/2014/main" id="{5E5F1F0B-6F20-401A-B863-E0E503D91E89}"/>
              </a:ext>
            </a:extLst>
          </p:cNvPr>
          <p:cNvSpPr>
            <a:spLocks noGrp="1"/>
          </p:cNvSpPr>
          <p:nvPr>
            <p:ph idx="1"/>
          </p:nvPr>
        </p:nvSpPr>
        <p:spPr/>
        <p:txBody>
          <a:bodyPr>
            <a:normAutofit fontScale="77500" lnSpcReduction="20000"/>
          </a:bodyPr>
          <a:lstStyle/>
          <a:p>
            <a:r>
              <a:rPr lang="en-US" dirty="0"/>
              <a:t>The natural tendency is to pay attention to new material and to gloss over words that are repeats</a:t>
            </a:r>
          </a:p>
          <a:p>
            <a:pPr lvl="1"/>
            <a:r>
              <a:rPr lang="en-US" dirty="0"/>
              <a:t>If words are exact repeats they only add to the volume</a:t>
            </a:r>
          </a:p>
          <a:p>
            <a:r>
              <a:rPr lang="en-US" dirty="0"/>
              <a:t>If different sections are largely redundant but worded slightly differently</a:t>
            </a:r>
          </a:p>
          <a:p>
            <a:pPr marL="914400" lvl="1" indent="-457200">
              <a:buAutoNum type="arabicPeriod"/>
            </a:pPr>
            <a:r>
              <a:rPr lang="en-US" dirty="0"/>
              <a:t>There is a high risk the difference won’t be noted, due to the “glossing over” effect</a:t>
            </a:r>
          </a:p>
          <a:p>
            <a:pPr marL="914400" lvl="1" indent="-457200">
              <a:buAutoNum type="arabicPeriod"/>
            </a:pPr>
            <a:r>
              <a:rPr lang="en-US" dirty="0"/>
              <a:t>If the difference is noted, there will be confusion as to why there is a difference</a:t>
            </a:r>
          </a:p>
          <a:p>
            <a:pPr lvl="2"/>
            <a:r>
              <a:rPr lang="en-US" dirty="0"/>
              <a:t>i.e., Why is the wording different?  Did the State intend to essentially say the same thing, but with different words, or is something supposed to be different even though it seemingly isn’t? </a:t>
            </a:r>
          </a:p>
          <a:p>
            <a:pPr marL="914400" lvl="1" indent="-457200">
              <a:buFont typeface="+mj-lt"/>
              <a:buAutoNum type="arabicPeriod"/>
            </a:pPr>
            <a:r>
              <a:rPr lang="en-US" dirty="0"/>
              <a:t>Once it is concluded that the different words don’t say anything different, the human nature mentioned on the prior slide kicks-in</a:t>
            </a:r>
          </a:p>
          <a:p>
            <a:pPr lvl="2"/>
            <a:r>
              <a:rPr lang="en-US" dirty="0"/>
              <a:t>And unconsciously, or even consciously, a negative impression of the State starts forming </a:t>
            </a:r>
          </a:p>
          <a:p>
            <a:endParaRPr lang="en-US" dirty="0"/>
          </a:p>
          <a:p>
            <a:endParaRPr lang="en-US" dirty="0"/>
          </a:p>
        </p:txBody>
      </p:sp>
      <p:sp>
        <p:nvSpPr>
          <p:cNvPr id="4" name="Footer Placeholder 3">
            <a:extLst>
              <a:ext uri="{FF2B5EF4-FFF2-40B4-BE49-F238E27FC236}">
                <a16:creationId xmlns:a16="http://schemas.microsoft.com/office/drawing/2014/main" id="{24E42302-187B-4039-97CC-4A7D37C6973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BC32E68-01B4-4EA0-8654-D132C26291AB}"/>
              </a:ext>
            </a:extLst>
          </p:cNvPr>
          <p:cNvSpPr>
            <a:spLocks noGrp="1"/>
          </p:cNvSpPr>
          <p:nvPr>
            <p:ph type="sldNum" sz="quarter" idx="12"/>
          </p:nvPr>
        </p:nvSpPr>
        <p:spPr/>
        <p:txBody>
          <a:bodyPr/>
          <a:lstStyle/>
          <a:p>
            <a:fld id="{D57F1E4F-1CFF-5643-939E-02111984F565}" type="slidenum">
              <a:rPr lang="en-US" smtClean="0"/>
              <a:t>33</a:t>
            </a:fld>
            <a:endParaRPr lang="en-US" dirty="0"/>
          </a:p>
        </p:txBody>
      </p:sp>
    </p:spTree>
    <p:extLst>
      <p:ext uri="{BB962C8B-B14F-4D97-AF65-F5344CB8AC3E}">
        <p14:creationId xmlns:p14="http://schemas.microsoft.com/office/powerpoint/2010/main" val="163818574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0754" name="Rectangle 2">
            <a:extLst>
              <a:ext uri="{FF2B5EF4-FFF2-40B4-BE49-F238E27FC236}">
                <a16:creationId xmlns:a16="http://schemas.microsoft.com/office/drawing/2014/main" id="{A2DE49A6-0F50-427C-ADF8-5DF5AD67E64A}"/>
              </a:ext>
            </a:extLst>
          </p:cNvPr>
          <p:cNvSpPr>
            <a:spLocks noGrp="1" noChangeArrowheads="1"/>
          </p:cNvSpPr>
          <p:nvPr>
            <p:ph type="title"/>
          </p:nvPr>
        </p:nvSpPr>
        <p:spPr>
          <a:xfrm>
            <a:off x="1828800" y="277814"/>
            <a:ext cx="8610600" cy="636587"/>
          </a:xfrm>
        </p:spPr>
        <p:txBody>
          <a:bodyPr>
            <a:normAutofit/>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E26E7E8D-9338-4DF3-8A2A-5CF95CF2CC8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53726957-9DA0-43A2-890C-00D9B0E123D6}"/>
              </a:ext>
            </a:extLst>
          </p:cNvPr>
          <p:cNvSpPr>
            <a:spLocks noGrp="1"/>
          </p:cNvSpPr>
          <p:nvPr>
            <p:ph type="sldNum" sz="quarter" idx="12"/>
          </p:nvPr>
        </p:nvSpPr>
        <p:spPr/>
        <p:txBody>
          <a:bodyPr/>
          <a:lstStyle/>
          <a:p>
            <a:pPr>
              <a:defRPr/>
            </a:pPr>
            <a:fld id="{AAC2C8A1-46C3-4614-837F-C6721FDACE6B}" type="slidenum">
              <a:rPr lang="en-US" altLang="en-US"/>
              <a:pPr>
                <a:defRPr/>
              </a:pPr>
              <a:t>330</a:t>
            </a:fld>
            <a:endParaRPr lang="en-US" altLang="en-US" dirty="0"/>
          </a:p>
        </p:txBody>
      </p:sp>
      <p:sp>
        <p:nvSpPr>
          <p:cNvPr id="1021959" name="Text Box 3">
            <a:extLst>
              <a:ext uri="{FF2B5EF4-FFF2-40B4-BE49-F238E27FC236}">
                <a16:creationId xmlns:a16="http://schemas.microsoft.com/office/drawing/2014/main" id="{63D1689A-C3A5-4B4E-B0A5-23AE7F2606D4}"/>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21960" name="Text Box 4">
            <a:extLst>
              <a:ext uri="{FF2B5EF4-FFF2-40B4-BE49-F238E27FC236}">
                <a16:creationId xmlns:a16="http://schemas.microsoft.com/office/drawing/2014/main" id="{18A82474-7157-449C-AFB6-B83A874277DD}"/>
              </a:ext>
            </a:extLst>
          </p:cNvPr>
          <p:cNvSpPr txBox="1">
            <a:spLocks noChangeArrowheads="1"/>
          </p:cNvSpPr>
          <p:nvPr/>
        </p:nvSpPr>
        <p:spPr bwMode="auto">
          <a:xfrm>
            <a:off x="1828800" y="2438401"/>
            <a:ext cx="8534400"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tabLst>
                <a:tab pos="63500" algn="l"/>
              </a:tabLst>
              <a:defRPr sz="3200">
                <a:solidFill>
                  <a:schemeClr val="tx1"/>
                </a:solidFill>
                <a:latin typeface="Arial" panose="020B0604020202020204" pitchFamily="34" charset="0"/>
              </a:defRPr>
            </a:lvl1pPr>
            <a:lvl2pPr defTabSz="233363">
              <a:spcBef>
                <a:spcPct val="20000"/>
              </a:spcBef>
              <a:buChar char="–"/>
              <a:tabLst>
                <a:tab pos="63500" algn="l"/>
              </a:tabLst>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tabLst>
                <a:tab pos="63500" algn="l"/>
              </a:tabLst>
              <a:defRPr sz="2400">
                <a:solidFill>
                  <a:schemeClr val="tx1"/>
                </a:solidFill>
                <a:latin typeface="Arial" panose="020B0604020202020204" pitchFamily="34" charset="0"/>
              </a:defRPr>
            </a:lvl3pPr>
            <a:lvl4pPr marL="1600200" indent="-228600" defTabSz="233363">
              <a:spcBef>
                <a:spcPct val="20000"/>
              </a:spcBef>
              <a:buChar char="–"/>
              <a:tabLst>
                <a:tab pos="63500" algn="l"/>
              </a:tabLst>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tabLst>
                <a:tab pos="63500" algn="l"/>
              </a:tabLst>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tabLst>
                <a:tab pos="63500" algn="l"/>
              </a:tabLst>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tabLst>
                <a:tab pos="63500" algn="l"/>
              </a:tabLst>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tabLst>
                <a:tab pos="63500" algn="l"/>
              </a:tabLst>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tabLst>
                <a:tab pos="63500" algn="l"/>
              </a:tabLst>
              <a:defRPr sz="2000">
                <a:solidFill>
                  <a:schemeClr val="tx1"/>
                </a:solidFill>
                <a:latin typeface="Arial" panose="020B0604020202020204" pitchFamily="34" charset="0"/>
              </a:defRPr>
            </a:lvl9pPr>
          </a:lstStyle>
          <a:p>
            <a:pPr>
              <a:spcBef>
                <a:spcPct val="50000"/>
              </a:spcBef>
              <a:buClrTx/>
              <a:buSzTx/>
              <a:buFontTx/>
              <a:buChar char="•"/>
            </a:pPr>
            <a:r>
              <a:rPr lang="en-US" altLang="en-US" dirty="0"/>
              <a:t>	A term used when writing specifications for a solicitation to buy a brand name tangible item (equipment, etc..) </a:t>
            </a:r>
            <a:r>
              <a:rPr lang="en-US" altLang="en-US" b="1" i="1" u="sng" dirty="0">
                <a:solidFill>
                  <a:srgbClr val="99FF66"/>
                </a:solidFill>
              </a:rPr>
              <a:t>or equivalent</a:t>
            </a:r>
            <a:r>
              <a:rPr lang="en-US" altLang="en-US" dirty="0"/>
              <a:t> and the award will be made solely on price; 				</a:t>
            </a:r>
          </a:p>
          <a:p>
            <a:pPr lvl="1">
              <a:spcBef>
                <a:spcPct val="50000"/>
              </a:spcBef>
              <a:buFontTx/>
              <a:buChar char="•"/>
            </a:pPr>
            <a:r>
              <a:rPr lang="en-US" altLang="en-US" dirty="0"/>
              <a:t>i.e., the Competitive Sealed Bidding process is being used.</a:t>
            </a:r>
          </a:p>
          <a:p>
            <a:pPr lvl="1">
              <a:spcBef>
                <a:spcPct val="50000"/>
              </a:spcBef>
              <a:buFontTx/>
              <a:buNone/>
            </a:pPr>
            <a:endParaRPr lang="en-US" altLang="en-US" dirty="0"/>
          </a:p>
        </p:txBody>
      </p:sp>
      <p:sp>
        <p:nvSpPr>
          <p:cNvPr id="1021961" name="Text Box 5">
            <a:extLst>
              <a:ext uri="{FF2B5EF4-FFF2-40B4-BE49-F238E27FC236}">
                <a16:creationId xmlns:a16="http://schemas.microsoft.com/office/drawing/2014/main" id="{5ACAE7DF-91C9-44F3-8F0C-765DCB9AF5A3}"/>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021962" name="Text Box 6">
            <a:extLst>
              <a:ext uri="{FF2B5EF4-FFF2-40B4-BE49-F238E27FC236}">
                <a16:creationId xmlns:a16="http://schemas.microsoft.com/office/drawing/2014/main" id="{F39C5412-5E55-477E-9839-0742D20E1AC2}"/>
              </a:ext>
            </a:extLst>
          </p:cNvPr>
          <p:cNvSpPr txBox="1">
            <a:spLocks noChangeArrowheads="1"/>
          </p:cNvSpPr>
          <p:nvPr/>
        </p:nvSpPr>
        <p:spPr bwMode="auto">
          <a:xfrm>
            <a:off x="2209800" y="990601"/>
            <a:ext cx="8001000" cy="124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lnSpc>
                <a:spcPct val="90000"/>
              </a:lnSpc>
              <a:buClrTx/>
              <a:buSzTx/>
              <a:buFontTx/>
              <a:buNone/>
            </a:pPr>
            <a:r>
              <a:rPr lang="en-US" altLang="en-US" sz="4400" dirty="0">
                <a:solidFill>
                  <a:srgbClr val="FFFF00"/>
                </a:solidFill>
              </a:rPr>
              <a:t>Salient Characteristics</a:t>
            </a:r>
          </a:p>
          <a:p>
            <a:pPr algn="ctr">
              <a:lnSpc>
                <a:spcPct val="90000"/>
              </a:lnSpc>
              <a:buClrTx/>
              <a:buSzTx/>
              <a:buFontTx/>
              <a:buNone/>
            </a:pPr>
            <a:r>
              <a:rPr lang="en-US" altLang="en-US" dirty="0">
                <a:solidFill>
                  <a:srgbClr val="FFFF00"/>
                </a:solidFill>
              </a:rPr>
              <a:t>(For “Brand Name or Equal” purchases) </a:t>
            </a:r>
          </a:p>
        </p:txBody>
      </p:sp>
    </p:spTree>
    <p:extLst>
      <p:ext uri="{BB962C8B-B14F-4D97-AF65-F5344CB8AC3E}">
        <p14:creationId xmlns:p14="http://schemas.microsoft.com/office/powerpoint/2010/main" val="140456085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6" name="Rectangle 2">
            <a:extLst>
              <a:ext uri="{FF2B5EF4-FFF2-40B4-BE49-F238E27FC236}">
                <a16:creationId xmlns:a16="http://schemas.microsoft.com/office/drawing/2014/main" id="{C838E763-470B-4320-B38D-9B273A7CCEE5}"/>
              </a:ext>
            </a:extLst>
          </p:cNvPr>
          <p:cNvSpPr>
            <a:spLocks noGrp="1" noChangeArrowheads="1"/>
          </p:cNvSpPr>
          <p:nvPr>
            <p:ph type="title"/>
          </p:nvPr>
        </p:nvSpPr>
        <p:spPr>
          <a:xfrm>
            <a:off x="1752600" y="685800"/>
            <a:ext cx="8686800" cy="838200"/>
          </a:xfrm>
        </p:spPr>
        <p:txBody>
          <a:bodyPr>
            <a:normAutofit fontScale="90000"/>
          </a:bodyPr>
          <a:lstStyle/>
          <a:p>
            <a:pPr eaLnBrk="1" hangingPunct="1"/>
            <a:r>
              <a:rPr lang="en-US" altLang="en-US" sz="4000" dirty="0">
                <a:solidFill>
                  <a:srgbClr val="FFFF00"/>
                </a:solidFill>
              </a:rPr>
              <a:t>Salient Characteristics </a:t>
            </a:r>
            <a:r>
              <a:rPr lang="en-US" altLang="en-US" sz="2800" dirty="0">
                <a:solidFill>
                  <a:srgbClr val="FFFF00"/>
                </a:solidFill>
              </a:rPr>
              <a:t>(Cont’d)</a:t>
            </a:r>
            <a:br>
              <a:rPr lang="en-US" altLang="en-US" sz="2800" dirty="0">
                <a:solidFill>
                  <a:srgbClr val="FFFF00"/>
                </a:solidFill>
              </a:rPr>
            </a:br>
            <a:endParaRPr lang="en-US" altLang="en-US" sz="2800" dirty="0">
              <a:solidFill>
                <a:srgbClr val="FFFF00"/>
              </a:solidFill>
            </a:endParaRPr>
          </a:p>
        </p:txBody>
      </p:sp>
      <p:sp>
        <p:nvSpPr>
          <p:cNvPr id="7" name="Footer Placeholder 3">
            <a:extLst>
              <a:ext uri="{FF2B5EF4-FFF2-40B4-BE49-F238E27FC236}">
                <a16:creationId xmlns:a16="http://schemas.microsoft.com/office/drawing/2014/main" id="{AB0DAC53-7943-4573-B48D-1668DD44AD6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03CBCF91-F14B-4AB8-A694-EB12E6804A73}"/>
              </a:ext>
            </a:extLst>
          </p:cNvPr>
          <p:cNvSpPr>
            <a:spLocks noGrp="1"/>
          </p:cNvSpPr>
          <p:nvPr>
            <p:ph type="sldNum" sz="quarter" idx="12"/>
          </p:nvPr>
        </p:nvSpPr>
        <p:spPr/>
        <p:txBody>
          <a:bodyPr/>
          <a:lstStyle/>
          <a:p>
            <a:pPr>
              <a:defRPr/>
            </a:pPr>
            <a:fld id="{EC0C4F9B-FEAC-4F31-8D65-FDC1B9B815B5}" type="slidenum">
              <a:rPr lang="en-US" altLang="en-US"/>
              <a:pPr>
                <a:defRPr/>
              </a:pPr>
              <a:t>331</a:t>
            </a:fld>
            <a:endParaRPr lang="en-US" altLang="en-US" dirty="0"/>
          </a:p>
        </p:txBody>
      </p:sp>
      <p:sp>
        <p:nvSpPr>
          <p:cNvPr id="1024007" name="Text Box 3">
            <a:extLst>
              <a:ext uri="{FF2B5EF4-FFF2-40B4-BE49-F238E27FC236}">
                <a16:creationId xmlns:a16="http://schemas.microsoft.com/office/drawing/2014/main" id="{81D78D7C-B84F-49EF-B72C-80F11967DF40}"/>
              </a:ext>
            </a:extLst>
          </p:cNvPr>
          <p:cNvSpPr txBox="1">
            <a:spLocks noChangeArrowheads="1"/>
          </p:cNvSpPr>
          <p:nvPr/>
        </p:nvSpPr>
        <p:spPr bwMode="auto">
          <a:xfrm>
            <a:off x="1943100" y="1981201"/>
            <a:ext cx="8305800" cy="3903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30000"/>
              </a:spcBef>
              <a:buClrTx/>
              <a:buSzTx/>
              <a:buFontTx/>
              <a:buChar char="•"/>
            </a:pPr>
            <a:r>
              <a:rPr lang="en-US" altLang="en-US" dirty="0"/>
              <a:t>Means:</a:t>
            </a:r>
          </a:p>
          <a:p>
            <a:pPr lvl="1">
              <a:spcBef>
                <a:spcPct val="30000"/>
              </a:spcBef>
              <a:buFontTx/>
              <a:buChar char="•"/>
            </a:pPr>
            <a:r>
              <a:rPr lang="en-US" altLang="en-US" sz="3200" dirty="0"/>
              <a:t>	</a:t>
            </a:r>
            <a:r>
              <a:rPr lang="en-US" altLang="en-US" dirty="0"/>
              <a:t>The objective features of the desired product         which will be the SOLE comparison points used to determine if an offered product is equal to the desired product</a:t>
            </a:r>
          </a:p>
          <a:p>
            <a:pPr lvl="1">
              <a:spcBef>
                <a:spcPct val="30000"/>
              </a:spcBef>
              <a:buFontTx/>
              <a:buChar char="•"/>
            </a:pPr>
            <a:r>
              <a:rPr lang="en-US" altLang="en-US" dirty="0"/>
              <a:t>You cannot use salient characteristics solely to give one vendor an advantage over another vendor</a:t>
            </a:r>
          </a:p>
        </p:txBody>
      </p:sp>
      <p:sp>
        <p:nvSpPr>
          <p:cNvPr id="1024008" name="Text Box 4">
            <a:extLst>
              <a:ext uri="{FF2B5EF4-FFF2-40B4-BE49-F238E27FC236}">
                <a16:creationId xmlns:a16="http://schemas.microsoft.com/office/drawing/2014/main" id="{13804C81-E4F9-4122-B1C7-6FCCA2C44EAD}"/>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1362957489"/>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054" name="Rectangle 2">
            <a:extLst>
              <a:ext uri="{FF2B5EF4-FFF2-40B4-BE49-F238E27FC236}">
                <a16:creationId xmlns:a16="http://schemas.microsoft.com/office/drawing/2014/main" id="{B4544150-10AF-44AD-8912-2E0EB7970995}"/>
              </a:ext>
            </a:extLst>
          </p:cNvPr>
          <p:cNvSpPr>
            <a:spLocks noGrp="1" noChangeArrowheads="1"/>
          </p:cNvSpPr>
          <p:nvPr>
            <p:ph type="title"/>
          </p:nvPr>
        </p:nvSpPr>
        <p:spPr>
          <a:xfrm>
            <a:off x="1905000" y="533400"/>
            <a:ext cx="8534400" cy="457200"/>
          </a:xfrm>
        </p:spPr>
        <p:txBody>
          <a:bodyPr>
            <a:normAutofit fontScale="90000"/>
          </a:bodyPr>
          <a:lstStyle/>
          <a:p>
            <a:pPr eaLnBrk="1" hangingPunct="1"/>
            <a:br>
              <a:rPr lang="en-US" altLang="en-US" sz="4000" dirty="0">
                <a:solidFill>
                  <a:srgbClr val="FFFF00"/>
                </a:solidFill>
              </a:rPr>
            </a:br>
            <a:r>
              <a:rPr lang="en-US" altLang="en-US" sz="4000" dirty="0">
                <a:solidFill>
                  <a:srgbClr val="FFFF00"/>
                </a:solidFill>
              </a:rPr>
              <a:t>Salient Characteristics </a:t>
            </a:r>
            <a:r>
              <a:rPr lang="en-US" altLang="en-US" sz="2800" dirty="0">
                <a:solidFill>
                  <a:srgbClr val="FFFF00"/>
                </a:solidFill>
              </a:rPr>
              <a:t>(Cont’d)</a:t>
            </a:r>
            <a:br>
              <a:rPr lang="en-US" altLang="en-US" sz="4000" dirty="0">
                <a:solidFill>
                  <a:srgbClr val="FFFF00"/>
                </a:solidFill>
              </a:rPr>
            </a:br>
            <a:endParaRPr lang="en-US" altLang="en-US" sz="4000" dirty="0">
              <a:solidFill>
                <a:srgbClr val="FFFF00"/>
              </a:solidFill>
            </a:endParaRPr>
          </a:p>
        </p:txBody>
      </p:sp>
      <p:sp>
        <p:nvSpPr>
          <p:cNvPr id="8" name="Footer Placeholder 3">
            <a:extLst>
              <a:ext uri="{FF2B5EF4-FFF2-40B4-BE49-F238E27FC236}">
                <a16:creationId xmlns:a16="http://schemas.microsoft.com/office/drawing/2014/main" id="{23C60500-19E8-4665-ACD9-FA75C2DEC6B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A768B044-C1A6-4C9E-B0C5-D16F4D069B39}"/>
              </a:ext>
            </a:extLst>
          </p:cNvPr>
          <p:cNvSpPr>
            <a:spLocks noGrp="1"/>
          </p:cNvSpPr>
          <p:nvPr>
            <p:ph type="sldNum" sz="quarter" idx="12"/>
          </p:nvPr>
        </p:nvSpPr>
        <p:spPr/>
        <p:txBody>
          <a:bodyPr/>
          <a:lstStyle/>
          <a:p>
            <a:pPr>
              <a:defRPr/>
            </a:pPr>
            <a:fld id="{92E0280D-5ACE-4368-9DAB-2F2800BFBECF}" type="slidenum">
              <a:rPr lang="en-US" altLang="en-US"/>
              <a:pPr>
                <a:defRPr/>
              </a:pPr>
              <a:t>332</a:t>
            </a:fld>
            <a:endParaRPr lang="en-US" altLang="en-US" dirty="0"/>
          </a:p>
        </p:txBody>
      </p:sp>
      <p:sp>
        <p:nvSpPr>
          <p:cNvPr id="1026055" name="Text Box 3">
            <a:extLst>
              <a:ext uri="{FF2B5EF4-FFF2-40B4-BE49-F238E27FC236}">
                <a16:creationId xmlns:a16="http://schemas.microsoft.com/office/drawing/2014/main" id="{C179CF0B-8E4B-4111-A234-5D679197DD91}"/>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26056" name="Text Box 4">
            <a:extLst>
              <a:ext uri="{FF2B5EF4-FFF2-40B4-BE49-F238E27FC236}">
                <a16:creationId xmlns:a16="http://schemas.microsoft.com/office/drawing/2014/main" id="{82A3F32F-E735-43C0-9657-145085D4FC29}"/>
              </a:ext>
            </a:extLst>
          </p:cNvPr>
          <p:cNvSpPr txBox="1">
            <a:spLocks noChangeArrowheads="1"/>
          </p:cNvSpPr>
          <p:nvPr/>
        </p:nvSpPr>
        <p:spPr bwMode="auto">
          <a:xfrm>
            <a:off x="1828800" y="1371600"/>
            <a:ext cx="8610600" cy="4865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30000"/>
              </a:spcBef>
              <a:buClrTx/>
              <a:buSzTx/>
              <a:buFontTx/>
              <a:buChar char="•"/>
            </a:pPr>
            <a:r>
              <a:rPr lang="en-US" altLang="en-US" dirty="0"/>
              <a:t>	</a:t>
            </a:r>
            <a:r>
              <a:rPr lang="en-US" altLang="en-US" sz="2800" dirty="0"/>
              <a:t>It isn’t sufficient to just say that competing products have to be similar (equal) to a stated brand name reference product </a:t>
            </a:r>
          </a:p>
          <a:p>
            <a:pPr lvl="1">
              <a:lnSpc>
                <a:spcPct val="90000"/>
              </a:lnSpc>
              <a:spcBef>
                <a:spcPct val="30000"/>
              </a:spcBef>
              <a:buFontTx/>
              <a:buChar char="•"/>
            </a:pPr>
            <a:r>
              <a:rPr lang="en-US" altLang="en-US" sz="2400" dirty="0"/>
              <a:t>The standard of comparison</a:t>
            </a:r>
          </a:p>
          <a:p>
            <a:pPr>
              <a:lnSpc>
                <a:spcPct val="90000"/>
              </a:lnSpc>
              <a:spcBef>
                <a:spcPct val="30000"/>
              </a:spcBef>
              <a:buClrTx/>
              <a:buSzTx/>
              <a:buFontTx/>
              <a:buChar char="•"/>
            </a:pPr>
            <a:r>
              <a:rPr lang="en-US" altLang="en-US" sz="2800" dirty="0"/>
              <a:t>The characteristics that will be accepted as being similar, or equal must be identified </a:t>
            </a:r>
          </a:p>
          <a:p>
            <a:pPr>
              <a:lnSpc>
                <a:spcPct val="90000"/>
              </a:lnSpc>
              <a:spcBef>
                <a:spcPct val="30000"/>
              </a:spcBef>
              <a:buClrTx/>
              <a:buSzTx/>
              <a:buFontTx/>
              <a:buChar char="•"/>
            </a:pPr>
            <a:r>
              <a:rPr lang="en-US" altLang="en-US" sz="2800" dirty="0"/>
              <a:t>And, it is improper to pick some obscure feature that only the desired product has and say this feature is needed</a:t>
            </a:r>
          </a:p>
          <a:p>
            <a:pPr>
              <a:lnSpc>
                <a:spcPct val="90000"/>
              </a:lnSpc>
              <a:spcBef>
                <a:spcPct val="30000"/>
              </a:spcBef>
              <a:buClrTx/>
              <a:buSzTx/>
              <a:buFontTx/>
              <a:buChar char="•"/>
            </a:pPr>
            <a:r>
              <a:rPr lang="en-US" altLang="en-US" sz="2800" dirty="0"/>
              <a:t>Specifications cannot be unreasonably restrictive</a:t>
            </a:r>
          </a:p>
          <a:p>
            <a:pPr lvl="1">
              <a:lnSpc>
                <a:spcPct val="90000"/>
              </a:lnSpc>
              <a:spcBef>
                <a:spcPct val="30000"/>
              </a:spcBef>
              <a:buFontTx/>
              <a:buChar char="•"/>
            </a:pPr>
            <a:r>
              <a:rPr lang="en-US" altLang="en-US" sz="2400" dirty="0"/>
              <a:t>Other vendors can protest the specifications</a:t>
            </a:r>
          </a:p>
        </p:txBody>
      </p:sp>
      <p:sp>
        <p:nvSpPr>
          <p:cNvPr id="1026057" name="Text Box 5">
            <a:extLst>
              <a:ext uri="{FF2B5EF4-FFF2-40B4-BE49-F238E27FC236}">
                <a16:creationId xmlns:a16="http://schemas.microsoft.com/office/drawing/2014/main" id="{A3B8DAE9-87FF-474F-8370-DFEFB66F0025}"/>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2797001456"/>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102" name="Rectangle 2">
            <a:extLst>
              <a:ext uri="{FF2B5EF4-FFF2-40B4-BE49-F238E27FC236}">
                <a16:creationId xmlns:a16="http://schemas.microsoft.com/office/drawing/2014/main" id="{9FEC7735-98EC-45E0-807D-BE1CFE81E8B6}"/>
              </a:ext>
            </a:extLst>
          </p:cNvPr>
          <p:cNvSpPr>
            <a:spLocks noGrp="1" noChangeArrowheads="1"/>
          </p:cNvSpPr>
          <p:nvPr>
            <p:ph type="title"/>
          </p:nvPr>
        </p:nvSpPr>
        <p:spPr>
          <a:xfrm>
            <a:off x="1676400" y="457200"/>
            <a:ext cx="8686800" cy="762000"/>
          </a:xfrm>
        </p:spPr>
        <p:txBody>
          <a:bodyPr>
            <a:normAutofit fontScale="90000"/>
          </a:bodyPr>
          <a:lstStyle/>
          <a:p>
            <a:pPr eaLnBrk="1" hangingPunct="1"/>
            <a:br>
              <a:rPr lang="en-US" altLang="en-US" sz="4000" dirty="0">
                <a:solidFill>
                  <a:srgbClr val="FFFF00"/>
                </a:solidFill>
              </a:rPr>
            </a:br>
            <a:r>
              <a:rPr lang="en-US" altLang="en-US" sz="4000" dirty="0">
                <a:solidFill>
                  <a:srgbClr val="FFFF00"/>
                </a:solidFill>
              </a:rPr>
              <a:t>Salient Characteristics </a:t>
            </a:r>
            <a:r>
              <a:rPr lang="en-US" altLang="en-US" sz="2800" dirty="0">
                <a:solidFill>
                  <a:srgbClr val="FFFF00"/>
                </a:solidFill>
              </a:rPr>
              <a:t>(Cont’d)</a:t>
            </a:r>
            <a:br>
              <a:rPr lang="en-US" altLang="en-US" sz="4000" dirty="0">
                <a:solidFill>
                  <a:srgbClr val="FFFF00"/>
                </a:solidFill>
              </a:rPr>
            </a:br>
            <a:endParaRPr lang="en-US" altLang="en-US" sz="4000" dirty="0">
              <a:solidFill>
                <a:srgbClr val="FFFF00"/>
              </a:solidFill>
            </a:endParaRPr>
          </a:p>
        </p:txBody>
      </p:sp>
      <p:sp>
        <p:nvSpPr>
          <p:cNvPr id="8" name="Footer Placeholder 3">
            <a:extLst>
              <a:ext uri="{FF2B5EF4-FFF2-40B4-BE49-F238E27FC236}">
                <a16:creationId xmlns:a16="http://schemas.microsoft.com/office/drawing/2014/main" id="{566C1718-A12B-4E2D-A6FD-E16CD3B889A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002A438A-5E48-4C66-9A4C-C47E72B645AE}"/>
              </a:ext>
            </a:extLst>
          </p:cNvPr>
          <p:cNvSpPr>
            <a:spLocks noGrp="1"/>
          </p:cNvSpPr>
          <p:nvPr>
            <p:ph type="sldNum" sz="quarter" idx="12"/>
          </p:nvPr>
        </p:nvSpPr>
        <p:spPr/>
        <p:txBody>
          <a:bodyPr/>
          <a:lstStyle/>
          <a:p>
            <a:pPr>
              <a:defRPr/>
            </a:pPr>
            <a:fld id="{D4F8FE53-1038-4640-909B-5B511E9046AB}" type="slidenum">
              <a:rPr lang="en-US" altLang="en-US"/>
              <a:pPr>
                <a:defRPr/>
              </a:pPr>
              <a:t>333</a:t>
            </a:fld>
            <a:endParaRPr lang="en-US" altLang="en-US" dirty="0"/>
          </a:p>
        </p:txBody>
      </p:sp>
      <p:sp>
        <p:nvSpPr>
          <p:cNvPr id="6" name="Footer Placeholder 3">
            <a:extLst>
              <a:ext uri="{FF2B5EF4-FFF2-40B4-BE49-F238E27FC236}">
                <a16:creationId xmlns:a16="http://schemas.microsoft.com/office/drawing/2014/main" id="{9983B161-9BC3-4544-BF06-EFA98F62BF2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028103" name="Text Box 3">
            <a:extLst>
              <a:ext uri="{FF2B5EF4-FFF2-40B4-BE49-F238E27FC236}">
                <a16:creationId xmlns:a16="http://schemas.microsoft.com/office/drawing/2014/main" id="{F3A2A19F-D44C-4473-8B9E-FA2524E29D05}"/>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28104" name="Text Box 4">
            <a:extLst>
              <a:ext uri="{FF2B5EF4-FFF2-40B4-BE49-F238E27FC236}">
                <a16:creationId xmlns:a16="http://schemas.microsoft.com/office/drawing/2014/main" id="{4431FDE5-7869-48D6-8794-11D8AB9BD6E4}"/>
              </a:ext>
            </a:extLst>
          </p:cNvPr>
          <p:cNvSpPr txBox="1">
            <a:spLocks noChangeArrowheads="1"/>
          </p:cNvSpPr>
          <p:nvPr/>
        </p:nvSpPr>
        <p:spPr bwMode="auto">
          <a:xfrm>
            <a:off x="1828800" y="2209801"/>
            <a:ext cx="8534400"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4300" defTabSz="158750">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228600" indent="228600" defTabSz="158750">
              <a:spcBef>
                <a:spcPct val="20000"/>
              </a:spcBef>
              <a:buChar char="–"/>
              <a:defRPr sz="2800">
                <a:solidFill>
                  <a:schemeClr val="tx1"/>
                </a:solidFill>
                <a:latin typeface="Arial" panose="020B0604020202020204" pitchFamily="34" charset="0"/>
              </a:defRPr>
            </a:lvl2pPr>
            <a:lvl3pPr marL="1143000" indent="-228600" defTabSz="15875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158750">
              <a:spcBef>
                <a:spcPct val="20000"/>
              </a:spcBef>
              <a:buChar char="–"/>
              <a:defRPr sz="2000">
                <a:solidFill>
                  <a:schemeClr val="tx1"/>
                </a:solidFill>
                <a:latin typeface="Arial" panose="020B0604020202020204" pitchFamily="34" charset="0"/>
              </a:defRPr>
            </a:lvl4pPr>
            <a:lvl5pPr marL="2057400" indent="-228600" defTabSz="15875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15875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15875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15875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15875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Char char="•"/>
            </a:pPr>
            <a:r>
              <a:rPr lang="en-US" altLang="en-US" dirty="0"/>
              <a:t>		Salient characteristics should, to the degree possible, state functional or performance features "...while limiting 	design or other detailed physical descriptions to those necessary to meet the needs of the State." </a:t>
            </a:r>
          </a:p>
          <a:p>
            <a:pPr lvl="1">
              <a:spcBef>
                <a:spcPct val="50000"/>
              </a:spcBef>
              <a:buFontTx/>
              <a:buChar char="•"/>
            </a:pPr>
            <a:r>
              <a:rPr lang="en-US" altLang="en-US" sz="2400" dirty="0"/>
              <a:t>COMAR 21.04.01.03 </a:t>
            </a:r>
          </a:p>
        </p:txBody>
      </p:sp>
      <p:sp>
        <p:nvSpPr>
          <p:cNvPr id="1028105" name="Text Box 5">
            <a:extLst>
              <a:ext uri="{FF2B5EF4-FFF2-40B4-BE49-F238E27FC236}">
                <a16:creationId xmlns:a16="http://schemas.microsoft.com/office/drawing/2014/main" id="{335B9ACE-B4CB-4F71-AE3F-7533FADC98E8}"/>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3583878782"/>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46" name="Rectangle 2">
            <a:extLst>
              <a:ext uri="{FF2B5EF4-FFF2-40B4-BE49-F238E27FC236}">
                <a16:creationId xmlns:a16="http://schemas.microsoft.com/office/drawing/2014/main" id="{75E79388-D9AE-43A9-A69E-77EC05B96CF8}"/>
              </a:ext>
            </a:extLst>
          </p:cNvPr>
          <p:cNvSpPr>
            <a:spLocks noGrp="1" noChangeArrowheads="1"/>
          </p:cNvSpPr>
          <p:nvPr>
            <p:ph type="title"/>
          </p:nvPr>
        </p:nvSpPr>
        <p:spPr>
          <a:xfrm>
            <a:off x="1676400" y="609600"/>
            <a:ext cx="8763000" cy="914400"/>
          </a:xfrm>
        </p:spPr>
        <p:txBody>
          <a:bodyPr>
            <a:normAutofit fontScale="90000"/>
          </a:bodyPr>
          <a:lstStyle/>
          <a:p>
            <a:pPr eaLnBrk="1" hangingPunct="1"/>
            <a:r>
              <a:rPr lang="en-US" altLang="en-US" sz="4000" dirty="0">
                <a:solidFill>
                  <a:srgbClr val="FFFF00"/>
                </a:solidFill>
              </a:rPr>
              <a:t>Salient Characteristics </a:t>
            </a:r>
            <a:br>
              <a:rPr lang="en-US" altLang="en-US" sz="4000" dirty="0">
                <a:solidFill>
                  <a:srgbClr val="FFFF00"/>
                </a:solidFill>
              </a:rPr>
            </a:br>
            <a:r>
              <a:rPr lang="en-US" altLang="en-US" sz="3600" dirty="0">
                <a:solidFill>
                  <a:srgbClr val="99FF66"/>
                </a:solidFill>
              </a:rPr>
              <a:t>What is the point?</a:t>
            </a:r>
            <a:r>
              <a:rPr lang="en-US" altLang="en-US" sz="3600" dirty="0">
                <a:solidFill>
                  <a:srgbClr val="0099FF"/>
                </a:solidFill>
              </a:rPr>
              <a:t> </a:t>
            </a:r>
          </a:p>
        </p:txBody>
      </p:sp>
      <p:sp>
        <p:nvSpPr>
          <p:cNvPr id="8" name="Footer Placeholder 3">
            <a:extLst>
              <a:ext uri="{FF2B5EF4-FFF2-40B4-BE49-F238E27FC236}">
                <a16:creationId xmlns:a16="http://schemas.microsoft.com/office/drawing/2014/main" id="{676E3F7C-479E-4A75-B176-29A677F8E0E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297BE77-2385-4B84-A35B-84EC243C46FB}"/>
              </a:ext>
            </a:extLst>
          </p:cNvPr>
          <p:cNvSpPr>
            <a:spLocks noGrp="1"/>
          </p:cNvSpPr>
          <p:nvPr>
            <p:ph type="sldNum" sz="quarter" idx="12"/>
          </p:nvPr>
        </p:nvSpPr>
        <p:spPr/>
        <p:txBody>
          <a:bodyPr/>
          <a:lstStyle/>
          <a:p>
            <a:pPr>
              <a:defRPr/>
            </a:pPr>
            <a:fld id="{ACE78E63-FCC3-42E8-A14F-19B5F0D32969}" type="slidenum">
              <a:rPr lang="en-US" altLang="en-US"/>
              <a:pPr>
                <a:defRPr/>
              </a:pPr>
              <a:t>334</a:t>
            </a:fld>
            <a:endParaRPr lang="en-US" altLang="en-US" dirty="0"/>
          </a:p>
        </p:txBody>
      </p:sp>
      <p:sp>
        <p:nvSpPr>
          <p:cNvPr id="6" name="Footer Placeholder 3">
            <a:extLst>
              <a:ext uri="{FF2B5EF4-FFF2-40B4-BE49-F238E27FC236}">
                <a16:creationId xmlns:a16="http://schemas.microsoft.com/office/drawing/2014/main" id="{7B9B1B11-557D-4021-B436-B4A8DEC2413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034247" name="Text Box 3">
            <a:extLst>
              <a:ext uri="{FF2B5EF4-FFF2-40B4-BE49-F238E27FC236}">
                <a16:creationId xmlns:a16="http://schemas.microsoft.com/office/drawing/2014/main" id="{A17ED867-2FCB-4975-8002-EB9F7D56FD9E}"/>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34248" name="Text Box 4">
            <a:extLst>
              <a:ext uri="{FF2B5EF4-FFF2-40B4-BE49-F238E27FC236}">
                <a16:creationId xmlns:a16="http://schemas.microsoft.com/office/drawing/2014/main" id="{AAD604E0-59C8-4DA2-8E5E-50D3A813B7AE}"/>
              </a:ext>
            </a:extLst>
          </p:cNvPr>
          <p:cNvSpPr txBox="1">
            <a:spLocks noChangeArrowheads="1"/>
          </p:cNvSpPr>
          <p:nvPr/>
        </p:nvSpPr>
        <p:spPr bwMode="auto">
          <a:xfrm>
            <a:off x="1828800" y="1905000"/>
            <a:ext cx="86106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Tx/>
              <a:buSzTx/>
              <a:buFontTx/>
              <a:buChar char="•"/>
            </a:pPr>
            <a:r>
              <a:rPr lang="en-US" altLang="en-US" dirty="0"/>
              <a:t>Vendors need to know in advance how an award will be made</a:t>
            </a:r>
          </a:p>
          <a:p>
            <a:pPr>
              <a:spcBef>
                <a:spcPct val="25000"/>
              </a:spcBef>
              <a:buClrTx/>
              <a:buSzTx/>
              <a:buFontTx/>
              <a:buChar char="•"/>
            </a:pPr>
            <a:r>
              <a:rPr lang="en-US" altLang="en-US" dirty="0"/>
              <a:t>Whether their product, service, etc.. will be judged to be similar</a:t>
            </a:r>
          </a:p>
          <a:p>
            <a:pPr>
              <a:spcBef>
                <a:spcPct val="25000"/>
              </a:spcBef>
              <a:buClrTx/>
              <a:buSzTx/>
              <a:buFontTx/>
              <a:buChar char="•"/>
            </a:pPr>
            <a:r>
              <a:rPr lang="en-US" altLang="en-US" dirty="0"/>
              <a:t>It costs money to submit a bid or proposal</a:t>
            </a:r>
          </a:p>
          <a:p>
            <a:pPr>
              <a:spcBef>
                <a:spcPct val="25000"/>
              </a:spcBef>
              <a:buClrTx/>
              <a:buSzTx/>
              <a:buFontTx/>
              <a:buChar char="•"/>
            </a:pPr>
            <a:r>
              <a:rPr lang="en-US" altLang="en-US" dirty="0"/>
              <a:t>If a vendor knows it won’t be considered for an award, it won’t bother to respond</a:t>
            </a:r>
            <a:endParaRPr lang="en-US" altLang="en-US" dirty="0">
              <a:solidFill>
                <a:srgbClr val="FF0000"/>
              </a:solidFill>
            </a:endParaRPr>
          </a:p>
        </p:txBody>
      </p:sp>
      <p:sp>
        <p:nvSpPr>
          <p:cNvPr id="1034249" name="Text Box 5">
            <a:extLst>
              <a:ext uri="{FF2B5EF4-FFF2-40B4-BE49-F238E27FC236}">
                <a16:creationId xmlns:a16="http://schemas.microsoft.com/office/drawing/2014/main" id="{3B844B35-9EFB-41A9-BE5D-E93F2CB90102}"/>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3345248951"/>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6294" name="Rectangle 2">
            <a:extLst>
              <a:ext uri="{FF2B5EF4-FFF2-40B4-BE49-F238E27FC236}">
                <a16:creationId xmlns:a16="http://schemas.microsoft.com/office/drawing/2014/main" id="{471D4BA9-9A23-4931-8B74-A7F48AC80666}"/>
              </a:ext>
            </a:extLst>
          </p:cNvPr>
          <p:cNvSpPr>
            <a:spLocks noGrp="1" noChangeArrowheads="1"/>
          </p:cNvSpPr>
          <p:nvPr>
            <p:ph type="title"/>
          </p:nvPr>
        </p:nvSpPr>
        <p:spPr>
          <a:xfrm>
            <a:off x="1676400" y="609600"/>
            <a:ext cx="8763000" cy="914400"/>
          </a:xfrm>
        </p:spPr>
        <p:txBody>
          <a:bodyPr>
            <a:normAutofit fontScale="90000"/>
          </a:bodyPr>
          <a:lstStyle/>
          <a:p>
            <a:pPr eaLnBrk="1" hangingPunct="1"/>
            <a:r>
              <a:rPr lang="en-US" altLang="en-US" sz="4000" dirty="0">
                <a:solidFill>
                  <a:srgbClr val="FFFF00"/>
                </a:solidFill>
              </a:rPr>
              <a:t>Salient Characteristics </a:t>
            </a:r>
            <a:br>
              <a:rPr lang="en-US" altLang="en-US" sz="4000" dirty="0">
                <a:solidFill>
                  <a:srgbClr val="FFFF00"/>
                </a:solidFill>
              </a:rPr>
            </a:br>
            <a:r>
              <a:rPr lang="en-US" altLang="en-US" sz="4000" dirty="0">
                <a:solidFill>
                  <a:schemeClr val="tx1"/>
                </a:solidFill>
              </a:rPr>
              <a:t> </a:t>
            </a:r>
            <a:r>
              <a:rPr lang="en-US" altLang="en-US" sz="3600" dirty="0">
                <a:solidFill>
                  <a:srgbClr val="99FF66"/>
                </a:solidFill>
              </a:rPr>
              <a:t>What is the point? </a:t>
            </a:r>
            <a:r>
              <a:rPr lang="en-US" altLang="en-US" sz="2400" dirty="0">
                <a:solidFill>
                  <a:srgbClr val="99FF66"/>
                </a:solidFill>
              </a:rPr>
              <a:t>(Cont’d)</a:t>
            </a:r>
            <a:r>
              <a:rPr lang="en-US" altLang="en-US" sz="2400" dirty="0">
                <a:solidFill>
                  <a:srgbClr val="0099FF"/>
                </a:solidFill>
              </a:rPr>
              <a:t> </a:t>
            </a:r>
          </a:p>
        </p:txBody>
      </p:sp>
      <p:sp>
        <p:nvSpPr>
          <p:cNvPr id="8" name="Footer Placeholder 3">
            <a:extLst>
              <a:ext uri="{FF2B5EF4-FFF2-40B4-BE49-F238E27FC236}">
                <a16:creationId xmlns:a16="http://schemas.microsoft.com/office/drawing/2014/main" id="{0341B133-C83B-4D52-A661-43CB9AAE22E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9CDF0619-DB27-42D8-98B4-08BC4E446C08}"/>
              </a:ext>
            </a:extLst>
          </p:cNvPr>
          <p:cNvSpPr>
            <a:spLocks noGrp="1"/>
          </p:cNvSpPr>
          <p:nvPr>
            <p:ph type="sldNum" sz="quarter" idx="12"/>
          </p:nvPr>
        </p:nvSpPr>
        <p:spPr/>
        <p:txBody>
          <a:bodyPr/>
          <a:lstStyle/>
          <a:p>
            <a:pPr>
              <a:defRPr/>
            </a:pPr>
            <a:fld id="{46BEAD2E-A696-40EA-AA47-FB3D6DCC1F5C}" type="slidenum">
              <a:rPr lang="en-US" altLang="en-US"/>
              <a:pPr>
                <a:defRPr/>
              </a:pPr>
              <a:t>335</a:t>
            </a:fld>
            <a:endParaRPr lang="en-US" altLang="en-US" dirty="0"/>
          </a:p>
        </p:txBody>
      </p:sp>
      <p:sp>
        <p:nvSpPr>
          <p:cNvPr id="7" name="Slide Number Placeholder 4">
            <a:extLst>
              <a:ext uri="{FF2B5EF4-FFF2-40B4-BE49-F238E27FC236}">
                <a16:creationId xmlns:a16="http://schemas.microsoft.com/office/drawing/2014/main" id="{124009F1-70AF-41B3-AED6-2B3671D061A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036295" name="Text Box 3">
            <a:extLst>
              <a:ext uri="{FF2B5EF4-FFF2-40B4-BE49-F238E27FC236}">
                <a16:creationId xmlns:a16="http://schemas.microsoft.com/office/drawing/2014/main" id="{1F58EB40-85C0-40E1-A563-C072C68C3B5C}"/>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36296" name="Text Box 4">
            <a:extLst>
              <a:ext uri="{FF2B5EF4-FFF2-40B4-BE49-F238E27FC236}">
                <a16:creationId xmlns:a16="http://schemas.microsoft.com/office/drawing/2014/main" id="{DF3F7AE6-2BDC-49FB-B4D4-707A50DDC1F4}"/>
              </a:ext>
            </a:extLst>
          </p:cNvPr>
          <p:cNvSpPr txBox="1">
            <a:spLocks noChangeArrowheads="1"/>
          </p:cNvSpPr>
          <p:nvPr/>
        </p:nvSpPr>
        <p:spPr bwMode="auto">
          <a:xfrm>
            <a:off x="1828800" y="1905001"/>
            <a:ext cx="8839200" cy="4395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30000"/>
              </a:spcBef>
              <a:buClrTx/>
              <a:buSzTx/>
              <a:buFontTx/>
              <a:buChar char="•"/>
            </a:pPr>
            <a:r>
              <a:rPr lang="en-US" altLang="en-US" dirty="0"/>
              <a:t>Vendors can:</a:t>
            </a:r>
            <a:r>
              <a:rPr lang="en-US" altLang="en-US" sz="2800" dirty="0"/>
              <a:t> </a:t>
            </a:r>
          </a:p>
          <a:p>
            <a:pPr lvl="1">
              <a:lnSpc>
                <a:spcPct val="90000"/>
              </a:lnSpc>
              <a:spcBef>
                <a:spcPct val="30000"/>
              </a:spcBef>
              <a:buFontTx/>
              <a:buChar char="•"/>
            </a:pPr>
            <a:r>
              <a:rPr lang="en-US" altLang="en-US" dirty="0"/>
              <a:t>Challenge the agency’s specifications</a:t>
            </a:r>
          </a:p>
          <a:p>
            <a:pPr lvl="1">
              <a:lnSpc>
                <a:spcPct val="90000"/>
              </a:lnSpc>
              <a:spcBef>
                <a:spcPct val="30000"/>
              </a:spcBef>
              <a:buFontTx/>
              <a:buChar char="•"/>
            </a:pPr>
            <a:r>
              <a:rPr lang="en-US" altLang="en-US" dirty="0"/>
              <a:t>Seek clarification or suggest changes; or,</a:t>
            </a:r>
          </a:p>
          <a:p>
            <a:pPr lvl="1">
              <a:lnSpc>
                <a:spcPct val="90000"/>
              </a:lnSpc>
              <a:spcBef>
                <a:spcPct val="30000"/>
              </a:spcBef>
              <a:buFontTx/>
              <a:buChar char="•"/>
            </a:pPr>
            <a:r>
              <a:rPr lang="en-US" altLang="en-US" dirty="0"/>
              <a:t>File a protest if they believe the specifications are unreasonably restrictive</a:t>
            </a:r>
          </a:p>
          <a:p>
            <a:pPr>
              <a:lnSpc>
                <a:spcPct val="90000"/>
              </a:lnSpc>
              <a:spcBef>
                <a:spcPct val="30000"/>
              </a:spcBef>
              <a:buClrTx/>
              <a:buSzTx/>
              <a:buFontTx/>
              <a:buChar char="•"/>
            </a:pPr>
            <a:r>
              <a:rPr lang="en-US" altLang="en-US" dirty="0"/>
              <a:t>It’s generally better to confront a claim of unreasonably restrictive specifications before responses are due, than to have to defend a decision after the fact </a:t>
            </a:r>
          </a:p>
        </p:txBody>
      </p:sp>
      <p:sp>
        <p:nvSpPr>
          <p:cNvPr id="1036297" name="Text Box 5">
            <a:extLst>
              <a:ext uri="{FF2B5EF4-FFF2-40B4-BE49-F238E27FC236}">
                <a16:creationId xmlns:a16="http://schemas.microsoft.com/office/drawing/2014/main" id="{C30254F7-19B4-4AE8-A3C3-87B38C0F2AC2}"/>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874361096"/>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8342" name="Rectangle 2">
            <a:extLst>
              <a:ext uri="{FF2B5EF4-FFF2-40B4-BE49-F238E27FC236}">
                <a16:creationId xmlns:a16="http://schemas.microsoft.com/office/drawing/2014/main" id="{A207ED65-E821-4C2F-AE65-295B9E849B41}"/>
              </a:ext>
            </a:extLst>
          </p:cNvPr>
          <p:cNvSpPr>
            <a:spLocks noGrp="1" noChangeArrowheads="1"/>
          </p:cNvSpPr>
          <p:nvPr>
            <p:ph type="title"/>
          </p:nvPr>
        </p:nvSpPr>
        <p:spPr>
          <a:xfrm>
            <a:off x="1676400" y="609600"/>
            <a:ext cx="8763000" cy="914400"/>
          </a:xfrm>
        </p:spPr>
        <p:txBody>
          <a:bodyPr>
            <a:normAutofit fontScale="90000"/>
          </a:bodyPr>
          <a:lstStyle/>
          <a:p>
            <a:pPr eaLnBrk="1" hangingPunct="1"/>
            <a:r>
              <a:rPr lang="en-US" altLang="en-US" sz="4000" dirty="0">
                <a:solidFill>
                  <a:srgbClr val="FFFF00"/>
                </a:solidFill>
              </a:rPr>
              <a:t>Salient Characteristics </a:t>
            </a:r>
            <a:br>
              <a:rPr lang="en-US" altLang="en-US" sz="4000" dirty="0">
                <a:solidFill>
                  <a:srgbClr val="FFFF00"/>
                </a:solidFill>
              </a:rPr>
            </a:br>
            <a:r>
              <a:rPr lang="en-US" altLang="en-US" sz="4000" dirty="0">
                <a:solidFill>
                  <a:srgbClr val="FFFF00"/>
                </a:solidFill>
              </a:rPr>
              <a:t> </a:t>
            </a:r>
            <a:r>
              <a:rPr lang="en-US" altLang="en-US" sz="3600" dirty="0">
                <a:solidFill>
                  <a:srgbClr val="99FF66"/>
                </a:solidFill>
              </a:rPr>
              <a:t>What is the point? </a:t>
            </a:r>
            <a:r>
              <a:rPr lang="en-US" altLang="en-US" sz="2400" dirty="0">
                <a:solidFill>
                  <a:srgbClr val="99FF66"/>
                </a:solidFill>
              </a:rPr>
              <a:t>(Cont’d)</a:t>
            </a:r>
            <a:r>
              <a:rPr lang="en-US" altLang="en-US" sz="2400" dirty="0">
                <a:solidFill>
                  <a:srgbClr val="0099FF"/>
                </a:solidFill>
              </a:rPr>
              <a:t> </a:t>
            </a:r>
          </a:p>
        </p:txBody>
      </p:sp>
      <p:sp>
        <p:nvSpPr>
          <p:cNvPr id="8" name="Footer Placeholder 3">
            <a:extLst>
              <a:ext uri="{FF2B5EF4-FFF2-40B4-BE49-F238E27FC236}">
                <a16:creationId xmlns:a16="http://schemas.microsoft.com/office/drawing/2014/main" id="{E70B96EE-6413-4143-9918-62FB4B21EB2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ACF70EE-86DE-4FF5-9218-34E79D01DC58}"/>
              </a:ext>
            </a:extLst>
          </p:cNvPr>
          <p:cNvSpPr>
            <a:spLocks noGrp="1"/>
          </p:cNvSpPr>
          <p:nvPr>
            <p:ph type="sldNum" sz="quarter" idx="12"/>
          </p:nvPr>
        </p:nvSpPr>
        <p:spPr/>
        <p:txBody>
          <a:bodyPr/>
          <a:lstStyle/>
          <a:p>
            <a:pPr>
              <a:defRPr/>
            </a:pPr>
            <a:fld id="{B60884A0-BEBC-455F-9AC1-9C8EDC169BAF}" type="slidenum">
              <a:rPr lang="en-US" altLang="en-US"/>
              <a:pPr>
                <a:defRPr/>
              </a:pPr>
              <a:t>336</a:t>
            </a:fld>
            <a:endParaRPr lang="en-US" altLang="en-US" dirty="0"/>
          </a:p>
        </p:txBody>
      </p:sp>
      <p:sp>
        <p:nvSpPr>
          <p:cNvPr id="1038343" name="Text Box 3">
            <a:extLst>
              <a:ext uri="{FF2B5EF4-FFF2-40B4-BE49-F238E27FC236}">
                <a16:creationId xmlns:a16="http://schemas.microsoft.com/office/drawing/2014/main" id="{7F654D8F-C6B0-4D3C-BCF6-9C36A3BAA663}"/>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38344" name="Text Box 4">
            <a:extLst>
              <a:ext uri="{FF2B5EF4-FFF2-40B4-BE49-F238E27FC236}">
                <a16:creationId xmlns:a16="http://schemas.microsoft.com/office/drawing/2014/main" id="{8EEDA1CC-C90D-47E2-B699-E602008C3D21}"/>
              </a:ext>
            </a:extLst>
          </p:cNvPr>
          <p:cNvSpPr txBox="1">
            <a:spLocks noChangeArrowheads="1"/>
          </p:cNvSpPr>
          <p:nvPr/>
        </p:nvSpPr>
        <p:spPr bwMode="auto">
          <a:xfrm>
            <a:off x="1828800" y="1828800"/>
            <a:ext cx="8686800" cy="419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defTabSz="233363">
              <a:spcBef>
                <a:spcPct val="20000"/>
              </a:spcBef>
              <a:buChar char="–"/>
              <a:defRPr sz="2800">
                <a:solidFill>
                  <a:schemeClr val="tx1"/>
                </a:solidFill>
                <a:latin typeface="Arial" panose="020B0604020202020204" pitchFamily="34" charset="0"/>
              </a:defRPr>
            </a:lvl2pPr>
            <a:lvl3pPr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5000"/>
              </a:lnSpc>
              <a:buClr>
                <a:schemeClr val="tx1"/>
              </a:buClr>
              <a:buSzTx/>
              <a:buFont typeface="Wingdings" panose="05000000000000000000" pitchFamily="2" charset="2"/>
              <a:buChar char="§"/>
            </a:pPr>
            <a:r>
              <a:rPr lang="en-US" altLang="en-US" dirty="0"/>
              <a:t>Beforehand there is leeway to make a change which may defuse the issue with no harm to either side</a:t>
            </a:r>
          </a:p>
          <a:p>
            <a:pPr lvl="1">
              <a:lnSpc>
                <a:spcPct val="95000"/>
              </a:lnSpc>
              <a:buClr>
                <a:schemeClr val="tx1"/>
              </a:buClr>
              <a:buFont typeface="Wingdings" panose="05000000000000000000" pitchFamily="2" charset="2"/>
              <a:buChar char="§"/>
            </a:pPr>
            <a:r>
              <a:rPr lang="en-US" altLang="en-US" dirty="0"/>
              <a:t>The agency may not realize how restrictive a certain requirement is, or</a:t>
            </a:r>
          </a:p>
          <a:p>
            <a:pPr lvl="1">
              <a:lnSpc>
                <a:spcPct val="95000"/>
              </a:lnSpc>
              <a:buClr>
                <a:schemeClr val="tx1"/>
              </a:buClr>
              <a:buFont typeface="Wingdings" panose="05000000000000000000" pitchFamily="2" charset="2"/>
              <a:buChar char="§"/>
            </a:pPr>
            <a:r>
              <a:rPr lang="en-US" altLang="en-US" dirty="0"/>
              <a:t>It may not be a significant requirement</a:t>
            </a:r>
          </a:p>
          <a:p>
            <a:pPr lvl="1">
              <a:lnSpc>
                <a:spcPct val="95000"/>
              </a:lnSpc>
              <a:buClr>
                <a:schemeClr val="tx1"/>
              </a:buClr>
              <a:buFont typeface="Wingdings" panose="05000000000000000000" pitchFamily="2" charset="2"/>
              <a:buChar char="§"/>
            </a:pPr>
            <a:r>
              <a:rPr lang="en-US" altLang="en-US" dirty="0"/>
              <a:t>Or, the agency may not even want it once they fully understand what it means</a:t>
            </a:r>
          </a:p>
          <a:p>
            <a:pPr lvl="2">
              <a:lnSpc>
                <a:spcPct val="95000"/>
              </a:lnSpc>
              <a:buClr>
                <a:schemeClr val="tx1"/>
              </a:buClr>
              <a:buSzTx/>
              <a:buFont typeface="Wingdings" panose="05000000000000000000" pitchFamily="2" charset="2"/>
              <a:buChar char="§"/>
            </a:pPr>
            <a:r>
              <a:rPr lang="en-US" altLang="en-US" dirty="0"/>
              <a:t>It might cause much higher prices for little or no benefit</a:t>
            </a:r>
          </a:p>
        </p:txBody>
      </p:sp>
      <p:sp>
        <p:nvSpPr>
          <p:cNvPr id="1038345" name="Text Box 5">
            <a:extLst>
              <a:ext uri="{FF2B5EF4-FFF2-40B4-BE49-F238E27FC236}">
                <a16:creationId xmlns:a16="http://schemas.microsoft.com/office/drawing/2014/main" id="{BE5B6C8F-1889-4A05-B66C-1A8D66955B94}"/>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1149711725"/>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0390" name="Rectangle 2">
            <a:extLst>
              <a:ext uri="{FF2B5EF4-FFF2-40B4-BE49-F238E27FC236}">
                <a16:creationId xmlns:a16="http://schemas.microsoft.com/office/drawing/2014/main" id="{2FB70D0D-D40E-4516-900D-67FC534C4CBC}"/>
              </a:ext>
            </a:extLst>
          </p:cNvPr>
          <p:cNvSpPr>
            <a:spLocks noGrp="1" noChangeArrowheads="1"/>
          </p:cNvSpPr>
          <p:nvPr>
            <p:ph type="title"/>
          </p:nvPr>
        </p:nvSpPr>
        <p:spPr>
          <a:xfrm>
            <a:off x="1676400" y="609600"/>
            <a:ext cx="8763000" cy="914400"/>
          </a:xfrm>
        </p:spPr>
        <p:txBody>
          <a:bodyPr>
            <a:normAutofit fontScale="90000"/>
          </a:bodyPr>
          <a:lstStyle/>
          <a:p>
            <a:pPr eaLnBrk="1" hangingPunct="1"/>
            <a:r>
              <a:rPr lang="en-US" altLang="en-US" sz="4000" dirty="0">
                <a:solidFill>
                  <a:srgbClr val="FFFF00"/>
                </a:solidFill>
              </a:rPr>
              <a:t>Salient Characteristics </a:t>
            </a:r>
            <a:br>
              <a:rPr lang="en-US" altLang="en-US" sz="4000" dirty="0">
                <a:solidFill>
                  <a:srgbClr val="FFFF00"/>
                </a:solidFill>
              </a:rPr>
            </a:br>
            <a:r>
              <a:rPr lang="en-US" altLang="en-US" sz="4000" dirty="0">
                <a:solidFill>
                  <a:srgbClr val="FFFF00"/>
                </a:solidFill>
              </a:rPr>
              <a:t> </a:t>
            </a:r>
            <a:r>
              <a:rPr lang="en-US" altLang="en-US" sz="3600" dirty="0">
                <a:solidFill>
                  <a:srgbClr val="99FF66"/>
                </a:solidFill>
              </a:rPr>
              <a:t>What is the point? </a:t>
            </a:r>
            <a:r>
              <a:rPr lang="en-US" altLang="en-US" sz="2400" dirty="0">
                <a:solidFill>
                  <a:srgbClr val="99FF66"/>
                </a:solidFill>
              </a:rPr>
              <a:t>(Cont’d)</a:t>
            </a:r>
            <a:r>
              <a:rPr lang="en-US" altLang="en-US" sz="2400" dirty="0">
                <a:solidFill>
                  <a:srgbClr val="0099FF"/>
                </a:solidFill>
              </a:rPr>
              <a:t> </a:t>
            </a:r>
          </a:p>
        </p:txBody>
      </p:sp>
      <p:sp>
        <p:nvSpPr>
          <p:cNvPr id="8" name="Footer Placeholder 3">
            <a:extLst>
              <a:ext uri="{FF2B5EF4-FFF2-40B4-BE49-F238E27FC236}">
                <a16:creationId xmlns:a16="http://schemas.microsoft.com/office/drawing/2014/main" id="{B3273159-2080-4E5A-91B0-5DBA45AE7CB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2DA70E91-6775-44DD-BF3F-228E1FB546B7}"/>
              </a:ext>
            </a:extLst>
          </p:cNvPr>
          <p:cNvSpPr>
            <a:spLocks noGrp="1"/>
          </p:cNvSpPr>
          <p:nvPr>
            <p:ph type="sldNum" sz="quarter" idx="12"/>
          </p:nvPr>
        </p:nvSpPr>
        <p:spPr/>
        <p:txBody>
          <a:bodyPr/>
          <a:lstStyle/>
          <a:p>
            <a:pPr>
              <a:defRPr/>
            </a:pPr>
            <a:fld id="{C9EF956B-B32D-4700-AFEB-880B7757D504}" type="slidenum">
              <a:rPr lang="en-US" altLang="en-US"/>
              <a:pPr>
                <a:defRPr/>
              </a:pPr>
              <a:t>337</a:t>
            </a:fld>
            <a:endParaRPr lang="en-US" altLang="en-US" dirty="0"/>
          </a:p>
        </p:txBody>
      </p:sp>
      <p:sp>
        <p:nvSpPr>
          <p:cNvPr id="6" name="Footer Placeholder 3">
            <a:extLst>
              <a:ext uri="{FF2B5EF4-FFF2-40B4-BE49-F238E27FC236}">
                <a16:creationId xmlns:a16="http://schemas.microsoft.com/office/drawing/2014/main" id="{AC66F3FD-D636-4313-B965-3AACDA9D5D4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040391" name="Text Box 3">
            <a:extLst>
              <a:ext uri="{FF2B5EF4-FFF2-40B4-BE49-F238E27FC236}">
                <a16:creationId xmlns:a16="http://schemas.microsoft.com/office/drawing/2014/main" id="{E4A0975A-6414-41C9-819A-ACB168012F0F}"/>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40392" name="Text Box 4">
            <a:extLst>
              <a:ext uri="{FF2B5EF4-FFF2-40B4-BE49-F238E27FC236}">
                <a16:creationId xmlns:a16="http://schemas.microsoft.com/office/drawing/2014/main" id="{F6473682-90B8-403F-BD47-1DD06FBE5B10}"/>
              </a:ext>
            </a:extLst>
          </p:cNvPr>
          <p:cNvSpPr txBox="1">
            <a:spLocks noChangeArrowheads="1"/>
          </p:cNvSpPr>
          <p:nvPr/>
        </p:nvSpPr>
        <p:spPr bwMode="auto">
          <a:xfrm>
            <a:off x="518474" y="1981201"/>
            <a:ext cx="11255604" cy="3822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defTabSz="233363">
              <a:spcBef>
                <a:spcPct val="20000"/>
              </a:spcBef>
              <a:buChar char="–"/>
              <a:defRPr sz="2800">
                <a:solidFill>
                  <a:schemeClr val="tx1"/>
                </a:solidFill>
                <a:latin typeface="Arial" panose="020B0604020202020204" pitchFamily="34" charset="0"/>
              </a:defRPr>
            </a:lvl2pPr>
            <a:lvl3pPr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35000"/>
              </a:spcBef>
              <a:buClr>
                <a:schemeClr val="tx1"/>
              </a:buClr>
              <a:buSzTx/>
              <a:buFont typeface="Wingdings" panose="05000000000000000000" pitchFamily="2" charset="2"/>
              <a:buChar char="§"/>
            </a:pPr>
            <a:r>
              <a:rPr lang="en-US" altLang="en-US" dirty="0"/>
              <a:t>Knowing all this in advance allows the agency to make judgments about the need for the requirement or possible alternatives</a:t>
            </a:r>
          </a:p>
          <a:p>
            <a:pPr lvl="1">
              <a:lnSpc>
                <a:spcPct val="90000"/>
              </a:lnSpc>
              <a:spcBef>
                <a:spcPct val="35000"/>
              </a:spcBef>
              <a:buClr>
                <a:schemeClr val="tx1"/>
              </a:buClr>
              <a:buFont typeface="Wingdings" panose="05000000000000000000" pitchFamily="2" charset="2"/>
              <a:buChar char="§"/>
            </a:pPr>
            <a:r>
              <a:rPr lang="en-US" altLang="en-US" dirty="0"/>
              <a:t>After </a:t>
            </a:r>
            <a:r>
              <a:rPr lang="en-US" altLang="en-US" b="1" u="sng" dirty="0"/>
              <a:t>bids</a:t>
            </a:r>
            <a:r>
              <a:rPr lang="en-US" altLang="en-US" dirty="0"/>
              <a:t> are opened there is no ability to change anything</a:t>
            </a:r>
          </a:p>
          <a:p>
            <a:pPr lvl="1">
              <a:lnSpc>
                <a:spcPct val="90000"/>
              </a:lnSpc>
              <a:spcBef>
                <a:spcPct val="25000"/>
              </a:spcBef>
              <a:buClr>
                <a:schemeClr val="tx1"/>
              </a:buClr>
              <a:buFont typeface="Wingdings" panose="05000000000000000000" pitchFamily="2" charset="2"/>
              <a:buChar char="§"/>
            </a:pPr>
            <a:r>
              <a:rPr lang="en-US" altLang="en-US" dirty="0"/>
              <a:t>Either you have to defend your requirement &amp; risk: </a:t>
            </a:r>
          </a:p>
          <a:p>
            <a:pPr lvl="2">
              <a:lnSpc>
                <a:spcPct val="90000"/>
              </a:lnSpc>
              <a:spcBef>
                <a:spcPct val="25000"/>
              </a:spcBef>
              <a:buClr>
                <a:schemeClr val="tx1"/>
              </a:buClr>
              <a:buSzTx/>
              <a:buFont typeface="Wingdings" panose="05000000000000000000" pitchFamily="2" charset="2"/>
              <a:buChar char="§"/>
            </a:pPr>
            <a:r>
              <a:rPr lang="en-US" altLang="en-US" dirty="0"/>
              <a:t>Further appeal and more delays and the possibility of having the requirement overturned; or, </a:t>
            </a:r>
          </a:p>
          <a:p>
            <a:pPr lvl="2">
              <a:lnSpc>
                <a:spcPct val="90000"/>
              </a:lnSpc>
              <a:buClr>
                <a:schemeClr val="tx1"/>
              </a:buClr>
              <a:buSzTx/>
              <a:buFont typeface="Wingdings" panose="05000000000000000000" pitchFamily="2" charset="2"/>
              <a:buChar char="§"/>
            </a:pPr>
            <a:r>
              <a:rPr lang="en-US" altLang="en-US" dirty="0"/>
              <a:t>A disgruntled vendor that may not bid again</a:t>
            </a:r>
            <a:r>
              <a:rPr lang="en-US" altLang="en-US" sz="3600" dirty="0"/>
              <a:t> </a:t>
            </a:r>
          </a:p>
        </p:txBody>
      </p:sp>
      <p:sp>
        <p:nvSpPr>
          <p:cNvPr id="1040393" name="Text Box 5">
            <a:extLst>
              <a:ext uri="{FF2B5EF4-FFF2-40B4-BE49-F238E27FC236}">
                <a16:creationId xmlns:a16="http://schemas.microsoft.com/office/drawing/2014/main" id="{1D9EC827-D6B6-4B74-9B2D-35778B37E7DC}"/>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2034328534"/>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2438" name="Rectangle 2">
            <a:extLst>
              <a:ext uri="{FF2B5EF4-FFF2-40B4-BE49-F238E27FC236}">
                <a16:creationId xmlns:a16="http://schemas.microsoft.com/office/drawing/2014/main" id="{91514D95-5A3E-4FA2-9908-24CAA3097153}"/>
              </a:ext>
            </a:extLst>
          </p:cNvPr>
          <p:cNvSpPr>
            <a:spLocks noGrp="1" noChangeArrowheads="1"/>
          </p:cNvSpPr>
          <p:nvPr>
            <p:ph type="title"/>
          </p:nvPr>
        </p:nvSpPr>
        <p:spPr>
          <a:xfrm>
            <a:off x="1676400" y="609600"/>
            <a:ext cx="8763000" cy="914400"/>
          </a:xfrm>
        </p:spPr>
        <p:txBody>
          <a:bodyPr>
            <a:normAutofit fontScale="90000"/>
          </a:bodyPr>
          <a:lstStyle/>
          <a:p>
            <a:pPr eaLnBrk="1" hangingPunct="1"/>
            <a:r>
              <a:rPr lang="en-US" altLang="en-US" sz="4000" dirty="0">
                <a:solidFill>
                  <a:srgbClr val="FFFF00"/>
                </a:solidFill>
              </a:rPr>
              <a:t>Salient Characteristics </a:t>
            </a:r>
            <a:br>
              <a:rPr lang="en-US" altLang="en-US" sz="4000" dirty="0">
                <a:solidFill>
                  <a:srgbClr val="FFFF00"/>
                </a:solidFill>
              </a:rPr>
            </a:br>
            <a:r>
              <a:rPr lang="en-US" altLang="en-US" sz="4000" dirty="0">
                <a:solidFill>
                  <a:srgbClr val="FFFF00"/>
                </a:solidFill>
              </a:rPr>
              <a:t> </a:t>
            </a:r>
            <a:r>
              <a:rPr lang="en-US" altLang="en-US" sz="3600" dirty="0">
                <a:solidFill>
                  <a:srgbClr val="99FF66"/>
                </a:solidFill>
              </a:rPr>
              <a:t>What is the point? </a:t>
            </a:r>
            <a:r>
              <a:rPr lang="en-US" altLang="en-US" sz="2400" dirty="0">
                <a:solidFill>
                  <a:srgbClr val="99FF66"/>
                </a:solidFill>
              </a:rPr>
              <a:t>(Cont’d)</a:t>
            </a:r>
            <a:r>
              <a:rPr lang="en-US" altLang="en-US" sz="2400" dirty="0">
                <a:solidFill>
                  <a:srgbClr val="0099FF"/>
                </a:solidFill>
              </a:rPr>
              <a:t> </a:t>
            </a:r>
          </a:p>
        </p:txBody>
      </p:sp>
      <p:sp>
        <p:nvSpPr>
          <p:cNvPr id="8" name="Footer Placeholder 3">
            <a:extLst>
              <a:ext uri="{FF2B5EF4-FFF2-40B4-BE49-F238E27FC236}">
                <a16:creationId xmlns:a16="http://schemas.microsoft.com/office/drawing/2014/main" id="{2C876490-E3AB-42A0-A78D-5A01D582885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12AE791A-C136-4176-919C-9A2E96CBE396}"/>
              </a:ext>
            </a:extLst>
          </p:cNvPr>
          <p:cNvSpPr>
            <a:spLocks noGrp="1"/>
          </p:cNvSpPr>
          <p:nvPr>
            <p:ph type="sldNum" sz="quarter" idx="12"/>
          </p:nvPr>
        </p:nvSpPr>
        <p:spPr/>
        <p:txBody>
          <a:bodyPr/>
          <a:lstStyle/>
          <a:p>
            <a:pPr>
              <a:defRPr/>
            </a:pPr>
            <a:fld id="{4D97DB8B-BA94-4299-ACB8-72AF053CC707}" type="slidenum">
              <a:rPr lang="en-US" altLang="en-US"/>
              <a:pPr>
                <a:defRPr/>
              </a:pPr>
              <a:t>338</a:t>
            </a:fld>
            <a:endParaRPr lang="en-US" altLang="en-US" dirty="0"/>
          </a:p>
        </p:txBody>
      </p:sp>
      <p:sp>
        <p:nvSpPr>
          <p:cNvPr id="1042439" name="Text Box 3">
            <a:extLst>
              <a:ext uri="{FF2B5EF4-FFF2-40B4-BE49-F238E27FC236}">
                <a16:creationId xmlns:a16="http://schemas.microsoft.com/office/drawing/2014/main" id="{20F7F42D-CC8C-4000-A6A9-30D30703B808}"/>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42440" name="Text Box 4">
            <a:extLst>
              <a:ext uri="{FF2B5EF4-FFF2-40B4-BE49-F238E27FC236}">
                <a16:creationId xmlns:a16="http://schemas.microsoft.com/office/drawing/2014/main" id="{6BA9FC89-89AE-44B2-B5F3-2069B0351AA4}"/>
              </a:ext>
            </a:extLst>
          </p:cNvPr>
          <p:cNvSpPr txBox="1">
            <a:spLocks noChangeArrowheads="1"/>
          </p:cNvSpPr>
          <p:nvPr/>
        </p:nvSpPr>
        <p:spPr bwMode="auto">
          <a:xfrm>
            <a:off x="1828800" y="2590800"/>
            <a:ext cx="8839200" cy="250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
                <a:schemeClr val="tx1"/>
              </a:buClr>
              <a:buSzTx/>
              <a:buFont typeface="Wingdings" panose="05000000000000000000" pitchFamily="2" charset="2"/>
              <a:buChar char="§"/>
            </a:pPr>
            <a:r>
              <a:rPr lang="en-US" altLang="en-US" dirty="0"/>
              <a:t>OR</a:t>
            </a:r>
          </a:p>
          <a:p>
            <a:pPr algn="ctr">
              <a:spcBef>
                <a:spcPct val="50000"/>
              </a:spcBef>
              <a:buClr>
                <a:schemeClr val="tx1"/>
              </a:buClr>
              <a:buSzTx/>
              <a:buFont typeface="Wingdings" panose="05000000000000000000" pitchFamily="2" charset="2"/>
              <a:buChar char="§"/>
            </a:pPr>
            <a:r>
              <a:rPr lang="en-US" altLang="en-US" sz="3600" dirty="0"/>
              <a:t>You uphold the protest and do the procurement over with revised requirements</a:t>
            </a:r>
          </a:p>
        </p:txBody>
      </p:sp>
      <p:sp>
        <p:nvSpPr>
          <p:cNvPr id="1042441" name="Text Box 5">
            <a:extLst>
              <a:ext uri="{FF2B5EF4-FFF2-40B4-BE49-F238E27FC236}">
                <a16:creationId xmlns:a16="http://schemas.microsoft.com/office/drawing/2014/main" id="{061CDC95-0A6C-4663-8630-98155D3F2BA7}"/>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1126775073"/>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86" name="Rectangle 2">
            <a:extLst>
              <a:ext uri="{FF2B5EF4-FFF2-40B4-BE49-F238E27FC236}">
                <a16:creationId xmlns:a16="http://schemas.microsoft.com/office/drawing/2014/main" id="{A780D0D0-CF73-46A4-96CC-0F0F124F89E3}"/>
              </a:ext>
            </a:extLst>
          </p:cNvPr>
          <p:cNvSpPr>
            <a:spLocks noGrp="1" noChangeArrowheads="1"/>
          </p:cNvSpPr>
          <p:nvPr>
            <p:ph type="title"/>
          </p:nvPr>
        </p:nvSpPr>
        <p:spPr>
          <a:xfrm>
            <a:off x="1676400" y="609600"/>
            <a:ext cx="8763000" cy="914400"/>
          </a:xfrm>
        </p:spPr>
        <p:txBody>
          <a:bodyPr>
            <a:normAutofit fontScale="90000"/>
          </a:bodyPr>
          <a:lstStyle/>
          <a:p>
            <a:pPr eaLnBrk="1" hangingPunct="1"/>
            <a:r>
              <a:rPr lang="en-US" altLang="en-US" sz="4000" dirty="0">
                <a:solidFill>
                  <a:srgbClr val="FFFF00"/>
                </a:solidFill>
              </a:rPr>
              <a:t>Salient Characteristics </a:t>
            </a:r>
            <a:br>
              <a:rPr lang="en-US" altLang="en-US" sz="4000" dirty="0">
                <a:solidFill>
                  <a:srgbClr val="FFFF00"/>
                </a:solidFill>
              </a:rPr>
            </a:br>
            <a:r>
              <a:rPr lang="en-US" altLang="en-US" sz="4000" dirty="0">
                <a:solidFill>
                  <a:srgbClr val="FFFF00"/>
                </a:solidFill>
              </a:rPr>
              <a:t> </a:t>
            </a:r>
            <a:r>
              <a:rPr lang="en-US" altLang="en-US" sz="3600" dirty="0">
                <a:solidFill>
                  <a:srgbClr val="99FF66"/>
                </a:solidFill>
              </a:rPr>
              <a:t>What is the point? </a:t>
            </a:r>
            <a:r>
              <a:rPr lang="en-US" altLang="en-US" sz="2400" dirty="0">
                <a:solidFill>
                  <a:srgbClr val="99FF66"/>
                </a:solidFill>
              </a:rPr>
              <a:t>(Cont’d)</a:t>
            </a:r>
            <a:r>
              <a:rPr lang="en-US" altLang="en-US" sz="2400" dirty="0">
                <a:solidFill>
                  <a:srgbClr val="0099FF"/>
                </a:solidFill>
              </a:rPr>
              <a:t> </a:t>
            </a:r>
          </a:p>
        </p:txBody>
      </p:sp>
      <p:sp>
        <p:nvSpPr>
          <p:cNvPr id="8" name="Footer Placeholder 3">
            <a:extLst>
              <a:ext uri="{FF2B5EF4-FFF2-40B4-BE49-F238E27FC236}">
                <a16:creationId xmlns:a16="http://schemas.microsoft.com/office/drawing/2014/main" id="{403817AE-3165-4942-BC38-91E731E1D45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9406086-6BFD-43B6-B285-7A99147543FF}"/>
              </a:ext>
            </a:extLst>
          </p:cNvPr>
          <p:cNvSpPr>
            <a:spLocks noGrp="1"/>
          </p:cNvSpPr>
          <p:nvPr>
            <p:ph type="sldNum" sz="quarter" idx="12"/>
          </p:nvPr>
        </p:nvSpPr>
        <p:spPr/>
        <p:txBody>
          <a:bodyPr/>
          <a:lstStyle/>
          <a:p>
            <a:pPr>
              <a:defRPr/>
            </a:pPr>
            <a:fld id="{7C8A1ADD-3F11-4F2E-9B54-18333B849063}" type="slidenum">
              <a:rPr lang="en-US" altLang="en-US"/>
              <a:pPr>
                <a:defRPr/>
              </a:pPr>
              <a:t>339</a:t>
            </a:fld>
            <a:endParaRPr lang="en-US" altLang="en-US" dirty="0"/>
          </a:p>
        </p:txBody>
      </p:sp>
      <p:sp>
        <p:nvSpPr>
          <p:cNvPr id="7" name="Slide Number Placeholder 4">
            <a:extLst>
              <a:ext uri="{FF2B5EF4-FFF2-40B4-BE49-F238E27FC236}">
                <a16:creationId xmlns:a16="http://schemas.microsoft.com/office/drawing/2014/main" id="{E5A4CBC0-8B5D-40D2-923E-84F02C0AAC4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044487" name="Text Box 3">
            <a:extLst>
              <a:ext uri="{FF2B5EF4-FFF2-40B4-BE49-F238E27FC236}">
                <a16:creationId xmlns:a16="http://schemas.microsoft.com/office/drawing/2014/main" id="{B0A8B595-60DF-4115-BB91-B005AD38A870}"/>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44488" name="Text Box 4">
            <a:extLst>
              <a:ext uri="{FF2B5EF4-FFF2-40B4-BE49-F238E27FC236}">
                <a16:creationId xmlns:a16="http://schemas.microsoft.com/office/drawing/2014/main" id="{3C8B3AC3-2864-4FE4-8EC8-A511B60050E4}"/>
              </a:ext>
            </a:extLst>
          </p:cNvPr>
          <p:cNvSpPr txBox="1">
            <a:spLocks noChangeArrowheads="1"/>
          </p:cNvSpPr>
          <p:nvPr/>
        </p:nvSpPr>
        <p:spPr bwMode="auto">
          <a:xfrm>
            <a:off x="1828800" y="1905001"/>
            <a:ext cx="8610600" cy="414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defTabSz="233363">
              <a:spcBef>
                <a:spcPct val="20000"/>
              </a:spcBef>
              <a:buChar char="–"/>
              <a:defRPr sz="2800">
                <a:solidFill>
                  <a:schemeClr val="tx1"/>
                </a:solidFill>
                <a:latin typeface="Arial" panose="020B0604020202020204" pitchFamily="34" charset="0"/>
              </a:defRPr>
            </a:lvl2pPr>
            <a:lvl3pPr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5000"/>
              </a:lnSpc>
              <a:buClr>
                <a:schemeClr val="tx1"/>
              </a:buClr>
              <a:buSzTx/>
              <a:buFont typeface="Wingdings" panose="05000000000000000000" pitchFamily="2" charset="2"/>
              <a:buChar char="§"/>
            </a:pPr>
            <a:r>
              <a:rPr lang="en-US" altLang="en-US" dirty="0"/>
              <a:t>After </a:t>
            </a:r>
            <a:r>
              <a:rPr lang="en-US" altLang="en-US" b="1" u="sng" dirty="0"/>
              <a:t>proposals</a:t>
            </a:r>
            <a:r>
              <a:rPr lang="en-US" altLang="en-US" b="1" dirty="0"/>
              <a:t> </a:t>
            </a:r>
            <a:r>
              <a:rPr lang="en-US" altLang="en-US" dirty="0"/>
              <a:t>are received there is greatly reduced ability to change requirements</a:t>
            </a:r>
          </a:p>
          <a:p>
            <a:pPr lvl="1">
              <a:lnSpc>
                <a:spcPct val="95000"/>
              </a:lnSpc>
              <a:buClr>
                <a:schemeClr val="tx1"/>
              </a:buClr>
              <a:buFont typeface="Wingdings" panose="05000000000000000000" pitchFamily="2" charset="2"/>
              <a:buChar char="§"/>
            </a:pPr>
            <a:r>
              <a:rPr lang="en-US" altLang="en-US" dirty="0"/>
              <a:t>At the very least it will take more time to issue an addendum, and maybe allow for a BAFO</a:t>
            </a:r>
          </a:p>
          <a:p>
            <a:pPr lvl="1">
              <a:lnSpc>
                <a:spcPct val="95000"/>
              </a:lnSpc>
              <a:buClr>
                <a:schemeClr val="tx1"/>
              </a:buClr>
              <a:buFont typeface="Wingdings" panose="05000000000000000000" pitchFamily="2" charset="2"/>
              <a:buChar char="§"/>
            </a:pPr>
            <a:r>
              <a:rPr lang="en-US" altLang="en-US" dirty="0"/>
              <a:t>At worst it will be determined that the change can’t be made without doing the procurement over</a:t>
            </a:r>
          </a:p>
          <a:p>
            <a:pPr lvl="1">
              <a:lnSpc>
                <a:spcPct val="95000"/>
              </a:lnSpc>
              <a:buClr>
                <a:schemeClr val="tx1"/>
              </a:buClr>
              <a:buFont typeface="Wingdings" panose="05000000000000000000" pitchFamily="2" charset="2"/>
              <a:buChar char="§"/>
            </a:pPr>
            <a:r>
              <a:rPr lang="en-US" altLang="en-US" dirty="0"/>
              <a:t>Or, other alternatives mentioned in prior slides</a:t>
            </a:r>
          </a:p>
          <a:p>
            <a:pPr lvl="2">
              <a:lnSpc>
                <a:spcPct val="95000"/>
              </a:lnSpc>
              <a:buClr>
                <a:schemeClr val="tx1"/>
              </a:buClr>
              <a:buSzTx/>
              <a:buFont typeface="Wingdings" panose="05000000000000000000" pitchFamily="2" charset="2"/>
              <a:buChar char="§"/>
            </a:pPr>
            <a:r>
              <a:rPr lang="en-US" altLang="en-US" dirty="0"/>
              <a:t>Disgruntled vendors</a:t>
            </a:r>
          </a:p>
          <a:p>
            <a:pPr lvl="2">
              <a:lnSpc>
                <a:spcPct val="95000"/>
              </a:lnSpc>
              <a:buClr>
                <a:schemeClr val="tx1"/>
              </a:buClr>
              <a:buSzTx/>
              <a:buFont typeface="Wingdings" panose="05000000000000000000" pitchFamily="2" charset="2"/>
              <a:buChar char="§"/>
            </a:pPr>
            <a:r>
              <a:rPr lang="en-US" altLang="en-US" dirty="0"/>
              <a:t>Possibility of losing at the Board of Contract Appeals	 </a:t>
            </a:r>
          </a:p>
        </p:txBody>
      </p:sp>
      <p:sp>
        <p:nvSpPr>
          <p:cNvPr id="1044489" name="Text Box 5">
            <a:extLst>
              <a:ext uri="{FF2B5EF4-FFF2-40B4-BE49-F238E27FC236}">
                <a16:creationId xmlns:a16="http://schemas.microsoft.com/office/drawing/2014/main" id="{63D53F35-DC93-41CC-8CA2-928951A1F2D5}"/>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38404878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E56FF-370E-4CA4-9DC9-94C18A77221C}"/>
              </a:ext>
            </a:extLst>
          </p:cNvPr>
          <p:cNvSpPr>
            <a:spLocks noGrp="1"/>
          </p:cNvSpPr>
          <p:nvPr>
            <p:ph type="title"/>
          </p:nvPr>
        </p:nvSpPr>
        <p:spPr>
          <a:xfrm>
            <a:off x="382555" y="121298"/>
            <a:ext cx="11485984" cy="1073019"/>
          </a:xfrm>
        </p:spPr>
        <p:txBody>
          <a:bodyPr>
            <a:normAutofit/>
          </a:bodyPr>
          <a:lstStyle/>
          <a:p>
            <a:r>
              <a:rPr lang="en-US" b="0" dirty="0"/>
              <a:t>Say it once, well &amp; not again!</a:t>
            </a:r>
          </a:p>
        </p:txBody>
      </p:sp>
      <p:sp>
        <p:nvSpPr>
          <p:cNvPr id="3" name="Content Placeholder 2">
            <a:extLst>
              <a:ext uri="{FF2B5EF4-FFF2-40B4-BE49-F238E27FC236}">
                <a16:creationId xmlns:a16="http://schemas.microsoft.com/office/drawing/2014/main" id="{5E5F1F0B-6F20-401A-B863-E0E503D91E89}"/>
              </a:ext>
            </a:extLst>
          </p:cNvPr>
          <p:cNvSpPr>
            <a:spLocks noGrp="1"/>
          </p:cNvSpPr>
          <p:nvPr>
            <p:ph idx="1"/>
          </p:nvPr>
        </p:nvSpPr>
        <p:spPr>
          <a:xfrm>
            <a:off x="233265" y="1194317"/>
            <a:ext cx="11728580" cy="5131837"/>
          </a:xfrm>
        </p:spPr>
        <p:txBody>
          <a:bodyPr>
            <a:normAutofit fontScale="85000" lnSpcReduction="10000"/>
          </a:bodyPr>
          <a:lstStyle/>
          <a:p>
            <a:r>
              <a:rPr lang="en-US" dirty="0"/>
              <a:t>And, if the different wording versions have different meanings, which version is right?</a:t>
            </a:r>
          </a:p>
          <a:p>
            <a:r>
              <a:rPr lang="en-US" dirty="0"/>
              <a:t>At the very least such differences will prompt questions from vendors as to which version is right</a:t>
            </a:r>
          </a:p>
          <a:p>
            <a:r>
              <a:rPr lang="en-US" dirty="0"/>
              <a:t>Worse, if there are no questions seeking clarification between the apparent conflicts before there is an award, there is the heightened prospect of contract non-compliance or a contract claim after the contract is being performed</a:t>
            </a:r>
          </a:p>
          <a:p>
            <a:r>
              <a:rPr lang="en-US" dirty="0"/>
              <a:t>Not repeating sections, in whole or in part, helps avoid future problems</a:t>
            </a:r>
          </a:p>
          <a:p>
            <a:pPr lvl="1"/>
            <a:r>
              <a:rPr lang="en-US" dirty="0"/>
              <a:t>“An ounce of prevention is worth a pound of cure”</a:t>
            </a:r>
          </a:p>
          <a:p>
            <a:endParaRPr lang="en-US" dirty="0"/>
          </a:p>
        </p:txBody>
      </p:sp>
      <p:sp>
        <p:nvSpPr>
          <p:cNvPr id="4" name="Footer Placeholder 3">
            <a:extLst>
              <a:ext uri="{FF2B5EF4-FFF2-40B4-BE49-F238E27FC236}">
                <a16:creationId xmlns:a16="http://schemas.microsoft.com/office/drawing/2014/main" id="{24E42302-187B-4039-97CC-4A7D37C6973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BC32E68-01B4-4EA0-8654-D132C26291AB}"/>
              </a:ext>
            </a:extLst>
          </p:cNvPr>
          <p:cNvSpPr>
            <a:spLocks noGrp="1"/>
          </p:cNvSpPr>
          <p:nvPr>
            <p:ph type="sldNum" sz="quarter" idx="12"/>
          </p:nvPr>
        </p:nvSpPr>
        <p:spPr/>
        <p:txBody>
          <a:bodyPr/>
          <a:lstStyle/>
          <a:p>
            <a:fld id="{D57F1E4F-1CFF-5643-939E-02111984F565}" type="slidenum">
              <a:rPr lang="en-US" smtClean="0"/>
              <a:t>34</a:t>
            </a:fld>
            <a:endParaRPr lang="en-US" dirty="0"/>
          </a:p>
        </p:txBody>
      </p:sp>
    </p:spTree>
    <p:extLst>
      <p:ext uri="{BB962C8B-B14F-4D97-AF65-F5344CB8AC3E}">
        <p14:creationId xmlns:p14="http://schemas.microsoft.com/office/powerpoint/2010/main" val="3712925137"/>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4" name="Rectangle 2">
            <a:extLst>
              <a:ext uri="{FF2B5EF4-FFF2-40B4-BE49-F238E27FC236}">
                <a16:creationId xmlns:a16="http://schemas.microsoft.com/office/drawing/2014/main" id="{CF975C2A-3C4F-47F7-AB4D-BE2847B271FA}"/>
              </a:ext>
            </a:extLst>
          </p:cNvPr>
          <p:cNvSpPr>
            <a:spLocks noGrp="1" noChangeArrowheads="1"/>
          </p:cNvSpPr>
          <p:nvPr>
            <p:ph type="title"/>
          </p:nvPr>
        </p:nvSpPr>
        <p:spPr>
          <a:xfrm>
            <a:off x="1676400" y="381000"/>
            <a:ext cx="8763000" cy="1066800"/>
          </a:xfrm>
        </p:spPr>
        <p:txBody>
          <a:bodyPr>
            <a:normAutofit fontScale="90000"/>
          </a:bodyPr>
          <a:lstStyle/>
          <a:p>
            <a:pPr eaLnBrk="1" hangingPunct="1"/>
            <a:r>
              <a:rPr lang="en-US" altLang="en-US" sz="4000" dirty="0">
                <a:solidFill>
                  <a:srgbClr val="FFFF00"/>
                </a:solidFill>
              </a:rPr>
              <a:t>Salient Characteristics</a:t>
            </a:r>
            <a:br>
              <a:rPr lang="en-US" altLang="en-US" sz="4000" dirty="0">
                <a:solidFill>
                  <a:srgbClr val="FFFF00"/>
                </a:solidFill>
              </a:rPr>
            </a:br>
            <a:r>
              <a:rPr lang="en-US" altLang="en-US" sz="3200" b="1" dirty="0">
                <a:solidFill>
                  <a:srgbClr val="99FF66"/>
                </a:solidFill>
              </a:rPr>
              <a:t>The Moral</a:t>
            </a:r>
            <a:endParaRPr lang="en-US" altLang="en-US" sz="4000" b="1" dirty="0">
              <a:solidFill>
                <a:srgbClr val="99FF66"/>
              </a:solidFill>
            </a:endParaRPr>
          </a:p>
        </p:txBody>
      </p:sp>
      <p:sp>
        <p:nvSpPr>
          <p:cNvPr id="8" name="Footer Placeholder 3">
            <a:extLst>
              <a:ext uri="{FF2B5EF4-FFF2-40B4-BE49-F238E27FC236}">
                <a16:creationId xmlns:a16="http://schemas.microsoft.com/office/drawing/2014/main" id="{C256E52E-D08D-4FA6-8E24-CD15DB90934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61AA79DA-8167-4547-A911-7574C5DD22A4}"/>
              </a:ext>
            </a:extLst>
          </p:cNvPr>
          <p:cNvSpPr>
            <a:spLocks noGrp="1"/>
          </p:cNvSpPr>
          <p:nvPr>
            <p:ph type="sldNum" sz="quarter" idx="12"/>
          </p:nvPr>
        </p:nvSpPr>
        <p:spPr/>
        <p:txBody>
          <a:bodyPr/>
          <a:lstStyle/>
          <a:p>
            <a:pPr>
              <a:defRPr/>
            </a:pPr>
            <a:fld id="{01212012-26BB-4524-A107-D3671B33F8FE}" type="slidenum">
              <a:rPr lang="en-US" altLang="en-US"/>
              <a:pPr>
                <a:defRPr/>
              </a:pPr>
              <a:t>340</a:t>
            </a:fld>
            <a:endParaRPr lang="en-US" altLang="en-US" dirty="0"/>
          </a:p>
        </p:txBody>
      </p:sp>
      <p:sp>
        <p:nvSpPr>
          <p:cNvPr id="1046535" name="Text Box 3">
            <a:extLst>
              <a:ext uri="{FF2B5EF4-FFF2-40B4-BE49-F238E27FC236}">
                <a16:creationId xmlns:a16="http://schemas.microsoft.com/office/drawing/2014/main" id="{20EFA142-5E5A-46CD-B782-4CCC3C0E3D76}"/>
              </a:ext>
            </a:extLst>
          </p:cNvPr>
          <p:cNvSpPr txBox="1">
            <a:spLocks noChangeArrowheads="1"/>
          </p:cNvSpPr>
          <p:nvPr/>
        </p:nvSpPr>
        <p:spPr bwMode="auto">
          <a:xfrm flipH="1">
            <a:off x="1905000" y="1828800"/>
            <a:ext cx="76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046536" name="Text Box 4">
            <a:extLst>
              <a:ext uri="{FF2B5EF4-FFF2-40B4-BE49-F238E27FC236}">
                <a16:creationId xmlns:a16="http://schemas.microsoft.com/office/drawing/2014/main" id="{B745B97C-E3C3-4E30-A688-8502906C055C}"/>
              </a:ext>
            </a:extLst>
          </p:cNvPr>
          <p:cNvSpPr txBox="1">
            <a:spLocks noChangeArrowheads="1"/>
          </p:cNvSpPr>
          <p:nvPr/>
        </p:nvSpPr>
        <p:spPr bwMode="auto">
          <a:xfrm>
            <a:off x="1828800" y="1676401"/>
            <a:ext cx="8534400"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30000"/>
              </a:spcBef>
              <a:buClr>
                <a:srgbClr val="FF0066"/>
              </a:buClr>
            </a:pPr>
            <a:r>
              <a:rPr lang="en-US" altLang="en-US" dirty="0"/>
              <a:t>Forewarned is forearmed</a:t>
            </a:r>
          </a:p>
          <a:p>
            <a:pPr>
              <a:lnSpc>
                <a:spcPct val="90000"/>
              </a:lnSpc>
              <a:spcBef>
                <a:spcPct val="30000"/>
              </a:spcBef>
              <a:buClr>
                <a:srgbClr val="FF0066"/>
              </a:buClr>
            </a:pPr>
            <a:r>
              <a:rPr lang="en-US" altLang="en-US" dirty="0"/>
              <a:t>Pay me now: </a:t>
            </a:r>
          </a:p>
          <a:p>
            <a:pPr lvl="1">
              <a:lnSpc>
                <a:spcPct val="90000"/>
              </a:lnSpc>
              <a:spcBef>
                <a:spcPct val="30000"/>
              </a:spcBef>
              <a:buClr>
                <a:schemeClr val="tx1"/>
              </a:buClr>
            </a:pPr>
            <a:r>
              <a:rPr lang="en-US" altLang="en-US" dirty="0"/>
              <a:t>Doing the work up front to get the specifications as appropriate as reasonably possible</a:t>
            </a:r>
          </a:p>
          <a:p>
            <a:pPr>
              <a:lnSpc>
                <a:spcPct val="90000"/>
              </a:lnSpc>
              <a:spcBef>
                <a:spcPct val="30000"/>
              </a:spcBef>
              <a:buClr>
                <a:srgbClr val="FF0066"/>
              </a:buClr>
            </a:pPr>
            <a:r>
              <a:rPr lang="en-US" altLang="en-US" dirty="0"/>
              <a:t>Or, pay me later by risking:</a:t>
            </a:r>
          </a:p>
          <a:p>
            <a:pPr lvl="1">
              <a:lnSpc>
                <a:spcPct val="90000"/>
              </a:lnSpc>
              <a:spcBef>
                <a:spcPct val="30000"/>
              </a:spcBef>
              <a:buClr>
                <a:schemeClr val="tx1"/>
              </a:buClr>
            </a:pPr>
            <a:r>
              <a:rPr lang="en-US" altLang="en-US" dirty="0"/>
              <a:t>Protests; </a:t>
            </a:r>
          </a:p>
          <a:p>
            <a:pPr lvl="1">
              <a:lnSpc>
                <a:spcPct val="90000"/>
              </a:lnSpc>
              <a:spcBef>
                <a:spcPct val="30000"/>
              </a:spcBef>
              <a:buClr>
                <a:schemeClr val="tx1"/>
              </a:buClr>
            </a:pPr>
            <a:r>
              <a:rPr lang="en-US" altLang="en-US" dirty="0"/>
              <a:t>Having to do the procurement over; </a:t>
            </a:r>
          </a:p>
          <a:p>
            <a:pPr lvl="1">
              <a:lnSpc>
                <a:spcPct val="90000"/>
              </a:lnSpc>
              <a:spcBef>
                <a:spcPct val="30000"/>
              </a:spcBef>
              <a:buClr>
                <a:schemeClr val="tx1"/>
              </a:buClr>
            </a:pPr>
            <a:r>
              <a:rPr lang="en-US" altLang="en-US" dirty="0"/>
              <a:t>Paying higher prices than needed; </a:t>
            </a:r>
          </a:p>
          <a:p>
            <a:pPr lvl="1">
              <a:lnSpc>
                <a:spcPct val="90000"/>
              </a:lnSpc>
              <a:spcBef>
                <a:spcPct val="30000"/>
              </a:spcBef>
              <a:buClr>
                <a:schemeClr val="tx1"/>
              </a:buClr>
            </a:pPr>
            <a:r>
              <a:rPr lang="en-US" altLang="en-US" dirty="0"/>
              <a:t>Reduced future competition </a:t>
            </a:r>
          </a:p>
        </p:txBody>
      </p:sp>
      <p:sp>
        <p:nvSpPr>
          <p:cNvPr id="1046537" name="Text Box 5">
            <a:extLst>
              <a:ext uri="{FF2B5EF4-FFF2-40B4-BE49-F238E27FC236}">
                <a16:creationId xmlns:a16="http://schemas.microsoft.com/office/drawing/2014/main" id="{B7FBA5E6-5A9D-4092-A46F-9E05B6AD8EBA}"/>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3227426447"/>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5078" name="Rectangle 1026">
            <a:extLst>
              <a:ext uri="{FF2B5EF4-FFF2-40B4-BE49-F238E27FC236}">
                <a16:creationId xmlns:a16="http://schemas.microsoft.com/office/drawing/2014/main" id="{E5D5F941-18ED-41F3-BA3E-2FCA942914DE}"/>
              </a:ext>
            </a:extLst>
          </p:cNvPr>
          <p:cNvSpPr>
            <a:spLocks noGrp="1" noChangeArrowheads="1"/>
          </p:cNvSpPr>
          <p:nvPr>
            <p:ph type="title"/>
          </p:nvPr>
        </p:nvSpPr>
        <p:spPr>
          <a:xfrm>
            <a:off x="1828800" y="277814"/>
            <a:ext cx="8610600" cy="1169987"/>
          </a:xfrm>
        </p:spPr>
        <p:txBody>
          <a:bodyPr>
            <a:normAutofit fontScale="90000"/>
          </a:bodyPr>
          <a:lstStyle/>
          <a:p>
            <a:pPr eaLnBrk="1" hangingPunct="1"/>
            <a:r>
              <a:rPr lang="en-US" altLang="en-US" sz="4000" dirty="0">
                <a:solidFill>
                  <a:srgbClr val="99FF33"/>
                </a:solidFill>
              </a:rPr>
              <a:t>Solicitation Structure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FFF66"/>
                </a:solidFill>
              </a:rPr>
              <a:t>The Scope of Work </a:t>
            </a:r>
            <a:r>
              <a:rPr lang="en-US" altLang="en-US" sz="2400" dirty="0">
                <a:solidFill>
                  <a:srgbClr val="FFFF66"/>
                </a:solidFill>
              </a:rPr>
              <a:t>(Cont’d)</a:t>
            </a:r>
            <a:endParaRPr lang="en-US" altLang="en-US" sz="3200" dirty="0">
              <a:solidFill>
                <a:srgbClr val="FFFF66"/>
              </a:solidFill>
            </a:endParaRPr>
          </a:p>
        </p:txBody>
      </p:sp>
      <p:sp>
        <p:nvSpPr>
          <p:cNvPr id="7" name="Footer Placeholder 3">
            <a:extLst>
              <a:ext uri="{FF2B5EF4-FFF2-40B4-BE49-F238E27FC236}">
                <a16:creationId xmlns:a16="http://schemas.microsoft.com/office/drawing/2014/main" id="{B2415619-236D-4A29-8030-FE896CF4FAA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970D4F27-0112-4B94-AC30-F2538B7E116E}"/>
              </a:ext>
            </a:extLst>
          </p:cNvPr>
          <p:cNvSpPr>
            <a:spLocks noGrp="1"/>
          </p:cNvSpPr>
          <p:nvPr>
            <p:ph type="sldNum" sz="quarter" idx="12"/>
          </p:nvPr>
        </p:nvSpPr>
        <p:spPr/>
        <p:txBody>
          <a:bodyPr/>
          <a:lstStyle/>
          <a:p>
            <a:pPr>
              <a:defRPr/>
            </a:pPr>
            <a:fld id="{E1D01EA5-84F5-4A81-9178-ABAEE29216B0}" type="slidenum">
              <a:rPr lang="en-US" altLang="en-US"/>
              <a:pPr>
                <a:defRPr/>
              </a:pPr>
              <a:t>341</a:t>
            </a:fld>
            <a:endParaRPr lang="en-US" altLang="en-US" dirty="0"/>
          </a:p>
        </p:txBody>
      </p:sp>
      <p:sp>
        <p:nvSpPr>
          <p:cNvPr id="5" name="Footer Placeholder 3">
            <a:extLst>
              <a:ext uri="{FF2B5EF4-FFF2-40B4-BE49-F238E27FC236}">
                <a16:creationId xmlns:a16="http://schemas.microsoft.com/office/drawing/2014/main" id="{0EC828DE-403A-4EFB-BCFC-7D1F4B61DF32}"/>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155079" name="Text Box 1027">
            <a:extLst>
              <a:ext uri="{FF2B5EF4-FFF2-40B4-BE49-F238E27FC236}">
                <a16:creationId xmlns:a16="http://schemas.microsoft.com/office/drawing/2014/main" id="{9A723604-6BA4-4C90-BF33-985668F8234F}"/>
              </a:ext>
            </a:extLst>
          </p:cNvPr>
          <p:cNvSpPr txBox="1">
            <a:spLocks noChangeArrowheads="1"/>
          </p:cNvSpPr>
          <p:nvPr/>
        </p:nvSpPr>
        <p:spPr bwMode="auto">
          <a:xfrm>
            <a:off x="1752600" y="1676401"/>
            <a:ext cx="8686800" cy="4268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85000"/>
              </a:lnSpc>
              <a:spcBef>
                <a:spcPct val="30000"/>
              </a:spcBef>
              <a:buClr>
                <a:schemeClr val="tx2"/>
              </a:buClr>
              <a:buSzTx/>
              <a:buFont typeface="Arial" panose="020B0604020202020204" pitchFamily="34" charset="0"/>
              <a:buBlip>
                <a:blip r:embed="rId3"/>
              </a:buBlip>
            </a:pPr>
            <a:r>
              <a:rPr lang="en-US" altLang="en-US" dirty="0"/>
              <a:t>The activities the contractor must perform in order to earn payment</a:t>
            </a:r>
          </a:p>
          <a:p>
            <a:pPr>
              <a:lnSpc>
                <a:spcPct val="85000"/>
              </a:lnSpc>
              <a:spcBef>
                <a:spcPct val="30000"/>
              </a:spcBef>
              <a:buClr>
                <a:schemeClr val="tx2"/>
              </a:buClr>
              <a:buSzTx/>
              <a:buFont typeface="Arial" panose="020B0604020202020204" pitchFamily="34" charset="0"/>
              <a:buBlip>
                <a:blip r:embed="rId3"/>
              </a:buBlip>
            </a:pPr>
            <a:r>
              <a:rPr lang="en-US" altLang="en-US" dirty="0"/>
              <a:t>In addition to what must be done, include: </a:t>
            </a:r>
          </a:p>
          <a:p>
            <a:pPr lvl="1">
              <a:lnSpc>
                <a:spcPct val="85000"/>
              </a:lnSpc>
              <a:spcBef>
                <a:spcPct val="30000"/>
              </a:spcBef>
              <a:buClr>
                <a:schemeClr val="tx2"/>
              </a:buClr>
            </a:pPr>
            <a:r>
              <a:rPr lang="en-US" altLang="en-US" dirty="0">
                <a:solidFill>
                  <a:srgbClr val="66FFFF"/>
                </a:solidFill>
              </a:rPr>
              <a:t>When</a:t>
            </a:r>
            <a:r>
              <a:rPr lang="en-US" altLang="en-US" dirty="0"/>
              <a:t> it must be done</a:t>
            </a:r>
          </a:p>
          <a:p>
            <a:pPr lvl="1">
              <a:lnSpc>
                <a:spcPct val="85000"/>
              </a:lnSpc>
              <a:spcBef>
                <a:spcPct val="30000"/>
              </a:spcBef>
              <a:buClr>
                <a:schemeClr val="tx2"/>
              </a:buClr>
            </a:pPr>
            <a:r>
              <a:rPr lang="en-US" altLang="en-US" dirty="0"/>
              <a:t>The required quality level</a:t>
            </a:r>
          </a:p>
          <a:p>
            <a:pPr lvl="1">
              <a:lnSpc>
                <a:spcPct val="85000"/>
              </a:lnSpc>
              <a:spcBef>
                <a:spcPct val="30000"/>
              </a:spcBef>
              <a:buClr>
                <a:schemeClr val="tx2"/>
              </a:buClr>
            </a:pPr>
            <a:r>
              <a:rPr lang="en-US" altLang="en-US" dirty="0"/>
              <a:t>Maybe, how certain aspects are to be done</a:t>
            </a:r>
          </a:p>
          <a:p>
            <a:pPr lvl="1">
              <a:lnSpc>
                <a:spcPct val="85000"/>
              </a:lnSpc>
              <a:spcBef>
                <a:spcPct val="30000"/>
              </a:spcBef>
              <a:buClr>
                <a:schemeClr val="tx2"/>
              </a:buClr>
            </a:pPr>
            <a:r>
              <a:rPr lang="en-US" altLang="en-US" dirty="0"/>
              <a:t>The criteria that will determine whether the work has been done properly</a:t>
            </a:r>
          </a:p>
          <a:p>
            <a:pPr lvl="2">
              <a:lnSpc>
                <a:spcPct val="85000"/>
              </a:lnSpc>
              <a:spcBef>
                <a:spcPct val="30000"/>
              </a:spcBef>
              <a:buClr>
                <a:schemeClr val="tx2"/>
              </a:buClr>
              <a:buSzTx/>
              <a:buFont typeface="Arial" panose="020B0604020202020204" pitchFamily="34" charset="0"/>
              <a:buBlip>
                <a:blip r:embed="rId4"/>
              </a:buBlip>
            </a:pPr>
            <a:r>
              <a:rPr lang="en-US" altLang="en-US" dirty="0"/>
              <a:t>Acceptance criteria, as discussed earlier under PBC, </a:t>
            </a:r>
            <a:endParaRPr lang="en-US" altLang="en-US" sz="2800" dirty="0"/>
          </a:p>
        </p:txBody>
      </p:sp>
      <p:sp>
        <p:nvSpPr>
          <p:cNvPr id="1155080" name="Text Box 1028">
            <a:extLst>
              <a:ext uri="{FF2B5EF4-FFF2-40B4-BE49-F238E27FC236}">
                <a16:creationId xmlns:a16="http://schemas.microsoft.com/office/drawing/2014/main" id="{FE1F8E12-D20C-429B-845B-39E4B8A68889}"/>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1622489692"/>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26" name="Rectangle 2050">
            <a:extLst>
              <a:ext uri="{FF2B5EF4-FFF2-40B4-BE49-F238E27FC236}">
                <a16:creationId xmlns:a16="http://schemas.microsoft.com/office/drawing/2014/main" id="{7A9BB1D9-AF28-465B-9EEC-58F9153C06D2}"/>
              </a:ext>
            </a:extLst>
          </p:cNvPr>
          <p:cNvSpPr>
            <a:spLocks noGrp="1" noChangeArrowheads="1"/>
          </p:cNvSpPr>
          <p:nvPr>
            <p:ph type="title"/>
          </p:nvPr>
        </p:nvSpPr>
        <p:spPr>
          <a:xfrm>
            <a:off x="1828800" y="277814"/>
            <a:ext cx="8610600" cy="1169987"/>
          </a:xfrm>
        </p:spPr>
        <p:txBody>
          <a:bodyPr>
            <a:normAutofit fontScale="90000"/>
          </a:bodyPr>
          <a:lstStyle/>
          <a:p>
            <a:pPr eaLnBrk="1" hangingPunct="1"/>
            <a:r>
              <a:rPr lang="en-US" altLang="en-US" sz="4000" dirty="0">
                <a:solidFill>
                  <a:srgbClr val="99FF33"/>
                </a:solidFill>
              </a:rPr>
              <a:t>Solicitation Structure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FFF66"/>
                </a:solidFill>
              </a:rPr>
              <a:t>The Scope of Work </a:t>
            </a:r>
            <a:r>
              <a:rPr lang="en-US" altLang="en-US" sz="2400" dirty="0">
                <a:solidFill>
                  <a:srgbClr val="FFFF66"/>
                </a:solidFill>
              </a:rPr>
              <a:t>(Cont’d)</a:t>
            </a:r>
            <a:endParaRPr lang="en-US" altLang="en-US" sz="3200" dirty="0">
              <a:solidFill>
                <a:srgbClr val="FFFF66"/>
              </a:solidFill>
            </a:endParaRPr>
          </a:p>
        </p:txBody>
      </p:sp>
      <p:sp>
        <p:nvSpPr>
          <p:cNvPr id="7" name="Footer Placeholder 3">
            <a:extLst>
              <a:ext uri="{FF2B5EF4-FFF2-40B4-BE49-F238E27FC236}">
                <a16:creationId xmlns:a16="http://schemas.microsoft.com/office/drawing/2014/main" id="{C6DAB241-CF43-4906-9443-F5731981C4B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1FDC8863-01B3-4C04-90A1-533974B5A307}"/>
              </a:ext>
            </a:extLst>
          </p:cNvPr>
          <p:cNvSpPr>
            <a:spLocks noGrp="1"/>
          </p:cNvSpPr>
          <p:nvPr>
            <p:ph type="sldNum" sz="quarter" idx="12"/>
          </p:nvPr>
        </p:nvSpPr>
        <p:spPr/>
        <p:txBody>
          <a:bodyPr/>
          <a:lstStyle/>
          <a:p>
            <a:pPr>
              <a:defRPr/>
            </a:pPr>
            <a:fld id="{D951237B-405A-43A2-9BEC-DCE7ACFF0C89}" type="slidenum">
              <a:rPr lang="en-US" altLang="en-US"/>
              <a:pPr>
                <a:defRPr/>
              </a:pPr>
              <a:t>342</a:t>
            </a:fld>
            <a:endParaRPr lang="en-US" altLang="en-US" dirty="0"/>
          </a:p>
        </p:txBody>
      </p:sp>
      <p:sp>
        <p:nvSpPr>
          <p:cNvPr id="5" name="Footer Placeholder 3">
            <a:extLst>
              <a:ext uri="{FF2B5EF4-FFF2-40B4-BE49-F238E27FC236}">
                <a16:creationId xmlns:a16="http://schemas.microsoft.com/office/drawing/2014/main" id="{A21B62C1-56C4-49DC-8727-0084E16EAC2F}"/>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157127" name="Text Box 2051">
            <a:extLst>
              <a:ext uri="{FF2B5EF4-FFF2-40B4-BE49-F238E27FC236}">
                <a16:creationId xmlns:a16="http://schemas.microsoft.com/office/drawing/2014/main" id="{69B54FF1-2B9D-44CA-821F-EF0CCE455EF3}"/>
              </a:ext>
            </a:extLst>
          </p:cNvPr>
          <p:cNvSpPr txBox="1">
            <a:spLocks noChangeArrowheads="1"/>
          </p:cNvSpPr>
          <p:nvPr/>
        </p:nvSpPr>
        <p:spPr bwMode="auto">
          <a:xfrm>
            <a:off x="2209800" y="1676400"/>
            <a:ext cx="8229600" cy="4610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85000"/>
              </a:lnSpc>
              <a:spcBef>
                <a:spcPct val="30000"/>
              </a:spcBef>
              <a:buClr>
                <a:schemeClr val="tx2"/>
              </a:buClr>
              <a:buSzTx/>
              <a:buFont typeface="Arial" panose="020B0604020202020204" pitchFamily="34" charset="0"/>
              <a:buBlip>
                <a:blip r:embed="rId3"/>
              </a:buBlip>
            </a:pPr>
            <a:r>
              <a:rPr lang="en-US" altLang="en-US" dirty="0"/>
              <a:t>Such activities as required:</a:t>
            </a:r>
          </a:p>
          <a:p>
            <a:pPr lvl="1">
              <a:lnSpc>
                <a:spcPct val="85000"/>
              </a:lnSpc>
              <a:spcBef>
                <a:spcPct val="30000"/>
              </a:spcBef>
              <a:buClr>
                <a:schemeClr val="tx2"/>
              </a:buClr>
            </a:pPr>
            <a:r>
              <a:rPr lang="en-US" altLang="en-US" dirty="0"/>
              <a:t>Meetings</a:t>
            </a:r>
          </a:p>
          <a:p>
            <a:pPr lvl="1">
              <a:lnSpc>
                <a:spcPct val="85000"/>
              </a:lnSpc>
              <a:spcBef>
                <a:spcPct val="30000"/>
              </a:spcBef>
              <a:buClr>
                <a:schemeClr val="tx2"/>
              </a:buClr>
            </a:pPr>
            <a:r>
              <a:rPr lang="en-US" altLang="en-US" dirty="0"/>
              <a:t>Reports</a:t>
            </a:r>
          </a:p>
          <a:p>
            <a:pPr lvl="1">
              <a:lnSpc>
                <a:spcPct val="85000"/>
              </a:lnSpc>
              <a:spcBef>
                <a:spcPct val="30000"/>
              </a:spcBef>
              <a:buClr>
                <a:schemeClr val="tx2"/>
              </a:buClr>
            </a:pPr>
            <a:r>
              <a:rPr lang="en-US" altLang="en-US" dirty="0"/>
              <a:t>Presentations</a:t>
            </a:r>
          </a:p>
          <a:p>
            <a:pPr lvl="1">
              <a:lnSpc>
                <a:spcPct val="85000"/>
              </a:lnSpc>
              <a:spcBef>
                <a:spcPct val="30000"/>
              </a:spcBef>
              <a:buClr>
                <a:schemeClr val="tx2"/>
              </a:buClr>
            </a:pPr>
            <a:r>
              <a:rPr lang="en-US" altLang="en-US" dirty="0"/>
              <a:t>Surveys</a:t>
            </a:r>
          </a:p>
          <a:p>
            <a:pPr>
              <a:lnSpc>
                <a:spcPct val="85000"/>
              </a:lnSpc>
              <a:spcBef>
                <a:spcPct val="30000"/>
              </a:spcBef>
              <a:buClr>
                <a:schemeClr val="tx2"/>
              </a:buClr>
              <a:buSzTx/>
              <a:buFont typeface="Arial" panose="020B0604020202020204" pitchFamily="34" charset="0"/>
              <a:buBlip>
                <a:blip r:embed="rId3"/>
              </a:buBlip>
            </a:pPr>
            <a:r>
              <a:rPr lang="en-US" altLang="en-US" dirty="0"/>
              <a:t>Are part of the Scope of Work (SOW) and must be adequately described</a:t>
            </a:r>
          </a:p>
          <a:p>
            <a:pPr>
              <a:lnSpc>
                <a:spcPct val="85000"/>
              </a:lnSpc>
              <a:spcBef>
                <a:spcPct val="30000"/>
              </a:spcBef>
              <a:buClr>
                <a:schemeClr val="tx2"/>
              </a:buClr>
              <a:buSzTx/>
              <a:buFont typeface="Arial" panose="020B0604020202020204" pitchFamily="34" charset="0"/>
              <a:buBlip>
                <a:blip r:embed="rId3"/>
              </a:buBlip>
            </a:pPr>
            <a:r>
              <a:rPr lang="en-US" altLang="en-US" dirty="0"/>
              <a:t>Pricing is a major SOW component</a:t>
            </a:r>
          </a:p>
          <a:p>
            <a:pPr lvl="1">
              <a:lnSpc>
                <a:spcPct val="85000"/>
              </a:lnSpc>
              <a:spcBef>
                <a:spcPct val="30000"/>
              </a:spcBef>
              <a:buClr>
                <a:schemeClr val="tx2"/>
              </a:buClr>
              <a:buNone/>
            </a:pPr>
            <a:endParaRPr lang="en-US" altLang="en-US" sz="3200" dirty="0"/>
          </a:p>
        </p:txBody>
      </p:sp>
      <p:sp>
        <p:nvSpPr>
          <p:cNvPr id="1157128" name="Text Box 2052">
            <a:extLst>
              <a:ext uri="{FF2B5EF4-FFF2-40B4-BE49-F238E27FC236}">
                <a16:creationId xmlns:a16="http://schemas.microsoft.com/office/drawing/2014/main" id="{08C7F24C-2FD6-491C-8FE6-9B0DC5F8E61B}"/>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3440308409"/>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4" name="Rectangle 1026">
            <a:extLst>
              <a:ext uri="{FF2B5EF4-FFF2-40B4-BE49-F238E27FC236}">
                <a16:creationId xmlns:a16="http://schemas.microsoft.com/office/drawing/2014/main" id="{219ED063-4B66-40D4-86D4-9CAC3870C7D0}"/>
              </a:ext>
            </a:extLst>
          </p:cNvPr>
          <p:cNvSpPr>
            <a:spLocks noGrp="1" noChangeArrowheads="1"/>
          </p:cNvSpPr>
          <p:nvPr>
            <p:ph type="title"/>
          </p:nvPr>
        </p:nvSpPr>
        <p:spPr>
          <a:xfrm>
            <a:off x="1828800" y="277814"/>
            <a:ext cx="8610600" cy="1322387"/>
          </a:xfrm>
        </p:spPr>
        <p:txBody>
          <a:bodyPr>
            <a:normAutofit fontScale="90000"/>
          </a:bodyPr>
          <a:lstStyle/>
          <a:p>
            <a:pPr eaLnBrk="1" hangingPunct="1"/>
            <a:r>
              <a:rPr lang="en-US" altLang="en-US" sz="4000" dirty="0">
                <a:solidFill>
                  <a:srgbClr val="99FF33"/>
                </a:solidFill>
              </a:rPr>
              <a:t>Solicitation Structure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FFF66"/>
                </a:solidFill>
              </a:rPr>
              <a:t>The Scope of Work </a:t>
            </a:r>
            <a:r>
              <a:rPr lang="en-US" altLang="en-US" sz="2400" dirty="0">
                <a:solidFill>
                  <a:srgbClr val="FFFF66"/>
                </a:solidFill>
              </a:rPr>
              <a:t>(Cont’d)</a:t>
            </a:r>
            <a:endParaRPr lang="en-US" altLang="en-US" sz="3200" dirty="0">
              <a:solidFill>
                <a:srgbClr val="FFFF66"/>
              </a:solidFill>
            </a:endParaRPr>
          </a:p>
        </p:txBody>
      </p:sp>
      <p:sp>
        <p:nvSpPr>
          <p:cNvPr id="7" name="Footer Placeholder 3">
            <a:extLst>
              <a:ext uri="{FF2B5EF4-FFF2-40B4-BE49-F238E27FC236}">
                <a16:creationId xmlns:a16="http://schemas.microsoft.com/office/drawing/2014/main" id="{C3257488-D875-4EEB-8F97-55D7CAECC91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F03A4D6A-34BE-46DF-86AF-BA6BEBB052FC}"/>
              </a:ext>
            </a:extLst>
          </p:cNvPr>
          <p:cNvSpPr>
            <a:spLocks noGrp="1"/>
          </p:cNvSpPr>
          <p:nvPr>
            <p:ph type="sldNum" sz="quarter" idx="12"/>
          </p:nvPr>
        </p:nvSpPr>
        <p:spPr/>
        <p:txBody>
          <a:bodyPr/>
          <a:lstStyle/>
          <a:p>
            <a:pPr>
              <a:defRPr/>
            </a:pPr>
            <a:fld id="{3635E7C2-67C9-46CF-A4F4-977C209AF749}" type="slidenum">
              <a:rPr lang="en-US" altLang="en-US"/>
              <a:pPr>
                <a:defRPr/>
              </a:pPr>
              <a:t>343</a:t>
            </a:fld>
            <a:endParaRPr lang="en-US" altLang="en-US" dirty="0"/>
          </a:p>
        </p:txBody>
      </p:sp>
      <p:sp>
        <p:nvSpPr>
          <p:cNvPr id="1159175" name="Text Box 1027">
            <a:extLst>
              <a:ext uri="{FF2B5EF4-FFF2-40B4-BE49-F238E27FC236}">
                <a16:creationId xmlns:a16="http://schemas.microsoft.com/office/drawing/2014/main" id="{168C5A68-B73D-4740-B57F-BE8E1F69ABFD}"/>
              </a:ext>
            </a:extLst>
          </p:cNvPr>
          <p:cNvSpPr txBox="1">
            <a:spLocks noChangeArrowheads="1"/>
          </p:cNvSpPr>
          <p:nvPr/>
        </p:nvSpPr>
        <p:spPr bwMode="auto">
          <a:xfrm>
            <a:off x="655163" y="2099036"/>
            <a:ext cx="11090635" cy="4557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30000"/>
              </a:spcBef>
              <a:buClr>
                <a:schemeClr val="tx2"/>
              </a:buClr>
              <a:buSzTx/>
              <a:buFont typeface="Arial" panose="020B0604020202020204" pitchFamily="34" charset="0"/>
              <a:buBlip>
                <a:blip r:embed="rId3"/>
              </a:buBlip>
            </a:pPr>
            <a:r>
              <a:rPr lang="en-US" altLang="en-US" dirty="0"/>
              <a:t>Optional activities can be included</a:t>
            </a:r>
          </a:p>
          <a:p>
            <a:pPr lvl="1">
              <a:spcBef>
                <a:spcPct val="30000"/>
              </a:spcBef>
              <a:buClr>
                <a:schemeClr val="tx2"/>
              </a:buClr>
            </a:pPr>
            <a:r>
              <a:rPr lang="en-US" altLang="en-US" dirty="0"/>
              <a:t>Activities that will only be done at the unilateral option of the State</a:t>
            </a:r>
          </a:p>
          <a:p>
            <a:pPr lvl="1">
              <a:spcBef>
                <a:spcPct val="30000"/>
              </a:spcBef>
              <a:buClr>
                <a:schemeClr val="tx2"/>
              </a:buClr>
            </a:pPr>
            <a:r>
              <a:rPr lang="en-US" altLang="en-US" dirty="0"/>
              <a:t>To be a true option the price to perform the optional activity must be provided</a:t>
            </a:r>
          </a:p>
          <a:p>
            <a:pPr lvl="2">
              <a:spcBef>
                <a:spcPct val="30000"/>
              </a:spcBef>
              <a:buClr>
                <a:schemeClr val="tx2"/>
              </a:buClr>
              <a:buSzTx/>
              <a:buFont typeface="Arial" panose="020B0604020202020204" pitchFamily="34" charset="0"/>
              <a:buBlip>
                <a:blip r:embed="rId4"/>
              </a:buBlip>
            </a:pPr>
            <a:r>
              <a:rPr lang="en-US" altLang="en-US" dirty="0"/>
              <a:t>As described earlier</a:t>
            </a:r>
          </a:p>
          <a:p>
            <a:pPr lvl="1">
              <a:spcBef>
                <a:spcPct val="30000"/>
              </a:spcBef>
              <a:buClr>
                <a:schemeClr val="tx2"/>
              </a:buClr>
            </a:pPr>
            <a:r>
              <a:rPr lang="en-US" altLang="en-US" dirty="0"/>
              <a:t>This will allow vendors’ capability to perform the activity to be part of the award determination</a:t>
            </a:r>
          </a:p>
          <a:p>
            <a:pPr lvl="1">
              <a:spcBef>
                <a:spcPct val="30000"/>
              </a:spcBef>
              <a:buClr>
                <a:schemeClr val="tx2"/>
              </a:buClr>
              <a:buFont typeface="Arial" panose="020B0604020202020204" pitchFamily="34" charset="0"/>
              <a:buChar char="→"/>
            </a:pPr>
            <a:endParaRPr lang="en-US" altLang="en-US" dirty="0"/>
          </a:p>
        </p:txBody>
      </p:sp>
      <p:sp>
        <p:nvSpPr>
          <p:cNvPr id="1159176" name="Text Box 1028">
            <a:extLst>
              <a:ext uri="{FF2B5EF4-FFF2-40B4-BE49-F238E27FC236}">
                <a16:creationId xmlns:a16="http://schemas.microsoft.com/office/drawing/2014/main" id="{E2931481-B325-47BE-8A46-C1052909046E}"/>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2920922376"/>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22" name="Rectangle 1026">
            <a:extLst>
              <a:ext uri="{FF2B5EF4-FFF2-40B4-BE49-F238E27FC236}">
                <a16:creationId xmlns:a16="http://schemas.microsoft.com/office/drawing/2014/main" id="{7763FA49-A4B6-4965-98A7-579BDCC80D92}"/>
              </a:ext>
            </a:extLst>
          </p:cNvPr>
          <p:cNvSpPr>
            <a:spLocks noGrp="1" noChangeArrowheads="1"/>
          </p:cNvSpPr>
          <p:nvPr>
            <p:ph type="title"/>
          </p:nvPr>
        </p:nvSpPr>
        <p:spPr>
          <a:xfrm>
            <a:off x="1828800" y="277814"/>
            <a:ext cx="8610600" cy="1398587"/>
          </a:xfrm>
        </p:spPr>
        <p:txBody>
          <a:bodyPr>
            <a:normAutofit fontScale="90000"/>
          </a:bodyPr>
          <a:lstStyle/>
          <a:p>
            <a:pPr eaLnBrk="1" hangingPunct="1"/>
            <a:r>
              <a:rPr lang="en-US" altLang="en-US" sz="4000" dirty="0">
                <a:solidFill>
                  <a:srgbClr val="99FF33"/>
                </a:solidFill>
              </a:rPr>
              <a:t>Solicitation Structure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FFF66"/>
                </a:solidFill>
              </a:rPr>
              <a:t>The Scope of Work </a:t>
            </a:r>
            <a:r>
              <a:rPr lang="en-US" altLang="en-US" sz="2400" dirty="0">
                <a:solidFill>
                  <a:srgbClr val="FFFF66"/>
                </a:solidFill>
              </a:rPr>
              <a:t>(Cont’d)</a:t>
            </a:r>
            <a:endParaRPr lang="en-US" altLang="en-US" sz="3200" dirty="0">
              <a:solidFill>
                <a:srgbClr val="FFFF66"/>
              </a:solidFill>
            </a:endParaRPr>
          </a:p>
        </p:txBody>
      </p:sp>
      <p:sp>
        <p:nvSpPr>
          <p:cNvPr id="7" name="Footer Placeholder 3">
            <a:extLst>
              <a:ext uri="{FF2B5EF4-FFF2-40B4-BE49-F238E27FC236}">
                <a16:creationId xmlns:a16="http://schemas.microsoft.com/office/drawing/2014/main" id="{E19F3B08-2262-41E2-8D95-97F15491D4D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327F49AE-AA37-4348-BD0D-D363988DFAFF}"/>
              </a:ext>
            </a:extLst>
          </p:cNvPr>
          <p:cNvSpPr>
            <a:spLocks noGrp="1"/>
          </p:cNvSpPr>
          <p:nvPr>
            <p:ph type="sldNum" sz="quarter" idx="12"/>
          </p:nvPr>
        </p:nvSpPr>
        <p:spPr/>
        <p:txBody>
          <a:bodyPr/>
          <a:lstStyle/>
          <a:p>
            <a:pPr>
              <a:defRPr/>
            </a:pPr>
            <a:fld id="{98E5FEB2-C5FA-4391-8760-F8538B1627F0}" type="slidenum">
              <a:rPr lang="en-US" altLang="en-US"/>
              <a:pPr>
                <a:defRPr/>
              </a:pPr>
              <a:t>344</a:t>
            </a:fld>
            <a:endParaRPr lang="en-US" altLang="en-US" dirty="0"/>
          </a:p>
        </p:txBody>
      </p:sp>
      <p:sp>
        <p:nvSpPr>
          <p:cNvPr id="1161223" name="Text Box 1027">
            <a:extLst>
              <a:ext uri="{FF2B5EF4-FFF2-40B4-BE49-F238E27FC236}">
                <a16:creationId xmlns:a16="http://schemas.microsoft.com/office/drawing/2014/main" id="{AF0A7276-076E-4391-99F4-BD5BF7BDC2C1}"/>
              </a:ext>
            </a:extLst>
          </p:cNvPr>
          <p:cNvSpPr txBox="1">
            <a:spLocks noChangeArrowheads="1"/>
          </p:cNvSpPr>
          <p:nvPr/>
        </p:nvSpPr>
        <p:spPr bwMode="auto">
          <a:xfrm>
            <a:off x="461913" y="2057400"/>
            <a:ext cx="11274458" cy="450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85000"/>
              </a:lnSpc>
              <a:spcBef>
                <a:spcPct val="30000"/>
              </a:spcBef>
              <a:buClr>
                <a:schemeClr val="tx2"/>
              </a:buClr>
              <a:buSzTx/>
              <a:buFont typeface="Arial" panose="020B0604020202020204" pitchFamily="34" charset="0"/>
              <a:buBlip>
                <a:blip r:embed="rId3"/>
              </a:buBlip>
            </a:pPr>
            <a:r>
              <a:rPr lang="en-US" altLang="en-US" dirty="0"/>
              <a:t>A possible modification item can be included</a:t>
            </a:r>
          </a:p>
          <a:p>
            <a:pPr lvl="1">
              <a:spcBef>
                <a:spcPct val="30000"/>
              </a:spcBef>
              <a:buClr>
                <a:schemeClr val="tx2"/>
              </a:buClr>
            </a:pPr>
            <a:r>
              <a:rPr lang="en-US" altLang="en-US" dirty="0"/>
              <a:t>If it is known that the State may want a given general activity performed in the future; but,</a:t>
            </a:r>
          </a:p>
          <a:p>
            <a:pPr lvl="1">
              <a:spcBef>
                <a:spcPct val="30000"/>
              </a:spcBef>
              <a:buClr>
                <a:schemeClr val="tx2"/>
              </a:buClr>
            </a:pPr>
            <a:r>
              <a:rPr lang="en-US" altLang="en-US" dirty="0"/>
              <a:t>The possible future activity cannot be described in sufficient detail to constitute a true option </a:t>
            </a:r>
          </a:p>
          <a:p>
            <a:pPr lvl="1">
              <a:spcBef>
                <a:spcPct val="30000"/>
              </a:spcBef>
              <a:buClr>
                <a:schemeClr val="tx2"/>
              </a:buClr>
            </a:pPr>
            <a:r>
              <a:rPr lang="en-US" altLang="en-US" dirty="0"/>
              <a:t>And it isn’t possible for a price to be quoted</a:t>
            </a:r>
          </a:p>
          <a:p>
            <a:pPr lvl="1">
              <a:spcBef>
                <a:spcPct val="30000"/>
              </a:spcBef>
              <a:buClr>
                <a:schemeClr val="tx2"/>
              </a:buClr>
            </a:pPr>
            <a:r>
              <a:rPr lang="en-US" altLang="en-US" dirty="0"/>
              <a:t>A provision can be included that anticipates a future modification to incorporate the activity</a:t>
            </a:r>
          </a:p>
          <a:p>
            <a:pPr lvl="1">
              <a:lnSpc>
                <a:spcPct val="85000"/>
              </a:lnSpc>
              <a:spcBef>
                <a:spcPct val="30000"/>
              </a:spcBef>
              <a:buClr>
                <a:schemeClr val="tx2"/>
              </a:buClr>
              <a:buFont typeface="Arial" panose="020B0604020202020204" pitchFamily="34" charset="0"/>
              <a:buChar char="→"/>
            </a:pPr>
            <a:endParaRPr lang="en-US" altLang="en-US" dirty="0"/>
          </a:p>
        </p:txBody>
      </p:sp>
      <p:sp>
        <p:nvSpPr>
          <p:cNvPr id="1161224" name="Text Box 1028">
            <a:extLst>
              <a:ext uri="{FF2B5EF4-FFF2-40B4-BE49-F238E27FC236}">
                <a16:creationId xmlns:a16="http://schemas.microsoft.com/office/drawing/2014/main" id="{9C58D950-16F5-40D3-A578-36FB3023E6CD}"/>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123821734"/>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70" name="Rectangle 2">
            <a:extLst>
              <a:ext uri="{FF2B5EF4-FFF2-40B4-BE49-F238E27FC236}">
                <a16:creationId xmlns:a16="http://schemas.microsoft.com/office/drawing/2014/main" id="{0E910592-175D-4D2D-8664-BEFA7B412B5B}"/>
              </a:ext>
            </a:extLst>
          </p:cNvPr>
          <p:cNvSpPr>
            <a:spLocks noGrp="1" noChangeArrowheads="1"/>
          </p:cNvSpPr>
          <p:nvPr>
            <p:ph type="title"/>
          </p:nvPr>
        </p:nvSpPr>
        <p:spPr>
          <a:xfrm>
            <a:off x="1828800" y="277814"/>
            <a:ext cx="8610600" cy="1322387"/>
          </a:xfrm>
        </p:spPr>
        <p:txBody>
          <a:bodyPr>
            <a:normAutofit fontScale="90000"/>
          </a:bodyPr>
          <a:lstStyle/>
          <a:p>
            <a:pPr eaLnBrk="1" hangingPunct="1"/>
            <a:r>
              <a:rPr lang="en-US" altLang="en-US" sz="4000" dirty="0">
                <a:solidFill>
                  <a:srgbClr val="99FF33"/>
                </a:solidFill>
              </a:rPr>
              <a:t>Solicitation Structure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FFF66"/>
                </a:solidFill>
              </a:rPr>
              <a:t>The Scope of Work </a:t>
            </a:r>
            <a:r>
              <a:rPr lang="en-US" altLang="en-US" sz="2400" dirty="0">
                <a:solidFill>
                  <a:srgbClr val="FFFF66"/>
                </a:solidFill>
              </a:rPr>
              <a:t>(Cont’d)</a:t>
            </a:r>
            <a:endParaRPr lang="en-US" altLang="en-US" sz="3200" dirty="0">
              <a:solidFill>
                <a:srgbClr val="FFFF66"/>
              </a:solidFill>
            </a:endParaRPr>
          </a:p>
        </p:txBody>
      </p:sp>
      <p:sp>
        <p:nvSpPr>
          <p:cNvPr id="7" name="Footer Placeholder 3">
            <a:extLst>
              <a:ext uri="{FF2B5EF4-FFF2-40B4-BE49-F238E27FC236}">
                <a16:creationId xmlns:a16="http://schemas.microsoft.com/office/drawing/2014/main" id="{0154E64A-846C-4FF8-97DF-76A55BB44626}"/>
              </a:ext>
            </a:extLst>
          </p:cNvPr>
          <p:cNvSpPr>
            <a:spLocks noGrp="1"/>
          </p:cNvSpPr>
          <p:nvPr>
            <p:ph type="ftr" sz="quarter" idx="11"/>
          </p:nvPr>
        </p:nvSpPr>
        <p:spPr>
          <a:xfrm>
            <a:off x="382553" y="6443116"/>
            <a:ext cx="9881120" cy="326572"/>
          </a:xfrm>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18B9FAF7-0EE2-4510-A358-2F4B94319A1C}"/>
              </a:ext>
            </a:extLst>
          </p:cNvPr>
          <p:cNvSpPr>
            <a:spLocks noGrp="1"/>
          </p:cNvSpPr>
          <p:nvPr>
            <p:ph type="sldNum" sz="quarter" idx="12"/>
          </p:nvPr>
        </p:nvSpPr>
        <p:spPr/>
        <p:txBody>
          <a:bodyPr/>
          <a:lstStyle/>
          <a:p>
            <a:pPr>
              <a:defRPr/>
            </a:pPr>
            <a:fld id="{059626E5-2866-4B01-BDF5-ECEBA425BE69}" type="slidenum">
              <a:rPr lang="en-US" altLang="en-US"/>
              <a:pPr>
                <a:defRPr/>
              </a:pPr>
              <a:t>345</a:t>
            </a:fld>
            <a:endParaRPr lang="en-US" altLang="en-US" dirty="0"/>
          </a:p>
        </p:txBody>
      </p:sp>
      <p:sp>
        <p:nvSpPr>
          <p:cNvPr id="6" name="Slide Number Placeholder 4">
            <a:extLst>
              <a:ext uri="{FF2B5EF4-FFF2-40B4-BE49-F238E27FC236}">
                <a16:creationId xmlns:a16="http://schemas.microsoft.com/office/drawing/2014/main" id="{763FF616-9948-4470-8805-E2134673A873}"/>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163271" name="Text Box 3">
            <a:extLst>
              <a:ext uri="{FF2B5EF4-FFF2-40B4-BE49-F238E27FC236}">
                <a16:creationId xmlns:a16="http://schemas.microsoft.com/office/drawing/2014/main" id="{83B7E32B-1173-4040-897B-FE794393307E}"/>
              </a:ext>
            </a:extLst>
          </p:cNvPr>
          <p:cNvSpPr txBox="1">
            <a:spLocks noChangeArrowheads="1"/>
          </p:cNvSpPr>
          <p:nvPr/>
        </p:nvSpPr>
        <p:spPr bwMode="auto">
          <a:xfrm>
            <a:off x="853126" y="1752601"/>
            <a:ext cx="10605154" cy="4690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30000"/>
              </a:spcBef>
              <a:buClr>
                <a:schemeClr val="tx2"/>
              </a:buClr>
              <a:buSzTx/>
              <a:buFont typeface="Arial" panose="020B0604020202020204" pitchFamily="34" charset="0"/>
              <a:buBlip>
                <a:blip r:embed="rId3"/>
              </a:buBlip>
            </a:pPr>
            <a:r>
              <a:rPr lang="en-US" altLang="en-US" dirty="0"/>
              <a:t>A future modification provision:</a:t>
            </a:r>
          </a:p>
          <a:p>
            <a:pPr lvl="1">
              <a:spcBef>
                <a:spcPct val="30000"/>
              </a:spcBef>
              <a:buClr>
                <a:schemeClr val="tx2"/>
              </a:buClr>
            </a:pPr>
            <a:r>
              <a:rPr lang="en-US" altLang="en-US" dirty="0"/>
              <a:t>Allows vendors’ capability to perform the activity to be part of the award determination</a:t>
            </a:r>
          </a:p>
          <a:p>
            <a:pPr lvl="1">
              <a:spcBef>
                <a:spcPct val="30000"/>
              </a:spcBef>
              <a:buClr>
                <a:schemeClr val="tx2"/>
              </a:buClr>
            </a:pPr>
            <a:r>
              <a:rPr lang="en-US" altLang="en-US" dirty="0"/>
              <a:t>Will ensure that the modification would not be construed to be:</a:t>
            </a:r>
          </a:p>
          <a:p>
            <a:pPr lvl="2">
              <a:spcBef>
                <a:spcPct val="30000"/>
              </a:spcBef>
              <a:buClr>
                <a:schemeClr val="tx2"/>
              </a:buClr>
              <a:buSzTx/>
              <a:buFont typeface="Arial" panose="020B0604020202020204" pitchFamily="34" charset="0"/>
              <a:buBlip>
                <a:blip r:embed="rId4"/>
              </a:buBlip>
            </a:pPr>
            <a:r>
              <a:rPr lang="en-US" altLang="en-US" dirty="0"/>
              <a:t>Outside the scope of the contract, which would preclude the modification from being done</a:t>
            </a:r>
          </a:p>
          <a:p>
            <a:pPr lvl="2">
              <a:spcBef>
                <a:spcPct val="30000"/>
              </a:spcBef>
              <a:buClr>
                <a:schemeClr val="tx2"/>
              </a:buClr>
              <a:buSzTx/>
              <a:buFont typeface="Arial" panose="020B0604020202020204" pitchFamily="34" charset="0"/>
              <a:buBlip>
                <a:blip r:embed="rId4"/>
              </a:buBlip>
            </a:pPr>
            <a:r>
              <a:rPr lang="en-US" altLang="en-US" dirty="0"/>
              <a:t>A material change to the contract which, by itself, would require BPW approval</a:t>
            </a:r>
          </a:p>
          <a:p>
            <a:pPr lvl="1">
              <a:lnSpc>
                <a:spcPct val="85000"/>
              </a:lnSpc>
              <a:spcBef>
                <a:spcPct val="30000"/>
              </a:spcBef>
              <a:buClr>
                <a:schemeClr val="tx2"/>
              </a:buClr>
              <a:buFont typeface="Arial" panose="020B0604020202020204" pitchFamily="34" charset="0"/>
              <a:buChar char="→"/>
            </a:pPr>
            <a:endParaRPr lang="en-US" altLang="en-US" sz="2400" dirty="0"/>
          </a:p>
        </p:txBody>
      </p:sp>
      <p:sp>
        <p:nvSpPr>
          <p:cNvPr id="1163272" name="Text Box 4">
            <a:extLst>
              <a:ext uri="{FF2B5EF4-FFF2-40B4-BE49-F238E27FC236}">
                <a16:creationId xmlns:a16="http://schemas.microsoft.com/office/drawing/2014/main" id="{3D14E02A-E2B0-449B-863C-E724A3C42A04}"/>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3804999786"/>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7474" name="Rectangle 2">
            <a:extLst>
              <a:ext uri="{FF2B5EF4-FFF2-40B4-BE49-F238E27FC236}">
                <a16:creationId xmlns:a16="http://schemas.microsoft.com/office/drawing/2014/main" id="{F11CAE67-F093-478C-AE67-79DD728D884B}"/>
              </a:ext>
            </a:extLst>
          </p:cNvPr>
          <p:cNvSpPr>
            <a:spLocks noGrp="1" noChangeArrowheads="1"/>
          </p:cNvSpPr>
          <p:nvPr>
            <p:ph type="title"/>
          </p:nvPr>
        </p:nvSpPr>
        <p:spPr>
          <a:xfrm>
            <a:off x="2209800" y="1447800"/>
            <a:ext cx="7772400" cy="1828800"/>
          </a:xfrm>
        </p:spPr>
        <p:txBody>
          <a:bodyPr>
            <a:normAutofit/>
          </a:bodyPr>
          <a:lstStyle/>
          <a:p>
            <a:pPr eaLnBrk="1" hangingPunct="1">
              <a:defRPr/>
            </a:pPr>
            <a:br>
              <a:rPr lang="en-US" altLang="en-US" dirty="0"/>
            </a:br>
            <a:r>
              <a:rPr lang="en-US" altLang="en-US" dirty="0"/>
              <a:t> </a:t>
            </a:r>
            <a:r>
              <a:rPr lang="en-US" altLang="en-US" sz="4000" dirty="0"/>
              <a:t>Basis for Award </a:t>
            </a:r>
            <a:br>
              <a:rPr lang="en-US" altLang="en-US" sz="4000" dirty="0"/>
            </a:br>
            <a:endParaRPr lang="en-US" altLang="en-US" sz="4000" dirty="0"/>
          </a:p>
        </p:txBody>
      </p:sp>
      <p:sp>
        <p:nvSpPr>
          <p:cNvPr id="6" name="Footer Placeholder 2">
            <a:extLst>
              <a:ext uri="{FF2B5EF4-FFF2-40B4-BE49-F238E27FC236}">
                <a16:creationId xmlns:a16="http://schemas.microsoft.com/office/drawing/2014/main" id="{68EA11C0-0844-486B-A56B-3322FE44EE7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3">
            <a:extLst>
              <a:ext uri="{FF2B5EF4-FFF2-40B4-BE49-F238E27FC236}">
                <a16:creationId xmlns:a16="http://schemas.microsoft.com/office/drawing/2014/main" id="{9A6A4D86-BC02-4F13-85DC-F3D2E35B2A5C}"/>
              </a:ext>
            </a:extLst>
          </p:cNvPr>
          <p:cNvSpPr>
            <a:spLocks noGrp="1"/>
          </p:cNvSpPr>
          <p:nvPr>
            <p:ph type="sldNum" sz="quarter" idx="12"/>
          </p:nvPr>
        </p:nvSpPr>
        <p:spPr/>
        <p:txBody>
          <a:bodyPr/>
          <a:lstStyle/>
          <a:p>
            <a:pPr>
              <a:defRPr/>
            </a:pPr>
            <a:fld id="{92A40B30-3C4D-4596-B039-352EF517B811}" type="slidenum">
              <a:rPr lang="en-US" altLang="en-US"/>
              <a:pPr>
                <a:defRPr/>
              </a:pPr>
              <a:t>346</a:t>
            </a:fld>
            <a:endParaRPr lang="en-US" altLang="en-US" dirty="0"/>
          </a:p>
        </p:txBody>
      </p:sp>
      <p:sp>
        <p:nvSpPr>
          <p:cNvPr id="562183" name="Rectangle 7">
            <a:extLst>
              <a:ext uri="{FF2B5EF4-FFF2-40B4-BE49-F238E27FC236}">
                <a16:creationId xmlns:a16="http://schemas.microsoft.com/office/drawing/2014/main" id="{61F9C550-B1EE-4168-B646-A2A6707712F4}"/>
              </a:ext>
            </a:extLst>
          </p:cNvPr>
          <p:cNvSpPr>
            <a:spLocks noGrp="1" noChangeArrowheads="1"/>
          </p:cNvSpPr>
          <p:nvPr>
            <p:ph type="subTitle" idx="4294967295"/>
          </p:nvPr>
        </p:nvSpPr>
        <p:spPr>
          <a:xfrm>
            <a:off x="65988" y="3505200"/>
            <a:ext cx="12126012" cy="2133600"/>
          </a:xfrm>
        </p:spPr>
        <p:txBody>
          <a:bodyPr/>
          <a:lstStyle/>
          <a:p>
            <a:pPr marL="0" indent="0" algn="ctr">
              <a:spcBef>
                <a:spcPct val="0"/>
              </a:spcBef>
              <a:buClrTx/>
              <a:buSzTx/>
              <a:buNone/>
              <a:defRPr/>
            </a:pPr>
            <a:r>
              <a:rPr lang="en-US" altLang="en-US" sz="4800" dirty="0">
                <a:solidFill>
                  <a:srgbClr val="99FF33"/>
                </a:solidFill>
              </a:rPr>
              <a:t>Regional &amp; Functional Awards</a:t>
            </a:r>
          </a:p>
        </p:txBody>
      </p:sp>
      <p:sp>
        <p:nvSpPr>
          <p:cNvPr id="4" name="Footer Placeholder 2">
            <a:extLst>
              <a:ext uri="{FF2B5EF4-FFF2-40B4-BE49-F238E27FC236}">
                <a16:creationId xmlns:a16="http://schemas.microsoft.com/office/drawing/2014/main" id="{4A60D685-EFCD-4F4B-9339-E1161051CF5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3">
            <a:extLst>
              <a:ext uri="{FF2B5EF4-FFF2-40B4-BE49-F238E27FC236}">
                <a16:creationId xmlns:a16="http://schemas.microsoft.com/office/drawing/2014/main" id="{2B4B62F1-FBA4-4EB3-81E9-BB685706DCB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236734003"/>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9522" name="Rectangle 2">
            <a:extLst>
              <a:ext uri="{FF2B5EF4-FFF2-40B4-BE49-F238E27FC236}">
                <a16:creationId xmlns:a16="http://schemas.microsoft.com/office/drawing/2014/main" id="{5F4C5172-4EF8-46BF-8BAE-47AB7F7EC7C2}"/>
              </a:ext>
            </a:extLst>
          </p:cNvPr>
          <p:cNvSpPr>
            <a:spLocks noGrp="1" noChangeArrowheads="1"/>
          </p:cNvSpPr>
          <p:nvPr>
            <p:ph type="title"/>
          </p:nvPr>
        </p:nvSpPr>
        <p:spPr/>
        <p:txBody>
          <a:bodyPr/>
          <a:lstStyle/>
          <a:p>
            <a:pPr eaLnBrk="1" hangingPunct="1">
              <a:defRPr/>
            </a:pPr>
            <a:r>
              <a:rPr lang="en-US" sz="4000" dirty="0"/>
              <a:t>Regional &amp; Functional Awards</a:t>
            </a:r>
          </a:p>
        </p:txBody>
      </p:sp>
      <p:sp>
        <p:nvSpPr>
          <p:cNvPr id="3179523" name="Rectangle 3">
            <a:extLst>
              <a:ext uri="{FF2B5EF4-FFF2-40B4-BE49-F238E27FC236}">
                <a16:creationId xmlns:a16="http://schemas.microsoft.com/office/drawing/2014/main" id="{F310C7B3-361A-4543-82BA-8B67165D25E4}"/>
              </a:ext>
            </a:extLst>
          </p:cNvPr>
          <p:cNvSpPr>
            <a:spLocks noGrp="1" noChangeArrowheads="1"/>
          </p:cNvSpPr>
          <p:nvPr>
            <p:ph idx="1"/>
          </p:nvPr>
        </p:nvSpPr>
        <p:spPr>
          <a:xfrm>
            <a:off x="1981200" y="2133600"/>
            <a:ext cx="8458200" cy="3962400"/>
          </a:xfrm>
        </p:spPr>
        <p:txBody>
          <a:bodyPr>
            <a:normAutofit/>
          </a:bodyPr>
          <a:lstStyle/>
          <a:p>
            <a:pPr eaLnBrk="1" hangingPunct="1">
              <a:defRPr/>
            </a:pPr>
            <a:r>
              <a:rPr lang="en-US" dirty="0"/>
              <a:t>Are discussed under the Multiple Awards section, under Consolidated Solicitations</a:t>
            </a:r>
          </a:p>
          <a:p>
            <a:pPr eaLnBrk="1" hangingPunct="1">
              <a:defRPr/>
            </a:pPr>
            <a:r>
              <a:rPr lang="en-US" dirty="0"/>
              <a:t>Are used when it is determined that having a single contractor provide all the needed goods or services of a particular type is not in the State’s best interest</a:t>
            </a:r>
          </a:p>
        </p:txBody>
      </p:sp>
      <p:sp>
        <p:nvSpPr>
          <p:cNvPr id="6" name="Footer Placeholder 3">
            <a:extLst>
              <a:ext uri="{FF2B5EF4-FFF2-40B4-BE49-F238E27FC236}">
                <a16:creationId xmlns:a16="http://schemas.microsoft.com/office/drawing/2014/main" id="{835B6F83-2120-4001-ABE6-ABFDEB7C15D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10A07A6-ACCC-4AD8-9EA4-CC53D4E74483}"/>
              </a:ext>
            </a:extLst>
          </p:cNvPr>
          <p:cNvSpPr>
            <a:spLocks noGrp="1"/>
          </p:cNvSpPr>
          <p:nvPr>
            <p:ph type="sldNum" sz="quarter" idx="12"/>
          </p:nvPr>
        </p:nvSpPr>
        <p:spPr/>
        <p:txBody>
          <a:bodyPr/>
          <a:lstStyle/>
          <a:p>
            <a:pPr>
              <a:defRPr/>
            </a:pPr>
            <a:fld id="{88197EA8-CB6D-470D-8254-0B5A1CE019EC}" type="slidenum">
              <a:rPr lang="en-US" altLang="en-US"/>
              <a:pPr>
                <a:defRPr/>
              </a:pPr>
              <a:t>347</a:t>
            </a:fld>
            <a:endParaRPr lang="en-US" altLang="en-US" dirty="0"/>
          </a:p>
        </p:txBody>
      </p:sp>
      <p:sp>
        <p:nvSpPr>
          <p:cNvPr id="4" name="Footer Placeholder 3">
            <a:extLst>
              <a:ext uri="{FF2B5EF4-FFF2-40B4-BE49-F238E27FC236}">
                <a16:creationId xmlns:a16="http://schemas.microsoft.com/office/drawing/2014/main" id="{B00D25CF-822C-4B79-ACC7-50659E43F79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4E0C898E-8D7F-41BE-8623-B8FED4FBE788}"/>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115760463"/>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1570" name="Rectangle 2">
            <a:extLst>
              <a:ext uri="{FF2B5EF4-FFF2-40B4-BE49-F238E27FC236}">
                <a16:creationId xmlns:a16="http://schemas.microsoft.com/office/drawing/2014/main" id="{FBF769B4-BB90-437D-8950-266D3151988E}"/>
              </a:ext>
            </a:extLst>
          </p:cNvPr>
          <p:cNvSpPr>
            <a:spLocks noGrp="1" noChangeArrowheads="1"/>
          </p:cNvSpPr>
          <p:nvPr>
            <p:ph type="title"/>
          </p:nvPr>
        </p:nvSpPr>
        <p:spPr>
          <a:xfrm>
            <a:off x="1981200" y="277814"/>
            <a:ext cx="8229600" cy="636587"/>
          </a:xfrm>
        </p:spPr>
        <p:txBody>
          <a:bodyPr>
            <a:normAutofit fontScale="90000"/>
          </a:bodyPr>
          <a:lstStyle/>
          <a:p>
            <a:pPr eaLnBrk="1" hangingPunct="1">
              <a:defRPr/>
            </a:pPr>
            <a:r>
              <a:rPr lang="en-US" sz="4000" dirty="0"/>
              <a:t>Regional &amp; Functional Awards </a:t>
            </a:r>
            <a:r>
              <a:rPr lang="en-US" sz="2400" dirty="0"/>
              <a:t>(Cont’d)</a:t>
            </a:r>
          </a:p>
        </p:txBody>
      </p:sp>
      <p:sp>
        <p:nvSpPr>
          <p:cNvPr id="3181571" name="Rectangle 3">
            <a:extLst>
              <a:ext uri="{FF2B5EF4-FFF2-40B4-BE49-F238E27FC236}">
                <a16:creationId xmlns:a16="http://schemas.microsoft.com/office/drawing/2014/main" id="{8A0DDE69-43AD-4D1B-BC42-6FECDD261E8E}"/>
              </a:ext>
            </a:extLst>
          </p:cNvPr>
          <p:cNvSpPr>
            <a:spLocks noGrp="1" noChangeArrowheads="1"/>
          </p:cNvSpPr>
          <p:nvPr>
            <p:ph idx="1"/>
          </p:nvPr>
        </p:nvSpPr>
        <p:spPr>
          <a:xfrm>
            <a:off x="1752600" y="1600200"/>
            <a:ext cx="8686800" cy="4876800"/>
          </a:xfrm>
        </p:spPr>
        <p:txBody>
          <a:bodyPr>
            <a:normAutofit fontScale="92500"/>
          </a:bodyPr>
          <a:lstStyle/>
          <a:p>
            <a:pPr eaLnBrk="1" hangingPunct="1">
              <a:defRPr/>
            </a:pPr>
            <a:r>
              <a:rPr lang="en-US" dirty="0"/>
              <a:t>A single contractor might not be in the State’s best interest because:</a:t>
            </a:r>
          </a:p>
          <a:p>
            <a:pPr lvl="1" eaLnBrk="1" hangingPunct="1">
              <a:defRPr/>
            </a:pPr>
            <a:r>
              <a:rPr lang="en-US" dirty="0"/>
              <a:t>It might lack the capacity from a geographic or topical (field of expertise) perspective</a:t>
            </a:r>
          </a:p>
          <a:p>
            <a:pPr lvl="2" eaLnBrk="1" hangingPunct="1">
              <a:defRPr/>
            </a:pPr>
            <a:r>
              <a:rPr lang="en-US" dirty="0"/>
              <a:t>A variation of the theme that “None of us is as smart as all of us”</a:t>
            </a:r>
          </a:p>
          <a:p>
            <a:pPr lvl="1" eaLnBrk="1" hangingPunct="1">
              <a:defRPr/>
            </a:pPr>
            <a:r>
              <a:rPr lang="en-US" dirty="0"/>
              <a:t>It might be more expensive </a:t>
            </a:r>
          </a:p>
          <a:p>
            <a:pPr lvl="1" eaLnBrk="1" hangingPunct="1">
              <a:defRPr/>
            </a:pPr>
            <a:r>
              <a:rPr lang="en-US" dirty="0"/>
              <a:t>It may disfavor Maryland small or MBE vendors	</a:t>
            </a:r>
          </a:p>
          <a:p>
            <a:pPr lvl="2" eaLnBrk="1" hangingPunct="1">
              <a:defRPr/>
            </a:pPr>
            <a:r>
              <a:rPr lang="en-US" dirty="0"/>
              <a:t>Doesn’t allow them to compete and possibly grow</a:t>
            </a:r>
          </a:p>
        </p:txBody>
      </p:sp>
      <p:sp>
        <p:nvSpPr>
          <p:cNvPr id="6" name="Footer Placeholder 3">
            <a:extLst>
              <a:ext uri="{FF2B5EF4-FFF2-40B4-BE49-F238E27FC236}">
                <a16:creationId xmlns:a16="http://schemas.microsoft.com/office/drawing/2014/main" id="{BE8B7CB0-796A-41BA-9D8A-FF661D109EF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C470762-936F-426E-ACC4-1B6C98FA9FE5}"/>
              </a:ext>
            </a:extLst>
          </p:cNvPr>
          <p:cNvSpPr>
            <a:spLocks noGrp="1"/>
          </p:cNvSpPr>
          <p:nvPr>
            <p:ph type="sldNum" sz="quarter" idx="12"/>
          </p:nvPr>
        </p:nvSpPr>
        <p:spPr/>
        <p:txBody>
          <a:bodyPr/>
          <a:lstStyle/>
          <a:p>
            <a:pPr>
              <a:defRPr/>
            </a:pPr>
            <a:fld id="{3F45354D-18D3-45F2-B5AD-DA14E25D8BA3}" type="slidenum">
              <a:rPr lang="en-US" altLang="en-US"/>
              <a:pPr>
                <a:defRPr/>
              </a:pPr>
              <a:t>348</a:t>
            </a:fld>
            <a:endParaRPr lang="en-US" altLang="en-US" dirty="0"/>
          </a:p>
        </p:txBody>
      </p:sp>
    </p:spTree>
    <p:extLst>
      <p:ext uri="{BB962C8B-B14F-4D97-AF65-F5344CB8AC3E}">
        <p14:creationId xmlns:p14="http://schemas.microsoft.com/office/powerpoint/2010/main" val="239882877"/>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3618" name="Rectangle 2">
            <a:extLst>
              <a:ext uri="{FF2B5EF4-FFF2-40B4-BE49-F238E27FC236}">
                <a16:creationId xmlns:a16="http://schemas.microsoft.com/office/drawing/2014/main" id="{37107276-AFC9-4F88-8102-779C60B0A0CC}"/>
              </a:ext>
            </a:extLst>
          </p:cNvPr>
          <p:cNvSpPr>
            <a:spLocks noGrp="1" noChangeArrowheads="1"/>
          </p:cNvSpPr>
          <p:nvPr>
            <p:ph type="title"/>
          </p:nvPr>
        </p:nvSpPr>
        <p:spPr>
          <a:xfrm>
            <a:off x="2057400" y="304800"/>
            <a:ext cx="8229600" cy="636588"/>
          </a:xfrm>
        </p:spPr>
        <p:txBody>
          <a:bodyPr>
            <a:normAutofit fontScale="90000"/>
          </a:bodyPr>
          <a:lstStyle/>
          <a:p>
            <a:pPr eaLnBrk="1" hangingPunct="1">
              <a:defRPr/>
            </a:pPr>
            <a:r>
              <a:rPr lang="en-US" sz="4000" dirty="0"/>
              <a:t>Regional &amp; Functional Awards</a:t>
            </a:r>
            <a:r>
              <a:rPr lang="en-US" dirty="0"/>
              <a:t> </a:t>
            </a:r>
            <a:r>
              <a:rPr lang="en-US" sz="2400" dirty="0"/>
              <a:t>(Cont’d)</a:t>
            </a:r>
          </a:p>
        </p:txBody>
      </p:sp>
      <p:sp>
        <p:nvSpPr>
          <p:cNvPr id="3183619" name="Rectangle 3">
            <a:extLst>
              <a:ext uri="{FF2B5EF4-FFF2-40B4-BE49-F238E27FC236}">
                <a16:creationId xmlns:a16="http://schemas.microsoft.com/office/drawing/2014/main" id="{D34416DD-0E5B-4490-86F6-D488D23F34D7}"/>
              </a:ext>
            </a:extLst>
          </p:cNvPr>
          <p:cNvSpPr>
            <a:spLocks noGrp="1" noChangeArrowheads="1"/>
          </p:cNvSpPr>
          <p:nvPr>
            <p:ph idx="1"/>
          </p:nvPr>
        </p:nvSpPr>
        <p:spPr>
          <a:xfrm>
            <a:off x="1752600" y="1143000"/>
            <a:ext cx="8686800" cy="5334000"/>
          </a:xfrm>
        </p:spPr>
        <p:txBody>
          <a:bodyPr>
            <a:normAutofit fontScale="92500" lnSpcReduction="10000"/>
          </a:bodyPr>
          <a:lstStyle/>
          <a:p>
            <a:pPr eaLnBrk="1" hangingPunct="1">
              <a:defRPr/>
            </a:pPr>
            <a:r>
              <a:rPr lang="en-US" dirty="0"/>
              <a:t>A single contractor might lack the capacity to satisfy all needs at the time the needs arise</a:t>
            </a:r>
          </a:p>
          <a:p>
            <a:pPr lvl="1" eaLnBrk="1" hangingPunct="1">
              <a:defRPr/>
            </a:pPr>
            <a:r>
              <a:rPr lang="en-US" dirty="0"/>
              <a:t>The State might sacrifice timeliness or quality for one contractor to attempt to meet the unknown level or timing of needs</a:t>
            </a:r>
          </a:p>
          <a:p>
            <a:pPr lvl="1" eaLnBrk="1" hangingPunct="1">
              <a:defRPr/>
            </a:pPr>
            <a:r>
              <a:rPr lang="en-US" dirty="0">
                <a:solidFill>
                  <a:srgbClr val="FFFF00"/>
                </a:solidFill>
              </a:rPr>
              <a:t>Geographically</a:t>
            </a:r>
            <a:r>
              <a:rPr lang="en-US" dirty="0"/>
              <a:t>, there may be areas of the State that do not receive the same level (timeliness) of service as other areas because they are too distant from the contractor’s performance locations and it is uneconomical to open new offices, etc.. in these locations </a:t>
            </a:r>
          </a:p>
        </p:txBody>
      </p:sp>
      <p:sp>
        <p:nvSpPr>
          <p:cNvPr id="6" name="Footer Placeholder 3">
            <a:extLst>
              <a:ext uri="{FF2B5EF4-FFF2-40B4-BE49-F238E27FC236}">
                <a16:creationId xmlns:a16="http://schemas.microsoft.com/office/drawing/2014/main" id="{4FD0A69B-14AA-4F8F-BD14-232B7760626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B44AC3B-3500-491D-BFCD-FB9675E28380}"/>
              </a:ext>
            </a:extLst>
          </p:cNvPr>
          <p:cNvSpPr>
            <a:spLocks noGrp="1"/>
          </p:cNvSpPr>
          <p:nvPr>
            <p:ph type="sldNum" sz="quarter" idx="12"/>
          </p:nvPr>
        </p:nvSpPr>
        <p:spPr/>
        <p:txBody>
          <a:bodyPr/>
          <a:lstStyle/>
          <a:p>
            <a:pPr>
              <a:defRPr/>
            </a:pPr>
            <a:fld id="{76559600-74B2-4312-9690-4F44477F3151}" type="slidenum">
              <a:rPr lang="en-US" altLang="en-US"/>
              <a:pPr>
                <a:defRPr/>
              </a:pPr>
              <a:t>349</a:t>
            </a:fld>
            <a:endParaRPr lang="en-US" altLang="en-US" dirty="0"/>
          </a:p>
        </p:txBody>
      </p:sp>
    </p:spTree>
    <p:extLst>
      <p:ext uri="{BB962C8B-B14F-4D97-AF65-F5344CB8AC3E}">
        <p14:creationId xmlns:p14="http://schemas.microsoft.com/office/powerpoint/2010/main" val="2974552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BCA8-585A-4E50-B496-2ACB23DCE2F7}"/>
              </a:ext>
            </a:extLst>
          </p:cNvPr>
          <p:cNvSpPr>
            <a:spLocks noGrp="1"/>
          </p:cNvSpPr>
          <p:nvPr>
            <p:ph type="title"/>
          </p:nvPr>
        </p:nvSpPr>
        <p:spPr>
          <a:xfrm>
            <a:off x="111966" y="121299"/>
            <a:ext cx="11933853" cy="830424"/>
          </a:xfrm>
        </p:spPr>
        <p:txBody>
          <a:bodyPr>
            <a:normAutofit/>
          </a:bodyPr>
          <a:lstStyle/>
          <a:p>
            <a:r>
              <a:rPr lang="en-US" dirty="0"/>
              <a:t>Give Citations/make references </a:t>
            </a:r>
          </a:p>
        </p:txBody>
      </p:sp>
      <p:sp>
        <p:nvSpPr>
          <p:cNvPr id="3" name="Content Placeholder 2">
            <a:extLst>
              <a:ext uri="{FF2B5EF4-FFF2-40B4-BE49-F238E27FC236}">
                <a16:creationId xmlns:a16="http://schemas.microsoft.com/office/drawing/2014/main" id="{62968D7D-93C4-4FD8-87C3-1ECC72678A8B}"/>
              </a:ext>
            </a:extLst>
          </p:cNvPr>
          <p:cNvSpPr>
            <a:spLocks noGrp="1"/>
          </p:cNvSpPr>
          <p:nvPr>
            <p:ph idx="1"/>
          </p:nvPr>
        </p:nvSpPr>
        <p:spPr/>
        <p:txBody>
          <a:bodyPr>
            <a:normAutofit fontScale="85000" lnSpcReduction="10000"/>
          </a:bodyPr>
          <a:lstStyle/>
          <a:p>
            <a:r>
              <a:rPr lang="en-US" dirty="0"/>
              <a:t>If it is appropriate to refer to a given activity, item, requirement, etc.. more than once, the best approach is to</a:t>
            </a:r>
          </a:p>
          <a:p>
            <a:pPr lvl="1"/>
            <a:r>
              <a:rPr lang="en-US" dirty="0"/>
              <a:t>In the most appropriate place fully describe the requirement, activity, etc..</a:t>
            </a:r>
          </a:p>
          <a:p>
            <a:pPr lvl="1"/>
            <a:r>
              <a:rPr lang="en-US" dirty="0"/>
              <a:t>Anywhere else it is appropriate to mention the requirement, give only the title or very brief mention and then add the notation “(See Section XXXX)” or words like, “(A full description of this procedure appears in Section XXX.)”</a:t>
            </a:r>
          </a:p>
          <a:p>
            <a:pPr lvl="1"/>
            <a:r>
              <a:rPr lang="en-US" dirty="0"/>
              <a:t>By continually making reference to (citing) where the requirement is fully described you are:</a:t>
            </a:r>
          </a:p>
          <a:p>
            <a:pPr lvl="2"/>
            <a:r>
              <a:rPr lang="en-US" dirty="0"/>
              <a:t>Saving the full repetition of the requirement </a:t>
            </a:r>
          </a:p>
          <a:p>
            <a:pPr lvl="2"/>
            <a:r>
              <a:rPr lang="en-US" dirty="0"/>
              <a:t>Avoiding the possibility of stating the requirement differently, which creates an ambiguity</a:t>
            </a:r>
          </a:p>
          <a:p>
            <a:pPr lvl="1"/>
            <a:r>
              <a:rPr lang="en-US" dirty="0"/>
              <a:t>This is the implementation of Say it Once, Say it Well and Don’t Say it Again.</a:t>
            </a:r>
          </a:p>
        </p:txBody>
      </p:sp>
      <p:sp>
        <p:nvSpPr>
          <p:cNvPr id="4" name="Footer Placeholder 3">
            <a:extLst>
              <a:ext uri="{FF2B5EF4-FFF2-40B4-BE49-F238E27FC236}">
                <a16:creationId xmlns:a16="http://schemas.microsoft.com/office/drawing/2014/main" id="{D5C824E8-F542-4CA1-904A-1CCDE1C647AB}"/>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D12569BC-2E3D-413F-A5B6-403689120C4B}"/>
              </a:ext>
            </a:extLst>
          </p:cNvPr>
          <p:cNvSpPr>
            <a:spLocks noGrp="1"/>
          </p:cNvSpPr>
          <p:nvPr>
            <p:ph type="sldNum" sz="quarter" idx="12"/>
          </p:nvPr>
        </p:nvSpPr>
        <p:spPr/>
        <p:txBody>
          <a:bodyPr/>
          <a:lstStyle/>
          <a:p>
            <a:fld id="{D57F1E4F-1CFF-5643-939E-02111984F565}" type="slidenum">
              <a:rPr lang="en-US" smtClean="0"/>
              <a:t>35</a:t>
            </a:fld>
            <a:endParaRPr lang="en-US" dirty="0"/>
          </a:p>
        </p:txBody>
      </p:sp>
    </p:spTree>
    <p:extLst>
      <p:ext uri="{BB962C8B-B14F-4D97-AF65-F5344CB8AC3E}">
        <p14:creationId xmlns:p14="http://schemas.microsoft.com/office/powerpoint/2010/main" val="2052257249"/>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5666" name="Rectangle 2">
            <a:extLst>
              <a:ext uri="{FF2B5EF4-FFF2-40B4-BE49-F238E27FC236}">
                <a16:creationId xmlns:a16="http://schemas.microsoft.com/office/drawing/2014/main" id="{CE849296-4E23-48DF-B0A3-115285541427}"/>
              </a:ext>
            </a:extLst>
          </p:cNvPr>
          <p:cNvSpPr>
            <a:spLocks noGrp="1" noChangeArrowheads="1"/>
          </p:cNvSpPr>
          <p:nvPr>
            <p:ph type="title"/>
          </p:nvPr>
        </p:nvSpPr>
        <p:spPr>
          <a:xfrm>
            <a:off x="1981200" y="277814"/>
            <a:ext cx="8229600" cy="636587"/>
          </a:xfrm>
        </p:spPr>
        <p:txBody>
          <a:bodyPr>
            <a:normAutofit fontScale="90000"/>
          </a:bodyPr>
          <a:lstStyle/>
          <a:p>
            <a:pPr eaLnBrk="1" hangingPunct="1">
              <a:defRPr/>
            </a:pPr>
            <a:r>
              <a:rPr lang="en-US" sz="4000" dirty="0"/>
              <a:t>Regional &amp; Functional Awards</a:t>
            </a:r>
            <a:r>
              <a:rPr lang="en-US" dirty="0"/>
              <a:t> </a:t>
            </a:r>
            <a:r>
              <a:rPr lang="en-US" sz="2400" dirty="0"/>
              <a:t>(Cont’d)</a:t>
            </a:r>
          </a:p>
        </p:txBody>
      </p:sp>
      <p:sp>
        <p:nvSpPr>
          <p:cNvPr id="3185667" name="Rectangle 3">
            <a:extLst>
              <a:ext uri="{FF2B5EF4-FFF2-40B4-BE49-F238E27FC236}">
                <a16:creationId xmlns:a16="http://schemas.microsoft.com/office/drawing/2014/main" id="{707DF024-74E5-4492-B453-B74D8742C41C}"/>
              </a:ext>
            </a:extLst>
          </p:cNvPr>
          <p:cNvSpPr>
            <a:spLocks noGrp="1" noChangeArrowheads="1"/>
          </p:cNvSpPr>
          <p:nvPr>
            <p:ph idx="1"/>
          </p:nvPr>
        </p:nvSpPr>
        <p:spPr>
          <a:xfrm>
            <a:off x="1752600" y="1143000"/>
            <a:ext cx="8686800" cy="5334000"/>
          </a:xfrm>
        </p:spPr>
        <p:txBody>
          <a:bodyPr>
            <a:normAutofit fontScale="92500" lnSpcReduction="10000"/>
          </a:bodyPr>
          <a:lstStyle/>
          <a:p>
            <a:pPr eaLnBrk="1" hangingPunct="1">
              <a:defRPr/>
            </a:pPr>
            <a:r>
              <a:rPr lang="en-US" dirty="0"/>
              <a:t>A single contractor might lack the capacity to satisfy all needs </a:t>
            </a:r>
            <a:r>
              <a:rPr lang="en-US" dirty="0">
                <a:solidFill>
                  <a:srgbClr val="FFFF00"/>
                </a:solidFill>
              </a:rPr>
              <a:t>Functionally</a:t>
            </a:r>
          </a:p>
          <a:p>
            <a:pPr lvl="1" eaLnBrk="1" hangingPunct="1">
              <a:defRPr/>
            </a:pPr>
            <a:r>
              <a:rPr lang="en-US" dirty="0"/>
              <a:t>There may be areas of expertise that are not as high as they could be</a:t>
            </a:r>
          </a:p>
          <a:p>
            <a:pPr lvl="1" eaLnBrk="1" hangingPunct="1">
              <a:defRPr/>
            </a:pPr>
            <a:r>
              <a:rPr lang="en-US" dirty="0"/>
              <a:t>There may be small vendors with the highest level of expertise in narrow niche areas</a:t>
            </a:r>
          </a:p>
          <a:p>
            <a:pPr lvl="1" eaLnBrk="1" hangingPunct="1">
              <a:defRPr/>
            </a:pPr>
            <a:r>
              <a:rPr lang="en-US" dirty="0"/>
              <a:t>The State will not be able to benefit from this expertise if a single vendor has to be selected that has a broader array of expertise, but that expertise is not as deep as the niche vendors’</a:t>
            </a:r>
          </a:p>
          <a:p>
            <a:pPr lvl="2" eaLnBrk="1" hangingPunct="1">
              <a:defRPr/>
            </a:pPr>
            <a:r>
              <a:rPr lang="en-US" dirty="0"/>
              <a:t>A jack of all trades, but a master of none  </a:t>
            </a:r>
          </a:p>
        </p:txBody>
      </p:sp>
      <p:sp>
        <p:nvSpPr>
          <p:cNvPr id="6" name="Footer Placeholder 3">
            <a:extLst>
              <a:ext uri="{FF2B5EF4-FFF2-40B4-BE49-F238E27FC236}">
                <a16:creationId xmlns:a16="http://schemas.microsoft.com/office/drawing/2014/main" id="{85F2A269-6BD5-44AF-A8DD-B01ED6C9D8A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9D75423-ABD3-4795-9FF3-802E5C275247}"/>
              </a:ext>
            </a:extLst>
          </p:cNvPr>
          <p:cNvSpPr>
            <a:spLocks noGrp="1"/>
          </p:cNvSpPr>
          <p:nvPr>
            <p:ph type="sldNum" sz="quarter" idx="12"/>
          </p:nvPr>
        </p:nvSpPr>
        <p:spPr/>
        <p:txBody>
          <a:bodyPr/>
          <a:lstStyle/>
          <a:p>
            <a:pPr>
              <a:defRPr/>
            </a:pPr>
            <a:fld id="{AD88C434-9E3B-4543-A1EB-3094B32E2196}" type="slidenum">
              <a:rPr lang="en-US" altLang="en-US"/>
              <a:pPr>
                <a:defRPr/>
              </a:pPr>
              <a:t>350</a:t>
            </a:fld>
            <a:endParaRPr lang="en-US" altLang="en-US" dirty="0"/>
          </a:p>
        </p:txBody>
      </p:sp>
    </p:spTree>
    <p:extLst>
      <p:ext uri="{BB962C8B-B14F-4D97-AF65-F5344CB8AC3E}">
        <p14:creationId xmlns:p14="http://schemas.microsoft.com/office/powerpoint/2010/main" val="833147350"/>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7714" name="Rectangle 2">
            <a:extLst>
              <a:ext uri="{FF2B5EF4-FFF2-40B4-BE49-F238E27FC236}">
                <a16:creationId xmlns:a16="http://schemas.microsoft.com/office/drawing/2014/main" id="{909306A9-075B-4592-8510-0CB8B778110D}"/>
              </a:ext>
            </a:extLst>
          </p:cNvPr>
          <p:cNvSpPr>
            <a:spLocks noGrp="1" noChangeArrowheads="1"/>
          </p:cNvSpPr>
          <p:nvPr>
            <p:ph type="title"/>
          </p:nvPr>
        </p:nvSpPr>
        <p:spPr>
          <a:xfrm>
            <a:off x="1981200" y="277814"/>
            <a:ext cx="8229600" cy="636587"/>
          </a:xfrm>
        </p:spPr>
        <p:txBody>
          <a:bodyPr>
            <a:normAutofit fontScale="90000"/>
          </a:bodyPr>
          <a:lstStyle/>
          <a:p>
            <a:pPr eaLnBrk="1" hangingPunct="1">
              <a:defRPr/>
            </a:pPr>
            <a:r>
              <a:rPr lang="en-US" sz="4000" dirty="0"/>
              <a:t>Regional &amp; Functional Awards</a:t>
            </a:r>
            <a:r>
              <a:rPr lang="en-US" dirty="0"/>
              <a:t> </a:t>
            </a:r>
            <a:r>
              <a:rPr lang="en-US" sz="2400" dirty="0"/>
              <a:t>(Cont’d)</a:t>
            </a:r>
          </a:p>
        </p:txBody>
      </p:sp>
      <p:sp>
        <p:nvSpPr>
          <p:cNvPr id="3187715" name="Rectangle 3">
            <a:extLst>
              <a:ext uri="{FF2B5EF4-FFF2-40B4-BE49-F238E27FC236}">
                <a16:creationId xmlns:a16="http://schemas.microsoft.com/office/drawing/2014/main" id="{981F14BD-4257-4BAD-857F-DD263B9E864D}"/>
              </a:ext>
            </a:extLst>
          </p:cNvPr>
          <p:cNvSpPr>
            <a:spLocks noGrp="1" noChangeArrowheads="1"/>
          </p:cNvSpPr>
          <p:nvPr>
            <p:ph idx="1"/>
          </p:nvPr>
        </p:nvSpPr>
        <p:spPr>
          <a:xfrm>
            <a:off x="1752600" y="1143000"/>
            <a:ext cx="8686800" cy="5334000"/>
          </a:xfrm>
        </p:spPr>
        <p:txBody>
          <a:bodyPr>
            <a:normAutofit lnSpcReduction="10000"/>
          </a:bodyPr>
          <a:lstStyle/>
          <a:p>
            <a:pPr eaLnBrk="1" hangingPunct="1">
              <a:defRPr/>
            </a:pPr>
            <a:r>
              <a:rPr lang="en-US" dirty="0"/>
              <a:t>A single contractor might lack the capacity to satisfy all needs in a </a:t>
            </a:r>
            <a:r>
              <a:rPr lang="en-US" dirty="0">
                <a:solidFill>
                  <a:srgbClr val="FFFF00"/>
                </a:solidFill>
              </a:rPr>
              <a:t>Timely </a:t>
            </a:r>
            <a:r>
              <a:rPr lang="en-US" dirty="0"/>
              <a:t>manner</a:t>
            </a:r>
          </a:p>
          <a:p>
            <a:pPr lvl="1" eaLnBrk="1" hangingPunct="1">
              <a:defRPr/>
            </a:pPr>
            <a:r>
              <a:rPr lang="en-US" dirty="0"/>
              <a:t>It will be less likely to have idle resources that can promptly be applied to the State’s needs</a:t>
            </a:r>
          </a:p>
          <a:p>
            <a:pPr lvl="1" eaLnBrk="1" hangingPunct="1">
              <a:defRPr/>
            </a:pPr>
            <a:r>
              <a:rPr lang="en-US" dirty="0"/>
              <a:t>The contractor might always be reacting at the maximum allowed response period, or maybe exceeding it</a:t>
            </a:r>
          </a:p>
          <a:p>
            <a:pPr lvl="2" eaLnBrk="1" hangingPunct="1">
              <a:defRPr/>
            </a:pPr>
            <a:r>
              <a:rPr lang="en-US" dirty="0"/>
              <a:t>It may be juggling too many customers to respond promptly</a:t>
            </a:r>
          </a:p>
          <a:p>
            <a:pPr lvl="2" eaLnBrk="1" hangingPunct="1">
              <a:defRPr/>
            </a:pPr>
            <a:r>
              <a:rPr lang="en-US" dirty="0"/>
              <a:t>Or, it may handle more lucrative customers first</a:t>
            </a:r>
          </a:p>
        </p:txBody>
      </p:sp>
      <p:sp>
        <p:nvSpPr>
          <p:cNvPr id="6" name="Footer Placeholder 3">
            <a:extLst>
              <a:ext uri="{FF2B5EF4-FFF2-40B4-BE49-F238E27FC236}">
                <a16:creationId xmlns:a16="http://schemas.microsoft.com/office/drawing/2014/main" id="{B8CAEBAB-A060-4CB9-ABC0-749F7E33423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7D1F406-A3F4-404A-9A50-E4C6811C4647}"/>
              </a:ext>
            </a:extLst>
          </p:cNvPr>
          <p:cNvSpPr>
            <a:spLocks noGrp="1"/>
          </p:cNvSpPr>
          <p:nvPr>
            <p:ph type="sldNum" sz="quarter" idx="12"/>
          </p:nvPr>
        </p:nvSpPr>
        <p:spPr/>
        <p:txBody>
          <a:bodyPr/>
          <a:lstStyle/>
          <a:p>
            <a:pPr>
              <a:defRPr/>
            </a:pPr>
            <a:fld id="{EC14E18A-0D2F-43AF-A290-B613DAC2391E}" type="slidenum">
              <a:rPr lang="en-US" altLang="en-US"/>
              <a:pPr>
                <a:defRPr/>
              </a:pPr>
              <a:t>351</a:t>
            </a:fld>
            <a:endParaRPr lang="en-US" altLang="en-US" dirty="0"/>
          </a:p>
        </p:txBody>
      </p:sp>
    </p:spTree>
    <p:extLst>
      <p:ext uri="{BB962C8B-B14F-4D97-AF65-F5344CB8AC3E}">
        <p14:creationId xmlns:p14="http://schemas.microsoft.com/office/powerpoint/2010/main" val="909092238"/>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9762" name="Rectangle 2">
            <a:extLst>
              <a:ext uri="{FF2B5EF4-FFF2-40B4-BE49-F238E27FC236}">
                <a16:creationId xmlns:a16="http://schemas.microsoft.com/office/drawing/2014/main" id="{AA0B63AB-D952-41F3-B9C2-8248C5F133B6}"/>
              </a:ext>
            </a:extLst>
          </p:cNvPr>
          <p:cNvSpPr>
            <a:spLocks noGrp="1" noChangeArrowheads="1"/>
          </p:cNvSpPr>
          <p:nvPr>
            <p:ph type="title"/>
          </p:nvPr>
        </p:nvSpPr>
        <p:spPr>
          <a:xfrm>
            <a:off x="1981200" y="277814"/>
            <a:ext cx="8229600" cy="636587"/>
          </a:xfrm>
        </p:spPr>
        <p:txBody>
          <a:bodyPr>
            <a:normAutofit fontScale="90000"/>
          </a:bodyPr>
          <a:lstStyle/>
          <a:p>
            <a:pPr eaLnBrk="1" hangingPunct="1">
              <a:defRPr/>
            </a:pPr>
            <a:r>
              <a:rPr lang="en-US" sz="4000" dirty="0"/>
              <a:t>Regional &amp; Functional Awards</a:t>
            </a:r>
            <a:r>
              <a:rPr lang="en-US" dirty="0"/>
              <a:t> </a:t>
            </a:r>
            <a:r>
              <a:rPr lang="en-US" sz="2400" dirty="0"/>
              <a:t>(Cont’d)</a:t>
            </a:r>
          </a:p>
        </p:txBody>
      </p:sp>
      <p:sp>
        <p:nvSpPr>
          <p:cNvPr id="3189763" name="Rectangle 3">
            <a:extLst>
              <a:ext uri="{FF2B5EF4-FFF2-40B4-BE49-F238E27FC236}">
                <a16:creationId xmlns:a16="http://schemas.microsoft.com/office/drawing/2014/main" id="{AD8EDE81-1C6A-445E-87B2-B4B51F8B0805}"/>
              </a:ext>
            </a:extLst>
          </p:cNvPr>
          <p:cNvSpPr>
            <a:spLocks noGrp="1" noChangeArrowheads="1"/>
          </p:cNvSpPr>
          <p:nvPr>
            <p:ph idx="1"/>
          </p:nvPr>
        </p:nvSpPr>
        <p:spPr>
          <a:xfrm>
            <a:off x="1752600" y="1143000"/>
            <a:ext cx="8686800" cy="5334000"/>
          </a:xfrm>
        </p:spPr>
        <p:txBody>
          <a:bodyPr>
            <a:normAutofit fontScale="92500" lnSpcReduction="10000"/>
          </a:bodyPr>
          <a:lstStyle/>
          <a:p>
            <a:pPr eaLnBrk="1" hangingPunct="1">
              <a:defRPr/>
            </a:pPr>
            <a:r>
              <a:rPr lang="en-US" dirty="0"/>
              <a:t>A single contractor might be </a:t>
            </a:r>
            <a:r>
              <a:rPr lang="en-US" dirty="0">
                <a:solidFill>
                  <a:srgbClr val="FFFF00"/>
                </a:solidFill>
              </a:rPr>
              <a:t>more expensive</a:t>
            </a:r>
          </a:p>
          <a:p>
            <a:pPr lvl="1" eaLnBrk="1" hangingPunct="1">
              <a:defRPr/>
            </a:pPr>
            <a:r>
              <a:rPr lang="en-US" dirty="0"/>
              <a:t>It may require a significant expansion of the contractor’s resources to attempt to meet all the needs</a:t>
            </a:r>
          </a:p>
          <a:p>
            <a:pPr lvl="1" eaLnBrk="1" hangingPunct="1">
              <a:defRPr/>
            </a:pPr>
            <a:r>
              <a:rPr lang="en-US" dirty="0"/>
              <a:t>The State may have to pay all the cost of that expansion, even though the expected usage may not justify the expansion </a:t>
            </a:r>
          </a:p>
          <a:p>
            <a:pPr lvl="1" eaLnBrk="1" hangingPunct="1">
              <a:defRPr/>
            </a:pPr>
            <a:r>
              <a:rPr lang="en-US" dirty="0"/>
              <a:t>It may be less expensive to seek to use the excess capacity of multiple vendors than to pay for, but only partially use, the expanded capacity of a single contractor</a:t>
            </a:r>
          </a:p>
        </p:txBody>
      </p:sp>
      <p:sp>
        <p:nvSpPr>
          <p:cNvPr id="6" name="Footer Placeholder 3">
            <a:extLst>
              <a:ext uri="{FF2B5EF4-FFF2-40B4-BE49-F238E27FC236}">
                <a16:creationId xmlns:a16="http://schemas.microsoft.com/office/drawing/2014/main" id="{85BDDD06-5059-4F84-A18C-1A2474D4AD9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D2A01C6-E4B5-4B84-B0E4-DE3095AA6948}"/>
              </a:ext>
            </a:extLst>
          </p:cNvPr>
          <p:cNvSpPr>
            <a:spLocks noGrp="1"/>
          </p:cNvSpPr>
          <p:nvPr>
            <p:ph type="sldNum" sz="quarter" idx="12"/>
          </p:nvPr>
        </p:nvSpPr>
        <p:spPr/>
        <p:txBody>
          <a:bodyPr/>
          <a:lstStyle/>
          <a:p>
            <a:pPr>
              <a:defRPr/>
            </a:pPr>
            <a:fld id="{A7E6570E-E800-41C4-B282-D129E4941A1A}" type="slidenum">
              <a:rPr lang="en-US" altLang="en-US"/>
              <a:pPr>
                <a:defRPr/>
              </a:pPr>
              <a:t>352</a:t>
            </a:fld>
            <a:endParaRPr lang="en-US" altLang="en-US" dirty="0"/>
          </a:p>
        </p:txBody>
      </p:sp>
    </p:spTree>
    <p:extLst>
      <p:ext uri="{BB962C8B-B14F-4D97-AF65-F5344CB8AC3E}">
        <p14:creationId xmlns:p14="http://schemas.microsoft.com/office/powerpoint/2010/main" val="1212407402"/>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1810" name="Rectangle 2">
            <a:extLst>
              <a:ext uri="{FF2B5EF4-FFF2-40B4-BE49-F238E27FC236}">
                <a16:creationId xmlns:a16="http://schemas.microsoft.com/office/drawing/2014/main" id="{FB173ADC-868A-4D3C-8FD7-BDB4580A46F0}"/>
              </a:ext>
            </a:extLst>
          </p:cNvPr>
          <p:cNvSpPr>
            <a:spLocks noGrp="1" noChangeArrowheads="1"/>
          </p:cNvSpPr>
          <p:nvPr>
            <p:ph type="title"/>
          </p:nvPr>
        </p:nvSpPr>
        <p:spPr>
          <a:xfrm>
            <a:off x="1676400" y="277814"/>
            <a:ext cx="8839200" cy="636587"/>
          </a:xfrm>
        </p:spPr>
        <p:txBody>
          <a:bodyPr>
            <a:normAutofit fontScale="90000"/>
          </a:bodyPr>
          <a:lstStyle/>
          <a:p>
            <a:pPr eaLnBrk="1" hangingPunct="1">
              <a:defRPr/>
            </a:pPr>
            <a:r>
              <a:rPr lang="en-US" sz="4000" dirty="0"/>
              <a:t>Regional &amp; Functional Awards</a:t>
            </a:r>
            <a:r>
              <a:rPr lang="en-US" sz="2400" dirty="0"/>
              <a:t> (Cont’d)</a:t>
            </a:r>
            <a:endParaRPr lang="en-US" sz="4000" dirty="0"/>
          </a:p>
        </p:txBody>
      </p:sp>
      <p:sp>
        <p:nvSpPr>
          <p:cNvPr id="3191811" name="Rectangle 3">
            <a:extLst>
              <a:ext uri="{FF2B5EF4-FFF2-40B4-BE49-F238E27FC236}">
                <a16:creationId xmlns:a16="http://schemas.microsoft.com/office/drawing/2014/main" id="{A9BA0B74-B6F4-4B61-8382-E80E5FB80B0A}"/>
              </a:ext>
            </a:extLst>
          </p:cNvPr>
          <p:cNvSpPr>
            <a:spLocks noGrp="1" noChangeArrowheads="1"/>
          </p:cNvSpPr>
          <p:nvPr>
            <p:ph idx="1"/>
          </p:nvPr>
        </p:nvSpPr>
        <p:spPr>
          <a:xfrm>
            <a:off x="1752600" y="1447800"/>
            <a:ext cx="8686800" cy="5029200"/>
          </a:xfrm>
        </p:spPr>
        <p:txBody>
          <a:bodyPr/>
          <a:lstStyle/>
          <a:p>
            <a:pPr eaLnBrk="1" hangingPunct="1">
              <a:defRPr/>
            </a:pPr>
            <a:r>
              <a:rPr lang="en-US" dirty="0"/>
              <a:t>The more expensive scenario will not exist if there are multiple vendors that each have sufficient capacity to meet the State’s needs at any projected level or frequency</a:t>
            </a:r>
          </a:p>
          <a:p>
            <a:pPr lvl="1" eaLnBrk="1" hangingPunct="1">
              <a:defRPr/>
            </a:pPr>
            <a:r>
              <a:rPr lang="en-US" dirty="0"/>
              <a:t>e.g., either Federal Express or UPS could likely meet all the State’s package delivery needs</a:t>
            </a:r>
          </a:p>
          <a:p>
            <a:pPr lvl="1" eaLnBrk="1" hangingPunct="1">
              <a:defRPr/>
            </a:pPr>
            <a:r>
              <a:rPr lang="en-US" dirty="0"/>
              <a:t>Multiple vendors could meet all the State’s photocopier needs	</a:t>
            </a:r>
          </a:p>
        </p:txBody>
      </p:sp>
      <p:sp>
        <p:nvSpPr>
          <p:cNvPr id="6" name="Footer Placeholder 3">
            <a:extLst>
              <a:ext uri="{FF2B5EF4-FFF2-40B4-BE49-F238E27FC236}">
                <a16:creationId xmlns:a16="http://schemas.microsoft.com/office/drawing/2014/main" id="{BE3AC701-9509-40A2-B2DB-6C18CD772C9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DFD105A-38E3-493B-986B-3083384981BB}"/>
              </a:ext>
            </a:extLst>
          </p:cNvPr>
          <p:cNvSpPr>
            <a:spLocks noGrp="1"/>
          </p:cNvSpPr>
          <p:nvPr>
            <p:ph type="sldNum" sz="quarter" idx="12"/>
          </p:nvPr>
        </p:nvSpPr>
        <p:spPr/>
        <p:txBody>
          <a:bodyPr/>
          <a:lstStyle/>
          <a:p>
            <a:pPr>
              <a:defRPr/>
            </a:pPr>
            <a:fld id="{8FDA7D9C-B3F5-419B-8262-3FEE6AE35984}" type="slidenum">
              <a:rPr lang="en-US" altLang="en-US"/>
              <a:pPr>
                <a:defRPr/>
              </a:pPr>
              <a:t>353</a:t>
            </a:fld>
            <a:endParaRPr lang="en-US" altLang="en-US" dirty="0"/>
          </a:p>
        </p:txBody>
      </p:sp>
      <p:sp>
        <p:nvSpPr>
          <p:cNvPr id="4" name="Footer Placeholder 3">
            <a:extLst>
              <a:ext uri="{FF2B5EF4-FFF2-40B4-BE49-F238E27FC236}">
                <a16:creationId xmlns:a16="http://schemas.microsoft.com/office/drawing/2014/main" id="{2E40B04A-6AF7-4337-B1C3-51C80F75D311}"/>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CF63C39-8C4C-4AAF-95B2-892495AD8E0A}"/>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665766529"/>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3858" name="Rectangle 2">
            <a:extLst>
              <a:ext uri="{FF2B5EF4-FFF2-40B4-BE49-F238E27FC236}">
                <a16:creationId xmlns:a16="http://schemas.microsoft.com/office/drawing/2014/main" id="{03ED4D4B-02BE-4EDD-AD90-EEC7FCB015B0}"/>
              </a:ext>
            </a:extLst>
          </p:cNvPr>
          <p:cNvSpPr>
            <a:spLocks noGrp="1" noChangeArrowheads="1"/>
          </p:cNvSpPr>
          <p:nvPr>
            <p:ph type="title"/>
          </p:nvPr>
        </p:nvSpPr>
        <p:spPr>
          <a:xfrm>
            <a:off x="1676400" y="277814"/>
            <a:ext cx="8839200" cy="636587"/>
          </a:xfrm>
        </p:spPr>
        <p:txBody>
          <a:bodyPr>
            <a:normAutofit fontScale="90000"/>
          </a:bodyPr>
          <a:lstStyle/>
          <a:p>
            <a:pPr eaLnBrk="1" hangingPunct="1">
              <a:defRPr/>
            </a:pPr>
            <a:r>
              <a:rPr lang="en-US" sz="4000" dirty="0"/>
              <a:t>Regional &amp; Functional Awards</a:t>
            </a:r>
            <a:r>
              <a:rPr lang="en-US" sz="2400" dirty="0"/>
              <a:t> (Cont’d)</a:t>
            </a:r>
            <a:endParaRPr lang="en-US" sz="4000" dirty="0"/>
          </a:p>
        </p:txBody>
      </p:sp>
      <p:sp>
        <p:nvSpPr>
          <p:cNvPr id="3193859" name="Rectangle 3">
            <a:extLst>
              <a:ext uri="{FF2B5EF4-FFF2-40B4-BE49-F238E27FC236}">
                <a16:creationId xmlns:a16="http://schemas.microsoft.com/office/drawing/2014/main" id="{36A69F7D-9FFF-477C-85FB-7E7F5C5A6954}"/>
              </a:ext>
            </a:extLst>
          </p:cNvPr>
          <p:cNvSpPr>
            <a:spLocks noGrp="1" noChangeArrowheads="1"/>
          </p:cNvSpPr>
          <p:nvPr>
            <p:ph idx="1"/>
          </p:nvPr>
        </p:nvSpPr>
        <p:spPr>
          <a:xfrm>
            <a:off x="1905000" y="1143000"/>
            <a:ext cx="8534400" cy="5334000"/>
          </a:xfrm>
        </p:spPr>
        <p:txBody>
          <a:bodyPr>
            <a:normAutofit fontScale="92500" lnSpcReduction="10000"/>
          </a:bodyPr>
          <a:lstStyle/>
          <a:p>
            <a:pPr eaLnBrk="1" hangingPunct="1">
              <a:defRPr/>
            </a:pPr>
            <a:r>
              <a:rPr lang="en-US" dirty="0">
                <a:solidFill>
                  <a:srgbClr val="99FF66"/>
                </a:solidFill>
              </a:rPr>
              <a:t>Foster Opportunities</a:t>
            </a:r>
            <a:r>
              <a:rPr lang="en-US" dirty="0"/>
              <a:t> for smaller vendors</a:t>
            </a:r>
          </a:p>
          <a:p>
            <a:pPr eaLnBrk="1" hangingPunct="1">
              <a:defRPr/>
            </a:pPr>
            <a:r>
              <a:rPr lang="en-US" dirty="0"/>
              <a:t>If smaller regional or topical vendors already exist that can readily accommodate the expected usage demand within their geographic area or field of expertise</a:t>
            </a:r>
          </a:p>
          <a:p>
            <a:pPr lvl="1" eaLnBrk="1" hangingPunct="1">
              <a:defRPr/>
            </a:pPr>
            <a:r>
              <a:rPr lang="en-US" dirty="0"/>
              <a:t>It is beneficial to capitalize on this existing capacity</a:t>
            </a:r>
          </a:p>
          <a:p>
            <a:pPr lvl="2" eaLnBrk="1" hangingPunct="1">
              <a:defRPr/>
            </a:pPr>
            <a:r>
              <a:rPr lang="en-US" dirty="0"/>
              <a:t>Doing so will be better, faster, and less expensive</a:t>
            </a:r>
          </a:p>
          <a:p>
            <a:pPr lvl="1" eaLnBrk="1" hangingPunct="1">
              <a:defRPr/>
            </a:pPr>
            <a:r>
              <a:rPr lang="en-US" dirty="0"/>
              <a:t>It may provide sufficient business to allow these vendors to expand</a:t>
            </a:r>
          </a:p>
        </p:txBody>
      </p:sp>
      <p:sp>
        <p:nvSpPr>
          <p:cNvPr id="6" name="Footer Placeholder 3">
            <a:extLst>
              <a:ext uri="{FF2B5EF4-FFF2-40B4-BE49-F238E27FC236}">
                <a16:creationId xmlns:a16="http://schemas.microsoft.com/office/drawing/2014/main" id="{061CDFFB-C344-4027-BF79-49B97D81383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E05FF7D-7C53-4B88-AE3F-13A8918323E6}"/>
              </a:ext>
            </a:extLst>
          </p:cNvPr>
          <p:cNvSpPr>
            <a:spLocks noGrp="1"/>
          </p:cNvSpPr>
          <p:nvPr>
            <p:ph type="sldNum" sz="quarter" idx="12"/>
          </p:nvPr>
        </p:nvSpPr>
        <p:spPr/>
        <p:txBody>
          <a:bodyPr/>
          <a:lstStyle/>
          <a:p>
            <a:pPr>
              <a:defRPr/>
            </a:pPr>
            <a:fld id="{A85F6DA4-6448-4C9E-8214-6ADCBB62725E}" type="slidenum">
              <a:rPr lang="en-US" altLang="en-US"/>
              <a:pPr>
                <a:defRPr/>
              </a:pPr>
              <a:t>354</a:t>
            </a:fld>
            <a:endParaRPr lang="en-US" altLang="en-US" dirty="0"/>
          </a:p>
        </p:txBody>
      </p:sp>
    </p:spTree>
    <p:extLst>
      <p:ext uri="{BB962C8B-B14F-4D97-AF65-F5344CB8AC3E}">
        <p14:creationId xmlns:p14="http://schemas.microsoft.com/office/powerpoint/2010/main" val="344278913"/>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5906" name="Rectangle 2">
            <a:extLst>
              <a:ext uri="{FF2B5EF4-FFF2-40B4-BE49-F238E27FC236}">
                <a16:creationId xmlns:a16="http://schemas.microsoft.com/office/drawing/2014/main" id="{F2704F34-7019-4585-B70E-B6166CD77050}"/>
              </a:ext>
            </a:extLst>
          </p:cNvPr>
          <p:cNvSpPr>
            <a:spLocks noGrp="1" noChangeArrowheads="1"/>
          </p:cNvSpPr>
          <p:nvPr>
            <p:ph type="title"/>
          </p:nvPr>
        </p:nvSpPr>
        <p:spPr>
          <a:xfrm>
            <a:off x="1676400" y="228600"/>
            <a:ext cx="8839200" cy="533400"/>
          </a:xfrm>
        </p:spPr>
        <p:txBody>
          <a:bodyPr>
            <a:normAutofit fontScale="90000"/>
          </a:bodyPr>
          <a:lstStyle/>
          <a:p>
            <a:pPr eaLnBrk="1" hangingPunct="1">
              <a:defRPr/>
            </a:pPr>
            <a:r>
              <a:rPr lang="en-US" sz="4000" dirty="0"/>
              <a:t>Regional &amp; Functional Awards</a:t>
            </a:r>
            <a:r>
              <a:rPr lang="en-US" sz="2400" dirty="0"/>
              <a:t> (Cont’d)</a:t>
            </a:r>
            <a:endParaRPr lang="en-US" sz="4000" dirty="0"/>
          </a:p>
        </p:txBody>
      </p:sp>
      <p:sp>
        <p:nvSpPr>
          <p:cNvPr id="3195907" name="Rectangle 3">
            <a:extLst>
              <a:ext uri="{FF2B5EF4-FFF2-40B4-BE49-F238E27FC236}">
                <a16:creationId xmlns:a16="http://schemas.microsoft.com/office/drawing/2014/main" id="{5A317FEE-34B4-49D7-A1FC-3106EAB1FC91}"/>
              </a:ext>
            </a:extLst>
          </p:cNvPr>
          <p:cNvSpPr>
            <a:spLocks noGrp="1" noChangeArrowheads="1"/>
          </p:cNvSpPr>
          <p:nvPr>
            <p:ph idx="1"/>
          </p:nvPr>
        </p:nvSpPr>
        <p:spPr>
          <a:xfrm>
            <a:off x="485479" y="1135930"/>
            <a:ext cx="11500701" cy="5062513"/>
          </a:xfrm>
        </p:spPr>
        <p:txBody>
          <a:bodyPr>
            <a:normAutofit/>
          </a:bodyPr>
          <a:lstStyle/>
          <a:p>
            <a:pPr eaLnBrk="1" hangingPunct="1">
              <a:lnSpc>
                <a:spcPct val="90000"/>
              </a:lnSpc>
              <a:defRPr/>
            </a:pPr>
            <a:r>
              <a:rPr lang="en-US" dirty="0"/>
              <a:t>Since smaller, regional vendors are more likely to be Maryland resident vendors, including Maryland certified small businesses and/or MBEs</a:t>
            </a:r>
          </a:p>
          <a:p>
            <a:pPr eaLnBrk="1" hangingPunct="1">
              <a:lnSpc>
                <a:spcPct val="90000"/>
              </a:lnSpc>
              <a:defRPr/>
            </a:pPr>
            <a:r>
              <a:rPr lang="en-US" dirty="0"/>
              <a:t>Regional/functional awards can be an indirect means to help small and MBE vendors</a:t>
            </a:r>
          </a:p>
          <a:p>
            <a:pPr eaLnBrk="1" hangingPunct="1">
              <a:lnSpc>
                <a:spcPct val="90000"/>
              </a:lnSpc>
              <a:defRPr/>
            </a:pPr>
            <a:r>
              <a:rPr lang="en-US" dirty="0"/>
              <a:t>This can produce a Win/Win scenario</a:t>
            </a:r>
          </a:p>
          <a:p>
            <a:pPr lvl="1" eaLnBrk="1" hangingPunct="1">
              <a:lnSpc>
                <a:spcPct val="90000"/>
              </a:lnSpc>
              <a:defRPr/>
            </a:pPr>
            <a:r>
              <a:rPr lang="en-US" dirty="0"/>
              <a:t>The State can win because of:</a:t>
            </a:r>
          </a:p>
          <a:p>
            <a:pPr lvl="2" eaLnBrk="1" hangingPunct="1">
              <a:lnSpc>
                <a:spcPct val="90000"/>
              </a:lnSpc>
              <a:defRPr/>
            </a:pPr>
            <a:r>
              <a:rPr lang="en-US" dirty="0"/>
              <a:t>More competition, which produces lower prices, and better quality or timeliness of service</a:t>
            </a:r>
          </a:p>
          <a:p>
            <a:pPr lvl="1" eaLnBrk="1" hangingPunct="1">
              <a:lnSpc>
                <a:spcPct val="90000"/>
              </a:lnSpc>
              <a:defRPr/>
            </a:pPr>
            <a:r>
              <a:rPr lang="en-US" dirty="0"/>
              <a:t>And, vendors can win through:</a:t>
            </a:r>
          </a:p>
          <a:p>
            <a:pPr lvl="2" eaLnBrk="1" hangingPunct="1">
              <a:lnSpc>
                <a:spcPct val="90000"/>
              </a:lnSpc>
              <a:defRPr/>
            </a:pPr>
            <a:r>
              <a:rPr lang="en-US" dirty="0"/>
              <a:t>More opportunity for resident, small &amp; MBE businesses </a:t>
            </a:r>
          </a:p>
        </p:txBody>
      </p:sp>
      <p:sp>
        <p:nvSpPr>
          <p:cNvPr id="6" name="Footer Placeholder 3">
            <a:extLst>
              <a:ext uri="{FF2B5EF4-FFF2-40B4-BE49-F238E27FC236}">
                <a16:creationId xmlns:a16="http://schemas.microsoft.com/office/drawing/2014/main" id="{D59D366B-CCC0-4784-BB21-C0CA14C8861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2BEFD56-EC62-41E2-BD0D-5A639B455227}"/>
              </a:ext>
            </a:extLst>
          </p:cNvPr>
          <p:cNvSpPr>
            <a:spLocks noGrp="1"/>
          </p:cNvSpPr>
          <p:nvPr>
            <p:ph type="sldNum" sz="quarter" idx="12"/>
          </p:nvPr>
        </p:nvSpPr>
        <p:spPr/>
        <p:txBody>
          <a:bodyPr/>
          <a:lstStyle/>
          <a:p>
            <a:pPr>
              <a:defRPr/>
            </a:pPr>
            <a:fld id="{8C80D3BC-2AB8-4990-8FFC-A775997DA8A0}" type="slidenum">
              <a:rPr lang="en-US" altLang="en-US"/>
              <a:pPr>
                <a:defRPr/>
              </a:pPr>
              <a:t>355</a:t>
            </a:fld>
            <a:endParaRPr lang="en-US" altLang="en-US" dirty="0"/>
          </a:p>
        </p:txBody>
      </p:sp>
      <p:sp>
        <p:nvSpPr>
          <p:cNvPr id="5" name="Slide Number Placeholder 4">
            <a:extLst>
              <a:ext uri="{FF2B5EF4-FFF2-40B4-BE49-F238E27FC236}">
                <a16:creationId xmlns:a16="http://schemas.microsoft.com/office/drawing/2014/main" id="{D229122A-3217-4FA3-B68C-9AE5DCAA3AE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804528941"/>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5">
            <a:extLst>
              <a:ext uri="{FF2B5EF4-FFF2-40B4-BE49-F238E27FC236}">
                <a16:creationId xmlns:a16="http://schemas.microsoft.com/office/drawing/2014/main" id="{8D01E352-78E2-4F50-9F21-344A2D860746}"/>
              </a:ext>
            </a:extLst>
          </p:cNvPr>
          <p:cNvSpPr txBox="1">
            <a:spLocks noGrp="1" noChangeArrowheads="1"/>
          </p:cNvSpPr>
          <p:nvPr/>
        </p:nvSpPr>
        <p:spPr bwMode="auto">
          <a:xfrm>
            <a:off x="1524000" y="6248400"/>
            <a:ext cx="73914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200" dirty="0">
                <a:effectLst>
                  <a:outerShdw blurRad="38100" dist="38100" dir="2700000" algn="tl">
                    <a:srgbClr val="000000"/>
                  </a:outerShdw>
                </a:effectLst>
                <a:cs typeface="Times New Roman" panose="02020603050405020304" pitchFamily="18" charset="0"/>
              </a:rPr>
              <a:t>           11/1/2010</a:t>
            </a:r>
            <a:r>
              <a:rPr lang="en-US" altLang="en-US" sz="1400" dirty="0">
                <a:latin typeface="Times New Roman" panose="02020603050405020304" pitchFamily="18" charset="0"/>
                <a:cs typeface="Times New Roman" panose="02020603050405020304" pitchFamily="18" charset="0"/>
              </a:rPr>
              <a:t>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Rectangle 46">
            <a:extLst>
              <a:ext uri="{FF2B5EF4-FFF2-40B4-BE49-F238E27FC236}">
                <a16:creationId xmlns:a16="http://schemas.microsoft.com/office/drawing/2014/main" id="{84C591E0-18FD-474D-947C-2644C8F5EC95}"/>
              </a:ext>
            </a:extLst>
          </p:cNvPr>
          <p:cNvSpPr txBox="1">
            <a:spLocks noGrp="1" noChangeArrowheads="1"/>
          </p:cNvSpPr>
          <p:nvPr/>
        </p:nvSpPr>
        <p:spPr bwMode="auto">
          <a:xfrm>
            <a:off x="9144000" y="6243638"/>
            <a:ext cx="1066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2447F493-426C-46DB-A45F-F54C66F0E797}" type="slidenum">
              <a:rPr lang="en-US" altLang="en-US" sz="1200">
                <a:effectLst>
                  <a:outerShdw blurRad="38100" dist="38100" dir="2700000" algn="tl">
                    <a:srgbClr val="000000"/>
                  </a:outerShdw>
                </a:effectLst>
              </a:rPr>
              <a:pPr algn="r" eaLnBrk="1" hangingPunct="1">
                <a:defRPr/>
              </a:pPr>
              <a:t>356</a:t>
            </a:fld>
            <a:endParaRPr lang="en-US" altLang="en-US" sz="1200" dirty="0">
              <a:effectLst>
                <a:outerShdw blurRad="38100" dist="38100" dir="2700000" algn="tl">
                  <a:srgbClr val="000000"/>
                </a:outerShdw>
              </a:effectLst>
            </a:endParaRPr>
          </a:p>
        </p:txBody>
      </p:sp>
      <p:sp>
        <p:nvSpPr>
          <p:cNvPr id="2149378" name="Rectangle 2">
            <a:extLst>
              <a:ext uri="{FF2B5EF4-FFF2-40B4-BE49-F238E27FC236}">
                <a16:creationId xmlns:a16="http://schemas.microsoft.com/office/drawing/2014/main" id="{6EB4A727-75BE-449C-8F8B-9BCB1717A1A9}"/>
              </a:ext>
            </a:extLst>
          </p:cNvPr>
          <p:cNvSpPr>
            <a:spLocks noGrp="1" noChangeArrowheads="1"/>
          </p:cNvSpPr>
          <p:nvPr>
            <p:ph type="ctrTitle"/>
          </p:nvPr>
        </p:nvSpPr>
        <p:spPr/>
        <p:txBody>
          <a:bodyPr>
            <a:normAutofit fontScale="90000"/>
          </a:bodyPr>
          <a:lstStyle/>
          <a:p>
            <a:pPr eaLnBrk="1" hangingPunct="1">
              <a:defRPr/>
            </a:pPr>
            <a:r>
              <a:rPr lang="en-US" altLang="en-US" sz="3600" dirty="0"/>
              <a:t>Basis For Award</a:t>
            </a:r>
            <a:r>
              <a:rPr lang="en-US" altLang="en-US" sz="5400" dirty="0"/>
              <a:t> </a:t>
            </a:r>
            <a:br>
              <a:rPr lang="en-US" altLang="en-US" sz="5400" dirty="0"/>
            </a:br>
            <a:r>
              <a:rPr lang="en-US" altLang="en-US" sz="5400" dirty="0">
                <a:solidFill>
                  <a:srgbClr val="99FF33"/>
                </a:solidFill>
              </a:rPr>
              <a:t>Multiple Awards</a:t>
            </a:r>
            <a:br>
              <a:rPr lang="en-US" altLang="en-US" sz="5400" dirty="0"/>
            </a:br>
            <a:endParaRPr lang="en-US" altLang="en-US" sz="2800" dirty="0"/>
          </a:p>
        </p:txBody>
      </p:sp>
      <p:sp>
        <p:nvSpPr>
          <p:cNvPr id="2149379" name="Rectangle 3">
            <a:extLst>
              <a:ext uri="{FF2B5EF4-FFF2-40B4-BE49-F238E27FC236}">
                <a16:creationId xmlns:a16="http://schemas.microsoft.com/office/drawing/2014/main" id="{91085EF7-04A6-45B2-A1B2-DCC8C2CF1D21}"/>
              </a:ext>
            </a:extLst>
          </p:cNvPr>
          <p:cNvSpPr>
            <a:spLocks noGrp="1" noChangeArrowheads="1"/>
          </p:cNvSpPr>
          <p:nvPr>
            <p:ph type="subTitle" idx="1"/>
          </p:nvPr>
        </p:nvSpPr>
        <p:spPr/>
        <p:txBody>
          <a:bodyPr/>
          <a:lstStyle/>
          <a:p>
            <a:pPr eaLnBrk="1" hangingPunct="1">
              <a:defRPr/>
            </a:pPr>
            <a:r>
              <a:rPr lang="en-US" dirty="0"/>
              <a:t>What They Are:</a:t>
            </a:r>
          </a:p>
          <a:p>
            <a:pPr eaLnBrk="1" hangingPunct="1">
              <a:defRPr/>
            </a:pPr>
            <a:r>
              <a:rPr lang="en-US" dirty="0"/>
              <a:t>When and How to Use Them </a:t>
            </a:r>
          </a:p>
        </p:txBody>
      </p:sp>
    </p:spTree>
    <p:extLst>
      <p:ext uri="{BB962C8B-B14F-4D97-AF65-F5344CB8AC3E}">
        <p14:creationId xmlns:p14="http://schemas.microsoft.com/office/powerpoint/2010/main" val="3817951887"/>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426" name="Rectangle 2">
            <a:extLst>
              <a:ext uri="{FF2B5EF4-FFF2-40B4-BE49-F238E27FC236}">
                <a16:creationId xmlns:a16="http://schemas.microsoft.com/office/drawing/2014/main" id="{9521AA8E-28FB-418C-A5D2-58591623C8A2}"/>
              </a:ext>
            </a:extLst>
          </p:cNvPr>
          <p:cNvSpPr>
            <a:spLocks noGrp="1" noChangeArrowheads="1"/>
          </p:cNvSpPr>
          <p:nvPr>
            <p:ph type="title"/>
          </p:nvPr>
        </p:nvSpPr>
        <p:spPr/>
        <p:txBody>
          <a:bodyPr>
            <a:normAutofit fontScale="90000"/>
          </a:bodyPr>
          <a:lstStyle/>
          <a:p>
            <a:pPr eaLnBrk="1" hangingPunct="1">
              <a:defRPr/>
            </a:pPr>
            <a:r>
              <a:rPr lang="en-US" sz="4000" dirty="0"/>
              <a:t>Multiple Awards</a:t>
            </a:r>
            <a:br>
              <a:rPr lang="en-US" sz="4000" dirty="0"/>
            </a:br>
            <a:r>
              <a:rPr lang="en-US" sz="3400" dirty="0"/>
              <a:t>What Are They?</a:t>
            </a:r>
          </a:p>
        </p:txBody>
      </p:sp>
      <p:sp>
        <p:nvSpPr>
          <p:cNvPr id="2151427" name="Rectangle 3">
            <a:extLst>
              <a:ext uri="{FF2B5EF4-FFF2-40B4-BE49-F238E27FC236}">
                <a16:creationId xmlns:a16="http://schemas.microsoft.com/office/drawing/2014/main" id="{73913BBE-172D-40FB-BDCA-5AB49E5C9460}"/>
              </a:ext>
            </a:extLst>
          </p:cNvPr>
          <p:cNvSpPr>
            <a:spLocks noGrp="1" noChangeArrowheads="1"/>
          </p:cNvSpPr>
          <p:nvPr>
            <p:ph idx="1"/>
          </p:nvPr>
        </p:nvSpPr>
        <p:spPr>
          <a:xfrm>
            <a:off x="1981200" y="2209800"/>
            <a:ext cx="8229600" cy="3886200"/>
          </a:xfrm>
        </p:spPr>
        <p:txBody>
          <a:bodyPr/>
          <a:lstStyle/>
          <a:p>
            <a:pPr lvl="1" eaLnBrk="1" hangingPunct="1">
              <a:defRPr/>
            </a:pPr>
            <a:r>
              <a:rPr lang="en-US" altLang="en-US" sz="3600" dirty="0"/>
              <a:t>Definition </a:t>
            </a:r>
            <a:r>
              <a:rPr lang="en-US" altLang="en-US" sz="2400" dirty="0"/>
              <a:t>(Per COMAR 21.01.02.01.B (58))</a:t>
            </a:r>
          </a:p>
          <a:p>
            <a:pPr lvl="2" eaLnBrk="1" hangingPunct="1">
              <a:defRPr/>
            </a:pPr>
            <a:r>
              <a:rPr lang="en-US" altLang="en-US" sz="3200" dirty="0"/>
              <a:t>Multiple award means the award of contracts to more than one vendor for the same goods or labor</a:t>
            </a:r>
          </a:p>
          <a:p>
            <a:pPr lvl="3" eaLnBrk="1" hangingPunct="1">
              <a:defRPr/>
            </a:pPr>
            <a:r>
              <a:rPr lang="en-US" altLang="en-US" sz="2800" dirty="0"/>
              <a:t>i.e., </a:t>
            </a:r>
            <a:r>
              <a:rPr lang="en-US" altLang="en-US" sz="2800" b="1" dirty="0">
                <a:solidFill>
                  <a:srgbClr val="66FF33"/>
                </a:solidFill>
              </a:rPr>
              <a:t>for the same activity</a:t>
            </a:r>
          </a:p>
        </p:txBody>
      </p:sp>
      <p:sp>
        <p:nvSpPr>
          <p:cNvPr id="6" name="Footer Placeholder 3">
            <a:extLst>
              <a:ext uri="{FF2B5EF4-FFF2-40B4-BE49-F238E27FC236}">
                <a16:creationId xmlns:a16="http://schemas.microsoft.com/office/drawing/2014/main" id="{CA0A9CA8-1CCE-45DE-8329-41B3350F89C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F29CD93-C3E7-4546-AE20-F44D4D016C8A}"/>
              </a:ext>
            </a:extLst>
          </p:cNvPr>
          <p:cNvSpPr>
            <a:spLocks noGrp="1"/>
          </p:cNvSpPr>
          <p:nvPr>
            <p:ph type="sldNum" sz="quarter" idx="12"/>
          </p:nvPr>
        </p:nvSpPr>
        <p:spPr/>
        <p:txBody>
          <a:bodyPr/>
          <a:lstStyle/>
          <a:p>
            <a:pPr>
              <a:defRPr/>
            </a:pPr>
            <a:fld id="{113D4858-F673-45A3-A2AA-9372FF17F91D}" type="slidenum">
              <a:rPr lang="en-US" altLang="en-US"/>
              <a:pPr>
                <a:defRPr/>
              </a:pPr>
              <a:t>357</a:t>
            </a:fld>
            <a:endParaRPr lang="en-US" altLang="en-US" dirty="0"/>
          </a:p>
        </p:txBody>
      </p:sp>
    </p:spTree>
    <p:extLst>
      <p:ext uri="{BB962C8B-B14F-4D97-AF65-F5344CB8AC3E}">
        <p14:creationId xmlns:p14="http://schemas.microsoft.com/office/powerpoint/2010/main" val="2937336736"/>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450" name="Rectangle 2">
            <a:extLst>
              <a:ext uri="{FF2B5EF4-FFF2-40B4-BE49-F238E27FC236}">
                <a16:creationId xmlns:a16="http://schemas.microsoft.com/office/drawing/2014/main" id="{78C89F63-7808-45B7-A441-4D95B31F647F}"/>
              </a:ext>
            </a:extLst>
          </p:cNvPr>
          <p:cNvSpPr>
            <a:spLocks noGrp="1" noChangeArrowheads="1"/>
          </p:cNvSpPr>
          <p:nvPr>
            <p:ph type="title"/>
          </p:nvPr>
        </p:nvSpPr>
        <p:spPr/>
        <p:txBody>
          <a:bodyPr>
            <a:normAutofit fontScale="90000"/>
          </a:bodyPr>
          <a:lstStyle/>
          <a:p>
            <a:pPr eaLnBrk="1" hangingPunct="1">
              <a:defRPr/>
            </a:pPr>
            <a:r>
              <a:rPr lang="en-US" sz="4000" dirty="0"/>
              <a:t>Multiple Awards</a:t>
            </a:r>
            <a:br>
              <a:rPr lang="en-US" sz="4000" dirty="0"/>
            </a:br>
            <a:r>
              <a:rPr lang="en-US" sz="3400" dirty="0"/>
              <a:t>What They Aren’t </a:t>
            </a:r>
          </a:p>
        </p:txBody>
      </p:sp>
      <p:sp>
        <p:nvSpPr>
          <p:cNvPr id="2152451" name="Rectangle 3">
            <a:extLst>
              <a:ext uri="{FF2B5EF4-FFF2-40B4-BE49-F238E27FC236}">
                <a16:creationId xmlns:a16="http://schemas.microsoft.com/office/drawing/2014/main" id="{B27EB733-D43E-4464-B79F-0A4CE4AD710A}"/>
              </a:ext>
            </a:extLst>
          </p:cNvPr>
          <p:cNvSpPr>
            <a:spLocks noGrp="1" noChangeArrowheads="1"/>
          </p:cNvSpPr>
          <p:nvPr>
            <p:ph idx="1"/>
          </p:nvPr>
        </p:nvSpPr>
        <p:spPr>
          <a:xfrm>
            <a:off x="2057400" y="2286000"/>
            <a:ext cx="8382000" cy="4343400"/>
          </a:xfrm>
        </p:spPr>
        <p:txBody>
          <a:bodyPr/>
          <a:lstStyle/>
          <a:p>
            <a:pPr eaLnBrk="1" hangingPunct="1">
              <a:defRPr/>
            </a:pPr>
            <a:r>
              <a:rPr lang="en-US" dirty="0"/>
              <a:t>Awards from the </a:t>
            </a:r>
            <a:r>
              <a:rPr lang="en-US" b="1" i="1" u="sng" dirty="0"/>
              <a:t>same solicitation</a:t>
            </a:r>
            <a:r>
              <a:rPr lang="en-US" dirty="0"/>
              <a:t> to different contractors to perform different activities: i.e.,</a:t>
            </a:r>
          </a:p>
          <a:p>
            <a:pPr lvl="1" eaLnBrk="1" hangingPunct="1">
              <a:defRPr/>
            </a:pPr>
            <a:r>
              <a:rPr lang="en-US" dirty="0"/>
              <a:t>Perform the same activity in different regions</a:t>
            </a:r>
          </a:p>
          <a:p>
            <a:pPr lvl="2" eaLnBrk="1" hangingPunct="1">
              <a:defRPr/>
            </a:pPr>
            <a:r>
              <a:rPr lang="en-US" dirty="0"/>
              <a:t>Different geographic areas </a:t>
            </a:r>
          </a:p>
          <a:p>
            <a:pPr lvl="1" eaLnBrk="1" hangingPunct="1">
              <a:defRPr/>
            </a:pPr>
            <a:r>
              <a:rPr lang="en-US" dirty="0"/>
              <a:t>Perform different topics or functional areas</a:t>
            </a:r>
          </a:p>
          <a:p>
            <a:pPr lvl="2" eaLnBrk="1" hangingPunct="1">
              <a:defRPr/>
            </a:pPr>
            <a:endParaRPr lang="en-US" dirty="0"/>
          </a:p>
        </p:txBody>
      </p:sp>
      <p:sp>
        <p:nvSpPr>
          <p:cNvPr id="6" name="Footer Placeholder 3">
            <a:extLst>
              <a:ext uri="{FF2B5EF4-FFF2-40B4-BE49-F238E27FC236}">
                <a16:creationId xmlns:a16="http://schemas.microsoft.com/office/drawing/2014/main" id="{B954A818-A978-4FEB-A094-DA99F3CD835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94A2958-9835-4812-B853-42F90A301246}"/>
              </a:ext>
            </a:extLst>
          </p:cNvPr>
          <p:cNvSpPr>
            <a:spLocks noGrp="1"/>
          </p:cNvSpPr>
          <p:nvPr>
            <p:ph type="sldNum" sz="quarter" idx="12"/>
          </p:nvPr>
        </p:nvSpPr>
        <p:spPr/>
        <p:txBody>
          <a:bodyPr/>
          <a:lstStyle/>
          <a:p>
            <a:pPr>
              <a:defRPr/>
            </a:pPr>
            <a:fld id="{84D0501B-BADB-49DE-A190-3AB9677274BB}" type="slidenum">
              <a:rPr lang="en-US" altLang="en-US"/>
              <a:pPr>
                <a:defRPr/>
              </a:pPr>
              <a:t>358</a:t>
            </a:fld>
            <a:endParaRPr lang="en-US" altLang="en-US" dirty="0"/>
          </a:p>
        </p:txBody>
      </p:sp>
    </p:spTree>
    <p:extLst>
      <p:ext uri="{BB962C8B-B14F-4D97-AF65-F5344CB8AC3E}">
        <p14:creationId xmlns:p14="http://schemas.microsoft.com/office/powerpoint/2010/main" val="2458079363"/>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3474" name="Rectangle 2">
            <a:extLst>
              <a:ext uri="{FF2B5EF4-FFF2-40B4-BE49-F238E27FC236}">
                <a16:creationId xmlns:a16="http://schemas.microsoft.com/office/drawing/2014/main" id="{06D99E98-1AB3-4543-98EE-E9C4F27F1EB4}"/>
              </a:ext>
            </a:extLst>
          </p:cNvPr>
          <p:cNvSpPr>
            <a:spLocks noGrp="1" noChangeArrowheads="1"/>
          </p:cNvSpPr>
          <p:nvPr>
            <p:ph type="title"/>
          </p:nvPr>
        </p:nvSpPr>
        <p:spPr>
          <a:xfrm>
            <a:off x="1981200" y="304800"/>
            <a:ext cx="8229600" cy="788988"/>
          </a:xfrm>
        </p:spPr>
        <p:txBody>
          <a:bodyPr>
            <a:normAutofit fontScale="90000"/>
          </a:bodyPr>
          <a:lstStyle/>
          <a:p>
            <a:pPr eaLnBrk="1" hangingPunct="1">
              <a:defRPr/>
            </a:pPr>
            <a:r>
              <a:rPr lang="en-US" dirty="0"/>
              <a:t>Consolidated </a:t>
            </a:r>
            <a:r>
              <a:rPr lang="en-US" u="sng" dirty="0">
                <a:solidFill>
                  <a:srgbClr val="00FFFF"/>
                </a:solidFill>
              </a:rPr>
              <a:t>Solicitation</a:t>
            </a:r>
          </a:p>
        </p:txBody>
      </p:sp>
      <p:sp>
        <p:nvSpPr>
          <p:cNvPr id="2153475" name="Rectangle 3">
            <a:extLst>
              <a:ext uri="{FF2B5EF4-FFF2-40B4-BE49-F238E27FC236}">
                <a16:creationId xmlns:a16="http://schemas.microsoft.com/office/drawing/2014/main" id="{F773F415-8323-45F4-93E8-5FC86FA8540A}"/>
              </a:ext>
            </a:extLst>
          </p:cNvPr>
          <p:cNvSpPr>
            <a:spLocks noGrp="1" noChangeArrowheads="1"/>
          </p:cNvSpPr>
          <p:nvPr>
            <p:ph idx="1"/>
          </p:nvPr>
        </p:nvSpPr>
        <p:spPr>
          <a:xfrm>
            <a:off x="1905000" y="1524000"/>
            <a:ext cx="8534400" cy="4953000"/>
          </a:xfrm>
        </p:spPr>
        <p:txBody>
          <a:bodyPr>
            <a:normAutofit lnSpcReduction="10000"/>
          </a:bodyPr>
          <a:lstStyle/>
          <a:p>
            <a:pPr eaLnBrk="1" hangingPunct="1">
              <a:defRPr/>
            </a:pPr>
            <a:r>
              <a:rPr lang="en-US" dirty="0"/>
              <a:t>When multiple contracts result from a single solicitation</a:t>
            </a:r>
          </a:p>
          <a:p>
            <a:pPr eaLnBrk="1" hangingPunct="1">
              <a:defRPr/>
            </a:pPr>
            <a:r>
              <a:rPr lang="en-US" dirty="0"/>
              <a:t>Generally only 1 contractor will perform a given activity</a:t>
            </a:r>
          </a:p>
          <a:p>
            <a:pPr lvl="1" eaLnBrk="1" hangingPunct="1">
              <a:defRPr/>
            </a:pPr>
            <a:r>
              <a:rPr lang="en-US" dirty="0"/>
              <a:t>By geographic area, or</a:t>
            </a:r>
          </a:p>
          <a:p>
            <a:pPr lvl="1" eaLnBrk="1" hangingPunct="1">
              <a:defRPr/>
            </a:pPr>
            <a:r>
              <a:rPr lang="en-US" dirty="0"/>
              <a:t>By functional or topical area </a:t>
            </a:r>
          </a:p>
          <a:p>
            <a:pPr eaLnBrk="1" hangingPunct="1">
              <a:defRPr/>
            </a:pPr>
            <a:r>
              <a:rPr lang="en-US" dirty="0"/>
              <a:t>(But can also have multiple awards for some or all geographic or functional areas)</a:t>
            </a:r>
          </a:p>
        </p:txBody>
      </p:sp>
      <p:sp>
        <p:nvSpPr>
          <p:cNvPr id="6" name="Footer Placeholder 3">
            <a:extLst>
              <a:ext uri="{FF2B5EF4-FFF2-40B4-BE49-F238E27FC236}">
                <a16:creationId xmlns:a16="http://schemas.microsoft.com/office/drawing/2014/main" id="{EC78EE79-A8A1-46C4-98C4-3DD98AF416B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A394D7E-B3CC-4EB3-B4F2-3E071DE3D1D9}"/>
              </a:ext>
            </a:extLst>
          </p:cNvPr>
          <p:cNvSpPr>
            <a:spLocks noGrp="1"/>
          </p:cNvSpPr>
          <p:nvPr>
            <p:ph type="sldNum" sz="quarter" idx="12"/>
          </p:nvPr>
        </p:nvSpPr>
        <p:spPr/>
        <p:txBody>
          <a:bodyPr/>
          <a:lstStyle/>
          <a:p>
            <a:pPr>
              <a:defRPr/>
            </a:pPr>
            <a:fld id="{6759D734-9E29-42E8-A1D4-3758E2174939}" type="slidenum">
              <a:rPr lang="en-US" altLang="en-US"/>
              <a:pPr>
                <a:defRPr/>
              </a:pPr>
              <a:t>359</a:t>
            </a:fld>
            <a:endParaRPr lang="en-US" altLang="en-US" dirty="0"/>
          </a:p>
        </p:txBody>
      </p:sp>
    </p:spTree>
    <p:extLst>
      <p:ext uri="{BB962C8B-B14F-4D97-AF65-F5344CB8AC3E}">
        <p14:creationId xmlns:p14="http://schemas.microsoft.com/office/powerpoint/2010/main" val="419907123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921B5-F9EC-4E4E-8153-05588371B1BD}"/>
              </a:ext>
            </a:extLst>
          </p:cNvPr>
          <p:cNvSpPr>
            <a:spLocks noGrp="1"/>
          </p:cNvSpPr>
          <p:nvPr>
            <p:ph type="title"/>
          </p:nvPr>
        </p:nvSpPr>
        <p:spPr/>
        <p:txBody>
          <a:bodyPr>
            <a:normAutofit fontScale="90000"/>
          </a:bodyPr>
          <a:lstStyle/>
          <a:p>
            <a:r>
              <a:rPr lang="en-US" b="0" dirty="0"/>
              <a:t>Forward or backward reference</a:t>
            </a:r>
          </a:p>
        </p:txBody>
      </p:sp>
      <p:sp>
        <p:nvSpPr>
          <p:cNvPr id="3" name="Content Placeholder 2">
            <a:extLst>
              <a:ext uri="{FF2B5EF4-FFF2-40B4-BE49-F238E27FC236}">
                <a16:creationId xmlns:a16="http://schemas.microsoft.com/office/drawing/2014/main" id="{510E48F2-20CA-4498-A10A-BEE60B2CCC11}"/>
              </a:ext>
            </a:extLst>
          </p:cNvPr>
          <p:cNvSpPr>
            <a:spLocks noGrp="1"/>
          </p:cNvSpPr>
          <p:nvPr>
            <p:ph idx="1"/>
          </p:nvPr>
        </p:nvSpPr>
        <p:spPr>
          <a:xfrm>
            <a:off x="233265" y="1240971"/>
            <a:ext cx="11728580" cy="5085183"/>
          </a:xfrm>
        </p:spPr>
        <p:txBody>
          <a:bodyPr>
            <a:normAutofit fontScale="85000" lnSpcReduction="10000"/>
          </a:bodyPr>
          <a:lstStyle/>
          <a:p>
            <a:r>
              <a:rPr lang="en-US" dirty="0"/>
              <a:t>It is often appropriate to make both forward and backward references or citations</a:t>
            </a:r>
          </a:p>
          <a:p>
            <a:r>
              <a:rPr lang="en-US" dirty="0"/>
              <a:t>If it is appropriate to mention a requirement early in the document, but that is not the best place to fully describe it, make a </a:t>
            </a:r>
            <a:r>
              <a:rPr lang="en-US" b="1" dirty="0">
                <a:solidFill>
                  <a:srgbClr val="92D050"/>
                </a:solidFill>
              </a:rPr>
              <a:t>forward reference </a:t>
            </a:r>
            <a:r>
              <a:rPr lang="en-US" b="1" dirty="0"/>
              <a:t>(citation) </a:t>
            </a:r>
            <a:r>
              <a:rPr lang="en-US" dirty="0"/>
              <a:t>to where later in the document it is described</a:t>
            </a:r>
          </a:p>
          <a:p>
            <a:r>
              <a:rPr lang="en-US" dirty="0"/>
              <a:t>Conversely, if the full explanation most appropriately appears early in the document, but there is reason to mention the requirement later in the document, make a </a:t>
            </a:r>
            <a:r>
              <a:rPr lang="en-US" b="1" dirty="0">
                <a:solidFill>
                  <a:srgbClr val="00B0F0"/>
                </a:solidFill>
              </a:rPr>
              <a:t>backward reference</a:t>
            </a:r>
            <a:r>
              <a:rPr lang="en-US" b="1" dirty="0"/>
              <a:t> (citation) </a:t>
            </a:r>
            <a:r>
              <a:rPr lang="en-US" dirty="0"/>
              <a:t>to the earlier location where the requirement was fully described</a:t>
            </a:r>
          </a:p>
          <a:p>
            <a:endParaRPr lang="en-US" dirty="0"/>
          </a:p>
        </p:txBody>
      </p:sp>
      <p:sp>
        <p:nvSpPr>
          <p:cNvPr id="4" name="Footer Placeholder 3">
            <a:extLst>
              <a:ext uri="{FF2B5EF4-FFF2-40B4-BE49-F238E27FC236}">
                <a16:creationId xmlns:a16="http://schemas.microsoft.com/office/drawing/2014/main" id="{28F5DD6D-854F-43D4-A171-FC0477A645F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9E5E393E-264C-49F8-B5F4-60134325C86E}"/>
              </a:ext>
            </a:extLst>
          </p:cNvPr>
          <p:cNvSpPr>
            <a:spLocks noGrp="1"/>
          </p:cNvSpPr>
          <p:nvPr>
            <p:ph type="sldNum" sz="quarter" idx="12"/>
          </p:nvPr>
        </p:nvSpPr>
        <p:spPr/>
        <p:txBody>
          <a:bodyPr/>
          <a:lstStyle/>
          <a:p>
            <a:fld id="{D57F1E4F-1CFF-5643-939E-02111984F565}" type="slidenum">
              <a:rPr lang="en-US" smtClean="0"/>
              <a:t>36</a:t>
            </a:fld>
            <a:endParaRPr lang="en-US" dirty="0"/>
          </a:p>
        </p:txBody>
      </p:sp>
    </p:spTree>
    <p:extLst>
      <p:ext uri="{BB962C8B-B14F-4D97-AF65-F5344CB8AC3E}">
        <p14:creationId xmlns:p14="http://schemas.microsoft.com/office/powerpoint/2010/main" val="2769714771"/>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5522" name="Rectangle 2">
            <a:extLst>
              <a:ext uri="{FF2B5EF4-FFF2-40B4-BE49-F238E27FC236}">
                <a16:creationId xmlns:a16="http://schemas.microsoft.com/office/drawing/2014/main" id="{ED8A88FD-1F3E-4FAD-93BD-D0462D662E5D}"/>
              </a:ext>
            </a:extLst>
          </p:cNvPr>
          <p:cNvSpPr>
            <a:spLocks noGrp="1" noChangeArrowheads="1"/>
          </p:cNvSpPr>
          <p:nvPr>
            <p:ph type="title"/>
          </p:nvPr>
        </p:nvSpPr>
        <p:spPr>
          <a:xfrm>
            <a:off x="1981200" y="277813"/>
            <a:ext cx="8229600" cy="944562"/>
          </a:xfrm>
        </p:spPr>
        <p:txBody>
          <a:bodyPr>
            <a:normAutofit fontScale="90000"/>
          </a:bodyPr>
          <a:lstStyle/>
          <a:p>
            <a:pPr eaLnBrk="1" hangingPunct="1">
              <a:defRPr/>
            </a:pPr>
            <a:r>
              <a:rPr lang="en-US" dirty="0"/>
              <a:t>Consolidated </a:t>
            </a:r>
            <a:r>
              <a:rPr lang="en-US" u="sng" dirty="0">
                <a:solidFill>
                  <a:srgbClr val="00FFFF"/>
                </a:solidFill>
              </a:rPr>
              <a:t>Solicitation</a:t>
            </a:r>
            <a:r>
              <a:rPr lang="en-US" dirty="0">
                <a:solidFill>
                  <a:srgbClr val="FF99FF"/>
                </a:solidFill>
              </a:rPr>
              <a:t> </a:t>
            </a:r>
            <a:r>
              <a:rPr lang="en-US" sz="2400" dirty="0"/>
              <a:t>(Cont’d)</a:t>
            </a:r>
          </a:p>
        </p:txBody>
      </p:sp>
      <p:sp>
        <p:nvSpPr>
          <p:cNvPr id="2155523" name="Rectangle 3">
            <a:extLst>
              <a:ext uri="{FF2B5EF4-FFF2-40B4-BE49-F238E27FC236}">
                <a16:creationId xmlns:a16="http://schemas.microsoft.com/office/drawing/2014/main" id="{4F828866-1DA0-4D38-9E2D-06A212885A32}"/>
              </a:ext>
            </a:extLst>
          </p:cNvPr>
          <p:cNvSpPr>
            <a:spLocks noGrp="1" noChangeArrowheads="1"/>
          </p:cNvSpPr>
          <p:nvPr>
            <p:ph idx="1"/>
          </p:nvPr>
        </p:nvSpPr>
        <p:spPr>
          <a:xfrm>
            <a:off x="1905000" y="1600201"/>
            <a:ext cx="8610600" cy="4530725"/>
          </a:xfrm>
        </p:spPr>
        <p:txBody>
          <a:bodyPr>
            <a:normAutofit fontScale="92500"/>
          </a:bodyPr>
          <a:lstStyle/>
          <a:p>
            <a:pPr eaLnBrk="1" hangingPunct="1">
              <a:lnSpc>
                <a:spcPct val="90000"/>
              </a:lnSpc>
              <a:defRPr/>
            </a:pPr>
            <a:r>
              <a:rPr lang="en-US" dirty="0"/>
              <a:t>Multiple solicitations could have been issued</a:t>
            </a:r>
          </a:p>
          <a:p>
            <a:pPr lvl="1" eaLnBrk="1" hangingPunct="1">
              <a:lnSpc>
                <a:spcPct val="90000"/>
              </a:lnSpc>
              <a:defRPr/>
            </a:pPr>
            <a:r>
              <a:rPr lang="en-US" dirty="0"/>
              <a:t>Each resulting in a single (or multiple) award(s)</a:t>
            </a:r>
          </a:p>
          <a:p>
            <a:pPr eaLnBrk="1" hangingPunct="1">
              <a:lnSpc>
                <a:spcPct val="90000"/>
              </a:lnSpc>
              <a:defRPr/>
            </a:pPr>
            <a:r>
              <a:rPr lang="en-US" dirty="0"/>
              <a:t>But, because virtually all aspects of the solicitations would be identical except for a given:</a:t>
            </a:r>
          </a:p>
          <a:p>
            <a:pPr lvl="1" eaLnBrk="1" hangingPunct="1">
              <a:lnSpc>
                <a:spcPct val="90000"/>
              </a:lnSpc>
              <a:defRPr/>
            </a:pPr>
            <a:r>
              <a:rPr lang="en-US" dirty="0"/>
              <a:t>Geographic or Topical (functional) area</a:t>
            </a:r>
          </a:p>
          <a:p>
            <a:pPr eaLnBrk="1" hangingPunct="1">
              <a:lnSpc>
                <a:spcPct val="90000"/>
              </a:lnSpc>
              <a:defRPr/>
            </a:pPr>
            <a:r>
              <a:rPr lang="en-US" dirty="0"/>
              <a:t>It’s more convenient to issue a single solicitation </a:t>
            </a:r>
          </a:p>
          <a:p>
            <a:pPr lvl="1" eaLnBrk="1" hangingPunct="1">
              <a:lnSpc>
                <a:spcPct val="90000"/>
              </a:lnSpc>
              <a:defRPr/>
            </a:pPr>
            <a:r>
              <a:rPr lang="en-US" dirty="0"/>
              <a:t>Covering all geographic or functional areas</a:t>
            </a:r>
          </a:p>
        </p:txBody>
      </p:sp>
      <p:sp>
        <p:nvSpPr>
          <p:cNvPr id="6" name="Footer Placeholder 3">
            <a:extLst>
              <a:ext uri="{FF2B5EF4-FFF2-40B4-BE49-F238E27FC236}">
                <a16:creationId xmlns:a16="http://schemas.microsoft.com/office/drawing/2014/main" id="{6EEE1B15-80BD-4249-AF8D-D437220A5DB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FEFEC45-598E-4C60-B197-F30510FBBB59}"/>
              </a:ext>
            </a:extLst>
          </p:cNvPr>
          <p:cNvSpPr>
            <a:spLocks noGrp="1"/>
          </p:cNvSpPr>
          <p:nvPr>
            <p:ph type="sldNum" sz="quarter" idx="12"/>
          </p:nvPr>
        </p:nvSpPr>
        <p:spPr/>
        <p:txBody>
          <a:bodyPr/>
          <a:lstStyle/>
          <a:p>
            <a:pPr>
              <a:defRPr/>
            </a:pPr>
            <a:fld id="{26908F80-B46F-49BC-9BC0-F86CDD52FA09}" type="slidenum">
              <a:rPr lang="en-US" altLang="en-US"/>
              <a:pPr>
                <a:defRPr/>
              </a:pPr>
              <a:t>360</a:t>
            </a:fld>
            <a:endParaRPr lang="en-US" altLang="en-US" dirty="0"/>
          </a:p>
        </p:txBody>
      </p:sp>
    </p:spTree>
    <p:extLst>
      <p:ext uri="{BB962C8B-B14F-4D97-AF65-F5344CB8AC3E}">
        <p14:creationId xmlns:p14="http://schemas.microsoft.com/office/powerpoint/2010/main" val="1335716593"/>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6546" name="Rectangle 2">
            <a:extLst>
              <a:ext uri="{FF2B5EF4-FFF2-40B4-BE49-F238E27FC236}">
                <a16:creationId xmlns:a16="http://schemas.microsoft.com/office/drawing/2014/main" id="{2C58C2E5-9166-4AE5-8512-1F52018FFA99}"/>
              </a:ext>
            </a:extLst>
          </p:cNvPr>
          <p:cNvSpPr>
            <a:spLocks noGrp="1" noChangeArrowheads="1"/>
          </p:cNvSpPr>
          <p:nvPr>
            <p:ph type="title"/>
          </p:nvPr>
        </p:nvSpPr>
        <p:spPr>
          <a:xfrm>
            <a:off x="1981200" y="152400"/>
            <a:ext cx="8229600" cy="990600"/>
          </a:xfrm>
        </p:spPr>
        <p:txBody>
          <a:bodyPr>
            <a:normAutofit fontScale="90000"/>
          </a:bodyPr>
          <a:lstStyle/>
          <a:p>
            <a:pPr eaLnBrk="1" hangingPunct="1">
              <a:defRPr/>
            </a:pPr>
            <a:r>
              <a:rPr lang="en-US" dirty="0"/>
              <a:t>Consolidated </a:t>
            </a:r>
            <a:r>
              <a:rPr lang="en-US" u="sng" dirty="0">
                <a:solidFill>
                  <a:srgbClr val="00FFFF"/>
                </a:solidFill>
              </a:rPr>
              <a:t>Solicitation</a:t>
            </a:r>
            <a:r>
              <a:rPr lang="en-US" dirty="0"/>
              <a:t> </a:t>
            </a:r>
            <a:r>
              <a:rPr lang="en-US" sz="2400" dirty="0"/>
              <a:t>(Cont’d)</a:t>
            </a:r>
          </a:p>
        </p:txBody>
      </p:sp>
      <p:sp>
        <p:nvSpPr>
          <p:cNvPr id="2156547" name="Rectangle 3">
            <a:extLst>
              <a:ext uri="{FF2B5EF4-FFF2-40B4-BE49-F238E27FC236}">
                <a16:creationId xmlns:a16="http://schemas.microsoft.com/office/drawing/2014/main" id="{AF998A43-41EC-42A0-9085-AEF2821CD0D4}"/>
              </a:ext>
            </a:extLst>
          </p:cNvPr>
          <p:cNvSpPr>
            <a:spLocks noGrp="1" noChangeArrowheads="1"/>
          </p:cNvSpPr>
          <p:nvPr>
            <p:ph idx="1"/>
          </p:nvPr>
        </p:nvSpPr>
        <p:spPr>
          <a:xfrm>
            <a:off x="1981200" y="1524000"/>
            <a:ext cx="8229600" cy="4953000"/>
          </a:xfrm>
        </p:spPr>
        <p:txBody>
          <a:bodyPr>
            <a:normAutofit/>
          </a:bodyPr>
          <a:lstStyle/>
          <a:p>
            <a:pPr eaLnBrk="1" hangingPunct="1">
              <a:defRPr/>
            </a:pPr>
            <a:r>
              <a:rPr lang="en-US" dirty="0"/>
              <a:t>Generally vendors are permitted to respond to:</a:t>
            </a:r>
          </a:p>
          <a:p>
            <a:pPr lvl="1" eaLnBrk="1" hangingPunct="1">
              <a:defRPr/>
            </a:pPr>
            <a:r>
              <a:rPr lang="en-US" dirty="0"/>
              <a:t>One</a:t>
            </a:r>
          </a:p>
          <a:p>
            <a:pPr lvl="1" eaLnBrk="1" hangingPunct="1">
              <a:defRPr/>
            </a:pPr>
            <a:r>
              <a:rPr lang="en-US" dirty="0"/>
              <a:t>Some, or</a:t>
            </a:r>
          </a:p>
          <a:p>
            <a:pPr lvl="1" eaLnBrk="1" hangingPunct="1">
              <a:defRPr/>
            </a:pPr>
            <a:r>
              <a:rPr lang="en-US" dirty="0"/>
              <a:t>All topical or geographic areas</a:t>
            </a:r>
          </a:p>
          <a:p>
            <a:pPr eaLnBrk="1" hangingPunct="1">
              <a:defRPr/>
            </a:pPr>
            <a:r>
              <a:rPr lang="en-US" dirty="0"/>
              <a:t>Even if vendors are required to respond to all topical or geographic areas</a:t>
            </a:r>
          </a:p>
          <a:p>
            <a:pPr lvl="1" eaLnBrk="1" hangingPunct="1">
              <a:defRPr/>
            </a:pPr>
            <a:r>
              <a:rPr lang="en-US" dirty="0"/>
              <a:t>Awards can still be made by individual areas</a:t>
            </a:r>
          </a:p>
        </p:txBody>
      </p:sp>
      <p:sp>
        <p:nvSpPr>
          <p:cNvPr id="6" name="Footer Placeholder 3">
            <a:extLst>
              <a:ext uri="{FF2B5EF4-FFF2-40B4-BE49-F238E27FC236}">
                <a16:creationId xmlns:a16="http://schemas.microsoft.com/office/drawing/2014/main" id="{A73051D8-8D13-45A3-8262-05B0517BC05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86E43C9-6668-4E93-8588-73FD12EDF555}"/>
              </a:ext>
            </a:extLst>
          </p:cNvPr>
          <p:cNvSpPr>
            <a:spLocks noGrp="1"/>
          </p:cNvSpPr>
          <p:nvPr>
            <p:ph type="sldNum" sz="quarter" idx="12"/>
          </p:nvPr>
        </p:nvSpPr>
        <p:spPr/>
        <p:txBody>
          <a:bodyPr/>
          <a:lstStyle/>
          <a:p>
            <a:pPr>
              <a:defRPr/>
            </a:pPr>
            <a:fld id="{71077060-601F-41AE-9499-BF673CC9DEB8}" type="slidenum">
              <a:rPr lang="en-US" altLang="en-US"/>
              <a:pPr>
                <a:defRPr/>
              </a:pPr>
              <a:t>361</a:t>
            </a:fld>
            <a:endParaRPr lang="en-US" altLang="en-US" dirty="0"/>
          </a:p>
        </p:txBody>
      </p:sp>
      <p:sp>
        <p:nvSpPr>
          <p:cNvPr id="5" name="Slide Number Placeholder 4">
            <a:extLst>
              <a:ext uri="{FF2B5EF4-FFF2-40B4-BE49-F238E27FC236}">
                <a16:creationId xmlns:a16="http://schemas.microsoft.com/office/drawing/2014/main" id="{E766AF04-8744-4A23-9C30-CBF9A6EDEAB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291897856"/>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7570" name="Rectangle 2">
            <a:extLst>
              <a:ext uri="{FF2B5EF4-FFF2-40B4-BE49-F238E27FC236}">
                <a16:creationId xmlns:a16="http://schemas.microsoft.com/office/drawing/2014/main" id="{E7D81134-B3CA-4892-8F31-8B96565ABF7A}"/>
              </a:ext>
            </a:extLst>
          </p:cNvPr>
          <p:cNvSpPr>
            <a:spLocks noGrp="1" noChangeArrowheads="1"/>
          </p:cNvSpPr>
          <p:nvPr>
            <p:ph type="title"/>
          </p:nvPr>
        </p:nvSpPr>
        <p:spPr/>
        <p:txBody>
          <a:bodyPr/>
          <a:lstStyle/>
          <a:p>
            <a:pPr eaLnBrk="1" hangingPunct="1">
              <a:defRPr/>
            </a:pPr>
            <a:r>
              <a:rPr lang="en-US" dirty="0"/>
              <a:t>Consolidated </a:t>
            </a:r>
            <a:r>
              <a:rPr lang="en-US" u="sng" dirty="0">
                <a:solidFill>
                  <a:srgbClr val="FFFF00"/>
                </a:solidFill>
              </a:rPr>
              <a:t>Contract </a:t>
            </a:r>
          </a:p>
        </p:txBody>
      </p:sp>
      <p:sp>
        <p:nvSpPr>
          <p:cNvPr id="2157571" name="Rectangle 3">
            <a:extLst>
              <a:ext uri="{FF2B5EF4-FFF2-40B4-BE49-F238E27FC236}">
                <a16:creationId xmlns:a16="http://schemas.microsoft.com/office/drawing/2014/main" id="{B7FC0EE5-B2DA-4FFA-AB90-6BCCC6F306F4}"/>
              </a:ext>
            </a:extLst>
          </p:cNvPr>
          <p:cNvSpPr>
            <a:spLocks noGrp="1" noChangeArrowheads="1"/>
          </p:cNvSpPr>
          <p:nvPr>
            <p:ph idx="1"/>
          </p:nvPr>
        </p:nvSpPr>
        <p:spPr>
          <a:xfrm>
            <a:off x="1981200" y="1828800"/>
            <a:ext cx="8229600" cy="4267200"/>
          </a:xfrm>
        </p:spPr>
        <p:txBody>
          <a:bodyPr>
            <a:normAutofit lnSpcReduction="10000"/>
          </a:bodyPr>
          <a:lstStyle/>
          <a:p>
            <a:pPr eaLnBrk="1" hangingPunct="1">
              <a:defRPr/>
            </a:pPr>
            <a:r>
              <a:rPr lang="en-US" dirty="0"/>
              <a:t>Results from a consolidated solicitation</a:t>
            </a:r>
          </a:p>
          <a:p>
            <a:pPr lvl="1" eaLnBrk="1" hangingPunct="1">
              <a:defRPr/>
            </a:pPr>
            <a:r>
              <a:rPr lang="en-US" dirty="0"/>
              <a:t>If individual awards will be made for different geographic or topical/functional areas</a:t>
            </a:r>
          </a:p>
          <a:p>
            <a:pPr lvl="1" eaLnBrk="1" hangingPunct="1">
              <a:defRPr/>
            </a:pPr>
            <a:r>
              <a:rPr lang="en-US" dirty="0"/>
              <a:t>A single bidder/offeror may win awards for more than one geographic/functional area</a:t>
            </a:r>
          </a:p>
          <a:p>
            <a:pPr lvl="1" eaLnBrk="1" hangingPunct="1">
              <a:defRPr/>
            </a:pPr>
            <a:r>
              <a:rPr lang="en-US" dirty="0"/>
              <a:t>A single contract can be done to cover all areas being awarded to that bidder/offeror </a:t>
            </a:r>
          </a:p>
          <a:p>
            <a:pPr eaLnBrk="1" hangingPunct="1">
              <a:defRPr/>
            </a:pPr>
            <a:endParaRPr lang="en-US" dirty="0"/>
          </a:p>
        </p:txBody>
      </p:sp>
      <p:sp>
        <p:nvSpPr>
          <p:cNvPr id="6" name="Footer Placeholder 3">
            <a:extLst>
              <a:ext uri="{FF2B5EF4-FFF2-40B4-BE49-F238E27FC236}">
                <a16:creationId xmlns:a16="http://schemas.microsoft.com/office/drawing/2014/main" id="{3FE38017-EE63-435A-8E2D-0919DEE888A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5894DC9-15CD-4F9A-B996-AF6B16FA336C}"/>
              </a:ext>
            </a:extLst>
          </p:cNvPr>
          <p:cNvSpPr>
            <a:spLocks noGrp="1"/>
          </p:cNvSpPr>
          <p:nvPr>
            <p:ph type="sldNum" sz="quarter" idx="12"/>
          </p:nvPr>
        </p:nvSpPr>
        <p:spPr/>
        <p:txBody>
          <a:bodyPr/>
          <a:lstStyle/>
          <a:p>
            <a:pPr>
              <a:defRPr/>
            </a:pPr>
            <a:fld id="{4883E841-CA85-4DF8-A831-8CB0D0DE875D}" type="slidenum">
              <a:rPr lang="en-US" altLang="en-US"/>
              <a:pPr>
                <a:defRPr/>
              </a:pPr>
              <a:t>362</a:t>
            </a:fld>
            <a:endParaRPr lang="en-US" altLang="en-US" dirty="0"/>
          </a:p>
        </p:txBody>
      </p:sp>
    </p:spTree>
    <p:extLst>
      <p:ext uri="{BB962C8B-B14F-4D97-AF65-F5344CB8AC3E}">
        <p14:creationId xmlns:p14="http://schemas.microsoft.com/office/powerpoint/2010/main" val="1179876453"/>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a:extLst>
              <a:ext uri="{FF2B5EF4-FFF2-40B4-BE49-F238E27FC236}">
                <a16:creationId xmlns:a16="http://schemas.microsoft.com/office/drawing/2014/main" id="{FBDBCEE5-EA70-45B9-81E8-A99983C43B45}"/>
              </a:ext>
            </a:extLst>
          </p:cNvPr>
          <p:cNvSpPr>
            <a:spLocks noGrp="1" noChangeArrowheads="1"/>
          </p:cNvSpPr>
          <p:nvPr>
            <p:ph type="title"/>
          </p:nvPr>
        </p:nvSpPr>
        <p:spPr/>
        <p:txBody>
          <a:bodyPr/>
          <a:lstStyle/>
          <a:p>
            <a:pPr eaLnBrk="1" hangingPunct="1">
              <a:defRPr/>
            </a:pPr>
            <a:r>
              <a:rPr lang="en-US" dirty="0"/>
              <a:t>Master Contract</a:t>
            </a:r>
          </a:p>
        </p:txBody>
      </p:sp>
      <p:sp>
        <p:nvSpPr>
          <p:cNvPr id="2158595" name="Rectangle 3">
            <a:extLst>
              <a:ext uri="{FF2B5EF4-FFF2-40B4-BE49-F238E27FC236}">
                <a16:creationId xmlns:a16="http://schemas.microsoft.com/office/drawing/2014/main" id="{C37DC34B-AF96-433E-98AC-A1B6294A502D}"/>
              </a:ext>
            </a:extLst>
          </p:cNvPr>
          <p:cNvSpPr>
            <a:spLocks noGrp="1" noChangeArrowheads="1"/>
          </p:cNvSpPr>
          <p:nvPr>
            <p:ph idx="1"/>
          </p:nvPr>
        </p:nvSpPr>
        <p:spPr/>
        <p:txBody>
          <a:bodyPr>
            <a:normAutofit/>
          </a:bodyPr>
          <a:lstStyle/>
          <a:p>
            <a:pPr eaLnBrk="1" hangingPunct="1">
              <a:defRPr/>
            </a:pPr>
            <a:r>
              <a:rPr lang="en-US" dirty="0"/>
              <a:t>Common terminology for the contract that results from a multiple awards solicitation involving secondary competition     </a:t>
            </a:r>
            <a:r>
              <a:rPr lang="en-US" sz="2400" dirty="0"/>
              <a:t>(Secondary competition is discussed later)</a:t>
            </a:r>
          </a:p>
          <a:p>
            <a:pPr lvl="1" eaLnBrk="1" hangingPunct="1">
              <a:defRPr/>
            </a:pPr>
            <a:r>
              <a:rPr lang="en-US" dirty="0"/>
              <a:t>Contains all terms and conditions governing the secondary competition</a:t>
            </a:r>
          </a:p>
          <a:p>
            <a:pPr lvl="1" eaLnBrk="1" hangingPunct="1">
              <a:defRPr/>
            </a:pPr>
            <a:r>
              <a:rPr lang="en-US" dirty="0"/>
              <a:t>The secondary competition will provide specific details of what is to be provided</a:t>
            </a:r>
          </a:p>
          <a:p>
            <a:pPr lvl="2" eaLnBrk="1" hangingPunct="1">
              <a:defRPr/>
            </a:pPr>
            <a:r>
              <a:rPr lang="en-US" dirty="0"/>
              <a:t>Which cannot conflict with the master contract</a:t>
            </a:r>
          </a:p>
        </p:txBody>
      </p:sp>
      <p:sp>
        <p:nvSpPr>
          <p:cNvPr id="6" name="Footer Placeholder 3">
            <a:extLst>
              <a:ext uri="{FF2B5EF4-FFF2-40B4-BE49-F238E27FC236}">
                <a16:creationId xmlns:a16="http://schemas.microsoft.com/office/drawing/2014/main" id="{B3B9502A-459C-4F7C-9029-D1B5DDC4B0C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756FC97-D7FA-448A-893A-665BCF082F2E}"/>
              </a:ext>
            </a:extLst>
          </p:cNvPr>
          <p:cNvSpPr>
            <a:spLocks noGrp="1"/>
          </p:cNvSpPr>
          <p:nvPr>
            <p:ph type="sldNum" sz="quarter" idx="12"/>
          </p:nvPr>
        </p:nvSpPr>
        <p:spPr/>
        <p:txBody>
          <a:bodyPr/>
          <a:lstStyle/>
          <a:p>
            <a:pPr>
              <a:defRPr/>
            </a:pPr>
            <a:fld id="{79B1ACF7-94DB-4728-AC08-11D62445ED4A}" type="slidenum">
              <a:rPr lang="en-US" altLang="en-US"/>
              <a:pPr>
                <a:defRPr/>
              </a:pPr>
              <a:t>363</a:t>
            </a:fld>
            <a:endParaRPr lang="en-US" altLang="en-US" dirty="0"/>
          </a:p>
        </p:txBody>
      </p:sp>
    </p:spTree>
    <p:extLst>
      <p:ext uri="{BB962C8B-B14F-4D97-AF65-F5344CB8AC3E}">
        <p14:creationId xmlns:p14="http://schemas.microsoft.com/office/powerpoint/2010/main" val="377613471"/>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9618" name="Rectangle 2">
            <a:extLst>
              <a:ext uri="{FF2B5EF4-FFF2-40B4-BE49-F238E27FC236}">
                <a16:creationId xmlns:a16="http://schemas.microsoft.com/office/drawing/2014/main" id="{0FE20A92-03F9-4FB0-A4D3-4513A68AB4CE}"/>
              </a:ext>
            </a:extLst>
          </p:cNvPr>
          <p:cNvSpPr>
            <a:spLocks noGrp="1" noChangeArrowheads="1"/>
          </p:cNvSpPr>
          <p:nvPr>
            <p:ph type="title"/>
          </p:nvPr>
        </p:nvSpPr>
        <p:spPr/>
        <p:txBody>
          <a:bodyPr/>
          <a:lstStyle/>
          <a:p>
            <a:pPr eaLnBrk="1" hangingPunct="1">
              <a:defRPr/>
            </a:pPr>
            <a:r>
              <a:rPr lang="en-US" dirty="0"/>
              <a:t>Multiple </a:t>
            </a:r>
            <a:r>
              <a:rPr lang="en-US" u="sng" dirty="0">
                <a:solidFill>
                  <a:srgbClr val="99FF66"/>
                </a:solidFill>
              </a:rPr>
              <a:t>Proposals </a:t>
            </a:r>
          </a:p>
        </p:txBody>
      </p:sp>
      <p:sp>
        <p:nvSpPr>
          <p:cNvPr id="2159619" name="Rectangle 3">
            <a:extLst>
              <a:ext uri="{FF2B5EF4-FFF2-40B4-BE49-F238E27FC236}">
                <a16:creationId xmlns:a16="http://schemas.microsoft.com/office/drawing/2014/main" id="{EE32473E-5AA8-46E3-99EC-85BD886036C4}"/>
              </a:ext>
            </a:extLst>
          </p:cNvPr>
          <p:cNvSpPr>
            <a:spLocks noGrp="1" noChangeArrowheads="1"/>
          </p:cNvSpPr>
          <p:nvPr>
            <p:ph idx="1"/>
          </p:nvPr>
        </p:nvSpPr>
        <p:spPr>
          <a:xfrm>
            <a:off x="233265" y="1555423"/>
            <a:ext cx="11728580" cy="4770731"/>
          </a:xfrm>
        </p:spPr>
        <p:txBody>
          <a:bodyPr/>
          <a:lstStyle/>
          <a:p>
            <a:pPr eaLnBrk="1" hangingPunct="1">
              <a:defRPr/>
            </a:pPr>
            <a:r>
              <a:rPr lang="en-US" altLang="en-US" dirty="0"/>
              <a:t>Pertains to the number of responses a single offeror can provide under a competitive sealed proposals procurement</a:t>
            </a:r>
          </a:p>
          <a:p>
            <a:pPr eaLnBrk="1" hangingPunct="1">
              <a:defRPr/>
            </a:pPr>
            <a:r>
              <a:rPr lang="en-US" altLang="en-US" dirty="0"/>
              <a:t>Has nothing to do with how many awards can result from a procurement</a:t>
            </a:r>
          </a:p>
          <a:p>
            <a:pPr lvl="1" eaLnBrk="1" hangingPunct="1">
              <a:defRPr/>
            </a:pPr>
            <a:r>
              <a:rPr lang="en-US" altLang="en-US" dirty="0"/>
              <a:t>Multiple Awards is not the same as Multiple </a:t>
            </a:r>
            <a:r>
              <a:rPr lang="en-US" altLang="en-US" dirty="0" err="1"/>
              <a:t>Propos</a:t>
            </a:r>
            <a:endParaRPr lang="en-US" altLang="en-US" dirty="0"/>
          </a:p>
        </p:txBody>
      </p:sp>
      <p:sp>
        <p:nvSpPr>
          <p:cNvPr id="6" name="Footer Placeholder 3">
            <a:extLst>
              <a:ext uri="{FF2B5EF4-FFF2-40B4-BE49-F238E27FC236}">
                <a16:creationId xmlns:a16="http://schemas.microsoft.com/office/drawing/2014/main" id="{2997EDA1-EA0D-4B7A-8A17-B9F2043C3C4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EE1A95B-C30F-48A0-AD21-5EFF4382166E}"/>
              </a:ext>
            </a:extLst>
          </p:cNvPr>
          <p:cNvSpPr>
            <a:spLocks noGrp="1"/>
          </p:cNvSpPr>
          <p:nvPr>
            <p:ph type="sldNum" sz="quarter" idx="12"/>
          </p:nvPr>
        </p:nvSpPr>
        <p:spPr/>
        <p:txBody>
          <a:bodyPr/>
          <a:lstStyle/>
          <a:p>
            <a:pPr>
              <a:defRPr/>
            </a:pPr>
            <a:fld id="{5C44F0E7-216E-4DA2-A024-6876D65039E9}" type="slidenum">
              <a:rPr lang="en-US" altLang="en-US"/>
              <a:pPr>
                <a:defRPr/>
              </a:pPr>
              <a:t>364</a:t>
            </a:fld>
            <a:endParaRPr lang="en-US" altLang="en-US" dirty="0"/>
          </a:p>
        </p:txBody>
      </p:sp>
      <p:sp>
        <p:nvSpPr>
          <p:cNvPr id="5" name="Slide Number Placeholder 4">
            <a:extLst>
              <a:ext uri="{FF2B5EF4-FFF2-40B4-BE49-F238E27FC236}">
                <a16:creationId xmlns:a16="http://schemas.microsoft.com/office/drawing/2014/main" id="{3D026572-92E8-41A8-92D0-1FEC337AF62C}"/>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4124715271"/>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42" name="Rectangle 2">
            <a:extLst>
              <a:ext uri="{FF2B5EF4-FFF2-40B4-BE49-F238E27FC236}">
                <a16:creationId xmlns:a16="http://schemas.microsoft.com/office/drawing/2014/main" id="{6B6E9D27-94E9-4BDA-ACC5-2CB8272DC930}"/>
              </a:ext>
            </a:extLst>
          </p:cNvPr>
          <p:cNvSpPr>
            <a:spLocks noGrp="1" noChangeArrowheads="1"/>
          </p:cNvSpPr>
          <p:nvPr>
            <p:ph type="title"/>
          </p:nvPr>
        </p:nvSpPr>
        <p:spPr/>
        <p:txBody>
          <a:bodyPr>
            <a:normAutofit fontScale="90000"/>
          </a:bodyPr>
          <a:lstStyle/>
          <a:p>
            <a:pPr eaLnBrk="1" hangingPunct="1">
              <a:defRPr/>
            </a:pPr>
            <a:r>
              <a:rPr lang="en-US" sz="4000" dirty="0"/>
              <a:t>Multiple Awards</a:t>
            </a:r>
            <a:br>
              <a:rPr lang="en-US" sz="4000" dirty="0"/>
            </a:br>
            <a:r>
              <a:rPr lang="en-US" sz="4000" dirty="0"/>
              <a:t>is not the Norm</a:t>
            </a:r>
          </a:p>
        </p:txBody>
      </p:sp>
      <p:sp>
        <p:nvSpPr>
          <p:cNvPr id="2160643" name="Rectangle 3">
            <a:extLst>
              <a:ext uri="{FF2B5EF4-FFF2-40B4-BE49-F238E27FC236}">
                <a16:creationId xmlns:a16="http://schemas.microsoft.com/office/drawing/2014/main" id="{990EFE66-B484-4860-976F-883A2BF99C81}"/>
              </a:ext>
            </a:extLst>
          </p:cNvPr>
          <p:cNvSpPr>
            <a:spLocks noGrp="1" noChangeArrowheads="1"/>
          </p:cNvSpPr>
          <p:nvPr>
            <p:ph idx="1"/>
          </p:nvPr>
        </p:nvSpPr>
        <p:spPr>
          <a:xfrm>
            <a:off x="1981200" y="1828800"/>
            <a:ext cx="8229600" cy="4648200"/>
          </a:xfrm>
        </p:spPr>
        <p:txBody>
          <a:bodyPr/>
          <a:lstStyle/>
          <a:p>
            <a:pPr eaLnBrk="1" hangingPunct="1">
              <a:lnSpc>
                <a:spcPct val="90000"/>
              </a:lnSpc>
              <a:defRPr/>
            </a:pPr>
            <a:r>
              <a:rPr lang="en-US" dirty="0"/>
              <a:t>It is not common for a procurement to result in multiple awards</a:t>
            </a:r>
          </a:p>
          <a:p>
            <a:pPr lvl="1" eaLnBrk="1" hangingPunct="1">
              <a:lnSpc>
                <a:spcPct val="90000"/>
              </a:lnSpc>
              <a:defRPr/>
            </a:pPr>
            <a:r>
              <a:rPr lang="en-US" dirty="0"/>
              <a:t>Most procurements result in only 1 award</a:t>
            </a:r>
          </a:p>
          <a:p>
            <a:pPr eaLnBrk="1" hangingPunct="1">
              <a:lnSpc>
                <a:spcPct val="90000"/>
              </a:lnSpc>
              <a:defRPr/>
            </a:pPr>
            <a:r>
              <a:rPr lang="en-US" dirty="0"/>
              <a:t>Examples of Valid Multiple Award Situations</a:t>
            </a:r>
          </a:p>
          <a:p>
            <a:pPr lvl="1" eaLnBrk="1" hangingPunct="1">
              <a:lnSpc>
                <a:spcPct val="90000"/>
              </a:lnSpc>
              <a:defRPr/>
            </a:pPr>
            <a:r>
              <a:rPr lang="en-US" dirty="0"/>
              <a:t>Temporary Help (Personnel) Contracts</a:t>
            </a:r>
          </a:p>
          <a:p>
            <a:pPr lvl="1" eaLnBrk="1" hangingPunct="1">
              <a:lnSpc>
                <a:spcPct val="90000"/>
              </a:lnSpc>
              <a:defRPr/>
            </a:pPr>
            <a:r>
              <a:rPr lang="en-US" dirty="0"/>
              <a:t>On-Call Nursing Services</a:t>
            </a:r>
          </a:p>
          <a:p>
            <a:pPr lvl="1" eaLnBrk="1" hangingPunct="1">
              <a:lnSpc>
                <a:spcPct val="90000"/>
              </a:lnSpc>
              <a:defRPr/>
            </a:pPr>
            <a:r>
              <a:rPr lang="en-US" dirty="0"/>
              <a:t>In-Home Aids</a:t>
            </a:r>
          </a:p>
          <a:p>
            <a:pPr lvl="1" eaLnBrk="1" hangingPunct="1">
              <a:lnSpc>
                <a:spcPct val="90000"/>
              </a:lnSpc>
              <a:defRPr/>
            </a:pPr>
            <a:r>
              <a:rPr lang="en-US" dirty="0"/>
              <a:t>Auditors</a:t>
            </a:r>
          </a:p>
        </p:txBody>
      </p:sp>
      <p:sp>
        <p:nvSpPr>
          <p:cNvPr id="6" name="Footer Placeholder 3">
            <a:extLst>
              <a:ext uri="{FF2B5EF4-FFF2-40B4-BE49-F238E27FC236}">
                <a16:creationId xmlns:a16="http://schemas.microsoft.com/office/drawing/2014/main" id="{32899CFD-099F-4C80-9A22-401E32857CC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D027EDC-97DD-45B0-9B4D-E7D417A40EB8}"/>
              </a:ext>
            </a:extLst>
          </p:cNvPr>
          <p:cNvSpPr>
            <a:spLocks noGrp="1"/>
          </p:cNvSpPr>
          <p:nvPr>
            <p:ph type="sldNum" sz="quarter" idx="12"/>
          </p:nvPr>
        </p:nvSpPr>
        <p:spPr/>
        <p:txBody>
          <a:bodyPr/>
          <a:lstStyle/>
          <a:p>
            <a:pPr>
              <a:defRPr/>
            </a:pPr>
            <a:fld id="{936A899D-DDE6-4B67-BA57-55F7464444FA}" type="slidenum">
              <a:rPr lang="en-US" altLang="en-US"/>
              <a:pPr>
                <a:defRPr/>
              </a:pPr>
              <a:t>365</a:t>
            </a:fld>
            <a:endParaRPr lang="en-US" altLang="en-US" dirty="0"/>
          </a:p>
        </p:txBody>
      </p:sp>
      <p:sp>
        <p:nvSpPr>
          <p:cNvPr id="5" name="Slide Number Placeholder 4">
            <a:extLst>
              <a:ext uri="{FF2B5EF4-FFF2-40B4-BE49-F238E27FC236}">
                <a16:creationId xmlns:a16="http://schemas.microsoft.com/office/drawing/2014/main" id="{3064A5CE-C9DB-4739-B5CE-A4A82671CD7C}"/>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932495918"/>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1666" name="Rectangle 2">
            <a:extLst>
              <a:ext uri="{FF2B5EF4-FFF2-40B4-BE49-F238E27FC236}">
                <a16:creationId xmlns:a16="http://schemas.microsoft.com/office/drawing/2014/main" id="{DEE945AC-1FF9-4CD1-9C08-82044808A902}"/>
              </a:ext>
            </a:extLst>
          </p:cNvPr>
          <p:cNvSpPr>
            <a:spLocks noGrp="1" noChangeArrowheads="1"/>
          </p:cNvSpPr>
          <p:nvPr>
            <p:ph type="title"/>
          </p:nvPr>
        </p:nvSpPr>
        <p:spPr>
          <a:xfrm>
            <a:off x="1981200" y="277814"/>
            <a:ext cx="8229600" cy="1322387"/>
          </a:xfrm>
        </p:spPr>
        <p:txBody>
          <a:bodyPr/>
          <a:lstStyle/>
          <a:p>
            <a:pPr eaLnBrk="1" hangingPunct="1">
              <a:defRPr/>
            </a:pPr>
            <a:r>
              <a:rPr lang="en-US" sz="4000" dirty="0"/>
              <a:t>Multiple Awards</a:t>
            </a:r>
            <a:br>
              <a:rPr lang="en-US" sz="4000" dirty="0"/>
            </a:br>
            <a:r>
              <a:rPr lang="en-US" sz="4000" dirty="0"/>
              <a:t> &amp; Procurement Methods </a:t>
            </a:r>
          </a:p>
        </p:txBody>
      </p:sp>
      <p:sp>
        <p:nvSpPr>
          <p:cNvPr id="2161667" name="Rectangle 3">
            <a:extLst>
              <a:ext uri="{FF2B5EF4-FFF2-40B4-BE49-F238E27FC236}">
                <a16:creationId xmlns:a16="http://schemas.microsoft.com/office/drawing/2014/main" id="{3C63A3ED-05D9-4CB6-B0C4-8DAE05974C3A}"/>
              </a:ext>
            </a:extLst>
          </p:cNvPr>
          <p:cNvSpPr>
            <a:spLocks noGrp="1" noChangeArrowheads="1"/>
          </p:cNvSpPr>
          <p:nvPr>
            <p:ph idx="1"/>
          </p:nvPr>
        </p:nvSpPr>
        <p:spPr>
          <a:xfrm>
            <a:off x="2286000" y="2514600"/>
            <a:ext cx="8153400" cy="3886200"/>
          </a:xfrm>
        </p:spPr>
        <p:txBody>
          <a:bodyPr/>
          <a:lstStyle/>
          <a:p>
            <a:pPr eaLnBrk="1" hangingPunct="1">
              <a:defRPr/>
            </a:pPr>
            <a:r>
              <a:rPr lang="en-US" dirty="0"/>
              <a:t>Typical multiple awards procurement methods </a:t>
            </a:r>
          </a:p>
          <a:p>
            <a:pPr lvl="1" eaLnBrk="1" hangingPunct="1">
              <a:defRPr/>
            </a:pPr>
            <a:r>
              <a:rPr lang="en-US" dirty="0"/>
              <a:t>Competitive sealed bidding</a:t>
            </a:r>
          </a:p>
          <a:p>
            <a:pPr lvl="2" eaLnBrk="1" hangingPunct="1">
              <a:defRPr/>
            </a:pPr>
            <a:r>
              <a:rPr lang="en-US" dirty="0"/>
              <a:t>Including Multi-step sealed bidding</a:t>
            </a:r>
          </a:p>
          <a:p>
            <a:pPr lvl="1" eaLnBrk="1" hangingPunct="1">
              <a:defRPr/>
            </a:pPr>
            <a:r>
              <a:rPr lang="en-US" dirty="0"/>
              <a:t>Competitive sealed proposals</a:t>
            </a:r>
          </a:p>
        </p:txBody>
      </p:sp>
      <p:sp>
        <p:nvSpPr>
          <p:cNvPr id="6" name="Footer Placeholder 3">
            <a:extLst>
              <a:ext uri="{FF2B5EF4-FFF2-40B4-BE49-F238E27FC236}">
                <a16:creationId xmlns:a16="http://schemas.microsoft.com/office/drawing/2014/main" id="{B62EB7D4-55B5-492A-9863-0D1106B8041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EF59B76-1E1C-4700-815C-A064A30566E5}"/>
              </a:ext>
            </a:extLst>
          </p:cNvPr>
          <p:cNvSpPr>
            <a:spLocks noGrp="1"/>
          </p:cNvSpPr>
          <p:nvPr>
            <p:ph type="sldNum" sz="quarter" idx="12"/>
          </p:nvPr>
        </p:nvSpPr>
        <p:spPr/>
        <p:txBody>
          <a:bodyPr/>
          <a:lstStyle/>
          <a:p>
            <a:pPr>
              <a:defRPr/>
            </a:pPr>
            <a:fld id="{66EABAB4-B3C1-46A1-B721-095004CA6AD2}" type="slidenum">
              <a:rPr lang="en-US" altLang="en-US"/>
              <a:pPr>
                <a:defRPr/>
              </a:pPr>
              <a:t>366</a:t>
            </a:fld>
            <a:endParaRPr lang="en-US" altLang="en-US" dirty="0"/>
          </a:p>
        </p:txBody>
      </p:sp>
    </p:spTree>
    <p:extLst>
      <p:ext uri="{BB962C8B-B14F-4D97-AF65-F5344CB8AC3E}">
        <p14:creationId xmlns:p14="http://schemas.microsoft.com/office/powerpoint/2010/main" val="699756307"/>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0" name="Rectangle 2">
            <a:extLst>
              <a:ext uri="{FF2B5EF4-FFF2-40B4-BE49-F238E27FC236}">
                <a16:creationId xmlns:a16="http://schemas.microsoft.com/office/drawing/2014/main" id="{18158F68-6338-4BCF-BE98-0BDBD2D7890F}"/>
              </a:ext>
            </a:extLst>
          </p:cNvPr>
          <p:cNvSpPr>
            <a:spLocks noGrp="1" noChangeArrowheads="1"/>
          </p:cNvSpPr>
          <p:nvPr>
            <p:ph type="title"/>
          </p:nvPr>
        </p:nvSpPr>
        <p:spPr>
          <a:xfrm>
            <a:off x="1981200" y="277813"/>
            <a:ext cx="8229600" cy="1020762"/>
          </a:xfrm>
        </p:spPr>
        <p:txBody>
          <a:bodyPr>
            <a:normAutofit fontScale="90000"/>
          </a:bodyPr>
          <a:lstStyle/>
          <a:p>
            <a:pPr eaLnBrk="1" hangingPunct="1">
              <a:defRPr/>
            </a:pPr>
            <a:r>
              <a:rPr lang="en-US" sz="4000" dirty="0"/>
              <a:t>Multiple Awards</a:t>
            </a:r>
            <a:br>
              <a:rPr lang="en-US" sz="4000" dirty="0"/>
            </a:br>
            <a:r>
              <a:rPr lang="en-US" sz="4000" dirty="0"/>
              <a:t> &amp; Procurement Methods </a:t>
            </a:r>
            <a:r>
              <a:rPr lang="en-US" sz="2300" dirty="0"/>
              <a:t>(Cont’d)</a:t>
            </a:r>
            <a:r>
              <a:rPr lang="en-US" sz="4000" dirty="0"/>
              <a:t> </a:t>
            </a:r>
          </a:p>
        </p:txBody>
      </p:sp>
      <p:sp>
        <p:nvSpPr>
          <p:cNvPr id="2162691" name="Rectangle 3">
            <a:extLst>
              <a:ext uri="{FF2B5EF4-FFF2-40B4-BE49-F238E27FC236}">
                <a16:creationId xmlns:a16="http://schemas.microsoft.com/office/drawing/2014/main" id="{542C4251-B1A2-4738-ACF4-1BA2078DB69F}"/>
              </a:ext>
            </a:extLst>
          </p:cNvPr>
          <p:cNvSpPr>
            <a:spLocks noGrp="1" noChangeArrowheads="1"/>
          </p:cNvSpPr>
          <p:nvPr>
            <p:ph idx="1"/>
          </p:nvPr>
        </p:nvSpPr>
        <p:spPr>
          <a:xfrm>
            <a:off x="1752600" y="1752600"/>
            <a:ext cx="8686800" cy="4648200"/>
          </a:xfrm>
        </p:spPr>
        <p:txBody>
          <a:bodyPr>
            <a:normAutofit fontScale="92500" lnSpcReduction="10000"/>
          </a:bodyPr>
          <a:lstStyle/>
          <a:p>
            <a:pPr eaLnBrk="1" hangingPunct="1">
              <a:defRPr/>
            </a:pPr>
            <a:r>
              <a:rPr lang="en-US" dirty="0"/>
              <a:t>Theoretically usable procurement methods:</a:t>
            </a:r>
          </a:p>
          <a:p>
            <a:pPr lvl="1" eaLnBrk="1" hangingPunct="1">
              <a:defRPr/>
            </a:pPr>
            <a:r>
              <a:rPr lang="en-US" dirty="0"/>
              <a:t>Emergency</a:t>
            </a:r>
          </a:p>
          <a:p>
            <a:pPr lvl="1" eaLnBrk="1" hangingPunct="1">
              <a:defRPr/>
            </a:pPr>
            <a:r>
              <a:rPr lang="en-US" dirty="0"/>
              <a:t>Expedited  (limited to MAA &amp; MPA)</a:t>
            </a:r>
          </a:p>
          <a:p>
            <a:pPr lvl="1" eaLnBrk="1" hangingPunct="1">
              <a:defRPr/>
            </a:pPr>
            <a:r>
              <a:rPr lang="en-US" dirty="0"/>
              <a:t>Negotiated Award after Unsuccessful Competitive Sealed Bidding</a:t>
            </a:r>
          </a:p>
          <a:p>
            <a:pPr lvl="1" eaLnBrk="1" hangingPunct="1">
              <a:defRPr/>
            </a:pPr>
            <a:r>
              <a:rPr lang="en-US" dirty="0"/>
              <a:t>Intergovernmental Cooperative Purchasing </a:t>
            </a:r>
          </a:p>
          <a:p>
            <a:pPr lvl="1" eaLnBrk="1" hangingPunct="1">
              <a:defRPr/>
            </a:pPr>
            <a:r>
              <a:rPr lang="en-US" dirty="0"/>
              <a:t>Small procurement</a:t>
            </a:r>
          </a:p>
          <a:p>
            <a:pPr lvl="2" eaLnBrk="1" hangingPunct="1">
              <a:defRPr/>
            </a:pPr>
            <a:r>
              <a:rPr lang="en-US" dirty="0"/>
              <a:t>Cannot artificially subdivide a need by making multiple awards to fall under the small procurement level</a:t>
            </a:r>
          </a:p>
        </p:txBody>
      </p:sp>
      <p:sp>
        <p:nvSpPr>
          <p:cNvPr id="6" name="Footer Placeholder 3">
            <a:extLst>
              <a:ext uri="{FF2B5EF4-FFF2-40B4-BE49-F238E27FC236}">
                <a16:creationId xmlns:a16="http://schemas.microsoft.com/office/drawing/2014/main" id="{5418F30B-F9BF-4001-9ABB-8BFF0B3AF77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1D7FCFE-3AB6-47D0-9003-611611A426EF}"/>
              </a:ext>
            </a:extLst>
          </p:cNvPr>
          <p:cNvSpPr>
            <a:spLocks noGrp="1"/>
          </p:cNvSpPr>
          <p:nvPr>
            <p:ph type="sldNum" sz="quarter" idx="12"/>
          </p:nvPr>
        </p:nvSpPr>
        <p:spPr/>
        <p:txBody>
          <a:bodyPr/>
          <a:lstStyle/>
          <a:p>
            <a:pPr>
              <a:defRPr/>
            </a:pPr>
            <a:fld id="{49BD2287-F164-4D5A-A3E4-48D56D99B0E3}" type="slidenum">
              <a:rPr lang="en-US" altLang="en-US"/>
              <a:pPr>
                <a:defRPr/>
              </a:pPr>
              <a:t>367</a:t>
            </a:fld>
            <a:endParaRPr lang="en-US" altLang="en-US" dirty="0"/>
          </a:p>
        </p:txBody>
      </p:sp>
    </p:spTree>
    <p:extLst>
      <p:ext uri="{BB962C8B-B14F-4D97-AF65-F5344CB8AC3E}">
        <p14:creationId xmlns:p14="http://schemas.microsoft.com/office/powerpoint/2010/main" val="90794340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3714" name="Rectangle 2">
            <a:extLst>
              <a:ext uri="{FF2B5EF4-FFF2-40B4-BE49-F238E27FC236}">
                <a16:creationId xmlns:a16="http://schemas.microsoft.com/office/drawing/2014/main" id="{FFA1BAFB-BEB6-4483-92FB-101602BC0979}"/>
              </a:ext>
            </a:extLst>
          </p:cNvPr>
          <p:cNvSpPr>
            <a:spLocks noGrp="1" noChangeArrowheads="1"/>
          </p:cNvSpPr>
          <p:nvPr>
            <p:ph type="title"/>
          </p:nvPr>
        </p:nvSpPr>
        <p:spPr>
          <a:xfrm>
            <a:off x="1981200" y="277814"/>
            <a:ext cx="8229600" cy="1398587"/>
          </a:xfrm>
        </p:spPr>
        <p:txBody>
          <a:bodyPr>
            <a:normAutofit fontScale="90000"/>
          </a:bodyPr>
          <a:lstStyle/>
          <a:p>
            <a:pPr eaLnBrk="1" hangingPunct="1">
              <a:defRPr/>
            </a:pPr>
            <a:r>
              <a:rPr lang="en-US" sz="4000" dirty="0"/>
              <a:t>Multiple Awards</a:t>
            </a:r>
            <a:br>
              <a:rPr lang="en-US" sz="4000" dirty="0"/>
            </a:br>
            <a:r>
              <a:rPr lang="en-US" sz="4000" dirty="0"/>
              <a:t> &amp; Procurement Methods </a:t>
            </a:r>
            <a:r>
              <a:rPr lang="en-US" sz="2300" dirty="0"/>
              <a:t>(Cont’d)</a:t>
            </a:r>
            <a:endParaRPr lang="en-US" sz="4000" dirty="0"/>
          </a:p>
        </p:txBody>
      </p:sp>
      <p:sp>
        <p:nvSpPr>
          <p:cNvPr id="2163715" name="Rectangle 3">
            <a:extLst>
              <a:ext uri="{FF2B5EF4-FFF2-40B4-BE49-F238E27FC236}">
                <a16:creationId xmlns:a16="http://schemas.microsoft.com/office/drawing/2014/main" id="{0DE2BAB0-EE12-454A-930A-5F442FBAC781}"/>
              </a:ext>
            </a:extLst>
          </p:cNvPr>
          <p:cNvSpPr>
            <a:spLocks noGrp="1" noChangeArrowheads="1"/>
          </p:cNvSpPr>
          <p:nvPr>
            <p:ph idx="1"/>
          </p:nvPr>
        </p:nvSpPr>
        <p:spPr>
          <a:xfrm>
            <a:off x="2133600" y="2209801"/>
            <a:ext cx="8305800" cy="4225925"/>
          </a:xfrm>
        </p:spPr>
        <p:txBody>
          <a:bodyPr/>
          <a:lstStyle/>
          <a:p>
            <a:pPr eaLnBrk="1" hangingPunct="1">
              <a:defRPr/>
            </a:pPr>
            <a:r>
              <a:rPr lang="en-US" dirty="0"/>
              <a:t>Cannot be used for </a:t>
            </a:r>
            <a:r>
              <a:rPr lang="en-US" b="1" dirty="0"/>
              <a:t>Sole Source </a:t>
            </a:r>
            <a:r>
              <a:rPr lang="en-US" dirty="0"/>
              <a:t>procurements </a:t>
            </a:r>
          </a:p>
          <a:p>
            <a:pPr eaLnBrk="1" hangingPunct="1">
              <a:defRPr/>
            </a:pPr>
            <a:r>
              <a:rPr lang="en-US" dirty="0"/>
              <a:t>Not applicable for Negotiated Award of Human, Social or Educational services</a:t>
            </a:r>
          </a:p>
          <a:p>
            <a:pPr lvl="2" eaLnBrk="1" hangingPunct="1">
              <a:defRPr/>
            </a:pPr>
            <a:endParaRPr lang="en-US" dirty="0"/>
          </a:p>
          <a:p>
            <a:pPr lvl="2" eaLnBrk="1" hangingPunct="1">
              <a:defRPr/>
            </a:pPr>
            <a:endParaRPr lang="en-US" dirty="0"/>
          </a:p>
        </p:txBody>
      </p:sp>
      <p:sp>
        <p:nvSpPr>
          <p:cNvPr id="6" name="Footer Placeholder 3">
            <a:extLst>
              <a:ext uri="{FF2B5EF4-FFF2-40B4-BE49-F238E27FC236}">
                <a16:creationId xmlns:a16="http://schemas.microsoft.com/office/drawing/2014/main" id="{4E6B50F1-680C-4A9A-8DBA-B2854533709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D3AE794-C6BC-4559-A268-D49BD2C66E74}"/>
              </a:ext>
            </a:extLst>
          </p:cNvPr>
          <p:cNvSpPr>
            <a:spLocks noGrp="1"/>
          </p:cNvSpPr>
          <p:nvPr>
            <p:ph type="sldNum" sz="quarter" idx="12"/>
          </p:nvPr>
        </p:nvSpPr>
        <p:spPr/>
        <p:txBody>
          <a:bodyPr/>
          <a:lstStyle/>
          <a:p>
            <a:pPr>
              <a:defRPr/>
            </a:pPr>
            <a:fld id="{5816E53F-20C7-4D19-B872-2A5D1DFD8906}" type="slidenum">
              <a:rPr lang="en-US" altLang="en-US"/>
              <a:pPr>
                <a:defRPr/>
              </a:pPr>
              <a:t>368</a:t>
            </a:fld>
            <a:endParaRPr lang="en-US" altLang="en-US" dirty="0"/>
          </a:p>
        </p:txBody>
      </p:sp>
      <p:sp>
        <p:nvSpPr>
          <p:cNvPr id="4" name="Footer Placeholder 3">
            <a:extLst>
              <a:ext uri="{FF2B5EF4-FFF2-40B4-BE49-F238E27FC236}">
                <a16:creationId xmlns:a16="http://schemas.microsoft.com/office/drawing/2014/main" id="{9B553D71-81A2-4366-BE22-6617D5E13F31}"/>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993468571"/>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4738" name="Rectangle 2">
            <a:extLst>
              <a:ext uri="{FF2B5EF4-FFF2-40B4-BE49-F238E27FC236}">
                <a16:creationId xmlns:a16="http://schemas.microsoft.com/office/drawing/2014/main" id="{CBF4FCE2-B63A-4573-ACA3-8E5E16ED1CA4}"/>
              </a:ext>
            </a:extLst>
          </p:cNvPr>
          <p:cNvSpPr>
            <a:spLocks noGrp="1" noChangeArrowheads="1"/>
          </p:cNvSpPr>
          <p:nvPr>
            <p:ph type="title"/>
          </p:nvPr>
        </p:nvSpPr>
        <p:spPr>
          <a:xfrm>
            <a:off x="1981200" y="277814"/>
            <a:ext cx="8229600" cy="1474787"/>
          </a:xfrm>
        </p:spPr>
        <p:txBody>
          <a:bodyPr>
            <a:normAutofit fontScale="90000"/>
          </a:bodyPr>
          <a:lstStyle/>
          <a:p>
            <a:pPr eaLnBrk="1" hangingPunct="1">
              <a:defRPr/>
            </a:pPr>
            <a:r>
              <a:rPr lang="en-US" dirty="0"/>
              <a:t>Multiple Awards Conditions</a:t>
            </a:r>
            <a:br>
              <a:rPr lang="en-US" dirty="0"/>
            </a:br>
            <a:r>
              <a:rPr lang="en-US" sz="3000" dirty="0">
                <a:solidFill>
                  <a:srgbClr val="CCFF33"/>
                </a:solidFill>
              </a:rPr>
              <a:t>Per COMAR 21.06.03.10</a:t>
            </a:r>
          </a:p>
        </p:txBody>
      </p:sp>
      <p:sp>
        <p:nvSpPr>
          <p:cNvPr id="2164739" name="Rectangle 3">
            <a:extLst>
              <a:ext uri="{FF2B5EF4-FFF2-40B4-BE49-F238E27FC236}">
                <a16:creationId xmlns:a16="http://schemas.microsoft.com/office/drawing/2014/main" id="{BB7DF917-42A8-4EA2-AFC6-40E9ECEC2226}"/>
              </a:ext>
            </a:extLst>
          </p:cNvPr>
          <p:cNvSpPr>
            <a:spLocks noGrp="1" noChangeArrowheads="1"/>
          </p:cNvSpPr>
          <p:nvPr>
            <p:ph idx="1"/>
          </p:nvPr>
        </p:nvSpPr>
        <p:spPr>
          <a:xfrm>
            <a:off x="2209800" y="2205038"/>
            <a:ext cx="8001000" cy="3890962"/>
          </a:xfrm>
        </p:spPr>
        <p:txBody>
          <a:bodyPr/>
          <a:lstStyle/>
          <a:p>
            <a:pPr eaLnBrk="1" hangingPunct="1">
              <a:defRPr/>
            </a:pPr>
            <a:r>
              <a:rPr lang="en-US" dirty="0"/>
              <a:t>State agencies shall order all of their actual normal requirements for the specified supplies or services from contractors awarded the contracts</a:t>
            </a:r>
          </a:p>
        </p:txBody>
      </p:sp>
      <p:sp>
        <p:nvSpPr>
          <p:cNvPr id="6" name="Footer Placeholder 3">
            <a:extLst>
              <a:ext uri="{FF2B5EF4-FFF2-40B4-BE49-F238E27FC236}">
                <a16:creationId xmlns:a16="http://schemas.microsoft.com/office/drawing/2014/main" id="{9C0E3B99-174D-494D-920D-860A5E67170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C1807A9-FED2-40D7-A3BF-242C19DB582B}"/>
              </a:ext>
            </a:extLst>
          </p:cNvPr>
          <p:cNvSpPr>
            <a:spLocks noGrp="1"/>
          </p:cNvSpPr>
          <p:nvPr>
            <p:ph type="sldNum" sz="quarter" idx="12"/>
          </p:nvPr>
        </p:nvSpPr>
        <p:spPr/>
        <p:txBody>
          <a:bodyPr/>
          <a:lstStyle/>
          <a:p>
            <a:pPr>
              <a:defRPr/>
            </a:pPr>
            <a:fld id="{294A4A8F-9D0C-4208-94B3-61D04833582A}" type="slidenum">
              <a:rPr lang="en-US" altLang="en-US"/>
              <a:pPr>
                <a:defRPr/>
              </a:pPr>
              <a:t>369</a:t>
            </a:fld>
            <a:endParaRPr lang="en-US" altLang="en-US" dirty="0"/>
          </a:p>
        </p:txBody>
      </p:sp>
    </p:spTree>
    <p:extLst>
      <p:ext uri="{BB962C8B-B14F-4D97-AF65-F5344CB8AC3E}">
        <p14:creationId xmlns:p14="http://schemas.microsoft.com/office/powerpoint/2010/main" val="287734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1DC4-06F9-46C9-8184-60D417FF7EB4}"/>
              </a:ext>
            </a:extLst>
          </p:cNvPr>
          <p:cNvSpPr>
            <a:spLocks noGrp="1"/>
          </p:cNvSpPr>
          <p:nvPr>
            <p:ph type="title"/>
          </p:nvPr>
        </p:nvSpPr>
        <p:spPr/>
        <p:txBody>
          <a:bodyPr/>
          <a:lstStyle/>
          <a:p>
            <a:r>
              <a:rPr lang="en-US" dirty="0"/>
              <a:t>Get rhythm; go with the flow</a:t>
            </a:r>
          </a:p>
        </p:txBody>
      </p:sp>
      <p:sp>
        <p:nvSpPr>
          <p:cNvPr id="3" name="Content Placeholder 2">
            <a:extLst>
              <a:ext uri="{FF2B5EF4-FFF2-40B4-BE49-F238E27FC236}">
                <a16:creationId xmlns:a16="http://schemas.microsoft.com/office/drawing/2014/main" id="{DB7359FF-52DF-41FA-9191-653A9C121BB9}"/>
              </a:ext>
            </a:extLst>
          </p:cNvPr>
          <p:cNvSpPr>
            <a:spLocks noGrp="1"/>
          </p:cNvSpPr>
          <p:nvPr>
            <p:ph idx="1"/>
          </p:nvPr>
        </p:nvSpPr>
        <p:spPr/>
        <p:txBody>
          <a:bodyPr>
            <a:normAutofit fontScale="85000" lnSpcReduction="10000"/>
          </a:bodyPr>
          <a:lstStyle/>
          <a:p>
            <a:r>
              <a:rPr lang="en-US" dirty="0"/>
              <a:t>Seek a “flow” or “rhythm” to the document</a:t>
            </a:r>
          </a:p>
          <a:p>
            <a:r>
              <a:rPr lang="en-US" dirty="0"/>
              <a:t>A flow/rhythm means the reader doesn’t have to continually stop in reading to look for information that they hope will be described later in order to understand what they are currently reading</a:t>
            </a:r>
          </a:p>
          <a:p>
            <a:pPr lvl="1"/>
            <a:r>
              <a:rPr lang="en-US" dirty="0"/>
              <a:t>i.e., they read something that is unfamiliar, but there doesn’t appear to be any clarifying information in that immediate part of the document so they either:</a:t>
            </a:r>
          </a:p>
          <a:p>
            <a:pPr lvl="2"/>
            <a:r>
              <a:rPr lang="en-US" dirty="0"/>
              <a:t>Gloss over the requirement/section because they don't know what it says; or,</a:t>
            </a:r>
          </a:p>
          <a:p>
            <a:pPr lvl="2"/>
            <a:r>
              <a:rPr lang="en-US" dirty="0"/>
              <a:t>They stop and search the entire document to see if the activity is described elsewhere.</a:t>
            </a:r>
          </a:p>
          <a:p>
            <a:pPr lvl="1"/>
            <a:r>
              <a:rPr lang="en-US" dirty="0"/>
              <a:t>Either way, it’s time consuming for vendors and runs the risk of them not matching up the earlier section with the later section where it is described</a:t>
            </a:r>
          </a:p>
        </p:txBody>
      </p:sp>
      <p:sp>
        <p:nvSpPr>
          <p:cNvPr id="4" name="Footer Placeholder 3">
            <a:extLst>
              <a:ext uri="{FF2B5EF4-FFF2-40B4-BE49-F238E27FC236}">
                <a16:creationId xmlns:a16="http://schemas.microsoft.com/office/drawing/2014/main" id="{B57A5BDB-BEA3-48AD-9EF7-D19D4120C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DC4E6F3E-D624-4BB8-8DB3-8D6E180CF023}"/>
              </a:ext>
            </a:extLst>
          </p:cNvPr>
          <p:cNvSpPr>
            <a:spLocks noGrp="1"/>
          </p:cNvSpPr>
          <p:nvPr>
            <p:ph type="sldNum" sz="quarter" idx="12"/>
          </p:nvPr>
        </p:nvSpPr>
        <p:spPr/>
        <p:txBody>
          <a:bodyPr/>
          <a:lstStyle/>
          <a:p>
            <a:fld id="{D57F1E4F-1CFF-5643-939E-02111984F565}" type="slidenum">
              <a:rPr lang="en-US" smtClean="0"/>
              <a:t>37</a:t>
            </a:fld>
            <a:endParaRPr lang="en-US" dirty="0"/>
          </a:p>
        </p:txBody>
      </p:sp>
    </p:spTree>
    <p:extLst>
      <p:ext uri="{BB962C8B-B14F-4D97-AF65-F5344CB8AC3E}">
        <p14:creationId xmlns:p14="http://schemas.microsoft.com/office/powerpoint/2010/main" val="1099114084"/>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5762" name="Rectangle 2">
            <a:extLst>
              <a:ext uri="{FF2B5EF4-FFF2-40B4-BE49-F238E27FC236}">
                <a16:creationId xmlns:a16="http://schemas.microsoft.com/office/drawing/2014/main" id="{DFDF437A-A5A1-4F54-9C20-9A05B44E5C58}"/>
              </a:ext>
            </a:extLst>
          </p:cNvPr>
          <p:cNvSpPr>
            <a:spLocks noGrp="1" noChangeArrowheads="1"/>
          </p:cNvSpPr>
          <p:nvPr>
            <p:ph type="title"/>
          </p:nvPr>
        </p:nvSpPr>
        <p:spPr>
          <a:xfrm>
            <a:off x="1981200" y="381000"/>
            <a:ext cx="8229600" cy="1295400"/>
          </a:xfrm>
        </p:spPr>
        <p:txBody>
          <a:bodyPr>
            <a:normAutofit fontScale="90000"/>
          </a:bodyPr>
          <a:lstStyle/>
          <a:p>
            <a:pPr eaLnBrk="1" hangingPunct="1">
              <a:defRPr/>
            </a:pPr>
            <a:r>
              <a:rPr lang="en-US" sz="4000" dirty="0"/>
              <a:t>Multiple Awards Conditions</a:t>
            </a:r>
            <a:r>
              <a:rPr lang="en-US" dirty="0"/>
              <a:t> </a:t>
            </a:r>
            <a:br>
              <a:rPr lang="en-US" dirty="0"/>
            </a:br>
            <a:r>
              <a:rPr lang="en-US" sz="3000" dirty="0">
                <a:solidFill>
                  <a:srgbClr val="CCFF33"/>
                </a:solidFill>
              </a:rPr>
              <a:t>Per COMAR 21.06.03.10</a:t>
            </a:r>
            <a:r>
              <a:rPr lang="en-US" sz="3000" dirty="0"/>
              <a:t> </a:t>
            </a:r>
            <a:r>
              <a:rPr lang="en-US" sz="2000" dirty="0"/>
              <a:t>(Cont’d)</a:t>
            </a:r>
          </a:p>
        </p:txBody>
      </p:sp>
      <p:sp>
        <p:nvSpPr>
          <p:cNvPr id="2165763" name="Rectangle 3">
            <a:extLst>
              <a:ext uri="{FF2B5EF4-FFF2-40B4-BE49-F238E27FC236}">
                <a16:creationId xmlns:a16="http://schemas.microsoft.com/office/drawing/2014/main" id="{20B5CDB6-292D-400F-AE17-9C5E7A0E0163}"/>
              </a:ext>
            </a:extLst>
          </p:cNvPr>
          <p:cNvSpPr>
            <a:spLocks noGrp="1" noChangeArrowheads="1"/>
          </p:cNvSpPr>
          <p:nvPr>
            <p:ph idx="1"/>
          </p:nvPr>
        </p:nvSpPr>
        <p:spPr>
          <a:xfrm>
            <a:off x="1981200" y="1978026"/>
            <a:ext cx="8229600" cy="4117975"/>
          </a:xfrm>
        </p:spPr>
        <p:txBody>
          <a:bodyPr>
            <a:normAutofit fontScale="92500" lnSpcReduction="10000"/>
          </a:bodyPr>
          <a:lstStyle/>
          <a:p>
            <a:pPr eaLnBrk="1" hangingPunct="1">
              <a:defRPr/>
            </a:pPr>
            <a:r>
              <a:rPr lang="en-US" dirty="0"/>
              <a:t>A multiple award may be in the State’s best interest when an award to two or more bidders or offerors for similar products is needed for adequate:</a:t>
            </a:r>
          </a:p>
          <a:p>
            <a:pPr lvl="1" eaLnBrk="1" hangingPunct="1">
              <a:defRPr/>
            </a:pPr>
            <a:r>
              <a:rPr lang="en-US" dirty="0"/>
              <a:t>Delivery</a:t>
            </a:r>
          </a:p>
          <a:p>
            <a:pPr lvl="1" eaLnBrk="1" hangingPunct="1">
              <a:defRPr/>
            </a:pPr>
            <a:r>
              <a:rPr lang="en-US" dirty="0"/>
              <a:t>Service</a:t>
            </a:r>
          </a:p>
          <a:p>
            <a:pPr lvl="1" eaLnBrk="1" hangingPunct="1">
              <a:defRPr/>
            </a:pPr>
            <a:r>
              <a:rPr lang="en-US" dirty="0"/>
              <a:t>Availability, or </a:t>
            </a:r>
          </a:p>
          <a:p>
            <a:pPr lvl="1" eaLnBrk="1" hangingPunct="1">
              <a:defRPr/>
            </a:pPr>
            <a:r>
              <a:rPr lang="en-US" dirty="0"/>
              <a:t>Product compatibility</a:t>
            </a:r>
          </a:p>
        </p:txBody>
      </p:sp>
      <p:sp>
        <p:nvSpPr>
          <p:cNvPr id="6" name="Footer Placeholder 3">
            <a:extLst>
              <a:ext uri="{FF2B5EF4-FFF2-40B4-BE49-F238E27FC236}">
                <a16:creationId xmlns:a16="http://schemas.microsoft.com/office/drawing/2014/main" id="{6DE67327-2BF0-4FD3-B34A-21F5B35C786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03B6D21-89C6-4C76-B1D4-DA79997261E2}"/>
              </a:ext>
            </a:extLst>
          </p:cNvPr>
          <p:cNvSpPr>
            <a:spLocks noGrp="1"/>
          </p:cNvSpPr>
          <p:nvPr>
            <p:ph type="sldNum" sz="quarter" idx="12"/>
          </p:nvPr>
        </p:nvSpPr>
        <p:spPr/>
        <p:txBody>
          <a:bodyPr/>
          <a:lstStyle/>
          <a:p>
            <a:pPr>
              <a:defRPr/>
            </a:pPr>
            <a:fld id="{CC1A89CD-3883-49DE-BD75-BA2994283AA8}" type="slidenum">
              <a:rPr lang="en-US" altLang="en-US"/>
              <a:pPr>
                <a:defRPr/>
              </a:pPr>
              <a:t>370</a:t>
            </a:fld>
            <a:endParaRPr lang="en-US" altLang="en-US" dirty="0"/>
          </a:p>
        </p:txBody>
      </p:sp>
    </p:spTree>
    <p:extLst>
      <p:ext uri="{BB962C8B-B14F-4D97-AF65-F5344CB8AC3E}">
        <p14:creationId xmlns:p14="http://schemas.microsoft.com/office/powerpoint/2010/main" val="3419936914"/>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786" name="Rectangle 2">
            <a:extLst>
              <a:ext uri="{FF2B5EF4-FFF2-40B4-BE49-F238E27FC236}">
                <a16:creationId xmlns:a16="http://schemas.microsoft.com/office/drawing/2014/main" id="{4F4D9168-C3DD-4429-BCFB-A05A05FB7158}"/>
              </a:ext>
            </a:extLst>
          </p:cNvPr>
          <p:cNvSpPr>
            <a:spLocks noGrp="1" noChangeArrowheads="1"/>
          </p:cNvSpPr>
          <p:nvPr>
            <p:ph type="title"/>
          </p:nvPr>
        </p:nvSpPr>
        <p:spPr>
          <a:xfrm>
            <a:off x="1981200" y="457200"/>
            <a:ext cx="8229600" cy="1143000"/>
          </a:xfrm>
        </p:spPr>
        <p:txBody>
          <a:bodyPr>
            <a:normAutofit fontScale="90000"/>
          </a:bodyPr>
          <a:lstStyle/>
          <a:p>
            <a:pPr eaLnBrk="1" hangingPunct="1">
              <a:defRPr/>
            </a:pPr>
            <a:r>
              <a:rPr lang="en-US" sz="4000" dirty="0"/>
              <a:t>Multiple Awards Conditions</a:t>
            </a:r>
            <a:r>
              <a:rPr lang="en-US" sz="4600" dirty="0"/>
              <a:t> </a:t>
            </a:r>
            <a:br>
              <a:rPr lang="en-US" sz="4600" dirty="0"/>
            </a:br>
            <a:r>
              <a:rPr lang="en-US" sz="3000" dirty="0">
                <a:solidFill>
                  <a:srgbClr val="CCFF33"/>
                </a:solidFill>
              </a:rPr>
              <a:t>Per COMAR 21.06.03.10</a:t>
            </a:r>
            <a:r>
              <a:rPr lang="en-US" sz="3000" dirty="0"/>
              <a:t> </a:t>
            </a:r>
            <a:r>
              <a:rPr lang="en-US" sz="2400" dirty="0"/>
              <a:t>(Cont’d)</a:t>
            </a:r>
          </a:p>
        </p:txBody>
      </p:sp>
      <p:sp>
        <p:nvSpPr>
          <p:cNvPr id="2166787" name="Rectangle 3">
            <a:extLst>
              <a:ext uri="{FF2B5EF4-FFF2-40B4-BE49-F238E27FC236}">
                <a16:creationId xmlns:a16="http://schemas.microsoft.com/office/drawing/2014/main" id="{347C4F06-4489-40A7-A597-D42D01C65511}"/>
              </a:ext>
            </a:extLst>
          </p:cNvPr>
          <p:cNvSpPr>
            <a:spLocks noGrp="1" noChangeArrowheads="1"/>
          </p:cNvSpPr>
          <p:nvPr>
            <p:ph idx="1"/>
          </p:nvPr>
        </p:nvSpPr>
        <p:spPr>
          <a:xfrm>
            <a:off x="2209800" y="2286000"/>
            <a:ext cx="8001000" cy="3810000"/>
          </a:xfrm>
        </p:spPr>
        <p:txBody>
          <a:bodyPr/>
          <a:lstStyle/>
          <a:p>
            <a:pPr eaLnBrk="1" hangingPunct="1">
              <a:defRPr/>
            </a:pPr>
            <a:r>
              <a:rPr lang="en-US" sz="3600" dirty="0"/>
              <a:t>In making a multiple award</a:t>
            </a:r>
          </a:p>
          <a:p>
            <a:pPr lvl="1" eaLnBrk="1" hangingPunct="1">
              <a:defRPr/>
            </a:pPr>
            <a:r>
              <a:rPr lang="en-US" sz="3200" b="1" i="1" u="sng" dirty="0">
                <a:solidFill>
                  <a:srgbClr val="FFFF00"/>
                </a:solidFill>
              </a:rPr>
              <a:t>Care shall be exercised to protect and promote the principles of competitive solicitation</a:t>
            </a:r>
          </a:p>
        </p:txBody>
      </p:sp>
      <p:sp>
        <p:nvSpPr>
          <p:cNvPr id="6" name="Footer Placeholder 3">
            <a:extLst>
              <a:ext uri="{FF2B5EF4-FFF2-40B4-BE49-F238E27FC236}">
                <a16:creationId xmlns:a16="http://schemas.microsoft.com/office/drawing/2014/main" id="{8CFE0362-4310-4304-B9CB-CE1E7569CF0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97F04DF-CC9D-478F-BF0E-97CEF89E9B14}"/>
              </a:ext>
            </a:extLst>
          </p:cNvPr>
          <p:cNvSpPr>
            <a:spLocks noGrp="1"/>
          </p:cNvSpPr>
          <p:nvPr>
            <p:ph type="sldNum" sz="quarter" idx="12"/>
          </p:nvPr>
        </p:nvSpPr>
        <p:spPr/>
        <p:txBody>
          <a:bodyPr/>
          <a:lstStyle/>
          <a:p>
            <a:pPr>
              <a:defRPr/>
            </a:pPr>
            <a:fld id="{41B08B2D-95B7-452A-8AFF-B38DF11718E9}" type="slidenum">
              <a:rPr lang="en-US" altLang="en-US"/>
              <a:pPr>
                <a:defRPr/>
              </a:pPr>
              <a:t>371</a:t>
            </a:fld>
            <a:endParaRPr lang="en-US" altLang="en-US" dirty="0"/>
          </a:p>
        </p:txBody>
      </p:sp>
    </p:spTree>
    <p:extLst>
      <p:ext uri="{BB962C8B-B14F-4D97-AF65-F5344CB8AC3E}">
        <p14:creationId xmlns:p14="http://schemas.microsoft.com/office/powerpoint/2010/main" val="573182221"/>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7810" name="Rectangle 2">
            <a:extLst>
              <a:ext uri="{FF2B5EF4-FFF2-40B4-BE49-F238E27FC236}">
                <a16:creationId xmlns:a16="http://schemas.microsoft.com/office/drawing/2014/main" id="{48C353EA-315F-420F-B522-A6424BBD750F}"/>
              </a:ext>
            </a:extLst>
          </p:cNvPr>
          <p:cNvSpPr>
            <a:spLocks noGrp="1" noChangeArrowheads="1"/>
          </p:cNvSpPr>
          <p:nvPr>
            <p:ph type="title"/>
          </p:nvPr>
        </p:nvSpPr>
        <p:spPr>
          <a:xfrm>
            <a:off x="1981200" y="457200"/>
            <a:ext cx="8229600" cy="1219200"/>
          </a:xfrm>
        </p:spPr>
        <p:txBody>
          <a:bodyPr>
            <a:normAutofit fontScale="90000"/>
          </a:bodyPr>
          <a:lstStyle/>
          <a:p>
            <a:pPr eaLnBrk="1" hangingPunct="1">
              <a:defRPr/>
            </a:pPr>
            <a:r>
              <a:rPr lang="en-US" dirty="0"/>
              <a:t>Multiple Awards Conditions </a:t>
            </a:r>
            <a:br>
              <a:rPr lang="en-US" sz="4600" dirty="0"/>
            </a:br>
            <a:r>
              <a:rPr lang="en-US" sz="3000" dirty="0">
                <a:solidFill>
                  <a:srgbClr val="CCFF33"/>
                </a:solidFill>
              </a:rPr>
              <a:t>Per COMAR 21.06.03.10</a:t>
            </a:r>
            <a:r>
              <a:rPr lang="en-US" sz="3000" dirty="0"/>
              <a:t> </a:t>
            </a:r>
            <a:r>
              <a:rPr lang="en-US" sz="2000" dirty="0"/>
              <a:t>(Cont’d)</a:t>
            </a:r>
          </a:p>
        </p:txBody>
      </p:sp>
      <p:sp>
        <p:nvSpPr>
          <p:cNvPr id="2167811" name="Rectangle 3">
            <a:extLst>
              <a:ext uri="{FF2B5EF4-FFF2-40B4-BE49-F238E27FC236}">
                <a16:creationId xmlns:a16="http://schemas.microsoft.com/office/drawing/2014/main" id="{CB1B3909-E18F-4035-9107-AFF06DA89B3C}"/>
              </a:ext>
            </a:extLst>
          </p:cNvPr>
          <p:cNvSpPr>
            <a:spLocks noGrp="1" noChangeArrowheads="1"/>
          </p:cNvSpPr>
          <p:nvPr>
            <p:ph idx="1"/>
          </p:nvPr>
        </p:nvSpPr>
        <p:spPr>
          <a:xfrm>
            <a:off x="2743200" y="2514600"/>
            <a:ext cx="7239000" cy="3581400"/>
          </a:xfrm>
        </p:spPr>
        <p:txBody>
          <a:bodyPr/>
          <a:lstStyle/>
          <a:p>
            <a:pPr eaLnBrk="1" hangingPunct="1">
              <a:defRPr/>
            </a:pPr>
            <a:r>
              <a:rPr lang="en-US" dirty="0"/>
              <a:t>Multiple awards may not be made when a single award will meet the State’s needs without sacrifice of economy or service</a:t>
            </a:r>
          </a:p>
        </p:txBody>
      </p:sp>
      <p:sp>
        <p:nvSpPr>
          <p:cNvPr id="6" name="Footer Placeholder 3">
            <a:extLst>
              <a:ext uri="{FF2B5EF4-FFF2-40B4-BE49-F238E27FC236}">
                <a16:creationId xmlns:a16="http://schemas.microsoft.com/office/drawing/2014/main" id="{7F68ACB3-A4B7-4A92-854D-B95E0DA7E23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9DD4267-E19C-461D-BE64-3098DA5334ED}"/>
              </a:ext>
            </a:extLst>
          </p:cNvPr>
          <p:cNvSpPr>
            <a:spLocks noGrp="1"/>
          </p:cNvSpPr>
          <p:nvPr>
            <p:ph type="sldNum" sz="quarter" idx="12"/>
          </p:nvPr>
        </p:nvSpPr>
        <p:spPr/>
        <p:txBody>
          <a:bodyPr/>
          <a:lstStyle/>
          <a:p>
            <a:pPr>
              <a:defRPr/>
            </a:pPr>
            <a:fld id="{F0A18FA1-5FFD-4A3D-ADCE-6269FC74DAD8}" type="slidenum">
              <a:rPr lang="en-US" altLang="en-US"/>
              <a:pPr>
                <a:defRPr/>
              </a:pPr>
              <a:t>372</a:t>
            </a:fld>
            <a:endParaRPr lang="en-US" altLang="en-US" dirty="0"/>
          </a:p>
        </p:txBody>
      </p:sp>
      <p:sp>
        <p:nvSpPr>
          <p:cNvPr id="5" name="Slide Number Placeholder 4">
            <a:extLst>
              <a:ext uri="{FF2B5EF4-FFF2-40B4-BE49-F238E27FC236}">
                <a16:creationId xmlns:a16="http://schemas.microsoft.com/office/drawing/2014/main" id="{2A8FF66B-DFCE-4051-B2C6-45625373EC38}"/>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408604774"/>
      </p:ext>
    </p:extLst>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8834" name="Rectangle 2">
            <a:extLst>
              <a:ext uri="{FF2B5EF4-FFF2-40B4-BE49-F238E27FC236}">
                <a16:creationId xmlns:a16="http://schemas.microsoft.com/office/drawing/2014/main" id="{93C1114B-E3C5-43AC-85A3-5D41CEA97838}"/>
              </a:ext>
            </a:extLst>
          </p:cNvPr>
          <p:cNvSpPr>
            <a:spLocks noGrp="1" noChangeArrowheads="1"/>
          </p:cNvSpPr>
          <p:nvPr>
            <p:ph type="title"/>
          </p:nvPr>
        </p:nvSpPr>
        <p:spPr>
          <a:xfrm>
            <a:off x="1981200" y="381000"/>
            <a:ext cx="8229600" cy="838200"/>
          </a:xfrm>
        </p:spPr>
        <p:txBody>
          <a:bodyPr>
            <a:normAutofit fontScale="90000"/>
          </a:bodyPr>
          <a:lstStyle/>
          <a:p>
            <a:pPr eaLnBrk="1" hangingPunct="1">
              <a:lnSpc>
                <a:spcPct val="90000"/>
              </a:lnSpc>
              <a:defRPr/>
            </a:pPr>
            <a:r>
              <a:rPr lang="en-US" sz="4000" dirty="0"/>
              <a:t>Key Factors for Valid Multiple Awards </a:t>
            </a:r>
          </a:p>
        </p:txBody>
      </p:sp>
      <p:sp>
        <p:nvSpPr>
          <p:cNvPr id="2168835" name="Rectangle 3">
            <a:extLst>
              <a:ext uri="{FF2B5EF4-FFF2-40B4-BE49-F238E27FC236}">
                <a16:creationId xmlns:a16="http://schemas.microsoft.com/office/drawing/2014/main" id="{482C7E22-D5BC-4423-9B07-3A5D50BDFB1A}"/>
              </a:ext>
            </a:extLst>
          </p:cNvPr>
          <p:cNvSpPr>
            <a:spLocks noGrp="1" noChangeArrowheads="1"/>
          </p:cNvSpPr>
          <p:nvPr>
            <p:ph idx="1"/>
          </p:nvPr>
        </p:nvSpPr>
        <p:spPr>
          <a:xfrm>
            <a:off x="1981200" y="1371600"/>
            <a:ext cx="8458200" cy="5181600"/>
          </a:xfrm>
        </p:spPr>
        <p:txBody>
          <a:bodyPr>
            <a:normAutofit fontScale="92500" lnSpcReduction="10000"/>
          </a:bodyPr>
          <a:lstStyle/>
          <a:p>
            <a:pPr eaLnBrk="1" hangingPunct="1">
              <a:defRPr/>
            </a:pPr>
            <a:r>
              <a:rPr lang="en-US" dirty="0"/>
              <a:t>Limitation of the availability of a good or service</a:t>
            </a:r>
          </a:p>
          <a:p>
            <a:pPr lvl="1" eaLnBrk="1" hangingPunct="1">
              <a:defRPr/>
            </a:pPr>
            <a:r>
              <a:rPr lang="en-US" dirty="0"/>
              <a:t>In absolute terms </a:t>
            </a:r>
          </a:p>
          <a:p>
            <a:pPr lvl="2" eaLnBrk="1" hangingPunct="1">
              <a:defRPr/>
            </a:pPr>
            <a:r>
              <a:rPr lang="en-US" dirty="0"/>
              <a:t>If there is scarcity of the needed goods or services</a:t>
            </a:r>
          </a:p>
          <a:p>
            <a:pPr lvl="2" eaLnBrk="1" hangingPunct="1">
              <a:defRPr/>
            </a:pPr>
            <a:r>
              <a:rPr lang="en-US" dirty="0"/>
              <a:t>No single vendor has the capacity to provide what is needed</a:t>
            </a:r>
          </a:p>
          <a:p>
            <a:pPr lvl="1" eaLnBrk="1" hangingPunct="1">
              <a:defRPr/>
            </a:pPr>
            <a:r>
              <a:rPr lang="en-US" dirty="0"/>
              <a:t>In practical terms</a:t>
            </a:r>
          </a:p>
          <a:p>
            <a:pPr lvl="2" eaLnBrk="1" hangingPunct="1">
              <a:defRPr/>
            </a:pPr>
            <a:r>
              <a:rPr lang="en-US" dirty="0"/>
              <a:t>The variability/unpredictability of </a:t>
            </a:r>
          </a:p>
          <a:p>
            <a:pPr lvl="3" eaLnBrk="1" hangingPunct="1">
              <a:defRPr/>
            </a:pPr>
            <a:r>
              <a:rPr lang="en-US" b="1" dirty="0">
                <a:solidFill>
                  <a:srgbClr val="66FFFF"/>
                </a:solidFill>
              </a:rPr>
              <a:t>The level of need</a:t>
            </a:r>
            <a:r>
              <a:rPr lang="en-US" b="1" dirty="0">
                <a:solidFill>
                  <a:srgbClr val="6666FF"/>
                </a:solidFill>
              </a:rPr>
              <a:t> </a:t>
            </a:r>
            <a:r>
              <a:rPr lang="en-US" dirty="0"/>
              <a:t>(how much is needed)</a:t>
            </a:r>
          </a:p>
          <a:p>
            <a:pPr lvl="3" eaLnBrk="1" hangingPunct="1">
              <a:defRPr/>
            </a:pPr>
            <a:r>
              <a:rPr lang="en-US" b="1" dirty="0">
                <a:solidFill>
                  <a:srgbClr val="66FFFF"/>
                </a:solidFill>
              </a:rPr>
              <a:t>When the needs occur</a:t>
            </a:r>
          </a:p>
          <a:p>
            <a:pPr lvl="2" eaLnBrk="1" hangingPunct="1">
              <a:defRPr/>
            </a:pPr>
            <a:r>
              <a:rPr lang="en-US" dirty="0"/>
              <a:t>Makes it too costly for one vendor to meet all needs </a:t>
            </a:r>
          </a:p>
        </p:txBody>
      </p:sp>
      <p:sp>
        <p:nvSpPr>
          <p:cNvPr id="6" name="Footer Placeholder 3">
            <a:extLst>
              <a:ext uri="{FF2B5EF4-FFF2-40B4-BE49-F238E27FC236}">
                <a16:creationId xmlns:a16="http://schemas.microsoft.com/office/drawing/2014/main" id="{24EDE432-CCC9-4870-92D3-B5E1E184D52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B08F2E7-44CA-4671-9080-5815D233EAB5}"/>
              </a:ext>
            </a:extLst>
          </p:cNvPr>
          <p:cNvSpPr>
            <a:spLocks noGrp="1"/>
          </p:cNvSpPr>
          <p:nvPr>
            <p:ph type="sldNum" sz="quarter" idx="12"/>
          </p:nvPr>
        </p:nvSpPr>
        <p:spPr/>
        <p:txBody>
          <a:bodyPr/>
          <a:lstStyle/>
          <a:p>
            <a:pPr>
              <a:defRPr/>
            </a:pPr>
            <a:fld id="{E9B4CC9D-DFEA-40BF-8EBA-9AC81D03DDD4}" type="slidenum">
              <a:rPr lang="en-US" altLang="en-US"/>
              <a:pPr>
                <a:defRPr/>
              </a:pPr>
              <a:t>373</a:t>
            </a:fld>
            <a:endParaRPr lang="en-US" altLang="en-US" dirty="0"/>
          </a:p>
        </p:txBody>
      </p:sp>
      <p:sp>
        <p:nvSpPr>
          <p:cNvPr id="5" name="Slide Number Placeholder 4">
            <a:extLst>
              <a:ext uri="{FF2B5EF4-FFF2-40B4-BE49-F238E27FC236}">
                <a16:creationId xmlns:a16="http://schemas.microsoft.com/office/drawing/2014/main" id="{F596D1A7-E17F-4665-A7AC-CAB764B4E03A}"/>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895854815"/>
      </p:ext>
    </p:extLst>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9858" name="Rectangle 2">
            <a:extLst>
              <a:ext uri="{FF2B5EF4-FFF2-40B4-BE49-F238E27FC236}">
                <a16:creationId xmlns:a16="http://schemas.microsoft.com/office/drawing/2014/main" id="{9DA5C25C-1FFD-4F55-8415-13130BEFAF6F}"/>
              </a:ext>
            </a:extLst>
          </p:cNvPr>
          <p:cNvSpPr>
            <a:spLocks noGrp="1" noChangeArrowheads="1"/>
          </p:cNvSpPr>
          <p:nvPr>
            <p:ph type="title"/>
          </p:nvPr>
        </p:nvSpPr>
        <p:spPr>
          <a:xfrm>
            <a:off x="249809" y="277814"/>
            <a:ext cx="11472421" cy="1452952"/>
          </a:xfrm>
        </p:spPr>
        <p:txBody>
          <a:bodyPr>
            <a:normAutofit fontScale="90000"/>
          </a:bodyPr>
          <a:lstStyle/>
          <a:p>
            <a:pPr eaLnBrk="1" hangingPunct="1">
              <a:defRPr/>
            </a:pPr>
            <a:r>
              <a:rPr lang="en-US" dirty="0"/>
              <a:t>Variability/Unpredictability of Need </a:t>
            </a:r>
            <a:br>
              <a:rPr lang="en-US" dirty="0"/>
            </a:br>
            <a:r>
              <a:rPr lang="en-US" sz="3400" dirty="0">
                <a:solidFill>
                  <a:srgbClr val="FFFF66"/>
                </a:solidFill>
              </a:rPr>
              <a:t>(It All Comes Down to Price)</a:t>
            </a:r>
          </a:p>
        </p:txBody>
      </p:sp>
      <p:sp>
        <p:nvSpPr>
          <p:cNvPr id="2169859" name="Rectangle 3">
            <a:extLst>
              <a:ext uri="{FF2B5EF4-FFF2-40B4-BE49-F238E27FC236}">
                <a16:creationId xmlns:a16="http://schemas.microsoft.com/office/drawing/2014/main" id="{FFE19C1A-31C3-48AF-B078-AD926740DF66}"/>
              </a:ext>
            </a:extLst>
          </p:cNvPr>
          <p:cNvSpPr>
            <a:spLocks noGrp="1" noChangeArrowheads="1"/>
          </p:cNvSpPr>
          <p:nvPr>
            <p:ph idx="1"/>
          </p:nvPr>
        </p:nvSpPr>
        <p:spPr>
          <a:xfrm>
            <a:off x="1981200" y="2054226"/>
            <a:ext cx="8229600" cy="4041775"/>
          </a:xfrm>
        </p:spPr>
        <p:txBody>
          <a:bodyPr>
            <a:normAutofit fontScale="92500" lnSpcReduction="10000"/>
          </a:bodyPr>
          <a:lstStyle/>
          <a:p>
            <a:pPr eaLnBrk="1" hangingPunct="1">
              <a:defRPr/>
            </a:pPr>
            <a:r>
              <a:rPr lang="en-US" dirty="0"/>
              <a:t>If a single contractor is required to provide whatever level of need arises, when the need arises</a:t>
            </a:r>
          </a:p>
          <a:p>
            <a:pPr eaLnBrk="1" hangingPunct="1">
              <a:defRPr/>
            </a:pPr>
            <a:r>
              <a:rPr lang="en-US" dirty="0"/>
              <a:t>The contractor must have available resources (staff/capacity, etc..) to assign to the need at any time</a:t>
            </a:r>
          </a:p>
          <a:p>
            <a:pPr eaLnBrk="1" hangingPunct="1">
              <a:defRPr/>
            </a:pPr>
            <a:r>
              <a:rPr lang="en-US" dirty="0"/>
              <a:t>Available capacity costs money</a:t>
            </a:r>
          </a:p>
          <a:p>
            <a:pPr lvl="1" eaLnBrk="1" hangingPunct="1">
              <a:buFontTx/>
              <a:buNone/>
              <a:defRPr/>
            </a:pPr>
            <a:endParaRPr lang="en-US" dirty="0"/>
          </a:p>
        </p:txBody>
      </p:sp>
      <p:sp>
        <p:nvSpPr>
          <p:cNvPr id="6" name="Footer Placeholder 3">
            <a:extLst>
              <a:ext uri="{FF2B5EF4-FFF2-40B4-BE49-F238E27FC236}">
                <a16:creationId xmlns:a16="http://schemas.microsoft.com/office/drawing/2014/main" id="{9251A31C-4B5C-4D86-BCB4-C32AE0CBF26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1FDFA84-2868-4CC2-AF32-11D94513292D}"/>
              </a:ext>
            </a:extLst>
          </p:cNvPr>
          <p:cNvSpPr>
            <a:spLocks noGrp="1"/>
          </p:cNvSpPr>
          <p:nvPr>
            <p:ph type="sldNum" sz="quarter" idx="12"/>
          </p:nvPr>
        </p:nvSpPr>
        <p:spPr/>
        <p:txBody>
          <a:bodyPr/>
          <a:lstStyle/>
          <a:p>
            <a:pPr>
              <a:defRPr/>
            </a:pPr>
            <a:fld id="{67E3BE38-A904-46A6-BECA-4D34BE5BBA37}" type="slidenum">
              <a:rPr lang="en-US" altLang="en-US"/>
              <a:pPr>
                <a:defRPr/>
              </a:pPr>
              <a:t>374</a:t>
            </a:fld>
            <a:endParaRPr lang="en-US" altLang="en-US" dirty="0"/>
          </a:p>
        </p:txBody>
      </p:sp>
    </p:spTree>
    <p:extLst>
      <p:ext uri="{BB962C8B-B14F-4D97-AF65-F5344CB8AC3E}">
        <p14:creationId xmlns:p14="http://schemas.microsoft.com/office/powerpoint/2010/main" val="2964679924"/>
      </p:ext>
    </p:extLst>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82" name="Rectangle 2">
            <a:extLst>
              <a:ext uri="{FF2B5EF4-FFF2-40B4-BE49-F238E27FC236}">
                <a16:creationId xmlns:a16="http://schemas.microsoft.com/office/drawing/2014/main" id="{718376A2-5078-48EC-9B62-3359698E2384}"/>
              </a:ext>
            </a:extLst>
          </p:cNvPr>
          <p:cNvSpPr>
            <a:spLocks noGrp="1" noChangeArrowheads="1"/>
          </p:cNvSpPr>
          <p:nvPr>
            <p:ph type="title"/>
          </p:nvPr>
        </p:nvSpPr>
        <p:spPr/>
        <p:txBody>
          <a:bodyPr/>
          <a:lstStyle/>
          <a:p>
            <a:pPr eaLnBrk="1" hangingPunct="1">
              <a:defRPr/>
            </a:pPr>
            <a:r>
              <a:rPr lang="en-US" sz="4000" dirty="0"/>
              <a:t>Available Capacity Costs Money</a:t>
            </a:r>
          </a:p>
        </p:txBody>
      </p:sp>
      <p:sp>
        <p:nvSpPr>
          <p:cNvPr id="2170883" name="Rectangle 3">
            <a:extLst>
              <a:ext uri="{FF2B5EF4-FFF2-40B4-BE49-F238E27FC236}">
                <a16:creationId xmlns:a16="http://schemas.microsoft.com/office/drawing/2014/main" id="{91795010-A89B-475F-A440-12FE149481FC}"/>
              </a:ext>
            </a:extLst>
          </p:cNvPr>
          <p:cNvSpPr>
            <a:spLocks noGrp="1" noChangeArrowheads="1"/>
          </p:cNvSpPr>
          <p:nvPr>
            <p:ph idx="1"/>
          </p:nvPr>
        </p:nvSpPr>
        <p:spPr>
          <a:xfrm>
            <a:off x="2362200" y="1600200"/>
            <a:ext cx="7848600" cy="4495800"/>
          </a:xfrm>
        </p:spPr>
        <p:txBody>
          <a:bodyPr>
            <a:normAutofit fontScale="92500" lnSpcReduction="10000"/>
          </a:bodyPr>
          <a:lstStyle/>
          <a:p>
            <a:pPr eaLnBrk="1" hangingPunct="1">
              <a:defRPr/>
            </a:pPr>
            <a:r>
              <a:rPr lang="en-US" dirty="0"/>
              <a:t>The State would need to pay for the contractor to maintain this capacity</a:t>
            </a:r>
          </a:p>
          <a:p>
            <a:pPr eaLnBrk="1" hangingPunct="1">
              <a:defRPr/>
            </a:pPr>
            <a:r>
              <a:rPr lang="en-US" dirty="0"/>
              <a:t>We pay for the capacity regardless of whether it is used</a:t>
            </a:r>
          </a:p>
          <a:p>
            <a:pPr eaLnBrk="1" hangingPunct="1">
              <a:defRPr/>
            </a:pPr>
            <a:r>
              <a:rPr lang="en-US" dirty="0"/>
              <a:t>Which may mean that most of the time we would be paying for nothing</a:t>
            </a:r>
          </a:p>
          <a:p>
            <a:pPr lvl="1" eaLnBrk="1" hangingPunct="1">
              <a:defRPr/>
            </a:pPr>
            <a:r>
              <a:rPr lang="en-US" dirty="0"/>
              <a:t>If most of the time the subject goods or services wouldn’t be needed </a:t>
            </a:r>
          </a:p>
        </p:txBody>
      </p:sp>
      <p:sp>
        <p:nvSpPr>
          <p:cNvPr id="6" name="Footer Placeholder 3">
            <a:extLst>
              <a:ext uri="{FF2B5EF4-FFF2-40B4-BE49-F238E27FC236}">
                <a16:creationId xmlns:a16="http://schemas.microsoft.com/office/drawing/2014/main" id="{A15B438D-3DAC-4021-800B-FA5EAC587DB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142BDF4-A35E-432F-A4D5-F49FFEF232F2}"/>
              </a:ext>
            </a:extLst>
          </p:cNvPr>
          <p:cNvSpPr>
            <a:spLocks noGrp="1"/>
          </p:cNvSpPr>
          <p:nvPr>
            <p:ph type="sldNum" sz="quarter" idx="12"/>
          </p:nvPr>
        </p:nvSpPr>
        <p:spPr/>
        <p:txBody>
          <a:bodyPr/>
          <a:lstStyle/>
          <a:p>
            <a:pPr>
              <a:defRPr/>
            </a:pPr>
            <a:fld id="{5AD7611E-B650-4A80-8D2A-D0763FBE31D7}" type="slidenum">
              <a:rPr lang="en-US" altLang="en-US"/>
              <a:pPr>
                <a:defRPr/>
              </a:pPr>
              <a:t>375</a:t>
            </a:fld>
            <a:endParaRPr lang="en-US" altLang="en-US" dirty="0"/>
          </a:p>
        </p:txBody>
      </p:sp>
      <p:sp>
        <p:nvSpPr>
          <p:cNvPr id="5" name="Slide Number Placeholder 4">
            <a:extLst>
              <a:ext uri="{FF2B5EF4-FFF2-40B4-BE49-F238E27FC236}">
                <a16:creationId xmlns:a16="http://schemas.microsoft.com/office/drawing/2014/main" id="{E20B18D0-4AF7-46A4-9FF6-186C506339C6}"/>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814767440"/>
      </p:ext>
    </p:extLst>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1906" name="Rectangle 2">
            <a:extLst>
              <a:ext uri="{FF2B5EF4-FFF2-40B4-BE49-F238E27FC236}">
                <a16:creationId xmlns:a16="http://schemas.microsoft.com/office/drawing/2014/main" id="{A3FEF78A-F355-4D5C-A569-1FAE0602F406}"/>
              </a:ext>
            </a:extLst>
          </p:cNvPr>
          <p:cNvSpPr>
            <a:spLocks noGrp="1" noChangeArrowheads="1"/>
          </p:cNvSpPr>
          <p:nvPr>
            <p:ph type="title"/>
          </p:nvPr>
        </p:nvSpPr>
        <p:spPr/>
        <p:txBody>
          <a:bodyPr>
            <a:normAutofit fontScale="90000"/>
          </a:bodyPr>
          <a:lstStyle/>
          <a:p>
            <a:pPr eaLnBrk="1" hangingPunct="1">
              <a:defRPr/>
            </a:pPr>
            <a:r>
              <a:rPr lang="en-US" dirty="0"/>
              <a:t>Available Capacity Costs Money </a:t>
            </a:r>
            <a:r>
              <a:rPr lang="en-US" sz="2400" dirty="0"/>
              <a:t>(Cont’d)</a:t>
            </a:r>
          </a:p>
        </p:txBody>
      </p:sp>
      <p:sp>
        <p:nvSpPr>
          <p:cNvPr id="2171907" name="Rectangle 3">
            <a:extLst>
              <a:ext uri="{FF2B5EF4-FFF2-40B4-BE49-F238E27FC236}">
                <a16:creationId xmlns:a16="http://schemas.microsoft.com/office/drawing/2014/main" id="{A659AF2E-CF5A-4DA5-9B55-D2B79FE9F06E}"/>
              </a:ext>
            </a:extLst>
          </p:cNvPr>
          <p:cNvSpPr>
            <a:spLocks noGrp="1" noChangeArrowheads="1"/>
          </p:cNvSpPr>
          <p:nvPr>
            <p:ph idx="1"/>
          </p:nvPr>
        </p:nvSpPr>
        <p:spPr>
          <a:xfrm>
            <a:off x="1981200" y="1752601"/>
            <a:ext cx="8458200" cy="4378325"/>
          </a:xfrm>
        </p:spPr>
        <p:txBody>
          <a:bodyPr>
            <a:normAutofit fontScale="92500" lnSpcReduction="20000"/>
          </a:bodyPr>
          <a:lstStyle/>
          <a:p>
            <a:pPr eaLnBrk="1" hangingPunct="1">
              <a:defRPr/>
            </a:pPr>
            <a:r>
              <a:rPr lang="en-US" dirty="0"/>
              <a:t>It is not efficient to pay for idle capacity</a:t>
            </a:r>
          </a:p>
          <a:p>
            <a:pPr eaLnBrk="1" hangingPunct="1">
              <a:defRPr/>
            </a:pPr>
            <a:r>
              <a:rPr lang="en-US" dirty="0"/>
              <a:t>It is not recommended that State agencies enter into such contracts</a:t>
            </a:r>
          </a:p>
          <a:p>
            <a:pPr lvl="1" eaLnBrk="1" hangingPunct="1">
              <a:defRPr/>
            </a:pPr>
            <a:r>
              <a:rPr lang="en-US" dirty="0"/>
              <a:t>This would only make sense for critical activities, or</a:t>
            </a:r>
          </a:p>
          <a:p>
            <a:pPr lvl="1" eaLnBrk="1" hangingPunct="1">
              <a:defRPr/>
            </a:pPr>
            <a:r>
              <a:rPr lang="en-US" dirty="0"/>
              <a:t>When there would be little idle time</a:t>
            </a:r>
          </a:p>
          <a:p>
            <a:pPr lvl="2" eaLnBrk="1" hangingPunct="1">
              <a:defRPr/>
            </a:pPr>
            <a:r>
              <a:rPr lang="en-US" dirty="0"/>
              <a:t>This would be the equivalent of making a minimum guarantee</a:t>
            </a:r>
          </a:p>
          <a:p>
            <a:pPr lvl="2" eaLnBrk="1" hangingPunct="1">
              <a:defRPr/>
            </a:pPr>
            <a:r>
              <a:rPr lang="en-US" dirty="0"/>
              <a:t>i.e., a minimal amount of idle time</a:t>
            </a:r>
          </a:p>
        </p:txBody>
      </p:sp>
      <p:sp>
        <p:nvSpPr>
          <p:cNvPr id="6" name="Footer Placeholder 3">
            <a:extLst>
              <a:ext uri="{FF2B5EF4-FFF2-40B4-BE49-F238E27FC236}">
                <a16:creationId xmlns:a16="http://schemas.microsoft.com/office/drawing/2014/main" id="{7BD589A5-5FA5-4B68-BB1F-0F5A583A9A0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74CCEA3-4E4D-4BD0-A2AE-F9564B54D7AB}"/>
              </a:ext>
            </a:extLst>
          </p:cNvPr>
          <p:cNvSpPr>
            <a:spLocks noGrp="1"/>
          </p:cNvSpPr>
          <p:nvPr>
            <p:ph type="sldNum" sz="quarter" idx="12"/>
          </p:nvPr>
        </p:nvSpPr>
        <p:spPr/>
        <p:txBody>
          <a:bodyPr/>
          <a:lstStyle/>
          <a:p>
            <a:pPr>
              <a:defRPr/>
            </a:pPr>
            <a:fld id="{6BD2AF8A-0516-47DB-ADA4-A65EFF72BC49}" type="slidenum">
              <a:rPr lang="en-US" altLang="en-US"/>
              <a:pPr>
                <a:defRPr/>
              </a:pPr>
              <a:t>376</a:t>
            </a:fld>
            <a:endParaRPr lang="en-US" altLang="en-US" dirty="0"/>
          </a:p>
        </p:txBody>
      </p:sp>
      <p:sp>
        <p:nvSpPr>
          <p:cNvPr id="4" name="Footer Placeholder 3">
            <a:extLst>
              <a:ext uri="{FF2B5EF4-FFF2-40B4-BE49-F238E27FC236}">
                <a16:creationId xmlns:a16="http://schemas.microsoft.com/office/drawing/2014/main" id="{BB7DB0EB-A419-4C8E-B39E-0A27752D4A8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534971814"/>
      </p:ext>
    </p:extLst>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2930" name="Rectangle 2">
            <a:extLst>
              <a:ext uri="{FF2B5EF4-FFF2-40B4-BE49-F238E27FC236}">
                <a16:creationId xmlns:a16="http://schemas.microsoft.com/office/drawing/2014/main" id="{99843747-31C6-4DC9-9E91-A9A8153E6FBB}"/>
              </a:ext>
            </a:extLst>
          </p:cNvPr>
          <p:cNvSpPr>
            <a:spLocks noGrp="1" noChangeArrowheads="1"/>
          </p:cNvSpPr>
          <p:nvPr>
            <p:ph type="title"/>
          </p:nvPr>
        </p:nvSpPr>
        <p:spPr>
          <a:xfrm>
            <a:off x="1752600" y="277813"/>
            <a:ext cx="8686800" cy="1143000"/>
          </a:xfrm>
        </p:spPr>
        <p:txBody>
          <a:bodyPr>
            <a:normAutofit fontScale="90000"/>
          </a:bodyPr>
          <a:lstStyle/>
          <a:p>
            <a:pPr eaLnBrk="1" hangingPunct="1">
              <a:defRPr/>
            </a:pPr>
            <a:r>
              <a:rPr lang="en-US" dirty="0"/>
              <a:t>Available Capacity Costs Money </a:t>
            </a:r>
            <a:r>
              <a:rPr lang="en-US" sz="2400" dirty="0"/>
              <a:t>(Cont’d)</a:t>
            </a:r>
          </a:p>
        </p:txBody>
      </p:sp>
      <p:sp>
        <p:nvSpPr>
          <p:cNvPr id="2172931" name="Rectangle 3">
            <a:extLst>
              <a:ext uri="{FF2B5EF4-FFF2-40B4-BE49-F238E27FC236}">
                <a16:creationId xmlns:a16="http://schemas.microsoft.com/office/drawing/2014/main" id="{11B85533-CADA-4CA8-82FD-A003588091AD}"/>
              </a:ext>
            </a:extLst>
          </p:cNvPr>
          <p:cNvSpPr>
            <a:spLocks noGrp="1" noChangeArrowheads="1"/>
          </p:cNvSpPr>
          <p:nvPr>
            <p:ph idx="1"/>
          </p:nvPr>
        </p:nvSpPr>
        <p:spPr>
          <a:xfrm>
            <a:off x="2209800" y="2133601"/>
            <a:ext cx="7924800" cy="3997325"/>
          </a:xfrm>
        </p:spPr>
        <p:txBody>
          <a:bodyPr/>
          <a:lstStyle/>
          <a:p>
            <a:pPr eaLnBrk="1" hangingPunct="1">
              <a:defRPr/>
            </a:pPr>
            <a:r>
              <a:rPr lang="en-US" dirty="0"/>
              <a:t>This would only make sense if paying for all the vendor’s time</a:t>
            </a:r>
          </a:p>
          <a:p>
            <a:pPr lvl="1" eaLnBrk="1" hangingPunct="1">
              <a:defRPr/>
            </a:pPr>
            <a:r>
              <a:rPr lang="en-US" dirty="0"/>
              <a:t>Including idle time</a:t>
            </a:r>
          </a:p>
          <a:p>
            <a:pPr eaLnBrk="1" hangingPunct="1">
              <a:defRPr/>
            </a:pPr>
            <a:r>
              <a:rPr lang="en-US" dirty="0"/>
              <a:t>Is less expensive than if payment was only made for the actual time used</a:t>
            </a:r>
          </a:p>
        </p:txBody>
      </p:sp>
      <p:sp>
        <p:nvSpPr>
          <p:cNvPr id="6" name="Footer Placeholder 3">
            <a:extLst>
              <a:ext uri="{FF2B5EF4-FFF2-40B4-BE49-F238E27FC236}">
                <a16:creationId xmlns:a16="http://schemas.microsoft.com/office/drawing/2014/main" id="{0D4487E0-1834-449A-BC22-F76977DDF9B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17CF329-7F23-4493-8DC8-873C34CA5D0B}"/>
              </a:ext>
            </a:extLst>
          </p:cNvPr>
          <p:cNvSpPr>
            <a:spLocks noGrp="1"/>
          </p:cNvSpPr>
          <p:nvPr>
            <p:ph type="sldNum" sz="quarter" idx="12"/>
          </p:nvPr>
        </p:nvSpPr>
        <p:spPr/>
        <p:txBody>
          <a:bodyPr/>
          <a:lstStyle/>
          <a:p>
            <a:pPr>
              <a:defRPr/>
            </a:pPr>
            <a:fld id="{D2DED47D-AE18-482E-97A1-7A8EFA27EB25}" type="slidenum">
              <a:rPr lang="en-US" altLang="en-US"/>
              <a:pPr>
                <a:defRPr/>
              </a:pPr>
              <a:t>377</a:t>
            </a:fld>
            <a:endParaRPr lang="en-US" altLang="en-US" dirty="0"/>
          </a:p>
        </p:txBody>
      </p:sp>
    </p:spTree>
    <p:extLst>
      <p:ext uri="{BB962C8B-B14F-4D97-AF65-F5344CB8AC3E}">
        <p14:creationId xmlns:p14="http://schemas.microsoft.com/office/powerpoint/2010/main" val="2008580315"/>
      </p:ext>
    </p:extLst>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3954" name="Rectangle 2">
            <a:extLst>
              <a:ext uri="{FF2B5EF4-FFF2-40B4-BE49-F238E27FC236}">
                <a16:creationId xmlns:a16="http://schemas.microsoft.com/office/drawing/2014/main" id="{38BA42B2-2BF5-43BD-B739-13849691BE71}"/>
              </a:ext>
            </a:extLst>
          </p:cNvPr>
          <p:cNvSpPr>
            <a:spLocks noGrp="1" noChangeArrowheads="1"/>
          </p:cNvSpPr>
          <p:nvPr>
            <p:ph type="title"/>
          </p:nvPr>
        </p:nvSpPr>
        <p:spPr/>
        <p:txBody>
          <a:bodyPr/>
          <a:lstStyle/>
          <a:p>
            <a:pPr eaLnBrk="1" hangingPunct="1">
              <a:defRPr/>
            </a:pPr>
            <a:r>
              <a:rPr lang="en-US" dirty="0"/>
              <a:t>Recipe for No Responses</a:t>
            </a:r>
          </a:p>
        </p:txBody>
      </p:sp>
      <p:sp>
        <p:nvSpPr>
          <p:cNvPr id="2173955" name="Rectangle 3">
            <a:extLst>
              <a:ext uri="{FF2B5EF4-FFF2-40B4-BE49-F238E27FC236}">
                <a16:creationId xmlns:a16="http://schemas.microsoft.com/office/drawing/2014/main" id="{7D372BA4-B7D5-4B88-ABE8-D0E9EC851E1B}"/>
              </a:ext>
            </a:extLst>
          </p:cNvPr>
          <p:cNvSpPr>
            <a:spLocks noGrp="1" noChangeArrowheads="1"/>
          </p:cNvSpPr>
          <p:nvPr>
            <p:ph idx="1"/>
          </p:nvPr>
        </p:nvSpPr>
        <p:spPr>
          <a:xfrm>
            <a:off x="1981200" y="1447800"/>
            <a:ext cx="8458200" cy="4876800"/>
          </a:xfrm>
        </p:spPr>
        <p:txBody>
          <a:bodyPr>
            <a:normAutofit fontScale="92500" lnSpcReduction="10000"/>
          </a:bodyPr>
          <a:lstStyle/>
          <a:p>
            <a:pPr eaLnBrk="1" hangingPunct="1">
              <a:defRPr/>
            </a:pPr>
            <a:r>
              <a:rPr lang="en-US" dirty="0"/>
              <a:t>Vendors must pay their employees &amp; bills </a:t>
            </a:r>
          </a:p>
          <a:p>
            <a:pPr eaLnBrk="1" hangingPunct="1">
              <a:defRPr/>
            </a:pPr>
            <a:r>
              <a:rPr lang="en-US" dirty="0"/>
              <a:t>Constant Availability = Constant Expenses </a:t>
            </a:r>
          </a:p>
          <a:p>
            <a:pPr lvl="1" eaLnBrk="1" hangingPunct="1">
              <a:defRPr/>
            </a:pPr>
            <a:r>
              <a:rPr lang="en-US" dirty="0"/>
              <a:t>Means that all burden of risk is on the vendor </a:t>
            </a:r>
          </a:p>
          <a:p>
            <a:pPr lvl="1" eaLnBrk="1" hangingPunct="1">
              <a:defRPr/>
            </a:pPr>
            <a:r>
              <a:rPr lang="en-US" dirty="0"/>
              <a:t>The burden of risk of being adequately compensated so it can stay in business</a:t>
            </a:r>
          </a:p>
          <a:p>
            <a:pPr eaLnBrk="1" hangingPunct="1">
              <a:defRPr/>
            </a:pPr>
            <a:r>
              <a:rPr lang="en-US" dirty="0"/>
              <a:t>No prudent vendor would respond to a solicitation</a:t>
            </a:r>
          </a:p>
          <a:p>
            <a:pPr lvl="1" eaLnBrk="1" hangingPunct="1">
              <a:defRPr/>
            </a:pPr>
            <a:r>
              <a:rPr lang="en-US" dirty="0"/>
              <a:t>That required constant availability </a:t>
            </a:r>
          </a:p>
          <a:p>
            <a:pPr lvl="1" eaLnBrk="1" hangingPunct="1">
              <a:defRPr/>
            </a:pPr>
            <a:r>
              <a:rPr lang="en-US" dirty="0"/>
              <a:t>But did not pay for that availability </a:t>
            </a:r>
          </a:p>
        </p:txBody>
      </p:sp>
      <p:sp>
        <p:nvSpPr>
          <p:cNvPr id="6" name="Footer Placeholder 3">
            <a:extLst>
              <a:ext uri="{FF2B5EF4-FFF2-40B4-BE49-F238E27FC236}">
                <a16:creationId xmlns:a16="http://schemas.microsoft.com/office/drawing/2014/main" id="{F2463E71-7130-4256-8CEA-043708B0B74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C8CD707-0EE6-4008-8F20-41AC957345E2}"/>
              </a:ext>
            </a:extLst>
          </p:cNvPr>
          <p:cNvSpPr>
            <a:spLocks noGrp="1"/>
          </p:cNvSpPr>
          <p:nvPr>
            <p:ph type="sldNum" sz="quarter" idx="12"/>
          </p:nvPr>
        </p:nvSpPr>
        <p:spPr/>
        <p:txBody>
          <a:bodyPr/>
          <a:lstStyle/>
          <a:p>
            <a:pPr>
              <a:defRPr/>
            </a:pPr>
            <a:fld id="{5FC83202-4708-43F8-943B-B9872009873C}" type="slidenum">
              <a:rPr lang="en-US" altLang="en-US"/>
              <a:pPr>
                <a:defRPr/>
              </a:pPr>
              <a:t>378</a:t>
            </a:fld>
            <a:endParaRPr lang="en-US" altLang="en-US" dirty="0"/>
          </a:p>
        </p:txBody>
      </p:sp>
    </p:spTree>
    <p:extLst>
      <p:ext uri="{BB962C8B-B14F-4D97-AF65-F5344CB8AC3E}">
        <p14:creationId xmlns:p14="http://schemas.microsoft.com/office/powerpoint/2010/main" val="4226941685"/>
      </p:ext>
    </p:extLst>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4978" name="Rectangle 2">
            <a:extLst>
              <a:ext uri="{FF2B5EF4-FFF2-40B4-BE49-F238E27FC236}">
                <a16:creationId xmlns:a16="http://schemas.microsoft.com/office/drawing/2014/main" id="{D9C5343C-81C0-420C-BA98-965ACBC41282}"/>
              </a:ext>
            </a:extLst>
          </p:cNvPr>
          <p:cNvSpPr>
            <a:spLocks noGrp="1" noChangeArrowheads="1"/>
          </p:cNvSpPr>
          <p:nvPr>
            <p:ph type="title"/>
          </p:nvPr>
        </p:nvSpPr>
        <p:spPr>
          <a:xfrm>
            <a:off x="292231" y="152400"/>
            <a:ext cx="11411146" cy="1447800"/>
          </a:xfrm>
        </p:spPr>
        <p:txBody>
          <a:bodyPr>
            <a:normAutofit fontScale="90000"/>
          </a:bodyPr>
          <a:lstStyle/>
          <a:p>
            <a:pPr eaLnBrk="1" hangingPunct="1">
              <a:lnSpc>
                <a:spcPct val="90000"/>
              </a:lnSpc>
              <a:defRPr/>
            </a:pPr>
            <a:r>
              <a:rPr lang="en-US" sz="4000" dirty="0"/>
              <a:t>Constant Expense/Occasional Income</a:t>
            </a:r>
            <a:br>
              <a:rPr lang="en-US" sz="4000" dirty="0"/>
            </a:br>
            <a:r>
              <a:rPr lang="en-US" sz="3400" dirty="0">
                <a:solidFill>
                  <a:srgbClr val="99FF33"/>
                </a:solidFill>
              </a:rPr>
              <a:t>Probably Means</a:t>
            </a:r>
          </a:p>
        </p:txBody>
      </p:sp>
      <p:sp>
        <p:nvSpPr>
          <p:cNvPr id="2174979" name="Rectangle 3">
            <a:extLst>
              <a:ext uri="{FF2B5EF4-FFF2-40B4-BE49-F238E27FC236}">
                <a16:creationId xmlns:a16="http://schemas.microsoft.com/office/drawing/2014/main" id="{EE127F50-4201-40BE-B664-82DA7F1EEBD7}"/>
              </a:ext>
            </a:extLst>
          </p:cNvPr>
          <p:cNvSpPr>
            <a:spLocks noGrp="1" noChangeArrowheads="1"/>
          </p:cNvSpPr>
          <p:nvPr>
            <p:ph idx="1"/>
          </p:nvPr>
        </p:nvSpPr>
        <p:spPr>
          <a:xfrm>
            <a:off x="532614" y="1767526"/>
            <a:ext cx="11227324" cy="5090474"/>
          </a:xfrm>
        </p:spPr>
        <p:txBody>
          <a:bodyPr>
            <a:normAutofit/>
          </a:bodyPr>
          <a:lstStyle/>
          <a:p>
            <a:pPr eaLnBrk="1" hangingPunct="1">
              <a:defRPr/>
            </a:pPr>
            <a:r>
              <a:rPr lang="en-US" dirty="0"/>
              <a:t>Payment for rare usage situations needs to be very high to pay for uncompensated time</a:t>
            </a:r>
          </a:p>
          <a:p>
            <a:pPr eaLnBrk="1" hangingPunct="1">
              <a:defRPr/>
            </a:pPr>
            <a:r>
              <a:rPr lang="en-US" dirty="0"/>
              <a:t>Or, constant availability would be provided in name only</a:t>
            </a:r>
          </a:p>
          <a:p>
            <a:pPr lvl="1" eaLnBrk="1" hangingPunct="1">
              <a:defRPr/>
            </a:pPr>
            <a:r>
              <a:rPr lang="en-US" dirty="0"/>
              <a:t>The vendor likely would not be willing, or have the ability to</a:t>
            </a:r>
          </a:p>
          <a:p>
            <a:pPr lvl="2" eaLnBrk="1" hangingPunct="1">
              <a:defRPr/>
            </a:pPr>
            <a:r>
              <a:rPr lang="en-US" b="1" dirty="0"/>
              <a:t>Provide what was needed </a:t>
            </a:r>
          </a:p>
          <a:p>
            <a:pPr lvl="2" eaLnBrk="1" hangingPunct="1">
              <a:defRPr/>
            </a:pPr>
            <a:r>
              <a:rPr lang="en-US" b="1" dirty="0"/>
              <a:t>Within the timeframe needed </a:t>
            </a:r>
          </a:p>
          <a:p>
            <a:pPr lvl="2" eaLnBrk="1" hangingPunct="1">
              <a:defRPr/>
            </a:pPr>
            <a:r>
              <a:rPr lang="en-US" b="1" dirty="0"/>
              <a:t>When there was an occasion of need</a:t>
            </a:r>
          </a:p>
        </p:txBody>
      </p:sp>
      <p:sp>
        <p:nvSpPr>
          <p:cNvPr id="6" name="Footer Placeholder 3">
            <a:extLst>
              <a:ext uri="{FF2B5EF4-FFF2-40B4-BE49-F238E27FC236}">
                <a16:creationId xmlns:a16="http://schemas.microsoft.com/office/drawing/2014/main" id="{7C6B9585-5847-44C8-BBC4-B98014E3A01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0F3309A-4850-488A-BBF6-67A25F383EE3}"/>
              </a:ext>
            </a:extLst>
          </p:cNvPr>
          <p:cNvSpPr>
            <a:spLocks noGrp="1"/>
          </p:cNvSpPr>
          <p:nvPr>
            <p:ph type="sldNum" sz="quarter" idx="12"/>
          </p:nvPr>
        </p:nvSpPr>
        <p:spPr/>
        <p:txBody>
          <a:bodyPr/>
          <a:lstStyle/>
          <a:p>
            <a:pPr>
              <a:defRPr/>
            </a:pPr>
            <a:fld id="{83D1E198-C44F-4813-AD56-6FCD563DA69A}" type="slidenum">
              <a:rPr lang="en-US" altLang="en-US"/>
              <a:pPr>
                <a:defRPr/>
              </a:pPr>
              <a:t>379</a:t>
            </a:fld>
            <a:endParaRPr lang="en-US" altLang="en-US" dirty="0"/>
          </a:p>
        </p:txBody>
      </p:sp>
      <p:sp>
        <p:nvSpPr>
          <p:cNvPr id="4" name="Footer Placeholder 3">
            <a:extLst>
              <a:ext uri="{FF2B5EF4-FFF2-40B4-BE49-F238E27FC236}">
                <a16:creationId xmlns:a16="http://schemas.microsoft.com/office/drawing/2014/main" id="{554377FD-DE5E-4B80-8205-2CA0B564225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738731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1DC4-06F9-46C9-8184-60D417FF7EB4}"/>
              </a:ext>
            </a:extLst>
          </p:cNvPr>
          <p:cNvSpPr>
            <a:spLocks noGrp="1"/>
          </p:cNvSpPr>
          <p:nvPr>
            <p:ph type="title"/>
          </p:nvPr>
        </p:nvSpPr>
        <p:spPr/>
        <p:txBody>
          <a:bodyPr/>
          <a:lstStyle/>
          <a:p>
            <a:r>
              <a:rPr lang="en-US" dirty="0"/>
              <a:t>Get rhythm; go with the flow</a:t>
            </a:r>
          </a:p>
        </p:txBody>
      </p:sp>
      <p:sp>
        <p:nvSpPr>
          <p:cNvPr id="3" name="Content Placeholder 2">
            <a:extLst>
              <a:ext uri="{FF2B5EF4-FFF2-40B4-BE49-F238E27FC236}">
                <a16:creationId xmlns:a16="http://schemas.microsoft.com/office/drawing/2014/main" id="{DB7359FF-52DF-41FA-9191-653A9C121BB9}"/>
              </a:ext>
            </a:extLst>
          </p:cNvPr>
          <p:cNvSpPr>
            <a:spLocks noGrp="1"/>
          </p:cNvSpPr>
          <p:nvPr>
            <p:ph idx="1"/>
          </p:nvPr>
        </p:nvSpPr>
        <p:spPr>
          <a:xfrm>
            <a:off x="233265" y="914399"/>
            <a:ext cx="11728580" cy="5822302"/>
          </a:xfrm>
        </p:spPr>
        <p:txBody>
          <a:bodyPr>
            <a:normAutofit fontScale="85000" lnSpcReduction="10000"/>
          </a:bodyPr>
          <a:lstStyle/>
          <a:p>
            <a:r>
              <a:rPr lang="en-US" dirty="0"/>
              <a:t>Or, the description of a topic may seem complete and understandable, but later in the document the same topic is discussed again, often with similar wording and sometimes with the exact same wording</a:t>
            </a:r>
          </a:p>
          <a:p>
            <a:r>
              <a:rPr lang="en-US" dirty="0"/>
              <a:t>This produces:</a:t>
            </a:r>
          </a:p>
          <a:p>
            <a:pPr lvl="1"/>
            <a:r>
              <a:rPr lang="en-US" dirty="0"/>
              <a:t>Confusion as to why the topic is discussed again, and </a:t>
            </a:r>
          </a:p>
          <a:p>
            <a:pPr lvl="1"/>
            <a:r>
              <a:rPr lang="en-US" dirty="0"/>
              <a:t>Time consuming and mind taxing back and forth comparison of the two sections to see what is different</a:t>
            </a:r>
          </a:p>
          <a:p>
            <a:pPr lvl="2"/>
            <a:r>
              <a:rPr lang="en-US" sz="2200" b="1" dirty="0">
                <a:solidFill>
                  <a:schemeClr val="accent2"/>
                </a:solidFill>
              </a:rPr>
              <a:t>Surely something is different!  Why else would the section be repeated?</a:t>
            </a:r>
          </a:p>
          <a:p>
            <a:r>
              <a:rPr lang="en-US" dirty="0"/>
              <a:t>If the wording in the 2 sections is</a:t>
            </a:r>
          </a:p>
          <a:p>
            <a:pPr lvl="1"/>
            <a:r>
              <a:rPr lang="en-US" dirty="0"/>
              <a:t>Different, there is confusion as to which section is right</a:t>
            </a:r>
          </a:p>
          <a:p>
            <a:pPr lvl="1"/>
            <a:r>
              <a:rPr lang="en-US" dirty="0"/>
              <a:t>Exactly the same or very similar, there is confusion as to why there is repetition </a:t>
            </a:r>
          </a:p>
          <a:p>
            <a:pPr lvl="2"/>
            <a:endParaRPr lang="en-US" dirty="0"/>
          </a:p>
          <a:p>
            <a:pPr marL="0" indent="0">
              <a:buNone/>
            </a:pPr>
            <a:endParaRPr lang="en-US" dirty="0"/>
          </a:p>
        </p:txBody>
      </p:sp>
      <p:sp>
        <p:nvSpPr>
          <p:cNvPr id="4" name="Footer Placeholder 3">
            <a:extLst>
              <a:ext uri="{FF2B5EF4-FFF2-40B4-BE49-F238E27FC236}">
                <a16:creationId xmlns:a16="http://schemas.microsoft.com/office/drawing/2014/main" id="{B57A5BDB-BEA3-48AD-9EF7-D19D4120C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DC4E6F3E-D624-4BB8-8DB3-8D6E180CF023}"/>
              </a:ext>
            </a:extLst>
          </p:cNvPr>
          <p:cNvSpPr>
            <a:spLocks noGrp="1"/>
          </p:cNvSpPr>
          <p:nvPr>
            <p:ph type="sldNum" sz="quarter" idx="12"/>
          </p:nvPr>
        </p:nvSpPr>
        <p:spPr/>
        <p:txBody>
          <a:bodyPr/>
          <a:lstStyle/>
          <a:p>
            <a:fld id="{D57F1E4F-1CFF-5643-939E-02111984F565}" type="slidenum">
              <a:rPr lang="en-US" smtClean="0"/>
              <a:t>38</a:t>
            </a:fld>
            <a:endParaRPr lang="en-US" dirty="0"/>
          </a:p>
        </p:txBody>
      </p:sp>
    </p:spTree>
    <p:extLst>
      <p:ext uri="{BB962C8B-B14F-4D97-AF65-F5344CB8AC3E}">
        <p14:creationId xmlns:p14="http://schemas.microsoft.com/office/powerpoint/2010/main" val="4070194995"/>
      </p:ext>
    </p:extLst>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6002" name="Rectangle 2">
            <a:extLst>
              <a:ext uri="{FF2B5EF4-FFF2-40B4-BE49-F238E27FC236}">
                <a16:creationId xmlns:a16="http://schemas.microsoft.com/office/drawing/2014/main" id="{21435099-EF2C-4F86-A50D-4FB556563A8E}"/>
              </a:ext>
            </a:extLst>
          </p:cNvPr>
          <p:cNvSpPr>
            <a:spLocks noGrp="1" noChangeArrowheads="1"/>
          </p:cNvSpPr>
          <p:nvPr>
            <p:ph type="title"/>
          </p:nvPr>
        </p:nvSpPr>
        <p:spPr>
          <a:xfrm>
            <a:off x="329679" y="277813"/>
            <a:ext cx="11373697" cy="868362"/>
          </a:xfrm>
        </p:spPr>
        <p:txBody>
          <a:bodyPr>
            <a:normAutofit/>
          </a:bodyPr>
          <a:lstStyle/>
          <a:p>
            <a:pPr eaLnBrk="1" hangingPunct="1">
              <a:lnSpc>
                <a:spcPct val="85000"/>
              </a:lnSpc>
              <a:defRPr/>
            </a:pPr>
            <a:r>
              <a:rPr lang="en-US" sz="4000" dirty="0"/>
              <a:t>Constant Capacity Not Required </a:t>
            </a:r>
          </a:p>
        </p:txBody>
      </p:sp>
      <p:sp>
        <p:nvSpPr>
          <p:cNvPr id="2176003" name="Rectangle 3">
            <a:extLst>
              <a:ext uri="{FF2B5EF4-FFF2-40B4-BE49-F238E27FC236}">
                <a16:creationId xmlns:a16="http://schemas.microsoft.com/office/drawing/2014/main" id="{2748C60E-7AF8-4244-BFFD-85F8F15E3A64}"/>
              </a:ext>
            </a:extLst>
          </p:cNvPr>
          <p:cNvSpPr>
            <a:spLocks noGrp="1" noChangeArrowheads="1"/>
          </p:cNvSpPr>
          <p:nvPr>
            <p:ph idx="1"/>
          </p:nvPr>
        </p:nvSpPr>
        <p:spPr>
          <a:xfrm>
            <a:off x="428920" y="1295400"/>
            <a:ext cx="11380527" cy="5562600"/>
          </a:xfrm>
        </p:spPr>
        <p:txBody>
          <a:bodyPr>
            <a:normAutofit/>
          </a:bodyPr>
          <a:lstStyle/>
          <a:p>
            <a:pPr eaLnBrk="1" hangingPunct="1">
              <a:defRPr/>
            </a:pPr>
            <a:r>
              <a:rPr lang="en-US" dirty="0"/>
              <a:t>Vendors don’t have to keep constant capacity</a:t>
            </a:r>
          </a:p>
          <a:p>
            <a:pPr lvl="1" eaLnBrk="1" hangingPunct="1">
              <a:defRPr/>
            </a:pPr>
            <a:r>
              <a:rPr lang="en-US" dirty="0"/>
              <a:t>Vendors can decide at the agency’s time of need if they can satisfy the need for their quoted price </a:t>
            </a:r>
          </a:p>
          <a:p>
            <a:pPr lvl="2" eaLnBrk="1" hangingPunct="1">
              <a:defRPr/>
            </a:pPr>
            <a:r>
              <a:rPr lang="en-US" dirty="0"/>
              <a:t>i.e., vendors can decide on a real time basis if they have unused (idle) capacity </a:t>
            </a:r>
          </a:p>
          <a:p>
            <a:pPr lvl="2" eaLnBrk="1" hangingPunct="1">
              <a:defRPr/>
            </a:pPr>
            <a:r>
              <a:rPr lang="en-US" dirty="0"/>
              <a:t>Having idle capacity allows for a decision by vendors: </a:t>
            </a:r>
          </a:p>
          <a:p>
            <a:pPr lvl="3" eaLnBrk="1" hangingPunct="1">
              <a:defRPr/>
            </a:pPr>
            <a:r>
              <a:rPr lang="en-US" b="1" dirty="0"/>
              <a:t>Are they better-off providing the goods or services and getting some payment </a:t>
            </a:r>
          </a:p>
          <a:p>
            <a:pPr lvl="3" eaLnBrk="1" hangingPunct="1">
              <a:defRPr/>
            </a:pPr>
            <a:r>
              <a:rPr lang="en-US" b="1" dirty="0"/>
              <a:t>Than not providing the goods or services and receiving no payment </a:t>
            </a:r>
          </a:p>
        </p:txBody>
      </p:sp>
      <p:sp>
        <p:nvSpPr>
          <p:cNvPr id="6" name="Footer Placeholder 3">
            <a:extLst>
              <a:ext uri="{FF2B5EF4-FFF2-40B4-BE49-F238E27FC236}">
                <a16:creationId xmlns:a16="http://schemas.microsoft.com/office/drawing/2014/main" id="{09448255-939E-4305-874E-DCCE3871C5F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6BBD937-182C-400B-BAD4-A795CD7429C7}"/>
              </a:ext>
            </a:extLst>
          </p:cNvPr>
          <p:cNvSpPr>
            <a:spLocks noGrp="1"/>
          </p:cNvSpPr>
          <p:nvPr>
            <p:ph type="sldNum" sz="quarter" idx="12"/>
          </p:nvPr>
        </p:nvSpPr>
        <p:spPr/>
        <p:txBody>
          <a:bodyPr/>
          <a:lstStyle/>
          <a:p>
            <a:pPr>
              <a:defRPr/>
            </a:pPr>
            <a:fld id="{81F4BCD3-4C23-48A6-B94F-3D5522578B7D}" type="slidenum">
              <a:rPr lang="en-US" altLang="en-US"/>
              <a:pPr>
                <a:defRPr/>
              </a:pPr>
              <a:t>380</a:t>
            </a:fld>
            <a:endParaRPr lang="en-US" altLang="en-US" dirty="0"/>
          </a:p>
        </p:txBody>
      </p:sp>
    </p:spTree>
    <p:extLst>
      <p:ext uri="{BB962C8B-B14F-4D97-AF65-F5344CB8AC3E}">
        <p14:creationId xmlns:p14="http://schemas.microsoft.com/office/powerpoint/2010/main" val="1533385948"/>
      </p:ext>
    </p:extLst>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8050" name="Rectangle 2">
            <a:extLst>
              <a:ext uri="{FF2B5EF4-FFF2-40B4-BE49-F238E27FC236}">
                <a16:creationId xmlns:a16="http://schemas.microsoft.com/office/drawing/2014/main" id="{13754C03-A404-4E72-875C-8E5D9D9D9C3B}"/>
              </a:ext>
            </a:extLst>
          </p:cNvPr>
          <p:cNvSpPr>
            <a:spLocks noGrp="1" noChangeArrowheads="1"/>
          </p:cNvSpPr>
          <p:nvPr>
            <p:ph type="title"/>
          </p:nvPr>
        </p:nvSpPr>
        <p:spPr/>
        <p:txBody>
          <a:bodyPr>
            <a:normAutofit fontScale="90000"/>
          </a:bodyPr>
          <a:lstStyle/>
          <a:p>
            <a:pPr eaLnBrk="1" hangingPunct="1">
              <a:lnSpc>
                <a:spcPct val="85000"/>
              </a:lnSpc>
              <a:defRPr/>
            </a:pPr>
            <a:r>
              <a:rPr lang="en-US" sz="4000" dirty="0"/>
              <a:t>Vendors Don’t Have to Maintain Constant Capacity</a:t>
            </a:r>
          </a:p>
        </p:txBody>
      </p:sp>
      <p:sp>
        <p:nvSpPr>
          <p:cNvPr id="2178051" name="Rectangle 3">
            <a:extLst>
              <a:ext uri="{FF2B5EF4-FFF2-40B4-BE49-F238E27FC236}">
                <a16:creationId xmlns:a16="http://schemas.microsoft.com/office/drawing/2014/main" id="{F5E97626-0950-48DF-B04E-B27647465250}"/>
              </a:ext>
            </a:extLst>
          </p:cNvPr>
          <p:cNvSpPr>
            <a:spLocks noGrp="1" noChangeArrowheads="1"/>
          </p:cNvSpPr>
          <p:nvPr>
            <p:ph idx="1"/>
          </p:nvPr>
        </p:nvSpPr>
        <p:spPr>
          <a:xfrm>
            <a:off x="1752600" y="1752601"/>
            <a:ext cx="8686800" cy="4759325"/>
          </a:xfrm>
        </p:spPr>
        <p:txBody>
          <a:bodyPr>
            <a:normAutofit lnSpcReduction="10000"/>
          </a:bodyPr>
          <a:lstStyle/>
          <a:p>
            <a:pPr eaLnBrk="1" hangingPunct="1">
              <a:lnSpc>
                <a:spcPct val="90000"/>
              </a:lnSpc>
              <a:defRPr/>
            </a:pPr>
            <a:r>
              <a:rPr lang="en-US" dirty="0"/>
              <a:t>Vendors will provide the goods or services </a:t>
            </a:r>
          </a:p>
          <a:p>
            <a:pPr lvl="1" eaLnBrk="1" hangingPunct="1">
              <a:lnSpc>
                <a:spcPct val="90000"/>
              </a:lnSpc>
              <a:defRPr/>
            </a:pPr>
            <a:r>
              <a:rPr lang="en-US" dirty="0"/>
              <a:t>If they have idle capacity and their variable costs will be covered, or</a:t>
            </a:r>
          </a:p>
          <a:p>
            <a:pPr lvl="1" eaLnBrk="1" hangingPunct="1">
              <a:lnSpc>
                <a:spcPct val="90000"/>
              </a:lnSpc>
              <a:defRPr/>
            </a:pPr>
            <a:r>
              <a:rPr lang="en-US" dirty="0"/>
              <a:t>If their price is better than they can get from non-State sources </a:t>
            </a:r>
          </a:p>
          <a:p>
            <a:pPr eaLnBrk="1" hangingPunct="1">
              <a:lnSpc>
                <a:spcPct val="90000"/>
              </a:lnSpc>
              <a:defRPr/>
            </a:pPr>
            <a:r>
              <a:rPr lang="en-US" dirty="0"/>
              <a:t>If vendors have better uses for their resources than performing the State contract</a:t>
            </a:r>
          </a:p>
          <a:p>
            <a:pPr lvl="1" eaLnBrk="1" hangingPunct="1">
              <a:lnSpc>
                <a:spcPct val="90000"/>
              </a:lnSpc>
              <a:defRPr/>
            </a:pPr>
            <a:r>
              <a:rPr lang="en-US" dirty="0"/>
              <a:t>They will decline to provide service </a:t>
            </a:r>
          </a:p>
          <a:p>
            <a:pPr lvl="1" eaLnBrk="1" hangingPunct="1">
              <a:lnSpc>
                <a:spcPct val="90000"/>
              </a:lnSpc>
              <a:defRPr/>
            </a:pPr>
            <a:r>
              <a:rPr lang="en-US" dirty="0"/>
              <a:t>The State agency will offer the work to another contractor</a:t>
            </a:r>
          </a:p>
        </p:txBody>
      </p:sp>
      <p:sp>
        <p:nvSpPr>
          <p:cNvPr id="6" name="Footer Placeholder 3">
            <a:extLst>
              <a:ext uri="{FF2B5EF4-FFF2-40B4-BE49-F238E27FC236}">
                <a16:creationId xmlns:a16="http://schemas.microsoft.com/office/drawing/2014/main" id="{84AC853D-FB94-4445-97D4-34B472AB670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761E0BD-3E77-4B0C-8D3C-4DC198A58B65}"/>
              </a:ext>
            </a:extLst>
          </p:cNvPr>
          <p:cNvSpPr>
            <a:spLocks noGrp="1"/>
          </p:cNvSpPr>
          <p:nvPr>
            <p:ph type="sldNum" sz="quarter" idx="12"/>
          </p:nvPr>
        </p:nvSpPr>
        <p:spPr/>
        <p:txBody>
          <a:bodyPr/>
          <a:lstStyle/>
          <a:p>
            <a:pPr>
              <a:defRPr/>
            </a:pPr>
            <a:fld id="{B8FBF037-5EDE-4928-A6B1-11AD09650301}" type="slidenum">
              <a:rPr lang="en-US" altLang="en-US"/>
              <a:pPr>
                <a:defRPr/>
              </a:pPr>
              <a:t>381</a:t>
            </a:fld>
            <a:endParaRPr lang="en-US" altLang="en-US" dirty="0"/>
          </a:p>
        </p:txBody>
      </p:sp>
      <p:sp>
        <p:nvSpPr>
          <p:cNvPr id="4" name="Footer Placeholder 3">
            <a:extLst>
              <a:ext uri="{FF2B5EF4-FFF2-40B4-BE49-F238E27FC236}">
                <a16:creationId xmlns:a16="http://schemas.microsoft.com/office/drawing/2014/main" id="{EC09AD4D-60E3-4677-B3FB-DFAB128F5D7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279359884"/>
      </p:ext>
    </p:extLst>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0098" name="Rectangle 2">
            <a:extLst>
              <a:ext uri="{FF2B5EF4-FFF2-40B4-BE49-F238E27FC236}">
                <a16:creationId xmlns:a16="http://schemas.microsoft.com/office/drawing/2014/main" id="{1967DC05-1B15-4788-911E-1907EBF7B505}"/>
              </a:ext>
            </a:extLst>
          </p:cNvPr>
          <p:cNvSpPr>
            <a:spLocks noGrp="1" noChangeArrowheads="1"/>
          </p:cNvSpPr>
          <p:nvPr>
            <p:ph type="title"/>
          </p:nvPr>
        </p:nvSpPr>
        <p:spPr/>
        <p:txBody>
          <a:bodyPr>
            <a:normAutofit fontScale="90000"/>
          </a:bodyPr>
          <a:lstStyle/>
          <a:p>
            <a:pPr eaLnBrk="1" hangingPunct="1">
              <a:defRPr/>
            </a:pPr>
            <a:r>
              <a:rPr lang="en-US" sz="4000" dirty="0"/>
              <a:t>Multiple Awards = Win/Win Situation</a:t>
            </a:r>
          </a:p>
        </p:txBody>
      </p:sp>
      <p:sp>
        <p:nvSpPr>
          <p:cNvPr id="2180099" name="Rectangle 3">
            <a:extLst>
              <a:ext uri="{FF2B5EF4-FFF2-40B4-BE49-F238E27FC236}">
                <a16:creationId xmlns:a16="http://schemas.microsoft.com/office/drawing/2014/main" id="{1921DBBF-5047-42CC-B3D8-0E355206BEB9}"/>
              </a:ext>
            </a:extLst>
          </p:cNvPr>
          <p:cNvSpPr>
            <a:spLocks noGrp="1" noChangeArrowheads="1"/>
          </p:cNvSpPr>
          <p:nvPr>
            <p:ph idx="1"/>
          </p:nvPr>
        </p:nvSpPr>
        <p:spPr>
          <a:xfrm>
            <a:off x="2514600" y="2128838"/>
            <a:ext cx="7696200" cy="3967162"/>
          </a:xfrm>
        </p:spPr>
        <p:txBody>
          <a:bodyPr/>
          <a:lstStyle/>
          <a:p>
            <a:pPr eaLnBrk="1" hangingPunct="1">
              <a:defRPr/>
            </a:pPr>
            <a:r>
              <a:rPr lang="en-US" dirty="0"/>
              <a:t>Minimizes the risk to all parties</a:t>
            </a:r>
          </a:p>
          <a:p>
            <a:pPr lvl="1" eaLnBrk="1" hangingPunct="1">
              <a:defRPr/>
            </a:pPr>
            <a:r>
              <a:rPr lang="en-US" dirty="0"/>
              <a:t>Vendors don’t have to maintain constant capacity</a:t>
            </a:r>
          </a:p>
          <a:p>
            <a:pPr lvl="2" eaLnBrk="1" hangingPunct="1">
              <a:defRPr/>
            </a:pPr>
            <a:r>
              <a:rPr lang="en-US" dirty="0"/>
              <a:t>They get paid for what they provide</a:t>
            </a:r>
          </a:p>
          <a:p>
            <a:pPr lvl="1" eaLnBrk="1" hangingPunct="1">
              <a:defRPr/>
            </a:pPr>
            <a:r>
              <a:rPr lang="en-US" dirty="0"/>
              <a:t>State agencies don’t have to pay for idle capacity</a:t>
            </a:r>
          </a:p>
        </p:txBody>
      </p:sp>
      <p:sp>
        <p:nvSpPr>
          <p:cNvPr id="6" name="Footer Placeholder 3">
            <a:extLst>
              <a:ext uri="{FF2B5EF4-FFF2-40B4-BE49-F238E27FC236}">
                <a16:creationId xmlns:a16="http://schemas.microsoft.com/office/drawing/2014/main" id="{7D0A417A-C981-4753-B7B8-75FE50C971B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56C9E68-F9A4-4EC9-8227-80AA04AFB9FF}"/>
              </a:ext>
            </a:extLst>
          </p:cNvPr>
          <p:cNvSpPr>
            <a:spLocks noGrp="1"/>
          </p:cNvSpPr>
          <p:nvPr>
            <p:ph type="sldNum" sz="quarter" idx="12"/>
          </p:nvPr>
        </p:nvSpPr>
        <p:spPr/>
        <p:txBody>
          <a:bodyPr/>
          <a:lstStyle/>
          <a:p>
            <a:pPr>
              <a:defRPr/>
            </a:pPr>
            <a:fld id="{0612CEE8-5762-4B9A-897B-A85BCAE995D0}" type="slidenum">
              <a:rPr lang="en-US" altLang="en-US"/>
              <a:pPr>
                <a:defRPr/>
              </a:pPr>
              <a:t>382</a:t>
            </a:fld>
            <a:endParaRPr lang="en-US" altLang="en-US" dirty="0"/>
          </a:p>
        </p:txBody>
      </p:sp>
    </p:spTree>
    <p:extLst>
      <p:ext uri="{BB962C8B-B14F-4D97-AF65-F5344CB8AC3E}">
        <p14:creationId xmlns:p14="http://schemas.microsoft.com/office/powerpoint/2010/main" val="449226210"/>
      </p:ext>
    </p:extLst>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22" name="Rectangle 2">
            <a:extLst>
              <a:ext uri="{FF2B5EF4-FFF2-40B4-BE49-F238E27FC236}">
                <a16:creationId xmlns:a16="http://schemas.microsoft.com/office/drawing/2014/main" id="{7D377912-84D6-4560-AB75-FBBEB7A2EB74}"/>
              </a:ext>
            </a:extLst>
          </p:cNvPr>
          <p:cNvSpPr>
            <a:spLocks noGrp="1" noChangeArrowheads="1"/>
          </p:cNvSpPr>
          <p:nvPr>
            <p:ph type="title"/>
          </p:nvPr>
        </p:nvSpPr>
        <p:spPr>
          <a:xfrm>
            <a:off x="1981200" y="277814"/>
            <a:ext cx="8229600" cy="560387"/>
          </a:xfrm>
        </p:spPr>
        <p:txBody>
          <a:bodyPr>
            <a:normAutofit fontScale="90000"/>
          </a:bodyPr>
          <a:lstStyle/>
          <a:p>
            <a:pPr eaLnBrk="1" hangingPunct="1">
              <a:defRPr/>
            </a:pPr>
            <a:r>
              <a:rPr lang="en-US" sz="4000" dirty="0"/>
              <a:t>Essential Solicitation Elements</a:t>
            </a:r>
            <a:r>
              <a:rPr lang="en-US" dirty="0"/>
              <a:t> </a:t>
            </a:r>
          </a:p>
        </p:txBody>
      </p:sp>
      <p:sp>
        <p:nvSpPr>
          <p:cNvPr id="2181123" name="Rectangle 3">
            <a:extLst>
              <a:ext uri="{FF2B5EF4-FFF2-40B4-BE49-F238E27FC236}">
                <a16:creationId xmlns:a16="http://schemas.microsoft.com/office/drawing/2014/main" id="{C88D1220-00D7-4648-8DE5-D17350A4E0C5}"/>
              </a:ext>
            </a:extLst>
          </p:cNvPr>
          <p:cNvSpPr>
            <a:spLocks noGrp="1" noChangeArrowheads="1"/>
          </p:cNvSpPr>
          <p:nvPr>
            <p:ph idx="1"/>
          </p:nvPr>
        </p:nvSpPr>
        <p:spPr>
          <a:xfrm>
            <a:off x="382553" y="1640264"/>
            <a:ext cx="11485985" cy="4989136"/>
          </a:xfrm>
        </p:spPr>
        <p:txBody>
          <a:bodyPr>
            <a:normAutofit/>
          </a:bodyPr>
          <a:lstStyle/>
          <a:p>
            <a:pPr eaLnBrk="1" hangingPunct="1">
              <a:lnSpc>
                <a:spcPct val="90000"/>
              </a:lnSpc>
              <a:spcBef>
                <a:spcPct val="15000"/>
              </a:spcBef>
              <a:defRPr/>
            </a:pPr>
            <a:r>
              <a:rPr lang="en-US" dirty="0"/>
              <a:t>A Multiple Award solicitation should:</a:t>
            </a:r>
          </a:p>
          <a:p>
            <a:pPr lvl="1" eaLnBrk="1" hangingPunct="1">
              <a:lnSpc>
                <a:spcPct val="90000"/>
              </a:lnSpc>
              <a:spcBef>
                <a:spcPct val="15000"/>
              </a:spcBef>
              <a:defRPr/>
            </a:pPr>
            <a:r>
              <a:rPr lang="en-US" dirty="0"/>
              <a:t>State that multiple awards will result from the solicitation</a:t>
            </a:r>
          </a:p>
          <a:p>
            <a:pPr lvl="1" eaLnBrk="1" hangingPunct="1">
              <a:lnSpc>
                <a:spcPct val="90000"/>
              </a:lnSpc>
              <a:spcBef>
                <a:spcPct val="15000"/>
              </a:spcBef>
              <a:defRPr/>
            </a:pPr>
            <a:r>
              <a:rPr lang="en-US" dirty="0"/>
              <a:t>Identify the:</a:t>
            </a:r>
          </a:p>
          <a:p>
            <a:pPr lvl="2" eaLnBrk="1" hangingPunct="1">
              <a:lnSpc>
                <a:spcPct val="90000"/>
              </a:lnSpc>
              <a:spcBef>
                <a:spcPct val="15000"/>
              </a:spcBef>
              <a:defRPr/>
            </a:pPr>
            <a:r>
              <a:rPr lang="en-US" dirty="0"/>
              <a:t>Finite number of awards to be made, or </a:t>
            </a:r>
          </a:p>
          <a:p>
            <a:pPr lvl="2" eaLnBrk="1" hangingPunct="1">
              <a:lnSpc>
                <a:spcPct val="90000"/>
              </a:lnSpc>
              <a:spcBef>
                <a:spcPct val="15000"/>
              </a:spcBef>
              <a:defRPr/>
            </a:pPr>
            <a:r>
              <a:rPr lang="en-US" dirty="0"/>
              <a:t>The methodology that will determine the number of awards</a:t>
            </a:r>
          </a:p>
          <a:p>
            <a:pPr lvl="2" eaLnBrk="1" hangingPunct="1">
              <a:lnSpc>
                <a:spcPct val="90000"/>
              </a:lnSpc>
              <a:spcBef>
                <a:spcPct val="15000"/>
              </a:spcBef>
              <a:defRPr/>
            </a:pPr>
            <a:r>
              <a:rPr lang="en-US" dirty="0"/>
              <a:t>e.g., </a:t>
            </a:r>
            <a:r>
              <a:rPr lang="en-US" b="1" dirty="0">
                <a:effectLst/>
              </a:rPr>
              <a:t>a total maximum amount of money that will be awarded </a:t>
            </a:r>
          </a:p>
          <a:p>
            <a:pPr lvl="1" eaLnBrk="1" hangingPunct="1">
              <a:lnSpc>
                <a:spcPct val="90000"/>
              </a:lnSpc>
              <a:spcBef>
                <a:spcPct val="15000"/>
              </a:spcBef>
              <a:defRPr/>
            </a:pPr>
            <a:r>
              <a:rPr lang="en-US" dirty="0"/>
              <a:t>Identify how awards will be made (usage apportioned) among the multiple contractors </a:t>
            </a:r>
          </a:p>
          <a:p>
            <a:pPr eaLnBrk="1" hangingPunct="1">
              <a:lnSpc>
                <a:spcPct val="90000"/>
              </a:lnSpc>
              <a:spcBef>
                <a:spcPct val="15000"/>
              </a:spcBef>
              <a:defRPr/>
            </a:pPr>
            <a:r>
              <a:rPr lang="en-US" dirty="0"/>
              <a:t>Don’t just reserve the right to make multiple awards without providing details</a:t>
            </a:r>
          </a:p>
        </p:txBody>
      </p:sp>
      <p:sp>
        <p:nvSpPr>
          <p:cNvPr id="6" name="Footer Placeholder 3">
            <a:extLst>
              <a:ext uri="{FF2B5EF4-FFF2-40B4-BE49-F238E27FC236}">
                <a16:creationId xmlns:a16="http://schemas.microsoft.com/office/drawing/2014/main" id="{409B2BEB-4B89-4995-ABAF-FEF3D5666DE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395C7B4-85C1-4C86-B284-1EA0BBAE22FB}"/>
              </a:ext>
            </a:extLst>
          </p:cNvPr>
          <p:cNvSpPr>
            <a:spLocks noGrp="1"/>
          </p:cNvSpPr>
          <p:nvPr>
            <p:ph type="sldNum" sz="quarter" idx="12"/>
          </p:nvPr>
        </p:nvSpPr>
        <p:spPr/>
        <p:txBody>
          <a:bodyPr/>
          <a:lstStyle/>
          <a:p>
            <a:pPr>
              <a:defRPr/>
            </a:pPr>
            <a:fld id="{D219BB6F-C57D-4971-90BB-AB889D4EB33C}" type="slidenum">
              <a:rPr lang="en-US" altLang="en-US"/>
              <a:pPr>
                <a:defRPr/>
              </a:pPr>
              <a:t>383</a:t>
            </a:fld>
            <a:endParaRPr lang="en-US" altLang="en-US" dirty="0"/>
          </a:p>
        </p:txBody>
      </p:sp>
      <p:sp>
        <p:nvSpPr>
          <p:cNvPr id="4" name="Footer Placeholder 3">
            <a:extLst>
              <a:ext uri="{FF2B5EF4-FFF2-40B4-BE49-F238E27FC236}">
                <a16:creationId xmlns:a16="http://schemas.microsoft.com/office/drawing/2014/main" id="{0540F9DC-C114-4CFE-9913-089F012A65A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28D4958-EAB5-435B-B60B-34AFE3CA4DA6}"/>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625775634"/>
      </p:ext>
    </p:extLst>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2146" name="Rectangle 2">
            <a:extLst>
              <a:ext uri="{FF2B5EF4-FFF2-40B4-BE49-F238E27FC236}">
                <a16:creationId xmlns:a16="http://schemas.microsoft.com/office/drawing/2014/main" id="{7C4A384C-2DE5-4D1F-9B68-3BFE0E5C09B2}"/>
              </a:ext>
            </a:extLst>
          </p:cNvPr>
          <p:cNvSpPr>
            <a:spLocks noGrp="1" noChangeArrowheads="1"/>
          </p:cNvSpPr>
          <p:nvPr>
            <p:ph type="title"/>
          </p:nvPr>
        </p:nvSpPr>
        <p:spPr>
          <a:xfrm>
            <a:off x="1981200" y="277814"/>
            <a:ext cx="8229600" cy="1017587"/>
          </a:xfrm>
        </p:spPr>
        <p:txBody>
          <a:bodyPr>
            <a:normAutofit fontScale="90000"/>
          </a:bodyPr>
          <a:lstStyle/>
          <a:p>
            <a:pPr eaLnBrk="1" hangingPunct="1">
              <a:lnSpc>
                <a:spcPct val="90000"/>
              </a:lnSpc>
              <a:defRPr/>
            </a:pPr>
            <a:r>
              <a:rPr lang="en-US" dirty="0"/>
              <a:t>Essential Elements of Solicitation</a:t>
            </a:r>
          </a:p>
        </p:txBody>
      </p:sp>
      <p:sp>
        <p:nvSpPr>
          <p:cNvPr id="2182147" name="Rectangle 3">
            <a:extLst>
              <a:ext uri="{FF2B5EF4-FFF2-40B4-BE49-F238E27FC236}">
                <a16:creationId xmlns:a16="http://schemas.microsoft.com/office/drawing/2014/main" id="{805FE800-51BA-409A-BBCB-A64AA7D49A3D}"/>
              </a:ext>
            </a:extLst>
          </p:cNvPr>
          <p:cNvSpPr>
            <a:spLocks noGrp="1" noChangeArrowheads="1"/>
          </p:cNvSpPr>
          <p:nvPr>
            <p:ph idx="1"/>
          </p:nvPr>
        </p:nvSpPr>
        <p:spPr>
          <a:xfrm>
            <a:off x="1981200" y="1600201"/>
            <a:ext cx="8229600" cy="4759325"/>
          </a:xfrm>
        </p:spPr>
        <p:txBody>
          <a:bodyPr>
            <a:normAutofit/>
          </a:bodyPr>
          <a:lstStyle/>
          <a:p>
            <a:pPr eaLnBrk="1" hangingPunct="1">
              <a:lnSpc>
                <a:spcPct val="95000"/>
              </a:lnSpc>
              <a:defRPr/>
            </a:pPr>
            <a:r>
              <a:rPr lang="en-US" dirty="0"/>
              <a:t>A Multiple Award solicitation should identify how awards will be made among the multiple contractors: </a:t>
            </a:r>
          </a:p>
          <a:p>
            <a:pPr lvl="1" eaLnBrk="1" hangingPunct="1">
              <a:lnSpc>
                <a:spcPct val="90000"/>
              </a:lnSpc>
              <a:defRPr/>
            </a:pPr>
            <a:r>
              <a:rPr lang="en-US" sz="3200" dirty="0">
                <a:solidFill>
                  <a:srgbClr val="99FF33"/>
                </a:solidFill>
              </a:rPr>
              <a:t>Right of First Refusal</a:t>
            </a:r>
          </a:p>
          <a:p>
            <a:pPr lvl="1" eaLnBrk="1" hangingPunct="1">
              <a:lnSpc>
                <a:spcPct val="90000"/>
              </a:lnSpc>
              <a:defRPr/>
            </a:pPr>
            <a:r>
              <a:rPr lang="en-US" sz="3200" dirty="0">
                <a:solidFill>
                  <a:srgbClr val="FFCC00"/>
                </a:solidFill>
              </a:rPr>
              <a:t>Secondary Competition</a:t>
            </a:r>
            <a:endParaRPr lang="en-US" sz="3200" dirty="0">
              <a:solidFill>
                <a:srgbClr val="00FFFF"/>
              </a:solidFill>
            </a:endParaRPr>
          </a:p>
          <a:p>
            <a:pPr lvl="1" eaLnBrk="1" hangingPunct="1">
              <a:lnSpc>
                <a:spcPct val="90000"/>
              </a:lnSpc>
              <a:defRPr/>
            </a:pPr>
            <a:r>
              <a:rPr lang="en-US" sz="3200" dirty="0">
                <a:solidFill>
                  <a:srgbClr val="FFFF00"/>
                </a:solidFill>
              </a:rPr>
              <a:t>Hybrid or Combination</a:t>
            </a:r>
            <a:r>
              <a:rPr lang="en-US" sz="3200" dirty="0"/>
              <a:t> </a:t>
            </a:r>
          </a:p>
          <a:p>
            <a:pPr lvl="1" eaLnBrk="1" hangingPunct="1">
              <a:lnSpc>
                <a:spcPct val="90000"/>
              </a:lnSpc>
              <a:defRPr/>
            </a:pPr>
            <a:r>
              <a:rPr lang="en-US" sz="3200" dirty="0"/>
              <a:t>Other ??</a:t>
            </a:r>
          </a:p>
          <a:p>
            <a:pPr lvl="2" eaLnBrk="1" hangingPunct="1">
              <a:lnSpc>
                <a:spcPct val="90000"/>
              </a:lnSpc>
              <a:defRPr/>
            </a:pPr>
            <a:r>
              <a:rPr lang="en-US" b="1" dirty="0">
                <a:solidFill>
                  <a:srgbClr val="FFCC66"/>
                </a:solidFill>
              </a:rPr>
              <a:t>Preferably not Round-Robin (Even) Usage </a:t>
            </a:r>
          </a:p>
          <a:p>
            <a:pPr lvl="2" eaLnBrk="1" hangingPunct="1">
              <a:lnSpc>
                <a:spcPct val="90000"/>
              </a:lnSpc>
              <a:defRPr/>
            </a:pPr>
            <a:endParaRPr lang="en-US" b="1" dirty="0">
              <a:solidFill>
                <a:srgbClr val="FFCC66"/>
              </a:solidFill>
            </a:endParaRPr>
          </a:p>
        </p:txBody>
      </p:sp>
      <p:sp>
        <p:nvSpPr>
          <p:cNvPr id="6" name="Footer Placeholder 3">
            <a:extLst>
              <a:ext uri="{FF2B5EF4-FFF2-40B4-BE49-F238E27FC236}">
                <a16:creationId xmlns:a16="http://schemas.microsoft.com/office/drawing/2014/main" id="{0D1FE6A1-4776-4221-9E8F-C8B68CCFAA4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A597E5F-EF97-4736-AC8C-C865748D193B}"/>
              </a:ext>
            </a:extLst>
          </p:cNvPr>
          <p:cNvSpPr>
            <a:spLocks noGrp="1"/>
          </p:cNvSpPr>
          <p:nvPr>
            <p:ph type="sldNum" sz="quarter" idx="12"/>
          </p:nvPr>
        </p:nvSpPr>
        <p:spPr/>
        <p:txBody>
          <a:bodyPr/>
          <a:lstStyle/>
          <a:p>
            <a:pPr>
              <a:defRPr/>
            </a:pPr>
            <a:fld id="{049CD09A-5760-447B-A149-688F44473C98}" type="slidenum">
              <a:rPr lang="en-US" altLang="en-US"/>
              <a:pPr>
                <a:defRPr/>
              </a:pPr>
              <a:t>384</a:t>
            </a:fld>
            <a:endParaRPr lang="en-US" altLang="en-US" dirty="0"/>
          </a:p>
        </p:txBody>
      </p:sp>
    </p:spTree>
    <p:extLst>
      <p:ext uri="{BB962C8B-B14F-4D97-AF65-F5344CB8AC3E}">
        <p14:creationId xmlns:p14="http://schemas.microsoft.com/office/powerpoint/2010/main" val="3947596108"/>
      </p:ext>
    </p:extLst>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3170" name="Rectangle 2">
            <a:extLst>
              <a:ext uri="{FF2B5EF4-FFF2-40B4-BE49-F238E27FC236}">
                <a16:creationId xmlns:a16="http://schemas.microsoft.com/office/drawing/2014/main" id="{0D5094E4-965F-4A11-AD2D-A7D2447C5F79}"/>
              </a:ext>
            </a:extLst>
          </p:cNvPr>
          <p:cNvSpPr>
            <a:spLocks noGrp="1" noChangeArrowheads="1"/>
          </p:cNvSpPr>
          <p:nvPr>
            <p:ph type="title"/>
          </p:nvPr>
        </p:nvSpPr>
        <p:spPr/>
        <p:txBody>
          <a:bodyPr/>
          <a:lstStyle/>
          <a:p>
            <a:pPr eaLnBrk="1" hangingPunct="1">
              <a:defRPr/>
            </a:pPr>
            <a:r>
              <a:rPr lang="en-US" dirty="0"/>
              <a:t>How to Get the Best Prices</a:t>
            </a:r>
          </a:p>
        </p:txBody>
      </p:sp>
      <p:sp>
        <p:nvSpPr>
          <p:cNvPr id="2183171" name="Rectangle 3">
            <a:extLst>
              <a:ext uri="{FF2B5EF4-FFF2-40B4-BE49-F238E27FC236}">
                <a16:creationId xmlns:a16="http://schemas.microsoft.com/office/drawing/2014/main" id="{DA0DA592-D882-4754-81E3-8711A39F45FE}"/>
              </a:ext>
            </a:extLst>
          </p:cNvPr>
          <p:cNvSpPr>
            <a:spLocks noGrp="1" noChangeArrowheads="1"/>
          </p:cNvSpPr>
          <p:nvPr>
            <p:ph idx="1"/>
          </p:nvPr>
        </p:nvSpPr>
        <p:spPr>
          <a:xfrm>
            <a:off x="2286000" y="1447800"/>
            <a:ext cx="7924800" cy="4876800"/>
          </a:xfrm>
        </p:spPr>
        <p:txBody>
          <a:bodyPr>
            <a:normAutofit fontScale="92500" lnSpcReduction="10000"/>
          </a:bodyPr>
          <a:lstStyle/>
          <a:p>
            <a:pPr eaLnBrk="1" hangingPunct="1">
              <a:defRPr/>
            </a:pPr>
            <a:r>
              <a:rPr lang="en-US" dirty="0"/>
              <a:t>Vendors bid/offer better prices when</a:t>
            </a:r>
          </a:p>
          <a:p>
            <a:pPr lvl="1" eaLnBrk="1" hangingPunct="1">
              <a:defRPr/>
            </a:pPr>
            <a:r>
              <a:rPr lang="en-US" dirty="0"/>
              <a:t>They know what they will be getting </a:t>
            </a:r>
          </a:p>
          <a:p>
            <a:pPr lvl="1" eaLnBrk="1" hangingPunct="1">
              <a:defRPr/>
            </a:pPr>
            <a:r>
              <a:rPr lang="en-US" dirty="0"/>
              <a:t>i.e., Vendors know what they are:</a:t>
            </a:r>
          </a:p>
          <a:p>
            <a:pPr lvl="2" eaLnBrk="1" hangingPunct="1">
              <a:defRPr/>
            </a:pPr>
            <a:r>
              <a:rPr lang="en-US" dirty="0"/>
              <a:t>Guaranteed to get, or </a:t>
            </a:r>
          </a:p>
          <a:p>
            <a:pPr lvl="2" eaLnBrk="1" hangingPunct="1">
              <a:defRPr/>
            </a:pPr>
            <a:r>
              <a:rPr lang="en-US" dirty="0"/>
              <a:t>Likely to get </a:t>
            </a:r>
          </a:p>
          <a:p>
            <a:pPr lvl="1" eaLnBrk="1" hangingPunct="1">
              <a:defRPr/>
            </a:pPr>
            <a:r>
              <a:rPr lang="en-US" dirty="0"/>
              <a:t>Or, that they have the flexibility to turn down a request</a:t>
            </a:r>
          </a:p>
          <a:p>
            <a:pPr lvl="2" eaLnBrk="1" hangingPunct="1">
              <a:defRPr/>
            </a:pPr>
            <a:r>
              <a:rPr lang="en-US" dirty="0"/>
              <a:t>Whenever they don’t have capacity </a:t>
            </a:r>
          </a:p>
          <a:p>
            <a:pPr lvl="2" eaLnBrk="1" hangingPunct="1">
              <a:defRPr/>
            </a:pPr>
            <a:r>
              <a:rPr lang="en-US" dirty="0"/>
              <a:t>Whenever they can make more money for their goods/services elsewhere in the marketplace </a:t>
            </a:r>
          </a:p>
        </p:txBody>
      </p:sp>
      <p:sp>
        <p:nvSpPr>
          <p:cNvPr id="6" name="Footer Placeholder 3">
            <a:extLst>
              <a:ext uri="{FF2B5EF4-FFF2-40B4-BE49-F238E27FC236}">
                <a16:creationId xmlns:a16="http://schemas.microsoft.com/office/drawing/2014/main" id="{1A2D5404-1C13-4C3A-96BC-AE478425EE2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65385E5-6E06-42F3-8F34-E0576BA3C5F6}"/>
              </a:ext>
            </a:extLst>
          </p:cNvPr>
          <p:cNvSpPr>
            <a:spLocks noGrp="1"/>
          </p:cNvSpPr>
          <p:nvPr>
            <p:ph type="sldNum" sz="quarter" idx="12"/>
          </p:nvPr>
        </p:nvSpPr>
        <p:spPr/>
        <p:txBody>
          <a:bodyPr/>
          <a:lstStyle/>
          <a:p>
            <a:pPr>
              <a:defRPr/>
            </a:pPr>
            <a:fld id="{DF4AF7BF-0C37-444F-9AC0-897FB625C322}" type="slidenum">
              <a:rPr lang="en-US" altLang="en-US"/>
              <a:pPr>
                <a:defRPr/>
              </a:pPr>
              <a:t>385</a:t>
            </a:fld>
            <a:endParaRPr lang="en-US" altLang="en-US" dirty="0"/>
          </a:p>
        </p:txBody>
      </p:sp>
      <p:sp>
        <p:nvSpPr>
          <p:cNvPr id="4" name="Footer Placeholder 3">
            <a:extLst>
              <a:ext uri="{FF2B5EF4-FFF2-40B4-BE49-F238E27FC236}">
                <a16:creationId xmlns:a16="http://schemas.microsoft.com/office/drawing/2014/main" id="{EDF9BD78-AEA9-41E2-8232-25F95297D07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129784DF-C537-4AFD-BE40-41AB6E2FA59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718626766"/>
      </p:ext>
    </p:extLst>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4194" name="Rectangle 2">
            <a:extLst>
              <a:ext uri="{FF2B5EF4-FFF2-40B4-BE49-F238E27FC236}">
                <a16:creationId xmlns:a16="http://schemas.microsoft.com/office/drawing/2014/main" id="{4324231C-0254-47E3-90A7-A29770F6F58A}"/>
              </a:ext>
            </a:extLst>
          </p:cNvPr>
          <p:cNvSpPr>
            <a:spLocks noGrp="1" noChangeArrowheads="1"/>
          </p:cNvSpPr>
          <p:nvPr>
            <p:ph type="title"/>
          </p:nvPr>
        </p:nvSpPr>
        <p:spPr/>
        <p:txBody>
          <a:bodyPr/>
          <a:lstStyle/>
          <a:p>
            <a:pPr eaLnBrk="1" hangingPunct="1">
              <a:defRPr/>
            </a:pPr>
            <a:r>
              <a:rPr lang="en-US" dirty="0"/>
              <a:t>How to Get the Best Prices </a:t>
            </a:r>
            <a:r>
              <a:rPr lang="en-US" sz="2400" dirty="0"/>
              <a:t>(Cont’d)</a:t>
            </a:r>
          </a:p>
        </p:txBody>
      </p:sp>
      <p:sp>
        <p:nvSpPr>
          <p:cNvPr id="2184195" name="Rectangle 3">
            <a:extLst>
              <a:ext uri="{FF2B5EF4-FFF2-40B4-BE49-F238E27FC236}">
                <a16:creationId xmlns:a16="http://schemas.microsoft.com/office/drawing/2014/main" id="{F0ADEE78-853B-4E96-AB47-5E1FFBC6128F}"/>
              </a:ext>
            </a:extLst>
          </p:cNvPr>
          <p:cNvSpPr>
            <a:spLocks noGrp="1" noChangeArrowheads="1"/>
          </p:cNvSpPr>
          <p:nvPr>
            <p:ph idx="1"/>
          </p:nvPr>
        </p:nvSpPr>
        <p:spPr>
          <a:xfrm>
            <a:off x="2514600" y="2438400"/>
            <a:ext cx="7696200" cy="3657600"/>
          </a:xfrm>
        </p:spPr>
        <p:txBody>
          <a:bodyPr/>
          <a:lstStyle/>
          <a:p>
            <a:pPr eaLnBrk="1" hangingPunct="1">
              <a:defRPr/>
            </a:pPr>
            <a:r>
              <a:rPr lang="en-US" dirty="0"/>
              <a:t>Vendors usually quote lower prices when they have flexibility</a:t>
            </a:r>
          </a:p>
          <a:p>
            <a:pPr eaLnBrk="1" hangingPunct="1">
              <a:defRPr/>
            </a:pPr>
            <a:r>
              <a:rPr lang="en-US" dirty="0"/>
              <a:t>Lower prices for the State usually is a better deal than constant guaranteed capacity</a:t>
            </a:r>
          </a:p>
        </p:txBody>
      </p:sp>
      <p:sp>
        <p:nvSpPr>
          <p:cNvPr id="6" name="Footer Placeholder 3">
            <a:extLst>
              <a:ext uri="{FF2B5EF4-FFF2-40B4-BE49-F238E27FC236}">
                <a16:creationId xmlns:a16="http://schemas.microsoft.com/office/drawing/2014/main" id="{BF30B552-4C4E-4B3E-9DB6-644339A6096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866ADEB-9AB0-448C-BBB0-DBF5CDC7A100}"/>
              </a:ext>
            </a:extLst>
          </p:cNvPr>
          <p:cNvSpPr>
            <a:spLocks noGrp="1"/>
          </p:cNvSpPr>
          <p:nvPr>
            <p:ph type="sldNum" sz="quarter" idx="12"/>
          </p:nvPr>
        </p:nvSpPr>
        <p:spPr/>
        <p:txBody>
          <a:bodyPr/>
          <a:lstStyle/>
          <a:p>
            <a:pPr>
              <a:defRPr/>
            </a:pPr>
            <a:fld id="{C0B57774-A245-4B0B-B32C-43085B232123}" type="slidenum">
              <a:rPr lang="en-US" altLang="en-US"/>
              <a:pPr>
                <a:defRPr/>
              </a:pPr>
              <a:t>386</a:t>
            </a:fld>
            <a:endParaRPr lang="en-US" altLang="en-US" dirty="0"/>
          </a:p>
        </p:txBody>
      </p:sp>
    </p:spTree>
    <p:extLst>
      <p:ext uri="{BB962C8B-B14F-4D97-AF65-F5344CB8AC3E}">
        <p14:creationId xmlns:p14="http://schemas.microsoft.com/office/powerpoint/2010/main" val="1721251886"/>
      </p:ext>
    </p:extLst>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6242" name="Rectangle 2">
            <a:extLst>
              <a:ext uri="{FF2B5EF4-FFF2-40B4-BE49-F238E27FC236}">
                <a16:creationId xmlns:a16="http://schemas.microsoft.com/office/drawing/2014/main" id="{0C69A0AA-33D5-49BD-9222-865BDDDA6003}"/>
              </a:ext>
            </a:extLst>
          </p:cNvPr>
          <p:cNvSpPr>
            <a:spLocks noGrp="1" noChangeArrowheads="1"/>
          </p:cNvSpPr>
          <p:nvPr>
            <p:ph type="title"/>
          </p:nvPr>
        </p:nvSpPr>
        <p:spPr>
          <a:xfrm>
            <a:off x="1981200" y="277813"/>
            <a:ext cx="8229600" cy="868362"/>
          </a:xfrm>
        </p:spPr>
        <p:txBody>
          <a:bodyPr/>
          <a:lstStyle/>
          <a:p>
            <a:pPr eaLnBrk="1" hangingPunct="1">
              <a:defRPr/>
            </a:pPr>
            <a:r>
              <a:rPr lang="en-US" dirty="0"/>
              <a:t>Right-of-First-Refusal</a:t>
            </a:r>
          </a:p>
        </p:txBody>
      </p:sp>
      <p:sp>
        <p:nvSpPr>
          <p:cNvPr id="2186243" name="Rectangle 3">
            <a:extLst>
              <a:ext uri="{FF2B5EF4-FFF2-40B4-BE49-F238E27FC236}">
                <a16:creationId xmlns:a16="http://schemas.microsoft.com/office/drawing/2014/main" id="{521AEBFA-4D0D-4354-ACCB-FCC93B044266}"/>
              </a:ext>
            </a:extLst>
          </p:cNvPr>
          <p:cNvSpPr>
            <a:spLocks noGrp="1" noChangeArrowheads="1"/>
          </p:cNvSpPr>
          <p:nvPr>
            <p:ph idx="1"/>
          </p:nvPr>
        </p:nvSpPr>
        <p:spPr>
          <a:xfrm>
            <a:off x="1981200" y="1371600"/>
            <a:ext cx="8229600" cy="5029200"/>
          </a:xfrm>
        </p:spPr>
        <p:txBody>
          <a:bodyPr>
            <a:normAutofit/>
          </a:bodyPr>
          <a:lstStyle/>
          <a:p>
            <a:pPr eaLnBrk="1" hangingPunct="1">
              <a:lnSpc>
                <a:spcPct val="90000"/>
              </a:lnSpc>
              <a:defRPr/>
            </a:pPr>
            <a:r>
              <a:rPr lang="en-US" dirty="0"/>
              <a:t>Right of the “BEST” contractor to have the first opportunity to:</a:t>
            </a:r>
          </a:p>
          <a:p>
            <a:pPr lvl="1" eaLnBrk="1" hangingPunct="1">
              <a:lnSpc>
                <a:spcPct val="90000"/>
              </a:lnSpc>
              <a:defRPr/>
            </a:pPr>
            <a:r>
              <a:rPr lang="en-US" dirty="0"/>
              <a:t>Provide a good or service, or </a:t>
            </a:r>
          </a:p>
          <a:p>
            <a:pPr lvl="1" eaLnBrk="1" hangingPunct="1">
              <a:lnSpc>
                <a:spcPct val="90000"/>
              </a:lnSpc>
              <a:defRPr/>
            </a:pPr>
            <a:r>
              <a:rPr lang="en-US" dirty="0"/>
              <a:t>Decline to do so</a:t>
            </a:r>
          </a:p>
          <a:p>
            <a:pPr lvl="1" eaLnBrk="1" hangingPunct="1">
              <a:lnSpc>
                <a:spcPct val="90000"/>
              </a:lnSpc>
              <a:defRPr/>
            </a:pPr>
            <a:r>
              <a:rPr lang="en-US" dirty="0"/>
              <a:t>As identified in the specifications, the Best contractor will be based on </a:t>
            </a:r>
          </a:p>
          <a:p>
            <a:pPr lvl="2" eaLnBrk="1" hangingPunct="1">
              <a:lnSpc>
                <a:spcPct val="90000"/>
              </a:lnSpc>
              <a:defRPr/>
            </a:pPr>
            <a:r>
              <a:rPr lang="en-US" dirty="0"/>
              <a:t>Price alone, or</a:t>
            </a:r>
          </a:p>
          <a:p>
            <a:pPr lvl="2" eaLnBrk="1" hangingPunct="1">
              <a:lnSpc>
                <a:spcPct val="90000"/>
              </a:lnSpc>
              <a:defRPr/>
            </a:pPr>
            <a:r>
              <a:rPr lang="en-US" dirty="0"/>
              <a:t>The most advantageous offer (technical factors and price)</a:t>
            </a:r>
          </a:p>
          <a:p>
            <a:pPr lvl="2" eaLnBrk="1" hangingPunct="1">
              <a:lnSpc>
                <a:spcPct val="90000"/>
              </a:lnSpc>
              <a:defRPr/>
            </a:pPr>
            <a:r>
              <a:rPr lang="en-US" dirty="0"/>
              <a:t>Each contractor’s price is what they bid/quoted at the master contract award level</a:t>
            </a:r>
          </a:p>
        </p:txBody>
      </p:sp>
      <p:sp>
        <p:nvSpPr>
          <p:cNvPr id="6" name="Footer Placeholder 3">
            <a:extLst>
              <a:ext uri="{FF2B5EF4-FFF2-40B4-BE49-F238E27FC236}">
                <a16:creationId xmlns:a16="http://schemas.microsoft.com/office/drawing/2014/main" id="{20A6F5DC-1D80-445E-A282-CCD3E43EA5A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C0DC0D9-69EE-4C44-B691-748EFE94BDEA}"/>
              </a:ext>
            </a:extLst>
          </p:cNvPr>
          <p:cNvSpPr>
            <a:spLocks noGrp="1"/>
          </p:cNvSpPr>
          <p:nvPr>
            <p:ph type="sldNum" sz="quarter" idx="12"/>
          </p:nvPr>
        </p:nvSpPr>
        <p:spPr/>
        <p:txBody>
          <a:bodyPr/>
          <a:lstStyle/>
          <a:p>
            <a:pPr>
              <a:defRPr/>
            </a:pPr>
            <a:fld id="{A881A01D-AF8C-427F-8089-D199A35D93BA}" type="slidenum">
              <a:rPr lang="en-US" altLang="en-US"/>
              <a:pPr>
                <a:defRPr/>
              </a:pPr>
              <a:t>387</a:t>
            </a:fld>
            <a:endParaRPr lang="en-US" altLang="en-US" dirty="0"/>
          </a:p>
        </p:txBody>
      </p:sp>
      <p:sp>
        <p:nvSpPr>
          <p:cNvPr id="5" name="Slide Number Placeholder 4">
            <a:extLst>
              <a:ext uri="{FF2B5EF4-FFF2-40B4-BE49-F238E27FC236}">
                <a16:creationId xmlns:a16="http://schemas.microsoft.com/office/drawing/2014/main" id="{76274E20-E15F-4F45-B9B8-6F21194610A8}"/>
              </a:ext>
            </a:extLst>
          </p:cNvPr>
          <p:cNvSpPr txBox="1">
            <a:spLocks noGrp="1"/>
          </p:cNvSpPr>
          <p:nvPr/>
        </p:nvSpPr>
        <p:spPr bwMode="auto">
          <a:xfrm>
            <a:off x="9674257" y="6288833"/>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071199926"/>
      </p:ext>
    </p:extLst>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7266" name="Rectangle 2">
            <a:extLst>
              <a:ext uri="{FF2B5EF4-FFF2-40B4-BE49-F238E27FC236}">
                <a16:creationId xmlns:a16="http://schemas.microsoft.com/office/drawing/2014/main" id="{13323BAD-CD4F-4896-A987-A166B9335D68}"/>
              </a:ext>
            </a:extLst>
          </p:cNvPr>
          <p:cNvSpPr>
            <a:spLocks noGrp="1" noChangeArrowheads="1"/>
          </p:cNvSpPr>
          <p:nvPr>
            <p:ph type="title"/>
          </p:nvPr>
        </p:nvSpPr>
        <p:spPr>
          <a:xfrm>
            <a:off x="1981200" y="228600"/>
            <a:ext cx="8229600" cy="685800"/>
          </a:xfrm>
        </p:spPr>
        <p:txBody>
          <a:bodyPr>
            <a:normAutofit fontScale="90000"/>
          </a:bodyPr>
          <a:lstStyle/>
          <a:p>
            <a:pPr eaLnBrk="1" hangingPunct="1">
              <a:defRPr/>
            </a:pPr>
            <a:r>
              <a:rPr lang="en-US" sz="4000" dirty="0"/>
              <a:t>Right-of-First-Refusal </a:t>
            </a:r>
            <a:r>
              <a:rPr lang="en-US" sz="2400" dirty="0"/>
              <a:t>(Cont’d)</a:t>
            </a:r>
          </a:p>
        </p:txBody>
      </p:sp>
      <p:sp>
        <p:nvSpPr>
          <p:cNvPr id="2187267" name="Rectangle 3">
            <a:extLst>
              <a:ext uri="{FF2B5EF4-FFF2-40B4-BE49-F238E27FC236}">
                <a16:creationId xmlns:a16="http://schemas.microsoft.com/office/drawing/2014/main" id="{836C3A46-2483-4886-8488-DA0CF6BCCAE5}"/>
              </a:ext>
            </a:extLst>
          </p:cNvPr>
          <p:cNvSpPr>
            <a:spLocks noGrp="1" noChangeArrowheads="1"/>
          </p:cNvSpPr>
          <p:nvPr>
            <p:ph idx="1"/>
          </p:nvPr>
        </p:nvSpPr>
        <p:spPr>
          <a:xfrm>
            <a:off x="433633" y="1206630"/>
            <a:ext cx="11434905" cy="5651369"/>
          </a:xfrm>
        </p:spPr>
        <p:txBody>
          <a:bodyPr>
            <a:normAutofit/>
          </a:bodyPr>
          <a:lstStyle/>
          <a:p>
            <a:pPr eaLnBrk="1" hangingPunct="1">
              <a:lnSpc>
                <a:spcPct val="90000"/>
              </a:lnSpc>
              <a:defRPr/>
            </a:pPr>
            <a:r>
              <a:rPr lang="en-US" dirty="0"/>
              <a:t>If the best contractor declines to provide the goods or services</a:t>
            </a:r>
          </a:p>
          <a:p>
            <a:pPr lvl="1" eaLnBrk="1" hangingPunct="1">
              <a:lnSpc>
                <a:spcPct val="90000"/>
              </a:lnSpc>
              <a:defRPr/>
            </a:pPr>
            <a:r>
              <a:rPr lang="en-US" dirty="0"/>
              <a:t>In order of either price or composite (overall) ranking, as identified in the solicitation</a:t>
            </a:r>
          </a:p>
          <a:p>
            <a:pPr lvl="1" eaLnBrk="1" hangingPunct="1">
              <a:lnSpc>
                <a:spcPct val="90000"/>
              </a:lnSpc>
              <a:defRPr/>
            </a:pPr>
            <a:r>
              <a:rPr lang="en-US" dirty="0"/>
              <a:t>Other master contractors will be given the opportunity to provide the needed goods/services</a:t>
            </a:r>
          </a:p>
          <a:p>
            <a:pPr lvl="1" eaLnBrk="1" hangingPunct="1">
              <a:lnSpc>
                <a:spcPct val="90000"/>
              </a:lnSpc>
              <a:defRPr/>
            </a:pPr>
            <a:r>
              <a:rPr lang="en-US" dirty="0"/>
              <a:t>The agency will continue contacting master contractors in the ascending order of either their price or overall ranking (combination of price and technical ranking), </a:t>
            </a:r>
          </a:p>
          <a:p>
            <a:pPr lvl="2" eaLnBrk="1" hangingPunct="1">
              <a:lnSpc>
                <a:spcPct val="90000"/>
              </a:lnSpc>
              <a:defRPr/>
            </a:pPr>
            <a:r>
              <a:rPr lang="en-US" b="1" dirty="0"/>
              <a:t>Until a contractor agrees to provide what is needed, or </a:t>
            </a:r>
          </a:p>
          <a:p>
            <a:pPr lvl="2" eaLnBrk="1" hangingPunct="1">
              <a:lnSpc>
                <a:spcPct val="90000"/>
              </a:lnSpc>
              <a:defRPr/>
            </a:pPr>
            <a:r>
              <a:rPr lang="en-US" b="1" dirty="0"/>
              <a:t>Until all contractors have declined the opportunity</a:t>
            </a:r>
          </a:p>
        </p:txBody>
      </p:sp>
      <p:sp>
        <p:nvSpPr>
          <p:cNvPr id="6" name="Footer Placeholder 3">
            <a:extLst>
              <a:ext uri="{FF2B5EF4-FFF2-40B4-BE49-F238E27FC236}">
                <a16:creationId xmlns:a16="http://schemas.microsoft.com/office/drawing/2014/main" id="{EB9E20E5-105F-49EE-8386-DE57AECC8EE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886DB33-512A-4D32-A114-DFEEE7EA1832}"/>
              </a:ext>
            </a:extLst>
          </p:cNvPr>
          <p:cNvSpPr>
            <a:spLocks noGrp="1"/>
          </p:cNvSpPr>
          <p:nvPr>
            <p:ph type="sldNum" sz="quarter" idx="12"/>
          </p:nvPr>
        </p:nvSpPr>
        <p:spPr/>
        <p:txBody>
          <a:bodyPr/>
          <a:lstStyle/>
          <a:p>
            <a:pPr>
              <a:defRPr/>
            </a:pPr>
            <a:fld id="{BBC87F91-2AB2-4E64-8FA8-A77D5E6EB70C}" type="slidenum">
              <a:rPr lang="en-US" altLang="en-US"/>
              <a:pPr>
                <a:defRPr/>
              </a:pPr>
              <a:t>388</a:t>
            </a:fld>
            <a:endParaRPr lang="en-US" altLang="en-US" dirty="0"/>
          </a:p>
        </p:txBody>
      </p:sp>
    </p:spTree>
    <p:extLst>
      <p:ext uri="{BB962C8B-B14F-4D97-AF65-F5344CB8AC3E}">
        <p14:creationId xmlns:p14="http://schemas.microsoft.com/office/powerpoint/2010/main" val="2959378086"/>
      </p:ext>
    </p:extLst>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8290" name="Rectangle 2">
            <a:extLst>
              <a:ext uri="{FF2B5EF4-FFF2-40B4-BE49-F238E27FC236}">
                <a16:creationId xmlns:a16="http://schemas.microsoft.com/office/drawing/2014/main" id="{3AC9D571-F5B5-4635-8B54-330345584E76}"/>
              </a:ext>
            </a:extLst>
          </p:cNvPr>
          <p:cNvSpPr>
            <a:spLocks noGrp="1" noChangeArrowheads="1"/>
          </p:cNvSpPr>
          <p:nvPr>
            <p:ph type="title"/>
          </p:nvPr>
        </p:nvSpPr>
        <p:spPr/>
        <p:txBody>
          <a:bodyPr/>
          <a:lstStyle/>
          <a:p>
            <a:pPr eaLnBrk="1" hangingPunct="1">
              <a:defRPr/>
            </a:pPr>
            <a:r>
              <a:rPr lang="en-US" dirty="0"/>
              <a:t>Right-of-First-Refusal </a:t>
            </a:r>
            <a:r>
              <a:rPr lang="en-US" sz="2400" dirty="0"/>
              <a:t>(Cont’d)</a:t>
            </a:r>
          </a:p>
        </p:txBody>
      </p:sp>
      <p:sp>
        <p:nvSpPr>
          <p:cNvPr id="2188291" name="Rectangle 3">
            <a:extLst>
              <a:ext uri="{FF2B5EF4-FFF2-40B4-BE49-F238E27FC236}">
                <a16:creationId xmlns:a16="http://schemas.microsoft.com/office/drawing/2014/main" id="{A5545DFE-ED12-4646-9AA3-BE905926F3D5}"/>
              </a:ext>
            </a:extLst>
          </p:cNvPr>
          <p:cNvSpPr>
            <a:spLocks noGrp="1" noChangeArrowheads="1"/>
          </p:cNvSpPr>
          <p:nvPr>
            <p:ph idx="1"/>
          </p:nvPr>
        </p:nvSpPr>
        <p:spPr/>
        <p:txBody>
          <a:bodyPr>
            <a:normAutofit/>
          </a:bodyPr>
          <a:lstStyle/>
          <a:p>
            <a:pPr eaLnBrk="1" hangingPunct="1">
              <a:lnSpc>
                <a:spcPct val="90000"/>
              </a:lnSpc>
              <a:defRPr/>
            </a:pPr>
            <a:r>
              <a:rPr lang="en-US" altLang="en-US" dirty="0"/>
              <a:t>In the unlikely event all contractors decline the opportunity to provide the goods or services, the agency needs to do:</a:t>
            </a:r>
          </a:p>
          <a:p>
            <a:pPr lvl="1" eaLnBrk="1" hangingPunct="1">
              <a:lnSpc>
                <a:spcPct val="90000"/>
              </a:lnSpc>
              <a:defRPr/>
            </a:pPr>
            <a:r>
              <a:rPr lang="en-US" altLang="en-US" dirty="0"/>
              <a:t>A stand-alone procurement, or </a:t>
            </a:r>
          </a:p>
          <a:p>
            <a:pPr lvl="1" eaLnBrk="1" hangingPunct="1">
              <a:lnSpc>
                <a:spcPct val="90000"/>
              </a:lnSpc>
              <a:defRPr/>
            </a:pPr>
            <a:r>
              <a:rPr lang="en-US" altLang="en-US" dirty="0"/>
              <a:t>Without the good or service</a:t>
            </a:r>
          </a:p>
          <a:p>
            <a:pPr eaLnBrk="1" hangingPunct="1">
              <a:lnSpc>
                <a:spcPct val="90000"/>
              </a:lnSpc>
              <a:defRPr/>
            </a:pPr>
            <a:r>
              <a:rPr lang="en-US" altLang="en-US" dirty="0"/>
              <a:t>As per the caveat listed in slide 703, when contacting contractors in their respective award order (by price or overall standing)</a:t>
            </a:r>
          </a:p>
          <a:p>
            <a:pPr lvl="1" eaLnBrk="1" hangingPunct="1">
              <a:lnSpc>
                <a:spcPct val="90000"/>
              </a:lnSpc>
              <a:defRPr/>
            </a:pPr>
            <a:r>
              <a:rPr lang="en-US" altLang="en-US" dirty="0"/>
              <a:t>A particular contractor can be bypassed </a:t>
            </a:r>
          </a:p>
          <a:p>
            <a:pPr lvl="1" eaLnBrk="1" hangingPunct="1">
              <a:lnSpc>
                <a:spcPct val="90000"/>
              </a:lnSpc>
              <a:defRPr/>
            </a:pPr>
            <a:endParaRPr lang="en-US" altLang="en-US" dirty="0"/>
          </a:p>
        </p:txBody>
      </p:sp>
      <p:sp>
        <p:nvSpPr>
          <p:cNvPr id="6" name="Footer Placeholder 3">
            <a:extLst>
              <a:ext uri="{FF2B5EF4-FFF2-40B4-BE49-F238E27FC236}">
                <a16:creationId xmlns:a16="http://schemas.microsoft.com/office/drawing/2014/main" id="{9C23FC7F-A9F0-4CD7-880D-75BBEADDA82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A44FF2F-1378-4606-987C-65DE2784A6D6}"/>
              </a:ext>
            </a:extLst>
          </p:cNvPr>
          <p:cNvSpPr>
            <a:spLocks noGrp="1"/>
          </p:cNvSpPr>
          <p:nvPr>
            <p:ph type="sldNum" sz="quarter" idx="12"/>
          </p:nvPr>
        </p:nvSpPr>
        <p:spPr/>
        <p:txBody>
          <a:bodyPr/>
          <a:lstStyle/>
          <a:p>
            <a:pPr>
              <a:defRPr/>
            </a:pPr>
            <a:fld id="{A674F4D3-A6E2-492B-81DF-1716C09FF073}" type="slidenum">
              <a:rPr lang="en-US" altLang="en-US"/>
              <a:pPr>
                <a:defRPr/>
              </a:pPr>
              <a:t>389</a:t>
            </a:fld>
            <a:endParaRPr lang="en-US" altLang="en-US" dirty="0"/>
          </a:p>
        </p:txBody>
      </p:sp>
    </p:spTree>
    <p:extLst>
      <p:ext uri="{BB962C8B-B14F-4D97-AF65-F5344CB8AC3E}">
        <p14:creationId xmlns:p14="http://schemas.microsoft.com/office/powerpoint/2010/main" val="2987838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EF1DC4-06F9-46C9-8184-60D417FF7EB4}"/>
              </a:ext>
            </a:extLst>
          </p:cNvPr>
          <p:cNvSpPr>
            <a:spLocks noGrp="1"/>
          </p:cNvSpPr>
          <p:nvPr>
            <p:ph type="title"/>
          </p:nvPr>
        </p:nvSpPr>
        <p:spPr/>
        <p:txBody>
          <a:bodyPr/>
          <a:lstStyle/>
          <a:p>
            <a:r>
              <a:rPr lang="en-US" dirty="0"/>
              <a:t>Get rhythm; go with the flow</a:t>
            </a:r>
          </a:p>
        </p:txBody>
      </p:sp>
      <p:sp>
        <p:nvSpPr>
          <p:cNvPr id="3" name="Content Placeholder 2">
            <a:extLst>
              <a:ext uri="{FF2B5EF4-FFF2-40B4-BE49-F238E27FC236}">
                <a16:creationId xmlns:a16="http://schemas.microsoft.com/office/drawing/2014/main" id="{DB7359FF-52DF-41FA-9191-653A9C121BB9}"/>
              </a:ext>
            </a:extLst>
          </p:cNvPr>
          <p:cNvSpPr>
            <a:spLocks noGrp="1"/>
          </p:cNvSpPr>
          <p:nvPr>
            <p:ph idx="1"/>
          </p:nvPr>
        </p:nvSpPr>
        <p:spPr>
          <a:xfrm>
            <a:off x="233265" y="1644977"/>
            <a:ext cx="11728580" cy="4681177"/>
          </a:xfrm>
        </p:spPr>
        <p:txBody>
          <a:bodyPr>
            <a:normAutofit/>
          </a:bodyPr>
          <a:lstStyle/>
          <a:p>
            <a:r>
              <a:rPr lang="en-US" dirty="0"/>
              <a:t>And the more lengthy the solicitation document and/or the more complicated its nature</a:t>
            </a:r>
          </a:p>
          <a:p>
            <a:r>
              <a:rPr lang="en-US" dirty="0"/>
              <a:t>The more the need to simplify and economize on all parts of the document where that is reasonably possible</a:t>
            </a:r>
          </a:p>
          <a:p>
            <a:pPr lvl="1"/>
            <a:r>
              <a:rPr lang="en-US" dirty="0"/>
              <a:t>To permit the focus to be on the complicated aspects</a:t>
            </a:r>
          </a:p>
          <a:p>
            <a:r>
              <a:rPr lang="en-US" dirty="0"/>
              <a:t>And to convey a positive image of the procuring unit rather than a negative one</a:t>
            </a:r>
          </a:p>
          <a:p>
            <a:pPr marL="0" indent="0">
              <a:buNone/>
            </a:pPr>
            <a:endParaRPr lang="en-US" dirty="0"/>
          </a:p>
        </p:txBody>
      </p:sp>
      <p:sp>
        <p:nvSpPr>
          <p:cNvPr id="4" name="Footer Placeholder 3">
            <a:extLst>
              <a:ext uri="{FF2B5EF4-FFF2-40B4-BE49-F238E27FC236}">
                <a16:creationId xmlns:a16="http://schemas.microsoft.com/office/drawing/2014/main" id="{B57A5BDB-BEA3-48AD-9EF7-D19D4120C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DC4E6F3E-D624-4BB8-8DB3-8D6E180CF023}"/>
              </a:ext>
            </a:extLst>
          </p:cNvPr>
          <p:cNvSpPr>
            <a:spLocks noGrp="1"/>
          </p:cNvSpPr>
          <p:nvPr>
            <p:ph type="sldNum" sz="quarter" idx="12"/>
          </p:nvPr>
        </p:nvSpPr>
        <p:spPr/>
        <p:txBody>
          <a:bodyPr/>
          <a:lstStyle/>
          <a:p>
            <a:fld id="{D57F1E4F-1CFF-5643-939E-02111984F565}" type="slidenum">
              <a:rPr lang="en-US" smtClean="0"/>
              <a:t>39</a:t>
            </a:fld>
            <a:endParaRPr lang="en-US" dirty="0"/>
          </a:p>
        </p:txBody>
      </p:sp>
    </p:spTree>
    <p:extLst>
      <p:ext uri="{BB962C8B-B14F-4D97-AF65-F5344CB8AC3E}">
        <p14:creationId xmlns:p14="http://schemas.microsoft.com/office/powerpoint/2010/main" val="8480297"/>
      </p:ext>
    </p:extLst>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9314" name="Rectangle 2">
            <a:extLst>
              <a:ext uri="{FF2B5EF4-FFF2-40B4-BE49-F238E27FC236}">
                <a16:creationId xmlns:a16="http://schemas.microsoft.com/office/drawing/2014/main" id="{476C3B72-8F75-40CA-B8D8-F727587EABF1}"/>
              </a:ext>
            </a:extLst>
          </p:cNvPr>
          <p:cNvSpPr>
            <a:spLocks noGrp="1" noChangeArrowheads="1"/>
          </p:cNvSpPr>
          <p:nvPr>
            <p:ph type="title"/>
          </p:nvPr>
        </p:nvSpPr>
        <p:spPr/>
        <p:txBody>
          <a:bodyPr/>
          <a:lstStyle/>
          <a:p>
            <a:pPr eaLnBrk="1" hangingPunct="1">
              <a:defRPr/>
            </a:pPr>
            <a:r>
              <a:rPr lang="en-US" dirty="0"/>
              <a:t>Right-of-First-Refusal </a:t>
            </a:r>
            <a:r>
              <a:rPr lang="en-US" sz="2400" dirty="0"/>
              <a:t>(Cont’d)</a:t>
            </a:r>
          </a:p>
        </p:txBody>
      </p:sp>
      <p:sp>
        <p:nvSpPr>
          <p:cNvPr id="2189315" name="Rectangle 3">
            <a:extLst>
              <a:ext uri="{FF2B5EF4-FFF2-40B4-BE49-F238E27FC236}">
                <a16:creationId xmlns:a16="http://schemas.microsoft.com/office/drawing/2014/main" id="{17100C96-1D23-400C-A08A-1B1247DC7284}"/>
              </a:ext>
            </a:extLst>
          </p:cNvPr>
          <p:cNvSpPr>
            <a:spLocks noGrp="1" noChangeArrowheads="1"/>
          </p:cNvSpPr>
          <p:nvPr>
            <p:ph idx="1"/>
          </p:nvPr>
        </p:nvSpPr>
        <p:spPr>
          <a:xfrm>
            <a:off x="1981200" y="1752600"/>
            <a:ext cx="8229600" cy="4724400"/>
          </a:xfrm>
        </p:spPr>
        <p:txBody>
          <a:bodyPr/>
          <a:lstStyle/>
          <a:p>
            <a:pPr eaLnBrk="1" hangingPunct="1">
              <a:defRPr/>
            </a:pPr>
            <a:r>
              <a:rPr lang="en-US" dirty="0"/>
              <a:t>Advantages</a:t>
            </a:r>
          </a:p>
          <a:p>
            <a:pPr lvl="1" eaLnBrk="1" hangingPunct="1">
              <a:defRPr/>
            </a:pPr>
            <a:r>
              <a:rPr lang="en-US" dirty="0"/>
              <a:t>The lowest priced contractor is obtained </a:t>
            </a:r>
          </a:p>
          <a:p>
            <a:pPr lvl="2" eaLnBrk="1" hangingPunct="1">
              <a:defRPr/>
            </a:pPr>
            <a:r>
              <a:rPr lang="en-US" dirty="0"/>
              <a:t>That is able to provide what is needed </a:t>
            </a:r>
          </a:p>
          <a:p>
            <a:pPr lvl="2" eaLnBrk="1" hangingPunct="1">
              <a:defRPr/>
            </a:pPr>
            <a:r>
              <a:rPr lang="en-US" dirty="0"/>
              <a:t>At the time it is needed</a:t>
            </a:r>
          </a:p>
          <a:p>
            <a:pPr lvl="1" eaLnBrk="1" hangingPunct="1">
              <a:defRPr/>
            </a:pPr>
            <a:r>
              <a:rPr lang="en-US" dirty="0"/>
              <a:t>In this respect it is somewhat equivalent to doing a mini-competition, without actually doing the competition  </a:t>
            </a:r>
          </a:p>
          <a:p>
            <a:pPr eaLnBrk="1" hangingPunct="1">
              <a:buFont typeface="Wingdings" panose="05000000000000000000" pitchFamily="2" charset="2"/>
              <a:buNone/>
              <a:defRPr/>
            </a:pPr>
            <a:endParaRPr lang="en-US" dirty="0"/>
          </a:p>
        </p:txBody>
      </p:sp>
      <p:sp>
        <p:nvSpPr>
          <p:cNvPr id="6" name="Footer Placeholder 3">
            <a:extLst>
              <a:ext uri="{FF2B5EF4-FFF2-40B4-BE49-F238E27FC236}">
                <a16:creationId xmlns:a16="http://schemas.microsoft.com/office/drawing/2014/main" id="{43A428F9-9BFD-4CC3-B534-D9EE107606F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4B53BC2-CF3D-4708-B7CF-CD4D4F8A04E8}"/>
              </a:ext>
            </a:extLst>
          </p:cNvPr>
          <p:cNvSpPr>
            <a:spLocks noGrp="1"/>
          </p:cNvSpPr>
          <p:nvPr>
            <p:ph type="sldNum" sz="quarter" idx="12"/>
          </p:nvPr>
        </p:nvSpPr>
        <p:spPr/>
        <p:txBody>
          <a:bodyPr/>
          <a:lstStyle/>
          <a:p>
            <a:pPr>
              <a:defRPr/>
            </a:pPr>
            <a:fld id="{BFD4B764-1943-4265-A805-CDEC94064E58}" type="slidenum">
              <a:rPr lang="en-US" altLang="en-US"/>
              <a:pPr>
                <a:defRPr/>
              </a:pPr>
              <a:t>390</a:t>
            </a:fld>
            <a:endParaRPr lang="en-US" altLang="en-US" dirty="0"/>
          </a:p>
        </p:txBody>
      </p:sp>
    </p:spTree>
    <p:extLst>
      <p:ext uri="{BB962C8B-B14F-4D97-AF65-F5344CB8AC3E}">
        <p14:creationId xmlns:p14="http://schemas.microsoft.com/office/powerpoint/2010/main" val="2808647164"/>
      </p:ext>
    </p:extLst>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0338" name="Rectangle 2">
            <a:extLst>
              <a:ext uri="{FF2B5EF4-FFF2-40B4-BE49-F238E27FC236}">
                <a16:creationId xmlns:a16="http://schemas.microsoft.com/office/drawing/2014/main" id="{0387ED3B-7C37-4C45-9363-99357BB013A3}"/>
              </a:ext>
            </a:extLst>
          </p:cNvPr>
          <p:cNvSpPr>
            <a:spLocks noGrp="1" noChangeArrowheads="1"/>
          </p:cNvSpPr>
          <p:nvPr>
            <p:ph type="title"/>
          </p:nvPr>
        </p:nvSpPr>
        <p:spPr/>
        <p:txBody>
          <a:bodyPr/>
          <a:lstStyle/>
          <a:p>
            <a:pPr eaLnBrk="1" hangingPunct="1">
              <a:defRPr/>
            </a:pPr>
            <a:r>
              <a:rPr lang="en-US" dirty="0"/>
              <a:t>Right-of-First-Refusal </a:t>
            </a:r>
            <a:r>
              <a:rPr lang="en-US" sz="2400" dirty="0"/>
              <a:t>(Cont’d)</a:t>
            </a:r>
          </a:p>
        </p:txBody>
      </p:sp>
      <p:sp>
        <p:nvSpPr>
          <p:cNvPr id="2190339" name="Rectangle 3">
            <a:extLst>
              <a:ext uri="{FF2B5EF4-FFF2-40B4-BE49-F238E27FC236}">
                <a16:creationId xmlns:a16="http://schemas.microsoft.com/office/drawing/2014/main" id="{CBB52C7A-B0F4-4EF0-97FE-90FC3FFBFE09}"/>
              </a:ext>
            </a:extLst>
          </p:cNvPr>
          <p:cNvSpPr>
            <a:spLocks noGrp="1" noChangeArrowheads="1"/>
          </p:cNvSpPr>
          <p:nvPr>
            <p:ph idx="1"/>
          </p:nvPr>
        </p:nvSpPr>
        <p:spPr>
          <a:xfrm>
            <a:off x="1981200" y="1828800"/>
            <a:ext cx="8229600" cy="4267200"/>
          </a:xfrm>
        </p:spPr>
        <p:txBody>
          <a:bodyPr/>
          <a:lstStyle/>
          <a:p>
            <a:pPr eaLnBrk="1" hangingPunct="1">
              <a:defRPr/>
            </a:pPr>
            <a:r>
              <a:rPr lang="en-US" dirty="0"/>
              <a:t>Disadvantages</a:t>
            </a:r>
          </a:p>
          <a:p>
            <a:pPr lvl="1" eaLnBrk="1" hangingPunct="1">
              <a:defRPr/>
            </a:pPr>
            <a:r>
              <a:rPr lang="en-US" dirty="0"/>
              <a:t>Possibly lower prices or a better quality contractor could be obtained if a real time, stand-alone procurement was done</a:t>
            </a:r>
          </a:p>
          <a:p>
            <a:pPr lvl="1" eaLnBrk="1" hangingPunct="1">
              <a:defRPr/>
            </a:pPr>
            <a:r>
              <a:rPr lang="en-US" dirty="0"/>
              <a:t>Other potential vendors are excluded from competing since only the multiple awardees can participate</a:t>
            </a:r>
          </a:p>
          <a:p>
            <a:pPr lvl="1" eaLnBrk="1" hangingPunct="1">
              <a:defRPr/>
            </a:pPr>
            <a:endParaRPr lang="en-US" dirty="0"/>
          </a:p>
          <a:p>
            <a:pPr eaLnBrk="1" hangingPunct="1">
              <a:buFont typeface="Wingdings" panose="05000000000000000000" pitchFamily="2" charset="2"/>
              <a:buNone/>
              <a:defRPr/>
            </a:pPr>
            <a:endParaRPr lang="en-US" dirty="0"/>
          </a:p>
        </p:txBody>
      </p:sp>
      <p:sp>
        <p:nvSpPr>
          <p:cNvPr id="6" name="Footer Placeholder 3">
            <a:extLst>
              <a:ext uri="{FF2B5EF4-FFF2-40B4-BE49-F238E27FC236}">
                <a16:creationId xmlns:a16="http://schemas.microsoft.com/office/drawing/2014/main" id="{C26D60BC-A7E7-4169-A6B5-EE044B48975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9E06F05-0486-49C1-9342-A2BC6C2867E1}"/>
              </a:ext>
            </a:extLst>
          </p:cNvPr>
          <p:cNvSpPr>
            <a:spLocks noGrp="1"/>
          </p:cNvSpPr>
          <p:nvPr>
            <p:ph type="sldNum" sz="quarter" idx="12"/>
          </p:nvPr>
        </p:nvSpPr>
        <p:spPr/>
        <p:txBody>
          <a:bodyPr/>
          <a:lstStyle/>
          <a:p>
            <a:pPr>
              <a:defRPr/>
            </a:pPr>
            <a:fld id="{858D06AA-38C8-464D-A342-F0260AF340C0}" type="slidenum">
              <a:rPr lang="en-US" altLang="en-US"/>
              <a:pPr>
                <a:defRPr/>
              </a:pPr>
              <a:t>391</a:t>
            </a:fld>
            <a:endParaRPr lang="en-US" altLang="en-US" dirty="0"/>
          </a:p>
        </p:txBody>
      </p:sp>
    </p:spTree>
    <p:extLst>
      <p:ext uri="{BB962C8B-B14F-4D97-AF65-F5344CB8AC3E}">
        <p14:creationId xmlns:p14="http://schemas.microsoft.com/office/powerpoint/2010/main" val="2185491499"/>
      </p:ext>
    </p:extLst>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3410" name="Rectangle 2">
            <a:extLst>
              <a:ext uri="{FF2B5EF4-FFF2-40B4-BE49-F238E27FC236}">
                <a16:creationId xmlns:a16="http://schemas.microsoft.com/office/drawing/2014/main" id="{3D953C5D-2973-4FBD-9878-BFB00EBAC21E}"/>
              </a:ext>
            </a:extLst>
          </p:cNvPr>
          <p:cNvSpPr>
            <a:spLocks noGrp="1" noChangeArrowheads="1"/>
          </p:cNvSpPr>
          <p:nvPr>
            <p:ph type="title"/>
          </p:nvPr>
        </p:nvSpPr>
        <p:spPr>
          <a:xfrm>
            <a:off x="1981200" y="277813"/>
            <a:ext cx="8229600" cy="868362"/>
          </a:xfrm>
        </p:spPr>
        <p:txBody>
          <a:bodyPr>
            <a:normAutofit fontScale="90000"/>
          </a:bodyPr>
          <a:lstStyle/>
          <a:p>
            <a:pPr eaLnBrk="1" hangingPunct="1">
              <a:defRPr/>
            </a:pPr>
            <a:r>
              <a:rPr lang="en-US" dirty="0"/>
              <a:t>Right-of-First-Refusal </a:t>
            </a:r>
            <a:r>
              <a:rPr lang="en-US" sz="2400" dirty="0"/>
              <a:t>(Cont’d)</a:t>
            </a:r>
          </a:p>
        </p:txBody>
      </p:sp>
      <p:sp>
        <p:nvSpPr>
          <p:cNvPr id="2193411" name="Rectangle 3">
            <a:extLst>
              <a:ext uri="{FF2B5EF4-FFF2-40B4-BE49-F238E27FC236}">
                <a16:creationId xmlns:a16="http://schemas.microsoft.com/office/drawing/2014/main" id="{3BF1D6B5-9F2E-4C52-BF8C-0AD7B1EC3490}"/>
              </a:ext>
            </a:extLst>
          </p:cNvPr>
          <p:cNvSpPr>
            <a:spLocks noGrp="1" noChangeArrowheads="1"/>
          </p:cNvSpPr>
          <p:nvPr>
            <p:ph idx="1"/>
          </p:nvPr>
        </p:nvSpPr>
        <p:spPr>
          <a:xfrm>
            <a:off x="1676400" y="1219200"/>
            <a:ext cx="8839200" cy="5181600"/>
          </a:xfrm>
        </p:spPr>
        <p:txBody>
          <a:bodyPr>
            <a:normAutofit/>
          </a:bodyPr>
          <a:lstStyle/>
          <a:p>
            <a:pPr eaLnBrk="1" hangingPunct="1">
              <a:lnSpc>
                <a:spcPct val="95000"/>
              </a:lnSpc>
              <a:defRPr/>
            </a:pPr>
            <a:r>
              <a:rPr lang="en-US" dirty="0"/>
              <a:t>Disadvantages</a:t>
            </a:r>
          </a:p>
          <a:p>
            <a:pPr eaLnBrk="1" hangingPunct="1">
              <a:lnSpc>
                <a:spcPct val="95000"/>
              </a:lnSpc>
              <a:defRPr/>
            </a:pPr>
            <a:r>
              <a:rPr lang="en-US" dirty="0"/>
              <a:t>This award methodology could be counter-productive to getting low prices</a:t>
            </a:r>
          </a:p>
          <a:p>
            <a:pPr lvl="1" eaLnBrk="1" hangingPunct="1">
              <a:lnSpc>
                <a:spcPct val="95000"/>
              </a:lnSpc>
              <a:defRPr/>
            </a:pPr>
            <a:r>
              <a:rPr lang="en-US" dirty="0"/>
              <a:t>If there is a cost to vendors to be a contractor, but no way to recoup costs for vendors that don’t get any business</a:t>
            </a:r>
          </a:p>
          <a:p>
            <a:pPr lvl="1" eaLnBrk="1" hangingPunct="1">
              <a:lnSpc>
                <a:spcPct val="95000"/>
              </a:lnSpc>
              <a:defRPr/>
            </a:pPr>
            <a:r>
              <a:rPr lang="en-US" dirty="0"/>
              <a:t>Vendors may not get any business if they are not lowest in price or highest overall ranked</a:t>
            </a:r>
          </a:p>
          <a:p>
            <a:pPr lvl="1" eaLnBrk="1" hangingPunct="1">
              <a:lnSpc>
                <a:spcPct val="95000"/>
              </a:lnSpc>
              <a:defRPr/>
            </a:pPr>
            <a:r>
              <a:rPr lang="en-US" dirty="0"/>
              <a:t>Accordingly, vendors may not want to risk not being the “best” contractor and being saddled with costs that aren’t offset by any revenue </a:t>
            </a:r>
          </a:p>
        </p:txBody>
      </p:sp>
      <p:sp>
        <p:nvSpPr>
          <p:cNvPr id="6" name="Footer Placeholder 3">
            <a:extLst>
              <a:ext uri="{FF2B5EF4-FFF2-40B4-BE49-F238E27FC236}">
                <a16:creationId xmlns:a16="http://schemas.microsoft.com/office/drawing/2014/main" id="{CCA35194-CFB6-42F1-AE71-38EEA16B1F7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AD5625B-2620-45AF-AC29-2C7131E8063B}"/>
              </a:ext>
            </a:extLst>
          </p:cNvPr>
          <p:cNvSpPr>
            <a:spLocks noGrp="1"/>
          </p:cNvSpPr>
          <p:nvPr>
            <p:ph type="sldNum" sz="quarter" idx="12"/>
          </p:nvPr>
        </p:nvSpPr>
        <p:spPr/>
        <p:txBody>
          <a:bodyPr/>
          <a:lstStyle/>
          <a:p>
            <a:pPr>
              <a:defRPr/>
            </a:pPr>
            <a:fld id="{0A111386-CCB6-4D38-8B81-FD80F86059E7}" type="slidenum">
              <a:rPr lang="en-US" altLang="en-US"/>
              <a:pPr>
                <a:defRPr/>
              </a:pPr>
              <a:t>392</a:t>
            </a:fld>
            <a:endParaRPr lang="en-US" altLang="en-US" dirty="0"/>
          </a:p>
        </p:txBody>
      </p:sp>
    </p:spTree>
    <p:extLst>
      <p:ext uri="{BB962C8B-B14F-4D97-AF65-F5344CB8AC3E}">
        <p14:creationId xmlns:p14="http://schemas.microsoft.com/office/powerpoint/2010/main" val="1193251829"/>
      </p:ext>
    </p:extLst>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4434" name="Rectangle 2">
            <a:extLst>
              <a:ext uri="{FF2B5EF4-FFF2-40B4-BE49-F238E27FC236}">
                <a16:creationId xmlns:a16="http://schemas.microsoft.com/office/drawing/2014/main" id="{97AA8DDB-8444-4F3C-9B52-77340DF130F7}"/>
              </a:ext>
            </a:extLst>
          </p:cNvPr>
          <p:cNvSpPr>
            <a:spLocks noGrp="1" noChangeArrowheads="1"/>
          </p:cNvSpPr>
          <p:nvPr>
            <p:ph type="title"/>
          </p:nvPr>
        </p:nvSpPr>
        <p:spPr/>
        <p:txBody>
          <a:bodyPr>
            <a:normAutofit fontScale="90000"/>
          </a:bodyPr>
          <a:lstStyle/>
          <a:p>
            <a:pPr eaLnBrk="1" hangingPunct="1">
              <a:defRPr/>
            </a:pPr>
            <a:r>
              <a:rPr lang="en-US" sz="4000" dirty="0"/>
              <a:t>Possible Uncompensated Costs of Other Than the Best Contractor</a:t>
            </a:r>
          </a:p>
        </p:txBody>
      </p:sp>
      <p:sp>
        <p:nvSpPr>
          <p:cNvPr id="2194435" name="Rectangle 3">
            <a:extLst>
              <a:ext uri="{FF2B5EF4-FFF2-40B4-BE49-F238E27FC236}">
                <a16:creationId xmlns:a16="http://schemas.microsoft.com/office/drawing/2014/main" id="{E061ACA5-719B-43B6-AF55-BBB41CBD8131}"/>
              </a:ext>
            </a:extLst>
          </p:cNvPr>
          <p:cNvSpPr>
            <a:spLocks noGrp="1" noChangeArrowheads="1"/>
          </p:cNvSpPr>
          <p:nvPr>
            <p:ph idx="1"/>
          </p:nvPr>
        </p:nvSpPr>
        <p:spPr>
          <a:xfrm>
            <a:off x="1828800" y="1828800"/>
            <a:ext cx="8610600" cy="4267200"/>
          </a:xfrm>
        </p:spPr>
        <p:txBody>
          <a:bodyPr>
            <a:normAutofit fontScale="92500"/>
          </a:bodyPr>
          <a:lstStyle/>
          <a:p>
            <a:pPr eaLnBrk="1" hangingPunct="1">
              <a:lnSpc>
                <a:spcPct val="90000"/>
              </a:lnSpc>
              <a:defRPr/>
            </a:pPr>
            <a:r>
              <a:rPr lang="en-US" dirty="0"/>
              <a:t>Bond(s)</a:t>
            </a:r>
          </a:p>
          <a:p>
            <a:pPr eaLnBrk="1" hangingPunct="1">
              <a:lnSpc>
                <a:spcPct val="90000"/>
              </a:lnSpc>
              <a:defRPr/>
            </a:pPr>
            <a:r>
              <a:rPr lang="en-US" dirty="0"/>
              <a:t>Insurance</a:t>
            </a:r>
          </a:p>
          <a:p>
            <a:pPr eaLnBrk="1" hangingPunct="1">
              <a:lnSpc>
                <a:spcPct val="90000"/>
              </a:lnSpc>
              <a:defRPr/>
            </a:pPr>
            <a:r>
              <a:rPr lang="en-US" dirty="0"/>
              <a:t>SDAT registration (to do business in Md.)</a:t>
            </a:r>
          </a:p>
          <a:p>
            <a:pPr eaLnBrk="1" hangingPunct="1">
              <a:lnSpc>
                <a:spcPct val="90000"/>
              </a:lnSpc>
              <a:defRPr/>
            </a:pPr>
            <a:r>
              <a:rPr lang="en-US" dirty="0"/>
              <a:t>Maryland licensing</a:t>
            </a:r>
          </a:p>
          <a:p>
            <a:pPr eaLnBrk="1" hangingPunct="1">
              <a:lnSpc>
                <a:spcPct val="90000"/>
              </a:lnSpc>
              <a:defRPr/>
            </a:pPr>
            <a:r>
              <a:rPr lang="en-US" dirty="0"/>
              <a:t>Avoidance of other procurements</a:t>
            </a:r>
          </a:p>
          <a:p>
            <a:pPr eaLnBrk="1" hangingPunct="1">
              <a:lnSpc>
                <a:spcPct val="90000"/>
              </a:lnSpc>
              <a:defRPr/>
            </a:pPr>
            <a:r>
              <a:rPr lang="en-US" dirty="0"/>
              <a:t>Infrastructure costs to perform</a:t>
            </a:r>
          </a:p>
          <a:p>
            <a:pPr lvl="1" eaLnBrk="1" hangingPunct="1">
              <a:lnSpc>
                <a:spcPct val="90000"/>
              </a:lnSpc>
              <a:defRPr/>
            </a:pPr>
            <a:r>
              <a:rPr lang="en-US" dirty="0"/>
              <a:t>Manager, etc.</a:t>
            </a:r>
          </a:p>
          <a:p>
            <a:pPr eaLnBrk="1" hangingPunct="1">
              <a:lnSpc>
                <a:spcPct val="90000"/>
              </a:lnSpc>
              <a:defRPr/>
            </a:pPr>
            <a:r>
              <a:rPr lang="en-US" dirty="0"/>
              <a:t>MBE reporting &amp; arrangement to be retained</a:t>
            </a:r>
          </a:p>
        </p:txBody>
      </p:sp>
      <p:sp>
        <p:nvSpPr>
          <p:cNvPr id="6" name="Footer Placeholder 3">
            <a:extLst>
              <a:ext uri="{FF2B5EF4-FFF2-40B4-BE49-F238E27FC236}">
                <a16:creationId xmlns:a16="http://schemas.microsoft.com/office/drawing/2014/main" id="{CCF983B2-46CC-4B3D-AE2D-62AB9DA8258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2F7138C-01D6-428F-868F-B8CBFA5EE237}"/>
              </a:ext>
            </a:extLst>
          </p:cNvPr>
          <p:cNvSpPr>
            <a:spLocks noGrp="1"/>
          </p:cNvSpPr>
          <p:nvPr>
            <p:ph type="sldNum" sz="quarter" idx="12"/>
          </p:nvPr>
        </p:nvSpPr>
        <p:spPr/>
        <p:txBody>
          <a:bodyPr/>
          <a:lstStyle/>
          <a:p>
            <a:pPr>
              <a:defRPr/>
            </a:pPr>
            <a:fld id="{FEB5D23C-ABF5-49F3-BB5C-0CA31AD8DD78}" type="slidenum">
              <a:rPr lang="en-US" altLang="en-US"/>
              <a:pPr>
                <a:defRPr/>
              </a:pPr>
              <a:t>393</a:t>
            </a:fld>
            <a:endParaRPr lang="en-US" altLang="en-US" dirty="0"/>
          </a:p>
        </p:txBody>
      </p:sp>
      <p:sp>
        <p:nvSpPr>
          <p:cNvPr id="4" name="Footer Placeholder 3">
            <a:extLst>
              <a:ext uri="{FF2B5EF4-FFF2-40B4-BE49-F238E27FC236}">
                <a16:creationId xmlns:a16="http://schemas.microsoft.com/office/drawing/2014/main" id="{2DB083FB-F479-492A-A56C-07D2F3DEE9F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736371103"/>
      </p:ext>
    </p:extLst>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5458" name="Rectangle 2">
            <a:extLst>
              <a:ext uri="{FF2B5EF4-FFF2-40B4-BE49-F238E27FC236}">
                <a16:creationId xmlns:a16="http://schemas.microsoft.com/office/drawing/2014/main" id="{52EA720D-9486-45A0-AE69-D5C8D12CF0F6}"/>
              </a:ext>
            </a:extLst>
          </p:cNvPr>
          <p:cNvSpPr>
            <a:spLocks noGrp="1" noChangeArrowheads="1"/>
          </p:cNvSpPr>
          <p:nvPr>
            <p:ph type="title"/>
          </p:nvPr>
        </p:nvSpPr>
        <p:spPr>
          <a:xfrm>
            <a:off x="1981200" y="277814"/>
            <a:ext cx="8229600" cy="941387"/>
          </a:xfrm>
        </p:spPr>
        <p:txBody>
          <a:bodyPr>
            <a:normAutofit fontScale="90000"/>
          </a:bodyPr>
          <a:lstStyle/>
          <a:p>
            <a:pPr eaLnBrk="1" hangingPunct="1">
              <a:lnSpc>
                <a:spcPct val="90000"/>
              </a:lnSpc>
              <a:defRPr/>
            </a:pPr>
            <a:r>
              <a:rPr lang="en-US" sz="4000" dirty="0"/>
              <a:t>Right-of-First-Refusal Consideration</a:t>
            </a:r>
          </a:p>
        </p:txBody>
      </p:sp>
      <p:sp>
        <p:nvSpPr>
          <p:cNvPr id="2195459" name="Rectangle 3">
            <a:extLst>
              <a:ext uri="{FF2B5EF4-FFF2-40B4-BE49-F238E27FC236}">
                <a16:creationId xmlns:a16="http://schemas.microsoft.com/office/drawing/2014/main" id="{E16894D0-72E5-49B5-A748-D85E7C2E5718}"/>
              </a:ext>
            </a:extLst>
          </p:cNvPr>
          <p:cNvSpPr>
            <a:spLocks noGrp="1" noChangeArrowheads="1"/>
          </p:cNvSpPr>
          <p:nvPr>
            <p:ph idx="1"/>
          </p:nvPr>
        </p:nvSpPr>
        <p:spPr>
          <a:xfrm>
            <a:off x="1905000" y="1447800"/>
            <a:ext cx="8534400" cy="4953000"/>
          </a:xfrm>
        </p:spPr>
        <p:txBody>
          <a:bodyPr>
            <a:normAutofit fontScale="92500" lnSpcReduction="10000"/>
          </a:bodyPr>
          <a:lstStyle/>
          <a:p>
            <a:pPr eaLnBrk="1" hangingPunct="1">
              <a:defRPr/>
            </a:pPr>
            <a:r>
              <a:rPr lang="en-US" dirty="0"/>
              <a:t>Can allow bidders/offerors to opt out of being a secondary contractor</a:t>
            </a:r>
          </a:p>
          <a:p>
            <a:pPr lvl="1" eaLnBrk="1" hangingPunct="1">
              <a:defRPr/>
            </a:pPr>
            <a:r>
              <a:rPr lang="en-US" dirty="0"/>
              <a:t>i.e., allow vendors to state in their bid/proposal that if they don’t win as the primary contractor they will decline to participate as a secondary contractor </a:t>
            </a:r>
          </a:p>
          <a:p>
            <a:pPr lvl="2" eaLnBrk="1" hangingPunct="1">
              <a:defRPr/>
            </a:pPr>
            <a:r>
              <a:rPr lang="en-US" dirty="0"/>
              <a:t>Could lead to more competition at the primary level</a:t>
            </a:r>
          </a:p>
          <a:p>
            <a:pPr lvl="2" eaLnBrk="1" hangingPunct="1">
              <a:defRPr/>
            </a:pPr>
            <a:r>
              <a:rPr lang="en-US" dirty="0"/>
              <a:t>Or, all vendors could opt out of being a non-primary contractor </a:t>
            </a:r>
          </a:p>
          <a:p>
            <a:pPr lvl="2" eaLnBrk="1" hangingPunct="1">
              <a:defRPr/>
            </a:pPr>
            <a:r>
              <a:rPr lang="en-US" dirty="0"/>
              <a:t>Which could result in no multiple awards</a:t>
            </a:r>
          </a:p>
        </p:txBody>
      </p:sp>
      <p:sp>
        <p:nvSpPr>
          <p:cNvPr id="6" name="Footer Placeholder 3">
            <a:extLst>
              <a:ext uri="{FF2B5EF4-FFF2-40B4-BE49-F238E27FC236}">
                <a16:creationId xmlns:a16="http://schemas.microsoft.com/office/drawing/2014/main" id="{D4FF24D8-50EF-4BCE-AAC6-6624E881B74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4CB3903-ACB7-4A1E-AB2C-C097D670911C}"/>
              </a:ext>
            </a:extLst>
          </p:cNvPr>
          <p:cNvSpPr>
            <a:spLocks noGrp="1"/>
          </p:cNvSpPr>
          <p:nvPr>
            <p:ph type="sldNum" sz="quarter" idx="12"/>
          </p:nvPr>
        </p:nvSpPr>
        <p:spPr/>
        <p:txBody>
          <a:bodyPr/>
          <a:lstStyle/>
          <a:p>
            <a:pPr>
              <a:defRPr/>
            </a:pPr>
            <a:fld id="{E7CAA110-5FCD-4959-903C-D17F3BA58642}" type="slidenum">
              <a:rPr lang="en-US" altLang="en-US"/>
              <a:pPr>
                <a:defRPr/>
              </a:pPr>
              <a:t>394</a:t>
            </a:fld>
            <a:endParaRPr lang="en-US" altLang="en-US" dirty="0"/>
          </a:p>
        </p:txBody>
      </p:sp>
      <p:sp>
        <p:nvSpPr>
          <p:cNvPr id="4" name="Footer Placeholder 3">
            <a:extLst>
              <a:ext uri="{FF2B5EF4-FFF2-40B4-BE49-F238E27FC236}">
                <a16:creationId xmlns:a16="http://schemas.microsoft.com/office/drawing/2014/main" id="{C8262B2F-E077-40B5-AAC5-968B182E8D83}"/>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377DAFB-5BDB-46FE-90EF-1DBC3018D4A2}"/>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863130710"/>
      </p:ext>
    </p:extLst>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6482" name="Rectangle 2">
            <a:extLst>
              <a:ext uri="{FF2B5EF4-FFF2-40B4-BE49-F238E27FC236}">
                <a16:creationId xmlns:a16="http://schemas.microsoft.com/office/drawing/2014/main" id="{B5DAF01B-7539-45DF-AF6B-A7B668DE4F4D}"/>
              </a:ext>
            </a:extLst>
          </p:cNvPr>
          <p:cNvSpPr>
            <a:spLocks noGrp="1" noChangeArrowheads="1"/>
          </p:cNvSpPr>
          <p:nvPr>
            <p:ph type="title"/>
          </p:nvPr>
        </p:nvSpPr>
        <p:spPr>
          <a:xfrm>
            <a:off x="1981200" y="228600"/>
            <a:ext cx="8229600" cy="609600"/>
          </a:xfrm>
        </p:spPr>
        <p:txBody>
          <a:bodyPr>
            <a:normAutofit fontScale="90000"/>
          </a:bodyPr>
          <a:lstStyle/>
          <a:p>
            <a:pPr eaLnBrk="1" hangingPunct="1">
              <a:defRPr/>
            </a:pPr>
            <a:r>
              <a:rPr lang="en-US" sz="4000" dirty="0"/>
              <a:t>Secondary Competition</a:t>
            </a:r>
          </a:p>
        </p:txBody>
      </p:sp>
      <p:sp>
        <p:nvSpPr>
          <p:cNvPr id="2196483" name="Rectangle 3">
            <a:extLst>
              <a:ext uri="{FF2B5EF4-FFF2-40B4-BE49-F238E27FC236}">
                <a16:creationId xmlns:a16="http://schemas.microsoft.com/office/drawing/2014/main" id="{2BFA160C-219D-4ECA-9621-08781DE5C8C9}"/>
              </a:ext>
            </a:extLst>
          </p:cNvPr>
          <p:cNvSpPr>
            <a:spLocks noGrp="1" noChangeArrowheads="1"/>
          </p:cNvSpPr>
          <p:nvPr>
            <p:ph idx="1"/>
          </p:nvPr>
        </p:nvSpPr>
        <p:spPr>
          <a:xfrm>
            <a:off x="1752600" y="1066800"/>
            <a:ext cx="8610600" cy="5638800"/>
          </a:xfrm>
        </p:spPr>
        <p:txBody>
          <a:bodyPr>
            <a:normAutofit lnSpcReduction="10000"/>
          </a:bodyPr>
          <a:lstStyle/>
          <a:p>
            <a:pPr eaLnBrk="1" hangingPunct="1">
              <a:lnSpc>
                <a:spcPct val="90000"/>
              </a:lnSpc>
              <a:spcBef>
                <a:spcPct val="15000"/>
              </a:spcBef>
              <a:defRPr/>
            </a:pPr>
            <a:r>
              <a:rPr lang="en-US" dirty="0"/>
              <a:t>Contractors are awarded a “Master Contract” which spells out all terms and conditions</a:t>
            </a:r>
          </a:p>
          <a:p>
            <a:pPr eaLnBrk="1" hangingPunct="1">
              <a:lnSpc>
                <a:spcPct val="90000"/>
              </a:lnSpc>
              <a:spcBef>
                <a:spcPct val="15000"/>
              </a:spcBef>
              <a:defRPr/>
            </a:pPr>
            <a:r>
              <a:rPr lang="en-US" dirty="0"/>
              <a:t>For each occasion of need of the goods or services a “mini-competition” is conducted</a:t>
            </a:r>
          </a:p>
          <a:p>
            <a:pPr lvl="1" eaLnBrk="1" hangingPunct="1">
              <a:lnSpc>
                <a:spcPct val="90000"/>
              </a:lnSpc>
              <a:spcBef>
                <a:spcPct val="15000"/>
              </a:spcBef>
              <a:defRPr/>
            </a:pPr>
            <a:r>
              <a:rPr lang="en-US" dirty="0"/>
              <a:t>A Task Order (TO) is issued to all master contractors</a:t>
            </a:r>
          </a:p>
          <a:p>
            <a:pPr lvl="1" eaLnBrk="1" hangingPunct="1">
              <a:lnSpc>
                <a:spcPct val="90000"/>
              </a:lnSpc>
              <a:spcBef>
                <a:spcPct val="15000"/>
              </a:spcBef>
              <a:defRPr/>
            </a:pPr>
            <a:r>
              <a:rPr lang="en-US" dirty="0"/>
              <a:t>The TO has specific details of what is needed</a:t>
            </a:r>
          </a:p>
          <a:p>
            <a:pPr lvl="1" eaLnBrk="1" hangingPunct="1">
              <a:lnSpc>
                <a:spcPct val="90000"/>
              </a:lnSpc>
              <a:spcBef>
                <a:spcPct val="15000"/>
              </a:spcBef>
              <a:defRPr/>
            </a:pPr>
            <a:r>
              <a:rPr lang="en-US" dirty="0"/>
              <a:t>Master contractors quote a price and often a technical approach to provide what is needed</a:t>
            </a:r>
          </a:p>
          <a:p>
            <a:pPr lvl="1" eaLnBrk="1" hangingPunct="1">
              <a:lnSpc>
                <a:spcPct val="90000"/>
              </a:lnSpc>
              <a:spcBef>
                <a:spcPct val="15000"/>
              </a:spcBef>
              <a:defRPr/>
            </a:pPr>
            <a:r>
              <a:rPr lang="en-US" dirty="0"/>
              <a:t>The TO price can be lower than, but cannot exceed, the price(s) quoted at the master contract level </a:t>
            </a:r>
          </a:p>
        </p:txBody>
      </p:sp>
      <p:sp>
        <p:nvSpPr>
          <p:cNvPr id="6" name="Footer Placeholder 3">
            <a:extLst>
              <a:ext uri="{FF2B5EF4-FFF2-40B4-BE49-F238E27FC236}">
                <a16:creationId xmlns:a16="http://schemas.microsoft.com/office/drawing/2014/main" id="{D57D26D0-EE76-442D-A2F1-B7D2DB676BD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E228886-960F-449D-A740-DEE85E82672C}"/>
              </a:ext>
            </a:extLst>
          </p:cNvPr>
          <p:cNvSpPr>
            <a:spLocks noGrp="1"/>
          </p:cNvSpPr>
          <p:nvPr>
            <p:ph type="sldNum" sz="quarter" idx="12"/>
          </p:nvPr>
        </p:nvSpPr>
        <p:spPr/>
        <p:txBody>
          <a:bodyPr/>
          <a:lstStyle/>
          <a:p>
            <a:pPr>
              <a:defRPr/>
            </a:pPr>
            <a:fld id="{41D4ABD6-7471-48AE-8B88-D9BBDD9362F0}" type="slidenum">
              <a:rPr lang="en-US" altLang="en-US"/>
              <a:pPr>
                <a:defRPr/>
              </a:pPr>
              <a:t>395</a:t>
            </a:fld>
            <a:endParaRPr lang="en-US" altLang="en-US" dirty="0"/>
          </a:p>
        </p:txBody>
      </p:sp>
      <p:sp>
        <p:nvSpPr>
          <p:cNvPr id="5" name="Slide Number Placeholder 4">
            <a:extLst>
              <a:ext uri="{FF2B5EF4-FFF2-40B4-BE49-F238E27FC236}">
                <a16:creationId xmlns:a16="http://schemas.microsoft.com/office/drawing/2014/main" id="{D10356E1-F889-4A25-AA1E-06288F2CBF08}"/>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675721904"/>
      </p:ext>
    </p:extLst>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7506" name="Rectangle 2">
            <a:extLst>
              <a:ext uri="{FF2B5EF4-FFF2-40B4-BE49-F238E27FC236}">
                <a16:creationId xmlns:a16="http://schemas.microsoft.com/office/drawing/2014/main" id="{8A3DB14D-FFEB-499F-9E3A-89679707371A}"/>
              </a:ext>
            </a:extLst>
          </p:cNvPr>
          <p:cNvSpPr>
            <a:spLocks noGrp="1" noChangeArrowheads="1"/>
          </p:cNvSpPr>
          <p:nvPr>
            <p:ph type="title"/>
          </p:nvPr>
        </p:nvSpPr>
        <p:spPr/>
        <p:txBody>
          <a:bodyPr/>
          <a:lstStyle/>
          <a:p>
            <a:pPr eaLnBrk="1" hangingPunct="1">
              <a:defRPr/>
            </a:pPr>
            <a:r>
              <a:rPr lang="en-US" dirty="0"/>
              <a:t>Secondary Competition </a:t>
            </a:r>
            <a:r>
              <a:rPr lang="en-US" sz="2400" dirty="0"/>
              <a:t>(Cont’d)</a:t>
            </a:r>
          </a:p>
        </p:txBody>
      </p:sp>
      <p:sp>
        <p:nvSpPr>
          <p:cNvPr id="2197507" name="Rectangle 3">
            <a:extLst>
              <a:ext uri="{FF2B5EF4-FFF2-40B4-BE49-F238E27FC236}">
                <a16:creationId xmlns:a16="http://schemas.microsoft.com/office/drawing/2014/main" id="{7C54ED70-1418-4FB4-A025-4F186C0C483E}"/>
              </a:ext>
            </a:extLst>
          </p:cNvPr>
          <p:cNvSpPr>
            <a:spLocks noGrp="1" noChangeArrowheads="1"/>
          </p:cNvSpPr>
          <p:nvPr>
            <p:ph idx="1"/>
          </p:nvPr>
        </p:nvSpPr>
        <p:spPr>
          <a:xfrm>
            <a:off x="1981200" y="1751014"/>
            <a:ext cx="8229600" cy="4344987"/>
          </a:xfrm>
        </p:spPr>
        <p:txBody>
          <a:bodyPr>
            <a:normAutofit fontScale="92500"/>
          </a:bodyPr>
          <a:lstStyle/>
          <a:p>
            <a:pPr eaLnBrk="1" hangingPunct="1">
              <a:defRPr/>
            </a:pPr>
            <a:r>
              <a:rPr lang="en-US" dirty="0"/>
              <a:t>As described in the master contract solicitation</a:t>
            </a:r>
          </a:p>
          <a:p>
            <a:pPr eaLnBrk="1" hangingPunct="1">
              <a:defRPr/>
            </a:pPr>
            <a:r>
              <a:rPr lang="en-US" dirty="0"/>
              <a:t>The number of master contractors will either be</a:t>
            </a:r>
          </a:p>
          <a:p>
            <a:pPr lvl="1" eaLnBrk="1" hangingPunct="1">
              <a:defRPr/>
            </a:pPr>
            <a:r>
              <a:rPr lang="en-US" dirty="0"/>
              <a:t>Finite (a specified maximum # of awards)</a:t>
            </a:r>
          </a:p>
          <a:p>
            <a:pPr lvl="1" eaLnBrk="1" hangingPunct="1">
              <a:defRPr/>
            </a:pPr>
            <a:r>
              <a:rPr lang="en-US" dirty="0"/>
              <a:t>Unlimited (all technically qualified bidders/offerors will receive a master contract)</a:t>
            </a:r>
          </a:p>
          <a:p>
            <a:pPr lvl="1" eaLnBrk="1" hangingPunct="1">
              <a:defRPr/>
            </a:pPr>
            <a:endParaRPr lang="en-US" dirty="0"/>
          </a:p>
        </p:txBody>
      </p:sp>
      <p:sp>
        <p:nvSpPr>
          <p:cNvPr id="6" name="Footer Placeholder 3">
            <a:extLst>
              <a:ext uri="{FF2B5EF4-FFF2-40B4-BE49-F238E27FC236}">
                <a16:creationId xmlns:a16="http://schemas.microsoft.com/office/drawing/2014/main" id="{375B3CC9-0D13-47B5-8A4E-F765E8697F3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83C8529-2BA5-4B73-B8BF-250F38EE910D}"/>
              </a:ext>
            </a:extLst>
          </p:cNvPr>
          <p:cNvSpPr>
            <a:spLocks noGrp="1"/>
          </p:cNvSpPr>
          <p:nvPr>
            <p:ph type="sldNum" sz="quarter" idx="12"/>
          </p:nvPr>
        </p:nvSpPr>
        <p:spPr/>
        <p:txBody>
          <a:bodyPr/>
          <a:lstStyle/>
          <a:p>
            <a:pPr>
              <a:defRPr/>
            </a:pPr>
            <a:fld id="{DD489265-0785-4977-A191-6B42CDB52B60}" type="slidenum">
              <a:rPr lang="en-US" altLang="en-US"/>
              <a:pPr>
                <a:defRPr/>
              </a:pPr>
              <a:t>396</a:t>
            </a:fld>
            <a:endParaRPr lang="en-US" altLang="en-US" dirty="0"/>
          </a:p>
        </p:txBody>
      </p:sp>
      <p:sp>
        <p:nvSpPr>
          <p:cNvPr id="4" name="Footer Placeholder 3">
            <a:extLst>
              <a:ext uri="{FF2B5EF4-FFF2-40B4-BE49-F238E27FC236}">
                <a16:creationId xmlns:a16="http://schemas.microsoft.com/office/drawing/2014/main" id="{F5FC515B-8EDB-4E29-AAF7-3AD8BE09438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4642483"/>
      </p:ext>
    </p:extLst>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8530" name="Rectangle 2">
            <a:extLst>
              <a:ext uri="{FF2B5EF4-FFF2-40B4-BE49-F238E27FC236}">
                <a16:creationId xmlns:a16="http://schemas.microsoft.com/office/drawing/2014/main" id="{C626C0FB-F8A7-4CDF-A39B-B09162B387DD}"/>
              </a:ext>
            </a:extLst>
          </p:cNvPr>
          <p:cNvSpPr>
            <a:spLocks noGrp="1" noChangeArrowheads="1"/>
          </p:cNvSpPr>
          <p:nvPr>
            <p:ph type="title"/>
          </p:nvPr>
        </p:nvSpPr>
        <p:spPr>
          <a:xfrm>
            <a:off x="1981200" y="277814"/>
            <a:ext cx="8229600" cy="636587"/>
          </a:xfrm>
        </p:spPr>
        <p:txBody>
          <a:bodyPr>
            <a:normAutofit fontScale="90000"/>
          </a:bodyPr>
          <a:lstStyle/>
          <a:p>
            <a:pPr eaLnBrk="1" hangingPunct="1">
              <a:defRPr/>
            </a:pPr>
            <a:r>
              <a:rPr lang="en-US" sz="4000" dirty="0"/>
              <a:t>Secondary Competition </a:t>
            </a:r>
            <a:r>
              <a:rPr lang="en-US" sz="2300" dirty="0"/>
              <a:t>(Cont’d)</a:t>
            </a:r>
          </a:p>
        </p:txBody>
      </p:sp>
      <p:sp>
        <p:nvSpPr>
          <p:cNvPr id="2198531" name="Rectangle 3">
            <a:extLst>
              <a:ext uri="{FF2B5EF4-FFF2-40B4-BE49-F238E27FC236}">
                <a16:creationId xmlns:a16="http://schemas.microsoft.com/office/drawing/2014/main" id="{528F3D18-2559-459D-8E66-8D362B211BBE}"/>
              </a:ext>
            </a:extLst>
          </p:cNvPr>
          <p:cNvSpPr>
            <a:spLocks noGrp="1" noChangeArrowheads="1"/>
          </p:cNvSpPr>
          <p:nvPr>
            <p:ph idx="1"/>
          </p:nvPr>
        </p:nvSpPr>
        <p:spPr>
          <a:xfrm>
            <a:off x="1752600" y="990600"/>
            <a:ext cx="8610600" cy="5867400"/>
          </a:xfrm>
        </p:spPr>
        <p:txBody>
          <a:bodyPr>
            <a:normAutofit/>
          </a:bodyPr>
          <a:lstStyle/>
          <a:p>
            <a:pPr eaLnBrk="1" hangingPunct="1">
              <a:lnSpc>
                <a:spcPct val="90000"/>
              </a:lnSpc>
              <a:defRPr/>
            </a:pPr>
            <a:r>
              <a:rPr lang="en-US" dirty="0"/>
              <a:t>For a finite number of master contractors</a:t>
            </a:r>
          </a:p>
          <a:p>
            <a:pPr lvl="1" eaLnBrk="1" hangingPunct="1">
              <a:lnSpc>
                <a:spcPct val="90000"/>
              </a:lnSpc>
              <a:defRPr/>
            </a:pPr>
            <a:r>
              <a:rPr lang="en-US" dirty="0"/>
              <a:t>The not-to-exceed price quoted at the master contract level has a bearing on which vendors are selected  </a:t>
            </a:r>
          </a:p>
          <a:p>
            <a:pPr eaLnBrk="1" hangingPunct="1">
              <a:lnSpc>
                <a:spcPct val="90000"/>
              </a:lnSpc>
              <a:defRPr/>
            </a:pPr>
            <a:r>
              <a:rPr lang="en-US" dirty="0"/>
              <a:t>For an unlimited number of master contractors</a:t>
            </a:r>
          </a:p>
          <a:p>
            <a:pPr lvl="1" eaLnBrk="1" hangingPunct="1">
              <a:lnSpc>
                <a:spcPct val="90000"/>
              </a:lnSpc>
              <a:defRPr/>
            </a:pPr>
            <a:r>
              <a:rPr lang="en-US" dirty="0"/>
              <a:t>The not-to-exceed price quoted at the master contract level does not have a bearing on which vendors are selected  </a:t>
            </a:r>
          </a:p>
          <a:p>
            <a:pPr lvl="1" eaLnBrk="1" hangingPunct="1">
              <a:lnSpc>
                <a:spcPct val="90000"/>
              </a:lnSpc>
              <a:defRPr/>
            </a:pPr>
            <a:r>
              <a:rPr lang="en-US" dirty="0"/>
              <a:t>There is no incentive for a vendor to quote a low price at this level</a:t>
            </a:r>
          </a:p>
          <a:p>
            <a:pPr lvl="1" eaLnBrk="1" hangingPunct="1">
              <a:lnSpc>
                <a:spcPct val="90000"/>
              </a:lnSpc>
              <a:defRPr/>
            </a:pPr>
            <a:r>
              <a:rPr lang="en-US" dirty="0"/>
              <a:t>The incentive is actually to quote a high price</a:t>
            </a:r>
          </a:p>
        </p:txBody>
      </p:sp>
      <p:sp>
        <p:nvSpPr>
          <p:cNvPr id="6" name="Footer Placeholder 3">
            <a:extLst>
              <a:ext uri="{FF2B5EF4-FFF2-40B4-BE49-F238E27FC236}">
                <a16:creationId xmlns:a16="http://schemas.microsoft.com/office/drawing/2014/main" id="{E1F3D853-7A78-403E-A13A-76874D089D3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F458EC4-2DB2-48B3-9C07-4B484E1E13EF}"/>
              </a:ext>
            </a:extLst>
          </p:cNvPr>
          <p:cNvSpPr>
            <a:spLocks noGrp="1"/>
          </p:cNvSpPr>
          <p:nvPr>
            <p:ph type="sldNum" sz="quarter" idx="12"/>
          </p:nvPr>
        </p:nvSpPr>
        <p:spPr/>
        <p:txBody>
          <a:bodyPr/>
          <a:lstStyle/>
          <a:p>
            <a:pPr>
              <a:defRPr/>
            </a:pPr>
            <a:fld id="{67D771D8-98A8-4AFC-BA99-E144BE359E80}" type="slidenum">
              <a:rPr lang="en-US" altLang="en-US"/>
              <a:pPr>
                <a:defRPr/>
              </a:pPr>
              <a:t>397</a:t>
            </a:fld>
            <a:endParaRPr lang="en-US" altLang="en-US" dirty="0"/>
          </a:p>
        </p:txBody>
      </p:sp>
    </p:spTree>
    <p:extLst>
      <p:ext uri="{BB962C8B-B14F-4D97-AF65-F5344CB8AC3E}">
        <p14:creationId xmlns:p14="http://schemas.microsoft.com/office/powerpoint/2010/main" val="3375499217"/>
      </p:ext>
    </p:extLst>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9554" name="Rectangle 2">
            <a:extLst>
              <a:ext uri="{FF2B5EF4-FFF2-40B4-BE49-F238E27FC236}">
                <a16:creationId xmlns:a16="http://schemas.microsoft.com/office/drawing/2014/main" id="{A0D25ECB-1C2C-4B56-982D-92BCEDA4DED1}"/>
              </a:ext>
            </a:extLst>
          </p:cNvPr>
          <p:cNvSpPr>
            <a:spLocks noGrp="1" noChangeArrowheads="1"/>
          </p:cNvSpPr>
          <p:nvPr>
            <p:ph type="title"/>
          </p:nvPr>
        </p:nvSpPr>
        <p:spPr>
          <a:xfrm>
            <a:off x="1981200" y="277814"/>
            <a:ext cx="8229600" cy="788987"/>
          </a:xfrm>
        </p:spPr>
        <p:txBody>
          <a:bodyPr>
            <a:normAutofit fontScale="90000"/>
          </a:bodyPr>
          <a:lstStyle/>
          <a:p>
            <a:pPr eaLnBrk="1" hangingPunct="1">
              <a:defRPr/>
            </a:pPr>
            <a:r>
              <a:rPr lang="en-US" dirty="0"/>
              <a:t>Secondary Competition </a:t>
            </a:r>
            <a:r>
              <a:rPr lang="en-US" sz="2400" dirty="0"/>
              <a:t>(Cont’d)</a:t>
            </a:r>
          </a:p>
        </p:txBody>
      </p:sp>
      <p:sp>
        <p:nvSpPr>
          <p:cNvPr id="2199555" name="Rectangle 3">
            <a:extLst>
              <a:ext uri="{FF2B5EF4-FFF2-40B4-BE49-F238E27FC236}">
                <a16:creationId xmlns:a16="http://schemas.microsoft.com/office/drawing/2014/main" id="{E821E099-31F4-4E6B-B9E3-F3043FDD2C34}"/>
              </a:ext>
            </a:extLst>
          </p:cNvPr>
          <p:cNvSpPr>
            <a:spLocks noGrp="1" noChangeArrowheads="1"/>
          </p:cNvSpPr>
          <p:nvPr>
            <p:ph idx="1"/>
          </p:nvPr>
        </p:nvSpPr>
        <p:spPr>
          <a:xfrm>
            <a:off x="1981200" y="1219200"/>
            <a:ext cx="8382000" cy="5181600"/>
          </a:xfrm>
        </p:spPr>
        <p:txBody>
          <a:bodyPr>
            <a:normAutofit fontScale="92500" lnSpcReduction="10000"/>
          </a:bodyPr>
          <a:lstStyle/>
          <a:p>
            <a:pPr eaLnBrk="1" hangingPunct="1">
              <a:defRPr/>
            </a:pPr>
            <a:r>
              <a:rPr lang="en-US" dirty="0"/>
              <a:t>Advantages</a:t>
            </a:r>
          </a:p>
          <a:p>
            <a:pPr eaLnBrk="1" hangingPunct="1">
              <a:defRPr/>
            </a:pPr>
            <a:r>
              <a:rPr lang="en-US" dirty="0"/>
              <a:t>Will result in the lowest price that any contractor is willing to provide at the time of a mini-competition</a:t>
            </a:r>
          </a:p>
          <a:p>
            <a:pPr lvl="1" eaLnBrk="1" hangingPunct="1">
              <a:defRPr/>
            </a:pPr>
            <a:r>
              <a:rPr lang="en-US" dirty="0"/>
              <a:t>At the master contract level vendors provide                not-to-exceed prices</a:t>
            </a:r>
          </a:p>
          <a:p>
            <a:pPr lvl="1" eaLnBrk="1" hangingPunct="1">
              <a:defRPr/>
            </a:pPr>
            <a:r>
              <a:rPr lang="en-US" dirty="0"/>
              <a:t>During the secondary competition master contractors cannot quote higher than this price</a:t>
            </a:r>
          </a:p>
          <a:p>
            <a:pPr lvl="1" eaLnBrk="1" hangingPunct="1">
              <a:defRPr/>
            </a:pPr>
            <a:r>
              <a:rPr lang="en-US" dirty="0"/>
              <a:t>But master contractors can, and hopefully will, quote lower than the master contract prices</a:t>
            </a:r>
          </a:p>
        </p:txBody>
      </p:sp>
      <p:sp>
        <p:nvSpPr>
          <p:cNvPr id="6" name="Footer Placeholder 3">
            <a:extLst>
              <a:ext uri="{FF2B5EF4-FFF2-40B4-BE49-F238E27FC236}">
                <a16:creationId xmlns:a16="http://schemas.microsoft.com/office/drawing/2014/main" id="{BF808919-1D3E-4658-A144-37BA602E0A4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E36D315-8F2D-4FC5-BD11-580C92E5430B}"/>
              </a:ext>
            </a:extLst>
          </p:cNvPr>
          <p:cNvSpPr>
            <a:spLocks noGrp="1"/>
          </p:cNvSpPr>
          <p:nvPr>
            <p:ph type="sldNum" sz="quarter" idx="12"/>
          </p:nvPr>
        </p:nvSpPr>
        <p:spPr/>
        <p:txBody>
          <a:bodyPr/>
          <a:lstStyle/>
          <a:p>
            <a:pPr>
              <a:defRPr/>
            </a:pPr>
            <a:fld id="{B6F8BBCC-1B49-499B-AEE4-7D4E4AEAB36B}" type="slidenum">
              <a:rPr lang="en-US" altLang="en-US"/>
              <a:pPr>
                <a:defRPr/>
              </a:pPr>
              <a:t>398</a:t>
            </a:fld>
            <a:endParaRPr lang="en-US" altLang="en-US" dirty="0"/>
          </a:p>
        </p:txBody>
      </p:sp>
    </p:spTree>
    <p:extLst>
      <p:ext uri="{BB962C8B-B14F-4D97-AF65-F5344CB8AC3E}">
        <p14:creationId xmlns:p14="http://schemas.microsoft.com/office/powerpoint/2010/main" val="2218683739"/>
      </p:ext>
    </p:extLst>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0578" name="Rectangle 2">
            <a:extLst>
              <a:ext uri="{FF2B5EF4-FFF2-40B4-BE49-F238E27FC236}">
                <a16:creationId xmlns:a16="http://schemas.microsoft.com/office/drawing/2014/main" id="{4BA81066-0842-42DA-8D9E-FEFF1DDEFDE8}"/>
              </a:ext>
            </a:extLst>
          </p:cNvPr>
          <p:cNvSpPr>
            <a:spLocks noGrp="1" noChangeArrowheads="1"/>
          </p:cNvSpPr>
          <p:nvPr>
            <p:ph type="title"/>
          </p:nvPr>
        </p:nvSpPr>
        <p:spPr>
          <a:xfrm>
            <a:off x="1981200" y="277814"/>
            <a:ext cx="8229600" cy="712787"/>
          </a:xfrm>
        </p:spPr>
        <p:txBody>
          <a:bodyPr>
            <a:normAutofit fontScale="90000"/>
          </a:bodyPr>
          <a:lstStyle/>
          <a:p>
            <a:pPr eaLnBrk="1" hangingPunct="1">
              <a:defRPr/>
            </a:pPr>
            <a:r>
              <a:rPr lang="en-US" sz="4000" dirty="0"/>
              <a:t>Secondary Competition </a:t>
            </a:r>
            <a:r>
              <a:rPr lang="en-US" sz="2300" dirty="0"/>
              <a:t>(Cont’d)</a:t>
            </a:r>
          </a:p>
        </p:txBody>
      </p:sp>
      <p:sp>
        <p:nvSpPr>
          <p:cNvPr id="2200579" name="Rectangle 3">
            <a:extLst>
              <a:ext uri="{FF2B5EF4-FFF2-40B4-BE49-F238E27FC236}">
                <a16:creationId xmlns:a16="http://schemas.microsoft.com/office/drawing/2014/main" id="{80CC689C-1EFA-446B-AFBB-2787AC90BC97}"/>
              </a:ext>
            </a:extLst>
          </p:cNvPr>
          <p:cNvSpPr>
            <a:spLocks noGrp="1" noChangeArrowheads="1"/>
          </p:cNvSpPr>
          <p:nvPr>
            <p:ph idx="1"/>
          </p:nvPr>
        </p:nvSpPr>
        <p:spPr>
          <a:xfrm>
            <a:off x="482079" y="1143000"/>
            <a:ext cx="11327367" cy="5334000"/>
          </a:xfrm>
        </p:spPr>
        <p:txBody>
          <a:bodyPr>
            <a:normAutofit lnSpcReduction="10000"/>
          </a:bodyPr>
          <a:lstStyle/>
          <a:p>
            <a:pPr eaLnBrk="1" hangingPunct="1">
              <a:defRPr/>
            </a:pPr>
            <a:r>
              <a:rPr lang="en-US" dirty="0"/>
              <a:t>Disadvantages</a:t>
            </a:r>
          </a:p>
          <a:p>
            <a:pPr eaLnBrk="1" hangingPunct="1">
              <a:defRPr/>
            </a:pPr>
            <a:r>
              <a:rPr lang="en-US" dirty="0"/>
              <a:t>Another layer of time and effort is required to be able to make a task order award</a:t>
            </a:r>
          </a:p>
          <a:p>
            <a:pPr lvl="1" eaLnBrk="1" hangingPunct="1">
              <a:defRPr/>
            </a:pPr>
            <a:r>
              <a:rPr lang="en-US" dirty="0"/>
              <a:t>Mini-specs, etc.. have to be developed </a:t>
            </a:r>
          </a:p>
          <a:p>
            <a:pPr eaLnBrk="1" hangingPunct="1">
              <a:defRPr/>
            </a:pPr>
            <a:r>
              <a:rPr lang="en-US" dirty="0"/>
              <a:t>If a given contractor never wins at the task order competition level, it may drop out of future competition</a:t>
            </a:r>
          </a:p>
          <a:p>
            <a:pPr lvl="1" eaLnBrk="1" hangingPunct="1">
              <a:defRPr/>
            </a:pPr>
            <a:r>
              <a:rPr lang="en-US" dirty="0"/>
              <a:t>Over time there can be attrition in the number of master contractors that respond, so that there is no real secondary level of competition</a:t>
            </a:r>
          </a:p>
        </p:txBody>
      </p:sp>
      <p:sp>
        <p:nvSpPr>
          <p:cNvPr id="6" name="Footer Placeholder 3">
            <a:extLst>
              <a:ext uri="{FF2B5EF4-FFF2-40B4-BE49-F238E27FC236}">
                <a16:creationId xmlns:a16="http://schemas.microsoft.com/office/drawing/2014/main" id="{A97649FA-6FD6-4C2C-A514-3E311805854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2522AD5-ED4C-44C8-9174-29B6C5D24C15}"/>
              </a:ext>
            </a:extLst>
          </p:cNvPr>
          <p:cNvSpPr>
            <a:spLocks noGrp="1"/>
          </p:cNvSpPr>
          <p:nvPr>
            <p:ph type="sldNum" sz="quarter" idx="12"/>
          </p:nvPr>
        </p:nvSpPr>
        <p:spPr/>
        <p:txBody>
          <a:bodyPr/>
          <a:lstStyle/>
          <a:p>
            <a:pPr>
              <a:defRPr/>
            </a:pPr>
            <a:fld id="{020B8FE8-2F0A-4479-8AB3-398F403B575D}" type="slidenum">
              <a:rPr lang="en-US" altLang="en-US"/>
              <a:pPr>
                <a:defRPr/>
              </a:pPr>
              <a:t>399</a:t>
            </a:fld>
            <a:endParaRPr lang="en-US" altLang="en-US" dirty="0"/>
          </a:p>
        </p:txBody>
      </p:sp>
      <p:sp>
        <p:nvSpPr>
          <p:cNvPr id="4" name="Footer Placeholder 3">
            <a:extLst>
              <a:ext uri="{FF2B5EF4-FFF2-40B4-BE49-F238E27FC236}">
                <a16:creationId xmlns:a16="http://schemas.microsoft.com/office/drawing/2014/main" id="{3051A759-C85D-4594-BABD-A73F8B4ACB1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5005413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5942" name="Picture 2" descr="SWING-2">
            <a:extLst>
              <a:ext uri="{FF2B5EF4-FFF2-40B4-BE49-F238E27FC236}">
                <a16:creationId xmlns:a16="http://schemas.microsoft.com/office/drawing/2014/main" id="{527A0BE4-BA9A-408A-968F-70C82E460CA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626882" y="152400"/>
            <a:ext cx="10883246" cy="62670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Footer Placeholder 3">
            <a:extLst>
              <a:ext uri="{FF2B5EF4-FFF2-40B4-BE49-F238E27FC236}">
                <a16:creationId xmlns:a16="http://schemas.microsoft.com/office/drawing/2014/main" id="{081355F1-53BC-456F-8593-0D3E1C3BE7C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6" name="Slide Number Placeholder 4">
            <a:extLst>
              <a:ext uri="{FF2B5EF4-FFF2-40B4-BE49-F238E27FC236}">
                <a16:creationId xmlns:a16="http://schemas.microsoft.com/office/drawing/2014/main" id="{1EC4762A-18C1-45FC-82E5-0CF76257EB9D}"/>
              </a:ext>
            </a:extLst>
          </p:cNvPr>
          <p:cNvSpPr>
            <a:spLocks noGrp="1"/>
          </p:cNvSpPr>
          <p:nvPr>
            <p:ph type="sldNum" sz="quarter" idx="12"/>
          </p:nvPr>
        </p:nvSpPr>
        <p:spPr/>
        <p:txBody>
          <a:bodyPr/>
          <a:lstStyle/>
          <a:p>
            <a:pPr>
              <a:defRPr/>
            </a:pPr>
            <a:fld id="{FA594282-E1C5-4586-8F91-F2D050D45556}" type="slidenum">
              <a:rPr lang="en-US" altLang="en-US"/>
              <a:pPr>
                <a:defRPr/>
              </a:pPr>
              <a:t>4</a:t>
            </a:fld>
            <a:endParaRPr lang="en-US" altLang="en-US" dirty="0"/>
          </a:p>
        </p:txBody>
      </p:sp>
      <p:sp>
        <p:nvSpPr>
          <p:cNvPr id="3" name="Footer Placeholder 3">
            <a:extLst>
              <a:ext uri="{FF2B5EF4-FFF2-40B4-BE49-F238E27FC236}">
                <a16:creationId xmlns:a16="http://schemas.microsoft.com/office/drawing/2014/main" id="{7A636B81-488A-4ACA-AB85-8AB13B9F36EF}"/>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4" name="Slide Number Placeholder 4">
            <a:extLst>
              <a:ext uri="{FF2B5EF4-FFF2-40B4-BE49-F238E27FC236}">
                <a16:creationId xmlns:a16="http://schemas.microsoft.com/office/drawing/2014/main" id="{AFCA19E0-86AB-4A06-AE6A-84131C87C46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C707934D-A565-405B-BEF5-BA1EAD6E9709}" type="slidenum">
              <a:rPr lang="en-US" altLang="en-US" sz="1200">
                <a:effectLst>
                  <a:outerShdw blurRad="38100" dist="38100" dir="2700000" algn="tl">
                    <a:srgbClr val="000000"/>
                  </a:outerShdw>
                </a:effectLst>
              </a:rPr>
              <a:pPr algn="r" eaLnBrk="1" hangingPunct="1">
                <a:defRPr/>
              </a:pPr>
              <a:t>4</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645102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79EF-7AFB-4C87-813B-BF0D311C72CB}"/>
              </a:ext>
            </a:extLst>
          </p:cNvPr>
          <p:cNvSpPr>
            <a:spLocks noGrp="1"/>
          </p:cNvSpPr>
          <p:nvPr>
            <p:ph type="title"/>
          </p:nvPr>
        </p:nvSpPr>
        <p:spPr/>
        <p:txBody>
          <a:bodyPr/>
          <a:lstStyle/>
          <a:p>
            <a:r>
              <a:rPr lang="en-US" dirty="0"/>
              <a:t>organize</a:t>
            </a:r>
          </a:p>
        </p:txBody>
      </p:sp>
      <p:sp>
        <p:nvSpPr>
          <p:cNvPr id="3" name="Content Placeholder 2">
            <a:extLst>
              <a:ext uri="{FF2B5EF4-FFF2-40B4-BE49-F238E27FC236}">
                <a16:creationId xmlns:a16="http://schemas.microsoft.com/office/drawing/2014/main" id="{BD3B8F00-DE08-4C09-BF52-EE0DFD536D32}"/>
              </a:ext>
            </a:extLst>
          </p:cNvPr>
          <p:cNvSpPr>
            <a:spLocks noGrp="1"/>
          </p:cNvSpPr>
          <p:nvPr>
            <p:ph idx="1"/>
          </p:nvPr>
        </p:nvSpPr>
        <p:spPr/>
        <p:txBody>
          <a:bodyPr/>
          <a:lstStyle/>
          <a:p>
            <a:r>
              <a:rPr lang="en-US" sz="3200" dirty="0"/>
              <a:t>The best way to enhance the flow of a solicitation is with proper organization</a:t>
            </a:r>
          </a:p>
          <a:p>
            <a:r>
              <a:rPr lang="en-US" sz="3200" dirty="0"/>
              <a:t>Organization means that there are f</a:t>
            </a:r>
            <a:r>
              <a:rPr lang="en-US" sz="2800" dirty="0"/>
              <a:t>requent, discrete sections:</a:t>
            </a:r>
          </a:p>
          <a:p>
            <a:pPr lvl="1"/>
            <a:r>
              <a:rPr lang="en-US" sz="2800" dirty="0"/>
              <a:t>With headings</a:t>
            </a:r>
          </a:p>
          <a:p>
            <a:pPr lvl="1"/>
            <a:r>
              <a:rPr lang="en-US" sz="2800" dirty="0"/>
              <a:t>That contain all information pertaining to the topic of the heading</a:t>
            </a:r>
          </a:p>
          <a:p>
            <a:pPr lvl="1"/>
            <a:r>
              <a:rPr lang="en-US" sz="2800" dirty="0"/>
              <a:t>And, that allow rapid identification of what any given portion pertains to </a:t>
            </a:r>
          </a:p>
        </p:txBody>
      </p:sp>
      <p:sp>
        <p:nvSpPr>
          <p:cNvPr id="4" name="Footer Placeholder 3">
            <a:extLst>
              <a:ext uri="{FF2B5EF4-FFF2-40B4-BE49-F238E27FC236}">
                <a16:creationId xmlns:a16="http://schemas.microsoft.com/office/drawing/2014/main" id="{2EA6FE9D-3241-4020-AC5D-F5A9F3071D1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94E3224-2DB0-4DA1-B57A-1DDC50FAE0C8}"/>
              </a:ext>
            </a:extLst>
          </p:cNvPr>
          <p:cNvSpPr>
            <a:spLocks noGrp="1"/>
          </p:cNvSpPr>
          <p:nvPr>
            <p:ph type="sldNum" sz="quarter" idx="12"/>
          </p:nvPr>
        </p:nvSpPr>
        <p:spPr/>
        <p:txBody>
          <a:bodyPr/>
          <a:lstStyle/>
          <a:p>
            <a:fld id="{D57F1E4F-1CFF-5643-939E-02111984F565}" type="slidenum">
              <a:rPr lang="en-US" smtClean="0"/>
              <a:t>40</a:t>
            </a:fld>
            <a:endParaRPr lang="en-US" dirty="0"/>
          </a:p>
        </p:txBody>
      </p:sp>
    </p:spTree>
    <p:extLst>
      <p:ext uri="{BB962C8B-B14F-4D97-AF65-F5344CB8AC3E}">
        <p14:creationId xmlns:p14="http://schemas.microsoft.com/office/powerpoint/2010/main" val="1935556914"/>
      </p:ext>
    </p:extLst>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02" name="Rectangle 2">
            <a:extLst>
              <a:ext uri="{FF2B5EF4-FFF2-40B4-BE49-F238E27FC236}">
                <a16:creationId xmlns:a16="http://schemas.microsoft.com/office/drawing/2014/main" id="{660D9602-5119-4CED-AA20-FC6F1AFE61D7}"/>
              </a:ext>
            </a:extLst>
          </p:cNvPr>
          <p:cNvSpPr>
            <a:spLocks noGrp="1" noChangeArrowheads="1"/>
          </p:cNvSpPr>
          <p:nvPr>
            <p:ph type="title"/>
          </p:nvPr>
        </p:nvSpPr>
        <p:spPr>
          <a:xfrm>
            <a:off x="1981200" y="277814"/>
            <a:ext cx="8229600" cy="788987"/>
          </a:xfrm>
        </p:spPr>
        <p:txBody>
          <a:bodyPr>
            <a:normAutofit fontScale="90000"/>
          </a:bodyPr>
          <a:lstStyle/>
          <a:p>
            <a:pPr eaLnBrk="1" hangingPunct="1">
              <a:defRPr/>
            </a:pPr>
            <a:r>
              <a:rPr lang="en-US" dirty="0"/>
              <a:t>Secondary Competition </a:t>
            </a:r>
            <a:r>
              <a:rPr lang="en-US" sz="2400" dirty="0"/>
              <a:t>(Cont’d)</a:t>
            </a:r>
          </a:p>
        </p:txBody>
      </p:sp>
      <p:sp>
        <p:nvSpPr>
          <p:cNvPr id="2201603" name="Rectangle 3">
            <a:extLst>
              <a:ext uri="{FF2B5EF4-FFF2-40B4-BE49-F238E27FC236}">
                <a16:creationId xmlns:a16="http://schemas.microsoft.com/office/drawing/2014/main" id="{69E614E3-B9C1-47C9-8F2E-84258615681E}"/>
              </a:ext>
            </a:extLst>
          </p:cNvPr>
          <p:cNvSpPr>
            <a:spLocks noGrp="1" noChangeArrowheads="1"/>
          </p:cNvSpPr>
          <p:nvPr>
            <p:ph idx="1"/>
          </p:nvPr>
        </p:nvSpPr>
        <p:spPr>
          <a:xfrm>
            <a:off x="558280" y="1219200"/>
            <a:ext cx="11154524" cy="5257800"/>
          </a:xfrm>
        </p:spPr>
        <p:txBody>
          <a:bodyPr>
            <a:normAutofit lnSpcReduction="10000"/>
          </a:bodyPr>
          <a:lstStyle/>
          <a:p>
            <a:pPr eaLnBrk="1" hangingPunct="1">
              <a:defRPr/>
            </a:pPr>
            <a:r>
              <a:rPr lang="en-US" altLang="en-US" dirty="0"/>
              <a:t>To help avoid master contractor attrition </a:t>
            </a:r>
          </a:p>
          <a:p>
            <a:pPr lvl="1" eaLnBrk="1" hangingPunct="1">
              <a:defRPr/>
            </a:pPr>
            <a:r>
              <a:rPr lang="en-US" altLang="en-US" dirty="0"/>
              <a:t>Master contractors can be required to compete </a:t>
            </a:r>
          </a:p>
          <a:p>
            <a:pPr lvl="1" eaLnBrk="1" hangingPunct="1">
              <a:defRPr/>
            </a:pPr>
            <a:r>
              <a:rPr lang="en-US" altLang="en-US" dirty="0"/>
              <a:t>Or, this will be considered as an issue of responsibility in other contract awards</a:t>
            </a:r>
          </a:p>
          <a:p>
            <a:pPr lvl="1" eaLnBrk="1" hangingPunct="1">
              <a:defRPr/>
            </a:pPr>
            <a:r>
              <a:rPr lang="en-US" altLang="en-US" dirty="0"/>
              <a:t>However, master contractors can’t be compelled to quote competitive prices</a:t>
            </a:r>
          </a:p>
          <a:p>
            <a:pPr lvl="2" eaLnBrk="1" hangingPunct="1">
              <a:defRPr/>
            </a:pPr>
            <a:r>
              <a:rPr lang="en-US" altLang="en-US" dirty="0"/>
              <a:t>Vendors that quoted high master contract prices</a:t>
            </a:r>
          </a:p>
          <a:p>
            <a:pPr lvl="2" eaLnBrk="1" hangingPunct="1">
              <a:defRPr/>
            </a:pPr>
            <a:r>
              <a:rPr lang="en-US" altLang="en-US" dirty="0"/>
              <a:t>Can just quote the original high prices </a:t>
            </a:r>
          </a:p>
          <a:p>
            <a:pPr lvl="1" eaLnBrk="1" hangingPunct="1">
              <a:defRPr/>
            </a:pPr>
            <a:r>
              <a:rPr lang="en-US" altLang="en-US" dirty="0"/>
              <a:t>There also can be the uncompensated cost issue, per previous slides</a:t>
            </a:r>
          </a:p>
        </p:txBody>
      </p:sp>
      <p:sp>
        <p:nvSpPr>
          <p:cNvPr id="6" name="Footer Placeholder 3">
            <a:extLst>
              <a:ext uri="{FF2B5EF4-FFF2-40B4-BE49-F238E27FC236}">
                <a16:creationId xmlns:a16="http://schemas.microsoft.com/office/drawing/2014/main" id="{8F9F013D-88B0-448A-AB6C-D7582621ABF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1FB73FB-157B-4259-9613-7A4ADC6C5A0B}"/>
              </a:ext>
            </a:extLst>
          </p:cNvPr>
          <p:cNvSpPr>
            <a:spLocks noGrp="1"/>
          </p:cNvSpPr>
          <p:nvPr>
            <p:ph type="sldNum" sz="quarter" idx="12"/>
          </p:nvPr>
        </p:nvSpPr>
        <p:spPr/>
        <p:txBody>
          <a:bodyPr/>
          <a:lstStyle/>
          <a:p>
            <a:pPr>
              <a:defRPr/>
            </a:pPr>
            <a:fld id="{721A4957-7066-440F-BF44-16421AB92161}" type="slidenum">
              <a:rPr lang="en-US" altLang="en-US"/>
              <a:pPr>
                <a:defRPr/>
              </a:pPr>
              <a:t>400</a:t>
            </a:fld>
            <a:endParaRPr lang="en-US" altLang="en-US" dirty="0"/>
          </a:p>
        </p:txBody>
      </p:sp>
      <p:sp>
        <p:nvSpPr>
          <p:cNvPr id="5" name="Slide Number Placeholder 4">
            <a:extLst>
              <a:ext uri="{FF2B5EF4-FFF2-40B4-BE49-F238E27FC236}">
                <a16:creationId xmlns:a16="http://schemas.microsoft.com/office/drawing/2014/main" id="{F3EB4BD2-8098-483E-BBB6-B31C39EC35F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912393358"/>
      </p:ext>
    </p:extLst>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626" name="Rectangle 2">
            <a:extLst>
              <a:ext uri="{FF2B5EF4-FFF2-40B4-BE49-F238E27FC236}">
                <a16:creationId xmlns:a16="http://schemas.microsoft.com/office/drawing/2014/main" id="{E967C17F-98C7-4DAC-8F09-D6F32464A9C0}"/>
              </a:ext>
            </a:extLst>
          </p:cNvPr>
          <p:cNvSpPr>
            <a:spLocks noGrp="1" noChangeArrowheads="1"/>
          </p:cNvSpPr>
          <p:nvPr>
            <p:ph type="title"/>
          </p:nvPr>
        </p:nvSpPr>
        <p:spPr/>
        <p:txBody>
          <a:bodyPr/>
          <a:lstStyle/>
          <a:p>
            <a:pPr eaLnBrk="1" hangingPunct="1">
              <a:defRPr/>
            </a:pPr>
            <a:r>
              <a:rPr lang="en-US" dirty="0"/>
              <a:t>Secondary Competition </a:t>
            </a:r>
            <a:r>
              <a:rPr lang="en-US" sz="2400" dirty="0"/>
              <a:t>(Cont’d)</a:t>
            </a:r>
          </a:p>
        </p:txBody>
      </p:sp>
      <p:sp>
        <p:nvSpPr>
          <p:cNvPr id="2202627" name="Rectangle 3">
            <a:extLst>
              <a:ext uri="{FF2B5EF4-FFF2-40B4-BE49-F238E27FC236}">
                <a16:creationId xmlns:a16="http://schemas.microsoft.com/office/drawing/2014/main" id="{59344540-1E2D-4B64-8A5D-1CB4866538A2}"/>
              </a:ext>
            </a:extLst>
          </p:cNvPr>
          <p:cNvSpPr>
            <a:spLocks noGrp="1" noChangeArrowheads="1"/>
          </p:cNvSpPr>
          <p:nvPr>
            <p:ph idx="1"/>
          </p:nvPr>
        </p:nvSpPr>
        <p:spPr>
          <a:xfrm>
            <a:off x="1981200" y="1600201"/>
            <a:ext cx="8229600" cy="4759325"/>
          </a:xfrm>
        </p:spPr>
        <p:txBody>
          <a:bodyPr>
            <a:normAutofit fontScale="92500"/>
          </a:bodyPr>
          <a:lstStyle/>
          <a:p>
            <a:pPr eaLnBrk="1" hangingPunct="1">
              <a:defRPr/>
            </a:pPr>
            <a:r>
              <a:rPr lang="en-US" dirty="0"/>
              <a:t>Disadvantage of a finite number of awards</a:t>
            </a:r>
          </a:p>
          <a:p>
            <a:pPr lvl="1" eaLnBrk="1" hangingPunct="1">
              <a:defRPr/>
            </a:pPr>
            <a:r>
              <a:rPr lang="en-US" dirty="0"/>
              <a:t>If vendors quoted low rates to be one of the selected master contractors</a:t>
            </a:r>
          </a:p>
          <a:p>
            <a:pPr lvl="1" eaLnBrk="1" hangingPunct="1">
              <a:defRPr/>
            </a:pPr>
            <a:r>
              <a:rPr lang="en-US" dirty="0"/>
              <a:t>Over time these rates can become unprofitable for the now master contractor </a:t>
            </a:r>
          </a:p>
          <a:p>
            <a:pPr lvl="1" eaLnBrk="1" hangingPunct="1">
              <a:defRPr/>
            </a:pPr>
            <a:r>
              <a:rPr lang="en-US" dirty="0"/>
              <a:t>Depending upon what is allowed by the master contract</a:t>
            </a:r>
          </a:p>
          <a:p>
            <a:pPr lvl="1" eaLnBrk="1" hangingPunct="1">
              <a:defRPr/>
            </a:pPr>
            <a:r>
              <a:rPr lang="en-US" dirty="0"/>
              <a:t>Such master contractors can stop responding to task order competitions </a:t>
            </a:r>
          </a:p>
        </p:txBody>
      </p:sp>
      <p:sp>
        <p:nvSpPr>
          <p:cNvPr id="6" name="Footer Placeholder 3">
            <a:extLst>
              <a:ext uri="{FF2B5EF4-FFF2-40B4-BE49-F238E27FC236}">
                <a16:creationId xmlns:a16="http://schemas.microsoft.com/office/drawing/2014/main" id="{2832E32C-535A-4A61-8D27-56271C88E14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0EAB4F5-9957-41B1-94CD-C8615F083660}"/>
              </a:ext>
            </a:extLst>
          </p:cNvPr>
          <p:cNvSpPr>
            <a:spLocks noGrp="1"/>
          </p:cNvSpPr>
          <p:nvPr>
            <p:ph type="sldNum" sz="quarter" idx="12"/>
          </p:nvPr>
        </p:nvSpPr>
        <p:spPr/>
        <p:txBody>
          <a:bodyPr/>
          <a:lstStyle/>
          <a:p>
            <a:pPr>
              <a:defRPr/>
            </a:pPr>
            <a:fld id="{3770C42E-E1B6-41B8-80D6-A0D2A3016B7D}" type="slidenum">
              <a:rPr lang="en-US" altLang="en-US"/>
              <a:pPr>
                <a:defRPr/>
              </a:pPr>
              <a:t>401</a:t>
            </a:fld>
            <a:endParaRPr lang="en-US" altLang="en-US" dirty="0"/>
          </a:p>
        </p:txBody>
      </p:sp>
    </p:spTree>
    <p:extLst>
      <p:ext uri="{BB962C8B-B14F-4D97-AF65-F5344CB8AC3E}">
        <p14:creationId xmlns:p14="http://schemas.microsoft.com/office/powerpoint/2010/main" val="3557965508"/>
      </p:ext>
    </p:extLst>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3650" name="Rectangle 2">
            <a:extLst>
              <a:ext uri="{FF2B5EF4-FFF2-40B4-BE49-F238E27FC236}">
                <a16:creationId xmlns:a16="http://schemas.microsoft.com/office/drawing/2014/main" id="{D4659745-8622-4214-91DD-67258CBFBA04}"/>
              </a:ext>
            </a:extLst>
          </p:cNvPr>
          <p:cNvSpPr>
            <a:spLocks noGrp="1" noChangeArrowheads="1"/>
          </p:cNvSpPr>
          <p:nvPr>
            <p:ph type="title"/>
          </p:nvPr>
        </p:nvSpPr>
        <p:spPr/>
        <p:txBody>
          <a:bodyPr>
            <a:normAutofit fontScale="90000"/>
          </a:bodyPr>
          <a:lstStyle/>
          <a:p>
            <a:pPr eaLnBrk="1" hangingPunct="1">
              <a:defRPr/>
            </a:pPr>
            <a:r>
              <a:rPr lang="en-US" sz="4000" dirty="0"/>
              <a:t>Round-Robin Usage </a:t>
            </a:r>
            <a:br>
              <a:rPr lang="en-US" sz="4000" dirty="0"/>
            </a:br>
            <a:r>
              <a:rPr lang="en-US" sz="3400" dirty="0"/>
              <a:t>(Even Usage)</a:t>
            </a:r>
          </a:p>
        </p:txBody>
      </p:sp>
      <p:sp>
        <p:nvSpPr>
          <p:cNvPr id="2203651" name="Rectangle 3">
            <a:extLst>
              <a:ext uri="{FF2B5EF4-FFF2-40B4-BE49-F238E27FC236}">
                <a16:creationId xmlns:a16="http://schemas.microsoft.com/office/drawing/2014/main" id="{6AAC1059-CE05-4F1C-BF72-6A9DF9528973}"/>
              </a:ext>
            </a:extLst>
          </p:cNvPr>
          <p:cNvSpPr>
            <a:spLocks noGrp="1" noChangeArrowheads="1"/>
          </p:cNvSpPr>
          <p:nvPr>
            <p:ph idx="1"/>
          </p:nvPr>
        </p:nvSpPr>
        <p:spPr>
          <a:xfrm>
            <a:off x="1905000" y="1524001"/>
            <a:ext cx="8610600" cy="4606925"/>
          </a:xfrm>
        </p:spPr>
        <p:txBody>
          <a:bodyPr>
            <a:normAutofit/>
          </a:bodyPr>
          <a:lstStyle/>
          <a:p>
            <a:pPr eaLnBrk="1" hangingPunct="1">
              <a:defRPr/>
            </a:pPr>
            <a:r>
              <a:rPr lang="en-US" dirty="0"/>
              <a:t>All contractors (awardees) are:</a:t>
            </a:r>
          </a:p>
          <a:p>
            <a:pPr lvl="1" eaLnBrk="1" hangingPunct="1">
              <a:defRPr/>
            </a:pPr>
            <a:r>
              <a:rPr lang="en-US" dirty="0"/>
              <a:t>Used in rotation</a:t>
            </a:r>
          </a:p>
          <a:p>
            <a:pPr lvl="1" eaLnBrk="1" hangingPunct="1">
              <a:defRPr/>
            </a:pPr>
            <a:r>
              <a:rPr lang="en-US" dirty="0"/>
              <a:t>Contractors will receive virtually the same number of task order awards</a:t>
            </a:r>
          </a:p>
          <a:p>
            <a:pPr lvl="1" eaLnBrk="1" hangingPunct="1">
              <a:defRPr/>
            </a:pPr>
            <a:r>
              <a:rPr lang="en-US" dirty="0"/>
              <a:t>But, the value of respective task orders may be different </a:t>
            </a:r>
          </a:p>
        </p:txBody>
      </p:sp>
      <p:sp>
        <p:nvSpPr>
          <p:cNvPr id="6" name="Footer Placeholder 3">
            <a:extLst>
              <a:ext uri="{FF2B5EF4-FFF2-40B4-BE49-F238E27FC236}">
                <a16:creationId xmlns:a16="http://schemas.microsoft.com/office/drawing/2014/main" id="{C5D3BA2F-0B9D-40D7-9950-D9EB729A855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7E3E45B-AFCF-4D8D-8689-5F87CF00FAF2}"/>
              </a:ext>
            </a:extLst>
          </p:cNvPr>
          <p:cNvSpPr>
            <a:spLocks noGrp="1"/>
          </p:cNvSpPr>
          <p:nvPr>
            <p:ph type="sldNum" sz="quarter" idx="12"/>
          </p:nvPr>
        </p:nvSpPr>
        <p:spPr/>
        <p:txBody>
          <a:bodyPr/>
          <a:lstStyle/>
          <a:p>
            <a:pPr>
              <a:defRPr/>
            </a:pPr>
            <a:fld id="{29E90810-515A-41D8-86D7-03F0D074DAA2}" type="slidenum">
              <a:rPr lang="en-US" altLang="en-US"/>
              <a:pPr>
                <a:defRPr/>
              </a:pPr>
              <a:t>402</a:t>
            </a:fld>
            <a:endParaRPr lang="en-US" altLang="en-US" dirty="0"/>
          </a:p>
        </p:txBody>
      </p:sp>
      <p:sp>
        <p:nvSpPr>
          <p:cNvPr id="4" name="Footer Placeholder 3">
            <a:extLst>
              <a:ext uri="{FF2B5EF4-FFF2-40B4-BE49-F238E27FC236}">
                <a16:creationId xmlns:a16="http://schemas.microsoft.com/office/drawing/2014/main" id="{15BCA2ED-C352-4756-B0FA-3EB78661A40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94621165"/>
      </p:ext>
    </p:extLst>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5698" name="Rectangle 2">
            <a:extLst>
              <a:ext uri="{FF2B5EF4-FFF2-40B4-BE49-F238E27FC236}">
                <a16:creationId xmlns:a16="http://schemas.microsoft.com/office/drawing/2014/main" id="{A3615D52-5134-42FD-826A-137B435150A6}"/>
              </a:ext>
            </a:extLst>
          </p:cNvPr>
          <p:cNvSpPr>
            <a:spLocks noGrp="1" noChangeArrowheads="1"/>
          </p:cNvSpPr>
          <p:nvPr>
            <p:ph type="title"/>
          </p:nvPr>
        </p:nvSpPr>
        <p:spPr/>
        <p:txBody>
          <a:bodyPr>
            <a:normAutofit fontScale="90000"/>
          </a:bodyPr>
          <a:lstStyle/>
          <a:p>
            <a:pPr eaLnBrk="1" hangingPunct="1">
              <a:defRPr/>
            </a:pPr>
            <a:r>
              <a:rPr lang="en-US" sz="4000" dirty="0"/>
              <a:t>Round-Robin Usage </a:t>
            </a:r>
            <a:br>
              <a:rPr lang="en-US" sz="4000" dirty="0"/>
            </a:br>
            <a:r>
              <a:rPr lang="en-US" sz="3400" dirty="0"/>
              <a:t>(Even Usage) </a:t>
            </a:r>
            <a:r>
              <a:rPr lang="en-US" sz="2400" dirty="0"/>
              <a:t>(Cont’d)</a:t>
            </a:r>
          </a:p>
        </p:txBody>
      </p:sp>
      <p:sp>
        <p:nvSpPr>
          <p:cNvPr id="2205699" name="Rectangle 3">
            <a:extLst>
              <a:ext uri="{FF2B5EF4-FFF2-40B4-BE49-F238E27FC236}">
                <a16:creationId xmlns:a16="http://schemas.microsoft.com/office/drawing/2014/main" id="{5FE47E2E-CE25-43C9-8C88-D195C7365B88}"/>
              </a:ext>
            </a:extLst>
          </p:cNvPr>
          <p:cNvSpPr>
            <a:spLocks noGrp="1" noChangeArrowheads="1"/>
          </p:cNvSpPr>
          <p:nvPr>
            <p:ph idx="1"/>
          </p:nvPr>
        </p:nvSpPr>
        <p:spPr>
          <a:xfrm>
            <a:off x="1981200" y="1905000"/>
            <a:ext cx="8229600" cy="4191000"/>
          </a:xfrm>
        </p:spPr>
        <p:txBody>
          <a:bodyPr>
            <a:normAutofit fontScale="92500"/>
          </a:bodyPr>
          <a:lstStyle/>
          <a:p>
            <a:pPr eaLnBrk="1" hangingPunct="1">
              <a:defRPr/>
            </a:pPr>
            <a:r>
              <a:rPr lang="en-US" dirty="0"/>
              <a:t>i.e. if there are 4 master contractors and 20 task orders are issued </a:t>
            </a:r>
          </a:p>
          <a:p>
            <a:pPr lvl="1" eaLnBrk="1" hangingPunct="1">
              <a:defRPr/>
            </a:pPr>
            <a:r>
              <a:rPr lang="en-US" dirty="0"/>
              <a:t>Each contractor will receive 5 task order awards</a:t>
            </a:r>
          </a:p>
          <a:p>
            <a:pPr eaLnBrk="1" hangingPunct="1">
              <a:defRPr/>
            </a:pPr>
            <a:r>
              <a:rPr lang="en-US" dirty="0"/>
              <a:t>If there are 22 task orders issued</a:t>
            </a:r>
          </a:p>
          <a:p>
            <a:pPr lvl="1" eaLnBrk="1" hangingPunct="1">
              <a:defRPr/>
            </a:pPr>
            <a:r>
              <a:rPr lang="en-US" dirty="0"/>
              <a:t>2 master contractors will each receive 6 task order awards, and </a:t>
            </a:r>
          </a:p>
          <a:p>
            <a:pPr lvl="1" eaLnBrk="1" hangingPunct="1">
              <a:defRPr/>
            </a:pPr>
            <a:r>
              <a:rPr lang="en-US" dirty="0"/>
              <a:t>2 will receive 5 awards.</a:t>
            </a:r>
          </a:p>
          <a:p>
            <a:pPr eaLnBrk="1" hangingPunct="1">
              <a:defRPr/>
            </a:pPr>
            <a:endParaRPr lang="en-US" dirty="0"/>
          </a:p>
        </p:txBody>
      </p:sp>
      <p:sp>
        <p:nvSpPr>
          <p:cNvPr id="6" name="Footer Placeholder 3">
            <a:extLst>
              <a:ext uri="{FF2B5EF4-FFF2-40B4-BE49-F238E27FC236}">
                <a16:creationId xmlns:a16="http://schemas.microsoft.com/office/drawing/2014/main" id="{9F51F642-FF21-4D7A-8A72-67FC7876752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F1A05C3-8E2E-40B1-8D5C-6C64D8027A5F}"/>
              </a:ext>
            </a:extLst>
          </p:cNvPr>
          <p:cNvSpPr>
            <a:spLocks noGrp="1"/>
          </p:cNvSpPr>
          <p:nvPr>
            <p:ph type="sldNum" sz="quarter" idx="12"/>
          </p:nvPr>
        </p:nvSpPr>
        <p:spPr/>
        <p:txBody>
          <a:bodyPr/>
          <a:lstStyle/>
          <a:p>
            <a:pPr>
              <a:defRPr/>
            </a:pPr>
            <a:fld id="{64FD0826-C90F-4AAF-937C-792A63AD3105}" type="slidenum">
              <a:rPr lang="en-US" altLang="en-US"/>
              <a:pPr>
                <a:defRPr/>
              </a:pPr>
              <a:t>403</a:t>
            </a:fld>
            <a:endParaRPr lang="en-US" altLang="en-US" dirty="0"/>
          </a:p>
        </p:txBody>
      </p:sp>
    </p:spTree>
    <p:extLst>
      <p:ext uri="{BB962C8B-B14F-4D97-AF65-F5344CB8AC3E}">
        <p14:creationId xmlns:p14="http://schemas.microsoft.com/office/powerpoint/2010/main" val="1297972655"/>
      </p:ext>
    </p:extLst>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7746" name="Rectangle 2">
            <a:extLst>
              <a:ext uri="{FF2B5EF4-FFF2-40B4-BE49-F238E27FC236}">
                <a16:creationId xmlns:a16="http://schemas.microsoft.com/office/drawing/2014/main" id="{978EABDB-1D4A-4520-B3C4-EED034AA646C}"/>
              </a:ext>
            </a:extLst>
          </p:cNvPr>
          <p:cNvSpPr>
            <a:spLocks noGrp="1" noChangeArrowheads="1"/>
          </p:cNvSpPr>
          <p:nvPr>
            <p:ph type="title"/>
          </p:nvPr>
        </p:nvSpPr>
        <p:spPr/>
        <p:txBody>
          <a:bodyPr>
            <a:normAutofit fontScale="90000"/>
          </a:bodyPr>
          <a:lstStyle/>
          <a:p>
            <a:pPr eaLnBrk="1" hangingPunct="1">
              <a:lnSpc>
                <a:spcPct val="90000"/>
              </a:lnSpc>
              <a:defRPr/>
            </a:pPr>
            <a:r>
              <a:rPr lang="en-US" sz="4000" dirty="0"/>
              <a:t>Round-Robin Usage </a:t>
            </a:r>
            <a:br>
              <a:rPr lang="en-US" sz="4000" dirty="0"/>
            </a:br>
            <a:r>
              <a:rPr lang="en-US" sz="4000" dirty="0"/>
              <a:t> </a:t>
            </a:r>
            <a:r>
              <a:rPr lang="en-US" sz="3400" dirty="0"/>
              <a:t>(Even Usage) </a:t>
            </a:r>
            <a:r>
              <a:rPr lang="en-US" sz="2400" dirty="0"/>
              <a:t>(Cont’d)</a:t>
            </a:r>
          </a:p>
        </p:txBody>
      </p:sp>
      <p:sp>
        <p:nvSpPr>
          <p:cNvPr id="2207747" name="Rectangle 3">
            <a:extLst>
              <a:ext uri="{FF2B5EF4-FFF2-40B4-BE49-F238E27FC236}">
                <a16:creationId xmlns:a16="http://schemas.microsoft.com/office/drawing/2014/main" id="{36391854-E5CD-4870-96D4-95B106C84711}"/>
              </a:ext>
            </a:extLst>
          </p:cNvPr>
          <p:cNvSpPr>
            <a:spLocks noGrp="1" noChangeArrowheads="1"/>
          </p:cNvSpPr>
          <p:nvPr>
            <p:ph idx="1"/>
          </p:nvPr>
        </p:nvSpPr>
        <p:spPr>
          <a:xfrm>
            <a:off x="1981200" y="1676400"/>
            <a:ext cx="8229600" cy="4648200"/>
          </a:xfrm>
        </p:spPr>
        <p:txBody>
          <a:bodyPr>
            <a:normAutofit/>
          </a:bodyPr>
          <a:lstStyle/>
          <a:p>
            <a:pPr eaLnBrk="1" hangingPunct="1">
              <a:lnSpc>
                <a:spcPct val="90000"/>
              </a:lnSpc>
              <a:defRPr/>
            </a:pPr>
            <a:r>
              <a:rPr lang="en-US" altLang="en-US" sz="3600" dirty="0"/>
              <a:t>Advantages</a:t>
            </a:r>
          </a:p>
          <a:p>
            <a:pPr lvl="1" eaLnBrk="1" hangingPunct="1">
              <a:lnSpc>
                <a:spcPct val="90000"/>
              </a:lnSpc>
              <a:defRPr/>
            </a:pPr>
            <a:r>
              <a:rPr lang="en-US" altLang="en-US" sz="3200" dirty="0"/>
              <a:t>Easy to administer</a:t>
            </a:r>
          </a:p>
          <a:p>
            <a:pPr lvl="1" eaLnBrk="1" hangingPunct="1">
              <a:lnSpc>
                <a:spcPct val="90000"/>
              </a:lnSpc>
              <a:defRPr/>
            </a:pPr>
            <a:r>
              <a:rPr lang="en-US" altLang="en-US" sz="3200" dirty="0"/>
              <a:t>Has appearance of being “fair” to contractors</a:t>
            </a:r>
          </a:p>
          <a:p>
            <a:pPr lvl="1" eaLnBrk="1" hangingPunct="1">
              <a:lnSpc>
                <a:spcPct val="90000"/>
              </a:lnSpc>
              <a:defRPr/>
            </a:pPr>
            <a:r>
              <a:rPr lang="en-US" altLang="en-US" sz="3200" dirty="0"/>
              <a:t>Avoids issue of potentially uncompensated costs for master contractors </a:t>
            </a:r>
          </a:p>
          <a:p>
            <a:pPr lvl="2" eaLnBrk="1" hangingPunct="1">
              <a:lnSpc>
                <a:spcPct val="90000"/>
              </a:lnSpc>
              <a:defRPr/>
            </a:pPr>
            <a:r>
              <a:rPr lang="en-US" altLang="en-US" sz="2800" dirty="0"/>
              <a:t>Helps ensure that there will be some business to offset those costs against</a:t>
            </a:r>
          </a:p>
          <a:p>
            <a:pPr lvl="2" eaLnBrk="1" hangingPunct="1">
              <a:lnSpc>
                <a:spcPct val="90000"/>
              </a:lnSpc>
              <a:buFont typeface="Wingdings" panose="05000000000000000000" pitchFamily="2" charset="2"/>
              <a:buNone/>
              <a:defRPr/>
            </a:pPr>
            <a:endParaRPr lang="en-US" altLang="en-US" sz="2800" dirty="0"/>
          </a:p>
        </p:txBody>
      </p:sp>
      <p:sp>
        <p:nvSpPr>
          <p:cNvPr id="6" name="Footer Placeholder 3">
            <a:extLst>
              <a:ext uri="{FF2B5EF4-FFF2-40B4-BE49-F238E27FC236}">
                <a16:creationId xmlns:a16="http://schemas.microsoft.com/office/drawing/2014/main" id="{C53C5C89-AB8F-4694-9EF3-2EBCD574892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2B82390-7821-41E7-9800-2F4672AF8BF3}"/>
              </a:ext>
            </a:extLst>
          </p:cNvPr>
          <p:cNvSpPr>
            <a:spLocks noGrp="1"/>
          </p:cNvSpPr>
          <p:nvPr>
            <p:ph type="sldNum" sz="quarter" idx="12"/>
          </p:nvPr>
        </p:nvSpPr>
        <p:spPr/>
        <p:txBody>
          <a:bodyPr/>
          <a:lstStyle/>
          <a:p>
            <a:pPr>
              <a:defRPr/>
            </a:pPr>
            <a:fld id="{911F0D6B-438A-4AB1-B0FE-508DC163079A}" type="slidenum">
              <a:rPr lang="en-US" altLang="en-US"/>
              <a:pPr>
                <a:defRPr/>
              </a:pPr>
              <a:t>404</a:t>
            </a:fld>
            <a:endParaRPr lang="en-US" altLang="en-US" dirty="0"/>
          </a:p>
        </p:txBody>
      </p:sp>
    </p:spTree>
    <p:extLst>
      <p:ext uri="{BB962C8B-B14F-4D97-AF65-F5344CB8AC3E}">
        <p14:creationId xmlns:p14="http://schemas.microsoft.com/office/powerpoint/2010/main" val="29109653"/>
      </p:ext>
    </p:extLst>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9794" name="Rectangle 2">
            <a:extLst>
              <a:ext uri="{FF2B5EF4-FFF2-40B4-BE49-F238E27FC236}">
                <a16:creationId xmlns:a16="http://schemas.microsoft.com/office/drawing/2014/main" id="{FBB1F9BC-3AAA-4C30-B2FC-FD683C17F4B8}"/>
              </a:ext>
            </a:extLst>
          </p:cNvPr>
          <p:cNvSpPr>
            <a:spLocks noGrp="1" noChangeArrowheads="1"/>
          </p:cNvSpPr>
          <p:nvPr>
            <p:ph type="title"/>
          </p:nvPr>
        </p:nvSpPr>
        <p:spPr>
          <a:xfrm>
            <a:off x="1981200" y="277814"/>
            <a:ext cx="8229600" cy="1017587"/>
          </a:xfrm>
        </p:spPr>
        <p:txBody>
          <a:bodyPr>
            <a:normAutofit fontScale="90000"/>
          </a:bodyPr>
          <a:lstStyle/>
          <a:p>
            <a:pPr eaLnBrk="1" hangingPunct="1">
              <a:lnSpc>
                <a:spcPct val="90000"/>
              </a:lnSpc>
              <a:defRPr/>
            </a:pPr>
            <a:r>
              <a:rPr lang="en-US" sz="4000" dirty="0"/>
              <a:t>Round-Robin Usage </a:t>
            </a:r>
            <a:br>
              <a:rPr lang="en-US" sz="4000" dirty="0"/>
            </a:br>
            <a:r>
              <a:rPr lang="en-US" sz="4000" dirty="0"/>
              <a:t> </a:t>
            </a:r>
            <a:r>
              <a:rPr lang="en-US" sz="3400" dirty="0"/>
              <a:t>(Why it Shouldn’t be Used)</a:t>
            </a:r>
            <a:endParaRPr lang="en-US" sz="2700" dirty="0"/>
          </a:p>
        </p:txBody>
      </p:sp>
      <p:sp>
        <p:nvSpPr>
          <p:cNvPr id="2209795" name="Rectangle 3">
            <a:extLst>
              <a:ext uri="{FF2B5EF4-FFF2-40B4-BE49-F238E27FC236}">
                <a16:creationId xmlns:a16="http://schemas.microsoft.com/office/drawing/2014/main" id="{DC2ABC30-DF93-4AF2-9E29-4FCC7C8759D3}"/>
              </a:ext>
            </a:extLst>
          </p:cNvPr>
          <p:cNvSpPr>
            <a:spLocks noGrp="1" noChangeArrowheads="1"/>
          </p:cNvSpPr>
          <p:nvPr>
            <p:ph idx="1"/>
          </p:nvPr>
        </p:nvSpPr>
        <p:spPr>
          <a:xfrm>
            <a:off x="382553" y="1145357"/>
            <a:ext cx="11485985" cy="5712643"/>
          </a:xfrm>
        </p:spPr>
        <p:txBody>
          <a:bodyPr>
            <a:normAutofit/>
          </a:bodyPr>
          <a:lstStyle/>
          <a:p>
            <a:pPr eaLnBrk="1" hangingPunct="1">
              <a:defRPr/>
            </a:pPr>
            <a:r>
              <a:rPr lang="en-US" sz="3600" dirty="0"/>
              <a:t>Is least compliant with the “</a:t>
            </a:r>
            <a:r>
              <a:rPr lang="en-US" sz="3600" i="1" dirty="0">
                <a:solidFill>
                  <a:srgbClr val="99FF33"/>
                </a:solidFill>
              </a:rPr>
              <a:t>principles of competitive solicitation</a:t>
            </a:r>
            <a:r>
              <a:rPr lang="en-US" sz="3600" dirty="0"/>
              <a:t>”</a:t>
            </a:r>
          </a:p>
          <a:p>
            <a:pPr lvl="1" eaLnBrk="1" hangingPunct="1">
              <a:defRPr/>
            </a:pPr>
            <a:r>
              <a:rPr lang="en-US" sz="3200" dirty="0"/>
              <a:t>A vendor gets no more benefit for being the “</a:t>
            </a:r>
            <a:r>
              <a:rPr lang="en-US" sz="3200" dirty="0">
                <a:solidFill>
                  <a:srgbClr val="66FFFF"/>
                </a:solidFill>
              </a:rPr>
              <a:t>Best</a:t>
            </a:r>
            <a:r>
              <a:rPr lang="en-US" sz="3200" dirty="0"/>
              <a:t>”* than any other vendor not as good</a:t>
            </a:r>
          </a:p>
          <a:p>
            <a:pPr lvl="1" eaLnBrk="1" hangingPunct="1">
              <a:defRPr/>
            </a:pPr>
            <a:r>
              <a:rPr lang="en-US" sz="3200" dirty="0"/>
              <a:t>If you are the “</a:t>
            </a:r>
            <a:r>
              <a:rPr lang="en-US" sz="3200" dirty="0">
                <a:solidFill>
                  <a:srgbClr val="66FFFF"/>
                </a:solidFill>
              </a:rPr>
              <a:t>Best</a:t>
            </a:r>
            <a:r>
              <a:rPr lang="en-US" sz="3200" dirty="0"/>
              <a:t>”* under a competitive solicitation  </a:t>
            </a:r>
          </a:p>
          <a:p>
            <a:pPr lvl="2" eaLnBrk="1" hangingPunct="1">
              <a:spcAft>
                <a:spcPct val="50000"/>
              </a:spcAft>
              <a:defRPr/>
            </a:pPr>
            <a:r>
              <a:rPr lang="en-US" sz="2800" dirty="0"/>
              <a:t>You are rewarded by getting more business</a:t>
            </a:r>
          </a:p>
          <a:p>
            <a:pPr eaLnBrk="1" hangingPunct="1">
              <a:spcAft>
                <a:spcPct val="40000"/>
              </a:spcAft>
              <a:buFont typeface="Wingdings" panose="05000000000000000000" pitchFamily="2" charset="2"/>
              <a:buNone/>
              <a:defRPr/>
            </a:pPr>
            <a:r>
              <a:rPr lang="en-US" sz="2800" dirty="0"/>
              <a:t>*“</a:t>
            </a:r>
            <a:r>
              <a:rPr lang="en-US" sz="2800" dirty="0">
                <a:solidFill>
                  <a:srgbClr val="66FFFF"/>
                </a:solidFill>
              </a:rPr>
              <a:t>Best</a:t>
            </a:r>
            <a:r>
              <a:rPr lang="en-US" sz="2800" dirty="0"/>
              <a:t>” in terms of Price, or Price &amp; Technical factors (the most advantageous offer) </a:t>
            </a:r>
          </a:p>
        </p:txBody>
      </p:sp>
      <p:sp>
        <p:nvSpPr>
          <p:cNvPr id="6" name="Footer Placeholder 3">
            <a:extLst>
              <a:ext uri="{FF2B5EF4-FFF2-40B4-BE49-F238E27FC236}">
                <a16:creationId xmlns:a16="http://schemas.microsoft.com/office/drawing/2014/main" id="{3BE1C50F-94F8-4B46-A5B0-FB82DB2456C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3C2B0E7-DCD1-4C0B-B0A3-B7BAE8892DCD}"/>
              </a:ext>
            </a:extLst>
          </p:cNvPr>
          <p:cNvSpPr>
            <a:spLocks noGrp="1"/>
          </p:cNvSpPr>
          <p:nvPr>
            <p:ph type="sldNum" sz="quarter" idx="12"/>
          </p:nvPr>
        </p:nvSpPr>
        <p:spPr/>
        <p:txBody>
          <a:bodyPr/>
          <a:lstStyle/>
          <a:p>
            <a:pPr>
              <a:defRPr/>
            </a:pPr>
            <a:fld id="{09F4B8B2-8B09-4FFF-8701-43D5BF31C287}" type="slidenum">
              <a:rPr lang="en-US" altLang="en-US"/>
              <a:pPr>
                <a:defRPr/>
              </a:pPr>
              <a:t>405</a:t>
            </a:fld>
            <a:endParaRPr lang="en-US" altLang="en-US" dirty="0"/>
          </a:p>
        </p:txBody>
      </p:sp>
    </p:spTree>
    <p:extLst>
      <p:ext uri="{BB962C8B-B14F-4D97-AF65-F5344CB8AC3E}">
        <p14:creationId xmlns:p14="http://schemas.microsoft.com/office/powerpoint/2010/main" val="3944472337"/>
      </p:ext>
    </p:extLst>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42" name="Rectangle 2">
            <a:extLst>
              <a:ext uri="{FF2B5EF4-FFF2-40B4-BE49-F238E27FC236}">
                <a16:creationId xmlns:a16="http://schemas.microsoft.com/office/drawing/2014/main" id="{EB4B04C7-2765-435E-9D79-1CD7CA315580}"/>
              </a:ext>
            </a:extLst>
          </p:cNvPr>
          <p:cNvSpPr>
            <a:spLocks noGrp="1" noChangeArrowheads="1"/>
          </p:cNvSpPr>
          <p:nvPr>
            <p:ph type="title"/>
          </p:nvPr>
        </p:nvSpPr>
        <p:spPr/>
        <p:txBody>
          <a:bodyPr>
            <a:normAutofit fontScale="90000"/>
          </a:bodyPr>
          <a:lstStyle/>
          <a:p>
            <a:pPr eaLnBrk="1" hangingPunct="1">
              <a:lnSpc>
                <a:spcPct val="85000"/>
              </a:lnSpc>
              <a:defRPr/>
            </a:pPr>
            <a:r>
              <a:rPr lang="en-US" sz="4000" dirty="0"/>
              <a:t>Round-Robin Usage </a:t>
            </a:r>
            <a:br>
              <a:rPr lang="en-US" sz="4000" dirty="0"/>
            </a:br>
            <a:r>
              <a:rPr lang="en-US" sz="4000" dirty="0"/>
              <a:t> </a:t>
            </a:r>
            <a:r>
              <a:rPr lang="en-US" sz="3400" dirty="0"/>
              <a:t>(Disadvantages) </a:t>
            </a:r>
            <a:r>
              <a:rPr lang="en-US" sz="2400" dirty="0"/>
              <a:t>(Cont’d)</a:t>
            </a:r>
          </a:p>
        </p:txBody>
      </p:sp>
      <p:sp>
        <p:nvSpPr>
          <p:cNvPr id="2211843" name="Rectangle 3">
            <a:extLst>
              <a:ext uri="{FF2B5EF4-FFF2-40B4-BE49-F238E27FC236}">
                <a16:creationId xmlns:a16="http://schemas.microsoft.com/office/drawing/2014/main" id="{C9B960C6-BFB9-4F67-A0EF-558803E3FCB9}"/>
              </a:ext>
            </a:extLst>
          </p:cNvPr>
          <p:cNvSpPr>
            <a:spLocks noGrp="1" noChangeArrowheads="1"/>
          </p:cNvSpPr>
          <p:nvPr>
            <p:ph idx="1"/>
          </p:nvPr>
        </p:nvSpPr>
        <p:spPr>
          <a:xfrm>
            <a:off x="438345" y="1524000"/>
            <a:ext cx="11371101" cy="5105400"/>
          </a:xfrm>
        </p:spPr>
        <p:txBody>
          <a:bodyPr>
            <a:normAutofit/>
          </a:bodyPr>
          <a:lstStyle/>
          <a:p>
            <a:pPr eaLnBrk="1" hangingPunct="1">
              <a:lnSpc>
                <a:spcPct val="95000"/>
              </a:lnSpc>
              <a:defRPr/>
            </a:pPr>
            <a:r>
              <a:rPr lang="en-US" dirty="0"/>
              <a:t>Can be a disincentive to vendors to try to be the lowest in price or otherwise the best</a:t>
            </a:r>
          </a:p>
          <a:p>
            <a:pPr eaLnBrk="1" hangingPunct="1">
              <a:lnSpc>
                <a:spcPct val="95000"/>
              </a:lnSpc>
              <a:defRPr/>
            </a:pPr>
            <a:r>
              <a:rPr lang="en-US" dirty="0"/>
              <a:t>Vendors:</a:t>
            </a:r>
          </a:p>
          <a:p>
            <a:pPr lvl="1" eaLnBrk="1" hangingPunct="1">
              <a:lnSpc>
                <a:spcPct val="95000"/>
              </a:lnSpc>
              <a:defRPr/>
            </a:pPr>
            <a:r>
              <a:rPr lang="en-US" dirty="0"/>
              <a:t>Have to abide by quoted prices </a:t>
            </a:r>
          </a:p>
          <a:p>
            <a:pPr lvl="1" eaLnBrk="1" hangingPunct="1">
              <a:lnSpc>
                <a:spcPct val="95000"/>
              </a:lnSpc>
              <a:defRPr/>
            </a:pPr>
            <a:r>
              <a:rPr lang="en-US" dirty="0"/>
              <a:t>Have to provide the qualitative superiority which generally has a cost element to provide</a:t>
            </a:r>
          </a:p>
          <a:p>
            <a:pPr lvl="1" eaLnBrk="1" hangingPunct="1">
              <a:lnSpc>
                <a:spcPct val="95000"/>
              </a:lnSpc>
              <a:defRPr/>
            </a:pPr>
            <a:r>
              <a:rPr lang="en-US" dirty="0"/>
              <a:t>But, get no more benefit for doing so</a:t>
            </a:r>
          </a:p>
          <a:p>
            <a:pPr lvl="1" eaLnBrk="1" hangingPunct="1">
              <a:lnSpc>
                <a:spcPct val="95000"/>
              </a:lnSpc>
              <a:defRPr/>
            </a:pPr>
            <a:r>
              <a:rPr lang="en-US" dirty="0"/>
              <a:t>All of this violates the concept of lowering price to gain volume, which overall produces more return for a vendor</a:t>
            </a:r>
          </a:p>
        </p:txBody>
      </p:sp>
      <p:sp>
        <p:nvSpPr>
          <p:cNvPr id="6" name="Footer Placeholder 3">
            <a:extLst>
              <a:ext uri="{FF2B5EF4-FFF2-40B4-BE49-F238E27FC236}">
                <a16:creationId xmlns:a16="http://schemas.microsoft.com/office/drawing/2014/main" id="{DE7CF981-9F82-4B81-8AFD-BD25D44EB02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C686664-E01F-4B84-8225-AE55FBEDDBBC}"/>
              </a:ext>
            </a:extLst>
          </p:cNvPr>
          <p:cNvSpPr>
            <a:spLocks noGrp="1"/>
          </p:cNvSpPr>
          <p:nvPr>
            <p:ph type="sldNum" sz="quarter" idx="12"/>
          </p:nvPr>
        </p:nvSpPr>
        <p:spPr/>
        <p:txBody>
          <a:bodyPr/>
          <a:lstStyle/>
          <a:p>
            <a:pPr>
              <a:defRPr/>
            </a:pPr>
            <a:fld id="{0934992B-BF97-4192-A57E-971D1EB7BB7B}" type="slidenum">
              <a:rPr lang="en-US" altLang="en-US"/>
              <a:pPr>
                <a:defRPr/>
              </a:pPr>
              <a:t>406</a:t>
            </a:fld>
            <a:endParaRPr lang="en-US" altLang="en-US" dirty="0"/>
          </a:p>
        </p:txBody>
      </p:sp>
    </p:spTree>
    <p:extLst>
      <p:ext uri="{BB962C8B-B14F-4D97-AF65-F5344CB8AC3E}">
        <p14:creationId xmlns:p14="http://schemas.microsoft.com/office/powerpoint/2010/main" val="2052613533"/>
      </p:ext>
    </p:extLst>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3890" name="Rectangle 2">
            <a:extLst>
              <a:ext uri="{FF2B5EF4-FFF2-40B4-BE49-F238E27FC236}">
                <a16:creationId xmlns:a16="http://schemas.microsoft.com/office/drawing/2014/main" id="{5F091420-F575-45A5-8BA7-A0154506BF4A}"/>
              </a:ext>
            </a:extLst>
          </p:cNvPr>
          <p:cNvSpPr>
            <a:spLocks noGrp="1" noChangeArrowheads="1"/>
          </p:cNvSpPr>
          <p:nvPr>
            <p:ph type="title"/>
          </p:nvPr>
        </p:nvSpPr>
        <p:spPr>
          <a:xfrm>
            <a:off x="1981200" y="277814"/>
            <a:ext cx="8229600" cy="1093787"/>
          </a:xfrm>
        </p:spPr>
        <p:txBody>
          <a:bodyPr>
            <a:normAutofit fontScale="90000"/>
          </a:bodyPr>
          <a:lstStyle/>
          <a:p>
            <a:pPr eaLnBrk="1" hangingPunct="1">
              <a:lnSpc>
                <a:spcPct val="90000"/>
              </a:lnSpc>
              <a:defRPr/>
            </a:pPr>
            <a:r>
              <a:rPr lang="en-US" sz="4000" dirty="0"/>
              <a:t>Round-Robin Usage </a:t>
            </a:r>
            <a:br>
              <a:rPr lang="en-US" sz="4000" dirty="0"/>
            </a:br>
            <a:r>
              <a:rPr lang="en-US" sz="4000" dirty="0"/>
              <a:t> </a:t>
            </a:r>
            <a:r>
              <a:rPr lang="en-US" sz="3400" dirty="0"/>
              <a:t>(Disadvantages) </a:t>
            </a:r>
            <a:r>
              <a:rPr lang="en-US" sz="2400" dirty="0"/>
              <a:t>(Cont’d)</a:t>
            </a:r>
          </a:p>
        </p:txBody>
      </p:sp>
      <p:sp>
        <p:nvSpPr>
          <p:cNvPr id="2213891" name="Rectangle 3">
            <a:extLst>
              <a:ext uri="{FF2B5EF4-FFF2-40B4-BE49-F238E27FC236}">
                <a16:creationId xmlns:a16="http://schemas.microsoft.com/office/drawing/2014/main" id="{CFBDCF36-49AD-4BE0-BBB9-F517914BFE4F}"/>
              </a:ext>
            </a:extLst>
          </p:cNvPr>
          <p:cNvSpPr>
            <a:spLocks noGrp="1" noChangeArrowheads="1"/>
          </p:cNvSpPr>
          <p:nvPr>
            <p:ph idx="1"/>
          </p:nvPr>
        </p:nvSpPr>
        <p:spPr>
          <a:xfrm>
            <a:off x="1752600" y="1600200"/>
            <a:ext cx="8610600" cy="4953000"/>
          </a:xfrm>
        </p:spPr>
        <p:txBody>
          <a:bodyPr>
            <a:normAutofit fontScale="92500" lnSpcReduction="10000"/>
          </a:bodyPr>
          <a:lstStyle/>
          <a:p>
            <a:pPr eaLnBrk="1" hangingPunct="1">
              <a:defRPr/>
            </a:pPr>
            <a:r>
              <a:rPr lang="en-US" dirty="0"/>
              <a:t>From agency perspective, round robin usage</a:t>
            </a:r>
          </a:p>
          <a:p>
            <a:pPr eaLnBrk="1" hangingPunct="1">
              <a:defRPr/>
            </a:pPr>
            <a:r>
              <a:rPr lang="en-US" dirty="0">
                <a:solidFill>
                  <a:srgbClr val="FFFF00"/>
                </a:solidFill>
              </a:rPr>
              <a:t>Virtually assures that higher prices are paid, or lower quality received, or both </a:t>
            </a:r>
          </a:p>
          <a:p>
            <a:pPr lvl="1" eaLnBrk="1" hangingPunct="1">
              <a:defRPr/>
            </a:pPr>
            <a:r>
              <a:rPr lang="en-US" dirty="0"/>
              <a:t>Than with other multiple award scenarios</a:t>
            </a:r>
          </a:p>
          <a:p>
            <a:pPr eaLnBrk="1" hangingPunct="1">
              <a:defRPr/>
            </a:pPr>
            <a:r>
              <a:rPr lang="en-US" dirty="0"/>
              <a:t>For a master contract available for use by all agencies round robin usage could mean </a:t>
            </a:r>
          </a:p>
          <a:p>
            <a:pPr lvl="1" eaLnBrk="1" hangingPunct="1">
              <a:defRPr/>
            </a:pPr>
            <a:r>
              <a:rPr lang="en-US" dirty="0"/>
              <a:t>That an individual agency is penalized by having to pay more, or getting lower quality based strictly on where its task order is in the rotation</a:t>
            </a:r>
          </a:p>
        </p:txBody>
      </p:sp>
      <p:sp>
        <p:nvSpPr>
          <p:cNvPr id="6" name="Footer Placeholder 3">
            <a:extLst>
              <a:ext uri="{FF2B5EF4-FFF2-40B4-BE49-F238E27FC236}">
                <a16:creationId xmlns:a16="http://schemas.microsoft.com/office/drawing/2014/main" id="{17B11999-FA81-4724-8667-27D08C2AB85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36F3982-F5C6-4D74-A61F-D09E9E8623C3}"/>
              </a:ext>
            </a:extLst>
          </p:cNvPr>
          <p:cNvSpPr>
            <a:spLocks noGrp="1"/>
          </p:cNvSpPr>
          <p:nvPr>
            <p:ph type="sldNum" sz="quarter" idx="12"/>
          </p:nvPr>
        </p:nvSpPr>
        <p:spPr/>
        <p:txBody>
          <a:bodyPr/>
          <a:lstStyle/>
          <a:p>
            <a:pPr>
              <a:defRPr/>
            </a:pPr>
            <a:fld id="{6E857014-D1F8-4142-8F5A-E146BDBCBB44}" type="slidenum">
              <a:rPr lang="en-US" altLang="en-US"/>
              <a:pPr>
                <a:defRPr/>
              </a:pPr>
              <a:t>407</a:t>
            </a:fld>
            <a:endParaRPr lang="en-US" altLang="en-US" dirty="0"/>
          </a:p>
        </p:txBody>
      </p:sp>
    </p:spTree>
    <p:extLst>
      <p:ext uri="{BB962C8B-B14F-4D97-AF65-F5344CB8AC3E}">
        <p14:creationId xmlns:p14="http://schemas.microsoft.com/office/powerpoint/2010/main" val="2660652440"/>
      </p:ext>
    </p:extLst>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7986" name="Rectangle 2">
            <a:extLst>
              <a:ext uri="{FF2B5EF4-FFF2-40B4-BE49-F238E27FC236}">
                <a16:creationId xmlns:a16="http://schemas.microsoft.com/office/drawing/2014/main" id="{C6D2C09E-8529-4BEC-8200-8836A3676648}"/>
              </a:ext>
            </a:extLst>
          </p:cNvPr>
          <p:cNvSpPr>
            <a:spLocks noGrp="1" noChangeArrowheads="1"/>
          </p:cNvSpPr>
          <p:nvPr>
            <p:ph type="title"/>
          </p:nvPr>
        </p:nvSpPr>
        <p:spPr/>
        <p:txBody>
          <a:bodyPr>
            <a:normAutofit fontScale="90000"/>
          </a:bodyPr>
          <a:lstStyle/>
          <a:p>
            <a:pPr eaLnBrk="1" hangingPunct="1">
              <a:defRPr/>
            </a:pPr>
            <a:r>
              <a:rPr lang="en-US" sz="4000" dirty="0"/>
              <a:t>Round-Robin Usage </a:t>
            </a:r>
            <a:br>
              <a:rPr lang="en-US" sz="4000" dirty="0"/>
            </a:br>
            <a:r>
              <a:rPr lang="en-US" sz="4000" dirty="0"/>
              <a:t> </a:t>
            </a:r>
            <a:r>
              <a:rPr lang="en-US" sz="3400" dirty="0"/>
              <a:t>Agency Disadvantages </a:t>
            </a:r>
            <a:r>
              <a:rPr lang="en-US" sz="2700" dirty="0"/>
              <a:t>(Cont’d)</a:t>
            </a:r>
          </a:p>
        </p:txBody>
      </p:sp>
      <p:sp>
        <p:nvSpPr>
          <p:cNvPr id="2217987" name="Rectangle 3">
            <a:extLst>
              <a:ext uri="{FF2B5EF4-FFF2-40B4-BE49-F238E27FC236}">
                <a16:creationId xmlns:a16="http://schemas.microsoft.com/office/drawing/2014/main" id="{12AFE1C0-505C-4A97-A99E-14D88B488003}"/>
              </a:ext>
            </a:extLst>
          </p:cNvPr>
          <p:cNvSpPr>
            <a:spLocks noGrp="1" noChangeArrowheads="1"/>
          </p:cNvSpPr>
          <p:nvPr>
            <p:ph idx="1"/>
          </p:nvPr>
        </p:nvSpPr>
        <p:spPr>
          <a:xfrm>
            <a:off x="1905000" y="1600201"/>
            <a:ext cx="8229600" cy="4530725"/>
          </a:xfrm>
        </p:spPr>
        <p:txBody>
          <a:bodyPr>
            <a:normAutofit lnSpcReduction="10000"/>
          </a:bodyPr>
          <a:lstStyle/>
          <a:p>
            <a:pPr eaLnBrk="1" hangingPunct="1">
              <a:defRPr/>
            </a:pPr>
            <a:r>
              <a:rPr lang="en-US" dirty="0"/>
              <a:t>This could result in:</a:t>
            </a:r>
          </a:p>
          <a:p>
            <a:pPr lvl="1" eaLnBrk="1" hangingPunct="1">
              <a:defRPr/>
            </a:pPr>
            <a:r>
              <a:rPr lang="en-US" dirty="0"/>
              <a:t>Agencies seeking to opt out of an award at a particular time to try to avoid a particular contractor, due to high cost or perceived lower quality</a:t>
            </a:r>
          </a:p>
          <a:p>
            <a:pPr lvl="1" eaLnBrk="1" hangingPunct="1">
              <a:defRPr/>
            </a:pPr>
            <a:r>
              <a:rPr lang="en-US" dirty="0"/>
              <a:t>Disrupting the flow of awards due to agencies continually seeking to learn which contractor they would get if they submitted a request at any given point in time</a:t>
            </a:r>
          </a:p>
        </p:txBody>
      </p:sp>
      <p:sp>
        <p:nvSpPr>
          <p:cNvPr id="6" name="Footer Placeholder 3">
            <a:extLst>
              <a:ext uri="{FF2B5EF4-FFF2-40B4-BE49-F238E27FC236}">
                <a16:creationId xmlns:a16="http://schemas.microsoft.com/office/drawing/2014/main" id="{B4B747E5-C47A-43C7-BC89-5CEFF9BC3D5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097FAAC-9FBC-448D-AAF0-FAE7A4D79FD2}"/>
              </a:ext>
            </a:extLst>
          </p:cNvPr>
          <p:cNvSpPr>
            <a:spLocks noGrp="1"/>
          </p:cNvSpPr>
          <p:nvPr>
            <p:ph type="sldNum" sz="quarter" idx="12"/>
          </p:nvPr>
        </p:nvSpPr>
        <p:spPr/>
        <p:txBody>
          <a:bodyPr/>
          <a:lstStyle/>
          <a:p>
            <a:pPr>
              <a:defRPr/>
            </a:pPr>
            <a:fld id="{E886F1E5-2B5C-40A6-9B9D-18883456C7CA}" type="slidenum">
              <a:rPr lang="en-US" altLang="en-US"/>
              <a:pPr>
                <a:defRPr/>
              </a:pPr>
              <a:t>408</a:t>
            </a:fld>
            <a:endParaRPr lang="en-US" altLang="en-US" dirty="0"/>
          </a:p>
        </p:txBody>
      </p:sp>
    </p:spTree>
    <p:extLst>
      <p:ext uri="{BB962C8B-B14F-4D97-AF65-F5344CB8AC3E}">
        <p14:creationId xmlns:p14="http://schemas.microsoft.com/office/powerpoint/2010/main" val="3978341722"/>
      </p:ext>
    </p:extLst>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0034" name="Rectangle 2">
            <a:extLst>
              <a:ext uri="{FF2B5EF4-FFF2-40B4-BE49-F238E27FC236}">
                <a16:creationId xmlns:a16="http://schemas.microsoft.com/office/drawing/2014/main" id="{2FDB906D-5CEB-4CF3-A140-4FBEA40D5FB7}"/>
              </a:ext>
            </a:extLst>
          </p:cNvPr>
          <p:cNvSpPr>
            <a:spLocks noGrp="1" noChangeArrowheads="1"/>
          </p:cNvSpPr>
          <p:nvPr>
            <p:ph type="title"/>
          </p:nvPr>
        </p:nvSpPr>
        <p:spPr>
          <a:xfrm>
            <a:off x="1981200" y="277814"/>
            <a:ext cx="8229600" cy="1017587"/>
          </a:xfrm>
        </p:spPr>
        <p:txBody>
          <a:bodyPr>
            <a:normAutofit fontScale="90000"/>
          </a:bodyPr>
          <a:lstStyle/>
          <a:p>
            <a:pPr eaLnBrk="1" hangingPunct="1">
              <a:lnSpc>
                <a:spcPct val="90000"/>
              </a:lnSpc>
              <a:defRPr/>
            </a:pPr>
            <a:r>
              <a:rPr lang="en-US" sz="4000" dirty="0"/>
              <a:t>Round-Robin Usage </a:t>
            </a:r>
            <a:br>
              <a:rPr lang="en-US" sz="4000" dirty="0"/>
            </a:br>
            <a:r>
              <a:rPr lang="en-US" sz="4000" dirty="0"/>
              <a:t> </a:t>
            </a:r>
            <a:r>
              <a:rPr lang="en-US" sz="3400" dirty="0"/>
              <a:t>Agency Disadvantages </a:t>
            </a:r>
            <a:r>
              <a:rPr lang="en-US" sz="2400" dirty="0"/>
              <a:t>(Cont’d)</a:t>
            </a:r>
          </a:p>
        </p:txBody>
      </p:sp>
      <p:sp>
        <p:nvSpPr>
          <p:cNvPr id="2220035" name="Rectangle 3">
            <a:extLst>
              <a:ext uri="{FF2B5EF4-FFF2-40B4-BE49-F238E27FC236}">
                <a16:creationId xmlns:a16="http://schemas.microsoft.com/office/drawing/2014/main" id="{FFB73029-5B62-4BC6-96C2-EF885C1E670C}"/>
              </a:ext>
            </a:extLst>
          </p:cNvPr>
          <p:cNvSpPr>
            <a:spLocks noGrp="1" noChangeArrowheads="1"/>
          </p:cNvSpPr>
          <p:nvPr>
            <p:ph idx="1"/>
          </p:nvPr>
        </p:nvSpPr>
        <p:spPr>
          <a:xfrm>
            <a:off x="1905000" y="1524000"/>
            <a:ext cx="8229600" cy="4953000"/>
          </a:xfrm>
        </p:spPr>
        <p:txBody>
          <a:bodyPr>
            <a:normAutofit fontScale="92500"/>
          </a:bodyPr>
          <a:lstStyle/>
          <a:p>
            <a:pPr eaLnBrk="1" hangingPunct="1">
              <a:defRPr/>
            </a:pPr>
            <a:r>
              <a:rPr lang="en-US" dirty="0"/>
              <a:t>Could even result in agencies</a:t>
            </a:r>
          </a:p>
          <a:p>
            <a:pPr lvl="1" eaLnBrk="1" hangingPunct="1">
              <a:defRPr/>
            </a:pPr>
            <a:r>
              <a:rPr lang="en-US" dirty="0"/>
              <a:t>Seeking to temporarily rescind a request until another agency got a particular contractor, and then seeking to resubmit the request to try to get a favored contractor </a:t>
            </a:r>
          </a:p>
          <a:p>
            <a:pPr lvl="1" eaLnBrk="1" hangingPunct="1">
              <a:defRPr/>
            </a:pPr>
            <a:r>
              <a:rPr lang="en-US" dirty="0"/>
              <a:t>Refusing (in non-mandatory usage situations) to use the master contract if they had no control over which contractor received their award</a:t>
            </a:r>
          </a:p>
          <a:p>
            <a:pPr lvl="2" eaLnBrk="1" hangingPunct="1">
              <a:defRPr/>
            </a:pPr>
            <a:r>
              <a:rPr lang="en-US" dirty="0"/>
              <a:t>Due to cost or quality considerations</a:t>
            </a:r>
          </a:p>
        </p:txBody>
      </p:sp>
      <p:sp>
        <p:nvSpPr>
          <p:cNvPr id="6" name="Footer Placeholder 3">
            <a:extLst>
              <a:ext uri="{FF2B5EF4-FFF2-40B4-BE49-F238E27FC236}">
                <a16:creationId xmlns:a16="http://schemas.microsoft.com/office/drawing/2014/main" id="{25D06403-294E-47BA-85A9-9009F6ED2E5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858171F-7F15-4CBF-A5C3-0F7E2739DCE9}"/>
              </a:ext>
            </a:extLst>
          </p:cNvPr>
          <p:cNvSpPr>
            <a:spLocks noGrp="1"/>
          </p:cNvSpPr>
          <p:nvPr>
            <p:ph type="sldNum" sz="quarter" idx="12"/>
          </p:nvPr>
        </p:nvSpPr>
        <p:spPr/>
        <p:txBody>
          <a:bodyPr/>
          <a:lstStyle/>
          <a:p>
            <a:pPr>
              <a:defRPr/>
            </a:pPr>
            <a:fld id="{27643F7D-AF56-4AD5-A51D-3D84BC32CA90}" type="slidenum">
              <a:rPr lang="en-US" altLang="en-US"/>
              <a:pPr>
                <a:defRPr/>
              </a:pPr>
              <a:t>409</a:t>
            </a:fld>
            <a:endParaRPr lang="en-US" altLang="en-US" dirty="0"/>
          </a:p>
        </p:txBody>
      </p:sp>
      <p:sp>
        <p:nvSpPr>
          <p:cNvPr id="5" name="Slide Number Placeholder 4">
            <a:extLst>
              <a:ext uri="{FF2B5EF4-FFF2-40B4-BE49-F238E27FC236}">
                <a16:creationId xmlns:a16="http://schemas.microsoft.com/office/drawing/2014/main" id="{17473555-2AE6-4858-9D23-EBEE0033DD53}"/>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6665830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79EF-7AFB-4C87-813B-BF0D311C72CB}"/>
              </a:ext>
            </a:extLst>
          </p:cNvPr>
          <p:cNvSpPr>
            <a:spLocks noGrp="1"/>
          </p:cNvSpPr>
          <p:nvPr>
            <p:ph type="title"/>
          </p:nvPr>
        </p:nvSpPr>
        <p:spPr/>
        <p:txBody>
          <a:bodyPr/>
          <a:lstStyle/>
          <a:p>
            <a:r>
              <a:rPr lang="en-US" b="0" dirty="0"/>
              <a:t>Organize: </a:t>
            </a:r>
            <a:r>
              <a:rPr lang="en-US" dirty="0"/>
              <a:t>frequent sections</a:t>
            </a:r>
          </a:p>
        </p:txBody>
      </p:sp>
      <p:sp>
        <p:nvSpPr>
          <p:cNvPr id="3" name="Content Placeholder 2">
            <a:extLst>
              <a:ext uri="{FF2B5EF4-FFF2-40B4-BE49-F238E27FC236}">
                <a16:creationId xmlns:a16="http://schemas.microsoft.com/office/drawing/2014/main" id="{BD3B8F00-DE08-4C09-BF52-EE0DFD536D32}"/>
              </a:ext>
            </a:extLst>
          </p:cNvPr>
          <p:cNvSpPr>
            <a:spLocks noGrp="1"/>
          </p:cNvSpPr>
          <p:nvPr>
            <p:ph idx="1"/>
          </p:nvPr>
        </p:nvSpPr>
        <p:spPr>
          <a:xfrm>
            <a:off x="233265" y="914399"/>
            <a:ext cx="11728580" cy="5617030"/>
          </a:xfrm>
        </p:spPr>
        <p:txBody>
          <a:bodyPr>
            <a:normAutofit fontScale="92500" lnSpcReduction="20000"/>
          </a:bodyPr>
          <a:lstStyle/>
          <a:p>
            <a:r>
              <a:rPr lang="en-US" dirty="0"/>
              <a:t>Try to present requirements in relatively </a:t>
            </a:r>
            <a:r>
              <a:rPr lang="en-US" b="1" dirty="0">
                <a:solidFill>
                  <a:srgbClr val="FF0000"/>
                </a:solidFill>
              </a:rPr>
              <a:t>bite size segments</a:t>
            </a:r>
          </a:p>
          <a:p>
            <a:r>
              <a:rPr lang="en-US" dirty="0"/>
              <a:t>It is overwhelming to read page after page of requirements that seemingly drag-on forever </a:t>
            </a:r>
          </a:p>
          <a:p>
            <a:r>
              <a:rPr lang="en-US" dirty="0"/>
              <a:t>Occasionally, the reader needs to “come up for air” or “take a breather”</a:t>
            </a:r>
          </a:p>
          <a:p>
            <a:r>
              <a:rPr lang="en-US" dirty="0"/>
              <a:t>To keep a fresh focus on what is being read, in all logical and convenient places there should be:</a:t>
            </a:r>
          </a:p>
          <a:p>
            <a:pPr lvl="1"/>
            <a:r>
              <a:rPr lang="en-US" dirty="0"/>
              <a:t>Some type of heading to indicate whenever there is any change in what is being discussed</a:t>
            </a:r>
          </a:p>
          <a:p>
            <a:pPr lvl="1"/>
            <a:r>
              <a:rPr lang="en-US" dirty="0"/>
              <a:t>A continual reminder of where the reader is in the document</a:t>
            </a:r>
          </a:p>
          <a:p>
            <a:pPr lvl="2"/>
            <a:r>
              <a:rPr lang="en-US" dirty="0"/>
              <a:t>The topic being discussed</a:t>
            </a:r>
          </a:p>
        </p:txBody>
      </p:sp>
      <p:sp>
        <p:nvSpPr>
          <p:cNvPr id="4" name="Footer Placeholder 3">
            <a:extLst>
              <a:ext uri="{FF2B5EF4-FFF2-40B4-BE49-F238E27FC236}">
                <a16:creationId xmlns:a16="http://schemas.microsoft.com/office/drawing/2014/main" id="{2EA6FE9D-3241-4020-AC5D-F5A9F3071D1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94E3224-2DB0-4DA1-B57A-1DDC50FAE0C8}"/>
              </a:ext>
            </a:extLst>
          </p:cNvPr>
          <p:cNvSpPr>
            <a:spLocks noGrp="1"/>
          </p:cNvSpPr>
          <p:nvPr>
            <p:ph type="sldNum" sz="quarter" idx="12"/>
          </p:nvPr>
        </p:nvSpPr>
        <p:spPr/>
        <p:txBody>
          <a:bodyPr/>
          <a:lstStyle/>
          <a:p>
            <a:fld id="{D57F1E4F-1CFF-5643-939E-02111984F565}" type="slidenum">
              <a:rPr lang="en-US" smtClean="0"/>
              <a:t>41</a:t>
            </a:fld>
            <a:endParaRPr lang="en-US" dirty="0"/>
          </a:p>
        </p:txBody>
      </p:sp>
    </p:spTree>
    <p:extLst>
      <p:ext uri="{BB962C8B-B14F-4D97-AF65-F5344CB8AC3E}">
        <p14:creationId xmlns:p14="http://schemas.microsoft.com/office/powerpoint/2010/main" val="489788001"/>
      </p:ext>
    </p:extLst>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5394" name="Rectangle 2">
            <a:extLst>
              <a:ext uri="{FF2B5EF4-FFF2-40B4-BE49-F238E27FC236}">
                <a16:creationId xmlns:a16="http://schemas.microsoft.com/office/drawing/2014/main" id="{3FBD26E6-ED86-4AEE-8711-98C6992F3065}"/>
              </a:ext>
            </a:extLst>
          </p:cNvPr>
          <p:cNvSpPr>
            <a:spLocks noGrp="1" noChangeArrowheads="1"/>
          </p:cNvSpPr>
          <p:nvPr>
            <p:ph type="title"/>
          </p:nvPr>
        </p:nvSpPr>
        <p:spPr/>
        <p:txBody>
          <a:bodyPr>
            <a:normAutofit fontScale="90000"/>
          </a:bodyPr>
          <a:lstStyle/>
          <a:p>
            <a:pPr eaLnBrk="1" hangingPunct="1">
              <a:defRPr/>
            </a:pPr>
            <a:r>
              <a:rPr lang="en-US" sz="4000" dirty="0"/>
              <a:t>Hybrid/Combination</a:t>
            </a:r>
            <a:br>
              <a:rPr lang="en-US" sz="4000" dirty="0"/>
            </a:br>
            <a:r>
              <a:rPr lang="en-US" sz="4000" dirty="0"/>
              <a:t>Example</a:t>
            </a:r>
          </a:p>
        </p:txBody>
      </p:sp>
      <p:sp>
        <p:nvSpPr>
          <p:cNvPr id="2235395" name="Rectangle 3">
            <a:extLst>
              <a:ext uri="{FF2B5EF4-FFF2-40B4-BE49-F238E27FC236}">
                <a16:creationId xmlns:a16="http://schemas.microsoft.com/office/drawing/2014/main" id="{15AFBBCD-01BE-4577-A666-B6CE3B505968}"/>
              </a:ext>
            </a:extLst>
          </p:cNvPr>
          <p:cNvSpPr>
            <a:spLocks noGrp="1" noChangeArrowheads="1"/>
          </p:cNvSpPr>
          <p:nvPr>
            <p:ph idx="1"/>
          </p:nvPr>
        </p:nvSpPr>
        <p:spPr>
          <a:xfrm>
            <a:off x="1981200" y="1600200"/>
            <a:ext cx="8229600" cy="4648200"/>
          </a:xfrm>
        </p:spPr>
        <p:txBody>
          <a:bodyPr>
            <a:normAutofit fontScale="92500" lnSpcReduction="10000"/>
          </a:bodyPr>
          <a:lstStyle/>
          <a:p>
            <a:pPr eaLnBrk="1" hangingPunct="1">
              <a:defRPr/>
            </a:pPr>
            <a:r>
              <a:rPr lang="en-US" dirty="0"/>
              <a:t>Foreign language interpretation services</a:t>
            </a:r>
          </a:p>
          <a:p>
            <a:pPr eaLnBrk="1" hangingPunct="1">
              <a:defRPr/>
            </a:pPr>
            <a:r>
              <a:rPr lang="en-US" dirty="0"/>
              <a:t>Contracts to be awarded in 3 functional areas</a:t>
            </a:r>
          </a:p>
          <a:p>
            <a:pPr lvl="1" eaLnBrk="1" hangingPunct="1">
              <a:defRPr/>
            </a:pPr>
            <a:r>
              <a:rPr lang="en-US" dirty="0"/>
              <a:t>Telephone interpretation</a:t>
            </a:r>
          </a:p>
          <a:p>
            <a:pPr lvl="2" eaLnBrk="1" hangingPunct="1">
              <a:defRPr/>
            </a:pPr>
            <a:r>
              <a:rPr lang="en-US" dirty="0"/>
              <a:t>1 award</a:t>
            </a:r>
          </a:p>
          <a:p>
            <a:pPr lvl="1" eaLnBrk="1" hangingPunct="1">
              <a:defRPr/>
            </a:pPr>
            <a:r>
              <a:rPr lang="en-US" dirty="0"/>
              <a:t>On-site (in-person) interpretation</a:t>
            </a:r>
          </a:p>
          <a:p>
            <a:pPr lvl="2" eaLnBrk="1" hangingPunct="1">
              <a:defRPr/>
            </a:pPr>
            <a:r>
              <a:rPr lang="en-US" b="1" dirty="0">
                <a:solidFill>
                  <a:srgbClr val="66FFFF"/>
                </a:solidFill>
              </a:rPr>
              <a:t>2 awards</a:t>
            </a:r>
          </a:p>
          <a:p>
            <a:pPr lvl="1" eaLnBrk="1" hangingPunct="1">
              <a:defRPr/>
            </a:pPr>
            <a:r>
              <a:rPr lang="en-US" dirty="0"/>
              <a:t>Written document interpretation</a:t>
            </a:r>
          </a:p>
          <a:p>
            <a:pPr lvl="2" eaLnBrk="1" hangingPunct="1">
              <a:defRPr/>
            </a:pPr>
            <a:r>
              <a:rPr lang="en-US" dirty="0"/>
              <a:t>1 award</a:t>
            </a:r>
          </a:p>
        </p:txBody>
      </p:sp>
      <p:sp>
        <p:nvSpPr>
          <p:cNvPr id="6" name="Footer Placeholder 3">
            <a:extLst>
              <a:ext uri="{FF2B5EF4-FFF2-40B4-BE49-F238E27FC236}">
                <a16:creationId xmlns:a16="http://schemas.microsoft.com/office/drawing/2014/main" id="{00A6DB42-9607-4DF7-BB20-25950301407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4A0FD39-16AF-4113-8B38-DC123D5B0484}"/>
              </a:ext>
            </a:extLst>
          </p:cNvPr>
          <p:cNvSpPr>
            <a:spLocks noGrp="1"/>
          </p:cNvSpPr>
          <p:nvPr>
            <p:ph type="sldNum" sz="quarter" idx="12"/>
          </p:nvPr>
        </p:nvSpPr>
        <p:spPr/>
        <p:txBody>
          <a:bodyPr/>
          <a:lstStyle/>
          <a:p>
            <a:pPr>
              <a:defRPr/>
            </a:pPr>
            <a:fld id="{5E4BE5AD-857F-47A9-816B-C29B38982CCE}" type="slidenum">
              <a:rPr lang="en-US" altLang="en-US"/>
              <a:pPr>
                <a:defRPr/>
              </a:pPr>
              <a:t>410</a:t>
            </a:fld>
            <a:endParaRPr lang="en-US" altLang="en-US" dirty="0"/>
          </a:p>
        </p:txBody>
      </p:sp>
      <p:sp>
        <p:nvSpPr>
          <p:cNvPr id="4" name="Footer Placeholder 3">
            <a:extLst>
              <a:ext uri="{FF2B5EF4-FFF2-40B4-BE49-F238E27FC236}">
                <a16:creationId xmlns:a16="http://schemas.microsoft.com/office/drawing/2014/main" id="{3EB72761-466C-4623-9AA7-8BBFC937BF42}"/>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875480403"/>
      </p:ext>
    </p:extLst>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6418" name="Rectangle 2">
            <a:extLst>
              <a:ext uri="{FF2B5EF4-FFF2-40B4-BE49-F238E27FC236}">
                <a16:creationId xmlns:a16="http://schemas.microsoft.com/office/drawing/2014/main" id="{F1BE9CD7-3994-4661-B995-FF7A60574630}"/>
              </a:ext>
            </a:extLst>
          </p:cNvPr>
          <p:cNvSpPr>
            <a:spLocks noGrp="1" noChangeArrowheads="1"/>
          </p:cNvSpPr>
          <p:nvPr>
            <p:ph type="title"/>
          </p:nvPr>
        </p:nvSpPr>
        <p:spPr>
          <a:xfrm>
            <a:off x="1524000" y="277813"/>
            <a:ext cx="9144000" cy="1143000"/>
          </a:xfrm>
        </p:spPr>
        <p:txBody>
          <a:bodyPr>
            <a:normAutofit fontScale="90000"/>
          </a:bodyPr>
          <a:lstStyle/>
          <a:p>
            <a:pPr eaLnBrk="1" hangingPunct="1">
              <a:defRPr/>
            </a:pPr>
            <a:r>
              <a:rPr lang="en-US" dirty="0"/>
              <a:t>Hybrid/Combination</a:t>
            </a:r>
            <a:br>
              <a:rPr lang="en-US" dirty="0"/>
            </a:br>
            <a:r>
              <a:rPr lang="en-US" sz="3000" dirty="0"/>
              <a:t>Language Interpretation Services Example </a:t>
            </a:r>
            <a:r>
              <a:rPr lang="en-US" sz="2400" dirty="0"/>
              <a:t>(Cont’d)</a:t>
            </a:r>
          </a:p>
        </p:txBody>
      </p:sp>
      <p:sp>
        <p:nvSpPr>
          <p:cNvPr id="2236419" name="Rectangle 3">
            <a:extLst>
              <a:ext uri="{FF2B5EF4-FFF2-40B4-BE49-F238E27FC236}">
                <a16:creationId xmlns:a16="http://schemas.microsoft.com/office/drawing/2014/main" id="{4D02C825-AC8A-4DEB-A9AB-FB2CFE2F1FD9}"/>
              </a:ext>
            </a:extLst>
          </p:cNvPr>
          <p:cNvSpPr>
            <a:spLocks noGrp="1" noChangeArrowheads="1"/>
          </p:cNvSpPr>
          <p:nvPr>
            <p:ph idx="1"/>
          </p:nvPr>
        </p:nvSpPr>
        <p:spPr>
          <a:xfrm>
            <a:off x="1981200" y="1828800"/>
            <a:ext cx="8229600" cy="4267200"/>
          </a:xfrm>
        </p:spPr>
        <p:txBody>
          <a:bodyPr>
            <a:normAutofit lnSpcReduction="10000"/>
          </a:bodyPr>
          <a:lstStyle/>
          <a:p>
            <a:pPr eaLnBrk="1" hangingPunct="1">
              <a:defRPr/>
            </a:pPr>
            <a:r>
              <a:rPr lang="en-US" dirty="0"/>
              <a:t>The RFP provided that the back-up contractor for on-site services could also be a secondary contractor for telephone or written document translation services </a:t>
            </a:r>
          </a:p>
          <a:p>
            <a:pPr lvl="1" eaLnBrk="1" hangingPunct="1">
              <a:defRPr/>
            </a:pPr>
            <a:r>
              <a:rPr lang="en-US" dirty="0"/>
              <a:t>If they submitted responses for those functional areas</a:t>
            </a:r>
          </a:p>
          <a:p>
            <a:pPr lvl="1" eaLnBrk="1" hangingPunct="1">
              <a:defRPr/>
            </a:pPr>
            <a:r>
              <a:rPr lang="en-US" dirty="0"/>
              <a:t>And, agreed to be a secondary contractor for those two other areas</a:t>
            </a:r>
          </a:p>
          <a:p>
            <a:pPr eaLnBrk="1" hangingPunct="1">
              <a:buFont typeface="Wingdings" panose="05000000000000000000" pitchFamily="2" charset="2"/>
              <a:buNone/>
              <a:defRPr/>
            </a:pPr>
            <a:endParaRPr lang="en-US" dirty="0"/>
          </a:p>
        </p:txBody>
      </p:sp>
      <p:sp>
        <p:nvSpPr>
          <p:cNvPr id="6" name="Footer Placeholder 3">
            <a:extLst>
              <a:ext uri="{FF2B5EF4-FFF2-40B4-BE49-F238E27FC236}">
                <a16:creationId xmlns:a16="http://schemas.microsoft.com/office/drawing/2014/main" id="{E6D4B6D8-FE5A-4A04-B6CD-1410C0B0E85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C5BAA86-2830-4028-8151-E7BF6D04BD8E}"/>
              </a:ext>
            </a:extLst>
          </p:cNvPr>
          <p:cNvSpPr>
            <a:spLocks noGrp="1"/>
          </p:cNvSpPr>
          <p:nvPr>
            <p:ph type="sldNum" sz="quarter" idx="12"/>
          </p:nvPr>
        </p:nvSpPr>
        <p:spPr/>
        <p:txBody>
          <a:bodyPr/>
          <a:lstStyle/>
          <a:p>
            <a:pPr>
              <a:defRPr/>
            </a:pPr>
            <a:fld id="{1FF74F7D-193D-4DC4-B515-CBB189FD3E90}" type="slidenum">
              <a:rPr lang="en-US" altLang="en-US"/>
              <a:pPr>
                <a:defRPr/>
              </a:pPr>
              <a:t>411</a:t>
            </a:fld>
            <a:endParaRPr lang="en-US" altLang="en-US" dirty="0"/>
          </a:p>
        </p:txBody>
      </p:sp>
      <p:sp>
        <p:nvSpPr>
          <p:cNvPr id="4" name="Footer Placeholder 3">
            <a:extLst>
              <a:ext uri="{FF2B5EF4-FFF2-40B4-BE49-F238E27FC236}">
                <a16:creationId xmlns:a16="http://schemas.microsoft.com/office/drawing/2014/main" id="{29DD560C-3A5E-4328-90D2-9A6F1A4BA46F}"/>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473663088"/>
      </p:ext>
    </p:extLst>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7442" name="Rectangle 2">
            <a:extLst>
              <a:ext uri="{FF2B5EF4-FFF2-40B4-BE49-F238E27FC236}">
                <a16:creationId xmlns:a16="http://schemas.microsoft.com/office/drawing/2014/main" id="{A48CF432-7109-4633-B2BD-CA4275BA1165}"/>
              </a:ext>
            </a:extLst>
          </p:cNvPr>
          <p:cNvSpPr>
            <a:spLocks noGrp="1" noChangeArrowheads="1"/>
          </p:cNvSpPr>
          <p:nvPr>
            <p:ph type="title"/>
          </p:nvPr>
        </p:nvSpPr>
        <p:spPr/>
        <p:txBody>
          <a:bodyPr/>
          <a:lstStyle/>
          <a:p>
            <a:pPr eaLnBrk="1" hangingPunct="1">
              <a:defRPr/>
            </a:pPr>
            <a:r>
              <a:rPr lang="en-US" sz="4000" dirty="0"/>
              <a:t>Hybrid/Combination</a:t>
            </a:r>
          </a:p>
        </p:txBody>
      </p:sp>
      <p:sp>
        <p:nvSpPr>
          <p:cNvPr id="2237443" name="Rectangle 3">
            <a:extLst>
              <a:ext uri="{FF2B5EF4-FFF2-40B4-BE49-F238E27FC236}">
                <a16:creationId xmlns:a16="http://schemas.microsoft.com/office/drawing/2014/main" id="{450CCB14-AA39-425D-9816-783E68A8504F}"/>
              </a:ext>
            </a:extLst>
          </p:cNvPr>
          <p:cNvSpPr>
            <a:spLocks noGrp="1" noChangeArrowheads="1"/>
          </p:cNvSpPr>
          <p:nvPr>
            <p:ph idx="1"/>
          </p:nvPr>
        </p:nvSpPr>
        <p:spPr>
          <a:xfrm>
            <a:off x="1981200" y="1905000"/>
            <a:ext cx="8229600" cy="4191000"/>
          </a:xfrm>
        </p:spPr>
        <p:txBody>
          <a:bodyPr>
            <a:normAutofit fontScale="92500" lnSpcReduction="10000"/>
          </a:bodyPr>
          <a:lstStyle/>
          <a:p>
            <a:pPr eaLnBrk="1" hangingPunct="1">
              <a:defRPr/>
            </a:pPr>
            <a:r>
              <a:rPr lang="en-US" dirty="0"/>
              <a:t>Can have various combinations: e.g.,</a:t>
            </a:r>
          </a:p>
          <a:p>
            <a:pPr lvl="1" eaLnBrk="1" hangingPunct="1">
              <a:defRPr/>
            </a:pPr>
            <a:r>
              <a:rPr lang="en-US" dirty="0"/>
              <a:t>Right-of-first refusal to a certain award amount, and</a:t>
            </a:r>
          </a:p>
          <a:p>
            <a:pPr lvl="1" eaLnBrk="1" hangingPunct="1">
              <a:defRPr/>
            </a:pPr>
            <a:r>
              <a:rPr lang="en-US" dirty="0"/>
              <a:t>Secondary competition for task orders expected to exceed this amount</a:t>
            </a:r>
          </a:p>
          <a:p>
            <a:pPr lvl="2" eaLnBrk="1" hangingPunct="1">
              <a:defRPr/>
            </a:pPr>
            <a:r>
              <a:rPr lang="en-US" dirty="0"/>
              <a:t>e.g., Right-of-First-Refusal to $25,000, and</a:t>
            </a:r>
          </a:p>
          <a:p>
            <a:pPr lvl="2" eaLnBrk="1" hangingPunct="1">
              <a:defRPr/>
            </a:pPr>
            <a:r>
              <a:rPr lang="en-US" dirty="0"/>
              <a:t>Secondary competition over this level</a:t>
            </a:r>
          </a:p>
          <a:p>
            <a:pPr eaLnBrk="1" hangingPunct="1">
              <a:buFont typeface="Wingdings" panose="05000000000000000000" pitchFamily="2" charset="2"/>
              <a:buNone/>
              <a:defRPr/>
            </a:pPr>
            <a:r>
              <a:rPr lang="en-US" dirty="0"/>
              <a:t>	</a:t>
            </a:r>
          </a:p>
        </p:txBody>
      </p:sp>
      <p:sp>
        <p:nvSpPr>
          <p:cNvPr id="6" name="Footer Placeholder 3">
            <a:extLst>
              <a:ext uri="{FF2B5EF4-FFF2-40B4-BE49-F238E27FC236}">
                <a16:creationId xmlns:a16="http://schemas.microsoft.com/office/drawing/2014/main" id="{5A3C618C-D97D-4D5B-A74B-179E9BA3162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B6676B7-E389-4ECA-877D-6AD390521E4F}"/>
              </a:ext>
            </a:extLst>
          </p:cNvPr>
          <p:cNvSpPr>
            <a:spLocks noGrp="1"/>
          </p:cNvSpPr>
          <p:nvPr>
            <p:ph type="sldNum" sz="quarter" idx="12"/>
          </p:nvPr>
        </p:nvSpPr>
        <p:spPr/>
        <p:txBody>
          <a:bodyPr/>
          <a:lstStyle/>
          <a:p>
            <a:pPr>
              <a:defRPr/>
            </a:pPr>
            <a:fld id="{572BA11E-28A5-4823-AB74-466E0D56AC98}" type="slidenum">
              <a:rPr lang="en-US" altLang="en-US"/>
              <a:pPr>
                <a:defRPr/>
              </a:pPr>
              <a:t>412</a:t>
            </a:fld>
            <a:endParaRPr lang="en-US" altLang="en-US" dirty="0"/>
          </a:p>
        </p:txBody>
      </p:sp>
    </p:spTree>
    <p:extLst>
      <p:ext uri="{BB962C8B-B14F-4D97-AF65-F5344CB8AC3E}">
        <p14:creationId xmlns:p14="http://schemas.microsoft.com/office/powerpoint/2010/main" val="796180066"/>
      </p:ext>
    </p:extLst>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8466" name="Rectangle 2">
            <a:extLst>
              <a:ext uri="{FF2B5EF4-FFF2-40B4-BE49-F238E27FC236}">
                <a16:creationId xmlns:a16="http://schemas.microsoft.com/office/drawing/2014/main" id="{A4CA6E4F-888F-4F62-8D32-97E3B9A09C9F}"/>
              </a:ext>
            </a:extLst>
          </p:cNvPr>
          <p:cNvSpPr>
            <a:spLocks noGrp="1" noChangeArrowheads="1"/>
          </p:cNvSpPr>
          <p:nvPr>
            <p:ph type="title"/>
          </p:nvPr>
        </p:nvSpPr>
        <p:spPr/>
        <p:txBody>
          <a:bodyPr/>
          <a:lstStyle/>
          <a:p>
            <a:pPr eaLnBrk="1" hangingPunct="1">
              <a:defRPr/>
            </a:pPr>
            <a:r>
              <a:rPr lang="en-US" sz="4000" dirty="0"/>
              <a:t>Hybrid/Combination</a:t>
            </a:r>
          </a:p>
        </p:txBody>
      </p:sp>
      <p:sp>
        <p:nvSpPr>
          <p:cNvPr id="2238467" name="Rectangle 3">
            <a:extLst>
              <a:ext uri="{FF2B5EF4-FFF2-40B4-BE49-F238E27FC236}">
                <a16:creationId xmlns:a16="http://schemas.microsoft.com/office/drawing/2014/main" id="{3D4735EB-EB71-4486-9DA3-AD4F275B7272}"/>
              </a:ext>
            </a:extLst>
          </p:cNvPr>
          <p:cNvSpPr>
            <a:spLocks noGrp="1" noChangeArrowheads="1"/>
          </p:cNvSpPr>
          <p:nvPr>
            <p:ph idx="1"/>
          </p:nvPr>
        </p:nvSpPr>
        <p:spPr>
          <a:xfrm>
            <a:off x="2819400" y="1905000"/>
            <a:ext cx="7391400" cy="4191000"/>
          </a:xfrm>
        </p:spPr>
        <p:txBody>
          <a:bodyPr/>
          <a:lstStyle/>
          <a:p>
            <a:pPr eaLnBrk="1" hangingPunct="1">
              <a:defRPr/>
            </a:pPr>
            <a:r>
              <a:rPr lang="en-US" dirty="0"/>
              <a:t>Advantages</a:t>
            </a:r>
          </a:p>
          <a:p>
            <a:pPr lvl="1" eaLnBrk="1" hangingPunct="1">
              <a:defRPr/>
            </a:pPr>
            <a:r>
              <a:rPr lang="en-US" dirty="0"/>
              <a:t>Can customize solicitation to maximize the benefit of each multiple award component</a:t>
            </a:r>
          </a:p>
          <a:p>
            <a:pPr eaLnBrk="1" hangingPunct="1">
              <a:defRPr/>
            </a:pPr>
            <a:r>
              <a:rPr lang="en-US" dirty="0"/>
              <a:t>Disadvantages</a:t>
            </a:r>
          </a:p>
          <a:p>
            <a:pPr lvl="1" eaLnBrk="1" hangingPunct="1">
              <a:defRPr/>
            </a:pPr>
            <a:r>
              <a:rPr lang="en-US" dirty="0"/>
              <a:t>More complex than following a single award procedure</a:t>
            </a:r>
          </a:p>
          <a:p>
            <a:pPr eaLnBrk="1" hangingPunct="1">
              <a:buFont typeface="Wingdings" panose="05000000000000000000" pitchFamily="2" charset="2"/>
              <a:buNone/>
              <a:defRPr/>
            </a:pPr>
            <a:endParaRPr lang="en-US" dirty="0"/>
          </a:p>
        </p:txBody>
      </p:sp>
      <p:sp>
        <p:nvSpPr>
          <p:cNvPr id="6" name="Footer Placeholder 3">
            <a:extLst>
              <a:ext uri="{FF2B5EF4-FFF2-40B4-BE49-F238E27FC236}">
                <a16:creationId xmlns:a16="http://schemas.microsoft.com/office/drawing/2014/main" id="{EAB71EE1-C50B-4C9B-A0A2-D3583B6B89B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96EDED1-64C5-401C-9063-CD08DC2D998D}"/>
              </a:ext>
            </a:extLst>
          </p:cNvPr>
          <p:cNvSpPr>
            <a:spLocks noGrp="1"/>
          </p:cNvSpPr>
          <p:nvPr>
            <p:ph type="sldNum" sz="quarter" idx="12"/>
          </p:nvPr>
        </p:nvSpPr>
        <p:spPr/>
        <p:txBody>
          <a:bodyPr/>
          <a:lstStyle/>
          <a:p>
            <a:pPr>
              <a:defRPr/>
            </a:pPr>
            <a:fld id="{968ED976-48D6-4974-A690-6521630F59CD}" type="slidenum">
              <a:rPr lang="en-US" altLang="en-US"/>
              <a:pPr>
                <a:defRPr/>
              </a:pPr>
              <a:t>413</a:t>
            </a:fld>
            <a:endParaRPr lang="en-US" altLang="en-US" dirty="0"/>
          </a:p>
        </p:txBody>
      </p:sp>
    </p:spTree>
    <p:extLst>
      <p:ext uri="{BB962C8B-B14F-4D97-AF65-F5344CB8AC3E}">
        <p14:creationId xmlns:p14="http://schemas.microsoft.com/office/powerpoint/2010/main" val="573998512"/>
      </p:ext>
    </p:extLst>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0514" name="Rectangle 2">
            <a:extLst>
              <a:ext uri="{FF2B5EF4-FFF2-40B4-BE49-F238E27FC236}">
                <a16:creationId xmlns:a16="http://schemas.microsoft.com/office/drawing/2014/main" id="{B93E4B08-1411-49F4-9F9D-36587E7BF1A5}"/>
              </a:ext>
            </a:extLst>
          </p:cNvPr>
          <p:cNvSpPr>
            <a:spLocks noGrp="1" noChangeArrowheads="1"/>
          </p:cNvSpPr>
          <p:nvPr>
            <p:ph type="title"/>
          </p:nvPr>
        </p:nvSpPr>
        <p:spPr>
          <a:xfrm>
            <a:off x="476054" y="152399"/>
            <a:ext cx="11392484" cy="992957"/>
          </a:xfrm>
        </p:spPr>
        <p:txBody>
          <a:bodyPr>
            <a:normAutofit fontScale="90000"/>
          </a:bodyPr>
          <a:lstStyle/>
          <a:p>
            <a:pPr eaLnBrk="1" hangingPunct="1">
              <a:defRPr/>
            </a:pPr>
            <a:r>
              <a:rPr lang="en-US" sz="4000" dirty="0"/>
              <a:t>Example of Creative Award Rationale</a:t>
            </a:r>
          </a:p>
        </p:txBody>
      </p:sp>
      <p:sp>
        <p:nvSpPr>
          <p:cNvPr id="2240515" name="Rectangle 3">
            <a:extLst>
              <a:ext uri="{FF2B5EF4-FFF2-40B4-BE49-F238E27FC236}">
                <a16:creationId xmlns:a16="http://schemas.microsoft.com/office/drawing/2014/main" id="{C32FD37B-C714-437F-A436-D117D668C3E4}"/>
              </a:ext>
            </a:extLst>
          </p:cNvPr>
          <p:cNvSpPr>
            <a:spLocks noGrp="1" noChangeArrowheads="1"/>
          </p:cNvSpPr>
          <p:nvPr>
            <p:ph idx="1"/>
          </p:nvPr>
        </p:nvSpPr>
        <p:spPr>
          <a:xfrm>
            <a:off x="1905000" y="1295400"/>
            <a:ext cx="8382000" cy="5105400"/>
          </a:xfrm>
        </p:spPr>
        <p:txBody>
          <a:bodyPr>
            <a:normAutofit fontScale="92500"/>
          </a:bodyPr>
          <a:lstStyle/>
          <a:p>
            <a:pPr eaLnBrk="1" hangingPunct="1">
              <a:defRPr/>
            </a:pPr>
            <a:r>
              <a:rPr lang="en-US" dirty="0"/>
              <a:t>If there is an activity with 6 functional areas </a:t>
            </a:r>
          </a:p>
          <a:p>
            <a:pPr eaLnBrk="1" hangingPunct="1">
              <a:defRPr/>
            </a:pPr>
            <a:r>
              <a:rPr lang="en-US" dirty="0"/>
              <a:t>And there are to be 3 awards </a:t>
            </a:r>
            <a:endParaRPr lang="en-US" sz="2400" dirty="0"/>
          </a:p>
          <a:p>
            <a:pPr eaLnBrk="1" hangingPunct="1">
              <a:defRPr/>
            </a:pPr>
            <a:r>
              <a:rPr lang="en-US" dirty="0"/>
              <a:t>Evaluate &amp; rank each offeror within each functional area to determine the 3 best technically</a:t>
            </a:r>
          </a:p>
          <a:p>
            <a:pPr eaLnBrk="1" hangingPunct="1">
              <a:defRPr/>
            </a:pPr>
            <a:r>
              <a:rPr lang="en-US" dirty="0"/>
              <a:t>Combine the composite technical ranking for each offeror with the price rankings to determine the 3 overall best offerors</a:t>
            </a:r>
          </a:p>
        </p:txBody>
      </p:sp>
      <p:sp>
        <p:nvSpPr>
          <p:cNvPr id="6" name="Footer Placeholder 3">
            <a:extLst>
              <a:ext uri="{FF2B5EF4-FFF2-40B4-BE49-F238E27FC236}">
                <a16:creationId xmlns:a16="http://schemas.microsoft.com/office/drawing/2014/main" id="{D471CDB2-4BC7-4821-A0C7-F83CAB1B724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1280F52-53B9-4AD8-8BAA-5F85DB7FD130}"/>
              </a:ext>
            </a:extLst>
          </p:cNvPr>
          <p:cNvSpPr>
            <a:spLocks noGrp="1"/>
          </p:cNvSpPr>
          <p:nvPr>
            <p:ph type="sldNum" sz="quarter" idx="12"/>
          </p:nvPr>
        </p:nvSpPr>
        <p:spPr/>
        <p:txBody>
          <a:bodyPr/>
          <a:lstStyle/>
          <a:p>
            <a:pPr>
              <a:defRPr/>
            </a:pPr>
            <a:fld id="{999CA7EC-CFBE-45AA-ACF0-BD5E1776D5C0}" type="slidenum">
              <a:rPr lang="en-US" altLang="en-US"/>
              <a:pPr>
                <a:defRPr/>
              </a:pPr>
              <a:t>414</a:t>
            </a:fld>
            <a:endParaRPr lang="en-US" altLang="en-US" dirty="0"/>
          </a:p>
        </p:txBody>
      </p:sp>
    </p:spTree>
    <p:extLst>
      <p:ext uri="{BB962C8B-B14F-4D97-AF65-F5344CB8AC3E}">
        <p14:creationId xmlns:p14="http://schemas.microsoft.com/office/powerpoint/2010/main" val="710557548"/>
      </p:ext>
    </p:extLst>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9298" name="Rectangle 2">
            <a:extLst>
              <a:ext uri="{FF2B5EF4-FFF2-40B4-BE49-F238E27FC236}">
                <a16:creationId xmlns:a16="http://schemas.microsoft.com/office/drawing/2014/main" id="{62222356-CFB6-4B0E-92FB-6D610051DAE5}"/>
              </a:ext>
            </a:extLst>
          </p:cNvPr>
          <p:cNvSpPr>
            <a:spLocks noGrp="1" noChangeArrowheads="1"/>
          </p:cNvSpPr>
          <p:nvPr>
            <p:ph type="title"/>
          </p:nvPr>
        </p:nvSpPr>
        <p:spPr>
          <a:xfrm>
            <a:off x="382553" y="152400"/>
            <a:ext cx="11410379" cy="842128"/>
          </a:xfrm>
        </p:spPr>
        <p:txBody>
          <a:bodyPr>
            <a:normAutofit/>
          </a:bodyPr>
          <a:lstStyle/>
          <a:p>
            <a:pPr eaLnBrk="1" hangingPunct="1">
              <a:defRPr/>
            </a:pPr>
            <a:r>
              <a:rPr lang="en-US" sz="4000" dirty="0"/>
              <a:t>Creative Award Rationale </a:t>
            </a:r>
            <a:r>
              <a:rPr lang="en-US" sz="2400" dirty="0"/>
              <a:t>(Cont’d)</a:t>
            </a:r>
            <a:endParaRPr lang="en-US" sz="4000" dirty="0"/>
          </a:p>
        </p:txBody>
      </p:sp>
      <p:sp>
        <p:nvSpPr>
          <p:cNvPr id="3639299" name="Rectangle 3">
            <a:extLst>
              <a:ext uri="{FF2B5EF4-FFF2-40B4-BE49-F238E27FC236}">
                <a16:creationId xmlns:a16="http://schemas.microsoft.com/office/drawing/2014/main" id="{43BE7DA4-2F2F-40F2-9DCC-CB87EFA545D0}"/>
              </a:ext>
            </a:extLst>
          </p:cNvPr>
          <p:cNvSpPr>
            <a:spLocks noGrp="1" noChangeArrowheads="1"/>
          </p:cNvSpPr>
          <p:nvPr>
            <p:ph idx="1"/>
          </p:nvPr>
        </p:nvSpPr>
        <p:spPr>
          <a:xfrm>
            <a:off x="1981200" y="1295400"/>
            <a:ext cx="8458200" cy="5105400"/>
          </a:xfrm>
        </p:spPr>
        <p:txBody>
          <a:bodyPr>
            <a:normAutofit/>
          </a:bodyPr>
          <a:lstStyle/>
          <a:p>
            <a:pPr eaLnBrk="1" hangingPunct="1">
              <a:defRPr/>
            </a:pPr>
            <a:r>
              <a:rPr lang="en-US" dirty="0"/>
              <a:t>When the contract is to be used, determine which of the 6 functional areas is the most appropriate for what is needed</a:t>
            </a:r>
          </a:p>
          <a:p>
            <a:pPr eaLnBrk="1" hangingPunct="1">
              <a:defRPr/>
            </a:pPr>
            <a:r>
              <a:rPr lang="en-US" dirty="0"/>
              <a:t>Then offer the usage opportunity to the contractors in the order of their rank in that functional area</a:t>
            </a:r>
          </a:p>
          <a:p>
            <a:pPr lvl="1" eaLnBrk="1" hangingPunct="1">
              <a:defRPr/>
            </a:pPr>
            <a:r>
              <a:rPr lang="en-US" dirty="0"/>
              <a:t>Offer to 1, then 2 if 1 declines, then 3 if 1 &amp; 2 decline</a:t>
            </a:r>
          </a:p>
        </p:txBody>
      </p:sp>
      <p:sp>
        <p:nvSpPr>
          <p:cNvPr id="6" name="Footer Placeholder 3">
            <a:extLst>
              <a:ext uri="{FF2B5EF4-FFF2-40B4-BE49-F238E27FC236}">
                <a16:creationId xmlns:a16="http://schemas.microsoft.com/office/drawing/2014/main" id="{C936A6B0-6C9D-4241-8D37-CB398654C05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8092520-67D2-4228-961C-3EC5F2D93187}"/>
              </a:ext>
            </a:extLst>
          </p:cNvPr>
          <p:cNvSpPr>
            <a:spLocks noGrp="1"/>
          </p:cNvSpPr>
          <p:nvPr>
            <p:ph type="sldNum" sz="quarter" idx="12"/>
          </p:nvPr>
        </p:nvSpPr>
        <p:spPr/>
        <p:txBody>
          <a:bodyPr/>
          <a:lstStyle/>
          <a:p>
            <a:pPr>
              <a:defRPr/>
            </a:pPr>
            <a:fld id="{DE4769B6-7BB2-4AC9-8C60-57EC537D072E}" type="slidenum">
              <a:rPr lang="en-US" altLang="en-US"/>
              <a:pPr>
                <a:defRPr/>
              </a:pPr>
              <a:t>415</a:t>
            </a:fld>
            <a:endParaRPr lang="en-US" altLang="en-US" dirty="0"/>
          </a:p>
        </p:txBody>
      </p:sp>
    </p:spTree>
    <p:extLst>
      <p:ext uri="{BB962C8B-B14F-4D97-AF65-F5344CB8AC3E}">
        <p14:creationId xmlns:p14="http://schemas.microsoft.com/office/powerpoint/2010/main" val="1786517031"/>
      </p:ext>
    </p:extLst>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62" name="Rectangle 2">
            <a:extLst>
              <a:ext uri="{FF2B5EF4-FFF2-40B4-BE49-F238E27FC236}">
                <a16:creationId xmlns:a16="http://schemas.microsoft.com/office/drawing/2014/main" id="{63187557-996A-48F6-933A-F23A368A564E}"/>
              </a:ext>
            </a:extLst>
          </p:cNvPr>
          <p:cNvSpPr>
            <a:spLocks noGrp="1" noChangeArrowheads="1"/>
          </p:cNvSpPr>
          <p:nvPr>
            <p:ph type="title"/>
          </p:nvPr>
        </p:nvSpPr>
        <p:spPr>
          <a:xfrm>
            <a:off x="382555" y="121299"/>
            <a:ext cx="11485984" cy="1839476"/>
          </a:xfrm>
        </p:spPr>
        <p:txBody>
          <a:bodyPr>
            <a:normAutofit/>
          </a:bodyPr>
          <a:lstStyle/>
          <a:p>
            <a:pPr eaLnBrk="1" hangingPunct="1">
              <a:defRPr/>
            </a:pPr>
            <a:r>
              <a:rPr lang="en-US" sz="4000" dirty="0"/>
              <a:t>Other Means to Decide on Usage Among Contractors</a:t>
            </a:r>
          </a:p>
        </p:txBody>
      </p:sp>
      <p:sp>
        <p:nvSpPr>
          <p:cNvPr id="2242563" name="Rectangle 3">
            <a:extLst>
              <a:ext uri="{FF2B5EF4-FFF2-40B4-BE49-F238E27FC236}">
                <a16:creationId xmlns:a16="http://schemas.microsoft.com/office/drawing/2014/main" id="{EE43AAAD-9226-4028-82D9-70A305426505}"/>
              </a:ext>
            </a:extLst>
          </p:cNvPr>
          <p:cNvSpPr>
            <a:spLocks noGrp="1" noChangeArrowheads="1"/>
          </p:cNvSpPr>
          <p:nvPr>
            <p:ph idx="1"/>
          </p:nvPr>
        </p:nvSpPr>
        <p:spPr>
          <a:xfrm>
            <a:off x="1981200" y="2438400"/>
            <a:ext cx="8229600" cy="3657600"/>
          </a:xfrm>
        </p:spPr>
        <p:txBody>
          <a:bodyPr>
            <a:normAutofit fontScale="92500"/>
          </a:bodyPr>
          <a:lstStyle/>
          <a:p>
            <a:pPr eaLnBrk="1" hangingPunct="1">
              <a:defRPr/>
            </a:pPr>
            <a:r>
              <a:rPr lang="en-US" dirty="0"/>
              <a:t>It is theoretically possible to devise other schemes to allocate usage among multiple awardees</a:t>
            </a:r>
          </a:p>
          <a:p>
            <a:pPr eaLnBrk="1" hangingPunct="1">
              <a:defRPr/>
            </a:pPr>
            <a:r>
              <a:rPr lang="en-US" dirty="0"/>
              <a:t>Whatever process will be used for making task order awards, or for usage allocation should be described in the solicitation </a:t>
            </a:r>
          </a:p>
        </p:txBody>
      </p:sp>
      <p:sp>
        <p:nvSpPr>
          <p:cNvPr id="6" name="Footer Placeholder 3">
            <a:extLst>
              <a:ext uri="{FF2B5EF4-FFF2-40B4-BE49-F238E27FC236}">
                <a16:creationId xmlns:a16="http://schemas.microsoft.com/office/drawing/2014/main" id="{9DF53C51-8950-4D12-9ADC-618DE0296B2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79E8365-08A8-486C-872B-1730FB999432}"/>
              </a:ext>
            </a:extLst>
          </p:cNvPr>
          <p:cNvSpPr>
            <a:spLocks noGrp="1"/>
          </p:cNvSpPr>
          <p:nvPr>
            <p:ph type="sldNum" sz="quarter" idx="12"/>
          </p:nvPr>
        </p:nvSpPr>
        <p:spPr/>
        <p:txBody>
          <a:bodyPr/>
          <a:lstStyle/>
          <a:p>
            <a:pPr>
              <a:defRPr/>
            </a:pPr>
            <a:fld id="{D623B66B-FF0B-44E9-8C17-8CE097987576}" type="slidenum">
              <a:rPr lang="en-US" altLang="en-US"/>
              <a:pPr>
                <a:defRPr/>
              </a:pPr>
              <a:t>416</a:t>
            </a:fld>
            <a:endParaRPr lang="en-US" altLang="en-US" dirty="0"/>
          </a:p>
        </p:txBody>
      </p:sp>
    </p:spTree>
    <p:extLst>
      <p:ext uri="{BB962C8B-B14F-4D97-AF65-F5344CB8AC3E}">
        <p14:creationId xmlns:p14="http://schemas.microsoft.com/office/powerpoint/2010/main" val="2608099582"/>
      </p:ext>
    </p:extLst>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4610" name="Rectangle 2">
            <a:extLst>
              <a:ext uri="{FF2B5EF4-FFF2-40B4-BE49-F238E27FC236}">
                <a16:creationId xmlns:a16="http://schemas.microsoft.com/office/drawing/2014/main" id="{1BAEDF68-5095-483F-9CB6-513992D6DEA0}"/>
              </a:ext>
            </a:extLst>
          </p:cNvPr>
          <p:cNvSpPr>
            <a:spLocks noGrp="1" noChangeArrowheads="1"/>
          </p:cNvSpPr>
          <p:nvPr>
            <p:ph type="title"/>
          </p:nvPr>
        </p:nvSpPr>
        <p:spPr>
          <a:xfrm>
            <a:off x="1981200" y="277814"/>
            <a:ext cx="8229600" cy="865187"/>
          </a:xfrm>
        </p:spPr>
        <p:txBody>
          <a:bodyPr/>
          <a:lstStyle/>
          <a:p>
            <a:pPr eaLnBrk="1" hangingPunct="1">
              <a:defRPr/>
            </a:pPr>
            <a:r>
              <a:rPr lang="en-US" dirty="0"/>
              <a:t>Caveats</a:t>
            </a:r>
          </a:p>
        </p:txBody>
      </p:sp>
      <p:sp>
        <p:nvSpPr>
          <p:cNvPr id="2244611" name="Rectangle 3">
            <a:extLst>
              <a:ext uri="{FF2B5EF4-FFF2-40B4-BE49-F238E27FC236}">
                <a16:creationId xmlns:a16="http://schemas.microsoft.com/office/drawing/2014/main" id="{7D7665DC-0566-4876-833B-8934E617CCA6}"/>
              </a:ext>
            </a:extLst>
          </p:cNvPr>
          <p:cNvSpPr>
            <a:spLocks noGrp="1" noChangeArrowheads="1"/>
          </p:cNvSpPr>
          <p:nvPr>
            <p:ph idx="1"/>
          </p:nvPr>
        </p:nvSpPr>
        <p:spPr>
          <a:xfrm>
            <a:off x="1828800" y="1371600"/>
            <a:ext cx="8610600" cy="5029200"/>
          </a:xfrm>
        </p:spPr>
        <p:txBody>
          <a:bodyPr>
            <a:normAutofit fontScale="92500"/>
          </a:bodyPr>
          <a:lstStyle/>
          <a:p>
            <a:pPr eaLnBrk="1" hangingPunct="1">
              <a:defRPr/>
            </a:pPr>
            <a:r>
              <a:rPr lang="en-US" dirty="0"/>
              <a:t>For any award situation there can be conditions/caveats that allow deviation from what is normal</a:t>
            </a:r>
          </a:p>
          <a:p>
            <a:pPr lvl="1" eaLnBrk="1" hangingPunct="1">
              <a:defRPr/>
            </a:pPr>
            <a:r>
              <a:rPr lang="en-US" dirty="0"/>
              <a:t>i.e., a particular master contractor can be bypassed, or not allow to participate in awards if:</a:t>
            </a:r>
          </a:p>
          <a:p>
            <a:pPr lvl="2" eaLnBrk="1" hangingPunct="1">
              <a:defRPr/>
            </a:pPr>
            <a:r>
              <a:rPr lang="en-US" b="1" dirty="0"/>
              <a:t>There are Performance issues with other task orders</a:t>
            </a:r>
          </a:p>
          <a:p>
            <a:pPr lvl="2" eaLnBrk="1" hangingPunct="1">
              <a:defRPr/>
            </a:pPr>
            <a:r>
              <a:rPr lang="en-US" b="1" dirty="0"/>
              <a:t>There are Conflicts of interest</a:t>
            </a:r>
          </a:p>
          <a:p>
            <a:pPr lvl="2" eaLnBrk="1" hangingPunct="1">
              <a:defRPr/>
            </a:pPr>
            <a:r>
              <a:rPr lang="en-US" b="1" dirty="0"/>
              <a:t>Requested by the contractor</a:t>
            </a:r>
          </a:p>
          <a:p>
            <a:pPr lvl="2" eaLnBrk="1" hangingPunct="1">
              <a:defRPr/>
            </a:pPr>
            <a:r>
              <a:rPr lang="en-US" b="1" dirty="0"/>
              <a:t>There are other pre-established circumstances</a:t>
            </a:r>
          </a:p>
          <a:p>
            <a:pPr lvl="2" eaLnBrk="1" hangingPunct="1">
              <a:defRPr/>
            </a:pPr>
            <a:endParaRPr lang="en-US" b="1" dirty="0"/>
          </a:p>
        </p:txBody>
      </p:sp>
      <p:sp>
        <p:nvSpPr>
          <p:cNvPr id="6" name="Footer Placeholder 3">
            <a:extLst>
              <a:ext uri="{FF2B5EF4-FFF2-40B4-BE49-F238E27FC236}">
                <a16:creationId xmlns:a16="http://schemas.microsoft.com/office/drawing/2014/main" id="{E86855D4-DA58-430E-8C06-925B9D48869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435C32D-3877-4052-BD5A-18B273407AEF}"/>
              </a:ext>
            </a:extLst>
          </p:cNvPr>
          <p:cNvSpPr>
            <a:spLocks noGrp="1"/>
          </p:cNvSpPr>
          <p:nvPr>
            <p:ph type="sldNum" sz="quarter" idx="12"/>
          </p:nvPr>
        </p:nvSpPr>
        <p:spPr/>
        <p:txBody>
          <a:bodyPr/>
          <a:lstStyle/>
          <a:p>
            <a:pPr>
              <a:defRPr/>
            </a:pPr>
            <a:fld id="{307A7F39-8C83-4C89-A78A-2CC547532B65}" type="slidenum">
              <a:rPr lang="en-US" altLang="en-US"/>
              <a:pPr>
                <a:defRPr/>
              </a:pPr>
              <a:t>417</a:t>
            </a:fld>
            <a:endParaRPr lang="en-US" altLang="en-US" dirty="0"/>
          </a:p>
        </p:txBody>
      </p:sp>
    </p:spTree>
    <p:extLst>
      <p:ext uri="{BB962C8B-B14F-4D97-AF65-F5344CB8AC3E}">
        <p14:creationId xmlns:p14="http://schemas.microsoft.com/office/powerpoint/2010/main" val="808460357"/>
      </p:ext>
    </p:extLst>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6658" name="Rectangle 2">
            <a:extLst>
              <a:ext uri="{FF2B5EF4-FFF2-40B4-BE49-F238E27FC236}">
                <a16:creationId xmlns:a16="http://schemas.microsoft.com/office/drawing/2014/main" id="{28C7D7B7-67CC-4380-ABD4-35C9DC2811D1}"/>
              </a:ext>
            </a:extLst>
          </p:cNvPr>
          <p:cNvSpPr>
            <a:spLocks noGrp="1" noChangeArrowheads="1"/>
          </p:cNvSpPr>
          <p:nvPr>
            <p:ph type="title"/>
          </p:nvPr>
        </p:nvSpPr>
        <p:spPr>
          <a:xfrm>
            <a:off x="1524000" y="277814"/>
            <a:ext cx="9144000" cy="941387"/>
          </a:xfrm>
        </p:spPr>
        <p:txBody>
          <a:bodyPr>
            <a:normAutofit fontScale="90000"/>
          </a:bodyPr>
          <a:lstStyle/>
          <a:p>
            <a:pPr eaLnBrk="1" hangingPunct="1">
              <a:defRPr/>
            </a:pPr>
            <a:r>
              <a:rPr lang="en-US" sz="4000" dirty="0"/>
              <a:t>Caveats</a:t>
            </a:r>
            <a:br>
              <a:rPr lang="en-US" sz="4000" dirty="0"/>
            </a:br>
            <a:r>
              <a:rPr lang="en-US" sz="3000" dirty="0"/>
              <a:t>(For Round-Robin or Weighted Usage Scenarios)</a:t>
            </a:r>
            <a:endParaRPr lang="en-US" sz="4000" dirty="0"/>
          </a:p>
        </p:txBody>
      </p:sp>
      <p:sp>
        <p:nvSpPr>
          <p:cNvPr id="2246659" name="Rectangle 3">
            <a:extLst>
              <a:ext uri="{FF2B5EF4-FFF2-40B4-BE49-F238E27FC236}">
                <a16:creationId xmlns:a16="http://schemas.microsoft.com/office/drawing/2014/main" id="{8A910E99-1F23-4E36-9DBA-732B9B677EE3}"/>
              </a:ext>
            </a:extLst>
          </p:cNvPr>
          <p:cNvSpPr>
            <a:spLocks noGrp="1" noChangeArrowheads="1"/>
          </p:cNvSpPr>
          <p:nvPr>
            <p:ph idx="1"/>
          </p:nvPr>
        </p:nvSpPr>
        <p:spPr>
          <a:xfrm>
            <a:off x="382553" y="1814660"/>
            <a:ext cx="11603628" cy="4586140"/>
          </a:xfrm>
        </p:spPr>
        <p:txBody>
          <a:bodyPr/>
          <a:lstStyle/>
          <a:p>
            <a:pPr eaLnBrk="1" hangingPunct="1">
              <a:lnSpc>
                <a:spcPct val="90000"/>
              </a:lnSpc>
              <a:defRPr/>
            </a:pPr>
            <a:r>
              <a:rPr lang="en-US" dirty="0"/>
              <a:t>The solicitation should specify if the bypass is temporary or permanent</a:t>
            </a:r>
          </a:p>
          <a:p>
            <a:pPr lvl="1" eaLnBrk="1" hangingPunct="1">
              <a:lnSpc>
                <a:spcPct val="90000"/>
              </a:lnSpc>
              <a:defRPr/>
            </a:pPr>
            <a:r>
              <a:rPr lang="en-US" b="1" dirty="0">
                <a:solidFill>
                  <a:srgbClr val="99FF33"/>
                </a:solidFill>
              </a:rPr>
              <a:t>Temporary</a:t>
            </a:r>
            <a:r>
              <a:rPr lang="en-US" dirty="0"/>
              <a:t>:  if one turn is missed the vendor will be given 2 turns in the future so it still will have the same number of awards as it would have had if the situation had not occurred</a:t>
            </a:r>
          </a:p>
          <a:p>
            <a:pPr lvl="1" eaLnBrk="1" hangingPunct="1">
              <a:lnSpc>
                <a:spcPct val="90000"/>
              </a:lnSpc>
              <a:defRPr/>
            </a:pPr>
            <a:r>
              <a:rPr lang="en-US" b="1" dirty="0">
                <a:solidFill>
                  <a:srgbClr val="99FF33"/>
                </a:solidFill>
              </a:rPr>
              <a:t>Permanent</a:t>
            </a:r>
            <a:r>
              <a:rPr lang="en-US" dirty="0"/>
              <a:t>: no attempt will be made to make-up for a lost turn; i.e., </a:t>
            </a:r>
          </a:p>
          <a:p>
            <a:pPr lvl="1" eaLnBrk="1" hangingPunct="1">
              <a:lnSpc>
                <a:spcPct val="90000"/>
              </a:lnSpc>
              <a:defRPr/>
            </a:pPr>
            <a:r>
              <a:rPr lang="en-US" dirty="0"/>
              <a:t>The vendor has permanently lost the opportunity to receive the task order award(s) that it otherwise would have received</a:t>
            </a:r>
          </a:p>
        </p:txBody>
      </p:sp>
      <p:sp>
        <p:nvSpPr>
          <p:cNvPr id="6" name="Footer Placeholder 3">
            <a:extLst>
              <a:ext uri="{FF2B5EF4-FFF2-40B4-BE49-F238E27FC236}">
                <a16:creationId xmlns:a16="http://schemas.microsoft.com/office/drawing/2014/main" id="{F1FBECB4-C36B-4196-A9BE-DA70DF3E68F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C76E142-143F-4B4B-A3A3-79E8552FD0DE}"/>
              </a:ext>
            </a:extLst>
          </p:cNvPr>
          <p:cNvSpPr>
            <a:spLocks noGrp="1"/>
          </p:cNvSpPr>
          <p:nvPr>
            <p:ph type="sldNum" sz="quarter" idx="12"/>
          </p:nvPr>
        </p:nvSpPr>
        <p:spPr/>
        <p:txBody>
          <a:bodyPr/>
          <a:lstStyle/>
          <a:p>
            <a:pPr>
              <a:defRPr/>
            </a:pPr>
            <a:fld id="{6FB63F56-2B36-4670-9F4E-F85047959BF8}" type="slidenum">
              <a:rPr lang="en-US" altLang="en-US"/>
              <a:pPr>
                <a:defRPr/>
              </a:pPr>
              <a:t>418</a:t>
            </a:fld>
            <a:endParaRPr lang="en-US" altLang="en-US" dirty="0"/>
          </a:p>
        </p:txBody>
      </p:sp>
      <p:sp>
        <p:nvSpPr>
          <p:cNvPr id="4" name="Footer Placeholder 3">
            <a:extLst>
              <a:ext uri="{FF2B5EF4-FFF2-40B4-BE49-F238E27FC236}">
                <a16:creationId xmlns:a16="http://schemas.microsoft.com/office/drawing/2014/main" id="{0CB59916-3E2F-4CA7-A18E-0E311081E25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797056061"/>
      </p:ext>
    </p:extLst>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5188" name="Rectangle 4">
            <a:extLst>
              <a:ext uri="{FF2B5EF4-FFF2-40B4-BE49-F238E27FC236}">
                <a16:creationId xmlns:a16="http://schemas.microsoft.com/office/drawing/2014/main" id="{DE3372C6-C63E-4391-B70E-7FC4803459F5}"/>
              </a:ext>
            </a:extLst>
          </p:cNvPr>
          <p:cNvSpPr>
            <a:spLocks noGrp="1" noChangeArrowheads="1"/>
          </p:cNvSpPr>
          <p:nvPr>
            <p:ph type="title"/>
          </p:nvPr>
        </p:nvSpPr>
        <p:spPr>
          <a:xfrm>
            <a:off x="2286000" y="533400"/>
            <a:ext cx="7772400" cy="2457450"/>
          </a:xfrm>
        </p:spPr>
        <p:txBody>
          <a:bodyPr/>
          <a:lstStyle/>
          <a:p>
            <a:pPr>
              <a:defRPr/>
            </a:pPr>
            <a:r>
              <a:rPr lang="en-US" altLang="en-US" sz="3600" dirty="0"/>
              <a:t>Writing Specifications</a:t>
            </a:r>
          </a:p>
        </p:txBody>
      </p:sp>
      <p:sp>
        <p:nvSpPr>
          <p:cNvPr id="4" name="Footer Placeholder 2">
            <a:extLst>
              <a:ext uri="{FF2B5EF4-FFF2-40B4-BE49-F238E27FC236}">
                <a16:creationId xmlns:a16="http://schemas.microsoft.com/office/drawing/2014/main" id="{38943331-D80F-41EA-8AA0-A9D67C77D0D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3">
            <a:extLst>
              <a:ext uri="{FF2B5EF4-FFF2-40B4-BE49-F238E27FC236}">
                <a16:creationId xmlns:a16="http://schemas.microsoft.com/office/drawing/2014/main" id="{7A63E322-5093-44CE-A7E4-7A516C9ADABC}"/>
              </a:ext>
            </a:extLst>
          </p:cNvPr>
          <p:cNvSpPr>
            <a:spLocks noGrp="1"/>
          </p:cNvSpPr>
          <p:nvPr>
            <p:ph type="sldNum" sz="quarter" idx="12"/>
          </p:nvPr>
        </p:nvSpPr>
        <p:spPr/>
        <p:txBody>
          <a:bodyPr/>
          <a:lstStyle/>
          <a:p>
            <a:pPr>
              <a:defRPr/>
            </a:pPr>
            <a:fld id="{EEA76549-3FCE-4669-85A4-1868092EA06B}" type="slidenum">
              <a:rPr lang="en-US" altLang="en-US"/>
              <a:pPr>
                <a:defRPr/>
              </a:pPr>
              <a:t>419</a:t>
            </a:fld>
            <a:endParaRPr lang="en-US" altLang="en-US" dirty="0"/>
          </a:p>
        </p:txBody>
      </p:sp>
      <p:sp>
        <p:nvSpPr>
          <p:cNvPr id="1360901" name="Rectangle 5">
            <a:extLst>
              <a:ext uri="{FF2B5EF4-FFF2-40B4-BE49-F238E27FC236}">
                <a16:creationId xmlns:a16="http://schemas.microsoft.com/office/drawing/2014/main" id="{EC7689EA-6D8C-48CB-93B1-A2356FF6988F}"/>
              </a:ext>
            </a:extLst>
          </p:cNvPr>
          <p:cNvSpPr>
            <a:spLocks noGrp="1" noChangeArrowheads="1"/>
          </p:cNvSpPr>
          <p:nvPr>
            <p:ph type="subTitle" idx="4294967295"/>
          </p:nvPr>
        </p:nvSpPr>
        <p:spPr>
          <a:xfrm>
            <a:off x="-1" y="2819400"/>
            <a:ext cx="12528223" cy="2819400"/>
          </a:xfrm>
          <a:noFill/>
        </p:spPr>
        <p:txBody>
          <a:bodyPr/>
          <a:lstStyle/>
          <a:p>
            <a:pPr marL="0" indent="0" algn="ctr">
              <a:buNone/>
            </a:pPr>
            <a:r>
              <a:rPr lang="en-US" altLang="en-US" sz="4800" dirty="0">
                <a:solidFill>
                  <a:srgbClr val="99FF33"/>
                </a:solidFill>
              </a:rPr>
              <a:t>Quantity Considerations</a:t>
            </a:r>
          </a:p>
        </p:txBody>
      </p:sp>
    </p:spTree>
    <p:extLst>
      <p:ext uri="{BB962C8B-B14F-4D97-AF65-F5344CB8AC3E}">
        <p14:creationId xmlns:p14="http://schemas.microsoft.com/office/powerpoint/2010/main" val="6669457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79EF-7AFB-4C87-813B-BF0D311C72CB}"/>
              </a:ext>
            </a:extLst>
          </p:cNvPr>
          <p:cNvSpPr>
            <a:spLocks noGrp="1"/>
          </p:cNvSpPr>
          <p:nvPr>
            <p:ph type="title"/>
          </p:nvPr>
        </p:nvSpPr>
        <p:spPr/>
        <p:txBody>
          <a:bodyPr/>
          <a:lstStyle/>
          <a:p>
            <a:r>
              <a:rPr lang="en-US" b="0" dirty="0"/>
              <a:t>Organize: frequent sections</a:t>
            </a:r>
          </a:p>
        </p:txBody>
      </p:sp>
      <p:sp>
        <p:nvSpPr>
          <p:cNvPr id="3" name="Content Placeholder 2">
            <a:extLst>
              <a:ext uri="{FF2B5EF4-FFF2-40B4-BE49-F238E27FC236}">
                <a16:creationId xmlns:a16="http://schemas.microsoft.com/office/drawing/2014/main" id="{BD3B8F00-DE08-4C09-BF52-EE0DFD536D32}"/>
              </a:ext>
            </a:extLst>
          </p:cNvPr>
          <p:cNvSpPr>
            <a:spLocks noGrp="1"/>
          </p:cNvSpPr>
          <p:nvPr>
            <p:ph idx="1"/>
          </p:nvPr>
        </p:nvSpPr>
        <p:spPr>
          <a:xfrm>
            <a:off x="131975" y="871979"/>
            <a:ext cx="11736563" cy="5659450"/>
          </a:xfrm>
        </p:spPr>
        <p:txBody>
          <a:bodyPr>
            <a:normAutofit/>
          </a:bodyPr>
          <a:lstStyle/>
          <a:p>
            <a:pPr>
              <a:lnSpc>
                <a:spcPct val="110000"/>
              </a:lnSpc>
            </a:pPr>
            <a:r>
              <a:rPr lang="en-US" sz="3200" dirty="0"/>
              <a:t>Voluminous specifications are easier to read in short segments</a:t>
            </a:r>
          </a:p>
          <a:p>
            <a:pPr lvl="1">
              <a:lnSpc>
                <a:spcPct val="110000"/>
              </a:lnSpc>
            </a:pPr>
            <a:r>
              <a:rPr lang="en-US" sz="2800" dirty="0"/>
              <a:t>Analogous to chapters in a novel or acts in a play</a:t>
            </a:r>
          </a:p>
          <a:p>
            <a:pPr lvl="1">
              <a:lnSpc>
                <a:spcPct val="110000"/>
              </a:lnSpc>
            </a:pPr>
            <a:r>
              <a:rPr lang="en-US" sz="2800" dirty="0"/>
              <a:t>They permit a mental pause and re-focus </a:t>
            </a:r>
          </a:p>
          <a:p>
            <a:pPr>
              <a:lnSpc>
                <a:spcPct val="110000"/>
              </a:lnSpc>
            </a:pPr>
            <a:r>
              <a:rPr lang="en-US" sz="3200" dirty="0"/>
              <a:t>And each new segment should have a new heading</a:t>
            </a:r>
          </a:p>
          <a:p>
            <a:pPr lvl="1">
              <a:lnSpc>
                <a:spcPct val="110000"/>
              </a:lnSpc>
            </a:pPr>
            <a:r>
              <a:rPr lang="en-US" sz="2800" dirty="0"/>
              <a:t>New headings:</a:t>
            </a:r>
          </a:p>
          <a:p>
            <a:pPr lvl="2">
              <a:lnSpc>
                <a:spcPct val="110000"/>
              </a:lnSpc>
            </a:pPr>
            <a:r>
              <a:rPr lang="en-US" sz="2400" dirty="0"/>
              <a:t>Convey a new focus</a:t>
            </a:r>
          </a:p>
          <a:p>
            <a:pPr lvl="2">
              <a:lnSpc>
                <a:spcPct val="110000"/>
              </a:lnSpc>
            </a:pPr>
            <a:r>
              <a:rPr lang="en-US" sz="2400" dirty="0"/>
              <a:t>Create key words that permit easier computer word searches of the document</a:t>
            </a:r>
          </a:p>
          <a:p>
            <a:pPr lvl="2">
              <a:lnSpc>
                <a:spcPct val="110000"/>
              </a:lnSpc>
            </a:pPr>
            <a:r>
              <a:rPr lang="en-US" sz="2400" dirty="0"/>
              <a:t>Create more table of contents break-downs that make it easier to find specific topics</a:t>
            </a:r>
          </a:p>
          <a:p>
            <a:pPr marL="0" indent="0">
              <a:buNone/>
            </a:pPr>
            <a:endParaRPr lang="en-US" dirty="0"/>
          </a:p>
          <a:p>
            <a:pPr lvl="1"/>
            <a:endParaRPr lang="en-US" dirty="0"/>
          </a:p>
        </p:txBody>
      </p:sp>
      <p:sp>
        <p:nvSpPr>
          <p:cNvPr id="4" name="Footer Placeholder 3">
            <a:extLst>
              <a:ext uri="{FF2B5EF4-FFF2-40B4-BE49-F238E27FC236}">
                <a16:creationId xmlns:a16="http://schemas.microsoft.com/office/drawing/2014/main" id="{2EA6FE9D-3241-4020-AC5D-F5A9F3071D1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94E3224-2DB0-4DA1-B57A-1DDC50FAE0C8}"/>
              </a:ext>
            </a:extLst>
          </p:cNvPr>
          <p:cNvSpPr>
            <a:spLocks noGrp="1"/>
          </p:cNvSpPr>
          <p:nvPr>
            <p:ph type="sldNum" sz="quarter" idx="12"/>
          </p:nvPr>
        </p:nvSpPr>
        <p:spPr/>
        <p:txBody>
          <a:bodyPr/>
          <a:lstStyle/>
          <a:p>
            <a:fld id="{D57F1E4F-1CFF-5643-939E-02111984F565}" type="slidenum">
              <a:rPr lang="en-US" smtClean="0"/>
              <a:t>42</a:t>
            </a:fld>
            <a:endParaRPr lang="en-US" dirty="0"/>
          </a:p>
        </p:txBody>
      </p:sp>
    </p:spTree>
    <p:extLst>
      <p:ext uri="{BB962C8B-B14F-4D97-AF65-F5344CB8AC3E}">
        <p14:creationId xmlns:p14="http://schemas.microsoft.com/office/powerpoint/2010/main" val="2425370145"/>
      </p:ext>
    </p:extLst>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BF1BAFCA-2A67-4570-9676-C5EBB8F43095}"/>
              </a:ext>
            </a:extLst>
          </p:cNvPr>
          <p:cNvSpPr>
            <a:spLocks noGrp="1" noChangeArrowheads="1"/>
          </p:cNvSpPr>
          <p:nvPr>
            <p:ph type="title"/>
          </p:nvPr>
        </p:nvSpPr>
        <p:spPr>
          <a:xfrm>
            <a:off x="1828800" y="277814"/>
            <a:ext cx="8610600" cy="636587"/>
          </a:xfrm>
        </p:spPr>
        <p:txBody>
          <a:bodyPr/>
          <a:lstStyle/>
          <a:p>
            <a:pPr eaLnBrk="1" hangingPunct="1">
              <a:defRPr/>
            </a:pPr>
            <a:r>
              <a:rPr lang="en-US" sz="3200" dirty="0"/>
              <a:t>Writing Specifications</a:t>
            </a:r>
          </a:p>
        </p:txBody>
      </p:sp>
      <p:sp>
        <p:nvSpPr>
          <p:cNvPr id="9" name="Footer Placeholder 3">
            <a:extLst>
              <a:ext uri="{FF2B5EF4-FFF2-40B4-BE49-F238E27FC236}">
                <a16:creationId xmlns:a16="http://schemas.microsoft.com/office/drawing/2014/main" id="{75E97058-53AD-4BB5-ADB5-C3ACAC01883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91F72816-0C7B-4246-8A87-59C3E8DB6A02}"/>
              </a:ext>
            </a:extLst>
          </p:cNvPr>
          <p:cNvSpPr>
            <a:spLocks noGrp="1"/>
          </p:cNvSpPr>
          <p:nvPr>
            <p:ph type="sldNum" sz="quarter" idx="12"/>
          </p:nvPr>
        </p:nvSpPr>
        <p:spPr/>
        <p:txBody>
          <a:bodyPr/>
          <a:lstStyle/>
          <a:p>
            <a:pPr>
              <a:defRPr/>
            </a:pPr>
            <a:fld id="{46C418AC-7272-45D8-A621-22BF4AE559AB}" type="slidenum">
              <a:rPr lang="en-US" altLang="en-US"/>
              <a:pPr>
                <a:defRPr/>
              </a:pPr>
              <a:t>420</a:t>
            </a:fld>
            <a:endParaRPr lang="en-US" altLang="en-US" dirty="0"/>
          </a:p>
        </p:txBody>
      </p:sp>
      <p:sp>
        <p:nvSpPr>
          <p:cNvPr id="1361927" name="Text Box 3">
            <a:extLst>
              <a:ext uri="{FF2B5EF4-FFF2-40B4-BE49-F238E27FC236}">
                <a16:creationId xmlns:a16="http://schemas.microsoft.com/office/drawing/2014/main" id="{8FEF4A1B-B1F6-41C7-93B0-06A5E0E55CAA}"/>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361928" name="Text Box 4">
            <a:extLst>
              <a:ext uri="{FF2B5EF4-FFF2-40B4-BE49-F238E27FC236}">
                <a16:creationId xmlns:a16="http://schemas.microsoft.com/office/drawing/2014/main" id="{3286F1E8-7B81-4EED-B86A-B82898C3B9A2}"/>
              </a:ext>
            </a:extLst>
          </p:cNvPr>
          <p:cNvSpPr txBox="1">
            <a:spLocks noChangeArrowheads="1"/>
          </p:cNvSpPr>
          <p:nvPr/>
        </p:nvSpPr>
        <p:spPr bwMode="auto">
          <a:xfrm>
            <a:off x="2133600" y="3048000"/>
            <a:ext cx="82296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233363">
              <a:spcBef>
                <a:spcPct val="20000"/>
              </a:spcBef>
              <a:buChar char="–"/>
              <a:defRPr sz="2800">
                <a:solidFill>
                  <a:schemeClr val="tx1"/>
                </a:solidFill>
                <a:latin typeface="Arial" panose="020B0604020202020204" pitchFamily="34" charset="0"/>
              </a:defRPr>
            </a:lvl2pPr>
            <a:lvl3pPr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buClrTx/>
              <a:buSzTx/>
              <a:buFontTx/>
              <a:buChar char="•"/>
            </a:pPr>
            <a:r>
              <a:rPr lang="en-US" altLang="en-US" dirty="0"/>
              <a:t>Units need to be Similar or Standardized so pricing can be compared among vendors  </a:t>
            </a:r>
            <a:endParaRPr lang="en-US" altLang="en-US" dirty="0">
              <a:solidFill>
                <a:srgbClr val="FF0000"/>
              </a:solidFill>
            </a:endParaRPr>
          </a:p>
          <a:p>
            <a:pPr>
              <a:buClrTx/>
              <a:buSzTx/>
              <a:buFontTx/>
              <a:buChar char="•"/>
            </a:pPr>
            <a:r>
              <a:rPr lang="en-US" altLang="en-US" dirty="0"/>
              <a:t>Which means, units need to be </a:t>
            </a:r>
            <a:r>
              <a:rPr lang="en-US" altLang="en-US" b="1" i="1" dirty="0"/>
              <a:t>defined</a:t>
            </a:r>
          </a:p>
          <a:p>
            <a:pPr lvl="2">
              <a:buClrTx/>
              <a:buSzTx/>
              <a:buFontTx/>
              <a:buChar char="•"/>
            </a:pPr>
            <a:r>
              <a:rPr lang="en-US" altLang="en-US" sz="2800" dirty="0"/>
              <a:t>In terms of quality and other circumstances</a:t>
            </a:r>
          </a:p>
        </p:txBody>
      </p:sp>
      <p:sp>
        <p:nvSpPr>
          <p:cNvPr id="1361929" name="Text Box 5">
            <a:extLst>
              <a:ext uri="{FF2B5EF4-FFF2-40B4-BE49-F238E27FC236}">
                <a16:creationId xmlns:a16="http://schemas.microsoft.com/office/drawing/2014/main" id="{40150B48-9050-45C1-A8DE-2DDBBD5B26B8}"/>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361930" name="Text Box 6">
            <a:extLst>
              <a:ext uri="{FF2B5EF4-FFF2-40B4-BE49-F238E27FC236}">
                <a16:creationId xmlns:a16="http://schemas.microsoft.com/office/drawing/2014/main" id="{1DBF48D8-0D31-40E8-B6D8-8B7AE99F51CF}"/>
              </a:ext>
            </a:extLst>
          </p:cNvPr>
          <p:cNvSpPr txBox="1">
            <a:spLocks noChangeArrowheads="1"/>
          </p:cNvSpPr>
          <p:nvPr/>
        </p:nvSpPr>
        <p:spPr bwMode="auto">
          <a:xfrm>
            <a:off x="2209800" y="1066801"/>
            <a:ext cx="80010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99FF33"/>
                </a:solidFill>
              </a:rPr>
              <a:t>SOW Quantity Statements</a:t>
            </a:r>
            <a:r>
              <a:rPr lang="en-US" altLang="en-US" sz="4000" dirty="0">
                <a:solidFill>
                  <a:srgbClr val="FFFF00"/>
                </a:solidFill>
              </a:rPr>
              <a:t> </a:t>
            </a:r>
          </a:p>
          <a:p>
            <a:pPr algn="ctr">
              <a:spcBef>
                <a:spcPct val="50000"/>
              </a:spcBef>
              <a:buClrTx/>
              <a:buSzTx/>
              <a:buFontTx/>
              <a:buNone/>
            </a:pPr>
            <a:r>
              <a:rPr lang="en-US" altLang="en-US" dirty="0"/>
              <a:t>When purchasing like </a:t>
            </a:r>
            <a:r>
              <a:rPr lang="en-US" altLang="en-US" dirty="0">
                <a:solidFill>
                  <a:srgbClr val="FFFF00"/>
                </a:solidFill>
              </a:rPr>
              <a:t>Units</a:t>
            </a:r>
          </a:p>
        </p:txBody>
      </p:sp>
    </p:spTree>
    <p:extLst>
      <p:ext uri="{BB962C8B-B14F-4D97-AF65-F5344CB8AC3E}">
        <p14:creationId xmlns:p14="http://schemas.microsoft.com/office/powerpoint/2010/main" val="2754276392"/>
      </p:ext>
    </p:extLst>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3974" name="Rectangle 2">
            <a:extLst>
              <a:ext uri="{FF2B5EF4-FFF2-40B4-BE49-F238E27FC236}">
                <a16:creationId xmlns:a16="http://schemas.microsoft.com/office/drawing/2014/main" id="{795543AA-A55E-4EC5-B7C0-B25FB70B7FAA}"/>
              </a:ext>
            </a:extLst>
          </p:cNvPr>
          <p:cNvSpPr>
            <a:spLocks noGrp="1" noChangeArrowheads="1"/>
          </p:cNvSpPr>
          <p:nvPr>
            <p:ph type="title"/>
          </p:nvPr>
        </p:nvSpPr>
        <p:spPr>
          <a:xfrm>
            <a:off x="1828800" y="277814"/>
            <a:ext cx="8610600" cy="1398587"/>
          </a:xfrm>
        </p:spPr>
        <p:txBody>
          <a:bodyPr/>
          <a:lstStyle/>
          <a:p>
            <a:pPr eaLnBrk="1" hangingPunct="1"/>
            <a:r>
              <a:rPr lang="en-US" altLang="en-US" sz="4000" dirty="0">
                <a:solidFill>
                  <a:srgbClr val="FFFF00"/>
                </a:solidFill>
              </a:rPr>
              <a:t>SOW Unit Quantity Statements</a:t>
            </a:r>
          </a:p>
        </p:txBody>
      </p:sp>
      <p:sp>
        <p:nvSpPr>
          <p:cNvPr id="8" name="Footer Placeholder 3">
            <a:extLst>
              <a:ext uri="{FF2B5EF4-FFF2-40B4-BE49-F238E27FC236}">
                <a16:creationId xmlns:a16="http://schemas.microsoft.com/office/drawing/2014/main" id="{87A05843-D71D-4CAA-A148-54211F25CD8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EE0EC940-9D7C-4B58-9C54-DC23E40514CD}"/>
              </a:ext>
            </a:extLst>
          </p:cNvPr>
          <p:cNvSpPr>
            <a:spLocks noGrp="1"/>
          </p:cNvSpPr>
          <p:nvPr>
            <p:ph type="sldNum" sz="quarter" idx="12"/>
          </p:nvPr>
        </p:nvSpPr>
        <p:spPr/>
        <p:txBody>
          <a:bodyPr/>
          <a:lstStyle/>
          <a:p>
            <a:pPr>
              <a:defRPr/>
            </a:pPr>
            <a:fld id="{11F1D6AE-8B9A-4A67-867D-948C060916C7}" type="slidenum">
              <a:rPr lang="en-US" altLang="en-US"/>
              <a:pPr>
                <a:defRPr/>
              </a:pPr>
              <a:t>421</a:t>
            </a:fld>
            <a:endParaRPr lang="en-US" altLang="en-US" dirty="0"/>
          </a:p>
        </p:txBody>
      </p:sp>
      <p:sp>
        <p:nvSpPr>
          <p:cNvPr id="7" name="Slide Number Placeholder 4">
            <a:extLst>
              <a:ext uri="{FF2B5EF4-FFF2-40B4-BE49-F238E27FC236}">
                <a16:creationId xmlns:a16="http://schemas.microsoft.com/office/drawing/2014/main" id="{F2365A48-2C0A-4CBD-83E0-D75B51512B5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363975" name="Text Box 3">
            <a:extLst>
              <a:ext uri="{FF2B5EF4-FFF2-40B4-BE49-F238E27FC236}">
                <a16:creationId xmlns:a16="http://schemas.microsoft.com/office/drawing/2014/main" id="{AEC07A97-6A93-4203-9F0D-B1B892F08A54}"/>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363976" name="Text Box 4">
            <a:extLst>
              <a:ext uri="{FF2B5EF4-FFF2-40B4-BE49-F238E27FC236}">
                <a16:creationId xmlns:a16="http://schemas.microsoft.com/office/drawing/2014/main" id="{E0568C20-A01B-4DA8-A123-5B6D1D676712}"/>
              </a:ext>
            </a:extLst>
          </p:cNvPr>
          <p:cNvSpPr txBox="1">
            <a:spLocks noChangeArrowheads="1"/>
          </p:cNvSpPr>
          <p:nvPr/>
        </p:nvSpPr>
        <p:spPr bwMode="auto">
          <a:xfrm>
            <a:off x="2895600" y="2209800"/>
            <a:ext cx="6324600" cy="350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233363">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defTabSz="233363">
              <a:spcBef>
                <a:spcPct val="20000"/>
              </a:spcBef>
              <a:buChar char="–"/>
              <a:defRPr sz="2800">
                <a:solidFill>
                  <a:schemeClr val="tx1"/>
                </a:solidFill>
                <a:latin typeface="Arial" panose="020B0604020202020204" pitchFamily="34" charset="0"/>
              </a:defRPr>
            </a:lvl2pPr>
            <a:lvl3pPr marL="1143000" indent="-228600" defTabSz="233363">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defTabSz="233363">
              <a:spcBef>
                <a:spcPct val="20000"/>
              </a:spcBef>
              <a:buChar char="–"/>
              <a:defRPr sz="2000">
                <a:solidFill>
                  <a:schemeClr val="tx1"/>
                </a:solidFill>
                <a:latin typeface="Arial" panose="020B0604020202020204" pitchFamily="34" charset="0"/>
              </a:defRPr>
            </a:lvl4pPr>
            <a:lvl5pPr marL="2057400" indent="-228600" defTabSz="233363">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defTabSz="233363"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Char char="•"/>
            </a:pPr>
            <a:r>
              <a:rPr lang="en-US" altLang="en-US" dirty="0"/>
              <a:t>		Exact</a:t>
            </a:r>
          </a:p>
          <a:p>
            <a:pPr>
              <a:spcBef>
                <a:spcPct val="50000"/>
              </a:spcBef>
              <a:buClrTx/>
              <a:buSzTx/>
              <a:buFontTx/>
              <a:buChar char="•"/>
            </a:pPr>
            <a:r>
              <a:rPr lang="en-US" altLang="en-US" dirty="0"/>
              <a:t>		Minimum</a:t>
            </a:r>
          </a:p>
          <a:p>
            <a:pPr>
              <a:spcBef>
                <a:spcPct val="50000"/>
              </a:spcBef>
              <a:buClrTx/>
              <a:buSzTx/>
              <a:buFontTx/>
              <a:buChar char="•"/>
            </a:pPr>
            <a:r>
              <a:rPr lang="en-US" altLang="en-US" dirty="0"/>
              <a:t>		Maximum</a:t>
            </a:r>
          </a:p>
          <a:p>
            <a:pPr>
              <a:spcBef>
                <a:spcPct val="50000"/>
              </a:spcBef>
              <a:buClrTx/>
              <a:buSzTx/>
              <a:buFontTx/>
              <a:buChar char="•"/>
            </a:pPr>
            <a:r>
              <a:rPr lang="en-US" altLang="en-US" dirty="0"/>
              <a:t>		Range</a:t>
            </a:r>
          </a:p>
          <a:p>
            <a:pPr>
              <a:spcBef>
                <a:spcPct val="50000"/>
              </a:spcBef>
              <a:buClrTx/>
              <a:buSzTx/>
              <a:buFontTx/>
              <a:buChar char="•"/>
            </a:pPr>
            <a:r>
              <a:rPr lang="en-US" altLang="en-US" dirty="0"/>
              <a:t>		No Guaranteed Amount</a:t>
            </a:r>
            <a:endParaRPr lang="en-US" altLang="en-US" sz="3600" dirty="0">
              <a:solidFill>
                <a:srgbClr val="FF0000"/>
              </a:solidFill>
            </a:endParaRPr>
          </a:p>
        </p:txBody>
      </p:sp>
      <p:sp>
        <p:nvSpPr>
          <p:cNvPr id="1363977" name="Text Box 5">
            <a:extLst>
              <a:ext uri="{FF2B5EF4-FFF2-40B4-BE49-F238E27FC236}">
                <a16:creationId xmlns:a16="http://schemas.microsoft.com/office/drawing/2014/main" id="{B395A9D0-8E62-4193-8AC0-C7CC7274BC57}"/>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576766048"/>
      </p:ext>
    </p:extLst>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6022" name="Rectangle 2">
            <a:extLst>
              <a:ext uri="{FF2B5EF4-FFF2-40B4-BE49-F238E27FC236}">
                <a16:creationId xmlns:a16="http://schemas.microsoft.com/office/drawing/2014/main" id="{620639C4-72B3-43B5-9E3D-B4F0D46D33EA}"/>
              </a:ext>
            </a:extLst>
          </p:cNvPr>
          <p:cNvSpPr>
            <a:spLocks noGrp="1" noChangeArrowheads="1"/>
          </p:cNvSpPr>
          <p:nvPr>
            <p:ph type="title"/>
          </p:nvPr>
        </p:nvSpPr>
        <p:spPr>
          <a:xfrm>
            <a:off x="1981200" y="277814"/>
            <a:ext cx="8229600" cy="636587"/>
          </a:xfrm>
        </p:spPr>
        <p:txBody>
          <a:bodyPr>
            <a:normAutofit fontScale="90000"/>
          </a:bodyPr>
          <a:lstStyle/>
          <a:p>
            <a:pPr eaLnBrk="1" hangingPunct="1"/>
            <a:r>
              <a:rPr lang="en-US" altLang="en-US" sz="4000" dirty="0">
                <a:solidFill>
                  <a:srgbClr val="FFFF00"/>
                </a:solidFill>
              </a:rPr>
              <a:t>Exact Quantity of Units </a:t>
            </a:r>
          </a:p>
        </p:txBody>
      </p:sp>
      <p:sp>
        <p:nvSpPr>
          <p:cNvPr id="1366023" name="Rectangle 3">
            <a:extLst>
              <a:ext uri="{FF2B5EF4-FFF2-40B4-BE49-F238E27FC236}">
                <a16:creationId xmlns:a16="http://schemas.microsoft.com/office/drawing/2014/main" id="{C51A7074-7D16-41E1-ADC4-225A88E83382}"/>
              </a:ext>
            </a:extLst>
          </p:cNvPr>
          <p:cNvSpPr>
            <a:spLocks noGrp="1" noChangeArrowheads="1"/>
          </p:cNvSpPr>
          <p:nvPr>
            <p:ph idx="1"/>
          </p:nvPr>
        </p:nvSpPr>
        <p:spPr>
          <a:xfrm>
            <a:off x="323462" y="1065228"/>
            <a:ext cx="11545076" cy="5264871"/>
          </a:xfrm>
        </p:spPr>
        <p:txBody>
          <a:bodyPr>
            <a:normAutofit/>
          </a:bodyPr>
          <a:lstStyle/>
          <a:p>
            <a:pPr>
              <a:spcBef>
                <a:spcPct val="25000"/>
              </a:spcBef>
              <a:buClrTx/>
              <a:buSzTx/>
              <a:buFontTx/>
              <a:buChar char="•"/>
            </a:pPr>
            <a:r>
              <a:rPr lang="en-US" altLang="en-US" dirty="0">
                <a:effectLst/>
              </a:rPr>
              <a:t>Exact Quantity to be purchased =       </a:t>
            </a:r>
            <a:r>
              <a:rPr lang="en-US" altLang="en-US" dirty="0">
                <a:solidFill>
                  <a:srgbClr val="99FF66"/>
                </a:solidFill>
                <a:effectLst/>
              </a:rPr>
              <a:t>Definite Quantity</a:t>
            </a:r>
          </a:p>
          <a:p>
            <a:pPr lvl="1">
              <a:spcBef>
                <a:spcPct val="25000"/>
              </a:spcBef>
              <a:buFontTx/>
              <a:buChar char="•"/>
            </a:pPr>
            <a:r>
              <a:rPr lang="en-US" altLang="en-US" dirty="0">
                <a:effectLst/>
              </a:rPr>
              <a:t>Vendors know what &amp; how much to provide; so,</a:t>
            </a:r>
          </a:p>
          <a:p>
            <a:pPr lvl="1">
              <a:spcBef>
                <a:spcPct val="25000"/>
              </a:spcBef>
              <a:buFontTx/>
              <a:buChar char="•"/>
            </a:pPr>
            <a:r>
              <a:rPr lang="en-US" altLang="en-US" dirty="0">
                <a:effectLst/>
              </a:rPr>
              <a:t>They may be able to quote a fixed price to do so</a:t>
            </a:r>
          </a:p>
          <a:p>
            <a:pPr lvl="1">
              <a:spcBef>
                <a:spcPct val="25000"/>
              </a:spcBef>
              <a:buFontTx/>
              <a:buChar char="•"/>
            </a:pPr>
            <a:r>
              <a:rPr lang="en-US" altLang="en-US" dirty="0">
                <a:effectLst/>
              </a:rPr>
              <a:t>The only likely variable is </a:t>
            </a:r>
            <a:r>
              <a:rPr lang="en-US" altLang="en-US" b="1" dirty="0">
                <a:solidFill>
                  <a:srgbClr val="66FFFF"/>
                </a:solidFill>
                <a:effectLst/>
              </a:rPr>
              <a:t>when </a:t>
            </a:r>
            <a:r>
              <a:rPr lang="en-US" altLang="en-US" dirty="0">
                <a:effectLst/>
              </a:rPr>
              <a:t>the purchases will be made</a:t>
            </a:r>
          </a:p>
          <a:p>
            <a:pPr lvl="2">
              <a:spcBef>
                <a:spcPct val="25000"/>
              </a:spcBef>
              <a:buClr>
                <a:schemeClr val="tx1"/>
              </a:buClr>
              <a:buFont typeface="Wingdings" panose="05000000000000000000" pitchFamily="2" charset="2"/>
              <a:buChar char="§"/>
            </a:pPr>
            <a:r>
              <a:rPr lang="en-US" altLang="en-US" dirty="0">
                <a:effectLst/>
              </a:rPr>
              <a:t>i.e., will everything be bought at once? Or,</a:t>
            </a:r>
          </a:p>
          <a:p>
            <a:pPr lvl="2">
              <a:spcBef>
                <a:spcPct val="25000"/>
              </a:spcBef>
              <a:buClr>
                <a:schemeClr val="tx1"/>
              </a:buClr>
              <a:buFont typeface="Wingdings" panose="05000000000000000000" pitchFamily="2" charset="2"/>
              <a:buChar char="§"/>
            </a:pPr>
            <a:r>
              <a:rPr lang="en-US" altLang="en-US" dirty="0">
                <a:effectLst/>
              </a:rPr>
              <a:t>Will purchases be spread out over a specified timeframe?</a:t>
            </a:r>
          </a:p>
          <a:p>
            <a:pPr lvl="2">
              <a:spcBef>
                <a:spcPct val="25000"/>
              </a:spcBef>
              <a:buClr>
                <a:schemeClr val="tx1"/>
              </a:buClr>
              <a:buFont typeface="Wingdings" panose="05000000000000000000" pitchFamily="2" charset="2"/>
              <a:buChar char="§"/>
            </a:pPr>
            <a:r>
              <a:rPr lang="en-US" altLang="en-US" dirty="0">
                <a:effectLst/>
              </a:rPr>
              <a:t>Will the purchase schedule be specified? Or,</a:t>
            </a:r>
          </a:p>
          <a:p>
            <a:pPr lvl="2">
              <a:spcBef>
                <a:spcPct val="25000"/>
              </a:spcBef>
              <a:buClr>
                <a:schemeClr val="tx1"/>
              </a:buClr>
              <a:buFont typeface="Wingdings" panose="05000000000000000000" pitchFamily="2" charset="2"/>
              <a:buChar char="§"/>
            </a:pPr>
            <a:r>
              <a:rPr lang="en-US" altLang="en-US" dirty="0">
                <a:effectLst/>
              </a:rPr>
              <a:t>Will the purchases be made on demand (as needed)? </a:t>
            </a:r>
          </a:p>
        </p:txBody>
      </p:sp>
      <p:sp>
        <p:nvSpPr>
          <p:cNvPr id="6" name="Footer Placeholder 3">
            <a:extLst>
              <a:ext uri="{FF2B5EF4-FFF2-40B4-BE49-F238E27FC236}">
                <a16:creationId xmlns:a16="http://schemas.microsoft.com/office/drawing/2014/main" id="{D4C9866C-BC49-4F7C-84D5-0A7BF6BB2F6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14D2DF9-289F-45BC-9D1D-71BBB36A1438}"/>
              </a:ext>
            </a:extLst>
          </p:cNvPr>
          <p:cNvSpPr>
            <a:spLocks noGrp="1"/>
          </p:cNvSpPr>
          <p:nvPr>
            <p:ph type="sldNum" sz="quarter" idx="12"/>
          </p:nvPr>
        </p:nvSpPr>
        <p:spPr/>
        <p:txBody>
          <a:bodyPr/>
          <a:lstStyle/>
          <a:p>
            <a:pPr>
              <a:defRPr/>
            </a:pPr>
            <a:fld id="{3634F02E-290A-4F78-86DA-FF0E68C599D7}" type="slidenum">
              <a:rPr lang="en-US" altLang="en-US"/>
              <a:pPr>
                <a:defRPr/>
              </a:pPr>
              <a:t>422</a:t>
            </a:fld>
            <a:endParaRPr lang="en-US" altLang="en-US" dirty="0"/>
          </a:p>
        </p:txBody>
      </p:sp>
      <p:sp>
        <p:nvSpPr>
          <p:cNvPr id="4" name="Footer Placeholder 3">
            <a:extLst>
              <a:ext uri="{FF2B5EF4-FFF2-40B4-BE49-F238E27FC236}">
                <a16:creationId xmlns:a16="http://schemas.microsoft.com/office/drawing/2014/main" id="{1C58FC17-E728-4A15-A05A-93AAC786994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CA07EE2D-C4DC-4FB4-B7E6-8E1EA18504E8}"/>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057663312"/>
      </p:ext>
    </p:extLst>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8070" name="Rectangle 2">
            <a:extLst>
              <a:ext uri="{FF2B5EF4-FFF2-40B4-BE49-F238E27FC236}">
                <a16:creationId xmlns:a16="http://schemas.microsoft.com/office/drawing/2014/main" id="{9F585E68-B085-4755-B8B0-1D9C80A24716}"/>
              </a:ext>
            </a:extLst>
          </p:cNvPr>
          <p:cNvSpPr>
            <a:spLocks noGrp="1" noChangeArrowheads="1"/>
          </p:cNvSpPr>
          <p:nvPr>
            <p:ph type="title"/>
          </p:nvPr>
        </p:nvSpPr>
        <p:spPr>
          <a:xfrm>
            <a:off x="513761" y="277814"/>
            <a:ext cx="11029361" cy="560387"/>
          </a:xfrm>
        </p:spPr>
        <p:txBody>
          <a:bodyPr>
            <a:normAutofit fontScale="90000"/>
          </a:bodyPr>
          <a:lstStyle/>
          <a:p>
            <a:pPr eaLnBrk="1" hangingPunct="1"/>
            <a:r>
              <a:rPr lang="en-US" altLang="en-US" sz="4000" dirty="0">
                <a:solidFill>
                  <a:srgbClr val="FFFF00"/>
                </a:solidFill>
              </a:rPr>
              <a:t>Exact Quantity of Units </a:t>
            </a:r>
            <a:r>
              <a:rPr lang="en-US" altLang="en-US" sz="2400" dirty="0">
                <a:solidFill>
                  <a:srgbClr val="FFFF00"/>
                </a:solidFill>
              </a:rPr>
              <a:t>(Cont’d) </a:t>
            </a:r>
          </a:p>
        </p:txBody>
      </p:sp>
      <p:sp>
        <p:nvSpPr>
          <p:cNvPr id="1368071" name="Rectangle 3">
            <a:extLst>
              <a:ext uri="{FF2B5EF4-FFF2-40B4-BE49-F238E27FC236}">
                <a16:creationId xmlns:a16="http://schemas.microsoft.com/office/drawing/2014/main" id="{92A46674-1292-4074-9920-78572598727C}"/>
              </a:ext>
            </a:extLst>
          </p:cNvPr>
          <p:cNvSpPr>
            <a:spLocks noGrp="1" noChangeArrowheads="1"/>
          </p:cNvSpPr>
          <p:nvPr>
            <p:ph idx="1"/>
          </p:nvPr>
        </p:nvSpPr>
        <p:spPr>
          <a:xfrm>
            <a:off x="471340" y="716437"/>
            <a:ext cx="11397198" cy="6141563"/>
          </a:xfrm>
        </p:spPr>
        <p:txBody>
          <a:bodyPr>
            <a:normAutofit/>
          </a:bodyPr>
          <a:lstStyle/>
          <a:p>
            <a:pPr>
              <a:buClr>
                <a:schemeClr val="tx1"/>
              </a:buClr>
              <a:buFont typeface="Wingdings" panose="05000000000000000000" pitchFamily="2" charset="2"/>
              <a:buChar char="§"/>
            </a:pPr>
            <a:r>
              <a:rPr lang="en-US" altLang="en-US" dirty="0">
                <a:effectLst/>
              </a:rPr>
              <a:t>Unit pricing will be needed so that payment can be made when units are received</a:t>
            </a:r>
          </a:p>
          <a:p>
            <a:pPr lvl="1">
              <a:buFontTx/>
              <a:buChar char="•"/>
            </a:pPr>
            <a:r>
              <a:rPr lang="en-US" altLang="en-US" dirty="0">
                <a:effectLst/>
              </a:rPr>
              <a:t>The agency shouldn’t pay for all units, until all are received</a:t>
            </a:r>
          </a:p>
          <a:p>
            <a:pPr lvl="1">
              <a:buFontTx/>
              <a:buChar char="•"/>
            </a:pPr>
            <a:r>
              <a:rPr lang="en-US" altLang="en-US" dirty="0">
                <a:effectLst/>
              </a:rPr>
              <a:t>The vendor probably wants some payment prior to all units being delivered</a:t>
            </a:r>
          </a:p>
          <a:p>
            <a:pPr lvl="1">
              <a:buFontTx/>
              <a:buChar char="•"/>
            </a:pPr>
            <a:r>
              <a:rPr lang="en-US" altLang="en-US" dirty="0">
                <a:effectLst/>
              </a:rPr>
              <a:t>If the delivery is short of the specified quantity; or,</a:t>
            </a:r>
          </a:p>
          <a:p>
            <a:pPr lvl="1">
              <a:buFontTx/>
              <a:buChar char="•"/>
            </a:pPr>
            <a:r>
              <a:rPr lang="en-US" altLang="en-US" dirty="0">
                <a:effectLst/>
              </a:rPr>
              <a:t>If some units are below the required quality level</a:t>
            </a:r>
          </a:p>
          <a:p>
            <a:pPr lvl="1">
              <a:buFontTx/>
              <a:buChar char="•"/>
            </a:pPr>
            <a:r>
              <a:rPr lang="en-US" altLang="en-US" dirty="0">
                <a:effectLst/>
              </a:rPr>
              <a:t>Payment should only be made for the units received that meet the required quality level</a:t>
            </a:r>
          </a:p>
          <a:p>
            <a:pPr lvl="1">
              <a:buFontTx/>
              <a:buChar char="•"/>
            </a:pPr>
            <a:r>
              <a:rPr lang="en-US" altLang="en-US" dirty="0">
                <a:effectLst/>
              </a:rPr>
              <a:t>Unit pricing is needed to be able to do this</a:t>
            </a:r>
          </a:p>
        </p:txBody>
      </p:sp>
      <p:sp>
        <p:nvSpPr>
          <p:cNvPr id="6" name="Footer Placeholder 3">
            <a:extLst>
              <a:ext uri="{FF2B5EF4-FFF2-40B4-BE49-F238E27FC236}">
                <a16:creationId xmlns:a16="http://schemas.microsoft.com/office/drawing/2014/main" id="{5196E6B5-91D2-4715-9D46-09586ECECFF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1252DB0-F389-4700-B01D-678D4D2640E0}"/>
              </a:ext>
            </a:extLst>
          </p:cNvPr>
          <p:cNvSpPr>
            <a:spLocks noGrp="1"/>
          </p:cNvSpPr>
          <p:nvPr>
            <p:ph type="sldNum" sz="quarter" idx="12"/>
          </p:nvPr>
        </p:nvSpPr>
        <p:spPr/>
        <p:txBody>
          <a:bodyPr/>
          <a:lstStyle/>
          <a:p>
            <a:pPr>
              <a:defRPr/>
            </a:pPr>
            <a:fld id="{ACDBEDA0-AC7F-4AEE-A4AB-265714847B50}" type="slidenum">
              <a:rPr lang="en-US" altLang="en-US"/>
              <a:pPr>
                <a:defRPr/>
              </a:pPr>
              <a:t>423</a:t>
            </a:fld>
            <a:endParaRPr lang="en-US" altLang="en-US" dirty="0"/>
          </a:p>
        </p:txBody>
      </p:sp>
      <p:sp>
        <p:nvSpPr>
          <p:cNvPr id="5" name="Slide Number Placeholder 4">
            <a:extLst>
              <a:ext uri="{FF2B5EF4-FFF2-40B4-BE49-F238E27FC236}">
                <a16:creationId xmlns:a16="http://schemas.microsoft.com/office/drawing/2014/main" id="{E59BDFAB-B3F2-431F-B49C-F6CF9E02F3F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844064106"/>
      </p:ext>
    </p:extLst>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9094" name="Rectangle 2">
            <a:extLst>
              <a:ext uri="{FF2B5EF4-FFF2-40B4-BE49-F238E27FC236}">
                <a16:creationId xmlns:a16="http://schemas.microsoft.com/office/drawing/2014/main" id="{4B745852-F7F1-41E9-A96B-B4646BC10C7C}"/>
              </a:ext>
            </a:extLst>
          </p:cNvPr>
          <p:cNvSpPr>
            <a:spLocks noGrp="1" noChangeArrowheads="1"/>
          </p:cNvSpPr>
          <p:nvPr>
            <p:ph type="title"/>
          </p:nvPr>
        </p:nvSpPr>
        <p:spPr>
          <a:xfrm>
            <a:off x="1981200" y="277814"/>
            <a:ext cx="8229600" cy="788987"/>
          </a:xfrm>
        </p:spPr>
        <p:txBody>
          <a:bodyPr>
            <a:normAutofit fontScale="90000"/>
          </a:bodyPr>
          <a:lstStyle/>
          <a:p>
            <a:pPr eaLnBrk="1" hangingPunct="1"/>
            <a:r>
              <a:rPr lang="en-US" altLang="en-US" sz="4000" dirty="0">
                <a:solidFill>
                  <a:srgbClr val="FFFF00"/>
                </a:solidFill>
              </a:rPr>
              <a:t>Minimum Quantity of Units</a:t>
            </a:r>
          </a:p>
        </p:txBody>
      </p:sp>
      <p:sp>
        <p:nvSpPr>
          <p:cNvPr id="1369095" name="Rectangle 3">
            <a:extLst>
              <a:ext uri="{FF2B5EF4-FFF2-40B4-BE49-F238E27FC236}">
                <a16:creationId xmlns:a16="http://schemas.microsoft.com/office/drawing/2014/main" id="{73858330-0706-4A44-8206-3F320A261141}"/>
              </a:ext>
            </a:extLst>
          </p:cNvPr>
          <p:cNvSpPr>
            <a:spLocks noGrp="1" noChangeArrowheads="1"/>
          </p:cNvSpPr>
          <p:nvPr>
            <p:ph idx="1"/>
          </p:nvPr>
        </p:nvSpPr>
        <p:spPr>
          <a:xfrm>
            <a:off x="1828800" y="1219200"/>
            <a:ext cx="8534400" cy="5638800"/>
          </a:xfrm>
        </p:spPr>
        <p:txBody>
          <a:bodyPr>
            <a:normAutofit/>
          </a:bodyPr>
          <a:lstStyle/>
          <a:p>
            <a:pPr>
              <a:lnSpc>
                <a:spcPct val="95000"/>
              </a:lnSpc>
              <a:spcBef>
                <a:spcPct val="25000"/>
              </a:spcBef>
              <a:buClr>
                <a:schemeClr val="tx1"/>
              </a:buClr>
              <a:buFont typeface="Wingdings" panose="05000000000000000000" pitchFamily="2" charset="2"/>
              <a:buChar char="§"/>
            </a:pPr>
            <a:r>
              <a:rPr lang="en-US" altLang="en-US" dirty="0">
                <a:effectLst/>
              </a:rPr>
              <a:t>Guarantees vendors a floor, or minimum amount of business</a:t>
            </a:r>
          </a:p>
          <a:p>
            <a:pPr lvl="1">
              <a:lnSpc>
                <a:spcPct val="95000"/>
              </a:lnSpc>
              <a:spcBef>
                <a:spcPct val="25000"/>
              </a:spcBef>
              <a:buClr>
                <a:schemeClr val="tx1"/>
              </a:buClr>
              <a:buFont typeface="Wingdings" panose="05000000000000000000" pitchFamily="2" charset="2"/>
              <a:buChar char="§"/>
            </a:pPr>
            <a:r>
              <a:rPr lang="en-US" altLang="en-US" dirty="0">
                <a:effectLst/>
              </a:rPr>
              <a:t>Even if the agency doesn’t buy the minimum specified quantity, it still pays for that quantity</a:t>
            </a:r>
          </a:p>
          <a:p>
            <a:pPr>
              <a:lnSpc>
                <a:spcPct val="95000"/>
              </a:lnSpc>
              <a:spcBef>
                <a:spcPct val="25000"/>
              </a:spcBef>
              <a:buClr>
                <a:schemeClr val="tx1"/>
              </a:buClr>
              <a:buFont typeface="Wingdings" panose="05000000000000000000" pitchFamily="2" charset="2"/>
              <a:buChar char="§"/>
            </a:pPr>
            <a:r>
              <a:rPr lang="en-US" altLang="en-US" dirty="0">
                <a:effectLst/>
              </a:rPr>
              <a:t>This is an indefinite quantity contract</a:t>
            </a:r>
          </a:p>
          <a:p>
            <a:pPr>
              <a:lnSpc>
                <a:spcPct val="95000"/>
              </a:lnSpc>
              <a:spcBef>
                <a:spcPct val="25000"/>
              </a:spcBef>
              <a:buClr>
                <a:schemeClr val="tx1"/>
              </a:buClr>
              <a:buFont typeface="Wingdings" panose="05000000000000000000" pitchFamily="2" charset="2"/>
              <a:buChar char="§"/>
            </a:pPr>
            <a:r>
              <a:rPr lang="en-US" altLang="en-US" dirty="0">
                <a:effectLst/>
              </a:rPr>
              <a:t>The minimum is known, but not the maximum</a:t>
            </a:r>
          </a:p>
          <a:p>
            <a:pPr>
              <a:lnSpc>
                <a:spcPct val="95000"/>
              </a:lnSpc>
              <a:spcBef>
                <a:spcPct val="25000"/>
              </a:spcBef>
              <a:buClr>
                <a:schemeClr val="tx1"/>
              </a:buClr>
              <a:buFont typeface="Wingdings" panose="05000000000000000000" pitchFamily="2" charset="2"/>
              <a:buChar char="§"/>
            </a:pPr>
            <a:r>
              <a:rPr lang="en-US" altLang="en-US" dirty="0">
                <a:effectLst/>
              </a:rPr>
              <a:t>Requires Unit pricing, so payment can be made for the actual quantity purchased above the minimum guaranteed</a:t>
            </a:r>
          </a:p>
        </p:txBody>
      </p:sp>
      <p:sp>
        <p:nvSpPr>
          <p:cNvPr id="6" name="Footer Placeholder 3">
            <a:extLst>
              <a:ext uri="{FF2B5EF4-FFF2-40B4-BE49-F238E27FC236}">
                <a16:creationId xmlns:a16="http://schemas.microsoft.com/office/drawing/2014/main" id="{3AE5691B-058C-420E-AA44-E3AB7FFE37C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601903D-A894-4188-8108-B08E3D368315}"/>
              </a:ext>
            </a:extLst>
          </p:cNvPr>
          <p:cNvSpPr>
            <a:spLocks noGrp="1"/>
          </p:cNvSpPr>
          <p:nvPr>
            <p:ph type="sldNum" sz="quarter" idx="12"/>
          </p:nvPr>
        </p:nvSpPr>
        <p:spPr/>
        <p:txBody>
          <a:bodyPr/>
          <a:lstStyle/>
          <a:p>
            <a:pPr>
              <a:defRPr/>
            </a:pPr>
            <a:fld id="{5E367332-48F7-4EFE-90E0-EDF0B86E764A}" type="slidenum">
              <a:rPr lang="en-US" altLang="en-US"/>
              <a:pPr>
                <a:defRPr/>
              </a:pPr>
              <a:t>424</a:t>
            </a:fld>
            <a:endParaRPr lang="en-US" altLang="en-US" dirty="0"/>
          </a:p>
        </p:txBody>
      </p:sp>
    </p:spTree>
    <p:extLst>
      <p:ext uri="{BB962C8B-B14F-4D97-AF65-F5344CB8AC3E}">
        <p14:creationId xmlns:p14="http://schemas.microsoft.com/office/powerpoint/2010/main" val="1815039864"/>
      </p:ext>
    </p:extLst>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0118" name="Rectangle 2">
            <a:extLst>
              <a:ext uri="{FF2B5EF4-FFF2-40B4-BE49-F238E27FC236}">
                <a16:creationId xmlns:a16="http://schemas.microsoft.com/office/drawing/2014/main" id="{2B1CC6C7-8EA8-428A-A67F-C07B20ECD2B9}"/>
              </a:ext>
            </a:extLst>
          </p:cNvPr>
          <p:cNvSpPr>
            <a:spLocks noGrp="1" noChangeArrowheads="1"/>
          </p:cNvSpPr>
          <p:nvPr>
            <p:ph type="title"/>
          </p:nvPr>
        </p:nvSpPr>
        <p:spPr>
          <a:xfrm>
            <a:off x="1752600" y="277814"/>
            <a:ext cx="8686800" cy="560387"/>
          </a:xfrm>
        </p:spPr>
        <p:txBody>
          <a:bodyPr>
            <a:normAutofit fontScale="90000"/>
          </a:bodyPr>
          <a:lstStyle/>
          <a:p>
            <a:pPr eaLnBrk="1" hangingPunct="1"/>
            <a:r>
              <a:rPr lang="en-US" altLang="en-US" sz="4000" dirty="0">
                <a:solidFill>
                  <a:srgbClr val="FFFF00"/>
                </a:solidFill>
              </a:rPr>
              <a:t>Minimum Quantity of Units </a:t>
            </a:r>
            <a:r>
              <a:rPr lang="en-US" altLang="en-US" sz="2400" dirty="0">
                <a:solidFill>
                  <a:srgbClr val="FFFF00"/>
                </a:solidFill>
              </a:rPr>
              <a:t>(Cont’d)</a:t>
            </a:r>
            <a:r>
              <a:rPr lang="en-US" altLang="en-US" sz="4000" dirty="0">
                <a:solidFill>
                  <a:srgbClr val="FFFF00"/>
                </a:solidFill>
              </a:rPr>
              <a:t> </a:t>
            </a:r>
          </a:p>
        </p:txBody>
      </p:sp>
      <p:sp>
        <p:nvSpPr>
          <p:cNvPr id="1370119" name="Rectangle 3">
            <a:extLst>
              <a:ext uri="{FF2B5EF4-FFF2-40B4-BE49-F238E27FC236}">
                <a16:creationId xmlns:a16="http://schemas.microsoft.com/office/drawing/2014/main" id="{0F30A55C-5293-4725-B20C-C7286E9E0292}"/>
              </a:ext>
            </a:extLst>
          </p:cNvPr>
          <p:cNvSpPr>
            <a:spLocks noGrp="1" noChangeArrowheads="1"/>
          </p:cNvSpPr>
          <p:nvPr>
            <p:ph idx="1"/>
          </p:nvPr>
        </p:nvSpPr>
        <p:spPr>
          <a:xfrm>
            <a:off x="428920" y="1456440"/>
            <a:ext cx="11439618" cy="5401559"/>
          </a:xfrm>
        </p:spPr>
        <p:txBody>
          <a:bodyPr/>
          <a:lstStyle/>
          <a:p>
            <a:pPr>
              <a:lnSpc>
                <a:spcPct val="95000"/>
              </a:lnSpc>
              <a:spcBef>
                <a:spcPct val="15000"/>
              </a:spcBef>
              <a:buClr>
                <a:schemeClr val="tx1"/>
              </a:buClr>
              <a:buFont typeface="Wingdings" panose="05000000000000000000" pitchFamily="2" charset="2"/>
              <a:buChar char="§"/>
            </a:pPr>
            <a:r>
              <a:rPr lang="en-US" altLang="en-US" dirty="0">
                <a:effectLst/>
              </a:rPr>
              <a:t>Is used when it is determined that the agency will receive a lower price than if nothing is guaranteed </a:t>
            </a:r>
          </a:p>
          <a:p>
            <a:pPr>
              <a:lnSpc>
                <a:spcPct val="95000"/>
              </a:lnSpc>
              <a:spcBef>
                <a:spcPct val="15000"/>
              </a:spcBef>
              <a:buClr>
                <a:schemeClr val="tx1"/>
              </a:buClr>
              <a:buFont typeface="Wingdings" panose="05000000000000000000" pitchFamily="2" charset="2"/>
              <a:buChar char="§"/>
            </a:pPr>
            <a:r>
              <a:rPr lang="en-US" altLang="en-US" dirty="0">
                <a:effectLst/>
              </a:rPr>
              <a:t>With no guaranteed purchase amount, a vendor may quote a very high price for each unit that is bought to cover all costs</a:t>
            </a:r>
          </a:p>
          <a:p>
            <a:pPr lvl="1">
              <a:lnSpc>
                <a:spcPct val="95000"/>
              </a:lnSpc>
              <a:spcBef>
                <a:spcPct val="15000"/>
              </a:spcBef>
              <a:buClr>
                <a:schemeClr val="tx1"/>
              </a:buClr>
              <a:buFont typeface="Wingdings" panose="05000000000000000000" pitchFamily="2" charset="2"/>
              <a:buChar char="§"/>
            </a:pPr>
            <a:r>
              <a:rPr lang="en-US" altLang="en-US" dirty="0">
                <a:effectLst/>
              </a:rPr>
              <a:t>The likelihood that the minimum level won’t be reached, hence there will have to be payment for something that isn’t received, needs to considered </a:t>
            </a:r>
          </a:p>
          <a:p>
            <a:pPr lvl="1">
              <a:lnSpc>
                <a:spcPct val="95000"/>
              </a:lnSpc>
              <a:spcBef>
                <a:spcPct val="15000"/>
              </a:spcBef>
              <a:buClr>
                <a:schemeClr val="tx1"/>
              </a:buClr>
              <a:buFont typeface="Wingdings" panose="05000000000000000000" pitchFamily="2" charset="2"/>
              <a:buChar char="§"/>
            </a:pPr>
            <a:r>
              <a:rPr lang="en-US" altLang="en-US" dirty="0">
                <a:effectLst/>
              </a:rPr>
              <a:t>Versus the likelihood that the anticipated lower unit prices will produce more savings than if no guarantee is made</a:t>
            </a:r>
          </a:p>
        </p:txBody>
      </p:sp>
      <p:sp>
        <p:nvSpPr>
          <p:cNvPr id="6" name="Footer Placeholder 3">
            <a:extLst>
              <a:ext uri="{FF2B5EF4-FFF2-40B4-BE49-F238E27FC236}">
                <a16:creationId xmlns:a16="http://schemas.microsoft.com/office/drawing/2014/main" id="{0ADF7337-5A6A-4D41-9983-B934D6D63E7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FDDB730-94B2-4575-BBC0-5063A5955E26}"/>
              </a:ext>
            </a:extLst>
          </p:cNvPr>
          <p:cNvSpPr>
            <a:spLocks noGrp="1"/>
          </p:cNvSpPr>
          <p:nvPr>
            <p:ph type="sldNum" sz="quarter" idx="12"/>
          </p:nvPr>
        </p:nvSpPr>
        <p:spPr/>
        <p:txBody>
          <a:bodyPr/>
          <a:lstStyle/>
          <a:p>
            <a:pPr>
              <a:defRPr/>
            </a:pPr>
            <a:fld id="{6E3FFC6B-8743-484C-A82D-4E4225EE9FBA}" type="slidenum">
              <a:rPr lang="en-US" altLang="en-US"/>
              <a:pPr>
                <a:defRPr/>
              </a:pPr>
              <a:t>425</a:t>
            </a:fld>
            <a:endParaRPr lang="en-US" altLang="en-US" dirty="0"/>
          </a:p>
        </p:txBody>
      </p:sp>
      <p:sp>
        <p:nvSpPr>
          <p:cNvPr id="4" name="Footer Placeholder 3">
            <a:extLst>
              <a:ext uri="{FF2B5EF4-FFF2-40B4-BE49-F238E27FC236}">
                <a16:creationId xmlns:a16="http://schemas.microsoft.com/office/drawing/2014/main" id="{80C8732F-6DC6-41C5-861C-1B7DE84177B9}"/>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268751238"/>
      </p:ext>
    </p:extLst>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a:extLst>
              <a:ext uri="{FF2B5EF4-FFF2-40B4-BE49-F238E27FC236}">
                <a16:creationId xmlns:a16="http://schemas.microsoft.com/office/drawing/2014/main" id="{5A24D6FF-5F1B-423B-B2D5-47136B77410F}"/>
              </a:ext>
            </a:extLst>
          </p:cNvPr>
          <p:cNvSpPr>
            <a:spLocks noGrp="1" noChangeArrowheads="1"/>
          </p:cNvSpPr>
          <p:nvPr>
            <p:ph type="title"/>
          </p:nvPr>
        </p:nvSpPr>
        <p:spPr>
          <a:xfrm>
            <a:off x="1981200" y="277814"/>
            <a:ext cx="8229600" cy="941387"/>
          </a:xfrm>
        </p:spPr>
        <p:txBody>
          <a:bodyPr>
            <a:normAutofit fontScale="90000"/>
          </a:bodyPr>
          <a:lstStyle/>
          <a:p>
            <a:pPr eaLnBrk="1" hangingPunct="1">
              <a:defRPr/>
            </a:pPr>
            <a:r>
              <a:rPr lang="en-US" dirty="0">
                <a:solidFill>
                  <a:srgbClr val="FFFF00"/>
                </a:solidFill>
              </a:rPr>
              <a:t>Minimum Quantity </a:t>
            </a:r>
            <a:r>
              <a:rPr lang="en-US" sz="4000" dirty="0">
                <a:solidFill>
                  <a:srgbClr val="FFFF00"/>
                </a:solidFill>
              </a:rPr>
              <a:t>of Units </a:t>
            </a:r>
            <a:r>
              <a:rPr lang="en-US" sz="2400" dirty="0">
                <a:solidFill>
                  <a:srgbClr val="FFFF00"/>
                </a:solidFill>
              </a:rPr>
              <a:t>(Cont’d)</a:t>
            </a:r>
          </a:p>
        </p:txBody>
      </p:sp>
      <p:sp>
        <p:nvSpPr>
          <p:cNvPr id="898051" name="Rectangle 3">
            <a:extLst>
              <a:ext uri="{FF2B5EF4-FFF2-40B4-BE49-F238E27FC236}">
                <a16:creationId xmlns:a16="http://schemas.microsoft.com/office/drawing/2014/main" id="{B5B920CA-342C-4618-881D-D3EB262DB499}"/>
              </a:ext>
            </a:extLst>
          </p:cNvPr>
          <p:cNvSpPr>
            <a:spLocks noGrp="1" noChangeArrowheads="1"/>
          </p:cNvSpPr>
          <p:nvPr>
            <p:ph idx="1"/>
          </p:nvPr>
        </p:nvSpPr>
        <p:spPr>
          <a:xfrm>
            <a:off x="233265" y="1517715"/>
            <a:ext cx="11728580" cy="4808439"/>
          </a:xfrm>
        </p:spPr>
        <p:txBody>
          <a:bodyPr>
            <a:normAutofit/>
          </a:bodyPr>
          <a:lstStyle/>
          <a:p>
            <a:pPr algn="ctr" eaLnBrk="1" hangingPunct="1">
              <a:buFont typeface="Wingdings" panose="05000000000000000000" pitchFamily="2" charset="2"/>
              <a:buNone/>
              <a:defRPr/>
            </a:pPr>
            <a:r>
              <a:rPr lang="en-US" sz="3600" dirty="0"/>
              <a:t>Example </a:t>
            </a:r>
          </a:p>
          <a:p>
            <a:pPr eaLnBrk="1" hangingPunct="1">
              <a:defRPr/>
            </a:pPr>
            <a:r>
              <a:rPr lang="en-US" dirty="0"/>
              <a:t>An agency wants to buy widgets</a:t>
            </a:r>
          </a:p>
          <a:p>
            <a:pPr eaLnBrk="1" hangingPunct="1">
              <a:defRPr/>
            </a:pPr>
            <a:r>
              <a:rPr lang="en-US" dirty="0"/>
              <a:t>A vendor may quote a unit price of $100 per widget with no guaranteed purchase quantity</a:t>
            </a:r>
          </a:p>
          <a:p>
            <a:pPr lvl="1" eaLnBrk="1" hangingPunct="1">
              <a:defRPr/>
            </a:pPr>
            <a:r>
              <a:rPr lang="en-US" dirty="0"/>
              <a:t>Under the assumption it will only sell 1 widget</a:t>
            </a:r>
          </a:p>
          <a:p>
            <a:pPr lvl="1" eaLnBrk="1" hangingPunct="1">
              <a:defRPr/>
            </a:pPr>
            <a:r>
              <a:rPr lang="en-US" dirty="0"/>
              <a:t>So, all shipping &amp; administrative costs need to be covered from that 1 widget sale</a:t>
            </a:r>
          </a:p>
        </p:txBody>
      </p:sp>
      <p:sp>
        <p:nvSpPr>
          <p:cNvPr id="6" name="Footer Placeholder 3">
            <a:extLst>
              <a:ext uri="{FF2B5EF4-FFF2-40B4-BE49-F238E27FC236}">
                <a16:creationId xmlns:a16="http://schemas.microsoft.com/office/drawing/2014/main" id="{96C250F2-DD97-4DB2-91F7-3BB03B51E74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D1E74AB-4FAD-4BE8-BB04-0C1F0B215392}"/>
              </a:ext>
            </a:extLst>
          </p:cNvPr>
          <p:cNvSpPr>
            <a:spLocks noGrp="1"/>
          </p:cNvSpPr>
          <p:nvPr>
            <p:ph type="sldNum" sz="quarter" idx="12"/>
          </p:nvPr>
        </p:nvSpPr>
        <p:spPr/>
        <p:txBody>
          <a:bodyPr/>
          <a:lstStyle/>
          <a:p>
            <a:pPr>
              <a:defRPr/>
            </a:pPr>
            <a:fld id="{27D14293-751B-464B-A9DE-73F55BC9FED6}" type="slidenum">
              <a:rPr lang="en-US" altLang="en-US"/>
              <a:pPr>
                <a:defRPr/>
              </a:pPr>
              <a:t>426</a:t>
            </a:fld>
            <a:endParaRPr lang="en-US" altLang="en-US" dirty="0"/>
          </a:p>
        </p:txBody>
      </p:sp>
    </p:spTree>
    <p:extLst>
      <p:ext uri="{BB962C8B-B14F-4D97-AF65-F5344CB8AC3E}">
        <p14:creationId xmlns:p14="http://schemas.microsoft.com/office/powerpoint/2010/main" val="3510279166"/>
      </p:ext>
    </p:extLst>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a:extLst>
              <a:ext uri="{FF2B5EF4-FFF2-40B4-BE49-F238E27FC236}">
                <a16:creationId xmlns:a16="http://schemas.microsoft.com/office/drawing/2014/main" id="{ADC6C939-5FB7-46DF-B2F2-41C4E8711AE0}"/>
              </a:ext>
            </a:extLst>
          </p:cNvPr>
          <p:cNvSpPr>
            <a:spLocks noGrp="1" noChangeArrowheads="1"/>
          </p:cNvSpPr>
          <p:nvPr>
            <p:ph type="title"/>
          </p:nvPr>
        </p:nvSpPr>
        <p:spPr>
          <a:xfrm>
            <a:off x="1828800" y="277814"/>
            <a:ext cx="8610600" cy="865187"/>
          </a:xfrm>
        </p:spPr>
        <p:txBody>
          <a:bodyPr>
            <a:normAutofit fontScale="90000"/>
          </a:bodyPr>
          <a:lstStyle/>
          <a:p>
            <a:pPr eaLnBrk="1" hangingPunct="1">
              <a:defRPr/>
            </a:pPr>
            <a:r>
              <a:rPr lang="en-US" dirty="0">
                <a:solidFill>
                  <a:srgbClr val="FFFF00"/>
                </a:solidFill>
              </a:rPr>
              <a:t>Minimum Quantity Example </a:t>
            </a:r>
            <a:r>
              <a:rPr lang="en-US" sz="2400" dirty="0">
                <a:solidFill>
                  <a:srgbClr val="FFFF00"/>
                </a:solidFill>
              </a:rPr>
              <a:t>(Cont’d)</a:t>
            </a:r>
          </a:p>
        </p:txBody>
      </p:sp>
      <p:sp>
        <p:nvSpPr>
          <p:cNvPr id="899075" name="Rectangle 3">
            <a:extLst>
              <a:ext uri="{FF2B5EF4-FFF2-40B4-BE49-F238E27FC236}">
                <a16:creationId xmlns:a16="http://schemas.microsoft.com/office/drawing/2014/main" id="{E360ECE7-D5E9-4CC9-B77B-9D751D0A0900}"/>
              </a:ext>
            </a:extLst>
          </p:cNvPr>
          <p:cNvSpPr>
            <a:spLocks noGrp="1" noChangeArrowheads="1"/>
          </p:cNvSpPr>
          <p:nvPr>
            <p:ph idx="1"/>
          </p:nvPr>
        </p:nvSpPr>
        <p:spPr>
          <a:xfrm>
            <a:off x="1752600" y="1447800"/>
            <a:ext cx="8686800" cy="4648200"/>
          </a:xfrm>
        </p:spPr>
        <p:txBody>
          <a:bodyPr>
            <a:normAutofit fontScale="92500"/>
          </a:bodyPr>
          <a:lstStyle/>
          <a:p>
            <a:pPr eaLnBrk="1" hangingPunct="1">
              <a:defRPr/>
            </a:pPr>
            <a:r>
              <a:rPr lang="en-US" dirty="0"/>
              <a:t>The agency may think it needs 15-20 widgets</a:t>
            </a:r>
          </a:p>
          <a:p>
            <a:pPr eaLnBrk="1" hangingPunct="1">
              <a:defRPr/>
            </a:pPr>
            <a:r>
              <a:rPr lang="en-US" dirty="0"/>
              <a:t>The vendor gives a price break at 10 widgets</a:t>
            </a:r>
          </a:p>
          <a:p>
            <a:pPr lvl="1" eaLnBrk="1" hangingPunct="1">
              <a:defRPr/>
            </a:pPr>
            <a:r>
              <a:rPr lang="en-US" dirty="0"/>
              <a:t>The price is $80 per widget for 10 or more</a:t>
            </a:r>
          </a:p>
          <a:p>
            <a:pPr eaLnBrk="1" hangingPunct="1">
              <a:defRPr/>
            </a:pPr>
            <a:r>
              <a:rPr lang="en-US" dirty="0"/>
              <a:t>So, if the agency guarantees at least 10 widgets will be bought</a:t>
            </a:r>
          </a:p>
          <a:p>
            <a:pPr lvl="1" eaLnBrk="1" hangingPunct="1">
              <a:defRPr/>
            </a:pPr>
            <a:r>
              <a:rPr lang="en-US" dirty="0"/>
              <a:t>It is obligating itself to pay $800</a:t>
            </a:r>
          </a:p>
          <a:p>
            <a:pPr lvl="1" eaLnBrk="1" hangingPunct="1">
              <a:defRPr/>
            </a:pPr>
            <a:r>
              <a:rPr lang="en-US" dirty="0"/>
              <a:t>At the single unit price of $100 per widget this would only have bought 8 widgets</a:t>
            </a:r>
          </a:p>
        </p:txBody>
      </p:sp>
      <p:sp>
        <p:nvSpPr>
          <p:cNvPr id="6" name="Footer Placeholder 3">
            <a:extLst>
              <a:ext uri="{FF2B5EF4-FFF2-40B4-BE49-F238E27FC236}">
                <a16:creationId xmlns:a16="http://schemas.microsoft.com/office/drawing/2014/main" id="{2A2E556D-131B-4ADA-986C-1516E2E32D3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B833113-5334-4CF9-A5E8-96265566E276}"/>
              </a:ext>
            </a:extLst>
          </p:cNvPr>
          <p:cNvSpPr>
            <a:spLocks noGrp="1"/>
          </p:cNvSpPr>
          <p:nvPr>
            <p:ph type="sldNum" sz="quarter" idx="12"/>
          </p:nvPr>
        </p:nvSpPr>
        <p:spPr/>
        <p:txBody>
          <a:bodyPr/>
          <a:lstStyle/>
          <a:p>
            <a:pPr>
              <a:defRPr/>
            </a:pPr>
            <a:fld id="{2236AF9C-F584-41BD-B3F7-E35621B0D4F8}" type="slidenum">
              <a:rPr lang="en-US" altLang="en-US"/>
              <a:pPr>
                <a:defRPr/>
              </a:pPr>
              <a:t>427</a:t>
            </a:fld>
            <a:endParaRPr lang="en-US" altLang="en-US" dirty="0"/>
          </a:p>
        </p:txBody>
      </p:sp>
      <p:sp>
        <p:nvSpPr>
          <p:cNvPr id="4" name="Footer Placeholder 3">
            <a:extLst>
              <a:ext uri="{FF2B5EF4-FFF2-40B4-BE49-F238E27FC236}">
                <a16:creationId xmlns:a16="http://schemas.microsoft.com/office/drawing/2014/main" id="{E01CE440-D8E8-4F21-809F-69A996560D0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A0F15F44-D0E0-42CE-A5E2-7776885ED77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692025386"/>
      </p:ext>
    </p:extLst>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a:extLst>
              <a:ext uri="{FF2B5EF4-FFF2-40B4-BE49-F238E27FC236}">
                <a16:creationId xmlns:a16="http://schemas.microsoft.com/office/drawing/2014/main" id="{A908E76A-1E72-49D7-A64C-C577B15D0019}"/>
              </a:ext>
            </a:extLst>
          </p:cNvPr>
          <p:cNvSpPr>
            <a:spLocks noGrp="1" noChangeArrowheads="1"/>
          </p:cNvSpPr>
          <p:nvPr>
            <p:ph type="title"/>
          </p:nvPr>
        </p:nvSpPr>
        <p:spPr>
          <a:xfrm>
            <a:off x="1752600" y="277814"/>
            <a:ext cx="8686800" cy="941387"/>
          </a:xfrm>
        </p:spPr>
        <p:txBody>
          <a:bodyPr>
            <a:normAutofit fontScale="90000"/>
          </a:bodyPr>
          <a:lstStyle/>
          <a:p>
            <a:pPr eaLnBrk="1" hangingPunct="1">
              <a:defRPr/>
            </a:pPr>
            <a:r>
              <a:rPr lang="en-US" dirty="0">
                <a:solidFill>
                  <a:srgbClr val="FFFF00"/>
                </a:solidFill>
              </a:rPr>
              <a:t>Minimum Quantity Example </a:t>
            </a:r>
            <a:r>
              <a:rPr lang="en-US" sz="2400" dirty="0">
                <a:solidFill>
                  <a:srgbClr val="FFFF00"/>
                </a:solidFill>
              </a:rPr>
              <a:t>(Cont’d)</a:t>
            </a:r>
          </a:p>
        </p:txBody>
      </p:sp>
      <p:sp>
        <p:nvSpPr>
          <p:cNvPr id="900099" name="Rectangle 3">
            <a:extLst>
              <a:ext uri="{FF2B5EF4-FFF2-40B4-BE49-F238E27FC236}">
                <a16:creationId xmlns:a16="http://schemas.microsoft.com/office/drawing/2014/main" id="{CD8C23F9-DEBB-45A4-9427-A208CB4C9A1D}"/>
              </a:ext>
            </a:extLst>
          </p:cNvPr>
          <p:cNvSpPr>
            <a:spLocks noGrp="1" noChangeArrowheads="1"/>
          </p:cNvSpPr>
          <p:nvPr>
            <p:ph idx="1"/>
          </p:nvPr>
        </p:nvSpPr>
        <p:spPr>
          <a:xfrm>
            <a:off x="1981200" y="1828800"/>
            <a:ext cx="8229600" cy="4267200"/>
          </a:xfrm>
        </p:spPr>
        <p:txBody>
          <a:bodyPr>
            <a:normAutofit lnSpcReduction="10000"/>
          </a:bodyPr>
          <a:lstStyle/>
          <a:p>
            <a:pPr eaLnBrk="1" hangingPunct="1">
              <a:defRPr/>
            </a:pPr>
            <a:r>
              <a:rPr lang="en-US" dirty="0"/>
              <a:t>If the agency is convinced it will need at least 8 widgets, there will be virtually no risk of losing money</a:t>
            </a:r>
          </a:p>
          <a:p>
            <a:pPr eaLnBrk="1" hangingPunct="1">
              <a:defRPr/>
            </a:pPr>
            <a:r>
              <a:rPr lang="en-US" dirty="0"/>
              <a:t>In contrast, if the agency bought 15 units, it would pay $1,200 at $80 per widget</a:t>
            </a:r>
          </a:p>
          <a:p>
            <a:pPr eaLnBrk="1" hangingPunct="1">
              <a:defRPr/>
            </a:pPr>
            <a:r>
              <a:rPr lang="en-US" dirty="0"/>
              <a:t>Versus $1,500 at $100 per widget</a:t>
            </a:r>
          </a:p>
          <a:p>
            <a:pPr lvl="1" eaLnBrk="1" hangingPunct="1">
              <a:defRPr/>
            </a:pPr>
            <a:r>
              <a:rPr lang="en-US" dirty="0"/>
              <a:t>For a savings of $300</a:t>
            </a:r>
          </a:p>
        </p:txBody>
      </p:sp>
      <p:sp>
        <p:nvSpPr>
          <p:cNvPr id="6" name="Footer Placeholder 3">
            <a:extLst>
              <a:ext uri="{FF2B5EF4-FFF2-40B4-BE49-F238E27FC236}">
                <a16:creationId xmlns:a16="http://schemas.microsoft.com/office/drawing/2014/main" id="{35F8F22E-B202-4191-9B19-8CD45E2DD5B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E340672-DEFF-48FE-87E7-EE98296D19C1}"/>
              </a:ext>
            </a:extLst>
          </p:cNvPr>
          <p:cNvSpPr>
            <a:spLocks noGrp="1"/>
          </p:cNvSpPr>
          <p:nvPr>
            <p:ph type="sldNum" sz="quarter" idx="12"/>
          </p:nvPr>
        </p:nvSpPr>
        <p:spPr/>
        <p:txBody>
          <a:bodyPr/>
          <a:lstStyle/>
          <a:p>
            <a:pPr>
              <a:defRPr/>
            </a:pPr>
            <a:fld id="{5DD983C1-F00E-4471-824B-160EE31C74F4}" type="slidenum">
              <a:rPr lang="en-US" altLang="en-US"/>
              <a:pPr>
                <a:defRPr/>
              </a:pPr>
              <a:t>428</a:t>
            </a:fld>
            <a:endParaRPr lang="en-US" altLang="en-US" dirty="0"/>
          </a:p>
        </p:txBody>
      </p:sp>
    </p:spTree>
    <p:extLst>
      <p:ext uri="{BB962C8B-B14F-4D97-AF65-F5344CB8AC3E}">
        <p14:creationId xmlns:p14="http://schemas.microsoft.com/office/powerpoint/2010/main" val="1372754544"/>
      </p:ext>
    </p:extLst>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22" name="Rectangle 2">
            <a:extLst>
              <a:ext uri="{FF2B5EF4-FFF2-40B4-BE49-F238E27FC236}">
                <a16:creationId xmlns:a16="http://schemas.microsoft.com/office/drawing/2014/main" id="{19D5A0FE-554A-4F2F-8D68-481E6CFCC11E}"/>
              </a:ext>
            </a:extLst>
          </p:cNvPr>
          <p:cNvSpPr>
            <a:spLocks noGrp="1" noChangeArrowheads="1"/>
          </p:cNvSpPr>
          <p:nvPr>
            <p:ph type="title"/>
          </p:nvPr>
        </p:nvSpPr>
        <p:spPr>
          <a:xfrm>
            <a:off x="1828800" y="277813"/>
            <a:ext cx="8610600" cy="1143000"/>
          </a:xfrm>
        </p:spPr>
        <p:txBody>
          <a:bodyPr>
            <a:normAutofit fontScale="90000"/>
          </a:bodyPr>
          <a:lstStyle/>
          <a:p>
            <a:pPr eaLnBrk="1" hangingPunct="1">
              <a:defRPr/>
            </a:pPr>
            <a:r>
              <a:rPr lang="en-US" dirty="0">
                <a:solidFill>
                  <a:srgbClr val="FFFF00"/>
                </a:solidFill>
              </a:rPr>
              <a:t>Minimum Quantity Example </a:t>
            </a:r>
            <a:r>
              <a:rPr lang="en-US" sz="2400" dirty="0">
                <a:solidFill>
                  <a:srgbClr val="FFFF00"/>
                </a:solidFill>
              </a:rPr>
              <a:t>(Cont’d)</a:t>
            </a:r>
          </a:p>
        </p:txBody>
      </p:sp>
      <p:sp>
        <p:nvSpPr>
          <p:cNvPr id="901123" name="Rectangle 3">
            <a:extLst>
              <a:ext uri="{FF2B5EF4-FFF2-40B4-BE49-F238E27FC236}">
                <a16:creationId xmlns:a16="http://schemas.microsoft.com/office/drawing/2014/main" id="{573844A1-2AA3-4539-AA7E-EE9EB6B2D229}"/>
              </a:ext>
            </a:extLst>
          </p:cNvPr>
          <p:cNvSpPr>
            <a:spLocks noGrp="1" noChangeArrowheads="1"/>
          </p:cNvSpPr>
          <p:nvPr>
            <p:ph idx="1"/>
          </p:nvPr>
        </p:nvSpPr>
        <p:spPr>
          <a:xfrm>
            <a:off x="1981200" y="2286000"/>
            <a:ext cx="8229600" cy="3810000"/>
          </a:xfrm>
        </p:spPr>
        <p:txBody>
          <a:bodyPr/>
          <a:lstStyle/>
          <a:p>
            <a:pPr eaLnBrk="1" hangingPunct="1">
              <a:defRPr/>
            </a:pPr>
            <a:r>
              <a:rPr lang="en-US" dirty="0"/>
              <a:t>For 20 widgets the savings would be $400</a:t>
            </a:r>
          </a:p>
          <a:p>
            <a:pPr lvl="1" eaLnBrk="1" hangingPunct="1">
              <a:defRPr/>
            </a:pPr>
            <a:r>
              <a:rPr lang="en-US" dirty="0"/>
              <a:t>$2,000 for 20 widgets at the $100 single widget rate, vs.</a:t>
            </a:r>
          </a:p>
          <a:p>
            <a:pPr lvl="1" eaLnBrk="1" hangingPunct="1">
              <a:defRPr/>
            </a:pPr>
            <a:r>
              <a:rPr lang="en-US" dirty="0"/>
              <a:t>$1,600 for 20 widgets at the $80 volume discount rate</a:t>
            </a:r>
          </a:p>
          <a:p>
            <a:pPr lvl="1" eaLnBrk="1" hangingPunct="1">
              <a:defRPr/>
            </a:pPr>
            <a:endParaRPr lang="en-US" dirty="0"/>
          </a:p>
        </p:txBody>
      </p:sp>
      <p:sp>
        <p:nvSpPr>
          <p:cNvPr id="6" name="Footer Placeholder 3">
            <a:extLst>
              <a:ext uri="{FF2B5EF4-FFF2-40B4-BE49-F238E27FC236}">
                <a16:creationId xmlns:a16="http://schemas.microsoft.com/office/drawing/2014/main" id="{82F6EB2D-4811-4C91-A6E6-86CC5684EE6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FD95A66-334C-4155-80C9-4A397B93E4B2}"/>
              </a:ext>
            </a:extLst>
          </p:cNvPr>
          <p:cNvSpPr>
            <a:spLocks noGrp="1"/>
          </p:cNvSpPr>
          <p:nvPr>
            <p:ph type="sldNum" sz="quarter" idx="12"/>
          </p:nvPr>
        </p:nvSpPr>
        <p:spPr/>
        <p:txBody>
          <a:bodyPr/>
          <a:lstStyle/>
          <a:p>
            <a:pPr>
              <a:defRPr/>
            </a:pPr>
            <a:fld id="{ED654221-4B44-4309-8C33-4F7913D25D3A}" type="slidenum">
              <a:rPr lang="en-US" altLang="en-US"/>
              <a:pPr>
                <a:defRPr/>
              </a:pPr>
              <a:t>429</a:t>
            </a:fld>
            <a:endParaRPr lang="en-US" altLang="en-US" dirty="0"/>
          </a:p>
        </p:txBody>
      </p:sp>
      <p:sp>
        <p:nvSpPr>
          <p:cNvPr id="4" name="Footer Placeholder 3">
            <a:extLst>
              <a:ext uri="{FF2B5EF4-FFF2-40B4-BE49-F238E27FC236}">
                <a16:creationId xmlns:a16="http://schemas.microsoft.com/office/drawing/2014/main" id="{22A2527E-3A08-4FAF-B409-9F7C55074389}"/>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26421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79EF-7AFB-4C87-813B-BF0D311C72CB}"/>
              </a:ext>
            </a:extLst>
          </p:cNvPr>
          <p:cNvSpPr>
            <a:spLocks noGrp="1"/>
          </p:cNvSpPr>
          <p:nvPr>
            <p:ph type="title"/>
          </p:nvPr>
        </p:nvSpPr>
        <p:spPr/>
        <p:txBody>
          <a:bodyPr/>
          <a:lstStyle/>
          <a:p>
            <a:r>
              <a:rPr lang="en-US" b="0" dirty="0"/>
              <a:t>Organize: frequent sections</a:t>
            </a:r>
          </a:p>
        </p:txBody>
      </p:sp>
      <p:sp>
        <p:nvSpPr>
          <p:cNvPr id="3" name="Content Placeholder 2">
            <a:extLst>
              <a:ext uri="{FF2B5EF4-FFF2-40B4-BE49-F238E27FC236}">
                <a16:creationId xmlns:a16="http://schemas.microsoft.com/office/drawing/2014/main" id="{BD3B8F00-DE08-4C09-BF52-EE0DFD536D32}"/>
              </a:ext>
            </a:extLst>
          </p:cNvPr>
          <p:cNvSpPr>
            <a:spLocks noGrp="1"/>
          </p:cNvSpPr>
          <p:nvPr>
            <p:ph idx="1"/>
          </p:nvPr>
        </p:nvSpPr>
        <p:spPr>
          <a:xfrm>
            <a:off x="233265" y="994528"/>
            <a:ext cx="11728580" cy="5536901"/>
          </a:xfrm>
        </p:spPr>
        <p:txBody>
          <a:bodyPr>
            <a:normAutofit fontScale="92500" lnSpcReduction="10000"/>
          </a:bodyPr>
          <a:lstStyle/>
          <a:p>
            <a:pPr>
              <a:lnSpc>
                <a:spcPct val="100000"/>
              </a:lnSpc>
            </a:pPr>
            <a:r>
              <a:rPr lang="en-US" dirty="0"/>
              <a:t>But once new headings/topics are created, </a:t>
            </a:r>
            <a:r>
              <a:rPr lang="en-US" b="1" i="1" u="sng" dirty="0">
                <a:solidFill>
                  <a:schemeClr val="accent6"/>
                </a:solidFill>
              </a:rPr>
              <a:t>use them</a:t>
            </a:r>
          </a:p>
          <a:p>
            <a:pPr>
              <a:lnSpc>
                <a:spcPct val="100000"/>
              </a:lnSpc>
            </a:pPr>
            <a:r>
              <a:rPr lang="en-US" dirty="0"/>
              <a:t>Sometimes it seems that specification content is written on an “as I thought of it” basis</a:t>
            </a:r>
          </a:p>
          <a:p>
            <a:pPr lvl="1">
              <a:lnSpc>
                <a:spcPct val="100000"/>
              </a:lnSpc>
            </a:pPr>
            <a:r>
              <a:rPr lang="en-US" dirty="0"/>
              <a:t>I.e., as the author(s) thinks of a requirement, he/she writes it in whichever part of the document he/she happened to be in when the thought occurred</a:t>
            </a:r>
          </a:p>
          <a:p>
            <a:pPr lvl="1">
              <a:lnSpc>
                <a:spcPct val="100000"/>
              </a:lnSpc>
            </a:pPr>
            <a:r>
              <a:rPr lang="en-US" dirty="0"/>
              <a:t>They don’t try to: </a:t>
            </a:r>
          </a:p>
          <a:p>
            <a:pPr lvl="2">
              <a:lnSpc>
                <a:spcPct val="100000"/>
              </a:lnSpc>
            </a:pPr>
            <a:r>
              <a:rPr lang="en-US" b="1" dirty="0"/>
              <a:t>Place the requirement in a previously written segment where it should belong, or</a:t>
            </a:r>
          </a:p>
          <a:p>
            <a:pPr lvl="2">
              <a:lnSpc>
                <a:spcPct val="100000"/>
              </a:lnSpc>
            </a:pPr>
            <a:r>
              <a:rPr lang="en-US" b="1" dirty="0"/>
              <a:t>Go back and remove the requirement and relocate it to a more appropriate segment created later </a:t>
            </a:r>
          </a:p>
          <a:p>
            <a:pPr>
              <a:lnSpc>
                <a:spcPct val="100000"/>
              </a:lnSpc>
              <a:spcBef>
                <a:spcPts val="600"/>
              </a:spcBef>
            </a:pPr>
            <a:r>
              <a:rPr lang="en-US" dirty="0"/>
              <a:t>Not conscientiously trying to ensure that any given requirement appears once, in the most appropriate segment, kills “the flow”</a:t>
            </a:r>
          </a:p>
        </p:txBody>
      </p:sp>
      <p:sp>
        <p:nvSpPr>
          <p:cNvPr id="4" name="Footer Placeholder 3">
            <a:extLst>
              <a:ext uri="{FF2B5EF4-FFF2-40B4-BE49-F238E27FC236}">
                <a16:creationId xmlns:a16="http://schemas.microsoft.com/office/drawing/2014/main" id="{2EA6FE9D-3241-4020-AC5D-F5A9F3071D1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94E3224-2DB0-4DA1-B57A-1DDC50FAE0C8}"/>
              </a:ext>
            </a:extLst>
          </p:cNvPr>
          <p:cNvSpPr>
            <a:spLocks noGrp="1"/>
          </p:cNvSpPr>
          <p:nvPr>
            <p:ph type="sldNum" sz="quarter" idx="12"/>
          </p:nvPr>
        </p:nvSpPr>
        <p:spPr/>
        <p:txBody>
          <a:bodyPr/>
          <a:lstStyle/>
          <a:p>
            <a:fld id="{D57F1E4F-1CFF-5643-939E-02111984F565}" type="slidenum">
              <a:rPr lang="en-US" smtClean="0"/>
              <a:t>43</a:t>
            </a:fld>
            <a:endParaRPr lang="en-US" dirty="0"/>
          </a:p>
        </p:txBody>
      </p:sp>
    </p:spTree>
    <p:extLst>
      <p:ext uri="{BB962C8B-B14F-4D97-AF65-F5344CB8AC3E}">
        <p14:creationId xmlns:p14="http://schemas.microsoft.com/office/powerpoint/2010/main" val="52965624"/>
      </p:ext>
    </p:extLst>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a:extLst>
              <a:ext uri="{FF2B5EF4-FFF2-40B4-BE49-F238E27FC236}">
                <a16:creationId xmlns:a16="http://schemas.microsoft.com/office/drawing/2014/main" id="{E6C24203-EE9D-4370-95F0-65CE58A6C804}"/>
              </a:ext>
            </a:extLst>
          </p:cNvPr>
          <p:cNvSpPr>
            <a:spLocks noGrp="1" noChangeArrowheads="1"/>
          </p:cNvSpPr>
          <p:nvPr>
            <p:ph type="title"/>
          </p:nvPr>
        </p:nvSpPr>
        <p:spPr>
          <a:xfrm>
            <a:off x="1981200" y="304800"/>
            <a:ext cx="8458200" cy="1143000"/>
          </a:xfrm>
        </p:spPr>
        <p:txBody>
          <a:bodyPr>
            <a:normAutofit fontScale="90000"/>
          </a:bodyPr>
          <a:lstStyle/>
          <a:p>
            <a:pPr eaLnBrk="1" hangingPunct="1">
              <a:defRPr/>
            </a:pPr>
            <a:r>
              <a:rPr lang="en-US" dirty="0">
                <a:solidFill>
                  <a:srgbClr val="FFFF00"/>
                </a:solidFill>
              </a:rPr>
              <a:t>Minimum Quantity Example </a:t>
            </a:r>
            <a:r>
              <a:rPr lang="en-US" sz="2400" dirty="0">
                <a:solidFill>
                  <a:srgbClr val="FFFF00"/>
                </a:solidFill>
              </a:rPr>
              <a:t>(Cont’d)</a:t>
            </a:r>
          </a:p>
        </p:txBody>
      </p:sp>
      <p:sp>
        <p:nvSpPr>
          <p:cNvPr id="903171" name="Rectangle 3">
            <a:extLst>
              <a:ext uri="{FF2B5EF4-FFF2-40B4-BE49-F238E27FC236}">
                <a16:creationId xmlns:a16="http://schemas.microsoft.com/office/drawing/2014/main" id="{B906D766-4884-4532-9471-BD0848820EC3}"/>
              </a:ext>
            </a:extLst>
          </p:cNvPr>
          <p:cNvSpPr>
            <a:spLocks noGrp="1" noChangeArrowheads="1"/>
          </p:cNvSpPr>
          <p:nvPr>
            <p:ph idx="1"/>
          </p:nvPr>
        </p:nvSpPr>
        <p:spPr>
          <a:xfrm>
            <a:off x="447773" y="2210586"/>
            <a:ext cx="11467707" cy="4342614"/>
          </a:xfrm>
        </p:spPr>
        <p:txBody>
          <a:bodyPr/>
          <a:lstStyle/>
          <a:p>
            <a:pPr eaLnBrk="1" hangingPunct="1">
              <a:defRPr/>
            </a:pPr>
            <a:r>
              <a:rPr lang="en-US" dirty="0"/>
              <a:t>Maybe there is another price break at 20 widgets</a:t>
            </a:r>
          </a:p>
          <a:p>
            <a:pPr eaLnBrk="1" hangingPunct="1">
              <a:defRPr/>
            </a:pPr>
            <a:r>
              <a:rPr lang="en-US" dirty="0"/>
              <a:t>Maybe the price is $75 per widget at this level</a:t>
            </a:r>
          </a:p>
          <a:p>
            <a:pPr lvl="1" eaLnBrk="1" hangingPunct="1">
              <a:defRPr/>
            </a:pPr>
            <a:r>
              <a:rPr lang="en-US" dirty="0"/>
              <a:t>If 20 widgets are bought, the savings would be $100 over buying 20 at the 10 unit guaranteed purchase price of $80 per widget</a:t>
            </a:r>
          </a:p>
        </p:txBody>
      </p:sp>
      <p:sp>
        <p:nvSpPr>
          <p:cNvPr id="6" name="Footer Placeholder 3">
            <a:extLst>
              <a:ext uri="{FF2B5EF4-FFF2-40B4-BE49-F238E27FC236}">
                <a16:creationId xmlns:a16="http://schemas.microsoft.com/office/drawing/2014/main" id="{D14A7346-385F-4D9E-B4EC-BC11958371D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06EE67B-41C9-4521-A838-08B5D8E73FFE}"/>
              </a:ext>
            </a:extLst>
          </p:cNvPr>
          <p:cNvSpPr>
            <a:spLocks noGrp="1"/>
          </p:cNvSpPr>
          <p:nvPr>
            <p:ph type="sldNum" sz="quarter" idx="12"/>
          </p:nvPr>
        </p:nvSpPr>
        <p:spPr/>
        <p:txBody>
          <a:bodyPr/>
          <a:lstStyle/>
          <a:p>
            <a:pPr>
              <a:defRPr/>
            </a:pPr>
            <a:fld id="{D73E8196-554F-43EC-8689-280C7D6BB27A}" type="slidenum">
              <a:rPr lang="en-US" altLang="en-US"/>
              <a:pPr>
                <a:defRPr/>
              </a:pPr>
              <a:t>430</a:t>
            </a:fld>
            <a:endParaRPr lang="en-US" altLang="en-US" dirty="0"/>
          </a:p>
        </p:txBody>
      </p:sp>
      <p:sp>
        <p:nvSpPr>
          <p:cNvPr id="5" name="Slide Number Placeholder 4">
            <a:extLst>
              <a:ext uri="{FF2B5EF4-FFF2-40B4-BE49-F238E27FC236}">
                <a16:creationId xmlns:a16="http://schemas.microsoft.com/office/drawing/2014/main" id="{A12BF34D-AC28-48BD-888C-034A8A54B9A3}"/>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691171233"/>
      </p:ext>
    </p:extLst>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a:extLst>
              <a:ext uri="{FF2B5EF4-FFF2-40B4-BE49-F238E27FC236}">
                <a16:creationId xmlns:a16="http://schemas.microsoft.com/office/drawing/2014/main" id="{572BF72E-1B45-4F24-B48B-E8D3EAC1EA5C}"/>
              </a:ext>
            </a:extLst>
          </p:cNvPr>
          <p:cNvSpPr>
            <a:spLocks noGrp="1" noChangeArrowheads="1"/>
          </p:cNvSpPr>
          <p:nvPr>
            <p:ph type="title"/>
          </p:nvPr>
        </p:nvSpPr>
        <p:spPr>
          <a:xfrm>
            <a:off x="1752600" y="277813"/>
            <a:ext cx="8686800" cy="1143000"/>
          </a:xfrm>
        </p:spPr>
        <p:txBody>
          <a:bodyPr>
            <a:normAutofit fontScale="90000"/>
          </a:bodyPr>
          <a:lstStyle/>
          <a:p>
            <a:pPr eaLnBrk="1" hangingPunct="1">
              <a:defRPr/>
            </a:pPr>
            <a:r>
              <a:rPr lang="en-US" dirty="0">
                <a:solidFill>
                  <a:srgbClr val="FFFF00"/>
                </a:solidFill>
              </a:rPr>
              <a:t>Minimum Quantity Example </a:t>
            </a:r>
            <a:r>
              <a:rPr lang="en-US" sz="2400" dirty="0">
                <a:solidFill>
                  <a:srgbClr val="FFFF00"/>
                </a:solidFill>
              </a:rPr>
              <a:t>(Cont’d)</a:t>
            </a:r>
          </a:p>
        </p:txBody>
      </p:sp>
      <p:sp>
        <p:nvSpPr>
          <p:cNvPr id="904195" name="Rectangle 3">
            <a:extLst>
              <a:ext uri="{FF2B5EF4-FFF2-40B4-BE49-F238E27FC236}">
                <a16:creationId xmlns:a16="http://schemas.microsoft.com/office/drawing/2014/main" id="{F41D3CDF-17BC-4461-8499-A5DB2D96788A}"/>
              </a:ext>
            </a:extLst>
          </p:cNvPr>
          <p:cNvSpPr>
            <a:spLocks noGrp="1" noChangeArrowheads="1"/>
          </p:cNvSpPr>
          <p:nvPr>
            <p:ph idx="1"/>
          </p:nvPr>
        </p:nvSpPr>
        <p:spPr>
          <a:xfrm>
            <a:off x="476053" y="1600200"/>
            <a:ext cx="11260317" cy="4876800"/>
          </a:xfrm>
        </p:spPr>
        <p:txBody>
          <a:bodyPr>
            <a:normAutofit/>
          </a:bodyPr>
          <a:lstStyle/>
          <a:p>
            <a:pPr eaLnBrk="1" hangingPunct="1">
              <a:defRPr/>
            </a:pPr>
            <a:r>
              <a:rPr lang="en-US" dirty="0"/>
              <a:t>But the agency would have to buy at least 19 widgets before the savings would more than compensate if fewer units are purchased</a:t>
            </a:r>
          </a:p>
          <a:p>
            <a:pPr lvl="1" eaLnBrk="1" hangingPunct="1">
              <a:defRPr/>
            </a:pPr>
            <a:r>
              <a:rPr lang="en-US" dirty="0"/>
              <a:t>Guaranteed purchase amount for 20 units at $75 per unit = $1,500</a:t>
            </a:r>
          </a:p>
          <a:p>
            <a:pPr lvl="1" eaLnBrk="1" hangingPunct="1">
              <a:defRPr/>
            </a:pPr>
            <a:r>
              <a:rPr lang="en-US" dirty="0"/>
              <a:t>Buying 19 units would cost $1,500 (the guaranteed minimum amount) (= $78.95 per unit) </a:t>
            </a:r>
          </a:p>
          <a:p>
            <a:pPr lvl="1" eaLnBrk="1" hangingPunct="1">
              <a:defRPr/>
            </a:pPr>
            <a:r>
              <a:rPr lang="en-US" dirty="0"/>
              <a:t>19 @ $80 per unit = $1,520, or $20 higher </a:t>
            </a:r>
          </a:p>
        </p:txBody>
      </p:sp>
      <p:sp>
        <p:nvSpPr>
          <p:cNvPr id="6" name="Footer Placeholder 3">
            <a:extLst>
              <a:ext uri="{FF2B5EF4-FFF2-40B4-BE49-F238E27FC236}">
                <a16:creationId xmlns:a16="http://schemas.microsoft.com/office/drawing/2014/main" id="{C3D29334-0E74-4366-98E6-1349F24B9F0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1102B11-CBDB-497B-B316-72D474B6FBFD}"/>
              </a:ext>
            </a:extLst>
          </p:cNvPr>
          <p:cNvSpPr>
            <a:spLocks noGrp="1"/>
          </p:cNvSpPr>
          <p:nvPr>
            <p:ph type="sldNum" sz="quarter" idx="12"/>
          </p:nvPr>
        </p:nvSpPr>
        <p:spPr/>
        <p:txBody>
          <a:bodyPr/>
          <a:lstStyle/>
          <a:p>
            <a:pPr>
              <a:defRPr/>
            </a:pPr>
            <a:fld id="{4DF293CD-721F-4B77-9CC6-E03CEDE0D833}" type="slidenum">
              <a:rPr lang="en-US" altLang="en-US"/>
              <a:pPr>
                <a:defRPr/>
              </a:pPr>
              <a:t>431</a:t>
            </a:fld>
            <a:endParaRPr lang="en-US" altLang="en-US" dirty="0"/>
          </a:p>
        </p:txBody>
      </p:sp>
    </p:spTree>
    <p:extLst>
      <p:ext uri="{BB962C8B-B14F-4D97-AF65-F5344CB8AC3E}">
        <p14:creationId xmlns:p14="http://schemas.microsoft.com/office/powerpoint/2010/main" val="490468781"/>
      </p:ext>
    </p:extLst>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a:extLst>
              <a:ext uri="{FF2B5EF4-FFF2-40B4-BE49-F238E27FC236}">
                <a16:creationId xmlns:a16="http://schemas.microsoft.com/office/drawing/2014/main" id="{80DE74C8-33DA-45EF-BE2D-9A5A855237E0}"/>
              </a:ext>
            </a:extLst>
          </p:cNvPr>
          <p:cNvSpPr>
            <a:spLocks noGrp="1" noChangeArrowheads="1"/>
          </p:cNvSpPr>
          <p:nvPr>
            <p:ph type="title"/>
          </p:nvPr>
        </p:nvSpPr>
        <p:spPr>
          <a:xfrm>
            <a:off x="1828800" y="277813"/>
            <a:ext cx="8610600" cy="1143000"/>
          </a:xfrm>
        </p:spPr>
        <p:txBody>
          <a:bodyPr>
            <a:normAutofit fontScale="90000"/>
          </a:bodyPr>
          <a:lstStyle/>
          <a:p>
            <a:pPr eaLnBrk="1" hangingPunct="1">
              <a:defRPr/>
            </a:pPr>
            <a:r>
              <a:rPr lang="en-US" dirty="0">
                <a:solidFill>
                  <a:srgbClr val="FFFF00"/>
                </a:solidFill>
              </a:rPr>
              <a:t>Minimum Quantity Example </a:t>
            </a:r>
            <a:r>
              <a:rPr lang="en-US" sz="2400" dirty="0">
                <a:solidFill>
                  <a:srgbClr val="FFFF00"/>
                </a:solidFill>
              </a:rPr>
              <a:t>(Cont’d)</a:t>
            </a:r>
          </a:p>
        </p:txBody>
      </p:sp>
      <p:sp>
        <p:nvSpPr>
          <p:cNvPr id="905219" name="Rectangle 3">
            <a:extLst>
              <a:ext uri="{FF2B5EF4-FFF2-40B4-BE49-F238E27FC236}">
                <a16:creationId xmlns:a16="http://schemas.microsoft.com/office/drawing/2014/main" id="{6D0646E7-5DD0-4381-9146-524A604406D9}"/>
              </a:ext>
            </a:extLst>
          </p:cNvPr>
          <p:cNvSpPr>
            <a:spLocks noGrp="1" noChangeArrowheads="1"/>
          </p:cNvSpPr>
          <p:nvPr>
            <p:ph idx="1"/>
          </p:nvPr>
        </p:nvSpPr>
        <p:spPr>
          <a:xfrm>
            <a:off x="1981200" y="2209800"/>
            <a:ext cx="8229600" cy="3886200"/>
          </a:xfrm>
        </p:spPr>
        <p:txBody>
          <a:bodyPr>
            <a:normAutofit/>
          </a:bodyPr>
          <a:lstStyle/>
          <a:p>
            <a:pPr eaLnBrk="1" hangingPunct="1">
              <a:defRPr/>
            </a:pPr>
            <a:r>
              <a:rPr lang="en-US" dirty="0"/>
              <a:t>If only 18 units are bought, the agency would still pay $1,500 vs. $1,440 at the $80 per unit rate</a:t>
            </a:r>
          </a:p>
          <a:p>
            <a:pPr eaLnBrk="1" hangingPunct="1">
              <a:defRPr/>
            </a:pPr>
            <a:r>
              <a:rPr lang="en-US" dirty="0"/>
              <a:t>So it wouldn’t be a good deal for the State to guarantee any more than 10 units</a:t>
            </a:r>
          </a:p>
        </p:txBody>
      </p:sp>
      <p:sp>
        <p:nvSpPr>
          <p:cNvPr id="6" name="Footer Placeholder 3">
            <a:extLst>
              <a:ext uri="{FF2B5EF4-FFF2-40B4-BE49-F238E27FC236}">
                <a16:creationId xmlns:a16="http://schemas.microsoft.com/office/drawing/2014/main" id="{987439A1-9CB7-4E04-AA30-B960AC75BFC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BBBDDD0-46A9-41ED-8DC4-41C28E8C1F3B}"/>
              </a:ext>
            </a:extLst>
          </p:cNvPr>
          <p:cNvSpPr>
            <a:spLocks noGrp="1"/>
          </p:cNvSpPr>
          <p:nvPr>
            <p:ph type="sldNum" sz="quarter" idx="12"/>
          </p:nvPr>
        </p:nvSpPr>
        <p:spPr/>
        <p:txBody>
          <a:bodyPr/>
          <a:lstStyle/>
          <a:p>
            <a:pPr>
              <a:defRPr/>
            </a:pPr>
            <a:fld id="{009D33B4-DC55-43E9-8FB2-A736C0DD30BE}" type="slidenum">
              <a:rPr lang="en-US" altLang="en-US"/>
              <a:pPr>
                <a:defRPr/>
              </a:pPr>
              <a:t>432</a:t>
            </a:fld>
            <a:endParaRPr lang="en-US" altLang="en-US" dirty="0"/>
          </a:p>
        </p:txBody>
      </p:sp>
    </p:spTree>
    <p:extLst>
      <p:ext uri="{BB962C8B-B14F-4D97-AF65-F5344CB8AC3E}">
        <p14:creationId xmlns:p14="http://schemas.microsoft.com/office/powerpoint/2010/main" val="4294726501"/>
      </p:ext>
    </p:extLst>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a:extLst>
              <a:ext uri="{FF2B5EF4-FFF2-40B4-BE49-F238E27FC236}">
                <a16:creationId xmlns:a16="http://schemas.microsoft.com/office/drawing/2014/main" id="{C6DD4A6A-6C8B-4644-9843-E2876DB9551D}"/>
              </a:ext>
            </a:extLst>
          </p:cNvPr>
          <p:cNvSpPr>
            <a:spLocks noGrp="1" noChangeArrowheads="1"/>
          </p:cNvSpPr>
          <p:nvPr>
            <p:ph type="title"/>
          </p:nvPr>
        </p:nvSpPr>
        <p:spPr>
          <a:xfrm>
            <a:off x="1981200" y="277814"/>
            <a:ext cx="8229600" cy="560387"/>
          </a:xfrm>
        </p:spPr>
        <p:txBody>
          <a:bodyPr>
            <a:normAutofit fontScale="90000"/>
          </a:bodyPr>
          <a:lstStyle/>
          <a:p>
            <a:pPr eaLnBrk="1" hangingPunct="1">
              <a:defRPr/>
            </a:pPr>
            <a:r>
              <a:rPr lang="en-US" dirty="0">
                <a:solidFill>
                  <a:srgbClr val="FFFF00"/>
                </a:solidFill>
              </a:rPr>
              <a:t>Maximum Quantity of Units</a:t>
            </a:r>
          </a:p>
        </p:txBody>
      </p:sp>
      <p:sp>
        <p:nvSpPr>
          <p:cNvPr id="906243" name="Rectangle 3">
            <a:extLst>
              <a:ext uri="{FF2B5EF4-FFF2-40B4-BE49-F238E27FC236}">
                <a16:creationId xmlns:a16="http://schemas.microsoft.com/office/drawing/2014/main" id="{750FDE8B-9F9A-46F9-ABD1-0ECB06A4175A}"/>
              </a:ext>
            </a:extLst>
          </p:cNvPr>
          <p:cNvSpPr>
            <a:spLocks noGrp="1" noChangeArrowheads="1"/>
          </p:cNvSpPr>
          <p:nvPr>
            <p:ph idx="1"/>
          </p:nvPr>
        </p:nvSpPr>
        <p:spPr>
          <a:xfrm>
            <a:off x="476054" y="1066800"/>
            <a:ext cx="11392484" cy="5307466"/>
          </a:xfrm>
        </p:spPr>
        <p:txBody>
          <a:bodyPr>
            <a:normAutofit/>
          </a:bodyPr>
          <a:lstStyle/>
          <a:p>
            <a:pPr eaLnBrk="1" hangingPunct="1">
              <a:defRPr/>
            </a:pPr>
            <a:r>
              <a:rPr lang="en-US" sz="2800" dirty="0"/>
              <a:t>Occasionally, it may make sense to guarantee a maximum number of units that will be purchased</a:t>
            </a:r>
          </a:p>
          <a:p>
            <a:pPr eaLnBrk="1" hangingPunct="1">
              <a:defRPr/>
            </a:pPr>
            <a:r>
              <a:rPr lang="en-US" sz="2800" dirty="0"/>
              <a:t>This may be advisable if there is scarcity of the item, so that vendors know they only have to provide a finite number of the item</a:t>
            </a:r>
          </a:p>
          <a:p>
            <a:pPr eaLnBrk="1" hangingPunct="1">
              <a:defRPr/>
            </a:pPr>
            <a:r>
              <a:rPr lang="en-US" sz="2800" dirty="0"/>
              <a:t>Vendors may be willing to charge lower prices for a quantity they know is capped, than if they would have to charge the same price for an unlimited number of items</a:t>
            </a:r>
          </a:p>
          <a:p>
            <a:pPr lvl="1" eaLnBrk="1" hangingPunct="1">
              <a:defRPr/>
            </a:pPr>
            <a:r>
              <a:rPr lang="en-US" sz="2400" dirty="0"/>
              <a:t>Especially, if the duration of the contract is for a longer period of time than vendors can reasonably predict prices</a:t>
            </a:r>
          </a:p>
        </p:txBody>
      </p:sp>
      <p:sp>
        <p:nvSpPr>
          <p:cNvPr id="6" name="Footer Placeholder 3">
            <a:extLst>
              <a:ext uri="{FF2B5EF4-FFF2-40B4-BE49-F238E27FC236}">
                <a16:creationId xmlns:a16="http://schemas.microsoft.com/office/drawing/2014/main" id="{99C540EB-608F-49B8-9190-A6718C125C0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29767EF-EEE0-48FB-AB95-8885ABC7705B}"/>
              </a:ext>
            </a:extLst>
          </p:cNvPr>
          <p:cNvSpPr>
            <a:spLocks noGrp="1"/>
          </p:cNvSpPr>
          <p:nvPr>
            <p:ph type="sldNum" sz="quarter" idx="12"/>
          </p:nvPr>
        </p:nvSpPr>
        <p:spPr/>
        <p:txBody>
          <a:bodyPr/>
          <a:lstStyle/>
          <a:p>
            <a:pPr>
              <a:defRPr/>
            </a:pPr>
            <a:fld id="{C1116810-2165-4567-BAF3-8B84E43ED55C}" type="slidenum">
              <a:rPr lang="en-US" altLang="en-US"/>
              <a:pPr>
                <a:defRPr/>
              </a:pPr>
              <a:t>433</a:t>
            </a:fld>
            <a:endParaRPr lang="en-US" altLang="en-US" dirty="0"/>
          </a:p>
        </p:txBody>
      </p:sp>
    </p:spTree>
    <p:extLst>
      <p:ext uri="{BB962C8B-B14F-4D97-AF65-F5344CB8AC3E}">
        <p14:creationId xmlns:p14="http://schemas.microsoft.com/office/powerpoint/2010/main" val="2449488040"/>
      </p:ext>
    </p:extLst>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a:extLst>
              <a:ext uri="{FF2B5EF4-FFF2-40B4-BE49-F238E27FC236}">
                <a16:creationId xmlns:a16="http://schemas.microsoft.com/office/drawing/2014/main" id="{07CE076B-9D5F-4E95-A310-19FD90A1F679}"/>
              </a:ext>
            </a:extLst>
          </p:cNvPr>
          <p:cNvSpPr>
            <a:spLocks noGrp="1" noChangeArrowheads="1"/>
          </p:cNvSpPr>
          <p:nvPr>
            <p:ph type="title"/>
          </p:nvPr>
        </p:nvSpPr>
        <p:spPr>
          <a:xfrm>
            <a:off x="1752600" y="277813"/>
            <a:ext cx="8686800" cy="1143000"/>
          </a:xfrm>
        </p:spPr>
        <p:txBody>
          <a:bodyPr>
            <a:normAutofit fontScale="90000"/>
          </a:bodyPr>
          <a:lstStyle/>
          <a:p>
            <a:pPr eaLnBrk="1" hangingPunct="1">
              <a:defRPr/>
            </a:pPr>
            <a:r>
              <a:rPr lang="en-US" dirty="0">
                <a:solidFill>
                  <a:srgbClr val="FFFF00"/>
                </a:solidFill>
              </a:rPr>
              <a:t>Maximum Quantity of Units </a:t>
            </a:r>
            <a:r>
              <a:rPr lang="en-US" sz="2400" dirty="0">
                <a:solidFill>
                  <a:srgbClr val="FFFF00"/>
                </a:solidFill>
              </a:rPr>
              <a:t>(Cont’d)</a:t>
            </a:r>
          </a:p>
        </p:txBody>
      </p:sp>
      <p:sp>
        <p:nvSpPr>
          <p:cNvPr id="907267" name="Rectangle 3">
            <a:extLst>
              <a:ext uri="{FF2B5EF4-FFF2-40B4-BE49-F238E27FC236}">
                <a16:creationId xmlns:a16="http://schemas.microsoft.com/office/drawing/2014/main" id="{D6621E61-9834-487F-A282-8477CE6E414B}"/>
              </a:ext>
            </a:extLst>
          </p:cNvPr>
          <p:cNvSpPr>
            <a:spLocks noGrp="1" noChangeArrowheads="1"/>
          </p:cNvSpPr>
          <p:nvPr>
            <p:ph idx="1"/>
          </p:nvPr>
        </p:nvSpPr>
        <p:spPr>
          <a:xfrm>
            <a:off x="1981200" y="2057400"/>
            <a:ext cx="8229600" cy="4038600"/>
          </a:xfrm>
        </p:spPr>
        <p:txBody>
          <a:bodyPr/>
          <a:lstStyle/>
          <a:p>
            <a:pPr eaLnBrk="1" hangingPunct="1">
              <a:defRPr/>
            </a:pPr>
            <a:r>
              <a:rPr lang="en-US" dirty="0"/>
              <a:t>There probably is more reason to guarantee a minimum purchase quantity than a maximum, but at times a maximum purchase amount may make sense</a:t>
            </a:r>
          </a:p>
        </p:txBody>
      </p:sp>
      <p:sp>
        <p:nvSpPr>
          <p:cNvPr id="6" name="Footer Placeholder 3">
            <a:extLst>
              <a:ext uri="{FF2B5EF4-FFF2-40B4-BE49-F238E27FC236}">
                <a16:creationId xmlns:a16="http://schemas.microsoft.com/office/drawing/2014/main" id="{2CB88D97-A2BD-490B-ACC7-69C97CE6C74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DE4B46D-3DFF-4D08-B6C1-8479D2FC366D}"/>
              </a:ext>
            </a:extLst>
          </p:cNvPr>
          <p:cNvSpPr>
            <a:spLocks noGrp="1"/>
          </p:cNvSpPr>
          <p:nvPr>
            <p:ph type="sldNum" sz="quarter" idx="12"/>
          </p:nvPr>
        </p:nvSpPr>
        <p:spPr/>
        <p:txBody>
          <a:bodyPr/>
          <a:lstStyle/>
          <a:p>
            <a:pPr>
              <a:defRPr/>
            </a:pPr>
            <a:fld id="{7CE7EF59-84F5-4AB3-B936-1C202B64D6E9}" type="slidenum">
              <a:rPr lang="en-US" altLang="en-US"/>
              <a:pPr>
                <a:defRPr/>
              </a:pPr>
              <a:t>434</a:t>
            </a:fld>
            <a:endParaRPr lang="en-US" altLang="en-US" dirty="0"/>
          </a:p>
        </p:txBody>
      </p:sp>
    </p:spTree>
    <p:extLst>
      <p:ext uri="{BB962C8B-B14F-4D97-AF65-F5344CB8AC3E}">
        <p14:creationId xmlns:p14="http://schemas.microsoft.com/office/powerpoint/2010/main" val="484605448"/>
      </p:ext>
    </p:extLst>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a:extLst>
              <a:ext uri="{FF2B5EF4-FFF2-40B4-BE49-F238E27FC236}">
                <a16:creationId xmlns:a16="http://schemas.microsoft.com/office/drawing/2014/main" id="{ABF73658-8DF4-401E-8F44-5B4177382667}"/>
              </a:ext>
            </a:extLst>
          </p:cNvPr>
          <p:cNvSpPr>
            <a:spLocks noGrp="1" noChangeArrowheads="1"/>
          </p:cNvSpPr>
          <p:nvPr>
            <p:ph type="title"/>
          </p:nvPr>
        </p:nvSpPr>
        <p:spPr>
          <a:xfrm>
            <a:off x="1981200" y="277814"/>
            <a:ext cx="8229600" cy="941387"/>
          </a:xfrm>
        </p:spPr>
        <p:txBody>
          <a:bodyPr>
            <a:normAutofit fontScale="90000"/>
          </a:bodyPr>
          <a:lstStyle/>
          <a:p>
            <a:pPr eaLnBrk="1" hangingPunct="1">
              <a:defRPr/>
            </a:pPr>
            <a:r>
              <a:rPr lang="en-US" dirty="0">
                <a:solidFill>
                  <a:srgbClr val="FFFF00"/>
                </a:solidFill>
              </a:rPr>
              <a:t>Quantity Range of Units</a:t>
            </a:r>
          </a:p>
        </p:txBody>
      </p:sp>
      <p:sp>
        <p:nvSpPr>
          <p:cNvPr id="908291" name="Rectangle 3">
            <a:extLst>
              <a:ext uri="{FF2B5EF4-FFF2-40B4-BE49-F238E27FC236}">
                <a16:creationId xmlns:a16="http://schemas.microsoft.com/office/drawing/2014/main" id="{DF23003B-68F6-4FD3-B71F-D1A9E4AD83F5}"/>
              </a:ext>
            </a:extLst>
          </p:cNvPr>
          <p:cNvSpPr>
            <a:spLocks noGrp="1" noChangeArrowheads="1"/>
          </p:cNvSpPr>
          <p:nvPr>
            <p:ph idx="1"/>
          </p:nvPr>
        </p:nvSpPr>
        <p:spPr>
          <a:xfrm>
            <a:off x="1981200" y="2133600"/>
            <a:ext cx="8229600" cy="3962400"/>
          </a:xfrm>
        </p:spPr>
        <p:txBody>
          <a:bodyPr>
            <a:normAutofit/>
          </a:bodyPr>
          <a:lstStyle/>
          <a:p>
            <a:pPr eaLnBrk="1" hangingPunct="1">
              <a:defRPr/>
            </a:pPr>
            <a:r>
              <a:rPr lang="en-US" dirty="0"/>
              <a:t>Provides both a minimum and maximum number of units to be purchased</a:t>
            </a:r>
          </a:p>
          <a:p>
            <a:pPr eaLnBrk="1" hangingPunct="1">
              <a:defRPr/>
            </a:pPr>
            <a:r>
              <a:rPr lang="en-US" dirty="0"/>
              <a:t>Combines the benefits of both guarantees</a:t>
            </a:r>
          </a:p>
          <a:p>
            <a:pPr eaLnBrk="1" hangingPunct="1">
              <a:defRPr/>
            </a:pPr>
            <a:r>
              <a:rPr lang="en-US" dirty="0"/>
              <a:t>But only makes sense if both limits really can be predicted </a:t>
            </a:r>
          </a:p>
        </p:txBody>
      </p:sp>
      <p:sp>
        <p:nvSpPr>
          <p:cNvPr id="6" name="Footer Placeholder 3">
            <a:extLst>
              <a:ext uri="{FF2B5EF4-FFF2-40B4-BE49-F238E27FC236}">
                <a16:creationId xmlns:a16="http://schemas.microsoft.com/office/drawing/2014/main" id="{34ECE1D0-7B7B-4D08-853D-19BE2EF8776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20DD57E-8001-4EA2-8988-8498239FA0F4}"/>
              </a:ext>
            </a:extLst>
          </p:cNvPr>
          <p:cNvSpPr>
            <a:spLocks noGrp="1"/>
          </p:cNvSpPr>
          <p:nvPr>
            <p:ph type="sldNum" sz="quarter" idx="12"/>
          </p:nvPr>
        </p:nvSpPr>
        <p:spPr/>
        <p:txBody>
          <a:bodyPr/>
          <a:lstStyle/>
          <a:p>
            <a:pPr>
              <a:defRPr/>
            </a:pPr>
            <a:fld id="{3D681E58-F5BC-4CC3-AB25-43CB3EF93C59}" type="slidenum">
              <a:rPr lang="en-US" altLang="en-US"/>
              <a:pPr>
                <a:defRPr/>
              </a:pPr>
              <a:t>435</a:t>
            </a:fld>
            <a:endParaRPr lang="en-US" altLang="en-US" dirty="0"/>
          </a:p>
        </p:txBody>
      </p:sp>
    </p:spTree>
    <p:extLst>
      <p:ext uri="{BB962C8B-B14F-4D97-AF65-F5344CB8AC3E}">
        <p14:creationId xmlns:p14="http://schemas.microsoft.com/office/powerpoint/2010/main" val="3065339396"/>
      </p:ext>
    </p:extLst>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9314" name="Rectangle 2">
            <a:extLst>
              <a:ext uri="{FF2B5EF4-FFF2-40B4-BE49-F238E27FC236}">
                <a16:creationId xmlns:a16="http://schemas.microsoft.com/office/drawing/2014/main" id="{9179AB2E-6FFC-4D0B-8F6C-5C2EAFC33829}"/>
              </a:ext>
            </a:extLst>
          </p:cNvPr>
          <p:cNvSpPr>
            <a:spLocks noGrp="1" noChangeArrowheads="1"/>
          </p:cNvSpPr>
          <p:nvPr>
            <p:ph type="title"/>
          </p:nvPr>
        </p:nvSpPr>
        <p:spPr>
          <a:xfrm>
            <a:off x="1981200" y="277814"/>
            <a:ext cx="8229600" cy="941387"/>
          </a:xfrm>
        </p:spPr>
        <p:txBody>
          <a:bodyPr/>
          <a:lstStyle/>
          <a:p>
            <a:pPr eaLnBrk="1" hangingPunct="1">
              <a:defRPr/>
            </a:pPr>
            <a:r>
              <a:rPr lang="en-US" dirty="0">
                <a:solidFill>
                  <a:srgbClr val="FFFF00"/>
                </a:solidFill>
              </a:rPr>
              <a:t>No Guarantee of Units</a:t>
            </a:r>
          </a:p>
        </p:txBody>
      </p:sp>
      <p:sp>
        <p:nvSpPr>
          <p:cNvPr id="909315" name="Rectangle 3">
            <a:extLst>
              <a:ext uri="{FF2B5EF4-FFF2-40B4-BE49-F238E27FC236}">
                <a16:creationId xmlns:a16="http://schemas.microsoft.com/office/drawing/2014/main" id="{4A3EA3A0-8BD4-44A1-8840-AF83EF7F0EC5}"/>
              </a:ext>
            </a:extLst>
          </p:cNvPr>
          <p:cNvSpPr>
            <a:spLocks noGrp="1" noChangeArrowheads="1"/>
          </p:cNvSpPr>
          <p:nvPr>
            <p:ph idx="1"/>
          </p:nvPr>
        </p:nvSpPr>
        <p:spPr>
          <a:xfrm>
            <a:off x="233265" y="1960775"/>
            <a:ext cx="11728580" cy="4365379"/>
          </a:xfrm>
        </p:spPr>
        <p:txBody>
          <a:bodyPr>
            <a:normAutofit/>
          </a:bodyPr>
          <a:lstStyle/>
          <a:p>
            <a:pPr eaLnBrk="1" hangingPunct="1">
              <a:defRPr/>
            </a:pPr>
            <a:r>
              <a:rPr lang="en-US" dirty="0"/>
              <a:t>If it is unknown if any units will be purchased; or,</a:t>
            </a:r>
          </a:p>
          <a:p>
            <a:pPr eaLnBrk="1" hangingPunct="1">
              <a:defRPr/>
            </a:pPr>
            <a:r>
              <a:rPr lang="en-US" dirty="0"/>
              <a:t>Potential price breaks are at such high levels that it seems more likely to cost money than save money </a:t>
            </a:r>
          </a:p>
          <a:p>
            <a:pPr eaLnBrk="1" hangingPunct="1">
              <a:defRPr/>
            </a:pPr>
            <a:r>
              <a:rPr lang="en-US" dirty="0"/>
              <a:t>The best approach might be to guarantee nothing and only pay if there is actual usage, albeit at a higher rate.</a:t>
            </a:r>
          </a:p>
        </p:txBody>
      </p:sp>
      <p:sp>
        <p:nvSpPr>
          <p:cNvPr id="6" name="Footer Placeholder 3">
            <a:extLst>
              <a:ext uri="{FF2B5EF4-FFF2-40B4-BE49-F238E27FC236}">
                <a16:creationId xmlns:a16="http://schemas.microsoft.com/office/drawing/2014/main" id="{9D778B3C-1623-4F76-A9E3-86095C209D5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6E1CEC5-5F0C-40B2-930D-F15CFF8C1CB9}"/>
              </a:ext>
            </a:extLst>
          </p:cNvPr>
          <p:cNvSpPr>
            <a:spLocks noGrp="1"/>
          </p:cNvSpPr>
          <p:nvPr>
            <p:ph type="sldNum" sz="quarter" idx="12"/>
          </p:nvPr>
        </p:nvSpPr>
        <p:spPr/>
        <p:txBody>
          <a:bodyPr/>
          <a:lstStyle/>
          <a:p>
            <a:pPr>
              <a:defRPr/>
            </a:pPr>
            <a:fld id="{FFBC8B0B-7855-4BFD-93BD-9598F21C318D}" type="slidenum">
              <a:rPr lang="en-US" altLang="en-US"/>
              <a:pPr>
                <a:defRPr/>
              </a:pPr>
              <a:t>436</a:t>
            </a:fld>
            <a:endParaRPr lang="en-US" altLang="en-US" dirty="0"/>
          </a:p>
        </p:txBody>
      </p:sp>
      <p:sp>
        <p:nvSpPr>
          <p:cNvPr id="4" name="Footer Placeholder 3">
            <a:extLst>
              <a:ext uri="{FF2B5EF4-FFF2-40B4-BE49-F238E27FC236}">
                <a16:creationId xmlns:a16="http://schemas.microsoft.com/office/drawing/2014/main" id="{EC7E22EA-B13E-4C1D-A9D5-BD0F8E013BC9}"/>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464292766"/>
      </p:ext>
    </p:extLst>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22" name="Rectangle 2050">
            <a:extLst>
              <a:ext uri="{FF2B5EF4-FFF2-40B4-BE49-F238E27FC236}">
                <a16:creationId xmlns:a16="http://schemas.microsoft.com/office/drawing/2014/main" id="{29E191C1-9AB3-4004-AEA4-999D4747B816}"/>
              </a:ext>
            </a:extLst>
          </p:cNvPr>
          <p:cNvSpPr>
            <a:spLocks noGrp="1" noChangeArrowheads="1"/>
          </p:cNvSpPr>
          <p:nvPr>
            <p:ph type="title"/>
          </p:nvPr>
        </p:nvSpPr>
        <p:spPr>
          <a:xfrm>
            <a:off x="1981200" y="277814"/>
            <a:ext cx="8229600" cy="560387"/>
          </a:xfrm>
        </p:spPr>
        <p:txBody>
          <a:bodyPr>
            <a:normAutofit fontScale="90000"/>
          </a:bodyPr>
          <a:lstStyle/>
          <a:p>
            <a:pPr eaLnBrk="1" hangingPunct="1">
              <a:defRPr/>
            </a:pPr>
            <a:r>
              <a:rPr lang="en-US" dirty="0">
                <a:solidFill>
                  <a:srgbClr val="FFFF00"/>
                </a:solidFill>
              </a:rPr>
              <a:t>Estimated Quantities</a:t>
            </a:r>
          </a:p>
        </p:txBody>
      </p:sp>
      <p:sp>
        <p:nvSpPr>
          <p:cNvPr id="1208323" name="Rectangle 2051">
            <a:extLst>
              <a:ext uri="{FF2B5EF4-FFF2-40B4-BE49-F238E27FC236}">
                <a16:creationId xmlns:a16="http://schemas.microsoft.com/office/drawing/2014/main" id="{36751EDB-577F-45B1-B8C5-FB8F7F0B6B1E}"/>
              </a:ext>
            </a:extLst>
          </p:cNvPr>
          <p:cNvSpPr>
            <a:spLocks noGrp="1" noChangeArrowheads="1"/>
          </p:cNvSpPr>
          <p:nvPr>
            <p:ph idx="1"/>
          </p:nvPr>
        </p:nvSpPr>
        <p:spPr>
          <a:xfrm>
            <a:off x="476053" y="1022808"/>
            <a:ext cx="11333393" cy="5835192"/>
          </a:xfrm>
        </p:spPr>
        <p:txBody>
          <a:bodyPr>
            <a:normAutofit/>
          </a:bodyPr>
          <a:lstStyle/>
          <a:p>
            <a:pPr eaLnBrk="1" hangingPunct="1">
              <a:lnSpc>
                <a:spcPct val="90000"/>
              </a:lnSpc>
              <a:spcBef>
                <a:spcPct val="15000"/>
              </a:spcBef>
              <a:defRPr/>
            </a:pPr>
            <a:r>
              <a:rPr lang="en-US" dirty="0"/>
              <a:t>Differs from the previous slides on </a:t>
            </a:r>
            <a:r>
              <a:rPr lang="en-US" dirty="0">
                <a:solidFill>
                  <a:srgbClr val="99FF66"/>
                </a:solidFill>
              </a:rPr>
              <a:t>indefinite quantity </a:t>
            </a:r>
            <a:r>
              <a:rPr lang="en-US" dirty="0"/>
              <a:t>purchases in that for indefinite quantity purchases the contractor is paid for each unit actually purchased at the quoted unit price</a:t>
            </a:r>
          </a:p>
          <a:p>
            <a:pPr eaLnBrk="1" hangingPunct="1">
              <a:lnSpc>
                <a:spcPct val="90000"/>
              </a:lnSpc>
              <a:spcBef>
                <a:spcPct val="15000"/>
              </a:spcBef>
              <a:defRPr/>
            </a:pPr>
            <a:r>
              <a:rPr lang="en-US" dirty="0"/>
              <a:t>In </a:t>
            </a:r>
            <a:r>
              <a:rPr lang="en-US" dirty="0">
                <a:solidFill>
                  <a:srgbClr val="00FFFF"/>
                </a:solidFill>
              </a:rPr>
              <a:t>estimated quantity </a:t>
            </a:r>
            <a:r>
              <a:rPr lang="en-US" dirty="0"/>
              <a:t>procurements there is a fixed price that does not vary with the exact quantity that ends up being provided </a:t>
            </a:r>
          </a:p>
          <a:p>
            <a:pPr eaLnBrk="1" hangingPunct="1">
              <a:lnSpc>
                <a:spcPct val="90000"/>
              </a:lnSpc>
              <a:spcBef>
                <a:spcPct val="15000"/>
              </a:spcBef>
              <a:defRPr/>
            </a:pPr>
            <a:r>
              <a:rPr lang="en-US" dirty="0"/>
              <a:t>When estimating the quantity of goods or services to be purchased as a result of a solicitation it is necessary to provide the best available approximation of projected usage</a:t>
            </a:r>
          </a:p>
        </p:txBody>
      </p:sp>
      <p:sp>
        <p:nvSpPr>
          <p:cNvPr id="6" name="Footer Placeholder 3">
            <a:extLst>
              <a:ext uri="{FF2B5EF4-FFF2-40B4-BE49-F238E27FC236}">
                <a16:creationId xmlns:a16="http://schemas.microsoft.com/office/drawing/2014/main" id="{821B0ACE-C62A-4F5C-A73B-57BE086B7E5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2DFD424-DE45-4268-B139-CA5C390293D8}"/>
              </a:ext>
            </a:extLst>
          </p:cNvPr>
          <p:cNvSpPr>
            <a:spLocks noGrp="1"/>
          </p:cNvSpPr>
          <p:nvPr>
            <p:ph type="sldNum" sz="quarter" idx="12"/>
          </p:nvPr>
        </p:nvSpPr>
        <p:spPr/>
        <p:txBody>
          <a:bodyPr/>
          <a:lstStyle/>
          <a:p>
            <a:pPr>
              <a:defRPr/>
            </a:pPr>
            <a:fld id="{6B23D4B0-ECB5-4584-99C7-EAE11EACF154}" type="slidenum">
              <a:rPr lang="en-US" altLang="en-US"/>
              <a:pPr>
                <a:defRPr/>
              </a:pPr>
              <a:t>437</a:t>
            </a:fld>
            <a:endParaRPr lang="en-US" altLang="en-US" dirty="0"/>
          </a:p>
        </p:txBody>
      </p:sp>
    </p:spTree>
    <p:extLst>
      <p:ext uri="{BB962C8B-B14F-4D97-AF65-F5344CB8AC3E}">
        <p14:creationId xmlns:p14="http://schemas.microsoft.com/office/powerpoint/2010/main" val="973943062"/>
      </p:ext>
    </p:extLst>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9346" name="Rectangle 2">
            <a:extLst>
              <a:ext uri="{FF2B5EF4-FFF2-40B4-BE49-F238E27FC236}">
                <a16:creationId xmlns:a16="http://schemas.microsoft.com/office/drawing/2014/main" id="{D56AAD21-0B0A-49F6-B7A7-DF458478ACE6}"/>
              </a:ext>
            </a:extLst>
          </p:cNvPr>
          <p:cNvSpPr>
            <a:spLocks noGrp="1" noChangeArrowheads="1"/>
          </p:cNvSpPr>
          <p:nvPr>
            <p:ph type="title"/>
          </p:nvPr>
        </p:nvSpPr>
        <p:spPr>
          <a:xfrm>
            <a:off x="1981200" y="152400"/>
            <a:ext cx="8229600" cy="609600"/>
          </a:xfrm>
        </p:spPr>
        <p:txBody>
          <a:bodyPr>
            <a:normAutofit fontScale="90000"/>
          </a:bodyPr>
          <a:lstStyle/>
          <a:p>
            <a:pPr eaLnBrk="1" hangingPunct="1">
              <a:defRPr/>
            </a:pPr>
            <a:r>
              <a:rPr lang="en-US" dirty="0">
                <a:solidFill>
                  <a:srgbClr val="FFFF00"/>
                </a:solidFill>
              </a:rPr>
              <a:t>Estimated Quantities </a:t>
            </a:r>
            <a:r>
              <a:rPr lang="en-US" sz="2400" dirty="0">
                <a:solidFill>
                  <a:srgbClr val="FFFF00"/>
                </a:solidFill>
              </a:rPr>
              <a:t>(Cont’d)</a:t>
            </a:r>
            <a:endParaRPr lang="en-US" dirty="0">
              <a:solidFill>
                <a:srgbClr val="FFFF00"/>
              </a:solidFill>
            </a:endParaRPr>
          </a:p>
        </p:txBody>
      </p:sp>
      <p:sp>
        <p:nvSpPr>
          <p:cNvPr id="1209347" name="Rectangle 3">
            <a:extLst>
              <a:ext uri="{FF2B5EF4-FFF2-40B4-BE49-F238E27FC236}">
                <a16:creationId xmlns:a16="http://schemas.microsoft.com/office/drawing/2014/main" id="{0187A92A-0FD5-40EF-A4D6-5F0AB250C7EF}"/>
              </a:ext>
            </a:extLst>
          </p:cNvPr>
          <p:cNvSpPr>
            <a:spLocks noGrp="1" noChangeArrowheads="1"/>
          </p:cNvSpPr>
          <p:nvPr>
            <p:ph idx="1"/>
          </p:nvPr>
        </p:nvSpPr>
        <p:spPr>
          <a:xfrm>
            <a:off x="509047" y="914400"/>
            <a:ext cx="11300400" cy="5542961"/>
          </a:xfrm>
        </p:spPr>
        <p:txBody>
          <a:bodyPr>
            <a:normAutofit/>
          </a:bodyPr>
          <a:lstStyle/>
          <a:p>
            <a:pPr eaLnBrk="1" hangingPunct="1">
              <a:lnSpc>
                <a:spcPct val="95000"/>
              </a:lnSpc>
              <a:defRPr/>
            </a:pPr>
            <a:r>
              <a:rPr lang="en-US" dirty="0"/>
              <a:t>It is also required to include a </a:t>
            </a:r>
            <a:r>
              <a:rPr lang="en-US" dirty="0">
                <a:solidFill>
                  <a:srgbClr val="99FF33"/>
                </a:solidFill>
              </a:rPr>
              <a:t>Variations in Estimated Quantities </a:t>
            </a:r>
            <a:r>
              <a:rPr lang="en-US" dirty="0"/>
              <a:t>clause </a:t>
            </a:r>
          </a:p>
          <a:p>
            <a:pPr eaLnBrk="1" hangingPunct="1">
              <a:lnSpc>
                <a:spcPct val="95000"/>
              </a:lnSpc>
              <a:defRPr/>
            </a:pPr>
            <a:r>
              <a:rPr lang="en-US" dirty="0"/>
              <a:t>This clause establishes a range within which the contractor’s fixed price will apply</a:t>
            </a:r>
          </a:p>
          <a:p>
            <a:pPr lvl="1" eaLnBrk="1" hangingPunct="1">
              <a:lnSpc>
                <a:spcPct val="95000"/>
              </a:lnSpc>
              <a:defRPr/>
            </a:pPr>
            <a:r>
              <a:rPr lang="en-US" dirty="0"/>
              <a:t>Generally, this range is 25% above or below the estimated quantity</a:t>
            </a:r>
          </a:p>
          <a:p>
            <a:pPr lvl="1" eaLnBrk="1" hangingPunct="1">
              <a:lnSpc>
                <a:spcPct val="95000"/>
              </a:lnSpc>
              <a:defRPr/>
            </a:pPr>
            <a:r>
              <a:rPr lang="en-US" dirty="0"/>
              <a:t>But the range can be different from this, such as 10% above or below the estimate</a:t>
            </a:r>
          </a:p>
          <a:p>
            <a:pPr eaLnBrk="1" hangingPunct="1">
              <a:lnSpc>
                <a:spcPct val="95000"/>
              </a:lnSpc>
              <a:defRPr/>
            </a:pPr>
            <a:r>
              <a:rPr lang="en-US" dirty="0"/>
              <a:t>If the actual quantity used, supplied, etc.. is outside this range an </a:t>
            </a:r>
            <a:r>
              <a:rPr lang="en-US" dirty="0">
                <a:solidFill>
                  <a:srgbClr val="FFCC00"/>
                </a:solidFill>
              </a:rPr>
              <a:t>equitable adjustment</a:t>
            </a:r>
            <a:r>
              <a:rPr lang="en-US" dirty="0"/>
              <a:t> will be made in the contractor’s price</a:t>
            </a:r>
          </a:p>
        </p:txBody>
      </p:sp>
      <p:sp>
        <p:nvSpPr>
          <p:cNvPr id="6" name="Footer Placeholder 3">
            <a:extLst>
              <a:ext uri="{FF2B5EF4-FFF2-40B4-BE49-F238E27FC236}">
                <a16:creationId xmlns:a16="http://schemas.microsoft.com/office/drawing/2014/main" id="{64EACFE6-EE4B-419A-9EEE-B989ECA04F5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118200E-B5A4-446E-8DB2-6021FF1E761B}"/>
              </a:ext>
            </a:extLst>
          </p:cNvPr>
          <p:cNvSpPr>
            <a:spLocks noGrp="1"/>
          </p:cNvSpPr>
          <p:nvPr>
            <p:ph type="sldNum" sz="quarter" idx="12"/>
          </p:nvPr>
        </p:nvSpPr>
        <p:spPr/>
        <p:txBody>
          <a:bodyPr/>
          <a:lstStyle/>
          <a:p>
            <a:pPr>
              <a:defRPr/>
            </a:pPr>
            <a:fld id="{18CCEBD9-B928-4E11-BC48-1BD241FF65C9}" type="slidenum">
              <a:rPr lang="en-US" altLang="en-US"/>
              <a:pPr>
                <a:defRPr/>
              </a:pPr>
              <a:t>438</a:t>
            </a:fld>
            <a:endParaRPr lang="en-US" altLang="en-US" dirty="0"/>
          </a:p>
        </p:txBody>
      </p:sp>
      <p:sp>
        <p:nvSpPr>
          <p:cNvPr id="4" name="Footer Placeholder 3">
            <a:extLst>
              <a:ext uri="{FF2B5EF4-FFF2-40B4-BE49-F238E27FC236}">
                <a16:creationId xmlns:a16="http://schemas.microsoft.com/office/drawing/2014/main" id="{FBB6C1B5-1867-4A69-981A-FD2D1C2F259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024239809"/>
      </p:ext>
    </p:extLst>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0370" name="Rectangle 1026">
            <a:extLst>
              <a:ext uri="{FF2B5EF4-FFF2-40B4-BE49-F238E27FC236}">
                <a16:creationId xmlns:a16="http://schemas.microsoft.com/office/drawing/2014/main" id="{D2F55C97-B016-4815-B73B-BC74A2CD3E69}"/>
              </a:ext>
            </a:extLst>
          </p:cNvPr>
          <p:cNvSpPr>
            <a:spLocks noGrp="1" noChangeArrowheads="1"/>
          </p:cNvSpPr>
          <p:nvPr>
            <p:ph type="title"/>
          </p:nvPr>
        </p:nvSpPr>
        <p:spPr>
          <a:xfrm>
            <a:off x="1981200" y="228600"/>
            <a:ext cx="8229600" cy="609600"/>
          </a:xfrm>
        </p:spPr>
        <p:txBody>
          <a:bodyPr>
            <a:normAutofit fontScale="90000"/>
          </a:bodyPr>
          <a:lstStyle/>
          <a:p>
            <a:pPr eaLnBrk="1" hangingPunct="1">
              <a:defRPr/>
            </a:pPr>
            <a:r>
              <a:rPr lang="en-US" sz="4000" dirty="0">
                <a:solidFill>
                  <a:srgbClr val="FFFF00"/>
                </a:solidFill>
              </a:rPr>
              <a:t>Estimated Quantities </a:t>
            </a:r>
            <a:r>
              <a:rPr lang="en-US" sz="2000" dirty="0">
                <a:solidFill>
                  <a:srgbClr val="FFFF00"/>
                </a:solidFill>
              </a:rPr>
              <a:t>(Cont’d)</a:t>
            </a:r>
            <a:endParaRPr lang="en-US" sz="4000" dirty="0">
              <a:solidFill>
                <a:srgbClr val="FFFF00"/>
              </a:solidFill>
            </a:endParaRPr>
          </a:p>
        </p:txBody>
      </p:sp>
      <p:sp>
        <p:nvSpPr>
          <p:cNvPr id="1210371" name="Rectangle 1027">
            <a:extLst>
              <a:ext uri="{FF2B5EF4-FFF2-40B4-BE49-F238E27FC236}">
                <a16:creationId xmlns:a16="http://schemas.microsoft.com/office/drawing/2014/main" id="{027DEB34-F5BD-43FD-A507-F4D3A222F766}"/>
              </a:ext>
            </a:extLst>
          </p:cNvPr>
          <p:cNvSpPr>
            <a:spLocks noGrp="1" noChangeArrowheads="1"/>
          </p:cNvSpPr>
          <p:nvPr>
            <p:ph idx="1"/>
          </p:nvPr>
        </p:nvSpPr>
        <p:spPr>
          <a:xfrm>
            <a:off x="1752600" y="914400"/>
            <a:ext cx="8686800" cy="5943600"/>
          </a:xfrm>
        </p:spPr>
        <p:txBody>
          <a:bodyPr>
            <a:normAutofit fontScale="92500" lnSpcReduction="10000"/>
          </a:bodyPr>
          <a:lstStyle/>
          <a:p>
            <a:pPr eaLnBrk="1" hangingPunct="1">
              <a:spcBef>
                <a:spcPct val="15000"/>
              </a:spcBef>
              <a:defRPr/>
            </a:pPr>
            <a:r>
              <a:rPr lang="en-US" dirty="0"/>
              <a:t>e.g., if the range in a solicitation is between 75% and 125% of the estimated quantity </a:t>
            </a:r>
          </a:p>
          <a:p>
            <a:pPr lvl="1" eaLnBrk="1" hangingPunct="1">
              <a:spcBef>
                <a:spcPct val="15000"/>
              </a:spcBef>
              <a:defRPr/>
            </a:pPr>
            <a:r>
              <a:rPr lang="en-US" sz="3200" dirty="0"/>
              <a:t>25% above &amp; below the estimated quantity</a:t>
            </a:r>
          </a:p>
          <a:p>
            <a:pPr eaLnBrk="1" hangingPunct="1">
              <a:spcBef>
                <a:spcPct val="15000"/>
              </a:spcBef>
              <a:defRPr/>
            </a:pPr>
            <a:r>
              <a:rPr lang="en-US" dirty="0"/>
              <a:t>And the actual quantity supplied by the vendor to perform the contract is 50% above the estimated quantity</a:t>
            </a:r>
          </a:p>
          <a:p>
            <a:pPr eaLnBrk="1" hangingPunct="1">
              <a:spcBef>
                <a:spcPct val="15000"/>
              </a:spcBef>
              <a:defRPr/>
            </a:pPr>
            <a:r>
              <a:rPr lang="en-US" dirty="0"/>
              <a:t>The vendor is entitled to have its fixed price adjusted to account for the increased usage</a:t>
            </a:r>
          </a:p>
          <a:p>
            <a:pPr lvl="1" eaLnBrk="1" hangingPunct="1">
              <a:spcBef>
                <a:spcPct val="15000"/>
              </a:spcBef>
              <a:defRPr/>
            </a:pPr>
            <a:r>
              <a:rPr lang="en-US" sz="2400" dirty="0"/>
              <a:t>The amount of the adjustment will have to be negotiated between the parties</a:t>
            </a:r>
          </a:p>
          <a:p>
            <a:pPr lvl="1" eaLnBrk="1" hangingPunct="1">
              <a:spcBef>
                <a:spcPct val="15000"/>
              </a:spcBef>
              <a:defRPr/>
            </a:pPr>
            <a:r>
              <a:rPr lang="en-US" sz="2400" dirty="0"/>
              <a:t>If agreement can’t be reached a claim may be filed</a:t>
            </a:r>
          </a:p>
        </p:txBody>
      </p:sp>
      <p:sp>
        <p:nvSpPr>
          <p:cNvPr id="6" name="Footer Placeholder 3">
            <a:extLst>
              <a:ext uri="{FF2B5EF4-FFF2-40B4-BE49-F238E27FC236}">
                <a16:creationId xmlns:a16="http://schemas.microsoft.com/office/drawing/2014/main" id="{B5684FC7-0114-4DF3-B638-4CFF631EA6A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A417D76-6B9C-471D-8BFF-7407459ACA52}"/>
              </a:ext>
            </a:extLst>
          </p:cNvPr>
          <p:cNvSpPr>
            <a:spLocks noGrp="1"/>
          </p:cNvSpPr>
          <p:nvPr>
            <p:ph type="sldNum" sz="quarter" idx="12"/>
          </p:nvPr>
        </p:nvSpPr>
        <p:spPr/>
        <p:txBody>
          <a:bodyPr/>
          <a:lstStyle/>
          <a:p>
            <a:pPr>
              <a:defRPr/>
            </a:pPr>
            <a:fld id="{A854BB16-AA21-417C-B82C-185CF223C818}" type="slidenum">
              <a:rPr lang="en-US" altLang="en-US"/>
              <a:pPr>
                <a:defRPr/>
              </a:pPr>
              <a:t>439</a:t>
            </a:fld>
            <a:endParaRPr lang="en-US" altLang="en-US" dirty="0"/>
          </a:p>
        </p:txBody>
      </p:sp>
      <p:sp>
        <p:nvSpPr>
          <p:cNvPr id="4" name="Footer Placeholder 3">
            <a:extLst>
              <a:ext uri="{FF2B5EF4-FFF2-40B4-BE49-F238E27FC236}">
                <a16:creationId xmlns:a16="http://schemas.microsoft.com/office/drawing/2014/main" id="{67CE48D0-1E67-4EF2-AB2B-617AF05EC40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94EBEE8-4AE7-40BC-A8CC-E32210862B58}"/>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2512832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79EF-7AFB-4C87-813B-BF0D311C72CB}"/>
              </a:ext>
            </a:extLst>
          </p:cNvPr>
          <p:cNvSpPr>
            <a:spLocks noGrp="1"/>
          </p:cNvSpPr>
          <p:nvPr>
            <p:ph type="title"/>
          </p:nvPr>
        </p:nvSpPr>
        <p:spPr>
          <a:xfrm>
            <a:off x="382555" y="121298"/>
            <a:ext cx="11485984" cy="1306283"/>
          </a:xfrm>
        </p:spPr>
        <p:txBody>
          <a:bodyPr>
            <a:normAutofit/>
          </a:bodyPr>
          <a:lstStyle/>
          <a:p>
            <a:r>
              <a:rPr lang="en-US" sz="4000" b="0" dirty="0"/>
              <a:t>“put it where you think of it” </a:t>
            </a:r>
            <a:br>
              <a:rPr lang="en-US" sz="4000" b="0" dirty="0"/>
            </a:br>
            <a:r>
              <a:rPr lang="en-US" sz="4000" b="0" dirty="0"/>
              <a:t>kills the flow/rhythm</a:t>
            </a:r>
          </a:p>
        </p:txBody>
      </p:sp>
      <p:sp>
        <p:nvSpPr>
          <p:cNvPr id="3" name="Content Placeholder 2">
            <a:extLst>
              <a:ext uri="{FF2B5EF4-FFF2-40B4-BE49-F238E27FC236}">
                <a16:creationId xmlns:a16="http://schemas.microsoft.com/office/drawing/2014/main" id="{BD3B8F00-DE08-4C09-BF52-EE0DFD536D32}"/>
              </a:ext>
            </a:extLst>
          </p:cNvPr>
          <p:cNvSpPr>
            <a:spLocks noGrp="1"/>
          </p:cNvSpPr>
          <p:nvPr>
            <p:ph idx="1"/>
          </p:nvPr>
        </p:nvSpPr>
        <p:spPr>
          <a:xfrm>
            <a:off x="233265" y="1427583"/>
            <a:ext cx="11728580" cy="5318449"/>
          </a:xfrm>
        </p:spPr>
        <p:txBody>
          <a:bodyPr>
            <a:normAutofit fontScale="77500" lnSpcReduction="20000"/>
          </a:bodyPr>
          <a:lstStyle/>
          <a:p>
            <a:r>
              <a:rPr lang="en-US" dirty="0"/>
              <a:t>You read a segment and mentally try to digest the requirements </a:t>
            </a:r>
          </a:p>
          <a:p>
            <a:r>
              <a:rPr lang="en-US" dirty="0"/>
              <a:t>Then you reset your focus to a new topic and try to digest that topic</a:t>
            </a:r>
          </a:p>
          <a:p>
            <a:r>
              <a:rPr lang="en-US" dirty="0"/>
              <a:t>You get thrown “off-kilter” if in a new segment you read a requirement that:</a:t>
            </a:r>
          </a:p>
          <a:p>
            <a:pPr lvl="1"/>
            <a:r>
              <a:rPr lang="en-US" dirty="0"/>
              <a:t>Should have been included in a prior segment</a:t>
            </a:r>
          </a:p>
          <a:p>
            <a:pPr lvl="1"/>
            <a:r>
              <a:rPr lang="en-US" dirty="0"/>
              <a:t>Now expands upon, repeats or maybe even contradicts something you read earlier </a:t>
            </a:r>
          </a:p>
          <a:p>
            <a:r>
              <a:rPr lang="en-US" dirty="0"/>
              <a:t>Not conscientiously trying to place all like requirements under the same, most appropriate heading increases the likelihood that there will be redundancy, or worse, differently stated requirements  </a:t>
            </a:r>
          </a:p>
          <a:p>
            <a:r>
              <a:rPr lang="en-US" dirty="0"/>
              <a:t>Or, you get confused as to what the requirement really means since you presume that the requirement is properly placed, so must have a different meaning or focus than as it appears</a:t>
            </a:r>
          </a:p>
          <a:p>
            <a:pPr lvl="1"/>
            <a:r>
              <a:rPr lang="en-US" dirty="0"/>
              <a:t>Otherwise, it would have been located elsewhere     </a:t>
            </a:r>
          </a:p>
          <a:p>
            <a:pPr lvl="1"/>
            <a:endParaRPr lang="en-US" dirty="0"/>
          </a:p>
        </p:txBody>
      </p:sp>
      <p:sp>
        <p:nvSpPr>
          <p:cNvPr id="4" name="Footer Placeholder 3">
            <a:extLst>
              <a:ext uri="{FF2B5EF4-FFF2-40B4-BE49-F238E27FC236}">
                <a16:creationId xmlns:a16="http://schemas.microsoft.com/office/drawing/2014/main" id="{2EA6FE9D-3241-4020-AC5D-F5A9F3071D1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94E3224-2DB0-4DA1-B57A-1DDC50FAE0C8}"/>
              </a:ext>
            </a:extLst>
          </p:cNvPr>
          <p:cNvSpPr>
            <a:spLocks noGrp="1"/>
          </p:cNvSpPr>
          <p:nvPr>
            <p:ph type="sldNum" sz="quarter" idx="12"/>
          </p:nvPr>
        </p:nvSpPr>
        <p:spPr/>
        <p:txBody>
          <a:bodyPr/>
          <a:lstStyle/>
          <a:p>
            <a:fld id="{D57F1E4F-1CFF-5643-939E-02111984F565}" type="slidenum">
              <a:rPr lang="en-US" smtClean="0"/>
              <a:t>44</a:t>
            </a:fld>
            <a:endParaRPr lang="en-US" dirty="0"/>
          </a:p>
        </p:txBody>
      </p:sp>
    </p:spTree>
    <p:extLst>
      <p:ext uri="{BB962C8B-B14F-4D97-AF65-F5344CB8AC3E}">
        <p14:creationId xmlns:p14="http://schemas.microsoft.com/office/powerpoint/2010/main" val="2046415466"/>
      </p:ext>
    </p:extLst>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4" name="Rectangle 1026">
            <a:extLst>
              <a:ext uri="{FF2B5EF4-FFF2-40B4-BE49-F238E27FC236}">
                <a16:creationId xmlns:a16="http://schemas.microsoft.com/office/drawing/2014/main" id="{5424DA8C-2D5C-4D75-B510-5A4728719A40}"/>
              </a:ext>
            </a:extLst>
          </p:cNvPr>
          <p:cNvSpPr>
            <a:spLocks noGrp="1" noChangeArrowheads="1"/>
          </p:cNvSpPr>
          <p:nvPr>
            <p:ph type="title"/>
          </p:nvPr>
        </p:nvSpPr>
        <p:spPr>
          <a:xfrm>
            <a:off x="1981200" y="277814"/>
            <a:ext cx="8229600" cy="560387"/>
          </a:xfrm>
        </p:spPr>
        <p:txBody>
          <a:bodyPr>
            <a:normAutofit fontScale="90000"/>
          </a:bodyPr>
          <a:lstStyle/>
          <a:p>
            <a:pPr eaLnBrk="1" hangingPunct="1">
              <a:defRPr/>
            </a:pPr>
            <a:r>
              <a:rPr lang="en-US" dirty="0">
                <a:solidFill>
                  <a:srgbClr val="FFFF00"/>
                </a:solidFill>
              </a:rPr>
              <a:t>Estimated Quantities </a:t>
            </a:r>
            <a:r>
              <a:rPr lang="en-US" sz="2400" dirty="0">
                <a:solidFill>
                  <a:srgbClr val="FFFF00"/>
                </a:solidFill>
              </a:rPr>
              <a:t>(Cont’d)</a:t>
            </a:r>
            <a:endParaRPr lang="en-US" dirty="0">
              <a:solidFill>
                <a:srgbClr val="FFFF00"/>
              </a:solidFill>
            </a:endParaRPr>
          </a:p>
        </p:txBody>
      </p:sp>
      <p:sp>
        <p:nvSpPr>
          <p:cNvPr id="1211395" name="Rectangle 1027">
            <a:extLst>
              <a:ext uri="{FF2B5EF4-FFF2-40B4-BE49-F238E27FC236}">
                <a16:creationId xmlns:a16="http://schemas.microsoft.com/office/drawing/2014/main" id="{03C49D70-E1D8-4B54-8B26-F2ABD69E370A}"/>
              </a:ext>
            </a:extLst>
          </p:cNvPr>
          <p:cNvSpPr>
            <a:spLocks noGrp="1" noChangeArrowheads="1"/>
          </p:cNvSpPr>
          <p:nvPr>
            <p:ph idx="1"/>
          </p:nvPr>
        </p:nvSpPr>
        <p:spPr>
          <a:xfrm>
            <a:off x="1676400" y="1066800"/>
            <a:ext cx="8839200" cy="5791200"/>
          </a:xfrm>
        </p:spPr>
        <p:txBody>
          <a:bodyPr>
            <a:normAutofit lnSpcReduction="10000"/>
          </a:bodyPr>
          <a:lstStyle/>
          <a:p>
            <a:pPr eaLnBrk="1" hangingPunct="1">
              <a:lnSpc>
                <a:spcPct val="90000"/>
              </a:lnSpc>
              <a:defRPr/>
            </a:pPr>
            <a:r>
              <a:rPr lang="en-US" dirty="0"/>
              <a:t>The requirement for a contractor to abide by its fixed price within the variation range only applies if the State made a conscientious, rational projection of the estimated quantity</a:t>
            </a:r>
          </a:p>
          <a:p>
            <a:pPr eaLnBrk="1" hangingPunct="1">
              <a:lnSpc>
                <a:spcPct val="90000"/>
              </a:lnSpc>
              <a:defRPr/>
            </a:pPr>
            <a:r>
              <a:rPr lang="en-US" dirty="0"/>
              <a:t>If the projection of usage is nothing more than a wild, unsubstantiated guess, the Appeals Board has upheld claims from vendors and required the State to pay for any variation from the estimate, even within the range</a:t>
            </a:r>
          </a:p>
          <a:p>
            <a:pPr lvl="1" eaLnBrk="1" hangingPunct="1">
              <a:lnSpc>
                <a:spcPct val="90000"/>
              </a:lnSpc>
              <a:defRPr/>
            </a:pPr>
            <a:r>
              <a:rPr lang="en-US" dirty="0"/>
              <a:t>So do your homework before estimating a quantity that a vendor will have to provide in a fixed price contract</a:t>
            </a:r>
          </a:p>
        </p:txBody>
      </p:sp>
      <p:sp>
        <p:nvSpPr>
          <p:cNvPr id="6" name="Footer Placeholder 3">
            <a:extLst>
              <a:ext uri="{FF2B5EF4-FFF2-40B4-BE49-F238E27FC236}">
                <a16:creationId xmlns:a16="http://schemas.microsoft.com/office/drawing/2014/main" id="{7A647DFF-0135-4AD7-890B-2A2F4861F70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DA62048-1F19-4E03-BED7-53594A54F170}"/>
              </a:ext>
            </a:extLst>
          </p:cNvPr>
          <p:cNvSpPr>
            <a:spLocks noGrp="1"/>
          </p:cNvSpPr>
          <p:nvPr>
            <p:ph type="sldNum" sz="quarter" idx="12"/>
          </p:nvPr>
        </p:nvSpPr>
        <p:spPr/>
        <p:txBody>
          <a:bodyPr/>
          <a:lstStyle/>
          <a:p>
            <a:pPr>
              <a:defRPr/>
            </a:pPr>
            <a:fld id="{91943AD4-FFB2-467E-A7AC-5386F07C6136}" type="slidenum">
              <a:rPr lang="en-US" altLang="en-US"/>
              <a:pPr>
                <a:defRPr/>
              </a:pPr>
              <a:t>440</a:t>
            </a:fld>
            <a:endParaRPr lang="en-US" altLang="en-US" dirty="0"/>
          </a:p>
        </p:txBody>
      </p:sp>
    </p:spTree>
    <p:extLst>
      <p:ext uri="{BB962C8B-B14F-4D97-AF65-F5344CB8AC3E}">
        <p14:creationId xmlns:p14="http://schemas.microsoft.com/office/powerpoint/2010/main" val="3929286626"/>
      </p:ext>
    </p:extLst>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a:extLst>
              <a:ext uri="{FF2B5EF4-FFF2-40B4-BE49-F238E27FC236}">
                <a16:creationId xmlns:a16="http://schemas.microsoft.com/office/drawing/2014/main" id="{A8D13F4F-352E-4CAD-B36B-5CA4250A6077}"/>
              </a:ext>
            </a:extLst>
          </p:cNvPr>
          <p:cNvSpPr>
            <a:spLocks noGrp="1" noChangeArrowheads="1"/>
          </p:cNvSpPr>
          <p:nvPr>
            <p:ph type="title"/>
          </p:nvPr>
        </p:nvSpPr>
        <p:spPr>
          <a:xfrm>
            <a:off x="1524000" y="457200"/>
            <a:ext cx="9144000" cy="838200"/>
          </a:xfrm>
        </p:spPr>
        <p:txBody>
          <a:bodyPr>
            <a:normAutofit fontScale="90000"/>
          </a:bodyPr>
          <a:lstStyle/>
          <a:p>
            <a:pPr eaLnBrk="1" hangingPunct="1">
              <a:defRPr/>
            </a:pPr>
            <a:r>
              <a:rPr lang="en-US" sz="4000" dirty="0">
                <a:solidFill>
                  <a:srgbClr val="FFFF00"/>
                </a:solidFill>
              </a:rPr>
              <a:t>Guaranteed Quantity Decision Factors</a:t>
            </a:r>
          </a:p>
        </p:txBody>
      </p:sp>
      <p:sp>
        <p:nvSpPr>
          <p:cNvPr id="910339" name="Rectangle 3">
            <a:extLst>
              <a:ext uri="{FF2B5EF4-FFF2-40B4-BE49-F238E27FC236}">
                <a16:creationId xmlns:a16="http://schemas.microsoft.com/office/drawing/2014/main" id="{51B8F49E-EE8F-4FA5-AC1E-D23B979539E1}"/>
              </a:ext>
            </a:extLst>
          </p:cNvPr>
          <p:cNvSpPr>
            <a:spLocks noGrp="1" noChangeArrowheads="1"/>
          </p:cNvSpPr>
          <p:nvPr>
            <p:ph idx="1"/>
          </p:nvPr>
        </p:nvSpPr>
        <p:spPr>
          <a:xfrm>
            <a:off x="1828800" y="1524000"/>
            <a:ext cx="8610600" cy="4572000"/>
          </a:xfrm>
        </p:spPr>
        <p:txBody>
          <a:bodyPr>
            <a:normAutofit fontScale="92500" lnSpcReduction="10000"/>
          </a:bodyPr>
          <a:lstStyle/>
          <a:p>
            <a:pPr eaLnBrk="1" hangingPunct="1">
              <a:defRPr/>
            </a:pPr>
            <a:r>
              <a:rPr lang="en-US" dirty="0"/>
              <a:t>If vendors have established price lists that can be looked at in advance</a:t>
            </a:r>
          </a:p>
          <a:p>
            <a:pPr lvl="1" eaLnBrk="1" hangingPunct="1">
              <a:defRPr/>
            </a:pPr>
            <a:r>
              <a:rPr lang="en-US" dirty="0"/>
              <a:t>It’s easy to see the price breaks levels </a:t>
            </a:r>
          </a:p>
          <a:p>
            <a:pPr lvl="1" eaLnBrk="1" hangingPunct="1">
              <a:defRPr/>
            </a:pPr>
            <a:r>
              <a:rPr lang="en-US" dirty="0"/>
              <a:t>And then decide whether to make a guarantee</a:t>
            </a:r>
          </a:p>
          <a:p>
            <a:pPr eaLnBrk="1" hangingPunct="1">
              <a:defRPr/>
            </a:pPr>
            <a:r>
              <a:rPr lang="en-US" dirty="0"/>
              <a:t>But when there is a competitive procurement, it isn’t known in advance what vendors will bid at various quantity levels</a:t>
            </a:r>
          </a:p>
          <a:p>
            <a:pPr eaLnBrk="1" hangingPunct="1">
              <a:defRPr/>
            </a:pPr>
            <a:r>
              <a:rPr lang="en-US" dirty="0">
                <a:solidFill>
                  <a:srgbClr val="99FF66"/>
                </a:solidFill>
              </a:rPr>
              <a:t>So how do I make decisions in a vacuum?</a:t>
            </a:r>
          </a:p>
        </p:txBody>
      </p:sp>
      <p:sp>
        <p:nvSpPr>
          <p:cNvPr id="6" name="Footer Placeholder 3">
            <a:extLst>
              <a:ext uri="{FF2B5EF4-FFF2-40B4-BE49-F238E27FC236}">
                <a16:creationId xmlns:a16="http://schemas.microsoft.com/office/drawing/2014/main" id="{773D3673-7F96-4FD2-9070-557E3E36D31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E9075A0-DFBC-4E08-A81C-1FEC127C5728}"/>
              </a:ext>
            </a:extLst>
          </p:cNvPr>
          <p:cNvSpPr>
            <a:spLocks noGrp="1"/>
          </p:cNvSpPr>
          <p:nvPr>
            <p:ph type="sldNum" sz="quarter" idx="12"/>
          </p:nvPr>
        </p:nvSpPr>
        <p:spPr/>
        <p:txBody>
          <a:bodyPr/>
          <a:lstStyle/>
          <a:p>
            <a:pPr>
              <a:defRPr/>
            </a:pPr>
            <a:fld id="{95D8ACDA-BEDE-47D0-877E-A6F1E8B99063}" type="slidenum">
              <a:rPr lang="en-US" altLang="en-US"/>
              <a:pPr>
                <a:defRPr/>
              </a:pPr>
              <a:t>441</a:t>
            </a:fld>
            <a:endParaRPr lang="en-US" altLang="en-US" dirty="0"/>
          </a:p>
        </p:txBody>
      </p:sp>
    </p:spTree>
    <p:extLst>
      <p:ext uri="{BB962C8B-B14F-4D97-AF65-F5344CB8AC3E}">
        <p14:creationId xmlns:p14="http://schemas.microsoft.com/office/powerpoint/2010/main" val="472904362"/>
      </p:ext>
    </p:extLst>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62" name="Rectangle 2">
            <a:extLst>
              <a:ext uri="{FF2B5EF4-FFF2-40B4-BE49-F238E27FC236}">
                <a16:creationId xmlns:a16="http://schemas.microsoft.com/office/drawing/2014/main" id="{81468F6B-AB55-497E-B912-0F5B1882181A}"/>
              </a:ext>
            </a:extLst>
          </p:cNvPr>
          <p:cNvSpPr>
            <a:spLocks noGrp="1" noChangeArrowheads="1"/>
          </p:cNvSpPr>
          <p:nvPr>
            <p:ph type="title"/>
          </p:nvPr>
        </p:nvSpPr>
        <p:spPr>
          <a:xfrm>
            <a:off x="382553" y="277814"/>
            <a:ext cx="11254837" cy="788987"/>
          </a:xfrm>
        </p:spPr>
        <p:txBody>
          <a:bodyPr>
            <a:normAutofit fontScale="90000"/>
          </a:bodyPr>
          <a:lstStyle/>
          <a:p>
            <a:pPr eaLnBrk="1" hangingPunct="1">
              <a:defRPr/>
            </a:pPr>
            <a:r>
              <a:rPr lang="en-US" sz="4000" dirty="0">
                <a:solidFill>
                  <a:srgbClr val="FFFF00"/>
                </a:solidFill>
              </a:rPr>
              <a:t>Get Prices for Multiple Quantities</a:t>
            </a:r>
          </a:p>
        </p:txBody>
      </p:sp>
      <p:sp>
        <p:nvSpPr>
          <p:cNvPr id="911363" name="Rectangle 3">
            <a:extLst>
              <a:ext uri="{FF2B5EF4-FFF2-40B4-BE49-F238E27FC236}">
                <a16:creationId xmlns:a16="http://schemas.microsoft.com/office/drawing/2014/main" id="{A1DA3AD8-1F71-4BA6-B97B-80CB4FDDAC1D}"/>
              </a:ext>
            </a:extLst>
          </p:cNvPr>
          <p:cNvSpPr>
            <a:spLocks noGrp="1" noChangeArrowheads="1"/>
          </p:cNvSpPr>
          <p:nvPr>
            <p:ph idx="1"/>
          </p:nvPr>
        </p:nvSpPr>
        <p:spPr>
          <a:xfrm>
            <a:off x="513761" y="1126504"/>
            <a:ext cx="11123629" cy="5292958"/>
          </a:xfrm>
        </p:spPr>
        <p:txBody>
          <a:bodyPr>
            <a:normAutofit lnSpcReduction="10000"/>
          </a:bodyPr>
          <a:lstStyle/>
          <a:p>
            <a:pPr eaLnBrk="1" hangingPunct="1">
              <a:defRPr/>
            </a:pPr>
            <a:r>
              <a:rPr lang="en-US" dirty="0"/>
              <a:t>i.e., Require unit prices at the lowest level you’re likely to purchase:</a:t>
            </a:r>
          </a:p>
          <a:p>
            <a:pPr lvl="1" eaLnBrk="1" hangingPunct="1">
              <a:defRPr/>
            </a:pPr>
            <a:r>
              <a:rPr lang="en-US" dirty="0"/>
              <a:t>10 quantity level from the prior slides</a:t>
            </a:r>
          </a:p>
          <a:p>
            <a:pPr eaLnBrk="1" hangingPunct="1">
              <a:defRPr/>
            </a:pPr>
            <a:r>
              <a:rPr lang="en-US" dirty="0"/>
              <a:t>But then also request unit prices at higher guarantee levels; e.g.,</a:t>
            </a:r>
          </a:p>
          <a:p>
            <a:pPr lvl="1" eaLnBrk="1" hangingPunct="1">
              <a:defRPr/>
            </a:pPr>
            <a:r>
              <a:rPr lang="en-US" dirty="0"/>
              <a:t>15 quantity level</a:t>
            </a:r>
          </a:p>
          <a:p>
            <a:pPr lvl="1" eaLnBrk="1" hangingPunct="1">
              <a:defRPr/>
            </a:pPr>
            <a:r>
              <a:rPr lang="en-US" dirty="0"/>
              <a:t>20 quantity level, etc.. </a:t>
            </a:r>
          </a:p>
          <a:p>
            <a:pPr eaLnBrk="1" hangingPunct="1">
              <a:defRPr/>
            </a:pPr>
            <a:r>
              <a:rPr lang="en-US" dirty="0"/>
              <a:t>Reserve the right to establish the minimum quantity level after prices are opened </a:t>
            </a:r>
          </a:p>
        </p:txBody>
      </p:sp>
      <p:sp>
        <p:nvSpPr>
          <p:cNvPr id="6" name="Footer Placeholder 3">
            <a:extLst>
              <a:ext uri="{FF2B5EF4-FFF2-40B4-BE49-F238E27FC236}">
                <a16:creationId xmlns:a16="http://schemas.microsoft.com/office/drawing/2014/main" id="{975CB814-96C8-4DC7-8008-AB935A31157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D96D139-0D96-4E9D-B135-55C6CA710D3B}"/>
              </a:ext>
            </a:extLst>
          </p:cNvPr>
          <p:cNvSpPr>
            <a:spLocks noGrp="1"/>
          </p:cNvSpPr>
          <p:nvPr>
            <p:ph type="sldNum" sz="quarter" idx="12"/>
          </p:nvPr>
        </p:nvSpPr>
        <p:spPr/>
        <p:txBody>
          <a:bodyPr/>
          <a:lstStyle/>
          <a:p>
            <a:pPr>
              <a:defRPr/>
            </a:pPr>
            <a:fld id="{B8AB987E-AE6A-4E8C-B339-60E9ADB0D5AB}" type="slidenum">
              <a:rPr lang="en-US" altLang="en-US"/>
              <a:pPr>
                <a:defRPr/>
              </a:pPr>
              <a:t>442</a:t>
            </a:fld>
            <a:endParaRPr lang="en-US" altLang="en-US" dirty="0"/>
          </a:p>
        </p:txBody>
      </p:sp>
    </p:spTree>
    <p:extLst>
      <p:ext uri="{BB962C8B-B14F-4D97-AF65-F5344CB8AC3E}">
        <p14:creationId xmlns:p14="http://schemas.microsoft.com/office/powerpoint/2010/main" val="781728114"/>
      </p:ext>
    </p:extLst>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a:extLst>
              <a:ext uri="{FF2B5EF4-FFF2-40B4-BE49-F238E27FC236}">
                <a16:creationId xmlns:a16="http://schemas.microsoft.com/office/drawing/2014/main" id="{051D5C4E-4899-4F9D-8495-567EBC6876E4}"/>
              </a:ext>
            </a:extLst>
          </p:cNvPr>
          <p:cNvSpPr>
            <a:spLocks noGrp="1" noChangeArrowheads="1"/>
          </p:cNvSpPr>
          <p:nvPr>
            <p:ph type="title"/>
          </p:nvPr>
        </p:nvSpPr>
        <p:spPr>
          <a:xfrm>
            <a:off x="1676400" y="228600"/>
            <a:ext cx="8839200" cy="762000"/>
          </a:xfrm>
        </p:spPr>
        <p:txBody>
          <a:bodyPr>
            <a:normAutofit fontScale="90000"/>
          </a:bodyPr>
          <a:lstStyle/>
          <a:p>
            <a:pPr eaLnBrk="1" hangingPunct="1">
              <a:defRPr/>
            </a:pPr>
            <a:r>
              <a:rPr lang="en-US" sz="4000" dirty="0">
                <a:solidFill>
                  <a:srgbClr val="FFFF00"/>
                </a:solidFill>
              </a:rPr>
              <a:t>Get Prices for Multiple Quantities </a:t>
            </a:r>
            <a:r>
              <a:rPr lang="en-US" sz="2400" dirty="0">
                <a:solidFill>
                  <a:srgbClr val="FFFF00"/>
                </a:solidFill>
              </a:rPr>
              <a:t>(Cont’d)</a:t>
            </a:r>
          </a:p>
        </p:txBody>
      </p:sp>
      <p:sp>
        <p:nvSpPr>
          <p:cNvPr id="912387" name="Rectangle 3">
            <a:extLst>
              <a:ext uri="{FF2B5EF4-FFF2-40B4-BE49-F238E27FC236}">
                <a16:creationId xmlns:a16="http://schemas.microsoft.com/office/drawing/2014/main" id="{ECCDA4B8-6F76-4499-9349-66A2808E29B0}"/>
              </a:ext>
            </a:extLst>
          </p:cNvPr>
          <p:cNvSpPr>
            <a:spLocks noGrp="1" noChangeArrowheads="1"/>
          </p:cNvSpPr>
          <p:nvPr>
            <p:ph idx="1"/>
          </p:nvPr>
        </p:nvSpPr>
        <p:spPr>
          <a:xfrm>
            <a:off x="480767" y="1066800"/>
            <a:ext cx="11387771" cy="5334000"/>
          </a:xfrm>
        </p:spPr>
        <p:txBody>
          <a:bodyPr>
            <a:normAutofit/>
          </a:bodyPr>
          <a:lstStyle/>
          <a:p>
            <a:pPr eaLnBrk="1" hangingPunct="1">
              <a:defRPr/>
            </a:pPr>
            <a:r>
              <a:rPr lang="en-US" dirty="0"/>
              <a:t>Advantage of this approach</a:t>
            </a:r>
          </a:p>
          <a:p>
            <a:pPr lvl="1" eaLnBrk="1" hangingPunct="1">
              <a:defRPr/>
            </a:pPr>
            <a:r>
              <a:rPr lang="en-US" dirty="0"/>
              <a:t>Affords the agency the maximum flexibility to determine what guarantee level is likely to produce the lowest total price </a:t>
            </a:r>
          </a:p>
          <a:p>
            <a:pPr eaLnBrk="1" hangingPunct="1">
              <a:defRPr/>
            </a:pPr>
            <a:r>
              <a:rPr lang="en-US" dirty="0"/>
              <a:t>Disadvantage of this approach</a:t>
            </a:r>
          </a:p>
          <a:p>
            <a:pPr lvl="1" eaLnBrk="1" hangingPunct="1">
              <a:defRPr/>
            </a:pPr>
            <a:r>
              <a:rPr lang="en-US" dirty="0"/>
              <a:t>Depending upon the guarantee level, different vendors could be the lowest bidder</a:t>
            </a:r>
          </a:p>
          <a:p>
            <a:pPr lvl="1" eaLnBrk="1" hangingPunct="1">
              <a:defRPr/>
            </a:pPr>
            <a:r>
              <a:rPr lang="en-US" dirty="0"/>
              <a:t>The result could be a protest from a vendor that isn’t selected, saying the agency only selected the guarantee level it did to be able to award to a favored vendor </a:t>
            </a:r>
          </a:p>
        </p:txBody>
      </p:sp>
      <p:sp>
        <p:nvSpPr>
          <p:cNvPr id="6" name="Footer Placeholder 3">
            <a:extLst>
              <a:ext uri="{FF2B5EF4-FFF2-40B4-BE49-F238E27FC236}">
                <a16:creationId xmlns:a16="http://schemas.microsoft.com/office/drawing/2014/main" id="{8F1772D7-0192-4CBA-BD16-2773CF298E67}"/>
              </a:ext>
            </a:extLst>
          </p:cNvPr>
          <p:cNvSpPr>
            <a:spLocks noGrp="1"/>
          </p:cNvSpPr>
          <p:nvPr>
            <p:ph type="ftr" sz="quarter" idx="11"/>
          </p:nvPr>
        </p:nvSpPr>
        <p:spPr>
          <a:xfrm>
            <a:off x="370113" y="6419461"/>
            <a:ext cx="9881120" cy="326572"/>
          </a:xfrm>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59CBAF4-99ED-4727-BA03-6D7606C6B6C4}"/>
              </a:ext>
            </a:extLst>
          </p:cNvPr>
          <p:cNvSpPr>
            <a:spLocks noGrp="1"/>
          </p:cNvSpPr>
          <p:nvPr>
            <p:ph type="sldNum" sz="quarter" idx="12"/>
          </p:nvPr>
        </p:nvSpPr>
        <p:spPr/>
        <p:txBody>
          <a:bodyPr/>
          <a:lstStyle/>
          <a:p>
            <a:pPr>
              <a:defRPr/>
            </a:pPr>
            <a:fld id="{619A3D9F-2F35-4B10-8331-EE49B8F69244}" type="slidenum">
              <a:rPr lang="en-US" altLang="en-US"/>
              <a:pPr>
                <a:defRPr/>
              </a:pPr>
              <a:t>443</a:t>
            </a:fld>
            <a:endParaRPr lang="en-US" altLang="en-US" dirty="0"/>
          </a:p>
        </p:txBody>
      </p:sp>
      <p:sp>
        <p:nvSpPr>
          <p:cNvPr id="5" name="Slide Number Placeholder 4">
            <a:extLst>
              <a:ext uri="{FF2B5EF4-FFF2-40B4-BE49-F238E27FC236}">
                <a16:creationId xmlns:a16="http://schemas.microsoft.com/office/drawing/2014/main" id="{E8D3CF38-C75E-4DEF-A1F0-38D5E3A603EC}"/>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376462845"/>
      </p:ext>
    </p:extLst>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a:extLst>
              <a:ext uri="{FF2B5EF4-FFF2-40B4-BE49-F238E27FC236}">
                <a16:creationId xmlns:a16="http://schemas.microsoft.com/office/drawing/2014/main" id="{F392C49E-1EAD-4311-B08F-836D46A9A540}"/>
              </a:ext>
            </a:extLst>
          </p:cNvPr>
          <p:cNvSpPr>
            <a:spLocks noGrp="1" noChangeArrowheads="1"/>
          </p:cNvSpPr>
          <p:nvPr>
            <p:ph type="title"/>
          </p:nvPr>
        </p:nvSpPr>
        <p:spPr>
          <a:xfrm>
            <a:off x="1676400" y="277814"/>
            <a:ext cx="8839200" cy="941387"/>
          </a:xfrm>
        </p:spPr>
        <p:txBody>
          <a:bodyPr>
            <a:normAutofit fontScale="90000"/>
          </a:bodyPr>
          <a:lstStyle/>
          <a:p>
            <a:pPr eaLnBrk="1" hangingPunct="1">
              <a:defRPr/>
            </a:pPr>
            <a:r>
              <a:rPr lang="en-US" sz="4000" dirty="0">
                <a:solidFill>
                  <a:srgbClr val="FFFF00"/>
                </a:solidFill>
              </a:rPr>
              <a:t>Get Prices for Multiple Quantities </a:t>
            </a:r>
            <a:r>
              <a:rPr lang="en-US" sz="2400" dirty="0">
                <a:solidFill>
                  <a:srgbClr val="FFFF00"/>
                </a:solidFill>
              </a:rPr>
              <a:t>(Cont’d)</a:t>
            </a:r>
          </a:p>
        </p:txBody>
      </p:sp>
      <p:sp>
        <p:nvSpPr>
          <p:cNvPr id="913411" name="Rectangle 3">
            <a:extLst>
              <a:ext uri="{FF2B5EF4-FFF2-40B4-BE49-F238E27FC236}">
                <a16:creationId xmlns:a16="http://schemas.microsoft.com/office/drawing/2014/main" id="{DC4CC161-8C5B-4C17-8A93-B887C1072D64}"/>
              </a:ext>
            </a:extLst>
          </p:cNvPr>
          <p:cNvSpPr>
            <a:spLocks noGrp="1" noChangeArrowheads="1"/>
          </p:cNvSpPr>
          <p:nvPr>
            <p:ph idx="1"/>
          </p:nvPr>
        </p:nvSpPr>
        <p:spPr>
          <a:xfrm>
            <a:off x="1981200" y="1295400"/>
            <a:ext cx="8229600" cy="5105400"/>
          </a:xfrm>
        </p:spPr>
        <p:txBody>
          <a:bodyPr>
            <a:normAutofit fontScale="92500"/>
          </a:bodyPr>
          <a:lstStyle/>
          <a:p>
            <a:pPr eaLnBrk="1" hangingPunct="1">
              <a:defRPr/>
            </a:pPr>
            <a:r>
              <a:rPr lang="en-US" dirty="0"/>
              <a:t>Disadvantage of this approach </a:t>
            </a:r>
            <a:r>
              <a:rPr lang="en-US" sz="2400" dirty="0"/>
              <a:t>(Cont’d)</a:t>
            </a:r>
          </a:p>
          <a:p>
            <a:pPr lvl="1" eaLnBrk="1" hangingPunct="1">
              <a:defRPr/>
            </a:pPr>
            <a:r>
              <a:rPr lang="en-US" dirty="0"/>
              <a:t>i.e., vendor A could have the lowest price for a 10 unit guaranteed purchase</a:t>
            </a:r>
          </a:p>
          <a:p>
            <a:pPr lvl="1" eaLnBrk="1" hangingPunct="1">
              <a:defRPr/>
            </a:pPr>
            <a:r>
              <a:rPr lang="en-US" dirty="0"/>
              <a:t>Vendor B could be lower for a 15 unit guarantee</a:t>
            </a:r>
          </a:p>
          <a:p>
            <a:pPr lvl="1" eaLnBrk="1" hangingPunct="1">
              <a:defRPr/>
            </a:pPr>
            <a:r>
              <a:rPr lang="en-US" dirty="0"/>
              <a:t>Vendor C could be lower for a 20 unit guarantee </a:t>
            </a:r>
          </a:p>
          <a:p>
            <a:pPr lvl="1" eaLnBrk="1" hangingPunct="1">
              <a:defRPr/>
            </a:pPr>
            <a:r>
              <a:rPr lang="en-US" dirty="0"/>
              <a:t>Which one should the agency choose for the award when it doesn’t know how many units it will end up buying?</a:t>
            </a:r>
          </a:p>
        </p:txBody>
      </p:sp>
      <p:sp>
        <p:nvSpPr>
          <p:cNvPr id="6" name="Footer Placeholder 3">
            <a:extLst>
              <a:ext uri="{FF2B5EF4-FFF2-40B4-BE49-F238E27FC236}">
                <a16:creationId xmlns:a16="http://schemas.microsoft.com/office/drawing/2014/main" id="{F8D4948C-B9DF-43EE-A73A-3051913EC6F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575996A-A6FA-460C-8322-163DEBB5DEAC}"/>
              </a:ext>
            </a:extLst>
          </p:cNvPr>
          <p:cNvSpPr>
            <a:spLocks noGrp="1"/>
          </p:cNvSpPr>
          <p:nvPr>
            <p:ph type="sldNum" sz="quarter" idx="12"/>
          </p:nvPr>
        </p:nvSpPr>
        <p:spPr/>
        <p:txBody>
          <a:bodyPr/>
          <a:lstStyle/>
          <a:p>
            <a:pPr>
              <a:defRPr/>
            </a:pPr>
            <a:fld id="{A6E8BC0B-C0CE-4B6F-BD14-AE9674E2B65B}" type="slidenum">
              <a:rPr lang="en-US" altLang="en-US"/>
              <a:pPr>
                <a:defRPr/>
              </a:pPr>
              <a:t>444</a:t>
            </a:fld>
            <a:endParaRPr lang="en-US" altLang="en-US" dirty="0"/>
          </a:p>
        </p:txBody>
      </p:sp>
      <p:sp>
        <p:nvSpPr>
          <p:cNvPr id="5" name="Slide Number Placeholder 4">
            <a:extLst>
              <a:ext uri="{FF2B5EF4-FFF2-40B4-BE49-F238E27FC236}">
                <a16:creationId xmlns:a16="http://schemas.microsoft.com/office/drawing/2014/main" id="{65C4B9FD-1578-400C-ABCD-DCA975E4F38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4214303842"/>
      </p:ext>
    </p:extLst>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5458" name="Rectangle 2">
            <a:extLst>
              <a:ext uri="{FF2B5EF4-FFF2-40B4-BE49-F238E27FC236}">
                <a16:creationId xmlns:a16="http://schemas.microsoft.com/office/drawing/2014/main" id="{89B38C0F-48AA-49CB-BE21-C874B92E58FB}"/>
              </a:ext>
            </a:extLst>
          </p:cNvPr>
          <p:cNvSpPr>
            <a:spLocks noGrp="1" noChangeArrowheads="1"/>
          </p:cNvSpPr>
          <p:nvPr>
            <p:ph type="title"/>
          </p:nvPr>
        </p:nvSpPr>
        <p:spPr>
          <a:xfrm>
            <a:off x="1676400" y="228600"/>
            <a:ext cx="8839200" cy="609600"/>
          </a:xfrm>
        </p:spPr>
        <p:txBody>
          <a:bodyPr>
            <a:normAutofit fontScale="90000"/>
          </a:bodyPr>
          <a:lstStyle/>
          <a:p>
            <a:pPr eaLnBrk="1" hangingPunct="1">
              <a:defRPr/>
            </a:pPr>
            <a:r>
              <a:rPr lang="en-US" sz="4000" dirty="0">
                <a:solidFill>
                  <a:srgbClr val="FFFF00"/>
                </a:solidFill>
              </a:rPr>
              <a:t>Get Prices for Multiple Quantities </a:t>
            </a:r>
            <a:r>
              <a:rPr lang="en-US" sz="2400" dirty="0">
                <a:solidFill>
                  <a:srgbClr val="FFFF00"/>
                </a:solidFill>
              </a:rPr>
              <a:t>(Cont’d)</a:t>
            </a:r>
          </a:p>
        </p:txBody>
      </p:sp>
      <p:sp>
        <p:nvSpPr>
          <p:cNvPr id="915459" name="Rectangle 3">
            <a:extLst>
              <a:ext uri="{FF2B5EF4-FFF2-40B4-BE49-F238E27FC236}">
                <a16:creationId xmlns:a16="http://schemas.microsoft.com/office/drawing/2014/main" id="{01BD273B-BF99-48A2-901D-12A874D2BE27}"/>
              </a:ext>
            </a:extLst>
          </p:cNvPr>
          <p:cNvSpPr>
            <a:spLocks noGrp="1" noChangeArrowheads="1"/>
          </p:cNvSpPr>
          <p:nvPr>
            <p:ph idx="1"/>
          </p:nvPr>
        </p:nvSpPr>
        <p:spPr>
          <a:xfrm>
            <a:off x="476053" y="1357460"/>
            <a:ext cx="11333393" cy="5137608"/>
          </a:xfrm>
        </p:spPr>
        <p:txBody>
          <a:bodyPr>
            <a:normAutofit/>
          </a:bodyPr>
          <a:lstStyle/>
          <a:p>
            <a:pPr eaLnBrk="1" hangingPunct="1">
              <a:defRPr/>
            </a:pPr>
            <a:r>
              <a:rPr lang="en-US" dirty="0"/>
              <a:t>It could be specified that the:</a:t>
            </a:r>
          </a:p>
          <a:p>
            <a:pPr lvl="1" eaLnBrk="1" hangingPunct="1">
              <a:defRPr/>
            </a:pPr>
            <a:r>
              <a:rPr lang="en-US" dirty="0"/>
              <a:t>Award determination will be made based on the prices submitted, and risk having to defend that decision under a protest</a:t>
            </a:r>
          </a:p>
          <a:p>
            <a:pPr lvl="1" eaLnBrk="1" hangingPunct="1">
              <a:defRPr/>
            </a:pPr>
            <a:r>
              <a:rPr lang="en-US" dirty="0"/>
              <a:t>Vendor with the lowest average of the 3 prices will be selected </a:t>
            </a:r>
          </a:p>
          <a:p>
            <a:pPr lvl="1" eaLnBrk="1" hangingPunct="1">
              <a:defRPr/>
            </a:pPr>
            <a:r>
              <a:rPr lang="en-US" dirty="0"/>
              <a:t>selection will be based upon the price for a given guarantee level, i.e., 10 units, but that the selected vendor has to honor its lower bid price for the 15 and 20 quantity levels if those higher quantities are purchased</a:t>
            </a:r>
          </a:p>
        </p:txBody>
      </p:sp>
      <p:sp>
        <p:nvSpPr>
          <p:cNvPr id="6" name="Footer Placeholder 3">
            <a:extLst>
              <a:ext uri="{FF2B5EF4-FFF2-40B4-BE49-F238E27FC236}">
                <a16:creationId xmlns:a16="http://schemas.microsoft.com/office/drawing/2014/main" id="{E9167E21-9365-443A-A61A-39F7F981F10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AE618B8-CC5E-4E61-9FB1-5A7898FE4BD9}"/>
              </a:ext>
            </a:extLst>
          </p:cNvPr>
          <p:cNvSpPr>
            <a:spLocks noGrp="1"/>
          </p:cNvSpPr>
          <p:nvPr>
            <p:ph type="sldNum" sz="quarter" idx="12"/>
          </p:nvPr>
        </p:nvSpPr>
        <p:spPr/>
        <p:txBody>
          <a:bodyPr/>
          <a:lstStyle/>
          <a:p>
            <a:pPr>
              <a:defRPr/>
            </a:pPr>
            <a:fld id="{DB0D2F30-B8AC-464A-A574-67B835ED2084}" type="slidenum">
              <a:rPr lang="en-US" altLang="en-US"/>
              <a:pPr>
                <a:defRPr/>
              </a:pPr>
              <a:t>445</a:t>
            </a:fld>
            <a:endParaRPr lang="en-US" altLang="en-US" dirty="0"/>
          </a:p>
        </p:txBody>
      </p:sp>
      <p:sp>
        <p:nvSpPr>
          <p:cNvPr id="5" name="Slide Number Placeholder 4">
            <a:extLst>
              <a:ext uri="{FF2B5EF4-FFF2-40B4-BE49-F238E27FC236}">
                <a16:creationId xmlns:a16="http://schemas.microsoft.com/office/drawing/2014/main" id="{A6D75D74-C4F4-43FC-A143-46368E5B881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179600644"/>
      </p:ext>
    </p:extLst>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6482" name="Rectangle 2">
            <a:extLst>
              <a:ext uri="{FF2B5EF4-FFF2-40B4-BE49-F238E27FC236}">
                <a16:creationId xmlns:a16="http://schemas.microsoft.com/office/drawing/2014/main" id="{56324800-AA2E-4D85-9811-645AC4F52497}"/>
              </a:ext>
            </a:extLst>
          </p:cNvPr>
          <p:cNvSpPr>
            <a:spLocks noGrp="1" noChangeArrowheads="1"/>
          </p:cNvSpPr>
          <p:nvPr>
            <p:ph type="title"/>
          </p:nvPr>
        </p:nvSpPr>
        <p:spPr>
          <a:xfrm>
            <a:off x="1676400" y="152400"/>
            <a:ext cx="8839200" cy="990600"/>
          </a:xfrm>
        </p:spPr>
        <p:txBody>
          <a:bodyPr>
            <a:normAutofit fontScale="90000"/>
          </a:bodyPr>
          <a:lstStyle/>
          <a:p>
            <a:pPr eaLnBrk="1" hangingPunct="1">
              <a:defRPr/>
            </a:pPr>
            <a:r>
              <a:rPr lang="en-US" sz="4000" dirty="0">
                <a:solidFill>
                  <a:srgbClr val="FFFF00"/>
                </a:solidFill>
              </a:rPr>
              <a:t>Get Prices for Multiple Quantities </a:t>
            </a:r>
            <a:r>
              <a:rPr lang="en-US" sz="2400" dirty="0">
                <a:solidFill>
                  <a:srgbClr val="FFFF00"/>
                </a:solidFill>
              </a:rPr>
              <a:t>(Cont’d)</a:t>
            </a:r>
          </a:p>
        </p:txBody>
      </p:sp>
      <p:sp>
        <p:nvSpPr>
          <p:cNvPr id="916483" name="Rectangle 3">
            <a:extLst>
              <a:ext uri="{FF2B5EF4-FFF2-40B4-BE49-F238E27FC236}">
                <a16:creationId xmlns:a16="http://schemas.microsoft.com/office/drawing/2014/main" id="{ACFCA600-D9BC-44B3-BEDB-718C733F9EA3}"/>
              </a:ext>
            </a:extLst>
          </p:cNvPr>
          <p:cNvSpPr>
            <a:spLocks noGrp="1" noChangeArrowheads="1"/>
          </p:cNvSpPr>
          <p:nvPr>
            <p:ph idx="1"/>
          </p:nvPr>
        </p:nvSpPr>
        <p:spPr>
          <a:xfrm>
            <a:off x="1752600" y="1219200"/>
            <a:ext cx="8686800" cy="5105400"/>
          </a:xfrm>
        </p:spPr>
        <p:txBody>
          <a:bodyPr>
            <a:normAutofit fontScale="92500" lnSpcReduction="10000"/>
          </a:bodyPr>
          <a:lstStyle/>
          <a:p>
            <a:pPr eaLnBrk="1" hangingPunct="1">
              <a:defRPr/>
            </a:pPr>
            <a:r>
              <a:rPr lang="en-US" dirty="0"/>
              <a:t>The different levels could be weighted; e.g.,</a:t>
            </a:r>
          </a:p>
          <a:p>
            <a:pPr lvl="1" eaLnBrk="1" hangingPunct="1">
              <a:defRPr/>
            </a:pPr>
            <a:r>
              <a:rPr lang="en-US" dirty="0"/>
              <a:t>Take 50% of the 10 unit price</a:t>
            </a:r>
          </a:p>
          <a:p>
            <a:pPr lvl="1" eaLnBrk="1" hangingPunct="1">
              <a:defRPr/>
            </a:pPr>
            <a:r>
              <a:rPr lang="en-US" dirty="0"/>
              <a:t>And 30% of the 15 unit price</a:t>
            </a:r>
          </a:p>
          <a:p>
            <a:pPr lvl="1" eaLnBrk="1" hangingPunct="1">
              <a:defRPr/>
            </a:pPr>
            <a:r>
              <a:rPr lang="en-US" dirty="0"/>
              <a:t>And 20% of the 20 unit price</a:t>
            </a:r>
          </a:p>
          <a:p>
            <a:pPr lvl="1" eaLnBrk="1" hangingPunct="1">
              <a:defRPr/>
            </a:pPr>
            <a:r>
              <a:rPr lang="en-US" dirty="0"/>
              <a:t>And add them together</a:t>
            </a:r>
          </a:p>
          <a:p>
            <a:pPr lvl="1" eaLnBrk="1" hangingPunct="1">
              <a:defRPr/>
            </a:pPr>
            <a:r>
              <a:rPr lang="en-US" dirty="0"/>
              <a:t>This will produce a </a:t>
            </a:r>
            <a:r>
              <a:rPr lang="en-US" b="1" dirty="0">
                <a:solidFill>
                  <a:srgbClr val="FFCC00"/>
                </a:solidFill>
              </a:rPr>
              <a:t>weighted</a:t>
            </a:r>
            <a:r>
              <a:rPr lang="en-US" dirty="0"/>
              <a:t>, or </a:t>
            </a:r>
            <a:r>
              <a:rPr lang="en-US" b="1" dirty="0">
                <a:solidFill>
                  <a:srgbClr val="99FF33"/>
                </a:solidFill>
              </a:rPr>
              <a:t>composite </a:t>
            </a:r>
            <a:r>
              <a:rPr lang="en-US" dirty="0"/>
              <a:t>price per unit</a:t>
            </a:r>
          </a:p>
          <a:p>
            <a:pPr lvl="1" eaLnBrk="1" hangingPunct="1">
              <a:defRPr/>
            </a:pPr>
            <a:r>
              <a:rPr lang="en-US" dirty="0"/>
              <a:t>Say in the solicitation the award will go to the vendor with the lowest weighted/composite unit price</a:t>
            </a:r>
          </a:p>
        </p:txBody>
      </p:sp>
      <p:sp>
        <p:nvSpPr>
          <p:cNvPr id="6" name="Footer Placeholder 3">
            <a:extLst>
              <a:ext uri="{FF2B5EF4-FFF2-40B4-BE49-F238E27FC236}">
                <a16:creationId xmlns:a16="http://schemas.microsoft.com/office/drawing/2014/main" id="{452685F4-FEB9-4A59-A768-A2C0E56E0B6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5A91445-107B-479D-BD2C-6B91318EC06A}"/>
              </a:ext>
            </a:extLst>
          </p:cNvPr>
          <p:cNvSpPr>
            <a:spLocks noGrp="1"/>
          </p:cNvSpPr>
          <p:nvPr>
            <p:ph type="sldNum" sz="quarter" idx="12"/>
          </p:nvPr>
        </p:nvSpPr>
        <p:spPr/>
        <p:txBody>
          <a:bodyPr/>
          <a:lstStyle/>
          <a:p>
            <a:pPr>
              <a:defRPr/>
            </a:pPr>
            <a:fld id="{B21227A0-7097-4560-9453-6DF21DA07BCF}" type="slidenum">
              <a:rPr lang="en-US" altLang="en-US"/>
              <a:pPr>
                <a:defRPr/>
              </a:pPr>
              <a:t>446</a:t>
            </a:fld>
            <a:endParaRPr lang="en-US" altLang="en-US" dirty="0"/>
          </a:p>
        </p:txBody>
      </p:sp>
    </p:spTree>
    <p:extLst>
      <p:ext uri="{BB962C8B-B14F-4D97-AF65-F5344CB8AC3E}">
        <p14:creationId xmlns:p14="http://schemas.microsoft.com/office/powerpoint/2010/main" val="1891754729"/>
      </p:ext>
    </p:extLst>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2370" name="Rectangle 2050">
            <a:extLst>
              <a:ext uri="{FF2B5EF4-FFF2-40B4-BE49-F238E27FC236}">
                <a16:creationId xmlns:a16="http://schemas.microsoft.com/office/drawing/2014/main" id="{B2D0A3E2-3FA1-4C84-BEBB-5A04E02C832F}"/>
              </a:ext>
            </a:extLst>
          </p:cNvPr>
          <p:cNvSpPr>
            <a:spLocks noGrp="1" noChangeArrowheads="1"/>
          </p:cNvSpPr>
          <p:nvPr>
            <p:ph type="title"/>
          </p:nvPr>
        </p:nvSpPr>
        <p:spPr>
          <a:xfrm>
            <a:off x="197963" y="152400"/>
            <a:ext cx="11764651" cy="685800"/>
          </a:xfrm>
        </p:spPr>
        <p:txBody>
          <a:bodyPr>
            <a:normAutofit fontScale="90000"/>
          </a:bodyPr>
          <a:lstStyle/>
          <a:p>
            <a:pPr eaLnBrk="1" hangingPunct="1">
              <a:defRPr/>
            </a:pPr>
            <a:r>
              <a:rPr lang="en-US" sz="4000" dirty="0">
                <a:solidFill>
                  <a:srgbClr val="FFFF00"/>
                </a:solidFill>
              </a:rPr>
              <a:t>Get Prices for Multiple Quantities </a:t>
            </a:r>
            <a:r>
              <a:rPr lang="en-US" sz="2400" dirty="0">
                <a:solidFill>
                  <a:srgbClr val="FFFF00"/>
                </a:solidFill>
              </a:rPr>
              <a:t>(Cont’d)</a:t>
            </a:r>
          </a:p>
        </p:txBody>
      </p:sp>
      <p:sp>
        <p:nvSpPr>
          <p:cNvPr id="1722371" name="Rectangle 2051">
            <a:extLst>
              <a:ext uri="{FF2B5EF4-FFF2-40B4-BE49-F238E27FC236}">
                <a16:creationId xmlns:a16="http://schemas.microsoft.com/office/drawing/2014/main" id="{59CD93DE-6EB0-4F11-B611-2A2FC6CC1BEA}"/>
              </a:ext>
            </a:extLst>
          </p:cNvPr>
          <p:cNvSpPr>
            <a:spLocks noGrp="1" noChangeArrowheads="1"/>
          </p:cNvSpPr>
          <p:nvPr>
            <p:ph idx="1"/>
          </p:nvPr>
        </p:nvSpPr>
        <p:spPr>
          <a:xfrm>
            <a:off x="1752600" y="838200"/>
            <a:ext cx="8686800" cy="6019800"/>
          </a:xfrm>
        </p:spPr>
        <p:txBody>
          <a:bodyPr>
            <a:normAutofit/>
          </a:bodyPr>
          <a:lstStyle/>
          <a:p>
            <a:pPr eaLnBrk="1" hangingPunct="1">
              <a:lnSpc>
                <a:spcPct val="95000"/>
              </a:lnSpc>
              <a:defRPr/>
            </a:pPr>
            <a:r>
              <a:rPr lang="en-US" altLang="en-US" dirty="0"/>
              <a:t>Example using the earlier stated unit prices, and the weighting from the prior slide</a:t>
            </a:r>
          </a:p>
          <a:p>
            <a:pPr lvl="1" eaLnBrk="1" hangingPunct="1">
              <a:lnSpc>
                <a:spcPct val="95000"/>
              </a:lnSpc>
              <a:defRPr/>
            </a:pPr>
            <a:r>
              <a:rPr lang="en-US" altLang="en-US" dirty="0"/>
              <a:t>If the 10 unit price is $100 per unit</a:t>
            </a:r>
          </a:p>
          <a:p>
            <a:pPr lvl="1" eaLnBrk="1" hangingPunct="1">
              <a:lnSpc>
                <a:spcPct val="95000"/>
              </a:lnSpc>
              <a:defRPr/>
            </a:pPr>
            <a:r>
              <a:rPr lang="en-US" altLang="en-US" dirty="0"/>
              <a:t>And the 15 unit price is $80 per unit</a:t>
            </a:r>
          </a:p>
          <a:p>
            <a:pPr lvl="1" eaLnBrk="1" hangingPunct="1">
              <a:lnSpc>
                <a:spcPct val="95000"/>
              </a:lnSpc>
              <a:defRPr/>
            </a:pPr>
            <a:r>
              <a:rPr lang="en-US" altLang="en-US" dirty="0"/>
              <a:t>And the 20 unit price is $75 per unit </a:t>
            </a:r>
          </a:p>
          <a:p>
            <a:pPr lvl="1" eaLnBrk="1" hangingPunct="1">
              <a:lnSpc>
                <a:spcPct val="95000"/>
              </a:lnSpc>
              <a:defRPr/>
            </a:pPr>
            <a:r>
              <a:rPr lang="en-US" altLang="en-US" dirty="0"/>
              <a:t>The weighted unit price would be $89</a:t>
            </a:r>
          </a:p>
          <a:p>
            <a:pPr lvl="2" eaLnBrk="1" hangingPunct="1">
              <a:lnSpc>
                <a:spcPct val="95000"/>
              </a:lnSpc>
              <a:defRPr/>
            </a:pPr>
            <a:r>
              <a:rPr lang="en-US" altLang="en-US" b="1" dirty="0"/>
              <a:t>50% of $100 = $50</a:t>
            </a:r>
          </a:p>
          <a:p>
            <a:pPr lvl="2" eaLnBrk="1" hangingPunct="1">
              <a:lnSpc>
                <a:spcPct val="95000"/>
              </a:lnSpc>
              <a:defRPr/>
            </a:pPr>
            <a:r>
              <a:rPr lang="en-US" altLang="en-US" b="1" dirty="0"/>
              <a:t>30% of   $80 = $24</a:t>
            </a:r>
          </a:p>
          <a:p>
            <a:pPr lvl="2" eaLnBrk="1" hangingPunct="1">
              <a:lnSpc>
                <a:spcPct val="95000"/>
              </a:lnSpc>
              <a:defRPr/>
            </a:pPr>
            <a:r>
              <a:rPr lang="en-US" altLang="en-US" b="1" dirty="0"/>
              <a:t>20% of   $75 = </a:t>
            </a:r>
            <a:r>
              <a:rPr lang="en-US" altLang="en-US" b="1" u="sng" dirty="0"/>
              <a:t>$15</a:t>
            </a:r>
          </a:p>
          <a:p>
            <a:pPr lvl="2" eaLnBrk="1" hangingPunct="1">
              <a:lnSpc>
                <a:spcPct val="95000"/>
              </a:lnSpc>
              <a:defRPr/>
            </a:pPr>
            <a:r>
              <a:rPr lang="en-US" altLang="en-US" b="1" dirty="0"/>
              <a:t>Total             = $89	</a:t>
            </a:r>
          </a:p>
          <a:p>
            <a:pPr eaLnBrk="1" hangingPunct="1">
              <a:lnSpc>
                <a:spcPct val="95000"/>
              </a:lnSpc>
              <a:defRPr/>
            </a:pPr>
            <a:r>
              <a:rPr lang="en-US" altLang="en-US" sz="2800" dirty="0"/>
              <a:t>Weighted pricing and all types of other pricing strategies are covered in the 4 day pricing class</a:t>
            </a:r>
          </a:p>
        </p:txBody>
      </p:sp>
      <p:sp>
        <p:nvSpPr>
          <p:cNvPr id="6" name="Footer Placeholder 3">
            <a:extLst>
              <a:ext uri="{FF2B5EF4-FFF2-40B4-BE49-F238E27FC236}">
                <a16:creationId xmlns:a16="http://schemas.microsoft.com/office/drawing/2014/main" id="{3EA56BCE-AA98-468C-B725-A294D43C87D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7C84670-0D7C-45C4-A15C-85E510D913DC}"/>
              </a:ext>
            </a:extLst>
          </p:cNvPr>
          <p:cNvSpPr>
            <a:spLocks noGrp="1"/>
          </p:cNvSpPr>
          <p:nvPr>
            <p:ph type="sldNum" sz="quarter" idx="12"/>
          </p:nvPr>
        </p:nvSpPr>
        <p:spPr/>
        <p:txBody>
          <a:bodyPr/>
          <a:lstStyle/>
          <a:p>
            <a:pPr>
              <a:defRPr/>
            </a:pPr>
            <a:fld id="{24B8576E-56E8-4327-AE55-D38C41405D71}" type="slidenum">
              <a:rPr lang="en-US" altLang="en-US"/>
              <a:pPr>
                <a:defRPr/>
              </a:pPr>
              <a:t>447</a:t>
            </a:fld>
            <a:endParaRPr lang="en-US" altLang="en-US" dirty="0"/>
          </a:p>
        </p:txBody>
      </p:sp>
    </p:spTree>
    <p:extLst>
      <p:ext uri="{BB962C8B-B14F-4D97-AF65-F5344CB8AC3E}">
        <p14:creationId xmlns:p14="http://schemas.microsoft.com/office/powerpoint/2010/main" val="2446116482"/>
      </p:ext>
    </p:extLst>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668" name="Rectangle 5">
            <a:extLst>
              <a:ext uri="{FF2B5EF4-FFF2-40B4-BE49-F238E27FC236}">
                <a16:creationId xmlns:a16="http://schemas.microsoft.com/office/drawing/2014/main" id="{9D3D1861-58EC-48D7-A531-3B16133D3C30}"/>
              </a:ext>
            </a:extLst>
          </p:cNvPr>
          <p:cNvSpPr>
            <a:spLocks noGrp="1" noChangeArrowheads="1"/>
          </p:cNvSpPr>
          <p:nvPr>
            <p:ph type="title"/>
          </p:nvPr>
        </p:nvSpPr>
        <p:spPr>
          <a:xfrm>
            <a:off x="2209800" y="1143000"/>
            <a:ext cx="7772400" cy="1600200"/>
          </a:xfrm>
          <a:noFill/>
        </p:spPr>
        <p:txBody>
          <a:bodyPr/>
          <a:lstStyle/>
          <a:p>
            <a:r>
              <a:rPr lang="en-US" altLang="en-US" sz="3600" dirty="0"/>
              <a:t>Writing Specifications</a:t>
            </a:r>
          </a:p>
        </p:txBody>
      </p:sp>
      <p:sp>
        <p:nvSpPr>
          <p:cNvPr id="1887238" name="Rectangle 6">
            <a:extLst>
              <a:ext uri="{FF2B5EF4-FFF2-40B4-BE49-F238E27FC236}">
                <a16:creationId xmlns:a16="http://schemas.microsoft.com/office/drawing/2014/main" id="{7389D25E-B2D4-4CBD-917D-A38791FB718F}"/>
              </a:ext>
            </a:extLst>
          </p:cNvPr>
          <p:cNvSpPr>
            <a:spLocks noGrp="1" noChangeArrowheads="1"/>
          </p:cNvSpPr>
          <p:nvPr>
            <p:ph idx="1"/>
          </p:nvPr>
        </p:nvSpPr>
        <p:spPr>
          <a:xfrm>
            <a:off x="1905000" y="2819400"/>
            <a:ext cx="8229600" cy="3429000"/>
          </a:xfrm>
        </p:spPr>
        <p:txBody>
          <a:bodyPr>
            <a:normAutofit/>
          </a:bodyPr>
          <a:lstStyle/>
          <a:p>
            <a:pPr marL="0" indent="0" algn="ctr">
              <a:lnSpc>
                <a:spcPct val="80000"/>
              </a:lnSpc>
              <a:buNone/>
              <a:defRPr/>
            </a:pPr>
            <a:r>
              <a:rPr lang="en-US" altLang="en-US" sz="4800" dirty="0">
                <a:solidFill>
                  <a:srgbClr val="99FF33"/>
                </a:solidFill>
              </a:rPr>
              <a:t>Monitoring Contractor Performance</a:t>
            </a:r>
          </a:p>
          <a:p>
            <a:pPr marL="0" indent="0">
              <a:lnSpc>
                <a:spcPct val="80000"/>
              </a:lnSpc>
              <a:buNone/>
              <a:defRPr/>
            </a:pPr>
            <a:endParaRPr lang="en-US" altLang="en-US" sz="2400" dirty="0"/>
          </a:p>
          <a:p>
            <a:pPr marL="0" indent="0">
              <a:lnSpc>
                <a:spcPct val="80000"/>
              </a:lnSpc>
              <a:buNone/>
              <a:defRPr/>
            </a:pPr>
            <a:endParaRPr lang="en-US" altLang="en-US" sz="2400" dirty="0"/>
          </a:p>
          <a:p>
            <a:pPr marL="0" indent="0" algn="ctr">
              <a:lnSpc>
                <a:spcPct val="80000"/>
              </a:lnSpc>
              <a:buNone/>
              <a:defRPr/>
            </a:pPr>
            <a:endParaRPr lang="en-US" altLang="en-US" sz="2800" dirty="0">
              <a:solidFill>
                <a:srgbClr val="99FF33"/>
              </a:solidFill>
            </a:endParaRPr>
          </a:p>
        </p:txBody>
      </p:sp>
      <p:sp>
        <p:nvSpPr>
          <p:cNvPr id="4" name="Footer Placeholder 3">
            <a:extLst>
              <a:ext uri="{FF2B5EF4-FFF2-40B4-BE49-F238E27FC236}">
                <a16:creationId xmlns:a16="http://schemas.microsoft.com/office/drawing/2014/main" id="{042DFDD7-D5B4-492E-B670-3FA4666E7BF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032B93C0-5AD9-48BA-A2AB-02A91DBF7F11}"/>
              </a:ext>
            </a:extLst>
          </p:cNvPr>
          <p:cNvSpPr>
            <a:spLocks noGrp="1"/>
          </p:cNvSpPr>
          <p:nvPr>
            <p:ph type="sldNum" sz="quarter" idx="12"/>
          </p:nvPr>
        </p:nvSpPr>
        <p:spPr/>
        <p:txBody>
          <a:bodyPr/>
          <a:lstStyle/>
          <a:p>
            <a:pPr>
              <a:defRPr/>
            </a:pPr>
            <a:fld id="{C0C52E1E-D7D4-495A-BC12-D9F266D2EBA8}" type="slidenum">
              <a:rPr lang="en-US" altLang="en-US"/>
              <a:pPr>
                <a:defRPr/>
              </a:pPr>
              <a:t>448</a:t>
            </a:fld>
            <a:endParaRPr lang="en-US" altLang="en-US" dirty="0"/>
          </a:p>
        </p:txBody>
      </p:sp>
    </p:spTree>
    <p:extLst>
      <p:ext uri="{BB962C8B-B14F-4D97-AF65-F5344CB8AC3E}">
        <p14:creationId xmlns:p14="http://schemas.microsoft.com/office/powerpoint/2010/main" val="1283527045"/>
      </p:ext>
    </p:extLst>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4694" name="Rectangle 2">
            <a:extLst>
              <a:ext uri="{FF2B5EF4-FFF2-40B4-BE49-F238E27FC236}">
                <a16:creationId xmlns:a16="http://schemas.microsoft.com/office/drawing/2014/main" id="{16158CE3-FBDE-4749-898C-21AD64EBA5E0}"/>
              </a:ext>
            </a:extLst>
          </p:cNvPr>
          <p:cNvSpPr>
            <a:spLocks noGrp="1" noChangeArrowheads="1"/>
          </p:cNvSpPr>
          <p:nvPr>
            <p:ph type="title"/>
          </p:nvPr>
        </p:nvSpPr>
        <p:spPr>
          <a:xfrm>
            <a:off x="1752600" y="277814"/>
            <a:ext cx="8686800" cy="636587"/>
          </a:xfrm>
          <a:noFill/>
        </p:spPr>
        <p:txBody>
          <a:bodyPr>
            <a:normAutofit fontScale="90000"/>
          </a:bodyPr>
          <a:lstStyle/>
          <a:p>
            <a:pPr eaLnBrk="1" hangingPunct="1"/>
            <a:r>
              <a:rPr lang="en-US" altLang="en-US" sz="4000" dirty="0"/>
              <a:t>Contract Management Plan</a:t>
            </a:r>
          </a:p>
        </p:txBody>
      </p:sp>
      <p:sp>
        <p:nvSpPr>
          <p:cNvPr id="7" name="Footer Placeholder 3">
            <a:extLst>
              <a:ext uri="{FF2B5EF4-FFF2-40B4-BE49-F238E27FC236}">
                <a16:creationId xmlns:a16="http://schemas.microsoft.com/office/drawing/2014/main" id="{867D1650-2101-44A2-BFC9-37F213EFE57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3C9FD979-47B9-422F-B03D-D9BD8235435D}"/>
              </a:ext>
            </a:extLst>
          </p:cNvPr>
          <p:cNvSpPr>
            <a:spLocks noGrp="1"/>
          </p:cNvSpPr>
          <p:nvPr>
            <p:ph type="sldNum" sz="quarter" idx="12"/>
          </p:nvPr>
        </p:nvSpPr>
        <p:spPr/>
        <p:txBody>
          <a:bodyPr/>
          <a:lstStyle/>
          <a:p>
            <a:pPr>
              <a:defRPr/>
            </a:pPr>
            <a:fld id="{D01CCBA9-F959-4757-94D5-D8B15601A078}" type="slidenum">
              <a:rPr lang="en-US" altLang="en-US"/>
              <a:pPr>
                <a:defRPr/>
              </a:pPr>
              <a:t>449</a:t>
            </a:fld>
            <a:endParaRPr lang="en-US" altLang="en-US" dirty="0"/>
          </a:p>
        </p:txBody>
      </p:sp>
      <p:sp>
        <p:nvSpPr>
          <p:cNvPr id="1394695" name="Text Box 3">
            <a:extLst>
              <a:ext uri="{FF2B5EF4-FFF2-40B4-BE49-F238E27FC236}">
                <a16:creationId xmlns:a16="http://schemas.microsoft.com/office/drawing/2014/main" id="{EFB84762-5F38-4787-8D5C-1525F64A5ED4}"/>
              </a:ext>
            </a:extLst>
          </p:cNvPr>
          <p:cNvSpPr txBox="1">
            <a:spLocks noChangeArrowheads="1"/>
          </p:cNvSpPr>
          <p:nvPr/>
        </p:nvSpPr>
        <p:spPr bwMode="auto">
          <a:xfrm>
            <a:off x="1981200" y="1600201"/>
            <a:ext cx="8305800" cy="462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7525" indent="-5175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631825">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buSzTx/>
              <a:buFont typeface="Webdings" panose="05030102010509060703" pitchFamily="18" charset="2"/>
              <a:buBlip>
                <a:blip r:embed="rId2"/>
              </a:buBlip>
            </a:pPr>
            <a:r>
              <a:rPr lang="en-US" altLang="en-US" dirty="0"/>
              <a:t>State the contract purpose and scope</a:t>
            </a:r>
          </a:p>
          <a:p>
            <a:pPr>
              <a:buSzTx/>
              <a:buFont typeface="Webdings" panose="05030102010509060703" pitchFamily="18" charset="2"/>
              <a:buBlip>
                <a:blip r:embed="rId2"/>
              </a:buBlip>
            </a:pPr>
            <a:r>
              <a:rPr lang="en-US" altLang="en-US" dirty="0"/>
              <a:t>Develop procedures for:</a:t>
            </a:r>
          </a:p>
          <a:p>
            <a:pPr lvl="1">
              <a:buClr>
                <a:schemeClr val="tx1"/>
              </a:buClr>
            </a:pPr>
            <a:r>
              <a:rPr lang="en-US" altLang="en-US" dirty="0"/>
              <a:t>Initiating and processing change orders and modifications</a:t>
            </a:r>
          </a:p>
          <a:p>
            <a:pPr lvl="1">
              <a:buClr>
                <a:schemeClr val="tx1"/>
              </a:buClr>
            </a:pPr>
            <a:r>
              <a:rPr lang="en-US" altLang="en-US" dirty="0"/>
              <a:t>Acceptance of contract deliverables</a:t>
            </a:r>
          </a:p>
          <a:p>
            <a:pPr lvl="1">
              <a:buClr>
                <a:schemeClr val="tx1"/>
              </a:buClr>
            </a:pPr>
            <a:r>
              <a:rPr lang="en-US" altLang="en-US" dirty="0"/>
              <a:t>Authorizing payment of invoices in accordance with the terms of the contract</a:t>
            </a:r>
          </a:p>
          <a:p>
            <a:pPr>
              <a:buSzTx/>
              <a:buFont typeface="Webdings" panose="05030102010509060703" pitchFamily="18" charset="2"/>
              <a:buBlip>
                <a:blip r:embed="rId2"/>
              </a:buBlip>
            </a:pPr>
            <a:r>
              <a:rPr lang="en-US" altLang="en-US" dirty="0"/>
              <a:t>Create the Contract Compliance (Performance) Checklist</a:t>
            </a:r>
          </a:p>
        </p:txBody>
      </p:sp>
      <p:sp>
        <p:nvSpPr>
          <p:cNvPr id="1394696" name="Text Box 4">
            <a:extLst>
              <a:ext uri="{FF2B5EF4-FFF2-40B4-BE49-F238E27FC236}">
                <a16:creationId xmlns:a16="http://schemas.microsoft.com/office/drawing/2014/main" id="{F326BC78-C160-49A1-8E7E-DDEF620CAB1C}"/>
              </a:ext>
            </a:extLst>
          </p:cNvPr>
          <p:cNvSpPr txBox="1">
            <a:spLocks noChangeArrowheads="1"/>
          </p:cNvSpPr>
          <p:nvPr/>
        </p:nvSpPr>
        <p:spPr bwMode="auto">
          <a:xfrm>
            <a:off x="2286000" y="990600"/>
            <a:ext cx="7696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dirty="0">
                <a:solidFill>
                  <a:srgbClr val="FFFF00"/>
                </a:solidFill>
              </a:rPr>
              <a:t>OVERVIEW</a:t>
            </a:r>
          </a:p>
        </p:txBody>
      </p:sp>
    </p:spTree>
    <p:extLst>
      <p:ext uri="{BB962C8B-B14F-4D97-AF65-F5344CB8AC3E}">
        <p14:creationId xmlns:p14="http://schemas.microsoft.com/office/powerpoint/2010/main" val="37608343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B79EF-7AFB-4C87-813B-BF0D311C72CB}"/>
              </a:ext>
            </a:extLst>
          </p:cNvPr>
          <p:cNvSpPr>
            <a:spLocks noGrp="1"/>
          </p:cNvSpPr>
          <p:nvPr>
            <p:ph type="title"/>
          </p:nvPr>
        </p:nvSpPr>
        <p:spPr>
          <a:xfrm>
            <a:off x="177283" y="226244"/>
            <a:ext cx="11784562" cy="1919798"/>
          </a:xfrm>
        </p:spPr>
        <p:txBody>
          <a:bodyPr>
            <a:normAutofit fontScale="90000"/>
          </a:bodyPr>
          <a:lstStyle/>
          <a:p>
            <a:pPr algn="l">
              <a:lnSpc>
                <a:spcPct val="100000"/>
              </a:lnSpc>
            </a:pPr>
            <a:r>
              <a:rPr lang="en-US" dirty="0"/>
              <a:t>                     </a:t>
            </a:r>
            <a:r>
              <a:rPr lang="en-US" sz="4000" dirty="0"/>
              <a:t>Organize: where am I?</a:t>
            </a:r>
            <a:br>
              <a:rPr lang="en-US" dirty="0"/>
            </a:br>
            <a:r>
              <a:rPr lang="en-US" sz="3100" b="0" dirty="0"/>
              <a:t>The easiest way to continuous convey to the reader where they are in the document is to use   </a:t>
            </a:r>
            <a:r>
              <a:rPr lang="en-US" sz="3100" b="0" dirty="0">
                <a:solidFill>
                  <a:srgbClr val="FFC000"/>
                </a:solidFill>
              </a:rPr>
              <a:t>numbering organization</a:t>
            </a:r>
            <a:r>
              <a:rPr lang="en-US" sz="3100" b="0" dirty="0"/>
              <a:t>, as follows</a:t>
            </a:r>
            <a:br>
              <a:rPr lang="en-US" sz="3100" b="0" dirty="0"/>
            </a:br>
            <a:endParaRPr lang="en-US" sz="3100" b="0" dirty="0"/>
          </a:p>
        </p:txBody>
      </p:sp>
      <p:sp>
        <p:nvSpPr>
          <p:cNvPr id="3" name="Content Placeholder 2">
            <a:extLst>
              <a:ext uri="{FF2B5EF4-FFF2-40B4-BE49-F238E27FC236}">
                <a16:creationId xmlns:a16="http://schemas.microsoft.com/office/drawing/2014/main" id="{BD3B8F00-DE08-4C09-BF52-EE0DFD536D32}"/>
              </a:ext>
            </a:extLst>
          </p:cNvPr>
          <p:cNvSpPr>
            <a:spLocks noGrp="1"/>
          </p:cNvSpPr>
          <p:nvPr>
            <p:ph sz="half" idx="1"/>
          </p:nvPr>
        </p:nvSpPr>
        <p:spPr>
          <a:xfrm>
            <a:off x="317241" y="2258008"/>
            <a:ext cx="5702558" cy="3990392"/>
          </a:xfrm>
        </p:spPr>
        <p:txBody>
          <a:bodyPr>
            <a:normAutofit/>
          </a:bodyPr>
          <a:lstStyle/>
          <a:p>
            <a:r>
              <a:rPr lang="en-US" dirty="0"/>
              <a:t>1</a:t>
            </a:r>
          </a:p>
          <a:p>
            <a:pPr lvl="1"/>
            <a:r>
              <a:rPr lang="en-US" dirty="0"/>
              <a:t>1.1</a:t>
            </a:r>
          </a:p>
          <a:p>
            <a:pPr lvl="2"/>
            <a:r>
              <a:rPr lang="en-US" dirty="0"/>
              <a:t>1.1.1</a:t>
            </a:r>
          </a:p>
          <a:p>
            <a:pPr lvl="3"/>
            <a:r>
              <a:rPr lang="en-US" dirty="0"/>
              <a:t>1.1.1.1</a:t>
            </a:r>
          </a:p>
          <a:p>
            <a:r>
              <a:rPr lang="en-US" dirty="0"/>
              <a:t>2</a:t>
            </a:r>
          </a:p>
          <a:p>
            <a:pPr lvl="1"/>
            <a:r>
              <a:rPr lang="en-US" dirty="0"/>
              <a:t>2.1</a:t>
            </a:r>
          </a:p>
          <a:p>
            <a:pPr lvl="2"/>
            <a:r>
              <a:rPr lang="en-US" dirty="0"/>
              <a:t>2.1.1</a:t>
            </a:r>
          </a:p>
          <a:p>
            <a:pPr lvl="3"/>
            <a:r>
              <a:rPr lang="en-US" dirty="0"/>
              <a:t>2.1.1.1</a:t>
            </a:r>
          </a:p>
          <a:p>
            <a:endParaRPr lang="en-US" dirty="0"/>
          </a:p>
        </p:txBody>
      </p:sp>
      <p:sp>
        <p:nvSpPr>
          <p:cNvPr id="6" name="Content Placeholder 5">
            <a:extLst>
              <a:ext uri="{FF2B5EF4-FFF2-40B4-BE49-F238E27FC236}">
                <a16:creationId xmlns:a16="http://schemas.microsoft.com/office/drawing/2014/main" id="{0F79DDD8-608A-4152-A373-FC0C0E3195A7}"/>
              </a:ext>
            </a:extLst>
          </p:cNvPr>
          <p:cNvSpPr>
            <a:spLocks noGrp="1"/>
          </p:cNvSpPr>
          <p:nvPr>
            <p:ph sz="half" idx="2"/>
          </p:nvPr>
        </p:nvSpPr>
        <p:spPr>
          <a:xfrm>
            <a:off x="6173403" y="2146041"/>
            <a:ext cx="5094154" cy="4357396"/>
          </a:xfrm>
        </p:spPr>
        <p:txBody>
          <a:bodyPr>
            <a:normAutofit/>
          </a:bodyPr>
          <a:lstStyle/>
          <a:p>
            <a:r>
              <a:rPr lang="en-US" dirty="0"/>
              <a:t>3</a:t>
            </a:r>
          </a:p>
          <a:p>
            <a:pPr lvl="1"/>
            <a:r>
              <a:rPr lang="en-US" dirty="0"/>
              <a:t>3.1</a:t>
            </a:r>
          </a:p>
          <a:p>
            <a:pPr lvl="2"/>
            <a:r>
              <a:rPr lang="en-US" dirty="0"/>
              <a:t>3.1.1</a:t>
            </a:r>
          </a:p>
          <a:p>
            <a:pPr lvl="3"/>
            <a:r>
              <a:rPr lang="en-US" dirty="0"/>
              <a:t>3.1.1.1</a:t>
            </a:r>
          </a:p>
          <a:p>
            <a:pPr lvl="3"/>
            <a:r>
              <a:rPr lang="en-US" dirty="0"/>
              <a:t>3.1.1.2</a:t>
            </a:r>
          </a:p>
          <a:p>
            <a:pPr lvl="3"/>
            <a:r>
              <a:rPr lang="en-US" dirty="0"/>
              <a:t>3.1.1.3</a:t>
            </a:r>
          </a:p>
          <a:p>
            <a:pPr lvl="2"/>
            <a:r>
              <a:rPr lang="en-US" dirty="0"/>
              <a:t>3.1.2</a:t>
            </a:r>
          </a:p>
          <a:p>
            <a:pPr lvl="3"/>
            <a:r>
              <a:rPr lang="en-US" dirty="0"/>
              <a:t>3.1.2.1</a:t>
            </a:r>
          </a:p>
          <a:p>
            <a:pPr lvl="3"/>
            <a:r>
              <a:rPr lang="en-US" dirty="0"/>
              <a:t>3.1.2.2</a:t>
            </a:r>
          </a:p>
          <a:p>
            <a:pPr lvl="2"/>
            <a:r>
              <a:rPr lang="en-US" dirty="0"/>
              <a:t>3.1.3</a:t>
            </a:r>
          </a:p>
          <a:p>
            <a:pPr lvl="3"/>
            <a:r>
              <a:rPr lang="en-US" dirty="0"/>
              <a:t>3.1.3.1</a:t>
            </a:r>
          </a:p>
        </p:txBody>
      </p:sp>
      <p:sp>
        <p:nvSpPr>
          <p:cNvPr id="4" name="Footer Placeholder 3">
            <a:extLst>
              <a:ext uri="{FF2B5EF4-FFF2-40B4-BE49-F238E27FC236}">
                <a16:creationId xmlns:a16="http://schemas.microsoft.com/office/drawing/2014/main" id="{2EA6FE9D-3241-4020-AC5D-F5A9F3071D1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94E3224-2DB0-4DA1-B57A-1DDC50FAE0C8}"/>
              </a:ext>
            </a:extLst>
          </p:cNvPr>
          <p:cNvSpPr>
            <a:spLocks noGrp="1"/>
          </p:cNvSpPr>
          <p:nvPr>
            <p:ph type="sldNum" sz="quarter" idx="12"/>
          </p:nvPr>
        </p:nvSpPr>
        <p:spPr/>
        <p:txBody>
          <a:bodyPr/>
          <a:lstStyle/>
          <a:p>
            <a:fld id="{D57F1E4F-1CFF-5643-939E-02111984F565}" type="slidenum">
              <a:rPr lang="en-US" smtClean="0"/>
              <a:t>45</a:t>
            </a:fld>
            <a:endParaRPr lang="en-US" dirty="0"/>
          </a:p>
        </p:txBody>
      </p:sp>
    </p:spTree>
    <p:extLst>
      <p:ext uri="{BB962C8B-B14F-4D97-AF65-F5344CB8AC3E}">
        <p14:creationId xmlns:p14="http://schemas.microsoft.com/office/powerpoint/2010/main" val="3429193444"/>
      </p:ext>
    </p:extLst>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5718" name="Rectangle 2">
            <a:extLst>
              <a:ext uri="{FF2B5EF4-FFF2-40B4-BE49-F238E27FC236}">
                <a16:creationId xmlns:a16="http://schemas.microsoft.com/office/drawing/2014/main" id="{5662EBE1-2006-4B5F-A8E4-3E5724653452}"/>
              </a:ext>
            </a:extLst>
          </p:cNvPr>
          <p:cNvSpPr>
            <a:spLocks noGrp="1" noChangeArrowheads="1"/>
          </p:cNvSpPr>
          <p:nvPr>
            <p:ph type="title"/>
          </p:nvPr>
        </p:nvSpPr>
        <p:spPr>
          <a:xfrm>
            <a:off x="1752600" y="277814"/>
            <a:ext cx="8686800" cy="865187"/>
          </a:xfrm>
          <a:noFill/>
        </p:spPr>
        <p:txBody>
          <a:bodyPr>
            <a:normAutofit fontScale="90000"/>
          </a:bodyPr>
          <a:lstStyle/>
          <a:p>
            <a:pPr eaLnBrk="1" hangingPunct="1"/>
            <a:r>
              <a:rPr lang="en-US" altLang="en-US" sz="4000" dirty="0"/>
              <a:t>Contract Management Plan</a:t>
            </a:r>
          </a:p>
        </p:txBody>
      </p:sp>
      <p:sp>
        <p:nvSpPr>
          <p:cNvPr id="7" name="Footer Placeholder 3">
            <a:extLst>
              <a:ext uri="{FF2B5EF4-FFF2-40B4-BE49-F238E27FC236}">
                <a16:creationId xmlns:a16="http://schemas.microsoft.com/office/drawing/2014/main" id="{12356452-F649-4908-BC08-C3F76087EE1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F92D8A6C-1E4C-4B29-92DD-05613191F03F}"/>
              </a:ext>
            </a:extLst>
          </p:cNvPr>
          <p:cNvSpPr>
            <a:spLocks noGrp="1"/>
          </p:cNvSpPr>
          <p:nvPr>
            <p:ph type="sldNum" sz="quarter" idx="12"/>
          </p:nvPr>
        </p:nvSpPr>
        <p:spPr/>
        <p:txBody>
          <a:bodyPr/>
          <a:lstStyle/>
          <a:p>
            <a:pPr>
              <a:defRPr/>
            </a:pPr>
            <a:fld id="{F1A0C6C9-3280-4FFD-A5C7-B52F59418480}" type="slidenum">
              <a:rPr lang="en-US" altLang="en-US"/>
              <a:pPr>
                <a:defRPr/>
              </a:pPr>
              <a:t>450</a:t>
            </a:fld>
            <a:endParaRPr lang="en-US" altLang="en-US" dirty="0"/>
          </a:p>
        </p:txBody>
      </p:sp>
      <p:sp>
        <p:nvSpPr>
          <p:cNvPr id="1395719" name="Text Box 3">
            <a:extLst>
              <a:ext uri="{FF2B5EF4-FFF2-40B4-BE49-F238E27FC236}">
                <a16:creationId xmlns:a16="http://schemas.microsoft.com/office/drawing/2014/main" id="{3EDEB536-1CE6-4D71-8FC8-27C0A5E7B397}"/>
              </a:ext>
            </a:extLst>
          </p:cNvPr>
          <p:cNvSpPr txBox="1">
            <a:spLocks noChangeArrowheads="1"/>
          </p:cNvSpPr>
          <p:nvPr/>
        </p:nvSpPr>
        <p:spPr bwMode="auto">
          <a:xfrm>
            <a:off x="2133600" y="1981200"/>
            <a:ext cx="80772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111125" indent="-1111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6125" indent="-288925">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SzTx/>
              <a:buFont typeface="Webdings" panose="05030102010509060703" pitchFamily="18" charset="2"/>
              <a:buChar char="a"/>
            </a:pPr>
            <a:r>
              <a:rPr lang="en-US" altLang="en-US" sz="2400" b="1" dirty="0"/>
              <a:t>Major contract activities, such as:</a:t>
            </a:r>
          </a:p>
          <a:p>
            <a:pPr lvl="1">
              <a:spcBef>
                <a:spcPct val="50000"/>
              </a:spcBef>
              <a:buClr>
                <a:srgbClr val="FF0000"/>
              </a:buClr>
              <a:buFontTx/>
              <a:buChar char="•"/>
            </a:pPr>
            <a:r>
              <a:rPr lang="en-US" altLang="en-US" sz="2400" b="1" dirty="0"/>
              <a:t>Quarterly reviews</a:t>
            </a:r>
          </a:p>
          <a:p>
            <a:pPr lvl="1">
              <a:spcBef>
                <a:spcPct val="50000"/>
              </a:spcBef>
              <a:buClr>
                <a:srgbClr val="FF0000"/>
              </a:buClr>
              <a:buFontTx/>
              <a:buChar char="•"/>
            </a:pPr>
            <a:r>
              <a:rPr lang="en-US" altLang="en-US" sz="2400" b="1" dirty="0"/>
              <a:t>Project Briefings</a:t>
            </a:r>
          </a:p>
          <a:p>
            <a:pPr lvl="1">
              <a:spcBef>
                <a:spcPct val="50000"/>
              </a:spcBef>
              <a:buClr>
                <a:srgbClr val="FF0000"/>
              </a:buClr>
              <a:buFontTx/>
              <a:buChar char="•"/>
            </a:pPr>
            <a:r>
              <a:rPr lang="en-US" altLang="en-US" sz="2400" b="1" dirty="0"/>
              <a:t>Milestones</a:t>
            </a:r>
          </a:p>
          <a:p>
            <a:pPr lvl="1">
              <a:spcBef>
                <a:spcPct val="50000"/>
              </a:spcBef>
              <a:buClr>
                <a:srgbClr val="FF0000"/>
              </a:buClr>
              <a:buFontTx/>
              <a:buChar char="•"/>
            </a:pPr>
            <a:r>
              <a:rPr lang="en-US" altLang="en-US" sz="2400" b="1" dirty="0"/>
              <a:t>Deliverables</a:t>
            </a:r>
          </a:p>
          <a:p>
            <a:pPr lvl="1">
              <a:spcBef>
                <a:spcPct val="50000"/>
              </a:spcBef>
              <a:buClr>
                <a:srgbClr val="FF0000"/>
              </a:buClr>
              <a:buFontTx/>
              <a:buChar char="•"/>
            </a:pPr>
            <a:r>
              <a:rPr lang="en-US" altLang="en-US" sz="2400" b="1" dirty="0"/>
              <a:t>MBE participation and reporting requirements</a:t>
            </a:r>
          </a:p>
          <a:p>
            <a:pPr lvl="1">
              <a:spcBef>
                <a:spcPct val="50000"/>
              </a:spcBef>
              <a:buClr>
                <a:srgbClr val="FF0000"/>
              </a:buClr>
              <a:buFontTx/>
              <a:buChar char="•"/>
            </a:pPr>
            <a:r>
              <a:rPr lang="en-US" altLang="en-US" sz="2400" b="1" dirty="0"/>
              <a:t>Other obligations of the Contractor</a:t>
            </a:r>
          </a:p>
          <a:p>
            <a:pPr lvl="1">
              <a:spcBef>
                <a:spcPct val="50000"/>
              </a:spcBef>
              <a:buClr>
                <a:srgbClr val="FF0000"/>
              </a:buClr>
              <a:buFontTx/>
              <a:buChar char="•"/>
            </a:pPr>
            <a:r>
              <a:rPr lang="en-US" altLang="en-US" sz="2400" b="1" dirty="0"/>
              <a:t>Other obligations of the State</a:t>
            </a:r>
            <a:endParaRPr lang="en-US" altLang="en-US" sz="2400" dirty="0"/>
          </a:p>
        </p:txBody>
      </p:sp>
      <p:sp>
        <p:nvSpPr>
          <p:cNvPr id="1395720" name="Text Box 4">
            <a:extLst>
              <a:ext uri="{FF2B5EF4-FFF2-40B4-BE49-F238E27FC236}">
                <a16:creationId xmlns:a16="http://schemas.microsoft.com/office/drawing/2014/main" id="{A3500BE6-E986-4D7C-87C8-09A442E7A113}"/>
              </a:ext>
            </a:extLst>
          </p:cNvPr>
          <p:cNvSpPr txBox="1">
            <a:spLocks noChangeArrowheads="1"/>
          </p:cNvSpPr>
          <p:nvPr/>
        </p:nvSpPr>
        <p:spPr bwMode="auto">
          <a:xfrm>
            <a:off x="2438400" y="1143000"/>
            <a:ext cx="7467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dirty="0">
                <a:solidFill>
                  <a:srgbClr val="FFFF00"/>
                </a:solidFill>
              </a:rPr>
              <a:t>Performance Checklist</a:t>
            </a:r>
            <a:endParaRPr lang="en-US" altLang="en-US" sz="2400" dirty="0"/>
          </a:p>
        </p:txBody>
      </p:sp>
    </p:spTree>
    <p:extLst>
      <p:ext uri="{BB962C8B-B14F-4D97-AF65-F5344CB8AC3E}">
        <p14:creationId xmlns:p14="http://schemas.microsoft.com/office/powerpoint/2010/main" val="1956975285"/>
      </p:ext>
    </p:extLst>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a:extLst>
              <a:ext uri="{FF2B5EF4-FFF2-40B4-BE49-F238E27FC236}">
                <a16:creationId xmlns:a16="http://schemas.microsoft.com/office/drawing/2014/main" id="{A820B058-6410-4305-BA2B-0ED1925534CB}"/>
              </a:ext>
            </a:extLst>
          </p:cNvPr>
          <p:cNvSpPr>
            <a:spLocks noGrp="1" noChangeArrowheads="1"/>
          </p:cNvSpPr>
          <p:nvPr>
            <p:ph type="title"/>
          </p:nvPr>
        </p:nvSpPr>
        <p:spPr>
          <a:xfrm>
            <a:off x="1828800" y="228600"/>
            <a:ext cx="8610600" cy="685800"/>
          </a:xfrm>
        </p:spPr>
        <p:txBody>
          <a:bodyPr/>
          <a:lstStyle/>
          <a:p>
            <a:pPr eaLnBrk="1" hangingPunct="1">
              <a:defRPr/>
            </a:pPr>
            <a:r>
              <a:rPr lang="en-US" sz="3600" dirty="0">
                <a:solidFill>
                  <a:srgbClr val="F2C56C"/>
                </a:solidFill>
              </a:rPr>
              <a:t>Writing Specifications</a:t>
            </a:r>
          </a:p>
        </p:txBody>
      </p:sp>
      <p:sp>
        <p:nvSpPr>
          <p:cNvPr id="8" name="Footer Placeholder 3">
            <a:extLst>
              <a:ext uri="{FF2B5EF4-FFF2-40B4-BE49-F238E27FC236}">
                <a16:creationId xmlns:a16="http://schemas.microsoft.com/office/drawing/2014/main" id="{7CE1EE6A-D831-4F1C-9F5C-6B120FCF006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6407816A-FE12-47A5-B7A6-D1D411FB63C9}"/>
              </a:ext>
            </a:extLst>
          </p:cNvPr>
          <p:cNvSpPr>
            <a:spLocks noGrp="1"/>
          </p:cNvSpPr>
          <p:nvPr>
            <p:ph type="sldNum" sz="quarter" idx="12"/>
          </p:nvPr>
        </p:nvSpPr>
        <p:spPr/>
        <p:txBody>
          <a:bodyPr/>
          <a:lstStyle/>
          <a:p>
            <a:pPr>
              <a:defRPr/>
            </a:pPr>
            <a:fld id="{AC9823A4-4B18-4840-BD2B-955F71EC2092}" type="slidenum">
              <a:rPr lang="en-US" altLang="en-US"/>
              <a:pPr>
                <a:defRPr/>
              </a:pPr>
              <a:t>451</a:t>
            </a:fld>
            <a:endParaRPr lang="en-US" altLang="en-US" dirty="0"/>
          </a:p>
        </p:txBody>
      </p:sp>
      <p:sp>
        <p:nvSpPr>
          <p:cNvPr id="1397767" name="Text Box 4">
            <a:extLst>
              <a:ext uri="{FF2B5EF4-FFF2-40B4-BE49-F238E27FC236}">
                <a16:creationId xmlns:a16="http://schemas.microsoft.com/office/drawing/2014/main" id="{6ABC5EF6-14DD-4419-BE40-D6F6320078C2}"/>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397768" name="Text Box 5">
            <a:extLst>
              <a:ext uri="{FF2B5EF4-FFF2-40B4-BE49-F238E27FC236}">
                <a16:creationId xmlns:a16="http://schemas.microsoft.com/office/drawing/2014/main" id="{A744DAC8-72AE-46DC-BCFC-DA5D1EB3D678}"/>
              </a:ext>
            </a:extLst>
          </p:cNvPr>
          <p:cNvSpPr txBox="1">
            <a:spLocks noChangeArrowheads="1"/>
          </p:cNvSpPr>
          <p:nvPr/>
        </p:nvSpPr>
        <p:spPr bwMode="auto">
          <a:xfrm>
            <a:off x="2209800" y="914401"/>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99FF33"/>
                </a:solidFill>
              </a:rPr>
              <a:t>Monitoring Performance </a:t>
            </a:r>
          </a:p>
        </p:txBody>
      </p:sp>
      <p:sp>
        <p:nvSpPr>
          <p:cNvPr id="1397769" name="Text Box 6">
            <a:extLst>
              <a:ext uri="{FF2B5EF4-FFF2-40B4-BE49-F238E27FC236}">
                <a16:creationId xmlns:a16="http://schemas.microsoft.com/office/drawing/2014/main" id="{C00BB3C7-F686-4746-8EE6-FCD2FECDA4DB}"/>
              </a:ext>
            </a:extLst>
          </p:cNvPr>
          <p:cNvSpPr txBox="1">
            <a:spLocks noChangeArrowheads="1"/>
          </p:cNvSpPr>
          <p:nvPr/>
        </p:nvSpPr>
        <p:spPr bwMode="auto">
          <a:xfrm>
            <a:off x="2057400" y="2133600"/>
            <a:ext cx="83058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lvl="1">
              <a:spcBef>
                <a:spcPct val="25000"/>
              </a:spcBef>
              <a:buFont typeface="Webdings" panose="05030102010509060703" pitchFamily="18" charset="2"/>
              <a:buBlip>
                <a:blip r:embed="rId2"/>
              </a:buBlip>
            </a:pPr>
            <a:r>
              <a:rPr lang="en-US" altLang="en-US" sz="3200" dirty="0"/>
              <a:t>How do you know that the vendor is adhering to the contract requirements?</a:t>
            </a:r>
          </a:p>
          <a:p>
            <a:pPr lvl="1">
              <a:spcBef>
                <a:spcPct val="25000"/>
              </a:spcBef>
              <a:buFont typeface="Webdings" panose="05030102010509060703" pitchFamily="18" charset="2"/>
              <a:buBlip>
                <a:blip r:embed="rId2"/>
              </a:buBlip>
            </a:pPr>
            <a:r>
              <a:rPr lang="en-US" altLang="en-US" sz="3200" dirty="0"/>
              <a:t>This is essential in terms of seeking to:</a:t>
            </a:r>
          </a:p>
          <a:p>
            <a:pPr lvl="2">
              <a:spcBef>
                <a:spcPct val="25000"/>
              </a:spcBef>
              <a:buClrTx/>
              <a:buSzTx/>
              <a:buFont typeface="Arial" panose="020B0604020202020204" pitchFamily="34" charset="0"/>
              <a:buChar char="–"/>
            </a:pPr>
            <a:r>
              <a:rPr lang="en-US" altLang="en-US" sz="2800" dirty="0"/>
              <a:t>Invoke bonds or liquidated damages</a:t>
            </a:r>
          </a:p>
          <a:p>
            <a:pPr lvl="2">
              <a:spcBef>
                <a:spcPct val="25000"/>
              </a:spcBef>
              <a:buClrTx/>
              <a:buSzTx/>
              <a:buFont typeface="Arial" panose="020B0604020202020204" pitchFamily="34" charset="0"/>
              <a:buChar char="–"/>
            </a:pPr>
            <a:r>
              <a:rPr lang="en-US" altLang="en-US" sz="2800" dirty="0"/>
              <a:t>Making or withholding payments</a:t>
            </a:r>
          </a:p>
          <a:p>
            <a:pPr lvl="2">
              <a:spcBef>
                <a:spcPct val="25000"/>
              </a:spcBef>
              <a:buClrTx/>
              <a:buSzTx/>
              <a:buFont typeface="Arial" panose="020B0604020202020204" pitchFamily="34" charset="0"/>
              <a:buChar char="–"/>
            </a:pPr>
            <a:r>
              <a:rPr lang="en-US" altLang="en-US" sz="2800" dirty="0"/>
              <a:t>Pursuing default, etc..</a:t>
            </a:r>
          </a:p>
        </p:txBody>
      </p:sp>
    </p:spTree>
    <p:extLst>
      <p:ext uri="{BB962C8B-B14F-4D97-AF65-F5344CB8AC3E}">
        <p14:creationId xmlns:p14="http://schemas.microsoft.com/office/powerpoint/2010/main" val="794497345"/>
      </p:ext>
    </p:extLst>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8790" name="Rectangle 2">
            <a:extLst>
              <a:ext uri="{FF2B5EF4-FFF2-40B4-BE49-F238E27FC236}">
                <a16:creationId xmlns:a16="http://schemas.microsoft.com/office/drawing/2014/main" id="{83697500-7EA9-4D08-BFC4-60DA04392729}"/>
              </a:ext>
            </a:extLst>
          </p:cNvPr>
          <p:cNvSpPr>
            <a:spLocks noGrp="1" noChangeArrowheads="1"/>
          </p:cNvSpPr>
          <p:nvPr>
            <p:ph type="title"/>
          </p:nvPr>
        </p:nvSpPr>
        <p:spPr>
          <a:xfrm>
            <a:off x="1828800" y="277814"/>
            <a:ext cx="8610600" cy="1017587"/>
          </a:xfrm>
        </p:spPr>
        <p:txBody>
          <a:bodyPr>
            <a:normAutofit/>
          </a:bodyPr>
          <a:lstStyle/>
          <a:p>
            <a:pPr eaLnBrk="1" hangingPunct="1"/>
            <a:r>
              <a:rPr lang="en-US" altLang="en-US" sz="4000" dirty="0">
                <a:solidFill>
                  <a:srgbClr val="99FF33"/>
                </a:solidFill>
              </a:rPr>
              <a:t>Monitoring Performance </a:t>
            </a:r>
            <a:r>
              <a:rPr lang="en-US" altLang="en-US" sz="2400" dirty="0">
                <a:solidFill>
                  <a:srgbClr val="99FF33"/>
                </a:solidFill>
              </a:rPr>
              <a:t>(Cont’d)</a:t>
            </a:r>
            <a:endParaRPr lang="en-US" altLang="en-US" sz="4000" dirty="0">
              <a:solidFill>
                <a:srgbClr val="99FF33"/>
              </a:solidFill>
            </a:endParaRPr>
          </a:p>
        </p:txBody>
      </p:sp>
      <p:sp>
        <p:nvSpPr>
          <p:cNvPr id="8" name="Footer Placeholder 3">
            <a:extLst>
              <a:ext uri="{FF2B5EF4-FFF2-40B4-BE49-F238E27FC236}">
                <a16:creationId xmlns:a16="http://schemas.microsoft.com/office/drawing/2014/main" id="{7A1B27D6-99D2-4039-97A6-67032426AC2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65F6AC1A-1356-4AD2-A06F-AC726FB42328}"/>
              </a:ext>
            </a:extLst>
          </p:cNvPr>
          <p:cNvSpPr>
            <a:spLocks noGrp="1"/>
          </p:cNvSpPr>
          <p:nvPr>
            <p:ph type="sldNum" sz="quarter" idx="12"/>
          </p:nvPr>
        </p:nvSpPr>
        <p:spPr/>
        <p:txBody>
          <a:bodyPr/>
          <a:lstStyle/>
          <a:p>
            <a:pPr>
              <a:defRPr/>
            </a:pPr>
            <a:fld id="{ABC8D584-905A-49C8-BDD9-B5D2294753C0}" type="slidenum">
              <a:rPr lang="en-US" altLang="en-US"/>
              <a:pPr>
                <a:defRPr/>
              </a:pPr>
              <a:t>452</a:t>
            </a:fld>
            <a:endParaRPr lang="en-US" altLang="en-US" dirty="0"/>
          </a:p>
        </p:txBody>
      </p:sp>
      <p:sp>
        <p:nvSpPr>
          <p:cNvPr id="1398791" name="Text Box 3">
            <a:extLst>
              <a:ext uri="{FF2B5EF4-FFF2-40B4-BE49-F238E27FC236}">
                <a16:creationId xmlns:a16="http://schemas.microsoft.com/office/drawing/2014/main" id="{884848D4-D915-42C2-8C03-DFF6CC91AAC0}"/>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398792" name="Text Box 4">
            <a:extLst>
              <a:ext uri="{FF2B5EF4-FFF2-40B4-BE49-F238E27FC236}">
                <a16:creationId xmlns:a16="http://schemas.microsoft.com/office/drawing/2014/main" id="{B0499E87-740E-4324-827B-B9973867000A}"/>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398793" name="Text Box 6">
            <a:extLst>
              <a:ext uri="{FF2B5EF4-FFF2-40B4-BE49-F238E27FC236}">
                <a16:creationId xmlns:a16="http://schemas.microsoft.com/office/drawing/2014/main" id="{4EF18772-096B-4284-B5C8-EFBE44FB4A31}"/>
              </a:ext>
            </a:extLst>
          </p:cNvPr>
          <p:cNvSpPr txBox="1">
            <a:spLocks noChangeArrowheads="1"/>
          </p:cNvSpPr>
          <p:nvPr/>
        </p:nvSpPr>
        <p:spPr bwMode="auto">
          <a:xfrm>
            <a:off x="2057400" y="1600200"/>
            <a:ext cx="8305800" cy="433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25000"/>
              </a:spcBef>
              <a:buClrTx/>
              <a:buSzTx/>
              <a:buFont typeface="Webdings" panose="05030102010509060703" pitchFamily="18" charset="2"/>
              <a:buBlip>
                <a:blip r:embed="rId2"/>
              </a:buBlip>
            </a:pPr>
            <a:r>
              <a:rPr lang="en-US" altLang="en-US" dirty="0"/>
              <a:t>Are the costs to the Contractor for monitoring activities, such as:</a:t>
            </a:r>
          </a:p>
          <a:p>
            <a:pPr lvl="1">
              <a:spcBef>
                <a:spcPct val="25000"/>
              </a:spcBef>
            </a:pPr>
            <a:r>
              <a:rPr lang="en-US" altLang="en-US" dirty="0"/>
              <a:t>Reports</a:t>
            </a:r>
          </a:p>
          <a:p>
            <a:pPr lvl="1">
              <a:spcBef>
                <a:spcPct val="25000"/>
              </a:spcBef>
            </a:pPr>
            <a:r>
              <a:rPr lang="en-US" altLang="en-US" dirty="0"/>
              <a:t>Meetings</a:t>
            </a:r>
          </a:p>
          <a:p>
            <a:pPr lvl="1">
              <a:spcBef>
                <a:spcPct val="25000"/>
              </a:spcBef>
            </a:pPr>
            <a:r>
              <a:rPr lang="en-US" altLang="en-US" dirty="0"/>
              <a:t>Independent audits </a:t>
            </a:r>
          </a:p>
          <a:p>
            <a:pPr lvl="1">
              <a:spcBef>
                <a:spcPct val="25000"/>
              </a:spcBef>
            </a:pPr>
            <a:r>
              <a:rPr lang="en-US" altLang="en-US" dirty="0"/>
              <a:t>Independent validation &amp; verification </a:t>
            </a:r>
          </a:p>
          <a:p>
            <a:pPr>
              <a:spcBef>
                <a:spcPct val="25000"/>
              </a:spcBef>
              <a:buClrTx/>
              <a:buSzTx/>
              <a:buFont typeface="Webdings" panose="05030102010509060703" pitchFamily="18" charset="2"/>
              <a:buBlip>
                <a:blip r:embed="rId2"/>
              </a:buBlip>
            </a:pPr>
            <a:r>
              <a:rPr lang="en-US" altLang="en-US" dirty="0"/>
              <a:t>To be included in the base price or separately billable?</a:t>
            </a:r>
          </a:p>
        </p:txBody>
      </p:sp>
    </p:spTree>
    <p:extLst>
      <p:ext uri="{BB962C8B-B14F-4D97-AF65-F5344CB8AC3E}">
        <p14:creationId xmlns:p14="http://schemas.microsoft.com/office/powerpoint/2010/main" val="2123895514"/>
      </p:ext>
    </p:extLst>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9814" name="Rectangle 2">
            <a:extLst>
              <a:ext uri="{FF2B5EF4-FFF2-40B4-BE49-F238E27FC236}">
                <a16:creationId xmlns:a16="http://schemas.microsoft.com/office/drawing/2014/main" id="{2E1F9D33-7677-42BE-AA3D-0095300EFFC2}"/>
              </a:ext>
            </a:extLst>
          </p:cNvPr>
          <p:cNvSpPr>
            <a:spLocks noGrp="1" noChangeArrowheads="1"/>
          </p:cNvSpPr>
          <p:nvPr>
            <p:ph type="title"/>
          </p:nvPr>
        </p:nvSpPr>
        <p:spPr>
          <a:xfrm>
            <a:off x="1828800" y="277814"/>
            <a:ext cx="8610600" cy="1093787"/>
          </a:xfrm>
        </p:spPr>
        <p:txBody>
          <a:bodyPr/>
          <a:lstStyle/>
          <a:p>
            <a:pPr eaLnBrk="1" hangingPunct="1"/>
            <a:r>
              <a:rPr lang="en-US" altLang="en-US" sz="4000" dirty="0">
                <a:solidFill>
                  <a:srgbClr val="99FF33"/>
                </a:solidFill>
              </a:rPr>
              <a:t>Monitoring Performance </a:t>
            </a:r>
            <a:r>
              <a:rPr lang="en-US" altLang="en-US" sz="2400" dirty="0">
                <a:solidFill>
                  <a:srgbClr val="99FF33"/>
                </a:solidFill>
              </a:rPr>
              <a:t>(Cont’d)</a:t>
            </a:r>
            <a:endParaRPr lang="en-US" altLang="en-US" sz="4000" dirty="0">
              <a:solidFill>
                <a:srgbClr val="99FF33"/>
              </a:solidFill>
            </a:endParaRPr>
          </a:p>
        </p:txBody>
      </p:sp>
      <p:sp>
        <p:nvSpPr>
          <p:cNvPr id="8" name="Footer Placeholder 3">
            <a:extLst>
              <a:ext uri="{FF2B5EF4-FFF2-40B4-BE49-F238E27FC236}">
                <a16:creationId xmlns:a16="http://schemas.microsoft.com/office/drawing/2014/main" id="{03031882-AA80-46F4-94F8-5BD71CCD224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2243E327-C469-4BAE-BEFC-C6E04AAF3E12}"/>
              </a:ext>
            </a:extLst>
          </p:cNvPr>
          <p:cNvSpPr>
            <a:spLocks noGrp="1"/>
          </p:cNvSpPr>
          <p:nvPr>
            <p:ph type="sldNum" sz="quarter" idx="12"/>
          </p:nvPr>
        </p:nvSpPr>
        <p:spPr/>
        <p:txBody>
          <a:bodyPr/>
          <a:lstStyle/>
          <a:p>
            <a:pPr>
              <a:defRPr/>
            </a:pPr>
            <a:fld id="{7510EEC5-23E9-4BF9-A963-867BE5E57EC7}" type="slidenum">
              <a:rPr lang="en-US" altLang="en-US"/>
              <a:pPr>
                <a:defRPr/>
              </a:pPr>
              <a:t>453</a:t>
            </a:fld>
            <a:endParaRPr lang="en-US" altLang="en-US" dirty="0"/>
          </a:p>
        </p:txBody>
      </p:sp>
      <p:sp>
        <p:nvSpPr>
          <p:cNvPr id="7" name="Slide Number Placeholder 4">
            <a:extLst>
              <a:ext uri="{FF2B5EF4-FFF2-40B4-BE49-F238E27FC236}">
                <a16:creationId xmlns:a16="http://schemas.microsoft.com/office/drawing/2014/main" id="{0FF2449C-C961-444E-9FC7-5893E92800A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399815" name="Text Box 3">
            <a:extLst>
              <a:ext uri="{FF2B5EF4-FFF2-40B4-BE49-F238E27FC236}">
                <a16:creationId xmlns:a16="http://schemas.microsoft.com/office/drawing/2014/main" id="{7FB909C3-8866-4A6C-BEB9-9281386858F6}"/>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399816" name="Text Box 4">
            <a:extLst>
              <a:ext uri="{FF2B5EF4-FFF2-40B4-BE49-F238E27FC236}">
                <a16:creationId xmlns:a16="http://schemas.microsoft.com/office/drawing/2014/main" id="{E3FC8B4D-0C7A-4EF1-ACAE-FF01FF51E09A}"/>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399817" name="Text Box 6">
            <a:extLst>
              <a:ext uri="{FF2B5EF4-FFF2-40B4-BE49-F238E27FC236}">
                <a16:creationId xmlns:a16="http://schemas.microsoft.com/office/drawing/2014/main" id="{67FD9586-41E1-4819-9208-C54163AA2E46}"/>
              </a:ext>
            </a:extLst>
          </p:cNvPr>
          <p:cNvSpPr txBox="1">
            <a:spLocks noChangeArrowheads="1"/>
          </p:cNvSpPr>
          <p:nvPr/>
        </p:nvSpPr>
        <p:spPr bwMode="auto">
          <a:xfrm>
            <a:off x="1752600" y="1905000"/>
            <a:ext cx="89154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25000"/>
              </a:spcBef>
              <a:buClrTx/>
              <a:buSzTx/>
              <a:buFont typeface="Webdings" panose="05030102010509060703" pitchFamily="18" charset="2"/>
              <a:buBlip>
                <a:blip r:embed="rId2"/>
              </a:buBlip>
            </a:pPr>
            <a:r>
              <a:rPr lang="en-US" altLang="en-US" dirty="0"/>
              <a:t>Should the specifications state </a:t>
            </a:r>
            <a:r>
              <a:rPr lang="en-US" altLang="en-US" b="1" i="1" dirty="0">
                <a:solidFill>
                  <a:srgbClr val="FFCC00"/>
                </a:solidFill>
              </a:rPr>
              <a:t>objective performance measures and standards</a:t>
            </a:r>
            <a:r>
              <a:rPr lang="en-US" altLang="en-US" dirty="0"/>
              <a:t>, and the </a:t>
            </a:r>
            <a:r>
              <a:rPr lang="en-US" altLang="en-US" b="1" i="1" dirty="0">
                <a:solidFill>
                  <a:srgbClr val="66FFFF"/>
                </a:solidFill>
              </a:rPr>
              <a:t>instruments to measure the performance</a:t>
            </a:r>
            <a:r>
              <a:rPr lang="en-US" altLang="en-US" dirty="0"/>
              <a:t>?</a:t>
            </a:r>
          </a:p>
          <a:p>
            <a:pPr>
              <a:spcBef>
                <a:spcPct val="25000"/>
              </a:spcBef>
              <a:buClrTx/>
              <a:buSzTx/>
              <a:buFont typeface="Webdings" panose="05030102010509060703" pitchFamily="18" charset="2"/>
              <a:buBlip>
                <a:blip r:embed="rId2"/>
              </a:buBlip>
            </a:pPr>
            <a:r>
              <a:rPr lang="en-US" altLang="en-US" dirty="0"/>
              <a:t>e.g., are there applicable industry standards?</a:t>
            </a:r>
          </a:p>
          <a:p>
            <a:pPr lvl="1">
              <a:spcBef>
                <a:spcPct val="25000"/>
              </a:spcBef>
            </a:pPr>
            <a:r>
              <a:rPr lang="en-US" altLang="en-US" dirty="0"/>
              <a:t>If so, these standards should be specifically referenced in the specifications as being the required level of performance</a:t>
            </a:r>
            <a:endParaRPr lang="en-US" altLang="en-US" sz="3200" dirty="0"/>
          </a:p>
          <a:p>
            <a:pPr>
              <a:spcBef>
                <a:spcPct val="25000"/>
              </a:spcBef>
              <a:buClrTx/>
              <a:buSzTx/>
              <a:buFont typeface="Webdings" panose="05030102010509060703" pitchFamily="18" charset="2"/>
              <a:buChar char="N"/>
            </a:pPr>
            <a:endParaRPr lang="en-US" altLang="en-US" dirty="0"/>
          </a:p>
        </p:txBody>
      </p:sp>
    </p:spTree>
    <p:extLst>
      <p:ext uri="{BB962C8B-B14F-4D97-AF65-F5344CB8AC3E}">
        <p14:creationId xmlns:p14="http://schemas.microsoft.com/office/powerpoint/2010/main" val="2394568591"/>
      </p:ext>
    </p:extLst>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0838" name="Rectangle 2">
            <a:extLst>
              <a:ext uri="{FF2B5EF4-FFF2-40B4-BE49-F238E27FC236}">
                <a16:creationId xmlns:a16="http://schemas.microsoft.com/office/drawing/2014/main" id="{5B13986B-6F3A-4CF9-AD27-09E4B4272DD8}"/>
              </a:ext>
            </a:extLst>
          </p:cNvPr>
          <p:cNvSpPr>
            <a:spLocks noGrp="1" noChangeArrowheads="1"/>
          </p:cNvSpPr>
          <p:nvPr>
            <p:ph type="title"/>
          </p:nvPr>
        </p:nvSpPr>
        <p:spPr>
          <a:xfrm>
            <a:off x="1828800" y="152400"/>
            <a:ext cx="8610600" cy="838200"/>
          </a:xfrm>
        </p:spPr>
        <p:txBody>
          <a:bodyPr>
            <a:normAutofit fontScale="90000"/>
          </a:bodyPr>
          <a:lstStyle/>
          <a:p>
            <a:pPr eaLnBrk="1" hangingPunct="1"/>
            <a:r>
              <a:rPr lang="en-US" altLang="en-US" sz="4000" dirty="0">
                <a:solidFill>
                  <a:srgbClr val="99FF33"/>
                </a:solidFill>
              </a:rPr>
              <a:t>Monitoring Performance </a:t>
            </a:r>
            <a:r>
              <a:rPr lang="en-US" altLang="en-US" sz="2400" dirty="0">
                <a:solidFill>
                  <a:srgbClr val="99FF33"/>
                </a:solidFill>
              </a:rPr>
              <a:t>(Cont’d)</a:t>
            </a:r>
            <a:endParaRPr lang="en-US" altLang="en-US" sz="4000" dirty="0">
              <a:solidFill>
                <a:srgbClr val="99FF33"/>
              </a:solidFill>
            </a:endParaRPr>
          </a:p>
        </p:txBody>
      </p:sp>
      <p:sp>
        <p:nvSpPr>
          <p:cNvPr id="8" name="Footer Placeholder 3">
            <a:extLst>
              <a:ext uri="{FF2B5EF4-FFF2-40B4-BE49-F238E27FC236}">
                <a16:creationId xmlns:a16="http://schemas.microsoft.com/office/drawing/2014/main" id="{A9404125-6C0C-4CC4-BF0B-EBD64407EC7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70613560-5D22-4191-AE07-0F40EA0A3D1D}"/>
              </a:ext>
            </a:extLst>
          </p:cNvPr>
          <p:cNvSpPr>
            <a:spLocks noGrp="1"/>
          </p:cNvSpPr>
          <p:nvPr>
            <p:ph type="sldNum" sz="quarter" idx="12"/>
          </p:nvPr>
        </p:nvSpPr>
        <p:spPr/>
        <p:txBody>
          <a:bodyPr/>
          <a:lstStyle/>
          <a:p>
            <a:pPr>
              <a:defRPr/>
            </a:pPr>
            <a:fld id="{77901081-089E-4D65-9C1D-71CC8D253885}" type="slidenum">
              <a:rPr lang="en-US" altLang="en-US"/>
              <a:pPr>
                <a:defRPr/>
              </a:pPr>
              <a:t>454</a:t>
            </a:fld>
            <a:endParaRPr lang="en-US" altLang="en-US" dirty="0"/>
          </a:p>
        </p:txBody>
      </p:sp>
      <p:sp>
        <p:nvSpPr>
          <p:cNvPr id="1400839" name="Text Box 3">
            <a:extLst>
              <a:ext uri="{FF2B5EF4-FFF2-40B4-BE49-F238E27FC236}">
                <a16:creationId xmlns:a16="http://schemas.microsoft.com/office/drawing/2014/main" id="{BB9858CA-B496-47A2-8402-FDD9DB206256}"/>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0840" name="Text Box 4">
            <a:extLst>
              <a:ext uri="{FF2B5EF4-FFF2-40B4-BE49-F238E27FC236}">
                <a16:creationId xmlns:a16="http://schemas.microsoft.com/office/drawing/2014/main" id="{41AD1570-3C12-4717-BD02-3767265B6176}"/>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0841" name="Text Box 6">
            <a:extLst>
              <a:ext uri="{FF2B5EF4-FFF2-40B4-BE49-F238E27FC236}">
                <a16:creationId xmlns:a16="http://schemas.microsoft.com/office/drawing/2014/main" id="{84603EB6-5907-4685-BFB2-781AFB007F05}"/>
              </a:ext>
            </a:extLst>
          </p:cNvPr>
          <p:cNvSpPr txBox="1">
            <a:spLocks noChangeArrowheads="1"/>
          </p:cNvSpPr>
          <p:nvPr/>
        </p:nvSpPr>
        <p:spPr bwMode="auto">
          <a:xfrm>
            <a:off x="1752600" y="1066801"/>
            <a:ext cx="8763000" cy="5205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85000"/>
              </a:lnSpc>
              <a:spcBef>
                <a:spcPct val="25000"/>
              </a:spcBef>
              <a:buClrTx/>
              <a:buSzTx/>
              <a:buFont typeface="Webdings" panose="05030102010509060703" pitchFamily="18" charset="2"/>
              <a:buBlip>
                <a:blip r:embed="rId2"/>
              </a:buBlip>
            </a:pPr>
            <a:r>
              <a:rPr lang="en-US" altLang="en-US" dirty="0"/>
              <a:t>Should there be </a:t>
            </a:r>
            <a:r>
              <a:rPr lang="en-US" altLang="en-US" b="1" dirty="0">
                <a:solidFill>
                  <a:srgbClr val="F2C56C"/>
                </a:solidFill>
              </a:rPr>
              <a:t>written reports</a:t>
            </a:r>
            <a:r>
              <a:rPr lang="en-US" altLang="en-US" dirty="0"/>
              <a:t>? </a:t>
            </a:r>
          </a:p>
          <a:p>
            <a:pPr>
              <a:lnSpc>
                <a:spcPct val="85000"/>
              </a:lnSpc>
              <a:spcBef>
                <a:spcPct val="25000"/>
              </a:spcBef>
              <a:buClrTx/>
              <a:buSzTx/>
              <a:buFont typeface="Webdings" panose="05030102010509060703" pitchFamily="18" charset="2"/>
              <a:buBlip>
                <a:blip r:embed="rId2"/>
              </a:buBlip>
            </a:pPr>
            <a:r>
              <a:rPr lang="en-US" altLang="en-US" dirty="0"/>
              <a:t>If so, all of these issues should be addressed</a:t>
            </a:r>
          </a:p>
          <a:p>
            <a:pPr lvl="1">
              <a:lnSpc>
                <a:spcPct val="85000"/>
              </a:lnSpc>
              <a:spcBef>
                <a:spcPct val="25000"/>
              </a:spcBef>
            </a:pPr>
            <a:r>
              <a:rPr lang="en-US" altLang="en-US" dirty="0"/>
              <a:t>Purpose</a:t>
            </a:r>
          </a:p>
          <a:p>
            <a:pPr lvl="1">
              <a:lnSpc>
                <a:spcPct val="85000"/>
              </a:lnSpc>
              <a:spcBef>
                <a:spcPct val="25000"/>
              </a:spcBef>
            </a:pPr>
            <a:r>
              <a:rPr lang="en-US" altLang="en-US" dirty="0"/>
              <a:t>Audience</a:t>
            </a:r>
          </a:p>
          <a:p>
            <a:pPr lvl="1">
              <a:lnSpc>
                <a:spcPct val="85000"/>
              </a:lnSpc>
              <a:spcBef>
                <a:spcPct val="25000"/>
              </a:spcBef>
            </a:pPr>
            <a:r>
              <a:rPr lang="en-US" altLang="en-US" dirty="0"/>
              <a:t>Use</a:t>
            </a:r>
          </a:p>
          <a:p>
            <a:pPr lvl="1">
              <a:lnSpc>
                <a:spcPct val="85000"/>
              </a:lnSpc>
              <a:spcBef>
                <a:spcPct val="25000"/>
              </a:spcBef>
            </a:pPr>
            <a:r>
              <a:rPr lang="en-US" altLang="en-US" dirty="0"/>
              <a:t>Content</a:t>
            </a:r>
          </a:p>
          <a:p>
            <a:pPr lvl="1">
              <a:lnSpc>
                <a:spcPct val="85000"/>
              </a:lnSpc>
              <a:spcBef>
                <a:spcPct val="25000"/>
              </a:spcBef>
            </a:pPr>
            <a:r>
              <a:rPr lang="en-US" altLang="en-US" dirty="0"/>
              <a:t>Format </a:t>
            </a:r>
          </a:p>
          <a:p>
            <a:pPr lvl="1">
              <a:lnSpc>
                <a:spcPct val="85000"/>
              </a:lnSpc>
              <a:spcBef>
                <a:spcPct val="25000"/>
              </a:spcBef>
            </a:pPr>
            <a:r>
              <a:rPr lang="en-US" altLang="en-US" dirty="0"/>
              <a:t>Number of Copies</a:t>
            </a:r>
          </a:p>
          <a:p>
            <a:pPr lvl="1">
              <a:lnSpc>
                <a:spcPct val="85000"/>
              </a:lnSpc>
              <a:spcBef>
                <a:spcPct val="25000"/>
              </a:spcBef>
            </a:pPr>
            <a:r>
              <a:rPr lang="en-US" altLang="en-US" dirty="0"/>
              <a:t>Frequency</a:t>
            </a:r>
          </a:p>
          <a:p>
            <a:pPr lvl="1">
              <a:lnSpc>
                <a:spcPct val="85000"/>
              </a:lnSpc>
              <a:spcBef>
                <a:spcPct val="25000"/>
              </a:spcBef>
            </a:pPr>
            <a:r>
              <a:rPr lang="en-US" altLang="en-US" dirty="0"/>
              <a:t>Timing </a:t>
            </a:r>
          </a:p>
          <a:p>
            <a:pPr lvl="2">
              <a:lnSpc>
                <a:spcPct val="85000"/>
              </a:lnSpc>
              <a:spcBef>
                <a:spcPct val="25000"/>
              </a:spcBef>
              <a:buClrTx/>
              <a:buSzTx/>
              <a:buFont typeface="Webdings" panose="05030102010509060703" pitchFamily="18" charset="2"/>
              <a:buBlip>
                <a:blip r:embed="rId3"/>
              </a:buBlip>
            </a:pPr>
            <a:r>
              <a:rPr lang="en-US" altLang="en-US" dirty="0"/>
              <a:t>Due within what timeframe of some event or date</a:t>
            </a:r>
          </a:p>
        </p:txBody>
      </p:sp>
    </p:spTree>
    <p:extLst>
      <p:ext uri="{BB962C8B-B14F-4D97-AF65-F5344CB8AC3E}">
        <p14:creationId xmlns:p14="http://schemas.microsoft.com/office/powerpoint/2010/main" val="2070464538"/>
      </p:ext>
    </p:extLst>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62" name="Rectangle 2">
            <a:extLst>
              <a:ext uri="{FF2B5EF4-FFF2-40B4-BE49-F238E27FC236}">
                <a16:creationId xmlns:a16="http://schemas.microsoft.com/office/drawing/2014/main" id="{BD373038-678A-4FB1-817D-F47BED084C9C}"/>
              </a:ext>
            </a:extLst>
          </p:cNvPr>
          <p:cNvSpPr>
            <a:spLocks noGrp="1" noChangeArrowheads="1"/>
          </p:cNvSpPr>
          <p:nvPr>
            <p:ph type="title"/>
          </p:nvPr>
        </p:nvSpPr>
        <p:spPr>
          <a:xfrm>
            <a:off x="1828800" y="152400"/>
            <a:ext cx="8610600"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99FF33"/>
                </a:solidFill>
              </a:rPr>
            </a:br>
            <a:r>
              <a:rPr lang="en-US" altLang="en-US" sz="2400" dirty="0">
                <a:solidFill>
                  <a:srgbClr val="99FF33"/>
                </a:solidFill>
              </a:rPr>
              <a:t> </a:t>
            </a:r>
            <a:r>
              <a:rPr lang="en-US" altLang="en-US" sz="3200" b="1" dirty="0">
                <a:solidFill>
                  <a:srgbClr val="F2C56C"/>
                </a:solidFill>
              </a:rPr>
              <a:t>Written Reports</a:t>
            </a:r>
          </a:p>
        </p:txBody>
      </p:sp>
      <p:sp>
        <p:nvSpPr>
          <p:cNvPr id="8" name="Footer Placeholder 3">
            <a:extLst>
              <a:ext uri="{FF2B5EF4-FFF2-40B4-BE49-F238E27FC236}">
                <a16:creationId xmlns:a16="http://schemas.microsoft.com/office/drawing/2014/main" id="{879A883E-BDBA-4391-8EB6-E2750405031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2D0B041C-00F2-4263-AB62-B8FD76B898EB}"/>
              </a:ext>
            </a:extLst>
          </p:cNvPr>
          <p:cNvSpPr>
            <a:spLocks noGrp="1"/>
          </p:cNvSpPr>
          <p:nvPr>
            <p:ph type="sldNum" sz="quarter" idx="12"/>
          </p:nvPr>
        </p:nvSpPr>
        <p:spPr/>
        <p:txBody>
          <a:bodyPr/>
          <a:lstStyle/>
          <a:p>
            <a:pPr>
              <a:defRPr/>
            </a:pPr>
            <a:fld id="{60799760-2858-4E52-B582-4A468B74C8C9}" type="slidenum">
              <a:rPr lang="en-US" altLang="en-US"/>
              <a:pPr>
                <a:defRPr/>
              </a:pPr>
              <a:t>455</a:t>
            </a:fld>
            <a:endParaRPr lang="en-US" altLang="en-US" dirty="0"/>
          </a:p>
        </p:txBody>
      </p:sp>
      <p:sp>
        <p:nvSpPr>
          <p:cNvPr id="1401863" name="Text Box 3">
            <a:extLst>
              <a:ext uri="{FF2B5EF4-FFF2-40B4-BE49-F238E27FC236}">
                <a16:creationId xmlns:a16="http://schemas.microsoft.com/office/drawing/2014/main" id="{72D8E7E4-ACFD-44C9-9C16-1396119EDE26}"/>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1864" name="Text Box 4">
            <a:extLst>
              <a:ext uri="{FF2B5EF4-FFF2-40B4-BE49-F238E27FC236}">
                <a16:creationId xmlns:a16="http://schemas.microsoft.com/office/drawing/2014/main" id="{EF7B020A-B883-4C08-8536-7CC0E9B4BE06}"/>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1865" name="Text Box 5">
            <a:extLst>
              <a:ext uri="{FF2B5EF4-FFF2-40B4-BE49-F238E27FC236}">
                <a16:creationId xmlns:a16="http://schemas.microsoft.com/office/drawing/2014/main" id="{174DAA37-CCC8-4BD9-871E-786FC6B709D2}"/>
              </a:ext>
            </a:extLst>
          </p:cNvPr>
          <p:cNvSpPr txBox="1">
            <a:spLocks noChangeArrowheads="1"/>
          </p:cNvSpPr>
          <p:nvPr/>
        </p:nvSpPr>
        <p:spPr bwMode="auto">
          <a:xfrm>
            <a:off x="1752600" y="1219200"/>
            <a:ext cx="8763000" cy="503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spcBef>
                <a:spcPct val="25000"/>
              </a:spcBef>
              <a:buClrTx/>
              <a:buSzTx/>
              <a:buFont typeface="Webdings" panose="05030102010509060703" pitchFamily="18" charset="2"/>
              <a:buBlip>
                <a:blip r:embed="rId2"/>
              </a:buBlip>
            </a:pPr>
            <a:r>
              <a:rPr lang="en-US" altLang="en-US" dirty="0">
                <a:solidFill>
                  <a:srgbClr val="FFFF00"/>
                </a:solidFill>
              </a:rPr>
              <a:t>Purpose: </a:t>
            </a:r>
            <a:r>
              <a:rPr lang="en-US" altLang="en-US" sz="2800" dirty="0"/>
              <a:t>Why is a report needed?</a:t>
            </a:r>
          </a:p>
          <a:p>
            <a:pPr>
              <a:lnSpc>
                <a:spcPct val="95000"/>
              </a:lnSpc>
              <a:spcBef>
                <a:spcPct val="25000"/>
              </a:spcBef>
              <a:buClrTx/>
              <a:buSzTx/>
              <a:buFont typeface="Webdings" panose="05030102010509060703" pitchFamily="18" charset="2"/>
              <a:buBlip>
                <a:blip r:embed="rId2"/>
              </a:buBlip>
            </a:pPr>
            <a:r>
              <a:rPr lang="en-US" altLang="en-US" dirty="0">
                <a:solidFill>
                  <a:srgbClr val="FFFF00"/>
                </a:solidFill>
              </a:rPr>
              <a:t>Use: </a:t>
            </a:r>
            <a:r>
              <a:rPr lang="en-US" altLang="en-US" sz="2800" dirty="0"/>
              <a:t>How will it be used?</a:t>
            </a:r>
          </a:p>
          <a:p>
            <a:pPr>
              <a:lnSpc>
                <a:spcPct val="95000"/>
              </a:lnSpc>
              <a:spcBef>
                <a:spcPct val="25000"/>
              </a:spcBef>
              <a:buClrTx/>
              <a:buSzTx/>
              <a:buFont typeface="Webdings" panose="05030102010509060703" pitchFamily="18" charset="2"/>
              <a:buBlip>
                <a:blip r:embed="rId2"/>
              </a:buBlip>
            </a:pPr>
            <a:r>
              <a:rPr lang="en-US" altLang="en-US" dirty="0">
                <a:solidFill>
                  <a:srgbClr val="FFFF00"/>
                </a:solidFill>
              </a:rPr>
              <a:t>Audience:</a:t>
            </a:r>
          </a:p>
          <a:p>
            <a:pPr lvl="1">
              <a:lnSpc>
                <a:spcPct val="95000"/>
              </a:lnSpc>
              <a:spcBef>
                <a:spcPct val="25000"/>
              </a:spcBef>
            </a:pPr>
            <a:r>
              <a:rPr lang="en-US" altLang="en-US" dirty="0"/>
              <a:t>Who should the report be submitted to?</a:t>
            </a:r>
          </a:p>
          <a:p>
            <a:pPr lvl="1">
              <a:lnSpc>
                <a:spcPct val="95000"/>
              </a:lnSpc>
              <a:spcBef>
                <a:spcPct val="25000"/>
              </a:spcBef>
            </a:pPr>
            <a:r>
              <a:rPr lang="en-US" altLang="en-US" dirty="0"/>
              <a:t>Who will read the report and benefit from it?</a:t>
            </a:r>
          </a:p>
          <a:p>
            <a:pPr>
              <a:lnSpc>
                <a:spcPct val="95000"/>
              </a:lnSpc>
              <a:spcBef>
                <a:spcPct val="25000"/>
              </a:spcBef>
              <a:buClrTx/>
              <a:buSzTx/>
              <a:buFont typeface="Webdings" panose="05030102010509060703" pitchFamily="18" charset="2"/>
              <a:buBlip>
                <a:blip r:embed="rId2"/>
              </a:buBlip>
            </a:pPr>
            <a:r>
              <a:rPr lang="en-US" altLang="en-US" sz="2800" dirty="0"/>
              <a:t>The answers to these questions will help with the issues on the following slides</a:t>
            </a:r>
          </a:p>
          <a:p>
            <a:pPr>
              <a:lnSpc>
                <a:spcPct val="95000"/>
              </a:lnSpc>
              <a:spcBef>
                <a:spcPct val="25000"/>
              </a:spcBef>
              <a:buClrTx/>
              <a:buSzTx/>
              <a:buFont typeface="Webdings" panose="05030102010509060703" pitchFamily="18" charset="2"/>
              <a:buBlip>
                <a:blip r:embed="rId2"/>
              </a:buBlip>
            </a:pPr>
            <a:r>
              <a:rPr lang="en-US" altLang="en-US" sz="2800" dirty="0"/>
              <a:t>Or, the answers may evidence that no one needs, or reviews the report</a:t>
            </a:r>
          </a:p>
          <a:p>
            <a:pPr lvl="1">
              <a:lnSpc>
                <a:spcPct val="95000"/>
              </a:lnSpc>
              <a:spcBef>
                <a:spcPct val="25000"/>
              </a:spcBef>
            </a:pPr>
            <a:r>
              <a:rPr lang="en-US" altLang="en-US" sz="2400" dirty="0"/>
              <a:t>In which case it shouldn’t be required</a:t>
            </a:r>
            <a:endParaRPr lang="en-US" altLang="en-US" dirty="0"/>
          </a:p>
        </p:txBody>
      </p:sp>
    </p:spTree>
    <p:extLst>
      <p:ext uri="{BB962C8B-B14F-4D97-AF65-F5344CB8AC3E}">
        <p14:creationId xmlns:p14="http://schemas.microsoft.com/office/powerpoint/2010/main" val="516893955"/>
      </p:ext>
    </p:extLst>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86" name="Rectangle 1026">
            <a:extLst>
              <a:ext uri="{FF2B5EF4-FFF2-40B4-BE49-F238E27FC236}">
                <a16:creationId xmlns:a16="http://schemas.microsoft.com/office/drawing/2014/main" id="{F1CF9BCB-8D66-4BD0-8530-0CF01EE81748}"/>
              </a:ext>
            </a:extLst>
          </p:cNvPr>
          <p:cNvSpPr>
            <a:spLocks noGrp="1" noChangeArrowheads="1"/>
          </p:cNvSpPr>
          <p:nvPr>
            <p:ph type="title"/>
          </p:nvPr>
        </p:nvSpPr>
        <p:spPr>
          <a:xfrm>
            <a:off x="1828800" y="152400"/>
            <a:ext cx="8610600" cy="10668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b="1" dirty="0">
                <a:solidFill>
                  <a:srgbClr val="F2C56C"/>
                </a:solidFill>
              </a:rPr>
              <a:t>Written Reports </a:t>
            </a:r>
            <a:r>
              <a:rPr lang="en-US" altLang="en-US" sz="2400" b="1" dirty="0">
                <a:solidFill>
                  <a:srgbClr val="F2C56C"/>
                </a:solidFill>
              </a:rPr>
              <a:t>(Cont’d)</a:t>
            </a:r>
            <a:endParaRPr lang="en-US" altLang="en-US" sz="3200" b="1" dirty="0">
              <a:solidFill>
                <a:srgbClr val="F2C56C"/>
              </a:solidFill>
            </a:endParaRPr>
          </a:p>
        </p:txBody>
      </p:sp>
      <p:sp>
        <p:nvSpPr>
          <p:cNvPr id="8" name="Footer Placeholder 3">
            <a:extLst>
              <a:ext uri="{FF2B5EF4-FFF2-40B4-BE49-F238E27FC236}">
                <a16:creationId xmlns:a16="http://schemas.microsoft.com/office/drawing/2014/main" id="{870B5E98-38EF-4A8F-B219-FAB5B767EE1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FE493937-4D69-4769-B9BF-C03FD1C02B17}"/>
              </a:ext>
            </a:extLst>
          </p:cNvPr>
          <p:cNvSpPr>
            <a:spLocks noGrp="1"/>
          </p:cNvSpPr>
          <p:nvPr>
            <p:ph type="sldNum" sz="quarter" idx="12"/>
          </p:nvPr>
        </p:nvSpPr>
        <p:spPr/>
        <p:txBody>
          <a:bodyPr/>
          <a:lstStyle/>
          <a:p>
            <a:pPr>
              <a:defRPr/>
            </a:pPr>
            <a:fld id="{C5B95627-C991-42D7-B9FE-F5A73C4DD6C4}" type="slidenum">
              <a:rPr lang="en-US" altLang="en-US"/>
              <a:pPr>
                <a:defRPr/>
              </a:pPr>
              <a:t>456</a:t>
            </a:fld>
            <a:endParaRPr lang="en-US" altLang="en-US" dirty="0"/>
          </a:p>
        </p:txBody>
      </p:sp>
      <p:sp>
        <p:nvSpPr>
          <p:cNvPr id="7" name="Slide Number Placeholder 4">
            <a:extLst>
              <a:ext uri="{FF2B5EF4-FFF2-40B4-BE49-F238E27FC236}">
                <a16:creationId xmlns:a16="http://schemas.microsoft.com/office/drawing/2014/main" id="{530759B6-CA97-4031-A175-260C688A54A5}"/>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402887" name="Text Box 1027">
            <a:extLst>
              <a:ext uri="{FF2B5EF4-FFF2-40B4-BE49-F238E27FC236}">
                <a16:creationId xmlns:a16="http://schemas.microsoft.com/office/drawing/2014/main" id="{257B5764-9685-44F5-929F-B82B6315537F}"/>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2888" name="Text Box 1028">
            <a:extLst>
              <a:ext uri="{FF2B5EF4-FFF2-40B4-BE49-F238E27FC236}">
                <a16:creationId xmlns:a16="http://schemas.microsoft.com/office/drawing/2014/main" id="{2713BD96-E0BB-4A2B-9347-A3109F66B6F7}"/>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2889" name="Text Box 1029">
            <a:extLst>
              <a:ext uri="{FF2B5EF4-FFF2-40B4-BE49-F238E27FC236}">
                <a16:creationId xmlns:a16="http://schemas.microsoft.com/office/drawing/2014/main" id="{1AC0E88D-DE97-46A1-88C1-BA5C780CF8F7}"/>
              </a:ext>
            </a:extLst>
          </p:cNvPr>
          <p:cNvSpPr txBox="1">
            <a:spLocks noChangeArrowheads="1"/>
          </p:cNvSpPr>
          <p:nvPr/>
        </p:nvSpPr>
        <p:spPr bwMode="auto">
          <a:xfrm>
            <a:off x="2209800" y="1295401"/>
            <a:ext cx="8305800" cy="504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85000"/>
              </a:lnSpc>
              <a:spcBef>
                <a:spcPct val="25000"/>
              </a:spcBef>
              <a:buClrTx/>
              <a:buSzTx/>
              <a:buFont typeface="Webdings" panose="05030102010509060703" pitchFamily="18" charset="2"/>
              <a:buBlip>
                <a:blip r:embed="rId2"/>
              </a:buBlip>
            </a:pPr>
            <a:r>
              <a:rPr lang="en-US" altLang="en-US" dirty="0">
                <a:solidFill>
                  <a:srgbClr val="FFFF00"/>
                </a:solidFill>
              </a:rPr>
              <a:t>Content</a:t>
            </a:r>
          </a:p>
          <a:p>
            <a:pPr lvl="1">
              <a:lnSpc>
                <a:spcPct val="85000"/>
              </a:lnSpc>
              <a:spcBef>
                <a:spcPct val="25000"/>
              </a:spcBef>
            </a:pPr>
            <a:r>
              <a:rPr lang="en-US" altLang="en-US" dirty="0"/>
              <a:t>What information should be included?</a:t>
            </a:r>
          </a:p>
          <a:p>
            <a:pPr lvl="1">
              <a:lnSpc>
                <a:spcPct val="85000"/>
              </a:lnSpc>
              <a:spcBef>
                <a:spcPct val="25000"/>
              </a:spcBef>
            </a:pPr>
            <a:r>
              <a:rPr lang="en-US" altLang="en-US" dirty="0"/>
              <a:t>Should the information be for both:</a:t>
            </a:r>
          </a:p>
          <a:p>
            <a:pPr lvl="2">
              <a:lnSpc>
                <a:spcPct val="85000"/>
              </a:lnSpc>
              <a:spcBef>
                <a:spcPct val="25000"/>
              </a:spcBef>
              <a:buClrTx/>
              <a:buSzTx/>
              <a:buFont typeface="Webdings" panose="05030102010509060703" pitchFamily="18" charset="2"/>
              <a:buBlip>
                <a:blip r:embed="rId3"/>
              </a:buBlip>
            </a:pPr>
            <a:r>
              <a:rPr lang="en-US" altLang="en-US" sz="2800" dirty="0"/>
              <a:t>T</a:t>
            </a:r>
            <a:r>
              <a:rPr lang="en-US" altLang="en-US" dirty="0"/>
              <a:t>he current reporting period, and </a:t>
            </a:r>
          </a:p>
          <a:p>
            <a:pPr lvl="2">
              <a:lnSpc>
                <a:spcPct val="85000"/>
              </a:lnSpc>
              <a:spcBef>
                <a:spcPct val="25000"/>
              </a:spcBef>
              <a:buClrTx/>
              <a:buSzTx/>
              <a:buFont typeface="Webdings" panose="05030102010509060703" pitchFamily="18" charset="2"/>
              <a:buBlip>
                <a:blip r:embed="rId3"/>
              </a:buBlip>
            </a:pPr>
            <a:r>
              <a:rPr lang="en-US" altLang="en-US" dirty="0"/>
              <a:t>Cumulative, since the beginning of the contract  </a:t>
            </a:r>
          </a:p>
          <a:p>
            <a:pPr>
              <a:lnSpc>
                <a:spcPct val="85000"/>
              </a:lnSpc>
              <a:spcBef>
                <a:spcPct val="25000"/>
              </a:spcBef>
              <a:buClrTx/>
              <a:buSzTx/>
              <a:buFont typeface="Webdings" panose="05030102010509060703" pitchFamily="18" charset="2"/>
              <a:buBlip>
                <a:blip r:embed="rId2"/>
              </a:buBlip>
            </a:pPr>
            <a:r>
              <a:rPr lang="en-US" altLang="en-US" dirty="0">
                <a:solidFill>
                  <a:srgbClr val="FFFF00"/>
                </a:solidFill>
              </a:rPr>
              <a:t>Format</a:t>
            </a:r>
            <a:r>
              <a:rPr lang="en-US" altLang="en-US" sz="2800" dirty="0">
                <a:solidFill>
                  <a:srgbClr val="FFFF00"/>
                </a:solidFill>
              </a:rPr>
              <a:t> </a:t>
            </a:r>
          </a:p>
          <a:p>
            <a:pPr lvl="1">
              <a:lnSpc>
                <a:spcPct val="85000"/>
              </a:lnSpc>
              <a:spcBef>
                <a:spcPct val="25000"/>
              </a:spcBef>
            </a:pPr>
            <a:r>
              <a:rPr lang="en-US" altLang="en-US" dirty="0"/>
              <a:t>Electronic, hard copy, or both?</a:t>
            </a:r>
          </a:p>
          <a:p>
            <a:pPr lvl="2">
              <a:lnSpc>
                <a:spcPct val="85000"/>
              </a:lnSpc>
              <a:spcBef>
                <a:spcPct val="25000"/>
              </a:spcBef>
              <a:buClrTx/>
              <a:buSzTx/>
              <a:buFont typeface="Webdings" panose="05030102010509060703" pitchFamily="18" charset="2"/>
              <a:buBlip>
                <a:blip r:embed="rId3"/>
              </a:buBlip>
            </a:pPr>
            <a:r>
              <a:rPr lang="en-US" altLang="en-US" dirty="0"/>
              <a:t>If electronic, must it be submitted in a specified </a:t>
            </a:r>
            <a:r>
              <a:rPr lang="en-US" altLang="en-US" sz="2800" dirty="0"/>
              <a:t> </a:t>
            </a:r>
            <a:r>
              <a:rPr lang="en-US" altLang="en-US" dirty="0"/>
              <a:t>software?</a:t>
            </a:r>
          </a:p>
          <a:p>
            <a:pPr>
              <a:lnSpc>
                <a:spcPct val="85000"/>
              </a:lnSpc>
              <a:spcBef>
                <a:spcPct val="25000"/>
              </a:spcBef>
              <a:buClrTx/>
              <a:buSzTx/>
              <a:buFont typeface="Webdings" panose="05030102010509060703" pitchFamily="18" charset="2"/>
              <a:buBlip>
                <a:blip r:embed="rId2"/>
              </a:buBlip>
            </a:pPr>
            <a:r>
              <a:rPr lang="en-US" altLang="en-US" dirty="0">
                <a:solidFill>
                  <a:srgbClr val="FFFF00"/>
                </a:solidFill>
              </a:rPr>
              <a:t>Number of Copies</a:t>
            </a:r>
          </a:p>
          <a:p>
            <a:pPr lvl="1">
              <a:lnSpc>
                <a:spcPct val="85000"/>
              </a:lnSpc>
              <a:spcBef>
                <a:spcPct val="25000"/>
              </a:spcBef>
            </a:pPr>
            <a:r>
              <a:rPr lang="en-US" altLang="en-US" sz="2400" dirty="0"/>
              <a:t>If there will be hard copies</a:t>
            </a:r>
          </a:p>
        </p:txBody>
      </p:sp>
    </p:spTree>
    <p:extLst>
      <p:ext uri="{BB962C8B-B14F-4D97-AF65-F5344CB8AC3E}">
        <p14:creationId xmlns:p14="http://schemas.microsoft.com/office/powerpoint/2010/main" val="1177730583"/>
      </p:ext>
    </p:extLst>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10" name="Rectangle 1026">
            <a:extLst>
              <a:ext uri="{FF2B5EF4-FFF2-40B4-BE49-F238E27FC236}">
                <a16:creationId xmlns:a16="http://schemas.microsoft.com/office/drawing/2014/main" id="{67D20BDC-B89F-47D8-9E03-9A240D4B094E}"/>
              </a:ext>
            </a:extLst>
          </p:cNvPr>
          <p:cNvSpPr>
            <a:spLocks noGrp="1" noChangeArrowheads="1"/>
          </p:cNvSpPr>
          <p:nvPr>
            <p:ph type="title"/>
          </p:nvPr>
        </p:nvSpPr>
        <p:spPr>
          <a:xfrm>
            <a:off x="1828800" y="152400"/>
            <a:ext cx="8610600" cy="10668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b="1" dirty="0">
                <a:solidFill>
                  <a:srgbClr val="F2C56C"/>
                </a:solidFill>
              </a:rPr>
              <a:t>Written Reports </a:t>
            </a:r>
            <a:r>
              <a:rPr lang="en-US" altLang="en-US" sz="2400" b="1" dirty="0">
                <a:solidFill>
                  <a:srgbClr val="F2C56C"/>
                </a:solidFill>
              </a:rPr>
              <a:t>(Cont’d)</a:t>
            </a:r>
            <a:endParaRPr lang="en-US" altLang="en-US" sz="3200" b="1" dirty="0">
              <a:solidFill>
                <a:srgbClr val="F2C56C"/>
              </a:solidFill>
            </a:endParaRPr>
          </a:p>
        </p:txBody>
      </p:sp>
      <p:sp>
        <p:nvSpPr>
          <p:cNvPr id="8" name="Footer Placeholder 3">
            <a:extLst>
              <a:ext uri="{FF2B5EF4-FFF2-40B4-BE49-F238E27FC236}">
                <a16:creationId xmlns:a16="http://schemas.microsoft.com/office/drawing/2014/main" id="{988F2C36-F3B0-45B8-B775-C3C3DEB31B4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391DB5F4-10A8-4887-80AD-2E7CFC3FA638}"/>
              </a:ext>
            </a:extLst>
          </p:cNvPr>
          <p:cNvSpPr>
            <a:spLocks noGrp="1"/>
          </p:cNvSpPr>
          <p:nvPr>
            <p:ph type="sldNum" sz="quarter" idx="12"/>
          </p:nvPr>
        </p:nvSpPr>
        <p:spPr/>
        <p:txBody>
          <a:bodyPr/>
          <a:lstStyle/>
          <a:p>
            <a:pPr>
              <a:defRPr/>
            </a:pPr>
            <a:fld id="{18747DC0-8C7D-41B7-9BEE-C3DA35B2A393}" type="slidenum">
              <a:rPr lang="en-US" altLang="en-US"/>
              <a:pPr>
                <a:defRPr/>
              </a:pPr>
              <a:t>457</a:t>
            </a:fld>
            <a:endParaRPr lang="en-US" altLang="en-US" dirty="0"/>
          </a:p>
        </p:txBody>
      </p:sp>
      <p:sp>
        <p:nvSpPr>
          <p:cNvPr id="1403911" name="Text Box 1027">
            <a:extLst>
              <a:ext uri="{FF2B5EF4-FFF2-40B4-BE49-F238E27FC236}">
                <a16:creationId xmlns:a16="http://schemas.microsoft.com/office/drawing/2014/main" id="{81128E6A-AB00-44E2-AE6A-E9B5C199D2E4}"/>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3912" name="Text Box 1028">
            <a:extLst>
              <a:ext uri="{FF2B5EF4-FFF2-40B4-BE49-F238E27FC236}">
                <a16:creationId xmlns:a16="http://schemas.microsoft.com/office/drawing/2014/main" id="{A1541C32-793B-4E46-A151-5C0BB10E8505}"/>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3913" name="Text Box 1029">
            <a:extLst>
              <a:ext uri="{FF2B5EF4-FFF2-40B4-BE49-F238E27FC236}">
                <a16:creationId xmlns:a16="http://schemas.microsoft.com/office/drawing/2014/main" id="{10702E05-4193-4619-8AFF-A39CD14A9830}"/>
              </a:ext>
            </a:extLst>
          </p:cNvPr>
          <p:cNvSpPr txBox="1">
            <a:spLocks noChangeArrowheads="1"/>
          </p:cNvSpPr>
          <p:nvPr/>
        </p:nvSpPr>
        <p:spPr bwMode="auto">
          <a:xfrm>
            <a:off x="1752600" y="1600200"/>
            <a:ext cx="8763000" cy="432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30000"/>
              </a:spcBef>
              <a:buClrTx/>
              <a:buSzTx/>
              <a:buFont typeface="Webdings" panose="05030102010509060703" pitchFamily="18" charset="2"/>
              <a:buBlip>
                <a:blip r:embed="rId2"/>
              </a:buBlip>
            </a:pPr>
            <a:r>
              <a:rPr lang="en-US" altLang="en-US" dirty="0">
                <a:solidFill>
                  <a:srgbClr val="FFFF00"/>
                </a:solidFill>
              </a:rPr>
              <a:t>Frequency: </a:t>
            </a:r>
            <a:r>
              <a:rPr lang="en-US" altLang="en-US" dirty="0"/>
              <a:t>Should the report be due quarterly, monthly, weekly, daily, as needed?</a:t>
            </a:r>
          </a:p>
          <a:p>
            <a:pPr lvl="1">
              <a:spcBef>
                <a:spcPct val="30000"/>
              </a:spcBef>
            </a:pPr>
            <a:r>
              <a:rPr lang="en-US" altLang="en-US" dirty="0">
                <a:solidFill>
                  <a:srgbClr val="FFCC00"/>
                </a:solidFill>
              </a:rPr>
              <a:t>As needed </a:t>
            </a:r>
            <a:r>
              <a:rPr lang="en-US" altLang="en-US" dirty="0"/>
              <a:t>is ambiguous, as previously discussed</a:t>
            </a:r>
          </a:p>
          <a:p>
            <a:pPr lvl="1">
              <a:spcBef>
                <a:spcPct val="30000"/>
              </a:spcBef>
            </a:pPr>
            <a:r>
              <a:rPr lang="en-US" altLang="en-US" dirty="0"/>
              <a:t>Should only be used if: </a:t>
            </a:r>
          </a:p>
          <a:p>
            <a:pPr lvl="2">
              <a:spcBef>
                <a:spcPct val="30000"/>
              </a:spcBef>
              <a:buClrTx/>
              <a:buSzTx/>
              <a:buFont typeface="Webdings" panose="05030102010509060703" pitchFamily="18" charset="2"/>
              <a:buBlip>
                <a:blip r:embed="rId3"/>
              </a:buBlip>
            </a:pPr>
            <a:r>
              <a:rPr lang="en-US" altLang="en-US" b="1" dirty="0"/>
              <a:t>There is a maximum number of times the report could be required; or,</a:t>
            </a:r>
          </a:p>
          <a:p>
            <a:pPr lvl="2">
              <a:spcBef>
                <a:spcPct val="30000"/>
              </a:spcBef>
              <a:buClrTx/>
              <a:buSzTx/>
              <a:buFont typeface="Webdings" panose="05030102010509060703" pitchFamily="18" charset="2"/>
              <a:buBlip>
                <a:blip r:embed="rId3"/>
              </a:buBlip>
            </a:pPr>
            <a:r>
              <a:rPr lang="en-US" altLang="en-US" b="1" dirty="0"/>
              <a:t>The vendor can charge for reports in excess of a stated number </a:t>
            </a:r>
          </a:p>
        </p:txBody>
      </p:sp>
    </p:spTree>
    <p:extLst>
      <p:ext uri="{BB962C8B-B14F-4D97-AF65-F5344CB8AC3E}">
        <p14:creationId xmlns:p14="http://schemas.microsoft.com/office/powerpoint/2010/main" val="3808041695"/>
      </p:ext>
    </p:extLst>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4934" name="Rectangle 2">
            <a:extLst>
              <a:ext uri="{FF2B5EF4-FFF2-40B4-BE49-F238E27FC236}">
                <a16:creationId xmlns:a16="http://schemas.microsoft.com/office/drawing/2014/main" id="{8C457344-3DD7-4221-BBBD-6176B9419229}"/>
              </a:ext>
            </a:extLst>
          </p:cNvPr>
          <p:cNvSpPr>
            <a:spLocks noGrp="1" noChangeArrowheads="1"/>
          </p:cNvSpPr>
          <p:nvPr>
            <p:ph type="title"/>
          </p:nvPr>
        </p:nvSpPr>
        <p:spPr>
          <a:xfrm>
            <a:off x="1828800" y="152400"/>
            <a:ext cx="8610600" cy="10668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b="1" dirty="0">
                <a:solidFill>
                  <a:srgbClr val="F2C56C"/>
                </a:solidFill>
              </a:rPr>
              <a:t>Written Reports </a:t>
            </a:r>
            <a:r>
              <a:rPr lang="en-US" altLang="en-US" sz="2400" b="1" dirty="0">
                <a:solidFill>
                  <a:srgbClr val="F2C56C"/>
                </a:solidFill>
              </a:rPr>
              <a:t>(Cont’d)</a:t>
            </a:r>
            <a:endParaRPr lang="en-US" altLang="en-US" sz="3200" b="1" dirty="0">
              <a:solidFill>
                <a:srgbClr val="F2C56C"/>
              </a:solidFill>
            </a:endParaRPr>
          </a:p>
        </p:txBody>
      </p:sp>
      <p:sp>
        <p:nvSpPr>
          <p:cNvPr id="8" name="Footer Placeholder 3">
            <a:extLst>
              <a:ext uri="{FF2B5EF4-FFF2-40B4-BE49-F238E27FC236}">
                <a16:creationId xmlns:a16="http://schemas.microsoft.com/office/drawing/2014/main" id="{11410B63-05B2-466D-B39E-150FBA0F691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2C02548-4258-455D-92B6-1134ABAFBE15}"/>
              </a:ext>
            </a:extLst>
          </p:cNvPr>
          <p:cNvSpPr>
            <a:spLocks noGrp="1"/>
          </p:cNvSpPr>
          <p:nvPr>
            <p:ph type="sldNum" sz="quarter" idx="12"/>
          </p:nvPr>
        </p:nvSpPr>
        <p:spPr/>
        <p:txBody>
          <a:bodyPr/>
          <a:lstStyle/>
          <a:p>
            <a:pPr>
              <a:defRPr/>
            </a:pPr>
            <a:fld id="{E9ABA652-F461-42EB-822F-E3A237418D66}" type="slidenum">
              <a:rPr lang="en-US" altLang="en-US"/>
              <a:pPr>
                <a:defRPr/>
              </a:pPr>
              <a:t>458</a:t>
            </a:fld>
            <a:endParaRPr lang="en-US" altLang="en-US" dirty="0"/>
          </a:p>
        </p:txBody>
      </p:sp>
      <p:sp>
        <p:nvSpPr>
          <p:cNvPr id="1404935" name="Text Box 3">
            <a:extLst>
              <a:ext uri="{FF2B5EF4-FFF2-40B4-BE49-F238E27FC236}">
                <a16:creationId xmlns:a16="http://schemas.microsoft.com/office/drawing/2014/main" id="{90F1D81B-0EE7-4D92-8BE8-FC5F3E7AACED}"/>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4936" name="Text Box 4">
            <a:extLst>
              <a:ext uri="{FF2B5EF4-FFF2-40B4-BE49-F238E27FC236}">
                <a16:creationId xmlns:a16="http://schemas.microsoft.com/office/drawing/2014/main" id="{35591BC9-39F4-432D-8872-ECF72A9C2580}"/>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4937" name="Text Box 5">
            <a:extLst>
              <a:ext uri="{FF2B5EF4-FFF2-40B4-BE49-F238E27FC236}">
                <a16:creationId xmlns:a16="http://schemas.microsoft.com/office/drawing/2014/main" id="{21D94A30-AF28-413C-8D6D-67D94522BA3C}"/>
              </a:ext>
            </a:extLst>
          </p:cNvPr>
          <p:cNvSpPr txBox="1">
            <a:spLocks noChangeArrowheads="1"/>
          </p:cNvSpPr>
          <p:nvPr/>
        </p:nvSpPr>
        <p:spPr bwMode="auto">
          <a:xfrm>
            <a:off x="1828800" y="1371600"/>
            <a:ext cx="88392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25000"/>
              </a:spcBef>
              <a:buClrTx/>
              <a:buSzTx/>
              <a:buFont typeface="Webdings" panose="05030102010509060703" pitchFamily="18" charset="2"/>
              <a:buBlip>
                <a:blip r:embed="rId2"/>
              </a:buBlip>
            </a:pPr>
            <a:r>
              <a:rPr lang="en-US" altLang="en-US" dirty="0">
                <a:solidFill>
                  <a:srgbClr val="FFFF00"/>
                </a:solidFill>
              </a:rPr>
              <a:t>Timing: </a:t>
            </a:r>
            <a:r>
              <a:rPr lang="en-US" altLang="en-US" dirty="0"/>
              <a:t>When is the report due? e.g.,</a:t>
            </a:r>
          </a:p>
          <a:p>
            <a:pPr lvl="1">
              <a:spcBef>
                <a:spcPct val="25000"/>
              </a:spcBef>
            </a:pPr>
            <a:r>
              <a:rPr lang="en-US" altLang="en-US" dirty="0"/>
              <a:t>By a given date of the month</a:t>
            </a:r>
            <a:r>
              <a:rPr lang="en-US" altLang="en-US" dirty="0">
                <a:solidFill>
                  <a:srgbClr val="FF9900"/>
                </a:solidFill>
              </a:rPr>
              <a:t> </a:t>
            </a:r>
          </a:p>
          <a:p>
            <a:pPr lvl="1">
              <a:spcBef>
                <a:spcPct val="25000"/>
              </a:spcBef>
            </a:pPr>
            <a:r>
              <a:rPr lang="en-US" altLang="en-US" dirty="0"/>
              <a:t>Due within what timeframe of some event or date</a:t>
            </a:r>
          </a:p>
          <a:p>
            <a:pPr>
              <a:spcBef>
                <a:spcPct val="25000"/>
              </a:spcBef>
              <a:buClrTx/>
              <a:buSzTx/>
              <a:buFont typeface="Arial" panose="020B0604020202020204" pitchFamily="34" charset="0"/>
              <a:buBlip>
                <a:blip r:embed="rId2"/>
              </a:buBlip>
            </a:pPr>
            <a:r>
              <a:rPr lang="en-US" altLang="en-US" dirty="0"/>
              <a:t>Always include the right to require changes/revisions to the report</a:t>
            </a:r>
          </a:p>
          <a:p>
            <a:pPr>
              <a:spcBef>
                <a:spcPct val="25000"/>
              </a:spcBef>
              <a:buClrTx/>
              <a:buSzTx/>
              <a:buFont typeface="Arial" panose="020B0604020202020204" pitchFamily="34" charset="0"/>
              <a:buBlip>
                <a:blip r:embed="rId2"/>
              </a:buBlip>
            </a:pPr>
            <a:r>
              <a:rPr lang="en-US" altLang="en-US" dirty="0"/>
              <a:t>State the maximum timeframe within which the vendor has to make the changes</a:t>
            </a:r>
          </a:p>
          <a:p>
            <a:pPr lvl="1">
              <a:spcBef>
                <a:spcPct val="25000"/>
              </a:spcBef>
            </a:pPr>
            <a:r>
              <a:rPr lang="en-US" altLang="en-US" dirty="0"/>
              <a:t>e.g., the vendor must make all required corrections within 10 days of receipt</a:t>
            </a:r>
          </a:p>
        </p:txBody>
      </p:sp>
    </p:spTree>
    <p:extLst>
      <p:ext uri="{BB962C8B-B14F-4D97-AF65-F5344CB8AC3E}">
        <p14:creationId xmlns:p14="http://schemas.microsoft.com/office/powerpoint/2010/main" val="4182304198"/>
      </p:ext>
    </p:extLst>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5958" name="Rectangle 2">
            <a:extLst>
              <a:ext uri="{FF2B5EF4-FFF2-40B4-BE49-F238E27FC236}">
                <a16:creationId xmlns:a16="http://schemas.microsoft.com/office/drawing/2014/main" id="{207D9763-E65B-40DA-8B7A-C615F1E51952}"/>
              </a:ext>
            </a:extLst>
          </p:cNvPr>
          <p:cNvSpPr>
            <a:spLocks noGrp="1" noChangeArrowheads="1"/>
          </p:cNvSpPr>
          <p:nvPr>
            <p:ph type="title"/>
          </p:nvPr>
        </p:nvSpPr>
        <p:spPr>
          <a:xfrm>
            <a:off x="1828800" y="152400"/>
            <a:ext cx="8610600" cy="609600"/>
          </a:xfrm>
        </p:spPr>
        <p:txBody>
          <a:bodyPr>
            <a:normAutofit fontScale="90000"/>
          </a:bodyPr>
          <a:lstStyle/>
          <a:p>
            <a:pPr eaLnBrk="1" hangingPunct="1"/>
            <a:r>
              <a:rPr lang="en-US" altLang="en-US" sz="4000" dirty="0">
                <a:solidFill>
                  <a:srgbClr val="99FF33"/>
                </a:solidFill>
              </a:rPr>
              <a:t>Monitoring Performance </a:t>
            </a:r>
            <a:r>
              <a:rPr lang="en-US" altLang="en-US" sz="2400" dirty="0">
                <a:solidFill>
                  <a:srgbClr val="99FF33"/>
                </a:solidFill>
              </a:rPr>
              <a:t>(Cont’d)</a:t>
            </a:r>
            <a:endParaRPr lang="en-US" altLang="en-US" sz="4000" dirty="0">
              <a:solidFill>
                <a:srgbClr val="99FF33"/>
              </a:solidFill>
            </a:endParaRPr>
          </a:p>
        </p:txBody>
      </p:sp>
      <p:sp>
        <p:nvSpPr>
          <p:cNvPr id="8" name="Footer Placeholder 3">
            <a:extLst>
              <a:ext uri="{FF2B5EF4-FFF2-40B4-BE49-F238E27FC236}">
                <a16:creationId xmlns:a16="http://schemas.microsoft.com/office/drawing/2014/main" id="{A44071ED-B709-4B0C-9E09-C90A1B4E92D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10008051-08DF-490B-8950-19627B6F4FAE}"/>
              </a:ext>
            </a:extLst>
          </p:cNvPr>
          <p:cNvSpPr>
            <a:spLocks noGrp="1"/>
          </p:cNvSpPr>
          <p:nvPr>
            <p:ph type="sldNum" sz="quarter" idx="12"/>
          </p:nvPr>
        </p:nvSpPr>
        <p:spPr/>
        <p:txBody>
          <a:bodyPr/>
          <a:lstStyle/>
          <a:p>
            <a:pPr>
              <a:defRPr/>
            </a:pPr>
            <a:fld id="{87577244-BB18-49D7-8D0B-3E41CCF197C0}" type="slidenum">
              <a:rPr lang="en-US" altLang="en-US"/>
              <a:pPr>
                <a:defRPr/>
              </a:pPr>
              <a:t>459</a:t>
            </a:fld>
            <a:endParaRPr lang="en-US" altLang="en-US" dirty="0"/>
          </a:p>
        </p:txBody>
      </p:sp>
      <p:sp>
        <p:nvSpPr>
          <p:cNvPr id="1405959" name="Text Box 3">
            <a:extLst>
              <a:ext uri="{FF2B5EF4-FFF2-40B4-BE49-F238E27FC236}">
                <a16:creationId xmlns:a16="http://schemas.microsoft.com/office/drawing/2014/main" id="{D8F4E513-0906-4684-9CDA-B9E55FDF3A8B}"/>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5960" name="Text Box 4">
            <a:extLst>
              <a:ext uri="{FF2B5EF4-FFF2-40B4-BE49-F238E27FC236}">
                <a16:creationId xmlns:a16="http://schemas.microsoft.com/office/drawing/2014/main" id="{0AC0B83E-81FD-4FD4-A529-A4B9C19D4AD6}"/>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5961" name="Text Box 6">
            <a:extLst>
              <a:ext uri="{FF2B5EF4-FFF2-40B4-BE49-F238E27FC236}">
                <a16:creationId xmlns:a16="http://schemas.microsoft.com/office/drawing/2014/main" id="{390A4180-45B8-480D-B491-978BC91E44E7}"/>
              </a:ext>
            </a:extLst>
          </p:cNvPr>
          <p:cNvSpPr txBox="1">
            <a:spLocks noChangeArrowheads="1"/>
          </p:cNvSpPr>
          <p:nvPr/>
        </p:nvSpPr>
        <p:spPr bwMode="auto">
          <a:xfrm>
            <a:off x="1981200" y="914401"/>
            <a:ext cx="8001000" cy="545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30000"/>
              </a:spcBef>
              <a:buClrTx/>
              <a:buSzTx/>
              <a:buFont typeface="Webdings" panose="05030102010509060703" pitchFamily="18" charset="2"/>
              <a:buBlip>
                <a:blip r:embed="rId2"/>
              </a:buBlip>
            </a:pPr>
            <a:r>
              <a:rPr lang="en-US" altLang="en-US" dirty="0"/>
              <a:t>Should there be </a:t>
            </a:r>
            <a:r>
              <a:rPr lang="en-US" altLang="en-US" b="1" dirty="0">
                <a:solidFill>
                  <a:srgbClr val="FFCC00"/>
                </a:solidFill>
              </a:rPr>
              <a:t>meetings?</a:t>
            </a:r>
          </a:p>
          <a:p>
            <a:pPr lvl="1">
              <a:spcBef>
                <a:spcPct val="30000"/>
              </a:spcBef>
            </a:pPr>
            <a:r>
              <a:rPr lang="en-US" altLang="en-US" dirty="0"/>
              <a:t>Purpose</a:t>
            </a:r>
          </a:p>
          <a:p>
            <a:pPr lvl="1">
              <a:spcBef>
                <a:spcPct val="30000"/>
              </a:spcBef>
            </a:pPr>
            <a:r>
              <a:rPr lang="en-US" altLang="en-US" dirty="0"/>
              <a:t>Mandatory &amp; optional attendees</a:t>
            </a:r>
          </a:p>
          <a:p>
            <a:pPr lvl="1">
              <a:spcBef>
                <a:spcPct val="30000"/>
              </a:spcBef>
            </a:pPr>
            <a:r>
              <a:rPr lang="en-US" altLang="en-US" dirty="0"/>
              <a:t>Location</a:t>
            </a:r>
          </a:p>
          <a:p>
            <a:pPr lvl="1">
              <a:spcBef>
                <a:spcPct val="30000"/>
              </a:spcBef>
            </a:pPr>
            <a:r>
              <a:rPr lang="en-US" altLang="en-US" dirty="0"/>
              <a:t>Option to conduct electronically</a:t>
            </a:r>
          </a:p>
          <a:p>
            <a:pPr lvl="1">
              <a:spcBef>
                <a:spcPct val="30000"/>
              </a:spcBef>
            </a:pPr>
            <a:r>
              <a:rPr lang="en-US" altLang="en-US" dirty="0"/>
              <a:t>Frequency</a:t>
            </a:r>
          </a:p>
          <a:p>
            <a:pPr lvl="1">
              <a:spcBef>
                <a:spcPct val="30000"/>
              </a:spcBef>
            </a:pPr>
            <a:r>
              <a:rPr lang="en-US" altLang="en-US" dirty="0"/>
              <a:t>Duration</a:t>
            </a:r>
          </a:p>
          <a:p>
            <a:pPr lvl="1">
              <a:spcBef>
                <a:spcPct val="30000"/>
              </a:spcBef>
            </a:pPr>
            <a:r>
              <a:rPr lang="en-US" altLang="en-US" dirty="0"/>
              <a:t>Minutes</a:t>
            </a:r>
          </a:p>
          <a:p>
            <a:pPr lvl="1">
              <a:spcBef>
                <a:spcPct val="30000"/>
              </a:spcBef>
            </a:pPr>
            <a:r>
              <a:rPr lang="en-US" altLang="en-US" dirty="0"/>
              <a:t>The right to require unscheduled meetings because of performance issues</a:t>
            </a:r>
          </a:p>
        </p:txBody>
      </p:sp>
    </p:spTree>
    <p:extLst>
      <p:ext uri="{BB962C8B-B14F-4D97-AF65-F5344CB8AC3E}">
        <p14:creationId xmlns:p14="http://schemas.microsoft.com/office/powerpoint/2010/main" val="548745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7ADB97-4C2C-4B91-BDA9-C4C34EB71FBC}"/>
              </a:ext>
            </a:extLst>
          </p:cNvPr>
          <p:cNvSpPr>
            <a:spLocks noGrp="1"/>
          </p:cNvSpPr>
          <p:nvPr>
            <p:ph type="title"/>
          </p:nvPr>
        </p:nvSpPr>
        <p:spPr>
          <a:xfrm>
            <a:off x="139959" y="121299"/>
            <a:ext cx="11818776" cy="1259728"/>
          </a:xfrm>
        </p:spPr>
        <p:txBody>
          <a:bodyPr>
            <a:normAutofit/>
          </a:bodyPr>
          <a:lstStyle/>
          <a:p>
            <a:r>
              <a:rPr lang="en-US" sz="4000" b="0" dirty="0"/>
              <a:t>where am I?</a:t>
            </a:r>
            <a:br>
              <a:rPr lang="en-US" sz="4000" b="0" dirty="0"/>
            </a:br>
            <a:r>
              <a:rPr lang="en-US" sz="4000" dirty="0"/>
              <a:t> Numbering organization</a:t>
            </a:r>
          </a:p>
        </p:txBody>
      </p:sp>
      <p:sp>
        <p:nvSpPr>
          <p:cNvPr id="8" name="Content Placeholder 7">
            <a:extLst>
              <a:ext uri="{FF2B5EF4-FFF2-40B4-BE49-F238E27FC236}">
                <a16:creationId xmlns:a16="http://schemas.microsoft.com/office/drawing/2014/main" id="{5AFC8EBB-65D3-4FCE-93B8-C96A7DBCF4B8}"/>
              </a:ext>
            </a:extLst>
          </p:cNvPr>
          <p:cNvSpPr>
            <a:spLocks noGrp="1"/>
          </p:cNvSpPr>
          <p:nvPr>
            <p:ph idx="1"/>
          </p:nvPr>
        </p:nvSpPr>
        <p:spPr>
          <a:xfrm>
            <a:off x="233265" y="1517715"/>
            <a:ext cx="11728580" cy="5228318"/>
          </a:xfrm>
        </p:spPr>
        <p:txBody>
          <a:bodyPr>
            <a:normAutofit lnSpcReduction="10000"/>
          </a:bodyPr>
          <a:lstStyle/>
          <a:p>
            <a:r>
              <a:rPr lang="en-US" dirty="0"/>
              <a:t>Using strictly numbering always identifies exactly what a requirement pertains to </a:t>
            </a:r>
          </a:p>
          <a:p>
            <a:r>
              <a:rPr lang="en-US" dirty="0"/>
              <a:t>E.g., all of the following examples pertain to section 4</a:t>
            </a:r>
          </a:p>
          <a:p>
            <a:pPr lvl="1"/>
            <a:r>
              <a:rPr lang="en-US" dirty="0"/>
              <a:t> 4</a:t>
            </a:r>
          </a:p>
          <a:p>
            <a:pPr lvl="2"/>
            <a:r>
              <a:rPr lang="en-US" dirty="0"/>
              <a:t>4.1</a:t>
            </a:r>
          </a:p>
          <a:p>
            <a:pPr lvl="2"/>
            <a:r>
              <a:rPr lang="en-US" dirty="0"/>
              <a:t>4.2</a:t>
            </a:r>
          </a:p>
          <a:p>
            <a:pPr lvl="3"/>
            <a:r>
              <a:rPr lang="en-US" dirty="0"/>
              <a:t>4.2.1</a:t>
            </a:r>
          </a:p>
          <a:p>
            <a:pPr lvl="3"/>
            <a:r>
              <a:rPr lang="en-US" dirty="0"/>
              <a:t>4.2.2</a:t>
            </a:r>
          </a:p>
          <a:p>
            <a:pPr lvl="4"/>
            <a:r>
              <a:rPr lang="en-US" dirty="0"/>
              <a:t>4.2.2.1</a:t>
            </a:r>
          </a:p>
          <a:p>
            <a:pPr lvl="4"/>
            <a:r>
              <a:rPr lang="en-US" dirty="0"/>
              <a:t>4.2.2.2</a:t>
            </a:r>
          </a:p>
          <a:p>
            <a:pPr lvl="4"/>
            <a:r>
              <a:rPr lang="en-US" dirty="0"/>
              <a:t>4.2.2.3</a:t>
            </a:r>
          </a:p>
        </p:txBody>
      </p:sp>
      <p:sp>
        <p:nvSpPr>
          <p:cNvPr id="5" name="Footer Placeholder 4">
            <a:extLst>
              <a:ext uri="{FF2B5EF4-FFF2-40B4-BE49-F238E27FC236}">
                <a16:creationId xmlns:a16="http://schemas.microsoft.com/office/drawing/2014/main" id="{C29DBBFC-0597-4798-8521-3A8EB969009A}"/>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6" name="Slide Number Placeholder 5">
            <a:extLst>
              <a:ext uri="{FF2B5EF4-FFF2-40B4-BE49-F238E27FC236}">
                <a16:creationId xmlns:a16="http://schemas.microsoft.com/office/drawing/2014/main" id="{8D78D2C8-6E0D-4D08-B2C6-343ADB4D46EC}"/>
              </a:ext>
            </a:extLst>
          </p:cNvPr>
          <p:cNvSpPr>
            <a:spLocks noGrp="1"/>
          </p:cNvSpPr>
          <p:nvPr>
            <p:ph type="sldNum" sz="quarter" idx="12"/>
          </p:nvPr>
        </p:nvSpPr>
        <p:spPr/>
        <p:txBody>
          <a:bodyPr/>
          <a:lstStyle/>
          <a:p>
            <a:fld id="{D57F1E4F-1CFF-5643-939E-02111984F565}" type="slidenum">
              <a:rPr lang="en-US" smtClean="0"/>
              <a:t>46</a:t>
            </a:fld>
            <a:endParaRPr lang="en-US" dirty="0"/>
          </a:p>
        </p:txBody>
      </p:sp>
    </p:spTree>
    <p:extLst>
      <p:ext uri="{BB962C8B-B14F-4D97-AF65-F5344CB8AC3E}">
        <p14:creationId xmlns:p14="http://schemas.microsoft.com/office/powerpoint/2010/main" val="3437732293"/>
      </p:ext>
    </p:extLst>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6982" name="Rectangle 1026">
            <a:extLst>
              <a:ext uri="{FF2B5EF4-FFF2-40B4-BE49-F238E27FC236}">
                <a16:creationId xmlns:a16="http://schemas.microsoft.com/office/drawing/2014/main" id="{6AE1373C-05B8-4EF7-9D0E-D714AADB0482}"/>
              </a:ext>
            </a:extLst>
          </p:cNvPr>
          <p:cNvSpPr>
            <a:spLocks noGrp="1" noChangeArrowheads="1"/>
          </p:cNvSpPr>
          <p:nvPr>
            <p:ph type="title"/>
          </p:nvPr>
        </p:nvSpPr>
        <p:spPr>
          <a:xfrm>
            <a:off x="1828800" y="152400"/>
            <a:ext cx="8610600"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t>Meetings</a:t>
            </a:r>
          </a:p>
        </p:txBody>
      </p:sp>
      <p:sp>
        <p:nvSpPr>
          <p:cNvPr id="8" name="Footer Placeholder 3">
            <a:extLst>
              <a:ext uri="{FF2B5EF4-FFF2-40B4-BE49-F238E27FC236}">
                <a16:creationId xmlns:a16="http://schemas.microsoft.com/office/drawing/2014/main" id="{05F4138C-5B1B-4B5D-9776-987FB738333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129E20E2-41DF-4892-9AC0-B20D3CD98ABA}"/>
              </a:ext>
            </a:extLst>
          </p:cNvPr>
          <p:cNvSpPr>
            <a:spLocks noGrp="1"/>
          </p:cNvSpPr>
          <p:nvPr>
            <p:ph type="sldNum" sz="quarter" idx="12"/>
          </p:nvPr>
        </p:nvSpPr>
        <p:spPr/>
        <p:txBody>
          <a:bodyPr/>
          <a:lstStyle/>
          <a:p>
            <a:pPr>
              <a:defRPr/>
            </a:pPr>
            <a:fld id="{3071AE6E-61D0-4C7F-AFE6-C2BDDB62BD5A}" type="slidenum">
              <a:rPr lang="en-US" altLang="en-US"/>
              <a:pPr>
                <a:defRPr/>
              </a:pPr>
              <a:t>460</a:t>
            </a:fld>
            <a:endParaRPr lang="en-US" altLang="en-US" dirty="0"/>
          </a:p>
        </p:txBody>
      </p:sp>
      <p:sp>
        <p:nvSpPr>
          <p:cNvPr id="1406983" name="Text Box 1027">
            <a:extLst>
              <a:ext uri="{FF2B5EF4-FFF2-40B4-BE49-F238E27FC236}">
                <a16:creationId xmlns:a16="http://schemas.microsoft.com/office/drawing/2014/main" id="{09B756FC-1650-4982-874E-1AC477B1D317}"/>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6984" name="Text Box 1028">
            <a:extLst>
              <a:ext uri="{FF2B5EF4-FFF2-40B4-BE49-F238E27FC236}">
                <a16:creationId xmlns:a16="http://schemas.microsoft.com/office/drawing/2014/main" id="{6540C360-45A0-45E6-A077-A7EA510951C1}"/>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6985" name="Text Box 1029">
            <a:extLst>
              <a:ext uri="{FF2B5EF4-FFF2-40B4-BE49-F238E27FC236}">
                <a16:creationId xmlns:a16="http://schemas.microsoft.com/office/drawing/2014/main" id="{D1C847CA-DFF3-4563-928B-11C9EE6F0FE5}"/>
              </a:ext>
            </a:extLst>
          </p:cNvPr>
          <p:cNvSpPr txBox="1">
            <a:spLocks noChangeArrowheads="1"/>
          </p:cNvSpPr>
          <p:nvPr/>
        </p:nvSpPr>
        <p:spPr bwMode="auto">
          <a:xfrm>
            <a:off x="447773" y="1066800"/>
            <a:ext cx="11316879" cy="507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buClrTx/>
              <a:buSzTx/>
              <a:buFont typeface="Webdings" panose="05030102010509060703" pitchFamily="18" charset="2"/>
              <a:buBlip>
                <a:blip r:embed="rId2"/>
              </a:buBlip>
            </a:pPr>
            <a:r>
              <a:rPr lang="en-US" altLang="en-US" b="1" dirty="0">
                <a:solidFill>
                  <a:srgbClr val="66FFFF"/>
                </a:solidFill>
              </a:rPr>
              <a:t>Purpose</a:t>
            </a:r>
          </a:p>
          <a:p>
            <a:pPr lvl="1">
              <a:lnSpc>
                <a:spcPct val="95000"/>
              </a:lnSpc>
            </a:pPr>
            <a:r>
              <a:rPr lang="en-US" altLang="en-US" dirty="0"/>
              <a:t>The typical purposes for a meeting are to:</a:t>
            </a:r>
          </a:p>
          <a:p>
            <a:pPr lvl="2">
              <a:lnSpc>
                <a:spcPct val="95000"/>
              </a:lnSpc>
              <a:buClrTx/>
              <a:buSzTx/>
              <a:buFont typeface="Arial" panose="020B0604020202020204" pitchFamily="34" charset="0"/>
              <a:buBlip>
                <a:blip r:embed="rId3"/>
              </a:buBlip>
            </a:pPr>
            <a:r>
              <a:rPr lang="en-US" altLang="en-US" dirty="0"/>
              <a:t>Review the progress/status of the contract</a:t>
            </a:r>
          </a:p>
          <a:p>
            <a:pPr lvl="2">
              <a:lnSpc>
                <a:spcPct val="95000"/>
              </a:lnSpc>
              <a:buClrTx/>
              <a:buSzTx/>
              <a:buFont typeface="Arial" panose="020B0604020202020204" pitchFamily="34" charset="0"/>
              <a:buBlip>
                <a:blip r:embed="rId3"/>
              </a:buBlip>
            </a:pPr>
            <a:r>
              <a:rPr lang="en-US" altLang="en-US" dirty="0"/>
              <a:t>Allow real time discussion of issues and decision making</a:t>
            </a:r>
          </a:p>
          <a:p>
            <a:pPr lvl="1">
              <a:lnSpc>
                <a:spcPct val="95000"/>
              </a:lnSpc>
            </a:pPr>
            <a:r>
              <a:rPr lang="en-US" altLang="en-US" dirty="0"/>
              <a:t>If a particular contract does not require real time, direct interaction of State and contractor personnel:</a:t>
            </a:r>
          </a:p>
          <a:p>
            <a:pPr lvl="2">
              <a:lnSpc>
                <a:spcPct val="95000"/>
              </a:lnSpc>
              <a:buClrTx/>
              <a:buSzTx/>
              <a:buFont typeface="Webdings" panose="05030102010509060703" pitchFamily="18" charset="2"/>
              <a:buBlip>
                <a:blip r:embed="rId3"/>
              </a:buBlip>
            </a:pPr>
            <a:r>
              <a:rPr lang="en-US" altLang="en-US" dirty="0"/>
              <a:t>i.e, if reports, complaints, or direct observation provide sufficient contract status information  </a:t>
            </a:r>
          </a:p>
          <a:p>
            <a:pPr lvl="1">
              <a:lnSpc>
                <a:spcPct val="95000"/>
              </a:lnSpc>
            </a:pPr>
            <a:r>
              <a:rPr lang="en-US" altLang="en-US" dirty="0"/>
              <a:t>Don’t require meetings; or,</a:t>
            </a:r>
          </a:p>
          <a:p>
            <a:pPr lvl="1">
              <a:lnSpc>
                <a:spcPct val="95000"/>
              </a:lnSpc>
            </a:pPr>
            <a:r>
              <a:rPr lang="en-US" altLang="en-US" dirty="0"/>
              <a:t>Only require infrequent meetings;</a:t>
            </a:r>
            <a:r>
              <a:rPr lang="en-US" altLang="en-US" sz="2400" dirty="0"/>
              <a:t> </a:t>
            </a:r>
            <a:r>
              <a:rPr lang="en-US" altLang="en-US" dirty="0"/>
              <a:t>e.g., quarterly </a:t>
            </a:r>
          </a:p>
          <a:p>
            <a:pPr lvl="1">
              <a:lnSpc>
                <a:spcPct val="90000"/>
              </a:lnSpc>
              <a:spcBef>
                <a:spcPct val="25000"/>
              </a:spcBef>
              <a:buNone/>
            </a:pPr>
            <a:endParaRPr lang="en-US" altLang="en-US" dirty="0"/>
          </a:p>
        </p:txBody>
      </p:sp>
    </p:spTree>
    <p:extLst>
      <p:ext uri="{BB962C8B-B14F-4D97-AF65-F5344CB8AC3E}">
        <p14:creationId xmlns:p14="http://schemas.microsoft.com/office/powerpoint/2010/main" val="466102726"/>
      </p:ext>
    </p:extLst>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8006" name="Rectangle 1026">
            <a:extLst>
              <a:ext uri="{FF2B5EF4-FFF2-40B4-BE49-F238E27FC236}">
                <a16:creationId xmlns:a16="http://schemas.microsoft.com/office/drawing/2014/main" id="{1598C7C4-0DF5-4DBF-9DC1-5AEA6CE9EB76}"/>
              </a:ext>
            </a:extLst>
          </p:cNvPr>
          <p:cNvSpPr>
            <a:spLocks noGrp="1" noChangeArrowheads="1"/>
          </p:cNvSpPr>
          <p:nvPr>
            <p:ph type="title"/>
          </p:nvPr>
        </p:nvSpPr>
        <p:spPr>
          <a:xfrm>
            <a:off x="1828800" y="152400"/>
            <a:ext cx="8610600"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99FF33"/>
                </a:solidFill>
              </a:rPr>
            </a:br>
            <a:r>
              <a:rPr lang="en-US" altLang="en-US" sz="2400" dirty="0">
                <a:solidFill>
                  <a:srgbClr val="3399FF"/>
                </a:solidFill>
              </a:rPr>
              <a:t> </a:t>
            </a:r>
            <a:r>
              <a:rPr lang="en-US" altLang="en-US" sz="3200" dirty="0">
                <a:solidFill>
                  <a:srgbClr val="F2C56C"/>
                </a:solidFill>
              </a:rPr>
              <a:t>Meetings</a:t>
            </a:r>
            <a:r>
              <a:rPr lang="en-US" altLang="en-US" sz="3200" b="1" dirty="0">
                <a:solidFill>
                  <a:srgbClr val="F2C56C"/>
                </a:solidFill>
              </a:rPr>
              <a:t> </a:t>
            </a:r>
            <a:r>
              <a:rPr lang="en-US" altLang="en-US" sz="2400" dirty="0">
                <a:solidFill>
                  <a:srgbClr val="F2C56C"/>
                </a:solidFill>
              </a:rPr>
              <a:t>(Cont’d)</a:t>
            </a:r>
            <a:endParaRPr lang="en-US" altLang="en-US" sz="3200" dirty="0">
              <a:solidFill>
                <a:srgbClr val="F2C56C"/>
              </a:solidFill>
            </a:endParaRPr>
          </a:p>
        </p:txBody>
      </p:sp>
      <p:sp>
        <p:nvSpPr>
          <p:cNvPr id="8" name="Footer Placeholder 3">
            <a:extLst>
              <a:ext uri="{FF2B5EF4-FFF2-40B4-BE49-F238E27FC236}">
                <a16:creationId xmlns:a16="http://schemas.microsoft.com/office/drawing/2014/main" id="{394401C5-3206-4334-887A-F61451648B5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4433CCA9-5A81-4F0F-B0B5-3DA65235EEDD}"/>
              </a:ext>
            </a:extLst>
          </p:cNvPr>
          <p:cNvSpPr>
            <a:spLocks noGrp="1"/>
          </p:cNvSpPr>
          <p:nvPr>
            <p:ph type="sldNum" sz="quarter" idx="12"/>
          </p:nvPr>
        </p:nvSpPr>
        <p:spPr/>
        <p:txBody>
          <a:bodyPr/>
          <a:lstStyle/>
          <a:p>
            <a:pPr>
              <a:defRPr/>
            </a:pPr>
            <a:fld id="{10365385-FC3F-4BC0-BEBB-595B502B6A01}" type="slidenum">
              <a:rPr lang="en-US" altLang="en-US"/>
              <a:pPr>
                <a:defRPr/>
              </a:pPr>
              <a:t>461</a:t>
            </a:fld>
            <a:endParaRPr lang="en-US" altLang="en-US" dirty="0"/>
          </a:p>
        </p:txBody>
      </p:sp>
      <p:sp>
        <p:nvSpPr>
          <p:cNvPr id="1408007" name="Text Box 1027">
            <a:extLst>
              <a:ext uri="{FF2B5EF4-FFF2-40B4-BE49-F238E27FC236}">
                <a16:creationId xmlns:a16="http://schemas.microsoft.com/office/drawing/2014/main" id="{5F4C896D-7431-417F-9BDD-A7DCF598CD67}"/>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8008" name="Text Box 1028">
            <a:extLst>
              <a:ext uri="{FF2B5EF4-FFF2-40B4-BE49-F238E27FC236}">
                <a16:creationId xmlns:a16="http://schemas.microsoft.com/office/drawing/2014/main" id="{80A0AE97-C10A-4509-A1A7-69EF7E5D3450}"/>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8009" name="Text Box 1029">
            <a:extLst>
              <a:ext uri="{FF2B5EF4-FFF2-40B4-BE49-F238E27FC236}">
                <a16:creationId xmlns:a16="http://schemas.microsoft.com/office/drawing/2014/main" id="{8C2720C7-8BF0-46EA-B361-3A36DA5C1C10}"/>
              </a:ext>
            </a:extLst>
          </p:cNvPr>
          <p:cNvSpPr txBox="1">
            <a:spLocks noChangeArrowheads="1"/>
          </p:cNvSpPr>
          <p:nvPr/>
        </p:nvSpPr>
        <p:spPr bwMode="auto">
          <a:xfrm>
            <a:off x="499621" y="1371600"/>
            <a:ext cx="11368917" cy="4916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defRPr sz="2800">
                <a:solidFill>
                  <a:schemeClr val="tx1"/>
                </a:solidFill>
                <a:latin typeface="Arial" panose="020B0604020202020204" pitchFamily="34" charset="0"/>
              </a:defRPr>
            </a:lvl1pPr>
            <a:lvl2pPr marL="582613">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95000"/>
              </a:lnSpc>
              <a:spcBef>
                <a:spcPct val="25000"/>
              </a:spcBef>
              <a:buFont typeface="Webdings" panose="05030102010509060703" pitchFamily="18" charset="2"/>
              <a:buBlip>
                <a:blip r:embed="rId2"/>
              </a:buBlip>
            </a:pPr>
            <a:r>
              <a:rPr lang="en-US" altLang="en-US" sz="3200" dirty="0">
                <a:solidFill>
                  <a:srgbClr val="66FFFF"/>
                </a:solidFill>
              </a:rPr>
              <a:t>Mandatory &amp; optional attendees</a:t>
            </a:r>
          </a:p>
          <a:p>
            <a:pPr lvl="1">
              <a:lnSpc>
                <a:spcPct val="95000"/>
              </a:lnSpc>
              <a:spcBef>
                <a:spcPct val="25000"/>
              </a:spcBef>
              <a:buFont typeface="Arial" panose="020B0604020202020204" pitchFamily="34" charset="0"/>
              <a:buChar char="–"/>
            </a:pPr>
            <a:r>
              <a:rPr lang="en-US" altLang="en-US" dirty="0"/>
              <a:t>Which of the </a:t>
            </a:r>
            <a:r>
              <a:rPr lang="en-US" altLang="en-US" b="1" u="sng" dirty="0"/>
              <a:t>contractor’s</a:t>
            </a:r>
            <a:r>
              <a:rPr lang="en-US" altLang="en-US" b="1" dirty="0"/>
              <a:t> </a:t>
            </a:r>
            <a:r>
              <a:rPr lang="en-US" altLang="en-US" dirty="0"/>
              <a:t>staff must attend:</a:t>
            </a:r>
          </a:p>
          <a:p>
            <a:pPr lvl="2">
              <a:lnSpc>
                <a:spcPct val="95000"/>
              </a:lnSpc>
              <a:spcBef>
                <a:spcPct val="25000"/>
              </a:spcBef>
              <a:buFont typeface="Arial" panose="020B0604020202020204" pitchFamily="34" charset="0"/>
              <a:buBlip>
                <a:blip r:embed="rId3"/>
              </a:buBlip>
            </a:pPr>
            <a:r>
              <a:rPr lang="en-US" altLang="en-US" sz="2400" dirty="0"/>
              <a:t>All meetings</a:t>
            </a:r>
          </a:p>
          <a:p>
            <a:pPr lvl="2">
              <a:lnSpc>
                <a:spcPct val="95000"/>
              </a:lnSpc>
              <a:spcBef>
                <a:spcPct val="25000"/>
              </a:spcBef>
              <a:buFont typeface="Arial" panose="020B0604020202020204" pitchFamily="34" charset="0"/>
              <a:buBlip>
                <a:blip r:embed="rId3"/>
              </a:buBlip>
            </a:pPr>
            <a:r>
              <a:rPr lang="en-US" altLang="en-US" sz="2400" dirty="0"/>
              <a:t>Certain specified meetings</a:t>
            </a:r>
          </a:p>
          <a:p>
            <a:pPr lvl="2">
              <a:lnSpc>
                <a:spcPct val="95000"/>
              </a:lnSpc>
              <a:spcBef>
                <a:spcPct val="25000"/>
              </a:spcBef>
              <a:buFont typeface="Arial" panose="020B0604020202020204" pitchFamily="34" charset="0"/>
              <a:buBlip>
                <a:blip r:embed="rId3"/>
              </a:buBlip>
            </a:pPr>
            <a:r>
              <a:rPr lang="en-US" altLang="en-US" sz="2400" dirty="0"/>
              <a:t>Meetings when requested</a:t>
            </a:r>
          </a:p>
          <a:p>
            <a:pPr lvl="1">
              <a:lnSpc>
                <a:spcPct val="95000"/>
              </a:lnSpc>
              <a:spcBef>
                <a:spcPct val="25000"/>
              </a:spcBef>
              <a:buFont typeface="Arial" panose="020B0604020202020204" pitchFamily="34" charset="0"/>
              <a:buChar char="–"/>
            </a:pPr>
            <a:r>
              <a:rPr lang="en-US" altLang="en-US" dirty="0"/>
              <a:t>By specifying this in the</a:t>
            </a:r>
            <a:r>
              <a:rPr lang="en-US" altLang="en-US" sz="2400" dirty="0"/>
              <a:t> </a:t>
            </a:r>
            <a:r>
              <a:rPr lang="en-US" altLang="en-US" dirty="0"/>
              <a:t>solicitation the contractor cannot legitimately claim that:</a:t>
            </a:r>
          </a:p>
          <a:p>
            <a:pPr lvl="2">
              <a:lnSpc>
                <a:spcPct val="95000"/>
              </a:lnSpc>
              <a:spcBef>
                <a:spcPct val="25000"/>
              </a:spcBef>
              <a:buFont typeface="Webdings" panose="05030102010509060703" pitchFamily="18" charset="2"/>
              <a:buBlip>
                <a:blip r:embed="rId3"/>
              </a:buBlip>
            </a:pPr>
            <a:r>
              <a:rPr lang="en-US" altLang="en-US" sz="2400" dirty="0"/>
              <a:t>Certain of its staff is not available to attend a meeting;</a:t>
            </a:r>
          </a:p>
          <a:p>
            <a:pPr lvl="2">
              <a:lnSpc>
                <a:spcPct val="95000"/>
              </a:lnSpc>
              <a:spcBef>
                <a:spcPct val="25000"/>
              </a:spcBef>
              <a:buFont typeface="Webdings" panose="05030102010509060703" pitchFamily="18" charset="2"/>
              <a:buBlip>
                <a:blip r:embed="rId3"/>
              </a:buBlip>
            </a:pPr>
            <a:r>
              <a:rPr lang="en-US" altLang="en-US" sz="2400" dirty="0"/>
              <a:t>Or, that its price did not include:</a:t>
            </a:r>
          </a:p>
          <a:p>
            <a:pPr lvl="3">
              <a:lnSpc>
                <a:spcPct val="95000"/>
              </a:lnSpc>
              <a:spcBef>
                <a:spcPct val="25000"/>
              </a:spcBef>
              <a:buFont typeface="Arial" panose="020B0604020202020204" pitchFamily="34" charset="0"/>
              <a:buChar char="–"/>
            </a:pPr>
            <a:r>
              <a:rPr lang="en-US" altLang="en-US" sz="2000" b="1" dirty="0"/>
              <a:t>The number of meetings; or, </a:t>
            </a:r>
          </a:p>
          <a:p>
            <a:pPr lvl="3">
              <a:lnSpc>
                <a:spcPct val="95000"/>
              </a:lnSpc>
              <a:spcBef>
                <a:spcPct val="25000"/>
              </a:spcBef>
              <a:buFont typeface="Arial" panose="020B0604020202020204" pitchFamily="34" charset="0"/>
              <a:buChar char="–"/>
            </a:pPr>
            <a:r>
              <a:rPr lang="en-US" altLang="en-US" sz="2000" b="1" dirty="0"/>
              <a:t>The number and types of attendees</a:t>
            </a:r>
          </a:p>
        </p:txBody>
      </p:sp>
    </p:spTree>
    <p:extLst>
      <p:ext uri="{BB962C8B-B14F-4D97-AF65-F5344CB8AC3E}">
        <p14:creationId xmlns:p14="http://schemas.microsoft.com/office/powerpoint/2010/main" val="937774350"/>
      </p:ext>
    </p:extLst>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9030" name="Rectangle 2">
            <a:extLst>
              <a:ext uri="{FF2B5EF4-FFF2-40B4-BE49-F238E27FC236}">
                <a16:creationId xmlns:a16="http://schemas.microsoft.com/office/drawing/2014/main" id="{1DEFEEB0-11CD-4B83-B254-EC1FB9573817}"/>
              </a:ext>
            </a:extLst>
          </p:cNvPr>
          <p:cNvSpPr>
            <a:spLocks noGrp="1" noChangeArrowheads="1"/>
          </p:cNvSpPr>
          <p:nvPr>
            <p:ph type="title"/>
          </p:nvPr>
        </p:nvSpPr>
        <p:spPr>
          <a:xfrm>
            <a:off x="499621" y="152400"/>
            <a:ext cx="11268173"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2C56C"/>
                </a:solidFill>
              </a:rPr>
              <a:t>Meetings</a:t>
            </a:r>
            <a:r>
              <a:rPr lang="en-US" altLang="en-US" sz="3200" b="1" dirty="0">
                <a:solidFill>
                  <a:srgbClr val="F2C56C"/>
                </a:solidFill>
              </a:rPr>
              <a:t> </a:t>
            </a:r>
            <a:r>
              <a:rPr lang="en-US" altLang="en-US" sz="2400" dirty="0">
                <a:solidFill>
                  <a:srgbClr val="F2C56C"/>
                </a:solidFill>
              </a:rPr>
              <a:t>(Cont’d)</a:t>
            </a:r>
            <a:endParaRPr lang="en-US" altLang="en-US" sz="3200" dirty="0">
              <a:solidFill>
                <a:srgbClr val="F2C56C"/>
              </a:solidFill>
            </a:endParaRPr>
          </a:p>
        </p:txBody>
      </p:sp>
      <p:sp>
        <p:nvSpPr>
          <p:cNvPr id="8" name="Footer Placeholder 3">
            <a:extLst>
              <a:ext uri="{FF2B5EF4-FFF2-40B4-BE49-F238E27FC236}">
                <a16:creationId xmlns:a16="http://schemas.microsoft.com/office/drawing/2014/main" id="{41114D40-CB43-4F29-8274-CFDAFE8EDF5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FD583E03-3931-4809-BBAE-48AE4A6D12AF}"/>
              </a:ext>
            </a:extLst>
          </p:cNvPr>
          <p:cNvSpPr>
            <a:spLocks noGrp="1"/>
          </p:cNvSpPr>
          <p:nvPr>
            <p:ph type="sldNum" sz="quarter" idx="12"/>
          </p:nvPr>
        </p:nvSpPr>
        <p:spPr/>
        <p:txBody>
          <a:bodyPr/>
          <a:lstStyle/>
          <a:p>
            <a:pPr>
              <a:defRPr/>
            </a:pPr>
            <a:fld id="{838B630D-A84D-44A3-9F85-066F3B8B6FA0}" type="slidenum">
              <a:rPr lang="en-US" altLang="en-US"/>
              <a:pPr>
                <a:defRPr/>
              </a:pPr>
              <a:t>462</a:t>
            </a:fld>
            <a:endParaRPr lang="en-US" altLang="en-US" dirty="0"/>
          </a:p>
        </p:txBody>
      </p:sp>
      <p:sp>
        <p:nvSpPr>
          <p:cNvPr id="6" name="Footer Placeholder 3">
            <a:extLst>
              <a:ext uri="{FF2B5EF4-FFF2-40B4-BE49-F238E27FC236}">
                <a16:creationId xmlns:a16="http://schemas.microsoft.com/office/drawing/2014/main" id="{5CA055A8-4DD3-4017-AA7D-46DBCB86B02C}"/>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7" name="Slide Number Placeholder 4">
            <a:extLst>
              <a:ext uri="{FF2B5EF4-FFF2-40B4-BE49-F238E27FC236}">
                <a16:creationId xmlns:a16="http://schemas.microsoft.com/office/drawing/2014/main" id="{387BBADC-A5D2-44C3-930D-F7C27D9030D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409031" name="Text Box 3">
            <a:extLst>
              <a:ext uri="{FF2B5EF4-FFF2-40B4-BE49-F238E27FC236}">
                <a16:creationId xmlns:a16="http://schemas.microsoft.com/office/drawing/2014/main" id="{6C47D3F1-11EE-4744-B0B0-29E893F593BE}"/>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09032" name="Text Box 4">
            <a:extLst>
              <a:ext uri="{FF2B5EF4-FFF2-40B4-BE49-F238E27FC236}">
                <a16:creationId xmlns:a16="http://schemas.microsoft.com/office/drawing/2014/main" id="{C03DC8B6-2A4B-4B8D-B074-29AFDC9EA55E}"/>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09033" name="Text Box 5">
            <a:extLst>
              <a:ext uri="{FF2B5EF4-FFF2-40B4-BE49-F238E27FC236}">
                <a16:creationId xmlns:a16="http://schemas.microsoft.com/office/drawing/2014/main" id="{A12915EA-CEEF-456D-9D20-A2BE3674EDA4}"/>
              </a:ext>
            </a:extLst>
          </p:cNvPr>
          <p:cNvSpPr txBox="1">
            <a:spLocks noChangeArrowheads="1"/>
          </p:cNvSpPr>
          <p:nvPr/>
        </p:nvSpPr>
        <p:spPr bwMode="auto">
          <a:xfrm>
            <a:off x="424206" y="1143000"/>
            <a:ext cx="11444332" cy="4884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0000"/>
              </a:lnSpc>
              <a:spcBef>
                <a:spcPct val="25000"/>
              </a:spcBef>
              <a:buClrTx/>
              <a:buSzTx/>
              <a:buFont typeface="Webdings" panose="05030102010509060703" pitchFamily="18" charset="2"/>
              <a:buBlip>
                <a:blip r:embed="rId2"/>
              </a:buBlip>
            </a:pPr>
            <a:r>
              <a:rPr lang="en-US" altLang="en-US" dirty="0">
                <a:solidFill>
                  <a:srgbClr val="66FFFF"/>
                </a:solidFill>
              </a:rPr>
              <a:t>Location: </a:t>
            </a:r>
            <a:r>
              <a:rPr lang="en-US" altLang="en-US" dirty="0"/>
              <a:t>Identify where meetings will be held</a:t>
            </a:r>
          </a:p>
          <a:p>
            <a:pPr lvl="1">
              <a:lnSpc>
                <a:spcPct val="90000"/>
              </a:lnSpc>
              <a:spcBef>
                <a:spcPct val="25000"/>
              </a:spcBef>
            </a:pPr>
            <a:r>
              <a:rPr lang="en-US" altLang="en-US" dirty="0"/>
              <a:t>Either specifically, or a general geographic area</a:t>
            </a:r>
          </a:p>
          <a:p>
            <a:pPr lvl="2">
              <a:lnSpc>
                <a:spcPct val="90000"/>
              </a:lnSpc>
              <a:spcBef>
                <a:spcPct val="25000"/>
              </a:spcBef>
              <a:buClrTx/>
              <a:buSzTx/>
              <a:buFont typeface="Arial" panose="020B0604020202020204" pitchFamily="34" charset="0"/>
              <a:buBlip>
                <a:blip r:embed="rId3"/>
              </a:buBlip>
            </a:pPr>
            <a:r>
              <a:rPr lang="en-US" altLang="en-US" b="1" dirty="0"/>
              <a:t>e.g., at 45 Calvert Street in Annapolis</a:t>
            </a:r>
          </a:p>
          <a:p>
            <a:pPr lvl="2">
              <a:lnSpc>
                <a:spcPct val="90000"/>
              </a:lnSpc>
              <a:spcBef>
                <a:spcPct val="25000"/>
              </a:spcBef>
              <a:buClrTx/>
              <a:buSzTx/>
              <a:buFont typeface="Arial" panose="020B0604020202020204" pitchFamily="34" charset="0"/>
              <a:buBlip>
                <a:blip r:embed="rId3"/>
              </a:buBlip>
            </a:pPr>
            <a:r>
              <a:rPr lang="en-US" altLang="en-US" b="1" dirty="0"/>
              <a:t>Or, a location in the Baltimore/Annapolis area</a:t>
            </a:r>
          </a:p>
          <a:p>
            <a:pPr lvl="2">
              <a:lnSpc>
                <a:spcPct val="90000"/>
              </a:lnSpc>
              <a:spcBef>
                <a:spcPct val="25000"/>
              </a:spcBef>
              <a:buClrTx/>
              <a:buSzTx/>
              <a:buFont typeface="Arial" panose="020B0604020202020204" pitchFamily="34" charset="0"/>
              <a:buBlip>
                <a:blip r:embed="rId3"/>
              </a:buBlip>
            </a:pPr>
            <a:r>
              <a:rPr lang="en-US" altLang="en-US" b="1" dirty="0"/>
              <a:t>Or, a location on the Eastern Shore of Maryland</a:t>
            </a:r>
          </a:p>
          <a:p>
            <a:pPr lvl="2">
              <a:lnSpc>
                <a:spcPct val="90000"/>
              </a:lnSpc>
              <a:spcBef>
                <a:spcPct val="25000"/>
              </a:spcBef>
              <a:buClrTx/>
              <a:buSzTx/>
              <a:buFont typeface="Arial" panose="020B0604020202020204" pitchFamily="34" charset="0"/>
              <a:buBlip>
                <a:blip r:embed="rId3"/>
              </a:buBlip>
            </a:pPr>
            <a:r>
              <a:rPr lang="en-US" altLang="en-US" b="1" dirty="0"/>
              <a:t>Or, at the contractor’s office</a:t>
            </a:r>
          </a:p>
          <a:p>
            <a:pPr lvl="1">
              <a:lnSpc>
                <a:spcPct val="90000"/>
              </a:lnSpc>
              <a:spcBef>
                <a:spcPct val="25000"/>
              </a:spcBef>
            </a:pPr>
            <a:r>
              <a:rPr lang="en-US" altLang="en-US" dirty="0"/>
              <a:t>By specifying this, the vendor cannot claim its price didn’t include meeting at the noted location</a:t>
            </a:r>
          </a:p>
          <a:p>
            <a:pPr lvl="1">
              <a:lnSpc>
                <a:spcPct val="90000"/>
              </a:lnSpc>
              <a:spcBef>
                <a:spcPct val="25000"/>
              </a:spcBef>
            </a:pPr>
            <a:r>
              <a:rPr lang="en-US" altLang="en-US" dirty="0"/>
              <a:t>Or, the absence of an identified location(s) could be construed by vendors to mean anywhere within the boundaries of Maryland, and they may charge higher prices on this basis</a:t>
            </a:r>
          </a:p>
        </p:txBody>
      </p:sp>
    </p:spTree>
    <p:extLst>
      <p:ext uri="{BB962C8B-B14F-4D97-AF65-F5344CB8AC3E}">
        <p14:creationId xmlns:p14="http://schemas.microsoft.com/office/powerpoint/2010/main" val="3689067391"/>
      </p:ext>
    </p:extLst>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0054" name="Rectangle 2">
            <a:extLst>
              <a:ext uri="{FF2B5EF4-FFF2-40B4-BE49-F238E27FC236}">
                <a16:creationId xmlns:a16="http://schemas.microsoft.com/office/drawing/2014/main" id="{CD98F1BE-E1B6-4DD2-A411-44FE0AA076D9}"/>
              </a:ext>
            </a:extLst>
          </p:cNvPr>
          <p:cNvSpPr>
            <a:spLocks noGrp="1" noChangeArrowheads="1"/>
          </p:cNvSpPr>
          <p:nvPr>
            <p:ph type="title"/>
          </p:nvPr>
        </p:nvSpPr>
        <p:spPr>
          <a:xfrm>
            <a:off x="518474" y="152400"/>
            <a:ext cx="11100062"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2C56C"/>
                </a:solidFill>
              </a:rPr>
              <a:t>Meetings</a:t>
            </a:r>
            <a:r>
              <a:rPr lang="en-US" altLang="en-US" sz="3200" b="1" dirty="0">
                <a:solidFill>
                  <a:srgbClr val="F2C56C"/>
                </a:solidFill>
              </a:rPr>
              <a:t> </a:t>
            </a:r>
            <a:r>
              <a:rPr lang="en-US" altLang="en-US" sz="2400" dirty="0">
                <a:solidFill>
                  <a:srgbClr val="F2C56C"/>
                </a:solidFill>
              </a:rPr>
              <a:t>(Cont’d)</a:t>
            </a:r>
            <a:endParaRPr lang="en-US" altLang="en-US" sz="3200" dirty="0">
              <a:solidFill>
                <a:srgbClr val="F2C56C"/>
              </a:solidFill>
            </a:endParaRPr>
          </a:p>
        </p:txBody>
      </p:sp>
      <p:sp>
        <p:nvSpPr>
          <p:cNvPr id="8" name="Footer Placeholder 3">
            <a:extLst>
              <a:ext uri="{FF2B5EF4-FFF2-40B4-BE49-F238E27FC236}">
                <a16:creationId xmlns:a16="http://schemas.microsoft.com/office/drawing/2014/main" id="{1F027930-412A-4FEE-AD49-3BBB89852BE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A5B99C5B-C152-48E7-9E86-B6A094D89026}"/>
              </a:ext>
            </a:extLst>
          </p:cNvPr>
          <p:cNvSpPr>
            <a:spLocks noGrp="1"/>
          </p:cNvSpPr>
          <p:nvPr>
            <p:ph type="sldNum" sz="quarter" idx="12"/>
          </p:nvPr>
        </p:nvSpPr>
        <p:spPr/>
        <p:txBody>
          <a:bodyPr/>
          <a:lstStyle/>
          <a:p>
            <a:pPr>
              <a:defRPr/>
            </a:pPr>
            <a:fld id="{5613DAB8-5BCD-4C16-9A7E-6AD786783F58}" type="slidenum">
              <a:rPr lang="en-US" altLang="en-US"/>
              <a:pPr>
                <a:defRPr/>
              </a:pPr>
              <a:t>463</a:t>
            </a:fld>
            <a:endParaRPr lang="en-US" altLang="en-US" dirty="0"/>
          </a:p>
        </p:txBody>
      </p:sp>
      <p:sp>
        <p:nvSpPr>
          <p:cNvPr id="1410055" name="Text Box 3">
            <a:extLst>
              <a:ext uri="{FF2B5EF4-FFF2-40B4-BE49-F238E27FC236}">
                <a16:creationId xmlns:a16="http://schemas.microsoft.com/office/drawing/2014/main" id="{79985915-743E-4BC0-9FDE-EA42B361735B}"/>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0056" name="Text Box 4">
            <a:extLst>
              <a:ext uri="{FF2B5EF4-FFF2-40B4-BE49-F238E27FC236}">
                <a16:creationId xmlns:a16="http://schemas.microsoft.com/office/drawing/2014/main" id="{2C0C35E4-67CF-46F5-A10E-5AB08FA8DF08}"/>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0057" name="Text Box 5">
            <a:extLst>
              <a:ext uri="{FF2B5EF4-FFF2-40B4-BE49-F238E27FC236}">
                <a16:creationId xmlns:a16="http://schemas.microsoft.com/office/drawing/2014/main" id="{19CE106B-5CF4-4883-A69F-356794691725}"/>
              </a:ext>
            </a:extLst>
          </p:cNvPr>
          <p:cNvSpPr txBox="1">
            <a:spLocks noChangeArrowheads="1"/>
          </p:cNvSpPr>
          <p:nvPr/>
        </p:nvSpPr>
        <p:spPr bwMode="auto">
          <a:xfrm>
            <a:off x="1235679" y="1417163"/>
            <a:ext cx="10056847"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defRPr sz="2800">
                <a:solidFill>
                  <a:schemeClr val="tx1"/>
                </a:solidFill>
                <a:latin typeface="Arial" panose="020B0604020202020204" pitchFamily="34" charset="0"/>
              </a:defRPr>
            </a:lvl1pPr>
            <a:lvl2pPr marL="582613">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90000"/>
              </a:lnSpc>
              <a:spcBef>
                <a:spcPct val="25000"/>
              </a:spcBef>
              <a:buFont typeface="Webdings" panose="05030102010509060703" pitchFamily="18" charset="2"/>
              <a:buBlip>
                <a:blip r:embed="rId2"/>
              </a:buBlip>
            </a:pPr>
            <a:r>
              <a:rPr lang="en-US" altLang="en-US" sz="3200" dirty="0">
                <a:solidFill>
                  <a:srgbClr val="66FFFF"/>
                </a:solidFill>
              </a:rPr>
              <a:t>Option to conduct meetings electronically</a:t>
            </a:r>
          </a:p>
          <a:p>
            <a:pPr lvl="1">
              <a:lnSpc>
                <a:spcPct val="90000"/>
              </a:lnSpc>
              <a:spcBef>
                <a:spcPct val="25000"/>
              </a:spcBef>
              <a:buFont typeface="Arial" panose="020B0604020202020204" pitchFamily="34" charset="0"/>
              <a:buChar char="–"/>
            </a:pPr>
            <a:r>
              <a:rPr lang="en-US" altLang="en-US" dirty="0"/>
              <a:t>If an agency has the capability to do video conferencing</a:t>
            </a:r>
          </a:p>
          <a:p>
            <a:pPr lvl="1">
              <a:lnSpc>
                <a:spcPct val="90000"/>
              </a:lnSpc>
              <a:spcBef>
                <a:spcPct val="25000"/>
              </a:spcBef>
              <a:buFont typeface="Arial" panose="020B0604020202020204" pitchFamily="34" charset="0"/>
              <a:buChar char="–"/>
            </a:pPr>
            <a:r>
              <a:rPr lang="en-US" altLang="en-US" dirty="0"/>
              <a:t>At the </a:t>
            </a:r>
            <a:r>
              <a:rPr lang="en-US" altLang="en-US" b="1" u="sng" dirty="0"/>
              <a:t>agency’s</a:t>
            </a:r>
            <a:r>
              <a:rPr lang="en-US" altLang="en-US" b="1" dirty="0"/>
              <a:t> </a:t>
            </a:r>
            <a:r>
              <a:rPr lang="en-US" altLang="en-US" dirty="0"/>
              <a:t>option all, or specified meetings might be conducted electronically</a:t>
            </a:r>
          </a:p>
          <a:p>
            <a:pPr lvl="2">
              <a:lnSpc>
                <a:spcPct val="90000"/>
              </a:lnSpc>
              <a:spcBef>
                <a:spcPct val="25000"/>
              </a:spcBef>
              <a:buFont typeface="Webdings" panose="05030102010509060703" pitchFamily="18" charset="2"/>
              <a:buBlip>
                <a:blip r:embed="rId3"/>
              </a:buBlip>
            </a:pPr>
            <a:r>
              <a:rPr lang="en-US" altLang="en-US" sz="2400" dirty="0"/>
              <a:t>This potentially can save a lot of money for the contractor for travel expenses</a:t>
            </a:r>
          </a:p>
          <a:p>
            <a:pPr lvl="2">
              <a:lnSpc>
                <a:spcPct val="90000"/>
              </a:lnSpc>
              <a:spcBef>
                <a:spcPct val="25000"/>
              </a:spcBef>
              <a:buFont typeface="Webdings" panose="05030102010509060703" pitchFamily="18" charset="2"/>
              <a:buBlip>
                <a:blip r:embed="rId3"/>
              </a:buBlip>
            </a:pPr>
            <a:r>
              <a:rPr lang="en-US" altLang="en-US" sz="2400" dirty="0"/>
              <a:t>Hopefully, this savings will be reflected in the contractor’s prices</a:t>
            </a:r>
          </a:p>
          <a:p>
            <a:pPr lvl="2">
              <a:lnSpc>
                <a:spcPct val="90000"/>
              </a:lnSpc>
              <a:spcBef>
                <a:spcPct val="25000"/>
              </a:spcBef>
              <a:buFont typeface="Webdings" panose="05030102010509060703" pitchFamily="18" charset="2"/>
              <a:buBlip>
                <a:blip r:embed="rId3"/>
              </a:buBlip>
            </a:pPr>
            <a:r>
              <a:rPr lang="en-US" altLang="en-US" sz="2400" dirty="0"/>
              <a:t>Or, there can be a separate amount quoted by vendors that will be deducted from the contractor’s invoice for each electronic meeting</a:t>
            </a:r>
          </a:p>
          <a:p>
            <a:pPr lvl="3">
              <a:lnSpc>
                <a:spcPct val="90000"/>
              </a:lnSpc>
              <a:spcBef>
                <a:spcPct val="25000"/>
              </a:spcBef>
              <a:buFont typeface="Arial" panose="020B0604020202020204" pitchFamily="34" charset="0"/>
              <a:buChar char="–"/>
            </a:pPr>
            <a:r>
              <a:rPr lang="en-US" altLang="en-US" sz="2000" b="1" u="sng" dirty="0">
                <a:solidFill>
                  <a:srgbClr val="FFFF00"/>
                </a:solidFill>
              </a:rPr>
              <a:t>Even if meetings is not a separately billable item</a:t>
            </a:r>
          </a:p>
        </p:txBody>
      </p:sp>
    </p:spTree>
    <p:extLst>
      <p:ext uri="{BB962C8B-B14F-4D97-AF65-F5344CB8AC3E}">
        <p14:creationId xmlns:p14="http://schemas.microsoft.com/office/powerpoint/2010/main" val="390976297"/>
      </p:ext>
    </p:extLst>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1078" name="Rectangle 2">
            <a:extLst>
              <a:ext uri="{FF2B5EF4-FFF2-40B4-BE49-F238E27FC236}">
                <a16:creationId xmlns:a16="http://schemas.microsoft.com/office/drawing/2014/main" id="{74C6C088-F9D5-4B7F-A89D-C13D3CE962AC}"/>
              </a:ext>
            </a:extLst>
          </p:cNvPr>
          <p:cNvSpPr>
            <a:spLocks noGrp="1" noChangeArrowheads="1"/>
          </p:cNvSpPr>
          <p:nvPr>
            <p:ph type="title"/>
          </p:nvPr>
        </p:nvSpPr>
        <p:spPr>
          <a:xfrm>
            <a:off x="424206" y="152400"/>
            <a:ext cx="11260318"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2C56C"/>
                </a:solidFill>
              </a:rPr>
              <a:t>Meetings </a:t>
            </a:r>
            <a:r>
              <a:rPr lang="en-US" altLang="en-US" sz="2400" dirty="0">
                <a:solidFill>
                  <a:srgbClr val="F2C56C"/>
                </a:solidFill>
              </a:rPr>
              <a:t>(Cont’d)</a:t>
            </a:r>
            <a:endParaRPr lang="en-US" altLang="en-US" sz="3200" dirty="0">
              <a:solidFill>
                <a:srgbClr val="F2C56C"/>
              </a:solidFill>
            </a:endParaRPr>
          </a:p>
        </p:txBody>
      </p:sp>
      <p:sp>
        <p:nvSpPr>
          <p:cNvPr id="8" name="Footer Placeholder 3">
            <a:extLst>
              <a:ext uri="{FF2B5EF4-FFF2-40B4-BE49-F238E27FC236}">
                <a16:creationId xmlns:a16="http://schemas.microsoft.com/office/drawing/2014/main" id="{6F1CA06B-E037-40B4-A897-C6A9359598A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989347E4-D138-4430-9EE8-A25E2B358079}"/>
              </a:ext>
            </a:extLst>
          </p:cNvPr>
          <p:cNvSpPr>
            <a:spLocks noGrp="1"/>
          </p:cNvSpPr>
          <p:nvPr>
            <p:ph type="sldNum" sz="quarter" idx="12"/>
          </p:nvPr>
        </p:nvSpPr>
        <p:spPr/>
        <p:txBody>
          <a:bodyPr/>
          <a:lstStyle/>
          <a:p>
            <a:pPr>
              <a:defRPr/>
            </a:pPr>
            <a:fld id="{83CAE5AA-D135-4E37-BCF1-FB8FFBDF57CF}" type="slidenum">
              <a:rPr lang="en-US" altLang="en-US"/>
              <a:pPr>
                <a:defRPr/>
              </a:pPr>
              <a:t>464</a:t>
            </a:fld>
            <a:endParaRPr lang="en-US" altLang="en-US" dirty="0"/>
          </a:p>
        </p:txBody>
      </p:sp>
      <p:sp>
        <p:nvSpPr>
          <p:cNvPr id="1411079" name="Text Box 3">
            <a:extLst>
              <a:ext uri="{FF2B5EF4-FFF2-40B4-BE49-F238E27FC236}">
                <a16:creationId xmlns:a16="http://schemas.microsoft.com/office/drawing/2014/main" id="{67B90AEC-776C-467F-AF30-CBCDD22645F9}"/>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1080" name="Text Box 4">
            <a:extLst>
              <a:ext uri="{FF2B5EF4-FFF2-40B4-BE49-F238E27FC236}">
                <a16:creationId xmlns:a16="http://schemas.microsoft.com/office/drawing/2014/main" id="{61ADD57F-F5AB-4E94-A8E5-4EF82EBEDE90}"/>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1081" name="Text Box 5">
            <a:extLst>
              <a:ext uri="{FF2B5EF4-FFF2-40B4-BE49-F238E27FC236}">
                <a16:creationId xmlns:a16="http://schemas.microsoft.com/office/drawing/2014/main" id="{73E34233-6BE3-476E-8E89-831D801EB85D}"/>
              </a:ext>
            </a:extLst>
          </p:cNvPr>
          <p:cNvSpPr txBox="1">
            <a:spLocks noChangeArrowheads="1"/>
          </p:cNvSpPr>
          <p:nvPr/>
        </p:nvSpPr>
        <p:spPr bwMode="auto">
          <a:xfrm>
            <a:off x="1676400" y="1219201"/>
            <a:ext cx="8991600" cy="515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spcBef>
                <a:spcPct val="15000"/>
              </a:spcBef>
              <a:buClrTx/>
              <a:buSzTx/>
              <a:buFont typeface="Webdings" panose="05030102010509060703" pitchFamily="18" charset="2"/>
              <a:buBlip>
                <a:blip r:embed="rId2"/>
              </a:buBlip>
            </a:pPr>
            <a:r>
              <a:rPr lang="en-US" altLang="en-US" dirty="0">
                <a:solidFill>
                  <a:srgbClr val="66FFFF"/>
                </a:solidFill>
              </a:rPr>
              <a:t>Frequency: </a:t>
            </a:r>
            <a:r>
              <a:rPr lang="en-US" altLang="en-US" dirty="0"/>
              <a:t>State how frequently meetings:</a:t>
            </a:r>
          </a:p>
          <a:p>
            <a:pPr lvl="1">
              <a:lnSpc>
                <a:spcPct val="95000"/>
              </a:lnSpc>
              <a:spcBef>
                <a:spcPct val="15000"/>
              </a:spcBef>
            </a:pPr>
            <a:r>
              <a:rPr lang="en-US" altLang="en-US" b="1" u="sng" dirty="0">
                <a:solidFill>
                  <a:srgbClr val="FFFF00"/>
                </a:solidFill>
              </a:rPr>
              <a:t>Will</a:t>
            </a:r>
            <a:r>
              <a:rPr lang="en-US" altLang="en-US" b="1" dirty="0">
                <a:solidFill>
                  <a:srgbClr val="FFFF00"/>
                </a:solidFill>
              </a:rPr>
              <a:t> </a:t>
            </a:r>
            <a:r>
              <a:rPr lang="en-US" altLang="en-US" dirty="0"/>
              <a:t>or </a:t>
            </a:r>
            <a:r>
              <a:rPr lang="en-US" altLang="en-US" b="1" u="sng" dirty="0">
                <a:solidFill>
                  <a:srgbClr val="FFFF00"/>
                </a:solidFill>
              </a:rPr>
              <a:t>May</a:t>
            </a:r>
            <a:r>
              <a:rPr lang="en-US" altLang="en-US" b="1" dirty="0">
                <a:solidFill>
                  <a:srgbClr val="FFFF00"/>
                </a:solidFill>
              </a:rPr>
              <a:t> </a:t>
            </a:r>
            <a:r>
              <a:rPr lang="en-US" altLang="en-US" dirty="0"/>
              <a:t>be held</a:t>
            </a:r>
          </a:p>
          <a:p>
            <a:pPr lvl="2">
              <a:lnSpc>
                <a:spcPct val="95000"/>
              </a:lnSpc>
              <a:spcBef>
                <a:spcPct val="15000"/>
              </a:spcBef>
              <a:buClrTx/>
              <a:buSzTx/>
              <a:buFont typeface="Webdings" panose="05030102010509060703" pitchFamily="18" charset="2"/>
              <a:buBlip>
                <a:blip r:embed="rId3"/>
              </a:buBlip>
            </a:pPr>
            <a:r>
              <a:rPr lang="en-US" altLang="en-US" dirty="0"/>
              <a:t>A minimum or maximum number of meetings, or both, can be specified</a:t>
            </a:r>
          </a:p>
          <a:p>
            <a:pPr lvl="1">
              <a:lnSpc>
                <a:spcPct val="95000"/>
              </a:lnSpc>
              <a:spcBef>
                <a:spcPct val="15000"/>
              </a:spcBef>
            </a:pPr>
            <a:r>
              <a:rPr lang="en-US" altLang="en-US" dirty="0"/>
              <a:t>If the specific date of any meeting was not known in advance, provide the reasonable advance notice that will be provided for the meeting</a:t>
            </a:r>
          </a:p>
          <a:p>
            <a:pPr lvl="2">
              <a:lnSpc>
                <a:spcPct val="95000"/>
              </a:lnSpc>
              <a:spcBef>
                <a:spcPct val="15000"/>
              </a:spcBef>
              <a:buClrTx/>
              <a:buSzTx/>
              <a:buFont typeface="Arial" panose="020B0604020202020204" pitchFamily="34" charset="0"/>
              <a:buBlip>
                <a:blip r:embed="rId3"/>
              </a:buBlip>
            </a:pPr>
            <a:r>
              <a:rPr lang="en-US" altLang="en-US" sz="2800" dirty="0"/>
              <a:t>i.e., upon 3 working days notice</a:t>
            </a:r>
          </a:p>
          <a:p>
            <a:pPr lvl="1">
              <a:lnSpc>
                <a:spcPct val="95000"/>
              </a:lnSpc>
              <a:spcBef>
                <a:spcPct val="15000"/>
              </a:spcBef>
            </a:pPr>
            <a:r>
              <a:rPr lang="en-US" altLang="en-US" dirty="0"/>
              <a:t>Allow the State to determine:</a:t>
            </a:r>
          </a:p>
          <a:p>
            <a:pPr lvl="2">
              <a:lnSpc>
                <a:spcPct val="95000"/>
              </a:lnSpc>
              <a:spcBef>
                <a:spcPct val="15000"/>
              </a:spcBef>
              <a:buClrTx/>
              <a:buSzTx/>
              <a:buFont typeface="Webdings" panose="05030102010509060703" pitchFamily="18" charset="2"/>
              <a:buBlip>
                <a:blip r:embed="rId3"/>
              </a:buBlip>
            </a:pPr>
            <a:r>
              <a:rPr lang="en-US" altLang="en-US" dirty="0"/>
              <a:t>The number of meetings, when the number is variable</a:t>
            </a:r>
          </a:p>
          <a:p>
            <a:pPr lvl="2">
              <a:lnSpc>
                <a:spcPct val="95000"/>
              </a:lnSpc>
              <a:spcBef>
                <a:spcPct val="15000"/>
              </a:spcBef>
              <a:buClrTx/>
              <a:buSzTx/>
              <a:buFont typeface="Webdings" panose="05030102010509060703" pitchFamily="18" charset="2"/>
              <a:buBlip>
                <a:blip r:embed="rId3"/>
              </a:buBlip>
            </a:pPr>
            <a:r>
              <a:rPr lang="en-US" altLang="en-US" dirty="0"/>
              <a:t>If a given meeting can be cancelled as being unnecessary </a:t>
            </a:r>
          </a:p>
        </p:txBody>
      </p:sp>
    </p:spTree>
    <p:extLst>
      <p:ext uri="{BB962C8B-B14F-4D97-AF65-F5344CB8AC3E}">
        <p14:creationId xmlns:p14="http://schemas.microsoft.com/office/powerpoint/2010/main" val="1546093993"/>
      </p:ext>
    </p:extLst>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2102" name="Rectangle 2">
            <a:extLst>
              <a:ext uri="{FF2B5EF4-FFF2-40B4-BE49-F238E27FC236}">
                <a16:creationId xmlns:a16="http://schemas.microsoft.com/office/drawing/2014/main" id="{386E7817-C08D-4DEE-88D1-54E97F739241}"/>
              </a:ext>
            </a:extLst>
          </p:cNvPr>
          <p:cNvSpPr>
            <a:spLocks noGrp="1" noChangeArrowheads="1"/>
          </p:cNvSpPr>
          <p:nvPr>
            <p:ph type="title"/>
          </p:nvPr>
        </p:nvSpPr>
        <p:spPr>
          <a:xfrm>
            <a:off x="589175" y="152400"/>
            <a:ext cx="11005794"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2C56C"/>
                </a:solidFill>
              </a:rPr>
              <a:t>Meetings </a:t>
            </a:r>
            <a:r>
              <a:rPr lang="en-US" altLang="en-US" sz="2400" dirty="0">
                <a:solidFill>
                  <a:srgbClr val="F2C56C"/>
                </a:solidFill>
              </a:rPr>
              <a:t>(Cont’d)</a:t>
            </a:r>
            <a:endParaRPr lang="en-US" altLang="en-US" sz="3200" dirty="0">
              <a:solidFill>
                <a:srgbClr val="F2C56C"/>
              </a:solidFill>
            </a:endParaRPr>
          </a:p>
        </p:txBody>
      </p:sp>
      <p:sp>
        <p:nvSpPr>
          <p:cNvPr id="8" name="Footer Placeholder 3">
            <a:extLst>
              <a:ext uri="{FF2B5EF4-FFF2-40B4-BE49-F238E27FC236}">
                <a16:creationId xmlns:a16="http://schemas.microsoft.com/office/drawing/2014/main" id="{7140DE74-821F-463E-A20D-B8597AA7620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74D677B4-799B-43B6-8206-FD7A64690E1E}"/>
              </a:ext>
            </a:extLst>
          </p:cNvPr>
          <p:cNvSpPr>
            <a:spLocks noGrp="1"/>
          </p:cNvSpPr>
          <p:nvPr>
            <p:ph type="sldNum" sz="quarter" idx="12"/>
          </p:nvPr>
        </p:nvSpPr>
        <p:spPr/>
        <p:txBody>
          <a:bodyPr/>
          <a:lstStyle/>
          <a:p>
            <a:pPr>
              <a:defRPr/>
            </a:pPr>
            <a:fld id="{6443AF2F-7DF8-4C91-BC15-9CFF927508A5}" type="slidenum">
              <a:rPr lang="en-US" altLang="en-US"/>
              <a:pPr>
                <a:defRPr/>
              </a:pPr>
              <a:t>465</a:t>
            </a:fld>
            <a:endParaRPr lang="en-US" altLang="en-US" dirty="0"/>
          </a:p>
        </p:txBody>
      </p:sp>
      <p:sp>
        <p:nvSpPr>
          <p:cNvPr id="6" name="Footer Placeholder 3">
            <a:extLst>
              <a:ext uri="{FF2B5EF4-FFF2-40B4-BE49-F238E27FC236}">
                <a16:creationId xmlns:a16="http://schemas.microsoft.com/office/drawing/2014/main" id="{92ACDE63-E370-45C3-9DD2-BF8A3C448DD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412103" name="Text Box 3">
            <a:extLst>
              <a:ext uri="{FF2B5EF4-FFF2-40B4-BE49-F238E27FC236}">
                <a16:creationId xmlns:a16="http://schemas.microsoft.com/office/drawing/2014/main" id="{9D88224D-C1FB-4E23-B26E-0DF17577C30F}"/>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2104" name="Text Box 4">
            <a:extLst>
              <a:ext uri="{FF2B5EF4-FFF2-40B4-BE49-F238E27FC236}">
                <a16:creationId xmlns:a16="http://schemas.microsoft.com/office/drawing/2014/main" id="{78374F11-2BDF-442E-A639-C84AD884060B}"/>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2105" name="Text Box 5">
            <a:extLst>
              <a:ext uri="{FF2B5EF4-FFF2-40B4-BE49-F238E27FC236}">
                <a16:creationId xmlns:a16="http://schemas.microsoft.com/office/drawing/2014/main" id="{BCF50DAD-C37B-4EDA-A148-AF94D7754074}"/>
              </a:ext>
            </a:extLst>
          </p:cNvPr>
          <p:cNvSpPr txBox="1">
            <a:spLocks noChangeArrowheads="1"/>
          </p:cNvSpPr>
          <p:nvPr/>
        </p:nvSpPr>
        <p:spPr bwMode="auto">
          <a:xfrm>
            <a:off x="457200" y="1219201"/>
            <a:ext cx="11175476" cy="445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0000"/>
              </a:lnSpc>
              <a:spcBef>
                <a:spcPct val="15000"/>
              </a:spcBef>
              <a:buClrTx/>
              <a:buSzTx/>
              <a:buFont typeface="Webdings" panose="05030102010509060703" pitchFamily="18" charset="2"/>
              <a:buBlip>
                <a:blip r:embed="rId2"/>
              </a:buBlip>
            </a:pPr>
            <a:r>
              <a:rPr lang="en-US" altLang="en-US" dirty="0">
                <a:solidFill>
                  <a:srgbClr val="66FFFF"/>
                </a:solidFill>
              </a:rPr>
              <a:t>Duration: </a:t>
            </a:r>
            <a:r>
              <a:rPr lang="en-US" altLang="en-US" dirty="0"/>
              <a:t>State the typical meetings duration </a:t>
            </a:r>
          </a:p>
          <a:p>
            <a:pPr lvl="1">
              <a:lnSpc>
                <a:spcPct val="90000"/>
              </a:lnSpc>
              <a:spcBef>
                <a:spcPct val="15000"/>
              </a:spcBef>
            </a:pPr>
            <a:r>
              <a:rPr lang="en-US" altLang="en-US" dirty="0"/>
              <a:t>e.g., the contractor should allow a minimum of 1 hour, 2 hours, etc.. for each meeting</a:t>
            </a:r>
          </a:p>
          <a:p>
            <a:pPr lvl="1">
              <a:lnSpc>
                <a:spcPct val="90000"/>
              </a:lnSpc>
              <a:spcBef>
                <a:spcPct val="15000"/>
              </a:spcBef>
            </a:pPr>
            <a:r>
              <a:rPr lang="en-US" altLang="en-US" dirty="0"/>
              <a:t>It might also be prudent to state a maximum duration of a meeting, except under extraordinary circumstances </a:t>
            </a:r>
          </a:p>
          <a:p>
            <a:pPr lvl="1">
              <a:lnSpc>
                <a:spcPct val="90000"/>
              </a:lnSpc>
              <a:spcBef>
                <a:spcPct val="15000"/>
              </a:spcBef>
            </a:pPr>
            <a:r>
              <a:rPr lang="en-US" altLang="en-US" dirty="0"/>
              <a:t>State which contractor personnel must attend the full meeting, versus staff that might only attend a specific segment</a:t>
            </a:r>
          </a:p>
          <a:p>
            <a:pPr>
              <a:lnSpc>
                <a:spcPct val="90000"/>
              </a:lnSpc>
              <a:spcBef>
                <a:spcPct val="15000"/>
              </a:spcBef>
              <a:buClrTx/>
              <a:buSzTx/>
              <a:buFont typeface="Webdings" panose="05030102010509060703" pitchFamily="18" charset="2"/>
              <a:buBlip>
                <a:blip r:embed="rId2"/>
              </a:buBlip>
            </a:pPr>
            <a:r>
              <a:rPr lang="en-US" altLang="en-US" dirty="0"/>
              <a:t>Such information helps prevent the vendor from claiming its price didn’t include the meetings taking as long as they might</a:t>
            </a:r>
          </a:p>
        </p:txBody>
      </p:sp>
    </p:spTree>
    <p:extLst>
      <p:ext uri="{BB962C8B-B14F-4D97-AF65-F5344CB8AC3E}">
        <p14:creationId xmlns:p14="http://schemas.microsoft.com/office/powerpoint/2010/main" val="2187775859"/>
      </p:ext>
    </p:extLst>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26" name="Rectangle 2">
            <a:extLst>
              <a:ext uri="{FF2B5EF4-FFF2-40B4-BE49-F238E27FC236}">
                <a16:creationId xmlns:a16="http://schemas.microsoft.com/office/drawing/2014/main" id="{BD9CC95A-B0AC-478C-BB71-30F9739917FD}"/>
              </a:ext>
            </a:extLst>
          </p:cNvPr>
          <p:cNvSpPr>
            <a:spLocks noGrp="1" noChangeArrowheads="1"/>
          </p:cNvSpPr>
          <p:nvPr>
            <p:ph type="title"/>
          </p:nvPr>
        </p:nvSpPr>
        <p:spPr>
          <a:xfrm>
            <a:off x="344078" y="152400"/>
            <a:ext cx="11387580"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t>Meetings </a:t>
            </a:r>
            <a:r>
              <a:rPr lang="en-US" altLang="en-US" sz="2400" dirty="0"/>
              <a:t>(Cont’d)</a:t>
            </a:r>
            <a:endParaRPr lang="en-US" altLang="en-US" sz="3200" dirty="0"/>
          </a:p>
        </p:txBody>
      </p:sp>
      <p:sp>
        <p:nvSpPr>
          <p:cNvPr id="8" name="Footer Placeholder 3">
            <a:extLst>
              <a:ext uri="{FF2B5EF4-FFF2-40B4-BE49-F238E27FC236}">
                <a16:creationId xmlns:a16="http://schemas.microsoft.com/office/drawing/2014/main" id="{B2602AF5-FE44-42D6-92B8-0872EE5DBB1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54131C79-8ED0-4FEB-B440-C34BBC49AA4B}"/>
              </a:ext>
            </a:extLst>
          </p:cNvPr>
          <p:cNvSpPr>
            <a:spLocks noGrp="1"/>
          </p:cNvSpPr>
          <p:nvPr>
            <p:ph type="sldNum" sz="quarter" idx="12"/>
          </p:nvPr>
        </p:nvSpPr>
        <p:spPr/>
        <p:txBody>
          <a:bodyPr/>
          <a:lstStyle/>
          <a:p>
            <a:pPr>
              <a:defRPr/>
            </a:pPr>
            <a:fld id="{8079C1AD-1988-45C1-8A61-DFFBB2F32C74}" type="slidenum">
              <a:rPr lang="en-US" altLang="en-US"/>
              <a:pPr>
                <a:defRPr/>
              </a:pPr>
              <a:t>466</a:t>
            </a:fld>
            <a:endParaRPr lang="en-US" altLang="en-US" dirty="0"/>
          </a:p>
        </p:txBody>
      </p:sp>
      <p:sp>
        <p:nvSpPr>
          <p:cNvPr id="1413127" name="Text Box 3">
            <a:extLst>
              <a:ext uri="{FF2B5EF4-FFF2-40B4-BE49-F238E27FC236}">
                <a16:creationId xmlns:a16="http://schemas.microsoft.com/office/drawing/2014/main" id="{BF9256C1-C461-448D-AAFC-EBB18EC89058}"/>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3128" name="Text Box 4">
            <a:extLst>
              <a:ext uri="{FF2B5EF4-FFF2-40B4-BE49-F238E27FC236}">
                <a16:creationId xmlns:a16="http://schemas.microsoft.com/office/drawing/2014/main" id="{6A96FB5A-2A65-4F67-B75B-A000B0BC4F3C}"/>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3129" name="Text Box 5">
            <a:extLst>
              <a:ext uri="{FF2B5EF4-FFF2-40B4-BE49-F238E27FC236}">
                <a16:creationId xmlns:a16="http://schemas.microsoft.com/office/drawing/2014/main" id="{255769D4-570B-4AD6-957C-1073C6E4B1D8}"/>
              </a:ext>
            </a:extLst>
          </p:cNvPr>
          <p:cNvSpPr txBox="1">
            <a:spLocks noChangeArrowheads="1"/>
          </p:cNvSpPr>
          <p:nvPr/>
        </p:nvSpPr>
        <p:spPr bwMode="auto">
          <a:xfrm>
            <a:off x="1752600" y="1143001"/>
            <a:ext cx="8686800" cy="515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defRPr sz="2800">
                <a:solidFill>
                  <a:schemeClr val="tx1"/>
                </a:solidFill>
                <a:latin typeface="Arial" panose="020B0604020202020204" pitchFamily="34" charset="0"/>
              </a:defRPr>
            </a:lvl1pPr>
            <a:lvl2pPr marL="582613">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90000"/>
              </a:lnSpc>
              <a:spcBef>
                <a:spcPct val="25000"/>
              </a:spcBef>
              <a:buFont typeface="Webdings" panose="05030102010509060703" pitchFamily="18" charset="2"/>
              <a:buBlip>
                <a:blip r:embed="rId2"/>
              </a:buBlip>
            </a:pPr>
            <a:r>
              <a:rPr lang="en-US" altLang="en-US" sz="3200" dirty="0">
                <a:solidFill>
                  <a:srgbClr val="66FFFF"/>
                </a:solidFill>
              </a:rPr>
              <a:t>Minutes</a:t>
            </a:r>
          </a:p>
          <a:p>
            <a:pPr lvl="1">
              <a:lnSpc>
                <a:spcPct val="90000"/>
              </a:lnSpc>
              <a:spcBef>
                <a:spcPct val="25000"/>
              </a:spcBef>
              <a:buFont typeface="Arial" panose="020B0604020202020204" pitchFamily="34" charset="0"/>
              <a:buChar char="–"/>
            </a:pPr>
            <a:r>
              <a:rPr lang="en-US" altLang="en-US" dirty="0"/>
              <a:t>At each meeting someone should be designated to record what was:</a:t>
            </a:r>
          </a:p>
          <a:p>
            <a:pPr lvl="2">
              <a:lnSpc>
                <a:spcPct val="90000"/>
              </a:lnSpc>
              <a:spcBef>
                <a:spcPct val="25000"/>
              </a:spcBef>
              <a:buFont typeface="Arial" panose="020B0604020202020204" pitchFamily="34" charset="0"/>
              <a:buBlip>
                <a:blip r:embed="rId3"/>
              </a:buBlip>
            </a:pPr>
            <a:r>
              <a:rPr lang="en-US" altLang="en-US" sz="2400" dirty="0"/>
              <a:t>Discussed</a:t>
            </a:r>
          </a:p>
          <a:p>
            <a:pPr lvl="2">
              <a:lnSpc>
                <a:spcPct val="90000"/>
              </a:lnSpc>
              <a:spcBef>
                <a:spcPct val="25000"/>
              </a:spcBef>
              <a:buFont typeface="Arial" panose="020B0604020202020204" pitchFamily="34" charset="0"/>
              <a:buBlip>
                <a:blip r:embed="rId3"/>
              </a:buBlip>
            </a:pPr>
            <a:r>
              <a:rPr lang="en-US" altLang="en-US" sz="2400" dirty="0"/>
              <a:t>Decided upon</a:t>
            </a:r>
          </a:p>
          <a:p>
            <a:pPr lvl="2">
              <a:lnSpc>
                <a:spcPct val="90000"/>
              </a:lnSpc>
              <a:spcBef>
                <a:spcPct val="25000"/>
              </a:spcBef>
              <a:buFont typeface="Arial" panose="020B0604020202020204" pitchFamily="34" charset="0"/>
              <a:buBlip>
                <a:blip r:embed="rId3"/>
              </a:buBlip>
            </a:pPr>
            <a:r>
              <a:rPr lang="en-US" altLang="en-US" sz="2400" dirty="0"/>
              <a:t>Who was responsible to do what</a:t>
            </a:r>
          </a:p>
          <a:p>
            <a:pPr lvl="2">
              <a:lnSpc>
                <a:spcPct val="90000"/>
              </a:lnSpc>
              <a:spcBef>
                <a:spcPct val="25000"/>
              </a:spcBef>
              <a:buFont typeface="Arial" panose="020B0604020202020204" pitchFamily="34" charset="0"/>
              <a:buBlip>
                <a:blip r:embed="rId3"/>
              </a:buBlip>
            </a:pPr>
            <a:r>
              <a:rPr lang="en-US" altLang="en-US" sz="2400" dirty="0"/>
              <a:t>When specific actions are to be done</a:t>
            </a:r>
          </a:p>
          <a:p>
            <a:pPr lvl="2">
              <a:lnSpc>
                <a:spcPct val="90000"/>
              </a:lnSpc>
              <a:spcBef>
                <a:spcPct val="25000"/>
              </a:spcBef>
              <a:buFont typeface="Arial" panose="020B0604020202020204" pitchFamily="34" charset="0"/>
              <a:buBlip>
                <a:blip r:embed="rId3"/>
              </a:buBlip>
            </a:pPr>
            <a:r>
              <a:rPr lang="en-US" altLang="en-US" sz="2400" dirty="0"/>
              <a:t>The attendees who agreed to all this </a:t>
            </a:r>
          </a:p>
          <a:p>
            <a:pPr lvl="1">
              <a:lnSpc>
                <a:spcPct val="90000"/>
              </a:lnSpc>
              <a:spcBef>
                <a:spcPct val="25000"/>
              </a:spcBef>
              <a:buFont typeface="Arial" panose="020B0604020202020204" pitchFamily="34" charset="0"/>
              <a:buChar char="–"/>
            </a:pPr>
            <a:r>
              <a:rPr lang="en-US" altLang="en-US" dirty="0"/>
              <a:t>The solicitation should state who will be responsible for taking minutes</a:t>
            </a:r>
          </a:p>
          <a:p>
            <a:pPr lvl="2">
              <a:lnSpc>
                <a:spcPct val="90000"/>
              </a:lnSpc>
              <a:spcBef>
                <a:spcPct val="25000"/>
              </a:spcBef>
              <a:buFont typeface="Webdings" panose="05030102010509060703" pitchFamily="18" charset="2"/>
              <a:buBlip>
                <a:blip r:embed="rId3"/>
              </a:buBlip>
            </a:pPr>
            <a:r>
              <a:rPr lang="en-US" altLang="en-US" sz="2400" dirty="0"/>
              <a:t>The State, or the contractor</a:t>
            </a:r>
          </a:p>
          <a:p>
            <a:pPr lvl="3">
              <a:lnSpc>
                <a:spcPct val="90000"/>
              </a:lnSpc>
              <a:spcBef>
                <a:spcPct val="25000"/>
              </a:spcBef>
              <a:buFont typeface="Webdings" panose="05030102010509060703" pitchFamily="18" charset="2"/>
              <a:buChar char="N"/>
            </a:pPr>
            <a:r>
              <a:rPr lang="en-US" altLang="en-US" sz="2000" dirty="0"/>
              <a:t>This is another way to prevent future billing issues</a:t>
            </a:r>
          </a:p>
        </p:txBody>
      </p:sp>
    </p:spTree>
    <p:extLst>
      <p:ext uri="{BB962C8B-B14F-4D97-AF65-F5344CB8AC3E}">
        <p14:creationId xmlns:p14="http://schemas.microsoft.com/office/powerpoint/2010/main" val="1455410020"/>
      </p:ext>
    </p:extLst>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4150" name="Rectangle 2">
            <a:extLst>
              <a:ext uri="{FF2B5EF4-FFF2-40B4-BE49-F238E27FC236}">
                <a16:creationId xmlns:a16="http://schemas.microsoft.com/office/drawing/2014/main" id="{ADB15685-CB90-4E96-AC94-A1C5DEC2AABA}"/>
              </a:ext>
            </a:extLst>
          </p:cNvPr>
          <p:cNvSpPr>
            <a:spLocks noGrp="1" noChangeArrowheads="1"/>
          </p:cNvSpPr>
          <p:nvPr>
            <p:ph type="title"/>
          </p:nvPr>
        </p:nvSpPr>
        <p:spPr>
          <a:xfrm>
            <a:off x="382553" y="152400"/>
            <a:ext cx="11283117"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dirty="0">
                <a:solidFill>
                  <a:srgbClr val="F2C56C"/>
                </a:solidFill>
              </a:rPr>
              <a:t>Meetings </a:t>
            </a:r>
            <a:r>
              <a:rPr lang="en-US" altLang="en-US" sz="2400" dirty="0">
                <a:solidFill>
                  <a:srgbClr val="F2C56C"/>
                </a:solidFill>
              </a:rPr>
              <a:t>(Cont’d)</a:t>
            </a:r>
            <a:endParaRPr lang="en-US" altLang="en-US" sz="3200" dirty="0">
              <a:solidFill>
                <a:srgbClr val="F2C56C"/>
              </a:solidFill>
            </a:endParaRPr>
          </a:p>
        </p:txBody>
      </p:sp>
      <p:sp>
        <p:nvSpPr>
          <p:cNvPr id="8" name="Footer Placeholder 3">
            <a:extLst>
              <a:ext uri="{FF2B5EF4-FFF2-40B4-BE49-F238E27FC236}">
                <a16:creationId xmlns:a16="http://schemas.microsoft.com/office/drawing/2014/main" id="{BBBA88CF-4F90-4A54-A735-F84987B4B65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DF52B87-B802-4DB4-8E93-B3693C9AD968}"/>
              </a:ext>
            </a:extLst>
          </p:cNvPr>
          <p:cNvSpPr>
            <a:spLocks noGrp="1"/>
          </p:cNvSpPr>
          <p:nvPr>
            <p:ph type="sldNum" sz="quarter" idx="12"/>
          </p:nvPr>
        </p:nvSpPr>
        <p:spPr/>
        <p:txBody>
          <a:bodyPr/>
          <a:lstStyle/>
          <a:p>
            <a:pPr>
              <a:defRPr/>
            </a:pPr>
            <a:fld id="{704EA6AE-DD1F-4374-844A-DC07D2AFF88C}" type="slidenum">
              <a:rPr lang="en-US" altLang="en-US"/>
              <a:pPr>
                <a:defRPr/>
              </a:pPr>
              <a:t>467</a:t>
            </a:fld>
            <a:endParaRPr lang="en-US" altLang="en-US" dirty="0"/>
          </a:p>
        </p:txBody>
      </p:sp>
      <p:sp>
        <p:nvSpPr>
          <p:cNvPr id="1414151" name="Text Box 3">
            <a:extLst>
              <a:ext uri="{FF2B5EF4-FFF2-40B4-BE49-F238E27FC236}">
                <a16:creationId xmlns:a16="http://schemas.microsoft.com/office/drawing/2014/main" id="{B7915BB0-0359-4C2C-BA85-038C01A96854}"/>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4152" name="Text Box 4">
            <a:extLst>
              <a:ext uri="{FF2B5EF4-FFF2-40B4-BE49-F238E27FC236}">
                <a16:creationId xmlns:a16="http://schemas.microsoft.com/office/drawing/2014/main" id="{D9D04774-5E60-4E48-BE4C-16D55CB690C0}"/>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4153" name="Text Box 5">
            <a:extLst>
              <a:ext uri="{FF2B5EF4-FFF2-40B4-BE49-F238E27FC236}">
                <a16:creationId xmlns:a16="http://schemas.microsoft.com/office/drawing/2014/main" id="{7D3AD018-0C95-45C1-AFA8-81D2C2548827}"/>
              </a:ext>
            </a:extLst>
          </p:cNvPr>
          <p:cNvSpPr txBox="1">
            <a:spLocks noChangeArrowheads="1"/>
          </p:cNvSpPr>
          <p:nvPr/>
        </p:nvSpPr>
        <p:spPr bwMode="auto">
          <a:xfrm>
            <a:off x="1752600" y="1295400"/>
            <a:ext cx="8686800" cy="502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defRPr sz="2800">
                <a:solidFill>
                  <a:schemeClr val="tx1"/>
                </a:solidFill>
                <a:latin typeface="Arial" panose="020B0604020202020204" pitchFamily="34" charset="0"/>
              </a:defRPr>
            </a:lvl1pPr>
            <a:lvl2pPr marL="582613">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spcBef>
                <a:spcPct val="25000"/>
              </a:spcBef>
              <a:buFont typeface="Webdings" panose="05030102010509060703" pitchFamily="18" charset="2"/>
              <a:buBlip>
                <a:blip r:embed="rId2"/>
              </a:buBlip>
            </a:pPr>
            <a:r>
              <a:rPr lang="en-US" altLang="en-US" sz="3200" dirty="0">
                <a:solidFill>
                  <a:srgbClr val="66FFFF"/>
                </a:solidFill>
              </a:rPr>
              <a:t>Minutes</a:t>
            </a:r>
          </a:p>
          <a:p>
            <a:pPr lvl="1">
              <a:spcBef>
                <a:spcPct val="25000"/>
              </a:spcBef>
              <a:buFont typeface="Arial" panose="020B0604020202020204" pitchFamily="34" charset="0"/>
              <a:buChar char="–"/>
            </a:pPr>
            <a:r>
              <a:rPr lang="en-US" altLang="en-US" dirty="0"/>
              <a:t>Require the minutes to be:</a:t>
            </a:r>
          </a:p>
          <a:p>
            <a:pPr lvl="2">
              <a:spcBef>
                <a:spcPct val="25000"/>
              </a:spcBef>
              <a:buFont typeface="Webdings" panose="05030102010509060703" pitchFamily="18" charset="2"/>
              <a:buBlip>
                <a:blip r:embed="rId3"/>
              </a:buBlip>
            </a:pPr>
            <a:r>
              <a:rPr lang="en-US" altLang="en-US" sz="2400" dirty="0"/>
              <a:t>Completed in a given format, agreed to by the State</a:t>
            </a:r>
            <a:r>
              <a:rPr lang="en-US" altLang="en-US" dirty="0"/>
              <a:t> </a:t>
            </a:r>
          </a:p>
          <a:p>
            <a:pPr lvl="2">
              <a:spcBef>
                <a:spcPct val="25000"/>
              </a:spcBef>
              <a:buFont typeface="Webdings" panose="05030102010509060703" pitchFamily="18" charset="2"/>
              <a:buBlip>
                <a:blip r:embed="rId3"/>
              </a:buBlip>
            </a:pPr>
            <a:r>
              <a:rPr lang="en-US" altLang="en-US" sz="2400" dirty="0"/>
              <a:t>Completed within a given timeframe</a:t>
            </a:r>
          </a:p>
          <a:p>
            <a:pPr lvl="3">
              <a:spcBef>
                <a:spcPct val="25000"/>
              </a:spcBef>
              <a:buFont typeface="Arial" panose="020B0604020202020204" pitchFamily="34" charset="0"/>
              <a:buChar char="–"/>
            </a:pPr>
            <a:r>
              <a:rPr lang="en-US" altLang="en-US" sz="2000" b="1" dirty="0"/>
              <a:t>e.g., within 3 business days of the meeting</a:t>
            </a:r>
          </a:p>
          <a:p>
            <a:pPr lvl="2">
              <a:spcBef>
                <a:spcPct val="25000"/>
              </a:spcBef>
              <a:buFont typeface="Webdings" panose="05030102010509060703" pitchFamily="18" charset="2"/>
              <a:buBlip>
                <a:blip r:embed="rId3"/>
              </a:buBlip>
            </a:pPr>
            <a:r>
              <a:rPr lang="en-US" altLang="en-US" sz="2400" dirty="0"/>
              <a:t>Circulated to the key attendees for comments and concurrence</a:t>
            </a:r>
          </a:p>
          <a:p>
            <a:pPr lvl="3">
              <a:spcBef>
                <a:spcPct val="25000"/>
              </a:spcBef>
              <a:buFont typeface="Arial" panose="020B0604020202020204" pitchFamily="34" charset="0"/>
              <a:buChar char="–"/>
            </a:pPr>
            <a:r>
              <a:rPr lang="en-US" altLang="en-US" sz="2000" dirty="0"/>
              <a:t>State the means of circulation</a:t>
            </a:r>
          </a:p>
          <a:p>
            <a:pPr lvl="3">
              <a:spcBef>
                <a:spcPct val="25000"/>
              </a:spcBef>
              <a:buFont typeface="Arial" panose="020B0604020202020204" pitchFamily="34" charset="0"/>
              <a:buChar char="–"/>
            </a:pPr>
            <a:r>
              <a:rPr lang="en-US" altLang="en-US" sz="2000" dirty="0"/>
              <a:t>e.g., electronically in a given software program, etc..</a:t>
            </a:r>
          </a:p>
          <a:p>
            <a:pPr lvl="1">
              <a:spcBef>
                <a:spcPct val="25000"/>
              </a:spcBef>
              <a:buFont typeface="Arial" panose="020B0604020202020204" pitchFamily="34" charset="0"/>
              <a:buChar char="–"/>
            </a:pPr>
            <a:r>
              <a:rPr lang="en-US" altLang="en-US" dirty="0"/>
              <a:t>Require a written confirmation that the minutes, as accepted, are accurate</a:t>
            </a:r>
          </a:p>
        </p:txBody>
      </p:sp>
    </p:spTree>
    <p:extLst>
      <p:ext uri="{BB962C8B-B14F-4D97-AF65-F5344CB8AC3E}">
        <p14:creationId xmlns:p14="http://schemas.microsoft.com/office/powerpoint/2010/main" val="3022674429"/>
      </p:ext>
    </p:extLst>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5174" name="Rectangle 2">
            <a:extLst>
              <a:ext uri="{FF2B5EF4-FFF2-40B4-BE49-F238E27FC236}">
                <a16:creationId xmlns:a16="http://schemas.microsoft.com/office/drawing/2014/main" id="{09738790-9359-4CCC-ADF2-B7A550A4E688}"/>
              </a:ext>
            </a:extLst>
          </p:cNvPr>
          <p:cNvSpPr>
            <a:spLocks noGrp="1" noChangeArrowheads="1"/>
          </p:cNvSpPr>
          <p:nvPr>
            <p:ph type="title"/>
          </p:nvPr>
        </p:nvSpPr>
        <p:spPr>
          <a:xfrm>
            <a:off x="480767" y="152400"/>
            <a:ext cx="11123629" cy="990600"/>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99FF33"/>
                </a:solidFill>
              </a:rPr>
            </a:br>
            <a:r>
              <a:rPr lang="en-US" altLang="en-US" sz="2400" dirty="0">
                <a:solidFill>
                  <a:srgbClr val="3399FF"/>
                </a:solidFill>
              </a:rPr>
              <a:t> </a:t>
            </a:r>
            <a:r>
              <a:rPr lang="en-US" altLang="en-US" sz="3200" dirty="0">
                <a:solidFill>
                  <a:srgbClr val="F2C56C"/>
                </a:solidFill>
              </a:rPr>
              <a:t>Meetings </a:t>
            </a:r>
            <a:r>
              <a:rPr lang="en-US" altLang="en-US" sz="2400" dirty="0">
                <a:solidFill>
                  <a:srgbClr val="F2C56C"/>
                </a:solidFill>
              </a:rPr>
              <a:t>(Cont’d)</a:t>
            </a:r>
            <a:endParaRPr lang="en-US" altLang="en-US" sz="3200" dirty="0">
              <a:solidFill>
                <a:srgbClr val="F2C56C"/>
              </a:solidFill>
            </a:endParaRPr>
          </a:p>
        </p:txBody>
      </p:sp>
      <p:sp>
        <p:nvSpPr>
          <p:cNvPr id="8" name="Footer Placeholder 3">
            <a:extLst>
              <a:ext uri="{FF2B5EF4-FFF2-40B4-BE49-F238E27FC236}">
                <a16:creationId xmlns:a16="http://schemas.microsoft.com/office/drawing/2014/main" id="{B61BC5F5-0DB8-47E7-9048-1AE9D63B9A0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0318D715-CED7-4652-A1E0-2D62E22BD31D}"/>
              </a:ext>
            </a:extLst>
          </p:cNvPr>
          <p:cNvSpPr>
            <a:spLocks noGrp="1"/>
          </p:cNvSpPr>
          <p:nvPr>
            <p:ph type="sldNum" sz="quarter" idx="12"/>
          </p:nvPr>
        </p:nvSpPr>
        <p:spPr/>
        <p:txBody>
          <a:bodyPr/>
          <a:lstStyle/>
          <a:p>
            <a:pPr>
              <a:defRPr/>
            </a:pPr>
            <a:fld id="{856C6A50-6DB9-4AD6-A592-7A79E548C398}" type="slidenum">
              <a:rPr lang="en-US" altLang="en-US"/>
              <a:pPr>
                <a:defRPr/>
              </a:pPr>
              <a:t>468</a:t>
            </a:fld>
            <a:endParaRPr lang="en-US" altLang="en-US" dirty="0"/>
          </a:p>
        </p:txBody>
      </p:sp>
      <p:sp>
        <p:nvSpPr>
          <p:cNvPr id="1415175" name="Text Box 3">
            <a:extLst>
              <a:ext uri="{FF2B5EF4-FFF2-40B4-BE49-F238E27FC236}">
                <a16:creationId xmlns:a16="http://schemas.microsoft.com/office/drawing/2014/main" id="{A41B649F-29A1-4B0D-9690-AD5E4FBFF3BD}"/>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5176" name="Text Box 4">
            <a:extLst>
              <a:ext uri="{FF2B5EF4-FFF2-40B4-BE49-F238E27FC236}">
                <a16:creationId xmlns:a16="http://schemas.microsoft.com/office/drawing/2014/main" id="{8533B960-C4C4-442F-ACAF-5A2E57D8CC99}"/>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5177" name="Text Box 5">
            <a:extLst>
              <a:ext uri="{FF2B5EF4-FFF2-40B4-BE49-F238E27FC236}">
                <a16:creationId xmlns:a16="http://schemas.microsoft.com/office/drawing/2014/main" id="{F7C44694-D995-4581-9639-3E1E87099B2F}"/>
              </a:ext>
            </a:extLst>
          </p:cNvPr>
          <p:cNvSpPr txBox="1">
            <a:spLocks noChangeArrowheads="1"/>
          </p:cNvSpPr>
          <p:nvPr/>
        </p:nvSpPr>
        <p:spPr bwMode="auto">
          <a:xfrm>
            <a:off x="1752600" y="1295401"/>
            <a:ext cx="8610600" cy="497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spcBef>
                <a:spcPct val="25000"/>
              </a:spcBef>
              <a:buClrTx/>
              <a:buSzTx/>
              <a:buFont typeface="Webdings" panose="05030102010509060703" pitchFamily="18" charset="2"/>
              <a:buBlip>
                <a:blip r:embed="rId2"/>
              </a:buBlip>
            </a:pPr>
            <a:r>
              <a:rPr lang="en-US" altLang="en-US" dirty="0">
                <a:solidFill>
                  <a:srgbClr val="66FFFF"/>
                </a:solidFill>
              </a:rPr>
              <a:t>Reserve the right to require unscheduled meetings because of performance issues</a:t>
            </a:r>
          </a:p>
          <a:p>
            <a:pPr lvl="1">
              <a:lnSpc>
                <a:spcPct val="95000"/>
              </a:lnSpc>
              <a:spcBef>
                <a:spcPct val="25000"/>
              </a:spcBef>
            </a:pPr>
            <a:r>
              <a:rPr lang="en-US" altLang="en-US" dirty="0"/>
              <a:t>State in the solicitation that the contractor may not bill for such unscheduled meetings that result because of its performance shortcomings</a:t>
            </a:r>
          </a:p>
          <a:p>
            <a:pPr lvl="1">
              <a:lnSpc>
                <a:spcPct val="95000"/>
              </a:lnSpc>
              <a:spcBef>
                <a:spcPct val="25000"/>
              </a:spcBef>
            </a:pPr>
            <a:r>
              <a:rPr lang="en-US" altLang="en-US" dirty="0"/>
              <a:t>If possible, state where such meetings would be, or could be held</a:t>
            </a:r>
          </a:p>
          <a:p>
            <a:pPr lvl="1">
              <a:lnSpc>
                <a:spcPct val="95000"/>
              </a:lnSpc>
              <a:spcBef>
                <a:spcPct val="25000"/>
              </a:spcBef>
            </a:pPr>
            <a:r>
              <a:rPr lang="en-US" altLang="en-US" dirty="0"/>
              <a:t>State how much advance notice will be provided for such meetings and the required attendance</a:t>
            </a:r>
          </a:p>
          <a:p>
            <a:pPr lvl="2">
              <a:lnSpc>
                <a:spcPct val="95000"/>
              </a:lnSpc>
              <a:spcBef>
                <a:spcPct val="25000"/>
              </a:spcBef>
              <a:buClrTx/>
              <a:buSzTx/>
              <a:buFont typeface="Webdings" panose="05030102010509060703" pitchFamily="18" charset="2"/>
              <a:buBlip>
                <a:blip r:embed="rId3"/>
              </a:buBlip>
            </a:pPr>
            <a:r>
              <a:rPr lang="en-US" altLang="en-US" dirty="0"/>
              <a:t>The advanced notice should be reasonable given the severity of the problem(s)</a:t>
            </a:r>
          </a:p>
        </p:txBody>
      </p:sp>
    </p:spTree>
    <p:extLst>
      <p:ext uri="{BB962C8B-B14F-4D97-AF65-F5344CB8AC3E}">
        <p14:creationId xmlns:p14="http://schemas.microsoft.com/office/powerpoint/2010/main" val="3964482000"/>
      </p:ext>
    </p:extLst>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6198" name="Rectangle 2">
            <a:extLst>
              <a:ext uri="{FF2B5EF4-FFF2-40B4-BE49-F238E27FC236}">
                <a16:creationId xmlns:a16="http://schemas.microsoft.com/office/drawing/2014/main" id="{8DDC8C40-3BD4-4A3E-B0D8-993A61827186}"/>
              </a:ext>
            </a:extLst>
          </p:cNvPr>
          <p:cNvSpPr>
            <a:spLocks noGrp="1" noChangeArrowheads="1"/>
          </p:cNvSpPr>
          <p:nvPr>
            <p:ph type="title"/>
          </p:nvPr>
        </p:nvSpPr>
        <p:spPr>
          <a:xfrm>
            <a:off x="1828800" y="277814"/>
            <a:ext cx="8610600" cy="1017587"/>
          </a:xfrm>
        </p:spPr>
        <p:txBody>
          <a:bodyPr>
            <a:normAutofit fontScale="90000"/>
          </a:bodyPr>
          <a:lstStyle/>
          <a:p>
            <a:pPr eaLnBrk="1" hangingPunct="1"/>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99FF33"/>
                </a:solidFill>
              </a:rPr>
            </a:br>
            <a:r>
              <a:rPr lang="en-US" altLang="en-US" sz="2400" dirty="0">
                <a:solidFill>
                  <a:srgbClr val="3399FF"/>
                </a:solidFill>
              </a:rPr>
              <a:t> </a:t>
            </a:r>
            <a:r>
              <a:rPr lang="en-US" altLang="en-US" sz="3200" dirty="0"/>
              <a:t>Formal, periodic performance evaluations</a:t>
            </a:r>
            <a:endParaRPr lang="en-US" altLang="en-US" sz="2400" b="1" dirty="0"/>
          </a:p>
        </p:txBody>
      </p:sp>
      <p:sp>
        <p:nvSpPr>
          <p:cNvPr id="9" name="Footer Placeholder 3">
            <a:extLst>
              <a:ext uri="{FF2B5EF4-FFF2-40B4-BE49-F238E27FC236}">
                <a16:creationId xmlns:a16="http://schemas.microsoft.com/office/drawing/2014/main" id="{EF0D9F5B-CBE8-4FFE-BF32-8F40876AE73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C1DE3B7B-68C7-4398-9082-89EEFAC0F01F}"/>
              </a:ext>
            </a:extLst>
          </p:cNvPr>
          <p:cNvSpPr>
            <a:spLocks noGrp="1"/>
          </p:cNvSpPr>
          <p:nvPr>
            <p:ph type="sldNum" sz="quarter" idx="12"/>
          </p:nvPr>
        </p:nvSpPr>
        <p:spPr/>
        <p:txBody>
          <a:bodyPr/>
          <a:lstStyle/>
          <a:p>
            <a:pPr>
              <a:defRPr/>
            </a:pPr>
            <a:fld id="{37D9D84F-E174-4437-AE68-F86DFC091818}" type="slidenum">
              <a:rPr lang="en-US" altLang="en-US"/>
              <a:pPr>
                <a:defRPr/>
              </a:pPr>
              <a:t>469</a:t>
            </a:fld>
            <a:endParaRPr lang="en-US" altLang="en-US" dirty="0"/>
          </a:p>
        </p:txBody>
      </p:sp>
      <p:sp>
        <p:nvSpPr>
          <p:cNvPr id="1416199" name="Text Box 3">
            <a:extLst>
              <a:ext uri="{FF2B5EF4-FFF2-40B4-BE49-F238E27FC236}">
                <a16:creationId xmlns:a16="http://schemas.microsoft.com/office/drawing/2014/main" id="{97103DE5-BA54-4FF5-9098-6387BC2B9FB4}"/>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6200" name="Text Box 4">
            <a:extLst>
              <a:ext uri="{FF2B5EF4-FFF2-40B4-BE49-F238E27FC236}">
                <a16:creationId xmlns:a16="http://schemas.microsoft.com/office/drawing/2014/main" id="{D57CE74E-EAA9-4820-AE77-38A939B44642}"/>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6201" name="Text Box 5">
            <a:extLst>
              <a:ext uri="{FF2B5EF4-FFF2-40B4-BE49-F238E27FC236}">
                <a16:creationId xmlns:a16="http://schemas.microsoft.com/office/drawing/2014/main" id="{C0862FF3-5E63-42C6-8D17-C0290ACDB2A6}"/>
              </a:ext>
            </a:extLst>
          </p:cNvPr>
          <p:cNvSpPr txBox="1">
            <a:spLocks noChangeArrowheads="1"/>
          </p:cNvSpPr>
          <p:nvPr/>
        </p:nvSpPr>
        <p:spPr bwMode="auto">
          <a:xfrm>
            <a:off x="2209800" y="1143001"/>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dirty="0">
              <a:solidFill>
                <a:srgbClr val="FFFF00"/>
              </a:solidFill>
            </a:endParaRPr>
          </a:p>
        </p:txBody>
      </p:sp>
      <p:sp>
        <p:nvSpPr>
          <p:cNvPr id="1416202" name="Text Box 6">
            <a:extLst>
              <a:ext uri="{FF2B5EF4-FFF2-40B4-BE49-F238E27FC236}">
                <a16:creationId xmlns:a16="http://schemas.microsoft.com/office/drawing/2014/main" id="{394D5002-FA43-49A8-B4E6-EEF4D5287569}"/>
              </a:ext>
            </a:extLst>
          </p:cNvPr>
          <p:cNvSpPr txBox="1">
            <a:spLocks noChangeArrowheads="1"/>
          </p:cNvSpPr>
          <p:nvPr/>
        </p:nvSpPr>
        <p:spPr bwMode="auto">
          <a:xfrm>
            <a:off x="2514600" y="2133600"/>
            <a:ext cx="7391400" cy="3367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0000"/>
              </a:lnSpc>
              <a:buClrTx/>
              <a:buSzTx/>
              <a:buFont typeface="Webdings" panose="05030102010509060703" pitchFamily="18" charset="2"/>
              <a:buBlip>
                <a:blip r:embed="rId2"/>
              </a:buBlip>
            </a:pPr>
            <a:r>
              <a:rPr lang="en-US" altLang="en-US" dirty="0"/>
              <a:t>i.e., subjective score cards</a:t>
            </a:r>
          </a:p>
          <a:p>
            <a:pPr>
              <a:lnSpc>
                <a:spcPct val="90000"/>
              </a:lnSpc>
              <a:buClrTx/>
              <a:buSzTx/>
              <a:buFont typeface="Webdings" panose="05030102010509060703" pitchFamily="18" charset="2"/>
              <a:buBlip>
                <a:blip r:embed="rId2"/>
              </a:buBlip>
            </a:pPr>
            <a:r>
              <a:rPr lang="en-US" altLang="en-US" dirty="0"/>
              <a:t>If these will be used:</a:t>
            </a:r>
          </a:p>
          <a:p>
            <a:pPr lvl="1"/>
            <a:r>
              <a:rPr lang="en-US" altLang="en-US" dirty="0"/>
              <a:t>How frequently will they be done?</a:t>
            </a:r>
          </a:p>
          <a:p>
            <a:pPr lvl="1"/>
            <a:r>
              <a:rPr lang="en-US" altLang="en-US" dirty="0"/>
              <a:t>Who will do them?</a:t>
            </a:r>
          </a:p>
          <a:p>
            <a:pPr lvl="1"/>
            <a:r>
              <a:rPr lang="en-US" altLang="en-US" dirty="0"/>
              <a:t>What will be evaluated?</a:t>
            </a:r>
          </a:p>
          <a:p>
            <a:pPr lvl="2">
              <a:lnSpc>
                <a:spcPct val="90000"/>
              </a:lnSpc>
              <a:buClrTx/>
              <a:buSzTx/>
              <a:buFont typeface="Webdings" panose="05030102010509060703" pitchFamily="18" charset="2"/>
              <a:buBlip>
                <a:blip r:embed="rId3"/>
              </a:buBlip>
            </a:pPr>
            <a:r>
              <a:rPr lang="en-US" altLang="en-US" dirty="0"/>
              <a:t>Will the contractor be permitted to participate in the design and content of the evaluation?</a:t>
            </a:r>
          </a:p>
        </p:txBody>
      </p:sp>
    </p:spTree>
    <p:extLst>
      <p:ext uri="{BB962C8B-B14F-4D97-AF65-F5344CB8AC3E}">
        <p14:creationId xmlns:p14="http://schemas.microsoft.com/office/powerpoint/2010/main" val="10715061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7ADB97-4C2C-4B91-BDA9-C4C34EB71FBC}"/>
              </a:ext>
            </a:extLst>
          </p:cNvPr>
          <p:cNvSpPr>
            <a:spLocks noGrp="1"/>
          </p:cNvSpPr>
          <p:nvPr>
            <p:ph type="title"/>
          </p:nvPr>
        </p:nvSpPr>
        <p:spPr>
          <a:xfrm>
            <a:off x="139959" y="121299"/>
            <a:ext cx="11818776" cy="698833"/>
          </a:xfrm>
        </p:spPr>
        <p:txBody>
          <a:bodyPr>
            <a:normAutofit/>
          </a:bodyPr>
          <a:lstStyle/>
          <a:p>
            <a:r>
              <a:rPr lang="en-US" sz="4000" b="0" dirty="0"/>
              <a:t>where am I?</a:t>
            </a:r>
            <a:r>
              <a:rPr lang="en-US" sz="4000" dirty="0"/>
              <a:t> </a:t>
            </a:r>
            <a:r>
              <a:rPr lang="en-US" sz="4000" b="0" dirty="0"/>
              <a:t>Numbering organization</a:t>
            </a:r>
          </a:p>
        </p:txBody>
      </p:sp>
      <p:sp>
        <p:nvSpPr>
          <p:cNvPr id="8" name="Content Placeholder 7">
            <a:extLst>
              <a:ext uri="{FF2B5EF4-FFF2-40B4-BE49-F238E27FC236}">
                <a16:creationId xmlns:a16="http://schemas.microsoft.com/office/drawing/2014/main" id="{5AFC8EBB-65D3-4FCE-93B8-C96A7DBCF4B8}"/>
              </a:ext>
            </a:extLst>
          </p:cNvPr>
          <p:cNvSpPr>
            <a:spLocks noGrp="1"/>
          </p:cNvSpPr>
          <p:nvPr>
            <p:ph idx="1"/>
          </p:nvPr>
        </p:nvSpPr>
        <p:spPr>
          <a:xfrm>
            <a:off x="233265" y="774441"/>
            <a:ext cx="11728580" cy="5971592"/>
          </a:xfrm>
        </p:spPr>
        <p:txBody>
          <a:bodyPr>
            <a:normAutofit fontScale="92500" lnSpcReduction="20000"/>
          </a:bodyPr>
          <a:lstStyle/>
          <a:p>
            <a:r>
              <a:rPr lang="en-US" dirty="0"/>
              <a:t>It is OK to use letters and Roman Numerals with a numbering organization as long as they are relatively short so that you don’t lose track of the section you are in, such as:</a:t>
            </a:r>
          </a:p>
          <a:p>
            <a:r>
              <a:rPr lang="en-US" dirty="0"/>
              <a:t>4</a:t>
            </a:r>
          </a:p>
          <a:p>
            <a:pPr lvl="1"/>
            <a:r>
              <a:rPr lang="en-US" dirty="0"/>
              <a:t>4.1</a:t>
            </a:r>
          </a:p>
          <a:p>
            <a:pPr lvl="2"/>
            <a:r>
              <a:rPr lang="en-US" dirty="0"/>
              <a:t>A</a:t>
            </a:r>
          </a:p>
          <a:p>
            <a:pPr lvl="2"/>
            <a:r>
              <a:rPr lang="en-US" dirty="0"/>
              <a:t>B</a:t>
            </a:r>
          </a:p>
          <a:p>
            <a:pPr lvl="1"/>
            <a:r>
              <a:rPr lang="en-US" dirty="0"/>
              <a:t>4.2</a:t>
            </a:r>
          </a:p>
          <a:p>
            <a:pPr lvl="2"/>
            <a:r>
              <a:rPr lang="en-US" dirty="0"/>
              <a:t>4.2.1</a:t>
            </a:r>
          </a:p>
          <a:p>
            <a:pPr lvl="3"/>
            <a:r>
              <a:rPr lang="en-US" dirty="0"/>
              <a:t>a</a:t>
            </a:r>
          </a:p>
          <a:p>
            <a:pPr lvl="3"/>
            <a:r>
              <a:rPr lang="en-US" dirty="0"/>
              <a:t>b</a:t>
            </a:r>
          </a:p>
          <a:p>
            <a:pPr lvl="3"/>
            <a:r>
              <a:rPr lang="en-US" dirty="0"/>
              <a:t>c</a:t>
            </a:r>
          </a:p>
          <a:p>
            <a:pPr lvl="2"/>
            <a:r>
              <a:rPr lang="en-US" dirty="0"/>
              <a:t>4.2.2</a:t>
            </a:r>
          </a:p>
        </p:txBody>
      </p:sp>
      <p:sp>
        <p:nvSpPr>
          <p:cNvPr id="5" name="Footer Placeholder 4">
            <a:extLst>
              <a:ext uri="{FF2B5EF4-FFF2-40B4-BE49-F238E27FC236}">
                <a16:creationId xmlns:a16="http://schemas.microsoft.com/office/drawing/2014/main" id="{C29DBBFC-0597-4798-8521-3A8EB969009A}"/>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6" name="Slide Number Placeholder 5">
            <a:extLst>
              <a:ext uri="{FF2B5EF4-FFF2-40B4-BE49-F238E27FC236}">
                <a16:creationId xmlns:a16="http://schemas.microsoft.com/office/drawing/2014/main" id="{8D78D2C8-6E0D-4D08-B2C6-343ADB4D46EC}"/>
              </a:ext>
            </a:extLst>
          </p:cNvPr>
          <p:cNvSpPr>
            <a:spLocks noGrp="1"/>
          </p:cNvSpPr>
          <p:nvPr>
            <p:ph type="sldNum" sz="quarter" idx="12"/>
          </p:nvPr>
        </p:nvSpPr>
        <p:spPr/>
        <p:txBody>
          <a:bodyPr/>
          <a:lstStyle/>
          <a:p>
            <a:fld id="{D57F1E4F-1CFF-5643-939E-02111984F565}" type="slidenum">
              <a:rPr lang="en-US" smtClean="0"/>
              <a:t>47</a:t>
            </a:fld>
            <a:endParaRPr lang="en-US" dirty="0"/>
          </a:p>
        </p:txBody>
      </p:sp>
    </p:spTree>
    <p:extLst>
      <p:ext uri="{BB962C8B-B14F-4D97-AF65-F5344CB8AC3E}">
        <p14:creationId xmlns:p14="http://schemas.microsoft.com/office/powerpoint/2010/main" val="2612194216"/>
      </p:ext>
    </p:extLst>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7222" name="Rectangle 2">
            <a:extLst>
              <a:ext uri="{FF2B5EF4-FFF2-40B4-BE49-F238E27FC236}">
                <a16:creationId xmlns:a16="http://schemas.microsoft.com/office/drawing/2014/main" id="{4079F1DA-F193-4868-91B0-E7F3D68E4F37}"/>
              </a:ext>
            </a:extLst>
          </p:cNvPr>
          <p:cNvSpPr>
            <a:spLocks noGrp="1" noChangeArrowheads="1"/>
          </p:cNvSpPr>
          <p:nvPr>
            <p:ph type="title"/>
          </p:nvPr>
        </p:nvSpPr>
        <p:spPr>
          <a:xfrm>
            <a:off x="1676400" y="277814"/>
            <a:ext cx="8839200" cy="865187"/>
          </a:xfrm>
        </p:spPr>
        <p:txBody>
          <a:bodyPr>
            <a:normAutofit fontScale="90000"/>
          </a:bodyPr>
          <a:lstStyle/>
          <a:p>
            <a:pPr eaLnBrk="1" hangingPunct="1"/>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99FF33"/>
                </a:solidFill>
              </a:rPr>
            </a:br>
            <a:r>
              <a:rPr lang="en-US" altLang="en-US" sz="2400" dirty="0">
                <a:solidFill>
                  <a:srgbClr val="3399FF"/>
                </a:solidFill>
              </a:rPr>
              <a:t> </a:t>
            </a:r>
            <a:r>
              <a:rPr lang="en-US" altLang="en-US" sz="3200" dirty="0"/>
              <a:t>Periodic performance evaluations</a:t>
            </a:r>
            <a:r>
              <a:rPr lang="en-US" altLang="en-US" sz="2400" dirty="0"/>
              <a:t> (Cont’d)</a:t>
            </a:r>
            <a:endParaRPr lang="en-US" altLang="en-US" sz="2400" b="1" dirty="0"/>
          </a:p>
        </p:txBody>
      </p:sp>
      <p:sp>
        <p:nvSpPr>
          <p:cNvPr id="9" name="Footer Placeholder 3">
            <a:extLst>
              <a:ext uri="{FF2B5EF4-FFF2-40B4-BE49-F238E27FC236}">
                <a16:creationId xmlns:a16="http://schemas.microsoft.com/office/drawing/2014/main" id="{C87BC3FC-55AA-417E-8F1E-1A8566182525}"/>
              </a:ext>
            </a:extLst>
          </p:cNvPr>
          <p:cNvSpPr>
            <a:spLocks noGrp="1"/>
          </p:cNvSpPr>
          <p:nvPr>
            <p:ph type="ftr" sz="quarter" idx="11"/>
          </p:nvPr>
        </p:nvSpPr>
        <p:spPr>
          <a:xfrm>
            <a:off x="368412" y="6419461"/>
            <a:ext cx="9881120" cy="326572"/>
          </a:xfrm>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51E9BB35-6A15-402D-B2F2-83C47CB9A799}"/>
              </a:ext>
            </a:extLst>
          </p:cNvPr>
          <p:cNvSpPr>
            <a:spLocks noGrp="1"/>
          </p:cNvSpPr>
          <p:nvPr>
            <p:ph type="sldNum" sz="quarter" idx="12"/>
          </p:nvPr>
        </p:nvSpPr>
        <p:spPr/>
        <p:txBody>
          <a:bodyPr/>
          <a:lstStyle/>
          <a:p>
            <a:pPr>
              <a:defRPr/>
            </a:pPr>
            <a:fld id="{4106D159-B88C-4CF6-9A7E-F7FCE9E6A708}" type="slidenum">
              <a:rPr lang="en-US" altLang="en-US"/>
              <a:pPr>
                <a:defRPr/>
              </a:pPr>
              <a:t>470</a:t>
            </a:fld>
            <a:endParaRPr lang="en-US" altLang="en-US" dirty="0"/>
          </a:p>
        </p:txBody>
      </p:sp>
      <p:sp>
        <p:nvSpPr>
          <p:cNvPr id="8" name="Slide Number Placeholder 4">
            <a:extLst>
              <a:ext uri="{FF2B5EF4-FFF2-40B4-BE49-F238E27FC236}">
                <a16:creationId xmlns:a16="http://schemas.microsoft.com/office/drawing/2014/main" id="{C7209017-A5CD-4D16-B6A6-284AECE92DD0}"/>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417223" name="Text Box 3">
            <a:extLst>
              <a:ext uri="{FF2B5EF4-FFF2-40B4-BE49-F238E27FC236}">
                <a16:creationId xmlns:a16="http://schemas.microsoft.com/office/drawing/2014/main" id="{878E4797-C604-4588-8F5F-CE121C6D92D3}"/>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7224" name="Text Box 4">
            <a:extLst>
              <a:ext uri="{FF2B5EF4-FFF2-40B4-BE49-F238E27FC236}">
                <a16:creationId xmlns:a16="http://schemas.microsoft.com/office/drawing/2014/main" id="{3532349C-FD82-4A68-9E20-439CA1BC9CB9}"/>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7225" name="Text Box 5">
            <a:extLst>
              <a:ext uri="{FF2B5EF4-FFF2-40B4-BE49-F238E27FC236}">
                <a16:creationId xmlns:a16="http://schemas.microsoft.com/office/drawing/2014/main" id="{F96AF4C4-ABA1-49FF-AB1E-BB8DC4414F89}"/>
              </a:ext>
            </a:extLst>
          </p:cNvPr>
          <p:cNvSpPr txBox="1">
            <a:spLocks noChangeArrowheads="1"/>
          </p:cNvSpPr>
          <p:nvPr/>
        </p:nvSpPr>
        <p:spPr bwMode="auto">
          <a:xfrm>
            <a:off x="2209800" y="1143001"/>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dirty="0">
              <a:solidFill>
                <a:srgbClr val="FFFF00"/>
              </a:solidFill>
            </a:endParaRPr>
          </a:p>
        </p:txBody>
      </p:sp>
      <p:sp>
        <p:nvSpPr>
          <p:cNvPr id="1417226" name="Text Box 6">
            <a:extLst>
              <a:ext uri="{FF2B5EF4-FFF2-40B4-BE49-F238E27FC236}">
                <a16:creationId xmlns:a16="http://schemas.microsoft.com/office/drawing/2014/main" id="{55AD173D-2FA7-4AA3-BEC4-49CFF67F620A}"/>
              </a:ext>
            </a:extLst>
          </p:cNvPr>
          <p:cNvSpPr txBox="1">
            <a:spLocks noChangeArrowheads="1"/>
          </p:cNvSpPr>
          <p:nvPr/>
        </p:nvSpPr>
        <p:spPr bwMode="auto">
          <a:xfrm>
            <a:off x="1752600" y="1447801"/>
            <a:ext cx="8686800" cy="487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buClrTx/>
              <a:buSzTx/>
              <a:buFont typeface="Webdings" panose="05030102010509060703" pitchFamily="18" charset="2"/>
              <a:buBlip>
                <a:blip r:embed="rId2"/>
              </a:buBlip>
            </a:pPr>
            <a:r>
              <a:rPr lang="en-US" altLang="en-US" dirty="0"/>
              <a:t>The contractor should be:</a:t>
            </a:r>
          </a:p>
          <a:p>
            <a:pPr lvl="1">
              <a:lnSpc>
                <a:spcPct val="95000"/>
              </a:lnSpc>
            </a:pPr>
            <a:r>
              <a:rPr lang="en-US" altLang="en-US" dirty="0"/>
              <a:t>Required to acknowledge receipt</a:t>
            </a:r>
          </a:p>
          <a:p>
            <a:pPr lvl="1">
              <a:lnSpc>
                <a:spcPct val="95000"/>
              </a:lnSpc>
            </a:pPr>
            <a:r>
              <a:rPr lang="en-US" altLang="en-US" dirty="0"/>
              <a:t>Required to provide a remediation plan for sub-par performance</a:t>
            </a:r>
          </a:p>
          <a:p>
            <a:pPr lvl="1">
              <a:lnSpc>
                <a:spcPct val="95000"/>
              </a:lnSpc>
            </a:pPr>
            <a:r>
              <a:rPr lang="en-US" altLang="en-US" dirty="0"/>
              <a:t>Permitted to contest the evaluation by providing a rebuttal for anything it doesn’t agree with</a:t>
            </a:r>
          </a:p>
          <a:p>
            <a:pPr lvl="1">
              <a:lnSpc>
                <a:spcPct val="95000"/>
              </a:lnSpc>
            </a:pPr>
            <a:r>
              <a:rPr lang="en-US" altLang="en-US" dirty="0"/>
              <a:t>The contractor’s rebuttal should be:</a:t>
            </a:r>
          </a:p>
          <a:p>
            <a:pPr lvl="2">
              <a:lnSpc>
                <a:spcPct val="95000"/>
              </a:lnSpc>
              <a:buClrTx/>
              <a:buSzTx/>
              <a:buFont typeface="Webdings" panose="05030102010509060703" pitchFamily="18" charset="2"/>
              <a:buBlip>
                <a:blip r:embed="rId3"/>
              </a:buBlip>
            </a:pPr>
            <a:r>
              <a:rPr lang="en-US" altLang="en-US" dirty="0"/>
              <a:t>Maintained in the agency file, the same as the agency’s own evaluation</a:t>
            </a:r>
          </a:p>
          <a:p>
            <a:pPr lvl="2">
              <a:lnSpc>
                <a:spcPct val="95000"/>
              </a:lnSpc>
              <a:buClrTx/>
              <a:buSzTx/>
              <a:buFont typeface="Webdings" panose="05030102010509060703" pitchFamily="18" charset="2"/>
              <a:buBlip>
                <a:blip r:embed="rId3"/>
              </a:buBlip>
            </a:pPr>
            <a:r>
              <a:rPr lang="en-US" altLang="en-US" dirty="0"/>
              <a:t>Provided to other agencies that inquire about the contractor’s performance   </a:t>
            </a:r>
          </a:p>
        </p:txBody>
      </p:sp>
    </p:spTree>
    <p:extLst>
      <p:ext uri="{BB962C8B-B14F-4D97-AF65-F5344CB8AC3E}">
        <p14:creationId xmlns:p14="http://schemas.microsoft.com/office/powerpoint/2010/main" val="2729808600"/>
      </p:ext>
    </p:extLst>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8246" name="Rectangle 2">
            <a:extLst>
              <a:ext uri="{FF2B5EF4-FFF2-40B4-BE49-F238E27FC236}">
                <a16:creationId xmlns:a16="http://schemas.microsoft.com/office/drawing/2014/main" id="{6C7F6ED5-E702-47C4-8325-2F042711C854}"/>
              </a:ext>
            </a:extLst>
          </p:cNvPr>
          <p:cNvSpPr>
            <a:spLocks noGrp="1" noChangeArrowheads="1"/>
          </p:cNvSpPr>
          <p:nvPr>
            <p:ph type="title"/>
          </p:nvPr>
        </p:nvSpPr>
        <p:spPr>
          <a:xfrm>
            <a:off x="558280" y="277814"/>
            <a:ext cx="11046116" cy="856052"/>
          </a:xfrm>
        </p:spPr>
        <p:txBody>
          <a:bodyPr>
            <a:normAutofit fontScale="90000"/>
          </a:bodyPr>
          <a:lstStyle/>
          <a:p>
            <a:pPr eaLnBrk="1" hangingPunct="1">
              <a:lnSpc>
                <a:spcPct val="90000"/>
              </a:lnSpc>
            </a:pPr>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b="1" dirty="0">
                <a:solidFill>
                  <a:srgbClr val="66FFFF"/>
                </a:solidFill>
              </a:rPr>
              <a:t>Independent Audits</a:t>
            </a:r>
            <a:r>
              <a:rPr lang="en-US" altLang="en-US" sz="3200" dirty="0">
                <a:solidFill>
                  <a:srgbClr val="66FFFF"/>
                </a:solidFill>
              </a:rPr>
              <a:t> </a:t>
            </a:r>
          </a:p>
        </p:txBody>
      </p:sp>
      <p:sp>
        <p:nvSpPr>
          <p:cNvPr id="9" name="Footer Placeholder 3">
            <a:extLst>
              <a:ext uri="{FF2B5EF4-FFF2-40B4-BE49-F238E27FC236}">
                <a16:creationId xmlns:a16="http://schemas.microsoft.com/office/drawing/2014/main" id="{AE92C959-8F04-4622-BB3E-7A979809C4C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BA102458-13D1-4DE2-AFCA-06C4C343B99A}"/>
              </a:ext>
            </a:extLst>
          </p:cNvPr>
          <p:cNvSpPr>
            <a:spLocks noGrp="1"/>
          </p:cNvSpPr>
          <p:nvPr>
            <p:ph type="sldNum" sz="quarter" idx="12"/>
          </p:nvPr>
        </p:nvSpPr>
        <p:spPr/>
        <p:txBody>
          <a:bodyPr/>
          <a:lstStyle/>
          <a:p>
            <a:pPr>
              <a:defRPr/>
            </a:pPr>
            <a:fld id="{D0FDF27F-41AC-4986-B8F7-A804488354C8}" type="slidenum">
              <a:rPr lang="en-US" altLang="en-US"/>
              <a:pPr>
                <a:defRPr/>
              </a:pPr>
              <a:t>471</a:t>
            </a:fld>
            <a:endParaRPr lang="en-US" altLang="en-US" dirty="0"/>
          </a:p>
        </p:txBody>
      </p:sp>
      <p:sp>
        <p:nvSpPr>
          <p:cNvPr id="1418247" name="Text Box 3">
            <a:extLst>
              <a:ext uri="{FF2B5EF4-FFF2-40B4-BE49-F238E27FC236}">
                <a16:creationId xmlns:a16="http://schemas.microsoft.com/office/drawing/2014/main" id="{070DA91B-92C5-410A-82D3-947BBB2C876C}"/>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8248" name="Text Box 4">
            <a:extLst>
              <a:ext uri="{FF2B5EF4-FFF2-40B4-BE49-F238E27FC236}">
                <a16:creationId xmlns:a16="http://schemas.microsoft.com/office/drawing/2014/main" id="{BE836C57-81BD-40FD-A767-1DBB250B7BA5}"/>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8249" name="Text Box 5">
            <a:extLst>
              <a:ext uri="{FF2B5EF4-FFF2-40B4-BE49-F238E27FC236}">
                <a16:creationId xmlns:a16="http://schemas.microsoft.com/office/drawing/2014/main" id="{929A815F-280C-4493-8435-5E3565B7270B}"/>
              </a:ext>
            </a:extLst>
          </p:cNvPr>
          <p:cNvSpPr txBox="1">
            <a:spLocks noChangeArrowheads="1"/>
          </p:cNvSpPr>
          <p:nvPr/>
        </p:nvSpPr>
        <p:spPr bwMode="auto">
          <a:xfrm>
            <a:off x="2209800" y="1143001"/>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dirty="0">
              <a:solidFill>
                <a:srgbClr val="FFFF00"/>
              </a:solidFill>
            </a:endParaRPr>
          </a:p>
        </p:txBody>
      </p:sp>
      <p:sp>
        <p:nvSpPr>
          <p:cNvPr id="1418250" name="Text Box 6">
            <a:extLst>
              <a:ext uri="{FF2B5EF4-FFF2-40B4-BE49-F238E27FC236}">
                <a16:creationId xmlns:a16="http://schemas.microsoft.com/office/drawing/2014/main" id="{D6F064C4-B9E2-4270-9C36-7B49AFBF21E9}"/>
              </a:ext>
            </a:extLst>
          </p:cNvPr>
          <p:cNvSpPr txBox="1">
            <a:spLocks noChangeArrowheads="1"/>
          </p:cNvSpPr>
          <p:nvPr/>
        </p:nvSpPr>
        <p:spPr bwMode="auto">
          <a:xfrm>
            <a:off x="1676400" y="1219201"/>
            <a:ext cx="8839200" cy="519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85000"/>
              </a:lnSpc>
              <a:spcBef>
                <a:spcPct val="25000"/>
              </a:spcBef>
              <a:buClrTx/>
              <a:buSzTx/>
              <a:buFont typeface="Webdings" panose="05030102010509060703" pitchFamily="18" charset="2"/>
              <a:buBlip>
                <a:blip r:embed="rId2"/>
              </a:buBlip>
            </a:pPr>
            <a:r>
              <a:rPr lang="en-US" altLang="en-US" dirty="0"/>
              <a:t>Should there be a requirement for the vendor, at its own expense, to have an </a:t>
            </a:r>
            <a:r>
              <a:rPr lang="en-US" altLang="en-US" b="1" dirty="0">
                <a:solidFill>
                  <a:srgbClr val="F2C56C"/>
                </a:solidFill>
              </a:rPr>
              <a:t>independent audit</a:t>
            </a:r>
            <a:r>
              <a:rPr lang="en-US" altLang="en-US" dirty="0">
                <a:solidFill>
                  <a:srgbClr val="F2C56C"/>
                </a:solidFill>
              </a:rPr>
              <a:t> </a:t>
            </a:r>
            <a:r>
              <a:rPr lang="en-US" altLang="en-US" dirty="0"/>
              <a:t>or </a:t>
            </a:r>
            <a:r>
              <a:rPr lang="en-US" altLang="en-US" b="1" dirty="0">
                <a:solidFill>
                  <a:srgbClr val="FFFF00"/>
                </a:solidFill>
              </a:rPr>
              <a:t>Independent Verification &amp; Validation (IV &amp; V) </a:t>
            </a:r>
            <a:r>
              <a:rPr lang="en-US" altLang="en-US" dirty="0"/>
              <a:t>conducted of some or all aspects of its performance?</a:t>
            </a:r>
          </a:p>
          <a:p>
            <a:pPr>
              <a:lnSpc>
                <a:spcPct val="85000"/>
              </a:lnSpc>
              <a:spcBef>
                <a:spcPct val="25000"/>
              </a:spcBef>
              <a:buClrTx/>
              <a:buSzTx/>
              <a:buFont typeface="Webdings" panose="05030102010509060703" pitchFamily="18" charset="2"/>
              <a:buBlip>
                <a:blip r:embed="rId2"/>
              </a:buBlip>
            </a:pPr>
            <a:r>
              <a:rPr lang="en-US" altLang="en-US" dirty="0"/>
              <a:t>If so, there needs to be a described mechanism for how the audit or IV &amp; V will be independent despite the fact the contractor is the entity that hired the vendor/auditor and will pay for the audit or IV &amp; V</a:t>
            </a:r>
          </a:p>
          <a:p>
            <a:pPr lvl="2">
              <a:lnSpc>
                <a:spcPct val="85000"/>
              </a:lnSpc>
              <a:spcBef>
                <a:spcPct val="25000"/>
              </a:spcBef>
              <a:buClrTx/>
              <a:buSzTx/>
              <a:buFont typeface="Arial" panose="020B0604020202020204" pitchFamily="34" charset="0"/>
              <a:buChar char="–"/>
            </a:pPr>
            <a:r>
              <a:rPr lang="en-US" altLang="en-US" sz="2800" dirty="0"/>
              <a:t>This could be an evaluation factor for evaluated procurements</a:t>
            </a:r>
          </a:p>
        </p:txBody>
      </p:sp>
    </p:spTree>
    <p:extLst>
      <p:ext uri="{BB962C8B-B14F-4D97-AF65-F5344CB8AC3E}">
        <p14:creationId xmlns:p14="http://schemas.microsoft.com/office/powerpoint/2010/main" val="2050261389"/>
      </p:ext>
    </p:extLst>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9270" name="Rectangle 2">
            <a:extLst>
              <a:ext uri="{FF2B5EF4-FFF2-40B4-BE49-F238E27FC236}">
                <a16:creationId xmlns:a16="http://schemas.microsoft.com/office/drawing/2014/main" id="{A7E29F61-F0EF-43AC-BBF9-E5B2CF1F9C92}"/>
              </a:ext>
            </a:extLst>
          </p:cNvPr>
          <p:cNvSpPr>
            <a:spLocks noGrp="1" noChangeArrowheads="1"/>
          </p:cNvSpPr>
          <p:nvPr>
            <p:ph type="title"/>
          </p:nvPr>
        </p:nvSpPr>
        <p:spPr>
          <a:xfrm>
            <a:off x="707010" y="277814"/>
            <a:ext cx="10864392" cy="636587"/>
          </a:xfrm>
        </p:spPr>
        <p:txBody>
          <a:bodyPr>
            <a:normAutofit fontScale="90000"/>
          </a:bodyPr>
          <a:lstStyle/>
          <a:p>
            <a:pPr eaLnBrk="1" hangingPunct="1"/>
            <a:r>
              <a:rPr lang="en-US" altLang="en-US" sz="4000" dirty="0">
                <a:solidFill>
                  <a:srgbClr val="99FF33"/>
                </a:solidFill>
              </a:rPr>
              <a:t>Monitoring Performance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200" b="1" dirty="0">
                <a:solidFill>
                  <a:srgbClr val="66FFFF"/>
                </a:solidFill>
              </a:rPr>
              <a:t>Independent Audits</a:t>
            </a:r>
            <a:r>
              <a:rPr lang="en-US" altLang="en-US" sz="3200" dirty="0">
                <a:solidFill>
                  <a:srgbClr val="66FFFF"/>
                </a:solidFill>
              </a:rPr>
              <a:t> </a:t>
            </a:r>
            <a:r>
              <a:rPr lang="en-US" altLang="en-US" sz="2400" dirty="0">
                <a:solidFill>
                  <a:srgbClr val="66FFFF"/>
                </a:solidFill>
              </a:rPr>
              <a:t>(Cont’d)</a:t>
            </a:r>
            <a:endParaRPr lang="en-US" altLang="en-US" sz="3200" dirty="0">
              <a:solidFill>
                <a:srgbClr val="66FFFF"/>
              </a:solidFill>
            </a:endParaRPr>
          </a:p>
        </p:txBody>
      </p:sp>
      <p:sp>
        <p:nvSpPr>
          <p:cNvPr id="9" name="Footer Placeholder 3">
            <a:extLst>
              <a:ext uri="{FF2B5EF4-FFF2-40B4-BE49-F238E27FC236}">
                <a16:creationId xmlns:a16="http://schemas.microsoft.com/office/drawing/2014/main" id="{89FC1140-2E8F-45A2-93E3-31AB84A9E01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624F2D5D-783C-4632-9926-802D257F18AC}"/>
              </a:ext>
            </a:extLst>
          </p:cNvPr>
          <p:cNvSpPr>
            <a:spLocks noGrp="1"/>
          </p:cNvSpPr>
          <p:nvPr>
            <p:ph type="sldNum" sz="quarter" idx="12"/>
          </p:nvPr>
        </p:nvSpPr>
        <p:spPr/>
        <p:txBody>
          <a:bodyPr/>
          <a:lstStyle/>
          <a:p>
            <a:pPr>
              <a:defRPr/>
            </a:pPr>
            <a:fld id="{B4F5DD26-947F-4D14-959A-5617F5286FDC}" type="slidenum">
              <a:rPr lang="en-US" altLang="en-US"/>
              <a:pPr>
                <a:defRPr/>
              </a:pPr>
              <a:t>472</a:t>
            </a:fld>
            <a:endParaRPr lang="en-US" altLang="en-US" dirty="0"/>
          </a:p>
        </p:txBody>
      </p:sp>
      <p:sp>
        <p:nvSpPr>
          <p:cNvPr id="1419271" name="Text Box 3">
            <a:extLst>
              <a:ext uri="{FF2B5EF4-FFF2-40B4-BE49-F238E27FC236}">
                <a16:creationId xmlns:a16="http://schemas.microsoft.com/office/drawing/2014/main" id="{178CCB8C-CF57-4025-9484-4AE5588A133F}"/>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19272" name="Text Box 4">
            <a:extLst>
              <a:ext uri="{FF2B5EF4-FFF2-40B4-BE49-F238E27FC236}">
                <a16:creationId xmlns:a16="http://schemas.microsoft.com/office/drawing/2014/main" id="{40392A1B-25C0-4AB0-A8A1-F5A42D1A512D}"/>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19273" name="Text Box 5">
            <a:extLst>
              <a:ext uri="{FF2B5EF4-FFF2-40B4-BE49-F238E27FC236}">
                <a16:creationId xmlns:a16="http://schemas.microsoft.com/office/drawing/2014/main" id="{4F495317-0159-4F4D-B018-275D03BA5EB3}"/>
              </a:ext>
            </a:extLst>
          </p:cNvPr>
          <p:cNvSpPr txBox="1">
            <a:spLocks noChangeArrowheads="1"/>
          </p:cNvSpPr>
          <p:nvPr/>
        </p:nvSpPr>
        <p:spPr bwMode="auto">
          <a:xfrm>
            <a:off x="2209800" y="1143001"/>
            <a:ext cx="8001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endParaRPr lang="en-US" altLang="en-US" sz="4000" dirty="0">
              <a:solidFill>
                <a:srgbClr val="FFFF00"/>
              </a:solidFill>
            </a:endParaRPr>
          </a:p>
        </p:txBody>
      </p:sp>
      <p:sp>
        <p:nvSpPr>
          <p:cNvPr id="1419274" name="Text Box 6">
            <a:extLst>
              <a:ext uri="{FF2B5EF4-FFF2-40B4-BE49-F238E27FC236}">
                <a16:creationId xmlns:a16="http://schemas.microsoft.com/office/drawing/2014/main" id="{AE215EB7-37C8-47E6-8805-B4360C1DFF8A}"/>
              </a:ext>
            </a:extLst>
          </p:cNvPr>
          <p:cNvSpPr txBox="1">
            <a:spLocks noChangeArrowheads="1"/>
          </p:cNvSpPr>
          <p:nvPr/>
        </p:nvSpPr>
        <p:spPr bwMode="auto">
          <a:xfrm>
            <a:off x="382553" y="1326357"/>
            <a:ext cx="11353818" cy="5032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4813" indent="-404813">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582613">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25000"/>
              </a:spcBef>
              <a:buClrTx/>
              <a:buSzTx/>
              <a:buFont typeface="Webdings" panose="05030102010509060703" pitchFamily="18" charset="2"/>
              <a:buBlip>
                <a:blip r:embed="rId2"/>
              </a:buBlip>
            </a:pPr>
            <a:r>
              <a:rPr lang="en-US" altLang="en-US" sz="2800" dirty="0"/>
              <a:t>Should the State reserve the right to have an </a:t>
            </a:r>
            <a:r>
              <a:rPr lang="en-US" altLang="en-US" sz="2800" b="1" dirty="0">
                <a:solidFill>
                  <a:srgbClr val="F2C56C"/>
                </a:solidFill>
              </a:rPr>
              <a:t>independent audit</a:t>
            </a:r>
            <a:r>
              <a:rPr lang="en-US" altLang="en-US" sz="2800" dirty="0">
                <a:solidFill>
                  <a:srgbClr val="F2C56C"/>
                </a:solidFill>
              </a:rPr>
              <a:t> </a:t>
            </a:r>
            <a:r>
              <a:rPr lang="en-US" altLang="en-US" sz="2800" dirty="0"/>
              <a:t>or </a:t>
            </a:r>
            <a:r>
              <a:rPr lang="en-US" altLang="en-US" sz="2800" dirty="0">
                <a:solidFill>
                  <a:srgbClr val="FFFF00"/>
                </a:solidFill>
              </a:rPr>
              <a:t>IV &amp; V</a:t>
            </a:r>
            <a:r>
              <a:rPr lang="en-US" altLang="en-US" sz="2800" dirty="0">
                <a:solidFill>
                  <a:srgbClr val="FF9900"/>
                </a:solidFill>
              </a:rPr>
              <a:t> </a:t>
            </a:r>
            <a:r>
              <a:rPr lang="en-US" altLang="en-US" sz="2800" dirty="0"/>
              <a:t>conducted of some or all aspects of the contractor’s performance?</a:t>
            </a:r>
          </a:p>
          <a:p>
            <a:pPr lvl="1">
              <a:spcBef>
                <a:spcPct val="25000"/>
              </a:spcBef>
            </a:pPr>
            <a:r>
              <a:rPr lang="en-US" altLang="en-US" sz="2400" dirty="0"/>
              <a:t>Will the cost of this audit be billed to the contractor?</a:t>
            </a:r>
          </a:p>
          <a:p>
            <a:pPr lvl="1">
              <a:spcBef>
                <a:spcPct val="25000"/>
              </a:spcBef>
            </a:pPr>
            <a:r>
              <a:rPr lang="en-US" altLang="en-US" sz="2400" dirty="0"/>
              <a:t>If so, cost limitations must be contained in the specifications so vendors can include this cost in their price</a:t>
            </a:r>
          </a:p>
          <a:p>
            <a:pPr>
              <a:spcBef>
                <a:spcPct val="25000"/>
              </a:spcBef>
              <a:buClrTx/>
              <a:buSzTx/>
              <a:buFont typeface="Webdings" panose="05030102010509060703" pitchFamily="18" charset="2"/>
              <a:buBlip>
                <a:blip r:embed="rId2"/>
              </a:buBlip>
            </a:pPr>
            <a:r>
              <a:rPr lang="en-US" altLang="en-US" sz="2800" dirty="0"/>
              <a:t>If an independent audit/ IV &amp; V is to be done, the agency must have a means to obtain the auditor</a:t>
            </a:r>
          </a:p>
          <a:p>
            <a:pPr lvl="1">
              <a:spcBef>
                <a:spcPct val="25000"/>
              </a:spcBef>
            </a:pPr>
            <a:r>
              <a:rPr lang="en-US" altLang="en-US" sz="2400" dirty="0"/>
              <a:t>Usually this means there must be a procurement </a:t>
            </a:r>
          </a:p>
          <a:p>
            <a:pPr lvl="1">
              <a:spcBef>
                <a:spcPct val="25000"/>
              </a:spcBef>
            </a:pPr>
            <a:r>
              <a:rPr lang="en-US" altLang="en-US" sz="2400" dirty="0"/>
              <a:t>Or, DBM’s audit master contract, or DoIT’s CATS II contract might be used</a:t>
            </a:r>
          </a:p>
          <a:p>
            <a:pPr>
              <a:spcBef>
                <a:spcPct val="25000"/>
              </a:spcBef>
              <a:buClrTx/>
              <a:buSzTx/>
              <a:buFont typeface="Webdings" panose="05030102010509060703" pitchFamily="18" charset="2"/>
              <a:buChar char="N"/>
            </a:pPr>
            <a:endParaRPr lang="en-US" altLang="en-US" sz="2400" dirty="0"/>
          </a:p>
        </p:txBody>
      </p:sp>
    </p:spTree>
    <p:extLst>
      <p:ext uri="{BB962C8B-B14F-4D97-AF65-F5344CB8AC3E}">
        <p14:creationId xmlns:p14="http://schemas.microsoft.com/office/powerpoint/2010/main" val="3898806664"/>
      </p:ext>
    </p:extLst>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0292" name="Rectangle 4">
            <a:extLst>
              <a:ext uri="{FF2B5EF4-FFF2-40B4-BE49-F238E27FC236}">
                <a16:creationId xmlns:a16="http://schemas.microsoft.com/office/drawing/2014/main" id="{BB6F6820-FA00-4824-A0E8-8E1F101B0ED1}"/>
              </a:ext>
            </a:extLst>
          </p:cNvPr>
          <p:cNvSpPr>
            <a:spLocks noGrp="1" noChangeArrowheads="1"/>
          </p:cNvSpPr>
          <p:nvPr>
            <p:ph type="title"/>
          </p:nvPr>
        </p:nvSpPr>
        <p:spPr>
          <a:xfrm>
            <a:off x="2209800" y="1219200"/>
            <a:ext cx="7772400" cy="1600200"/>
          </a:xfrm>
          <a:noFill/>
        </p:spPr>
        <p:txBody>
          <a:bodyPr/>
          <a:lstStyle/>
          <a:p>
            <a:r>
              <a:rPr lang="en-US" altLang="en-US" sz="3600" dirty="0"/>
              <a:t>Writing Specifications</a:t>
            </a:r>
          </a:p>
        </p:txBody>
      </p:sp>
      <p:sp>
        <p:nvSpPr>
          <p:cNvPr id="1420293" name="Rectangle 5">
            <a:extLst>
              <a:ext uri="{FF2B5EF4-FFF2-40B4-BE49-F238E27FC236}">
                <a16:creationId xmlns:a16="http://schemas.microsoft.com/office/drawing/2014/main" id="{2A5D8458-764D-48CB-BB0D-209A9D49865A}"/>
              </a:ext>
            </a:extLst>
          </p:cNvPr>
          <p:cNvSpPr>
            <a:spLocks noGrp="1" noChangeArrowheads="1"/>
          </p:cNvSpPr>
          <p:nvPr>
            <p:ph idx="1"/>
          </p:nvPr>
        </p:nvSpPr>
        <p:spPr>
          <a:xfrm>
            <a:off x="2895600" y="3124200"/>
            <a:ext cx="6400800" cy="2514600"/>
          </a:xfrm>
          <a:noFill/>
        </p:spPr>
        <p:txBody>
          <a:bodyPr/>
          <a:lstStyle/>
          <a:p>
            <a:pPr marL="0" indent="0" algn="ctr">
              <a:buNone/>
            </a:pPr>
            <a:r>
              <a:rPr lang="en-US" altLang="en-US" sz="4800" dirty="0">
                <a:solidFill>
                  <a:srgbClr val="99FF33"/>
                </a:solidFill>
              </a:rPr>
              <a:t>Other Specification Considerations</a:t>
            </a:r>
          </a:p>
        </p:txBody>
      </p:sp>
      <p:sp>
        <p:nvSpPr>
          <p:cNvPr id="4" name="Footer Placeholder 3">
            <a:extLst>
              <a:ext uri="{FF2B5EF4-FFF2-40B4-BE49-F238E27FC236}">
                <a16:creationId xmlns:a16="http://schemas.microsoft.com/office/drawing/2014/main" id="{B0CC284F-263D-48B1-A23E-6896255A5FD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CE8FA0B5-4908-4DDA-A6FE-31A9DB7477C9}"/>
              </a:ext>
            </a:extLst>
          </p:cNvPr>
          <p:cNvSpPr>
            <a:spLocks noGrp="1"/>
          </p:cNvSpPr>
          <p:nvPr>
            <p:ph type="sldNum" sz="quarter" idx="12"/>
          </p:nvPr>
        </p:nvSpPr>
        <p:spPr/>
        <p:txBody>
          <a:bodyPr/>
          <a:lstStyle/>
          <a:p>
            <a:pPr>
              <a:defRPr/>
            </a:pPr>
            <a:fld id="{6B36A088-5530-4B11-B1C7-8F8F504FF85F}" type="slidenum">
              <a:rPr lang="en-US" altLang="en-US"/>
              <a:pPr>
                <a:defRPr/>
              </a:pPr>
              <a:t>473</a:t>
            </a:fld>
            <a:endParaRPr lang="en-US" altLang="en-US" dirty="0"/>
          </a:p>
        </p:txBody>
      </p:sp>
    </p:spTree>
    <p:extLst>
      <p:ext uri="{BB962C8B-B14F-4D97-AF65-F5344CB8AC3E}">
        <p14:creationId xmlns:p14="http://schemas.microsoft.com/office/powerpoint/2010/main" val="1809218253"/>
      </p:ext>
    </p:extLst>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1316" name="Rectangle 2">
            <a:extLst>
              <a:ext uri="{FF2B5EF4-FFF2-40B4-BE49-F238E27FC236}">
                <a16:creationId xmlns:a16="http://schemas.microsoft.com/office/drawing/2014/main" id="{4C44E6FB-4524-469E-A24B-81BE6FC90B27}"/>
              </a:ext>
            </a:extLst>
          </p:cNvPr>
          <p:cNvSpPr>
            <a:spLocks noGrp="1" noChangeArrowheads="1"/>
          </p:cNvSpPr>
          <p:nvPr>
            <p:ph type="title"/>
          </p:nvPr>
        </p:nvSpPr>
        <p:spPr>
          <a:xfrm>
            <a:off x="1981200" y="277814"/>
            <a:ext cx="8229600" cy="865187"/>
          </a:xfrm>
          <a:noFill/>
        </p:spPr>
        <p:txBody>
          <a:bodyPr>
            <a:normAutofit fontScale="90000"/>
          </a:bodyPr>
          <a:lstStyle/>
          <a:p>
            <a:r>
              <a:rPr lang="en-US" altLang="en-US" sz="4000" dirty="0"/>
              <a:t>Other Specification Considerations</a:t>
            </a:r>
          </a:p>
        </p:txBody>
      </p:sp>
      <p:sp>
        <p:nvSpPr>
          <p:cNvPr id="1421317" name="Rectangle 3">
            <a:extLst>
              <a:ext uri="{FF2B5EF4-FFF2-40B4-BE49-F238E27FC236}">
                <a16:creationId xmlns:a16="http://schemas.microsoft.com/office/drawing/2014/main" id="{E066742B-5B53-4E97-B3C9-B4EC9F150AC4}"/>
              </a:ext>
            </a:extLst>
          </p:cNvPr>
          <p:cNvSpPr>
            <a:spLocks noGrp="1" noChangeArrowheads="1"/>
          </p:cNvSpPr>
          <p:nvPr>
            <p:ph idx="1"/>
          </p:nvPr>
        </p:nvSpPr>
        <p:spPr>
          <a:xfrm>
            <a:off x="1981200" y="1143000"/>
            <a:ext cx="8229600" cy="5486400"/>
          </a:xfrm>
          <a:noFill/>
        </p:spPr>
        <p:txBody>
          <a:bodyPr>
            <a:normAutofit fontScale="92500" lnSpcReduction="20000"/>
          </a:bodyPr>
          <a:lstStyle/>
          <a:p>
            <a:r>
              <a:rPr lang="en-US" altLang="en-US" dirty="0">
                <a:effectLst/>
              </a:rPr>
              <a:t>Personnel Qualifications and Substitution</a:t>
            </a:r>
          </a:p>
          <a:p>
            <a:r>
              <a:rPr lang="en-US" altLang="en-US" dirty="0">
                <a:effectLst/>
              </a:rPr>
              <a:t>Dispute Resolution</a:t>
            </a:r>
          </a:p>
          <a:p>
            <a:r>
              <a:rPr lang="en-US" altLang="en-US" dirty="0">
                <a:effectLst/>
              </a:rPr>
              <a:t>Work Location</a:t>
            </a:r>
          </a:p>
          <a:p>
            <a:r>
              <a:rPr lang="en-US" altLang="en-US" dirty="0">
                <a:effectLst/>
              </a:rPr>
              <a:t>Intellectual Property</a:t>
            </a:r>
          </a:p>
          <a:p>
            <a:r>
              <a:rPr lang="en-US" altLang="en-US" dirty="0">
                <a:effectLst/>
              </a:rPr>
              <a:t>Physical Property</a:t>
            </a:r>
          </a:p>
          <a:p>
            <a:r>
              <a:rPr lang="en-US" altLang="en-US" dirty="0">
                <a:effectLst/>
              </a:rPr>
              <a:t>State Supplied Resources</a:t>
            </a:r>
          </a:p>
          <a:p>
            <a:r>
              <a:rPr lang="en-US" altLang="en-US" dirty="0">
                <a:effectLst/>
              </a:rPr>
              <a:t>Warranty &amp; Maintenance</a:t>
            </a:r>
          </a:p>
          <a:p>
            <a:r>
              <a:rPr lang="en-US" altLang="en-US" dirty="0">
                <a:effectLst/>
              </a:rPr>
              <a:t>Multi-phase Projects</a:t>
            </a:r>
          </a:p>
          <a:p>
            <a:r>
              <a:rPr lang="en-US" altLang="en-US" dirty="0">
                <a:effectLst/>
              </a:rPr>
              <a:t>Subcontractors</a:t>
            </a:r>
          </a:p>
        </p:txBody>
      </p:sp>
      <p:sp>
        <p:nvSpPr>
          <p:cNvPr id="4" name="Footer Placeholder 3">
            <a:extLst>
              <a:ext uri="{FF2B5EF4-FFF2-40B4-BE49-F238E27FC236}">
                <a16:creationId xmlns:a16="http://schemas.microsoft.com/office/drawing/2014/main" id="{87B5B67C-7470-4EB7-AFF6-24DC69248E7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9F99BA1B-40A6-48DF-9118-65F145B6F4B7}"/>
              </a:ext>
            </a:extLst>
          </p:cNvPr>
          <p:cNvSpPr>
            <a:spLocks noGrp="1"/>
          </p:cNvSpPr>
          <p:nvPr>
            <p:ph type="sldNum" sz="quarter" idx="12"/>
          </p:nvPr>
        </p:nvSpPr>
        <p:spPr/>
        <p:txBody>
          <a:bodyPr/>
          <a:lstStyle/>
          <a:p>
            <a:pPr>
              <a:defRPr/>
            </a:pPr>
            <a:fld id="{186BF6BA-E6AF-478D-82D0-9C5A82AD8081}" type="slidenum">
              <a:rPr lang="en-US" altLang="en-US"/>
              <a:pPr>
                <a:defRPr/>
              </a:pPr>
              <a:t>474</a:t>
            </a:fld>
            <a:endParaRPr lang="en-US" altLang="en-US" dirty="0"/>
          </a:p>
        </p:txBody>
      </p:sp>
    </p:spTree>
    <p:extLst>
      <p:ext uri="{BB962C8B-B14F-4D97-AF65-F5344CB8AC3E}">
        <p14:creationId xmlns:p14="http://schemas.microsoft.com/office/powerpoint/2010/main" val="992892314"/>
      </p:ext>
    </p:extLst>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66" name="Rectangle 2">
            <a:extLst>
              <a:ext uri="{FF2B5EF4-FFF2-40B4-BE49-F238E27FC236}">
                <a16:creationId xmlns:a16="http://schemas.microsoft.com/office/drawing/2014/main" id="{F64ABAE5-DB88-432E-A174-9C4A2E524AA3}"/>
              </a:ext>
            </a:extLst>
          </p:cNvPr>
          <p:cNvSpPr>
            <a:spLocks noGrp="1" noChangeArrowheads="1"/>
          </p:cNvSpPr>
          <p:nvPr>
            <p:ph type="title"/>
          </p:nvPr>
        </p:nvSpPr>
        <p:spPr>
          <a:xfrm>
            <a:off x="1828800" y="277814"/>
            <a:ext cx="8610600" cy="1246187"/>
          </a:xfrm>
        </p:spPr>
        <p:txBody>
          <a:bodyPr>
            <a:normAutofit/>
          </a:bodyPr>
          <a:lstStyle/>
          <a:p>
            <a:pPr eaLnBrk="1" hangingPunct="1"/>
            <a:r>
              <a:rPr lang="en-US" altLang="en-US" sz="4000" dirty="0">
                <a:solidFill>
                  <a:srgbClr val="F2C56C"/>
                </a:solidFill>
              </a:rPr>
              <a:t>Writing Specifications</a:t>
            </a:r>
            <a:br>
              <a:rPr lang="en-US" altLang="en-US" sz="4000" dirty="0">
                <a:solidFill>
                  <a:srgbClr val="F2C56C"/>
                </a:solidFill>
              </a:rPr>
            </a:br>
            <a:r>
              <a:rPr lang="en-US" altLang="en-US" sz="4000" dirty="0">
                <a:solidFill>
                  <a:srgbClr val="FFFF00"/>
                </a:solidFill>
              </a:rPr>
              <a:t>Personnel Qualifications </a:t>
            </a:r>
            <a:endParaRPr lang="en-US" altLang="en-US" sz="2400" dirty="0">
              <a:solidFill>
                <a:srgbClr val="FFFF00"/>
              </a:solidFill>
            </a:endParaRPr>
          </a:p>
        </p:txBody>
      </p:sp>
      <p:sp>
        <p:nvSpPr>
          <p:cNvPr id="8" name="Footer Placeholder 3">
            <a:extLst>
              <a:ext uri="{FF2B5EF4-FFF2-40B4-BE49-F238E27FC236}">
                <a16:creationId xmlns:a16="http://schemas.microsoft.com/office/drawing/2014/main" id="{E540A521-5BB3-404D-8003-E4460EB0F3D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9FD4ABA1-A89B-44EA-911A-6F07F5746E4F}"/>
              </a:ext>
            </a:extLst>
          </p:cNvPr>
          <p:cNvSpPr>
            <a:spLocks noGrp="1"/>
          </p:cNvSpPr>
          <p:nvPr>
            <p:ph type="sldNum" sz="quarter" idx="12"/>
          </p:nvPr>
        </p:nvSpPr>
        <p:spPr/>
        <p:txBody>
          <a:bodyPr/>
          <a:lstStyle/>
          <a:p>
            <a:pPr>
              <a:defRPr/>
            </a:pPr>
            <a:fld id="{40555CB4-81CC-4DB9-84DC-2B840DB5D591}" type="slidenum">
              <a:rPr lang="en-US" altLang="en-US"/>
              <a:pPr>
                <a:defRPr/>
              </a:pPr>
              <a:t>475</a:t>
            </a:fld>
            <a:endParaRPr lang="en-US" altLang="en-US" dirty="0"/>
          </a:p>
        </p:txBody>
      </p:sp>
      <p:sp>
        <p:nvSpPr>
          <p:cNvPr id="1423367" name="Text Box 3">
            <a:extLst>
              <a:ext uri="{FF2B5EF4-FFF2-40B4-BE49-F238E27FC236}">
                <a16:creationId xmlns:a16="http://schemas.microsoft.com/office/drawing/2014/main" id="{0FCD09BB-5555-4FC4-820C-83B3DD639127}"/>
              </a:ext>
            </a:extLst>
          </p:cNvPr>
          <p:cNvSpPr txBox="1">
            <a:spLocks noChangeArrowheads="1"/>
          </p:cNvSpPr>
          <p:nvPr/>
        </p:nvSpPr>
        <p:spPr bwMode="auto">
          <a:xfrm>
            <a:off x="1981200" y="2133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23368" name="Text Box 4">
            <a:extLst>
              <a:ext uri="{FF2B5EF4-FFF2-40B4-BE49-F238E27FC236}">
                <a16:creationId xmlns:a16="http://schemas.microsoft.com/office/drawing/2014/main" id="{CCF037CB-0E97-42CA-857E-EBDC580869DE}"/>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23369" name="Text Box 5">
            <a:extLst>
              <a:ext uri="{FF2B5EF4-FFF2-40B4-BE49-F238E27FC236}">
                <a16:creationId xmlns:a16="http://schemas.microsoft.com/office/drawing/2014/main" id="{FE75F2B1-2EBC-48E7-BD8F-68319D4D58DB}"/>
              </a:ext>
            </a:extLst>
          </p:cNvPr>
          <p:cNvSpPr txBox="1">
            <a:spLocks noChangeArrowheads="1"/>
          </p:cNvSpPr>
          <p:nvPr/>
        </p:nvSpPr>
        <p:spPr bwMode="auto">
          <a:xfrm>
            <a:off x="1981200" y="1676400"/>
            <a:ext cx="8458200" cy="463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buClrTx/>
              <a:buSzTx/>
              <a:buFontTx/>
              <a:buBlip>
                <a:blip r:embed="rId2"/>
              </a:buBlip>
            </a:pPr>
            <a:r>
              <a:rPr lang="en-US" altLang="en-US" dirty="0"/>
              <a:t>Personnel qualifications should be specified in the solicitation in terms of required </a:t>
            </a:r>
            <a:r>
              <a:rPr lang="en-US" altLang="en-US" dirty="0">
                <a:solidFill>
                  <a:srgbClr val="66FFFF"/>
                </a:solidFill>
              </a:rPr>
              <a:t>licenses </a:t>
            </a:r>
            <a:r>
              <a:rPr lang="en-US" altLang="en-US" dirty="0"/>
              <a:t>or </a:t>
            </a:r>
            <a:r>
              <a:rPr lang="en-US" altLang="en-US" dirty="0">
                <a:solidFill>
                  <a:srgbClr val="66FFFF"/>
                </a:solidFill>
              </a:rPr>
              <a:t>certifications</a:t>
            </a:r>
            <a:r>
              <a:rPr lang="en-US" altLang="en-US" dirty="0"/>
              <a:t>, and/or required levels of: </a:t>
            </a:r>
          </a:p>
          <a:p>
            <a:pPr lvl="1"/>
            <a:r>
              <a:rPr lang="en-US" altLang="en-US" dirty="0"/>
              <a:t>Education </a:t>
            </a:r>
          </a:p>
          <a:p>
            <a:pPr lvl="1"/>
            <a:r>
              <a:rPr lang="en-US" altLang="en-US" dirty="0"/>
              <a:t>General Experience</a:t>
            </a:r>
          </a:p>
          <a:p>
            <a:pPr lvl="1"/>
            <a:r>
              <a:rPr lang="en-US" altLang="en-US" dirty="0"/>
              <a:t>Specific Experience; such as:</a:t>
            </a:r>
          </a:p>
          <a:p>
            <a:pPr lvl="2">
              <a:buClrTx/>
              <a:buSzTx/>
              <a:buFont typeface="Arial" panose="020B0604020202020204" pitchFamily="34" charset="0"/>
              <a:buBlip>
                <a:blip r:embed="rId3"/>
              </a:buBlip>
            </a:pPr>
            <a:r>
              <a:rPr lang="en-US" altLang="en-US" sz="2800" dirty="0"/>
              <a:t>Minimum dollar value of accounts handled</a:t>
            </a:r>
          </a:p>
          <a:p>
            <a:pPr lvl="2">
              <a:buClrTx/>
              <a:buSzTx/>
              <a:buFont typeface="Arial" panose="020B0604020202020204" pitchFamily="34" charset="0"/>
              <a:buBlip>
                <a:blip r:embed="rId3"/>
              </a:buBlip>
            </a:pPr>
            <a:r>
              <a:rPr lang="en-US" altLang="en-US" sz="2800" dirty="0"/>
              <a:t>Number of staff supervised</a:t>
            </a:r>
          </a:p>
          <a:p>
            <a:pPr lvl="2">
              <a:buClrTx/>
              <a:buSzTx/>
              <a:buFont typeface="Arial" panose="020B0604020202020204" pitchFamily="34" charset="0"/>
              <a:buBlip>
                <a:blip r:embed="rId3"/>
              </a:buBlip>
            </a:pPr>
            <a:r>
              <a:rPr lang="en-US" altLang="en-US" sz="2800" dirty="0"/>
              <a:t>Specific activities performed</a:t>
            </a:r>
          </a:p>
        </p:txBody>
      </p:sp>
    </p:spTree>
    <p:extLst>
      <p:ext uri="{BB962C8B-B14F-4D97-AF65-F5344CB8AC3E}">
        <p14:creationId xmlns:p14="http://schemas.microsoft.com/office/powerpoint/2010/main" val="1374205972"/>
      </p:ext>
    </p:extLst>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4390" name="Rectangle 2">
            <a:extLst>
              <a:ext uri="{FF2B5EF4-FFF2-40B4-BE49-F238E27FC236}">
                <a16:creationId xmlns:a16="http://schemas.microsoft.com/office/drawing/2014/main" id="{A689D103-FDFD-461E-8BD9-E5617D4F281A}"/>
              </a:ext>
            </a:extLst>
          </p:cNvPr>
          <p:cNvSpPr>
            <a:spLocks noGrp="1" noChangeArrowheads="1"/>
          </p:cNvSpPr>
          <p:nvPr>
            <p:ph type="title"/>
          </p:nvPr>
        </p:nvSpPr>
        <p:spPr>
          <a:xfrm>
            <a:off x="1828800" y="228600"/>
            <a:ext cx="8610600" cy="533400"/>
          </a:xfrm>
        </p:spPr>
        <p:txBody>
          <a:bodyPr>
            <a:normAutofit fontScale="90000"/>
          </a:bodyPr>
          <a:lstStyle/>
          <a:p>
            <a:pPr eaLnBrk="1" hangingPunct="1"/>
            <a:r>
              <a:rPr lang="en-US" altLang="en-US" sz="4000" dirty="0">
                <a:solidFill>
                  <a:srgbClr val="FFFF00"/>
                </a:solidFill>
              </a:rPr>
              <a:t>Personnel Qualifications </a:t>
            </a:r>
            <a:r>
              <a:rPr lang="en-US" altLang="en-US" sz="2400" dirty="0">
                <a:solidFill>
                  <a:srgbClr val="FFFF00"/>
                </a:solidFill>
              </a:rPr>
              <a:t>(Cont’d)</a:t>
            </a:r>
          </a:p>
        </p:txBody>
      </p:sp>
      <p:sp>
        <p:nvSpPr>
          <p:cNvPr id="8" name="Footer Placeholder 3">
            <a:extLst>
              <a:ext uri="{FF2B5EF4-FFF2-40B4-BE49-F238E27FC236}">
                <a16:creationId xmlns:a16="http://schemas.microsoft.com/office/drawing/2014/main" id="{DB0264DD-2B34-40CE-8267-E9B11D482F5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AB6F042D-F37F-4C9B-8F47-70BA106175CF}"/>
              </a:ext>
            </a:extLst>
          </p:cNvPr>
          <p:cNvSpPr>
            <a:spLocks noGrp="1"/>
          </p:cNvSpPr>
          <p:nvPr>
            <p:ph type="sldNum" sz="quarter" idx="12"/>
          </p:nvPr>
        </p:nvSpPr>
        <p:spPr/>
        <p:txBody>
          <a:bodyPr/>
          <a:lstStyle/>
          <a:p>
            <a:pPr>
              <a:defRPr/>
            </a:pPr>
            <a:fld id="{61F79268-6029-4C41-A143-BE6B22CDEA66}" type="slidenum">
              <a:rPr lang="en-US" altLang="en-US"/>
              <a:pPr>
                <a:defRPr/>
              </a:pPr>
              <a:t>476</a:t>
            </a:fld>
            <a:endParaRPr lang="en-US" altLang="en-US" dirty="0"/>
          </a:p>
        </p:txBody>
      </p:sp>
      <p:sp>
        <p:nvSpPr>
          <p:cNvPr id="1424391" name="Text Box 3">
            <a:extLst>
              <a:ext uri="{FF2B5EF4-FFF2-40B4-BE49-F238E27FC236}">
                <a16:creationId xmlns:a16="http://schemas.microsoft.com/office/drawing/2014/main" id="{43F97C4F-8100-498B-9A2E-B38C8F556CC4}"/>
              </a:ext>
            </a:extLst>
          </p:cNvPr>
          <p:cNvSpPr txBox="1">
            <a:spLocks noChangeArrowheads="1"/>
          </p:cNvSpPr>
          <p:nvPr/>
        </p:nvSpPr>
        <p:spPr bwMode="auto">
          <a:xfrm>
            <a:off x="1981200" y="2133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24392" name="Text Box 4">
            <a:extLst>
              <a:ext uri="{FF2B5EF4-FFF2-40B4-BE49-F238E27FC236}">
                <a16:creationId xmlns:a16="http://schemas.microsoft.com/office/drawing/2014/main" id="{090ABF76-BF20-48CC-8C43-4BFB32216D6A}"/>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24393" name="Text Box 5">
            <a:extLst>
              <a:ext uri="{FF2B5EF4-FFF2-40B4-BE49-F238E27FC236}">
                <a16:creationId xmlns:a16="http://schemas.microsoft.com/office/drawing/2014/main" id="{E5A3814B-3A63-4C6C-BB6B-CCE864F79F83}"/>
              </a:ext>
            </a:extLst>
          </p:cNvPr>
          <p:cNvSpPr txBox="1">
            <a:spLocks noChangeArrowheads="1"/>
          </p:cNvSpPr>
          <p:nvPr/>
        </p:nvSpPr>
        <p:spPr bwMode="auto">
          <a:xfrm>
            <a:off x="1828800" y="990600"/>
            <a:ext cx="8610600"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buClrTx/>
              <a:buSzTx/>
              <a:buFontTx/>
              <a:buBlip>
                <a:blip r:embed="rId2"/>
              </a:buBlip>
            </a:pPr>
            <a:r>
              <a:rPr lang="en-US" altLang="en-US" dirty="0"/>
              <a:t>Any permissible equivalence of different factors should also be specified in terms of:</a:t>
            </a:r>
          </a:p>
          <a:p>
            <a:pPr lvl="1">
              <a:lnSpc>
                <a:spcPct val="95000"/>
              </a:lnSpc>
            </a:pPr>
            <a:r>
              <a:rPr lang="en-US" altLang="en-US" dirty="0">
                <a:solidFill>
                  <a:srgbClr val="FFCC00"/>
                </a:solidFill>
              </a:rPr>
              <a:t>Education/certification for experience</a:t>
            </a:r>
            <a:r>
              <a:rPr lang="en-US" altLang="en-US" dirty="0"/>
              <a:t>; e.g.,</a:t>
            </a:r>
          </a:p>
          <a:p>
            <a:pPr lvl="2">
              <a:lnSpc>
                <a:spcPct val="95000"/>
              </a:lnSpc>
              <a:buClrTx/>
              <a:buSzTx/>
              <a:buFont typeface="Arial" panose="020B0604020202020204" pitchFamily="34" charset="0"/>
              <a:buChar char="–"/>
            </a:pPr>
            <a:r>
              <a:rPr lang="en-US" altLang="en-US" dirty="0"/>
              <a:t>An advanced degree beyond the required level of education can substitute on a year for year, or other  basis for the specific required duration of experience</a:t>
            </a:r>
          </a:p>
          <a:p>
            <a:pPr lvl="2">
              <a:lnSpc>
                <a:spcPct val="95000"/>
              </a:lnSpc>
              <a:buClrTx/>
              <a:buSzTx/>
              <a:buFont typeface="Arial" panose="020B0604020202020204" pitchFamily="34" charset="0"/>
              <a:buChar char="–"/>
            </a:pPr>
            <a:r>
              <a:rPr lang="en-US" altLang="en-US" dirty="0"/>
              <a:t>e.g., for a position requiring a Bachelors Degree and 5 years of specified experience, a Master Degree is acceptable as a substitutes for 2 years of the required experience; or a Doctorate can substitute for 4 years of the required experience</a:t>
            </a:r>
          </a:p>
          <a:p>
            <a:pPr lvl="2">
              <a:lnSpc>
                <a:spcPct val="95000"/>
              </a:lnSpc>
              <a:buClrTx/>
              <a:buSzTx/>
              <a:buFont typeface="Arial" panose="020B0604020202020204" pitchFamily="34" charset="0"/>
              <a:buChar char="–"/>
            </a:pPr>
            <a:r>
              <a:rPr lang="en-US" altLang="en-US" dirty="0"/>
              <a:t>Or, a CPA certification can substitute for 1 year of the required experience</a:t>
            </a:r>
          </a:p>
        </p:txBody>
      </p:sp>
    </p:spTree>
    <p:extLst>
      <p:ext uri="{BB962C8B-B14F-4D97-AF65-F5344CB8AC3E}">
        <p14:creationId xmlns:p14="http://schemas.microsoft.com/office/powerpoint/2010/main" val="460355798"/>
      </p:ext>
    </p:extLst>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5414" name="Rectangle 2">
            <a:extLst>
              <a:ext uri="{FF2B5EF4-FFF2-40B4-BE49-F238E27FC236}">
                <a16:creationId xmlns:a16="http://schemas.microsoft.com/office/drawing/2014/main" id="{83E06D2E-197A-4A89-8BB0-9FCCB7648F67}"/>
              </a:ext>
            </a:extLst>
          </p:cNvPr>
          <p:cNvSpPr>
            <a:spLocks noGrp="1" noChangeArrowheads="1"/>
          </p:cNvSpPr>
          <p:nvPr>
            <p:ph type="title"/>
          </p:nvPr>
        </p:nvSpPr>
        <p:spPr>
          <a:xfrm>
            <a:off x="1828800" y="277814"/>
            <a:ext cx="8610600" cy="636587"/>
          </a:xfrm>
        </p:spPr>
        <p:txBody>
          <a:bodyPr>
            <a:normAutofit fontScale="90000"/>
          </a:bodyPr>
          <a:lstStyle/>
          <a:p>
            <a:pPr eaLnBrk="1" hangingPunct="1"/>
            <a:r>
              <a:rPr lang="en-US" altLang="en-US" sz="4000" dirty="0">
                <a:solidFill>
                  <a:srgbClr val="FFFF00"/>
                </a:solidFill>
              </a:rPr>
              <a:t>Personnel Qualifications </a:t>
            </a:r>
            <a:r>
              <a:rPr lang="en-US" altLang="en-US" sz="2400" dirty="0">
                <a:solidFill>
                  <a:srgbClr val="FFFF00"/>
                </a:solidFill>
              </a:rPr>
              <a:t>(Cont’d)</a:t>
            </a:r>
          </a:p>
        </p:txBody>
      </p:sp>
      <p:sp>
        <p:nvSpPr>
          <p:cNvPr id="8" name="Footer Placeholder 3">
            <a:extLst>
              <a:ext uri="{FF2B5EF4-FFF2-40B4-BE49-F238E27FC236}">
                <a16:creationId xmlns:a16="http://schemas.microsoft.com/office/drawing/2014/main" id="{AEC4F7DA-1D8B-4587-9EAC-E82F7A041CB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608DDADA-95FC-4268-A9E0-2ED45D945424}"/>
              </a:ext>
            </a:extLst>
          </p:cNvPr>
          <p:cNvSpPr>
            <a:spLocks noGrp="1"/>
          </p:cNvSpPr>
          <p:nvPr>
            <p:ph type="sldNum" sz="quarter" idx="12"/>
          </p:nvPr>
        </p:nvSpPr>
        <p:spPr/>
        <p:txBody>
          <a:bodyPr/>
          <a:lstStyle/>
          <a:p>
            <a:pPr>
              <a:defRPr/>
            </a:pPr>
            <a:fld id="{132841E0-C069-4F78-956B-404DD25B71D7}" type="slidenum">
              <a:rPr lang="en-US" altLang="en-US"/>
              <a:pPr>
                <a:defRPr/>
              </a:pPr>
              <a:t>477</a:t>
            </a:fld>
            <a:endParaRPr lang="en-US" altLang="en-US" dirty="0"/>
          </a:p>
        </p:txBody>
      </p:sp>
      <p:sp>
        <p:nvSpPr>
          <p:cNvPr id="6" name="Footer Placeholder 3">
            <a:extLst>
              <a:ext uri="{FF2B5EF4-FFF2-40B4-BE49-F238E27FC236}">
                <a16:creationId xmlns:a16="http://schemas.microsoft.com/office/drawing/2014/main" id="{E90B1F9B-208F-462D-98AB-90BF60D88922}"/>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425415" name="Text Box 3">
            <a:extLst>
              <a:ext uri="{FF2B5EF4-FFF2-40B4-BE49-F238E27FC236}">
                <a16:creationId xmlns:a16="http://schemas.microsoft.com/office/drawing/2014/main" id="{8332F27A-D7F9-49B8-A2FC-3C5A5CC6AA6C}"/>
              </a:ext>
            </a:extLst>
          </p:cNvPr>
          <p:cNvSpPr txBox="1">
            <a:spLocks noChangeArrowheads="1"/>
          </p:cNvSpPr>
          <p:nvPr/>
        </p:nvSpPr>
        <p:spPr bwMode="auto">
          <a:xfrm>
            <a:off x="1981200" y="2133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25416" name="Text Box 4">
            <a:extLst>
              <a:ext uri="{FF2B5EF4-FFF2-40B4-BE49-F238E27FC236}">
                <a16:creationId xmlns:a16="http://schemas.microsoft.com/office/drawing/2014/main" id="{14D03CF5-1179-4B1B-B2AD-983859E6788E}"/>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25417" name="Text Box 5">
            <a:extLst>
              <a:ext uri="{FF2B5EF4-FFF2-40B4-BE49-F238E27FC236}">
                <a16:creationId xmlns:a16="http://schemas.microsoft.com/office/drawing/2014/main" id="{A97381AB-DCD0-4505-9268-70DB9800BEEA}"/>
              </a:ext>
            </a:extLst>
          </p:cNvPr>
          <p:cNvSpPr txBox="1">
            <a:spLocks noChangeArrowheads="1"/>
          </p:cNvSpPr>
          <p:nvPr/>
        </p:nvSpPr>
        <p:spPr bwMode="auto">
          <a:xfrm>
            <a:off x="1828800" y="1371600"/>
            <a:ext cx="8610600" cy="409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buClrTx/>
              <a:buSzTx/>
              <a:buFontTx/>
              <a:buBlip>
                <a:blip r:embed="rId2"/>
              </a:buBlip>
            </a:pPr>
            <a:r>
              <a:rPr lang="en-US" altLang="en-US" dirty="0"/>
              <a:t>Any permissible equivalence of different factors should also be specified in terms of:</a:t>
            </a:r>
          </a:p>
          <a:p>
            <a:pPr lvl="1">
              <a:lnSpc>
                <a:spcPct val="95000"/>
              </a:lnSpc>
            </a:pPr>
            <a:r>
              <a:rPr lang="en-US" altLang="en-US" dirty="0">
                <a:solidFill>
                  <a:srgbClr val="FFCC00"/>
                </a:solidFill>
              </a:rPr>
              <a:t>Experience for education or certification</a:t>
            </a:r>
          </a:p>
          <a:p>
            <a:pPr lvl="2">
              <a:lnSpc>
                <a:spcPct val="95000"/>
              </a:lnSpc>
              <a:buClrTx/>
              <a:buSzTx/>
              <a:buFont typeface="Arial" panose="020B0604020202020204" pitchFamily="34" charset="0"/>
              <a:buChar char="–"/>
            </a:pPr>
            <a:r>
              <a:rPr lang="en-US" altLang="en-US" dirty="0"/>
              <a:t>Additional specific experience beyond what is required for the position can substitute on a year for year, or other basis for a specified level of education, or certification</a:t>
            </a:r>
          </a:p>
          <a:p>
            <a:pPr lvl="2">
              <a:lnSpc>
                <a:spcPct val="95000"/>
              </a:lnSpc>
              <a:buClrTx/>
              <a:buSzTx/>
              <a:buFont typeface="Arial" panose="020B0604020202020204" pitchFamily="34" charset="0"/>
              <a:buBlip>
                <a:blip r:embed="rId3"/>
              </a:buBlip>
            </a:pPr>
            <a:r>
              <a:rPr lang="en-US" altLang="en-US" dirty="0"/>
              <a:t>e.g., if a position requires 4 years of experience and a Masters Degree, a person with a Bachelors Degree and 6 years of experience is acceptable as equivalent</a:t>
            </a:r>
          </a:p>
        </p:txBody>
      </p:sp>
    </p:spTree>
    <p:extLst>
      <p:ext uri="{BB962C8B-B14F-4D97-AF65-F5344CB8AC3E}">
        <p14:creationId xmlns:p14="http://schemas.microsoft.com/office/powerpoint/2010/main" val="43896791"/>
      </p:ext>
    </p:extLst>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6438" name="Rectangle 2">
            <a:extLst>
              <a:ext uri="{FF2B5EF4-FFF2-40B4-BE49-F238E27FC236}">
                <a16:creationId xmlns:a16="http://schemas.microsoft.com/office/drawing/2014/main" id="{26D824BD-040C-4AB0-A127-68D2D3E058CE}"/>
              </a:ext>
            </a:extLst>
          </p:cNvPr>
          <p:cNvSpPr>
            <a:spLocks noGrp="1" noChangeArrowheads="1"/>
          </p:cNvSpPr>
          <p:nvPr>
            <p:ph type="title"/>
          </p:nvPr>
        </p:nvSpPr>
        <p:spPr>
          <a:xfrm>
            <a:off x="1828800" y="277814"/>
            <a:ext cx="8610600" cy="636587"/>
          </a:xfrm>
        </p:spPr>
        <p:txBody>
          <a:bodyPr>
            <a:normAutofit fontScale="90000"/>
          </a:bodyPr>
          <a:lstStyle/>
          <a:p>
            <a:pPr eaLnBrk="1" hangingPunct="1"/>
            <a:r>
              <a:rPr lang="en-US" altLang="en-US" sz="4000" dirty="0">
                <a:solidFill>
                  <a:srgbClr val="FFFF00"/>
                </a:solidFill>
              </a:rPr>
              <a:t>Personnel Qualifications </a:t>
            </a:r>
            <a:r>
              <a:rPr lang="en-US" altLang="en-US" sz="2400" dirty="0">
                <a:solidFill>
                  <a:srgbClr val="FFFF00"/>
                </a:solidFill>
              </a:rPr>
              <a:t>(Cont’d)</a:t>
            </a:r>
          </a:p>
        </p:txBody>
      </p:sp>
      <p:sp>
        <p:nvSpPr>
          <p:cNvPr id="8" name="Footer Placeholder 3">
            <a:extLst>
              <a:ext uri="{FF2B5EF4-FFF2-40B4-BE49-F238E27FC236}">
                <a16:creationId xmlns:a16="http://schemas.microsoft.com/office/drawing/2014/main" id="{2C0CC5A1-AA6E-456B-9435-577B31AD890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C83B931F-9262-434F-AF87-D1D7C8E44596}"/>
              </a:ext>
            </a:extLst>
          </p:cNvPr>
          <p:cNvSpPr>
            <a:spLocks noGrp="1"/>
          </p:cNvSpPr>
          <p:nvPr>
            <p:ph type="sldNum" sz="quarter" idx="12"/>
          </p:nvPr>
        </p:nvSpPr>
        <p:spPr/>
        <p:txBody>
          <a:bodyPr/>
          <a:lstStyle/>
          <a:p>
            <a:pPr>
              <a:defRPr/>
            </a:pPr>
            <a:fld id="{9A6EAA15-F6F3-48E2-892B-94A9C7BDC9E4}" type="slidenum">
              <a:rPr lang="en-US" altLang="en-US"/>
              <a:pPr>
                <a:defRPr/>
              </a:pPr>
              <a:t>478</a:t>
            </a:fld>
            <a:endParaRPr lang="en-US" altLang="en-US" dirty="0"/>
          </a:p>
        </p:txBody>
      </p:sp>
      <p:sp>
        <p:nvSpPr>
          <p:cNvPr id="1426439" name="Text Box 3">
            <a:extLst>
              <a:ext uri="{FF2B5EF4-FFF2-40B4-BE49-F238E27FC236}">
                <a16:creationId xmlns:a16="http://schemas.microsoft.com/office/drawing/2014/main" id="{C90CF46D-9840-4073-803A-72CAC694C04A}"/>
              </a:ext>
            </a:extLst>
          </p:cNvPr>
          <p:cNvSpPr txBox="1">
            <a:spLocks noChangeArrowheads="1"/>
          </p:cNvSpPr>
          <p:nvPr/>
        </p:nvSpPr>
        <p:spPr bwMode="auto">
          <a:xfrm>
            <a:off x="1981200" y="21336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26440" name="Text Box 4">
            <a:extLst>
              <a:ext uri="{FF2B5EF4-FFF2-40B4-BE49-F238E27FC236}">
                <a16:creationId xmlns:a16="http://schemas.microsoft.com/office/drawing/2014/main" id="{F13D8901-2C6C-4A7C-8149-0FB36D77EECF}"/>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26441" name="Text Box 5">
            <a:extLst>
              <a:ext uri="{FF2B5EF4-FFF2-40B4-BE49-F238E27FC236}">
                <a16:creationId xmlns:a16="http://schemas.microsoft.com/office/drawing/2014/main" id="{9A3B3336-C46C-4800-985B-05FC846D59B9}"/>
              </a:ext>
            </a:extLst>
          </p:cNvPr>
          <p:cNvSpPr txBox="1">
            <a:spLocks noChangeArrowheads="1"/>
          </p:cNvSpPr>
          <p:nvPr/>
        </p:nvSpPr>
        <p:spPr bwMode="auto">
          <a:xfrm>
            <a:off x="1828800" y="990600"/>
            <a:ext cx="8610600" cy="5435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0000"/>
              </a:lnSpc>
              <a:buClrTx/>
              <a:buSzTx/>
              <a:buFontTx/>
              <a:buBlip>
                <a:blip r:embed="rId2"/>
              </a:buBlip>
            </a:pPr>
            <a:r>
              <a:rPr lang="en-US" altLang="en-US" dirty="0"/>
              <a:t>For either type of equivalence, state if there is an absolute minimum for which there is no substitute; e.g.,</a:t>
            </a:r>
          </a:p>
          <a:p>
            <a:pPr lvl="1">
              <a:lnSpc>
                <a:spcPct val="90000"/>
              </a:lnSpc>
            </a:pPr>
            <a:r>
              <a:rPr lang="en-US" altLang="en-US" dirty="0"/>
              <a:t>For a position requiring a bachelors degree and 3 years of experience, even someone with a Doctorate must still have at least 1 year of experience</a:t>
            </a:r>
          </a:p>
          <a:p>
            <a:pPr lvl="1">
              <a:lnSpc>
                <a:spcPct val="90000"/>
              </a:lnSpc>
            </a:pPr>
            <a:r>
              <a:rPr lang="en-US" altLang="en-US" dirty="0"/>
              <a:t>Or, someone that is a high school graduate with 20 years of experience, cannot substitute for a position requiring a Masters Degree and 2 years experience</a:t>
            </a:r>
          </a:p>
          <a:p>
            <a:pPr lvl="2">
              <a:lnSpc>
                <a:spcPct val="90000"/>
              </a:lnSpc>
              <a:buClrTx/>
              <a:buSzTx/>
              <a:buFont typeface="Arial" panose="020B0604020202020204" pitchFamily="34" charset="0"/>
              <a:buBlip>
                <a:blip r:embed="rId3"/>
              </a:buBlip>
            </a:pPr>
            <a:r>
              <a:rPr lang="en-US" altLang="en-US" dirty="0"/>
              <a:t>i.e., the minimum education level is a Bachelors Degree  </a:t>
            </a:r>
          </a:p>
        </p:txBody>
      </p:sp>
    </p:spTree>
    <p:extLst>
      <p:ext uri="{BB962C8B-B14F-4D97-AF65-F5344CB8AC3E}">
        <p14:creationId xmlns:p14="http://schemas.microsoft.com/office/powerpoint/2010/main" val="2182271146"/>
      </p:ext>
    </p:extLst>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2730B175-1F05-4852-B12E-D49CA7D47020}"/>
              </a:ext>
            </a:extLst>
          </p:cNvPr>
          <p:cNvSpPr>
            <a:spLocks noGrp="1" noChangeArrowheads="1"/>
          </p:cNvSpPr>
          <p:nvPr>
            <p:ph type="title"/>
          </p:nvPr>
        </p:nvSpPr>
        <p:spPr>
          <a:xfrm>
            <a:off x="1828800" y="152400"/>
            <a:ext cx="8610600" cy="762000"/>
          </a:xfrm>
        </p:spPr>
        <p:txBody>
          <a:bodyPr/>
          <a:lstStyle/>
          <a:p>
            <a:pPr eaLnBrk="1" hangingPunct="1">
              <a:defRPr/>
            </a:pPr>
            <a:r>
              <a:rPr lang="en-US" sz="3600" dirty="0">
                <a:solidFill>
                  <a:srgbClr val="F2C56C"/>
                </a:solidFill>
              </a:rPr>
              <a:t>Writing Specifications</a:t>
            </a:r>
          </a:p>
        </p:txBody>
      </p:sp>
      <p:sp>
        <p:nvSpPr>
          <p:cNvPr id="8" name="Footer Placeholder 3">
            <a:extLst>
              <a:ext uri="{FF2B5EF4-FFF2-40B4-BE49-F238E27FC236}">
                <a16:creationId xmlns:a16="http://schemas.microsoft.com/office/drawing/2014/main" id="{1834D679-1CCE-466E-8A22-5C97E7221A7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73E83E8B-8444-4272-AF0A-4D24C110757A}"/>
              </a:ext>
            </a:extLst>
          </p:cNvPr>
          <p:cNvSpPr>
            <a:spLocks noGrp="1"/>
          </p:cNvSpPr>
          <p:nvPr>
            <p:ph type="sldNum" sz="quarter" idx="12"/>
          </p:nvPr>
        </p:nvSpPr>
        <p:spPr/>
        <p:txBody>
          <a:bodyPr/>
          <a:lstStyle/>
          <a:p>
            <a:pPr>
              <a:defRPr/>
            </a:pPr>
            <a:fld id="{26455820-CB4A-4F89-9AF7-7DF0F46B5657}" type="slidenum">
              <a:rPr lang="en-US" altLang="en-US"/>
              <a:pPr>
                <a:defRPr/>
              </a:pPr>
              <a:t>479</a:t>
            </a:fld>
            <a:endParaRPr lang="en-US" altLang="en-US" dirty="0"/>
          </a:p>
        </p:txBody>
      </p:sp>
      <p:sp>
        <p:nvSpPr>
          <p:cNvPr id="1430535" name="Text Box 3">
            <a:extLst>
              <a:ext uri="{FF2B5EF4-FFF2-40B4-BE49-F238E27FC236}">
                <a16:creationId xmlns:a16="http://schemas.microsoft.com/office/drawing/2014/main" id="{BFF60F72-D2CB-443B-AF1D-80AB1B304658}"/>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0536" name="Text Box 4">
            <a:extLst>
              <a:ext uri="{FF2B5EF4-FFF2-40B4-BE49-F238E27FC236}">
                <a16:creationId xmlns:a16="http://schemas.microsoft.com/office/drawing/2014/main" id="{88364C30-7451-4AF5-AD53-A03BF0CDB284}"/>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0537" name="Text Box 5">
            <a:extLst>
              <a:ext uri="{FF2B5EF4-FFF2-40B4-BE49-F238E27FC236}">
                <a16:creationId xmlns:a16="http://schemas.microsoft.com/office/drawing/2014/main" id="{17E4D972-B21D-4961-8CF2-5B0D1BAB429C}"/>
              </a:ext>
            </a:extLst>
          </p:cNvPr>
          <p:cNvSpPr txBox="1">
            <a:spLocks noChangeArrowheads="1"/>
          </p:cNvSpPr>
          <p:nvPr/>
        </p:nvSpPr>
        <p:spPr bwMode="auto">
          <a:xfrm>
            <a:off x="1752600" y="762001"/>
            <a:ext cx="8686800" cy="552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b="1" dirty="0">
                <a:solidFill>
                  <a:srgbClr val="99FF33"/>
                </a:solidFill>
              </a:rPr>
              <a:t>Dispute Resolution</a:t>
            </a:r>
            <a:r>
              <a:rPr lang="en-US" altLang="en-US" sz="4000" dirty="0">
                <a:solidFill>
                  <a:srgbClr val="99FF33"/>
                </a:solidFill>
              </a:rPr>
              <a:t> </a:t>
            </a:r>
          </a:p>
          <a:p>
            <a:pPr>
              <a:lnSpc>
                <a:spcPct val="90000"/>
              </a:lnSpc>
              <a:buClrTx/>
              <a:buSzTx/>
              <a:buFontTx/>
              <a:buBlip>
                <a:blip r:embed="rId2"/>
              </a:buBlip>
            </a:pPr>
            <a:r>
              <a:rPr lang="en-US" altLang="en-US" sz="2800" dirty="0"/>
              <a:t>Aside from the normal clause concerning claims</a:t>
            </a:r>
          </a:p>
          <a:p>
            <a:pPr>
              <a:lnSpc>
                <a:spcPct val="90000"/>
              </a:lnSpc>
              <a:buClrTx/>
              <a:buSzTx/>
              <a:buFontTx/>
              <a:buBlip>
                <a:blip r:embed="rId2"/>
              </a:buBlip>
            </a:pPr>
            <a:r>
              <a:rPr lang="en-US" altLang="en-US" sz="2800" dirty="0"/>
              <a:t>Should there be a procedure specified to resolve issues without either party resorting to a claim?</a:t>
            </a:r>
          </a:p>
          <a:p>
            <a:pPr lvl="1">
              <a:lnSpc>
                <a:spcPct val="90000"/>
              </a:lnSpc>
            </a:pPr>
            <a:r>
              <a:rPr lang="en-US" altLang="en-US" dirty="0"/>
              <a:t>i.e., mediation</a:t>
            </a:r>
          </a:p>
          <a:p>
            <a:pPr lvl="1">
              <a:lnSpc>
                <a:spcPct val="90000"/>
              </a:lnSpc>
            </a:pPr>
            <a:r>
              <a:rPr lang="en-US" altLang="en-US" dirty="0"/>
              <a:t>Will such procedure be mandatory (binding), or permissive only if both parties agree?</a:t>
            </a:r>
          </a:p>
          <a:p>
            <a:pPr lvl="1">
              <a:lnSpc>
                <a:spcPct val="90000"/>
              </a:lnSpc>
            </a:pPr>
            <a:r>
              <a:rPr lang="en-US" altLang="en-US" dirty="0"/>
              <a:t>Must both parties abide by the decision reached through this process?</a:t>
            </a:r>
          </a:p>
          <a:p>
            <a:pPr lvl="2">
              <a:lnSpc>
                <a:spcPct val="90000"/>
              </a:lnSpc>
              <a:buClrTx/>
              <a:buSzTx/>
              <a:buFontTx/>
              <a:buBlip>
                <a:blip r:embed="rId3"/>
              </a:buBlip>
            </a:pPr>
            <a:r>
              <a:rPr lang="en-US" altLang="en-US" sz="2800" dirty="0"/>
              <a:t>i.e., is it a form of arbitration?</a:t>
            </a:r>
          </a:p>
          <a:p>
            <a:pPr>
              <a:lnSpc>
                <a:spcPct val="90000"/>
              </a:lnSpc>
              <a:buClrTx/>
              <a:buSzTx/>
              <a:buFontTx/>
              <a:buBlip>
                <a:blip r:embed="rId2"/>
              </a:buBlip>
            </a:pPr>
            <a:r>
              <a:rPr lang="en-US" altLang="en-US" sz="2800" dirty="0"/>
              <a:t>But any such provision cannot eliminate the rights of the State under the mandatory default, etc.. clauses </a:t>
            </a:r>
          </a:p>
        </p:txBody>
      </p:sp>
    </p:spTree>
    <p:extLst>
      <p:ext uri="{BB962C8B-B14F-4D97-AF65-F5344CB8AC3E}">
        <p14:creationId xmlns:p14="http://schemas.microsoft.com/office/powerpoint/2010/main" val="15525449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7ADB97-4C2C-4B91-BDA9-C4C34EB71FBC}"/>
              </a:ext>
            </a:extLst>
          </p:cNvPr>
          <p:cNvSpPr>
            <a:spLocks noGrp="1"/>
          </p:cNvSpPr>
          <p:nvPr>
            <p:ph type="title"/>
          </p:nvPr>
        </p:nvSpPr>
        <p:spPr>
          <a:xfrm>
            <a:off x="139959" y="121299"/>
            <a:ext cx="11879216" cy="830424"/>
          </a:xfrm>
        </p:spPr>
        <p:txBody>
          <a:bodyPr>
            <a:normAutofit fontScale="90000"/>
          </a:bodyPr>
          <a:lstStyle/>
          <a:p>
            <a:r>
              <a:rPr lang="en-US" b="0" dirty="0"/>
              <a:t>where am I?</a:t>
            </a:r>
            <a:r>
              <a:rPr lang="en-US" dirty="0"/>
              <a:t> </a:t>
            </a:r>
            <a:r>
              <a:rPr lang="en-US" b="0" dirty="0"/>
              <a:t>Numbering organization</a:t>
            </a:r>
            <a:endParaRPr lang="en-US" dirty="0"/>
          </a:p>
        </p:txBody>
      </p:sp>
      <p:sp>
        <p:nvSpPr>
          <p:cNvPr id="8" name="Content Placeholder 7">
            <a:extLst>
              <a:ext uri="{FF2B5EF4-FFF2-40B4-BE49-F238E27FC236}">
                <a16:creationId xmlns:a16="http://schemas.microsoft.com/office/drawing/2014/main" id="{5AFC8EBB-65D3-4FCE-93B8-C96A7DBCF4B8}"/>
              </a:ext>
            </a:extLst>
          </p:cNvPr>
          <p:cNvSpPr>
            <a:spLocks noGrp="1"/>
          </p:cNvSpPr>
          <p:nvPr>
            <p:ph idx="1"/>
          </p:nvPr>
        </p:nvSpPr>
        <p:spPr>
          <a:xfrm>
            <a:off x="233265" y="821094"/>
            <a:ext cx="11728580" cy="5924939"/>
          </a:xfrm>
        </p:spPr>
        <p:txBody>
          <a:bodyPr>
            <a:normAutofit fontScale="92500"/>
          </a:bodyPr>
          <a:lstStyle/>
          <a:p>
            <a:r>
              <a:rPr lang="en-US" dirty="0"/>
              <a:t>In contrast, the following organization does not constantly inform</a:t>
            </a:r>
          </a:p>
          <a:p>
            <a:r>
              <a:rPr lang="en-US" dirty="0"/>
              <a:t>A</a:t>
            </a:r>
          </a:p>
          <a:p>
            <a:r>
              <a:rPr lang="en-US" dirty="0"/>
              <a:t>B</a:t>
            </a:r>
          </a:p>
          <a:p>
            <a:pPr lvl="1"/>
            <a:r>
              <a:rPr lang="en-US" dirty="0"/>
              <a:t>1</a:t>
            </a:r>
          </a:p>
          <a:p>
            <a:pPr lvl="1"/>
            <a:r>
              <a:rPr lang="en-US" dirty="0"/>
              <a:t>2</a:t>
            </a:r>
          </a:p>
          <a:p>
            <a:pPr lvl="2"/>
            <a:r>
              <a:rPr lang="en-US" dirty="0"/>
              <a:t>a</a:t>
            </a:r>
          </a:p>
          <a:p>
            <a:pPr lvl="2"/>
            <a:r>
              <a:rPr lang="en-US" dirty="0"/>
              <a:t>b</a:t>
            </a:r>
          </a:p>
          <a:p>
            <a:pPr lvl="3"/>
            <a:r>
              <a:rPr lang="en-US" dirty="0"/>
              <a:t>i</a:t>
            </a:r>
          </a:p>
          <a:p>
            <a:pPr lvl="3"/>
            <a:r>
              <a:rPr lang="en-US" dirty="0"/>
              <a:t>ii</a:t>
            </a:r>
          </a:p>
          <a:p>
            <a:pPr lvl="1"/>
            <a:r>
              <a:rPr lang="en-US" dirty="0"/>
              <a:t>3</a:t>
            </a:r>
          </a:p>
          <a:p>
            <a:pPr lvl="1"/>
            <a:r>
              <a:rPr lang="en-US" dirty="0"/>
              <a:t>4</a:t>
            </a:r>
          </a:p>
          <a:p>
            <a:pPr marL="457200" lvl="1" indent="0">
              <a:buNone/>
            </a:pPr>
            <a:endParaRPr lang="en-US" dirty="0"/>
          </a:p>
          <a:p>
            <a:pPr lvl="3"/>
            <a:endParaRPr lang="en-US" dirty="0"/>
          </a:p>
        </p:txBody>
      </p:sp>
      <p:sp>
        <p:nvSpPr>
          <p:cNvPr id="5" name="Footer Placeholder 4">
            <a:extLst>
              <a:ext uri="{FF2B5EF4-FFF2-40B4-BE49-F238E27FC236}">
                <a16:creationId xmlns:a16="http://schemas.microsoft.com/office/drawing/2014/main" id="{C29DBBFC-0597-4798-8521-3A8EB969009A}"/>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6" name="Slide Number Placeholder 5">
            <a:extLst>
              <a:ext uri="{FF2B5EF4-FFF2-40B4-BE49-F238E27FC236}">
                <a16:creationId xmlns:a16="http://schemas.microsoft.com/office/drawing/2014/main" id="{8D78D2C8-6E0D-4D08-B2C6-343ADB4D46EC}"/>
              </a:ext>
            </a:extLst>
          </p:cNvPr>
          <p:cNvSpPr>
            <a:spLocks noGrp="1"/>
          </p:cNvSpPr>
          <p:nvPr>
            <p:ph type="sldNum" sz="quarter" idx="12"/>
          </p:nvPr>
        </p:nvSpPr>
        <p:spPr/>
        <p:txBody>
          <a:bodyPr/>
          <a:lstStyle/>
          <a:p>
            <a:fld id="{D57F1E4F-1CFF-5643-939E-02111984F565}" type="slidenum">
              <a:rPr lang="en-US" smtClean="0"/>
              <a:t>48</a:t>
            </a:fld>
            <a:endParaRPr lang="en-US" dirty="0"/>
          </a:p>
        </p:txBody>
      </p:sp>
    </p:spTree>
    <p:extLst>
      <p:ext uri="{BB962C8B-B14F-4D97-AF65-F5344CB8AC3E}">
        <p14:creationId xmlns:p14="http://schemas.microsoft.com/office/powerpoint/2010/main" val="438420483"/>
      </p:ext>
    </p:extLst>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10" name="Rectangle 6">
            <a:extLst>
              <a:ext uri="{FF2B5EF4-FFF2-40B4-BE49-F238E27FC236}">
                <a16:creationId xmlns:a16="http://schemas.microsoft.com/office/drawing/2014/main" id="{9ABF9E80-266D-4CE2-9CF6-926CE44D2CA5}"/>
              </a:ext>
            </a:extLst>
          </p:cNvPr>
          <p:cNvSpPr>
            <a:spLocks noGrp="1" noChangeArrowheads="1"/>
          </p:cNvSpPr>
          <p:nvPr>
            <p:ph type="title"/>
          </p:nvPr>
        </p:nvSpPr>
        <p:spPr>
          <a:xfrm>
            <a:off x="1981200" y="228600"/>
            <a:ext cx="8229600" cy="685800"/>
          </a:xfrm>
        </p:spPr>
        <p:txBody>
          <a:bodyPr/>
          <a:lstStyle/>
          <a:p>
            <a:pPr eaLnBrk="1" hangingPunct="1">
              <a:defRPr/>
            </a:pPr>
            <a:r>
              <a:rPr lang="en-US" sz="3600" dirty="0"/>
              <a:t>Writing Specifications</a:t>
            </a:r>
          </a:p>
        </p:txBody>
      </p:sp>
      <p:sp>
        <p:nvSpPr>
          <p:cNvPr id="175111" name="Rectangle 7">
            <a:extLst>
              <a:ext uri="{FF2B5EF4-FFF2-40B4-BE49-F238E27FC236}">
                <a16:creationId xmlns:a16="http://schemas.microsoft.com/office/drawing/2014/main" id="{3D821123-4C77-487F-A61A-75FA01949F46}"/>
              </a:ext>
            </a:extLst>
          </p:cNvPr>
          <p:cNvSpPr>
            <a:spLocks noGrp="1" noChangeArrowheads="1"/>
          </p:cNvSpPr>
          <p:nvPr>
            <p:ph idx="1"/>
          </p:nvPr>
        </p:nvSpPr>
        <p:spPr>
          <a:xfrm>
            <a:off x="513761" y="1509714"/>
            <a:ext cx="11034073" cy="4909747"/>
          </a:xfrm>
        </p:spPr>
        <p:txBody>
          <a:bodyPr>
            <a:normAutofit/>
          </a:bodyPr>
          <a:lstStyle/>
          <a:p>
            <a:pPr eaLnBrk="1" hangingPunct="1">
              <a:defRPr/>
            </a:pPr>
            <a:r>
              <a:rPr lang="en-US" dirty="0"/>
              <a:t>Must the vendor</a:t>
            </a:r>
          </a:p>
          <a:p>
            <a:pPr lvl="1" eaLnBrk="1" hangingPunct="1">
              <a:defRPr/>
            </a:pPr>
            <a:r>
              <a:rPr lang="en-US" dirty="0"/>
              <a:t>Work on State premises</a:t>
            </a:r>
          </a:p>
          <a:p>
            <a:pPr lvl="1" eaLnBrk="1" hangingPunct="1">
              <a:defRPr/>
            </a:pPr>
            <a:r>
              <a:rPr lang="en-US" dirty="0"/>
              <a:t>If so, provide any special access restrictions </a:t>
            </a:r>
          </a:p>
          <a:p>
            <a:pPr lvl="2" eaLnBrk="1" hangingPunct="1">
              <a:defRPr/>
            </a:pPr>
            <a:r>
              <a:rPr lang="en-US" dirty="0"/>
              <a:t>Required clearances</a:t>
            </a:r>
          </a:p>
          <a:p>
            <a:pPr lvl="2" eaLnBrk="1" hangingPunct="1">
              <a:defRPr/>
            </a:pPr>
            <a:r>
              <a:rPr lang="en-US" dirty="0"/>
              <a:t>Required uniform or name badges</a:t>
            </a:r>
          </a:p>
          <a:p>
            <a:pPr lvl="2" eaLnBrk="1" hangingPunct="1">
              <a:defRPr/>
            </a:pPr>
            <a:r>
              <a:rPr lang="en-US" dirty="0"/>
              <a:t>Subject to inspection of persons or property</a:t>
            </a:r>
          </a:p>
          <a:p>
            <a:pPr lvl="2" eaLnBrk="1" hangingPunct="1">
              <a:defRPr/>
            </a:pPr>
            <a:r>
              <a:rPr lang="en-US" dirty="0"/>
              <a:t>Limitations of hours of access</a:t>
            </a:r>
          </a:p>
          <a:p>
            <a:pPr lvl="2" eaLnBrk="1" hangingPunct="1">
              <a:defRPr/>
            </a:pPr>
            <a:r>
              <a:rPr lang="en-US" dirty="0"/>
              <a:t>Computer security restrictions</a:t>
            </a:r>
          </a:p>
          <a:p>
            <a:pPr lvl="2" eaLnBrk="1" hangingPunct="1">
              <a:defRPr/>
            </a:pPr>
            <a:r>
              <a:rPr lang="en-US" dirty="0"/>
              <a:t>Contact restrictions with clients, residents, inmates, etc.. </a:t>
            </a:r>
          </a:p>
        </p:txBody>
      </p:sp>
      <p:sp>
        <p:nvSpPr>
          <p:cNvPr id="9" name="Footer Placeholder 3">
            <a:extLst>
              <a:ext uri="{FF2B5EF4-FFF2-40B4-BE49-F238E27FC236}">
                <a16:creationId xmlns:a16="http://schemas.microsoft.com/office/drawing/2014/main" id="{A552A8BA-2531-4CC0-ABFE-12122AE9FEC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F864E54B-5D9E-460C-BC89-1B6DF3D285CC}"/>
              </a:ext>
            </a:extLst>
          </p:cNvPr>
          <p:cNvSpPr>
            <a:spLocks noGrp="1"/>
          </p:cNvSpPr>
          <p:nvPr>
            <p:ph type="sldNum" sz="quarter" idx="12"/>
          </p:nvPr>
        </p:nvSpPr>
        <p:spPr/>
        <p:txBody>
          <a:bodyPr/>
          <a:lstStyle/>
          <a:p>
            <a:pPr>
              <a:defRPr/>
            </a:pPr>
            <a:fld id="{8CFB0CDE-8E1D-45B0-95F7-2217EE0CBC78}" type="slidenum">
              <a:rPr lang="en-US" altLang="en-US"/>
              <a:pPr>
                <a:defRPr/>
              </a:pPr>
              <a:t>480</a:t>
            </a:fld>
            <a:endParaRPr lang="en-US" altLang="en-US" dirty="0"/>
          </a:p>
        </p:txBody>
      </p:sp>
      <p:sp>
        <p:nvSpPr>
          <p:cNvPr id="1431560" name="Text Box 3">
            <a:extLst>
              <a:ext uri="{FF2B5EF4-FFF2-40B4-BE49-F238E27FC236}">
                <a16:creationId xmlns:a16="http://schemas.microsoft.com/office/drawing/2014/main" id="{C3CE0F39-1C68-4289-AC98-08648D3E1A98}"/>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1561" name="Text Box 4">
            <a:extLst>
              <a:ext uri="{FF2B5EF4-FFF2-40B4-BE49-F238E27FC236}">
                <a16:creationId xmlns:a16="http://schemas.microsoft.com/office/drawing/2014/main" id="{6698E47F-C599-4194-AE23-8EABE2E3181E}"/>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1562" name="Text Box 5">
            <a:extLst>
              <a:ext uri="{FF2B5EF4-FFF2-40B4-BE49-F238E27FC236}">
                <a16:creationId xmlns:a16="http://schemas.microsoft.com/office/drawing/2014/main" id="{EFE1804A-4C03-4048-B84D-96A67F0F7DD7}"/>
              </a:ext>
            </a:extLst>
          </p:cNvPr>
          <p:cNvSpPr txBox="1">
            <a:spLocks noChangeArrowheads="1"/>
          </p:cNvSpPr>
          <p:nvPr/>
        </p:nvSpPr>
        <p:spPr bwMode="auto">
          <a:xfrm>
            <a:off x="2209800" y="838201"/>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b="1" dirty="0">
                <a:solidFill>
                  <a:srgbClr val="99FF33"/>
                </a:solidFill>
              </a:rPr>
              <a:t>Work Location</a:t>
            </a:r>
            <a:endParaRPr lang="en-US" altLang="en-US" sz="4000" dirty="0">
              <a:solidFill>
                <a:srgbClr val="99FF33"/>
              </a:solidFill>
            </a:endParaRPr>
          </a:p>
        </p:txBody>
      </p:sp>
    </p:spTree>
    <p:extLst>
      <p:ext uri="{BB962C8B-B14F-4D97-AF65-F5344CB8AC3E}">
        <p14:creationId xmlns:p14="http://schemas.microsoft.com/office/powerpoint/2010/main" val="391161912"/>
      </p:ext>
    </p:extLst>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2582" name="Rectangle 2">
            <a:extLst>
              <a:ext uri="{FF2B5EF4-FFF2-40B4-BE49-F238E27FC236}">
                <a16:creationId xmlns:a16="http://schemas.microsoft.com/office/drawing/2014/main" id="{4E29E29D-6B4B-4C7C-80E1-4292222D86D8}"/>
              </a:ext>
            </a:extLst>
          </p:cNvPr>
          <p:cNvSpPr>
            <a:spLocks noGrp="1" noChangeArrowheads="1"/>
          </p:cNvSpPr>
          <p:nvPr>
            <p:ph type="title"/>
          </p:nvPr>
        </p:nvSpPr>
        <p:spPr>
          <a:xfrm>
            <a:off x="1981200" y="277814"/>
            <a:ext cx="8229600" cy="788987"/>
          </a:xfrm>
        </p:spPr>
        <p:txBody>
          <a:bodyPr/>
          <a:lstStyle/>
          <a:p>
            <a:pPr eaLnBrk="1" hangingPunct="1"/>
            <a:r>
              <a:rPr lang="en-US" altLang="en-US" sz="4000" b="1" dirty="0">
                <a:solidFill>
                  <a:srgbClr val="99FF33"/>
                </a:solidFill>
              </a:rPr>
              <a:t>Work Location </a:t>
            </a:r>
            <a:r>
              <a:rPr lang="en-US" altLang="en-US" sz="2400" b="1" dirty="0">
                <a:solidFill>
                  <a:srgbClr val="99FF33"/>
                </a:solidFill>
              </a:rPr>
              <a:t>(Cont’d)</a:t>
            </a:r>
            <a:endParaRPr lang="en-US" altLang="en-US" sz="4000" b="1" dirty="0">
              <a:solidFill>
                <a:srgbClr val="99FF33"/>
              </a:solidFill>
            </a:endParaRPr>
          </a:p>
        </p:txBody>
      </p:sp>
      <p:sp>
        <p:nvSpPr>
          <p:cNvPr id="1053699" name="Rectangle 3">
            <a:extLst>
              <a:ext uri="{FF2B5EF4-FFF2-40B4-BE49-F238E27FC236}">
                <a16:creationId xmlns:a16="http://schemas.microsoft.com/office/drawing/2014/main" id="{07CE7945-2A1C-4AE2-B175-D71A1EAC427D}"/>
              </a:ext>
            </a:extLst>
          </p:cNvPr>
          <p:cNvSpPr>
            <a:spLocks noGrp="1" noChangeArrowheads="1"/>
          </p:cNvSpPr>
          <p:nvPr>
            <p:ph idx="1"/>
          </p:nvPr>
        </p:nvSpPr>
        <p:spPr>
          <a:xfrm>
            <a:off x="1981200" y="1600200"/>
            <a:ext cx="8305800" cy="5029200"/>
          </a:xfrm>
        </p:spPr>
        <p:txBody>
          <a:bodyPr/>
          <a:lstStyle/>
          <a:p>
            <a:pPr eaLnBrk="1" hangingPunct="1">
              <a:defRPr/>
            </a:pPr>
            <a:r>
              <a:rPr lang="en-US" dirty="0"/>
              <a:t>Must the vendor</a:t>
            </a:r>
          </a:p>
          <a:p>
            <a:pPr lvl="1" eaLnBrk="1" hangingPunct="1">
              <a:defRPr/>
            </a:pPr>
            <a:r>
              <a:rPr lang="en-US" dirty="0"/>
              <a:t>Have an office within a certain radius or driving timeframe of a State location</a:t>
            </a:r>
          </a:p>
          <a:p>
            <a:pPr lvl="2" eaLnBrk="1" hangingPunct="1">
              <a:defRPr/>
            </a:pPr>
            <a:r>
              <a:rPr lang="en-US" dirty="0"/>
              <a:t>To be readily accessible for inspections/visits by State personnel</a:t>
            </a:r>
          </a:p>
          <a:p>
            <a:pPr lvl="1" eaLnBrk="1" hangingPunct="1">
              <a:defRPr/>
            </a:pPr>
            <a:r>
              <a:rPr lang="en-US" dirty="0"/>
              <a:t>Any specified distance must be reasonable &amp; defensible</a:t>
            </a:r>
          </a:p>
          <a:p>
            <a:pPr lvl="2" eaLnBrk="1" hangingPunct="1">
              <a:defRPr/>
            </a:pPr>
            <a:r>
              <a:rPr lang="en-US" dirty="0"/>
              <a:t>There cannot be an arbitrary requirement simply to discourage out-of-state vendors</a:t>
            </a:r>
          </a:p>
        </p:txBody>
      </p:sp>
      <p:sp>
        <p:nvSpPr>
          <p:cNvPr id="8" name="Footer Placeholder 3">
            <a:extLst>
              <a:ext uri="{FF2B5EF4-FFF2-40B4-BE49-F238E27FC236}">
                <a16:creationId xmlns:a16="http://schemas.microsoft.com/office/drawing/2014/main" id="{4061BF1F-5D41-4792-B0F3-CD258ED5CD9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3709E24E-C830-4C43-A7F3-4979A5BD9D26}"/>
              </a:ext>
            </a:extLst>
          </p:cNvPr>
          <p:cNvSpPr>
            <a:spLocks noGrp="1"/>
          </p:cNvSpPr>
          <p:nvPr>
            <p:ph type="sldNum" sz="quarter" idx="12"/>
          </p:nvPr>
        </p:nvSpPr>
        <p:spPr/>
        <p:txBody>
          <a:bodyPr/>
          <a:lstStyle/>
          <a:p>
            <a:pPr>
              <a:defRPr/>
            </a:pPr>
            <a:fld id="{A53DD60C-068C-4FDB-8166-47312E18DC8E}" type="slidenum">
              <a:rPr lang="en-US" altLang="en-US"/>
              <a:pPr>
                <a:defRPr/>
              </a:pPr>
              <a:t>481</a:t>
            </a:fld>
            <a:endParaRPr lang="en-US" altLang="en-US" dirty="0"/>
          </a:p>
        </p:txBody>
      </p:sp>
      <p:sp>
        <p:nvSpPr>
          <p:cNvPr id="1432584" name="Text Box 4">
            <a:extLst>
              <a:ext uri="{FF2B5EF4-FFF2-40B4-BE49-F238E27FC236}">
                <a16:creationId xmlns:a16="http://schemas.microsoft.com/office/drawing/2014/main" id="{C7A2559B-6F2A-43E0-BA5F-1467B712E5D8}"/>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2585" name="Text Box 5">
            <a:extLst>
              <a:ext uri="{FF2B5EF4-FFF2-40B4-BE49-F238E27FC236}">
                <a16:creationId xmlns:a16="http://schemas.microsoft.com/office/drawing/2014/main" id="{C6E05239-DC2D-4740-AE8A-2F91C701149B}"/>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1675729385"/>
      </p:ext>
    </p:extLst>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06" name="Rectangle 2">
            <a:extLst>
              <a:ext uri="{FF2B5EF4-FFF2-40B4-BE49-F238E27FC236}">
                <a16:creationId xmlns:a16="http://schemas.microsoft.com/office/drawing/2014/main" id="{FE67AB79-DD19-4B5B-84AE-D790B085523D}"/>
              </a:ext>
            </a:extLst>
          </p:cNvPr>
          <p:cNvSpPr>
            <a:spLocks noGrp="1" noChangeArrowheads="1"/>
          </p:cNvSpPr>
          <p:nvPr>
            <p:ph type="title"/>
          </p:nvPr>
        </p:nvSpPr>
        <p:spPr>
          <a:xfrm>
            <a:off x="1981200" y="277814"/>
            <a:ext cx="8229600" cy="712787"/>
          </a:xfrm>
        </p:spPr>
        <p:txBody>
          <a:bodyPr/>
          <a:lstStyle/>
          <a:p>
            <a:pPr eaLnBrk="1" hangingPunct="1"/>
            <a:r>
              <a:rPr lang="en-US" altLang="en-US" sz="4000" b="1" dirty="0">
                <a:solidFill>
                  <a:srgbClr val="99FF33"/>
                </a:solidFill>
              </a:rPr>
              <a:t>Work Location </a:t>
            </a:r>
            <a:r>
              <a:rPr lang="en-US" altLang="en-US" sz="2400" b="1" dirty="0">
                <a:solidFill>
                  <a:srgbClr val="99FF33"/>
                </a:solidFill>
              </a:rPr>
              <a:t>(Cont’d)</a:t>
            </a:r>
          </a:p>
        </p:txBody>
      </p:sp>
      <p:sp>
        <p:nvSpPr>
          <p:cNvPr id="1051651" name="Rectangle 3">
            <a:extLst>
              <a:ext uri="{FF2B5EF4-FFF2-40B4-BE49-F238E27FC236}">
                <a16:creationId xmlns:a16="http://schemas.microsoft.com/office/drawing/2014/main" id="{D2BA33AC-FFC2-4C19-9175-D1D4614FB564}"/>
              </a:ext>
            </a:extLst>
          </p:cNvPr>
          <p:cNvSpPr>
            <a:spLocks noGrp="1" noChangeArrowheads="1"/>
          </p:cNvSpPr>
          <p:nvPr>
            <p:ph idx="1"/>
          </p:nvPr>
        </p:nvSpPr>
        <p:spPr>
          <a:xfrm>
            <a:off x="1828800" y="1390454"/>
            <a:ext cx="8458200" cy="5238946"/>
          </a:xfrm>
        </p:spPr>
        <p:txBody>
          <a:bodyPr/>
          <a:lstStyle/>
          <a:p>
            <a:pPr eaLnBrk="1" hangingPunct="1">
              <a:defRPr/>
            </a:pPr>
            <a:r>
              <a:rPr lang="en-US" dirty="0"/>
              <a:t>Must the vendor have a location in a specified political jurisdiction to serve residents of that jurisdiction?</a:t>
            </a:r>
          </a:p>
          <a:p>
            <a:pPr lvl="1" eaLnBrk="1" hangingPunct="1">
              <a:defRPr/>
            </a:pPr>
            <a:r>
              <a:rPr lang="en-US" dirty="0"/>
              <a:t>Must the location:</a:t>
            </a:r>
          </a:p>
          <a:p>
            <a:pPr lvl="2" eaLnBrk="1" hangingPunct="1">
              <a:defRPr/>
            </a:pPr>
            <a:r>
              <a:rPr lang="en-US" b="1" dirty="0"/>
              <a:t>Be accessible to public transportation?</a:t>
            </a:r>
          </a:p>
          <a:p>
            <a:pPr lvl="2" eaLnBrk="1" hangingPunct="1">
              <a:defRPr/>
            </a:pPr>
            <a:r>
              <a:rPr lang="en-US" b="1" dirty="0"/>
              <a:t>Be centrally located in the jurisdiction?</a:t>
            </a:r>
          </a:p>
          <a:p>
            <a:pPr lvl="2" eaLnBrk="1" hangingPunct="1">
              <a:defRPr/>
            </a:pPr>
            <a:r>
              <a:rPr lang="en-US" b="1" dirty="0"/>
              <a:t>Have a minimum number of parking spaces?</a:t>
            </a:r>
          </a:p>
          <a:p>
            <a:pPr lvl="2" eaLnBrk="1" hangingPunct="1">
              <a:defRPr/>
            </a:pPr>
            <a:r>
              <a:rPr lang="en-US" b="1" dirty="0"/>
              <a:t>Be a minimum size?</a:t>
            </a:r>
          </a:p>
          <a:p>
            <a:pPr lvl="2" eaLnBrk="1" hangingPunct="1">
              <a:defRPr/>
            </a:pPr>
            <a:endParaRPr lang="en-US" b="1" dirty="0"/>
          </a:p>
        </p:txBody>
      </p:sp>
      <p:sp>
        <p:nvSpPr>
          <p:cNvPr id="9" name="Footer Placeholder 3">
            <a:extLst>
              <a:ext uri="{FF2B5EF4-FFF2-40B4-BE49-F238E27FC236}">
                <a16:creationId xmlns:a16="http://schemas.microsoft.com/office/drawing/2014/main" id="{64973AF1-E3ED-469B-AA6D-8FD05D9C8AD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C5094712-9CAA-48A5-849A-15EDC8B0FF95}"/>
              </a:ext>
            </a:extLst>
          </p:cNvPr>
          <p:cNvSpPr>
            <a:spLocks noGrp="1"/>
          </p:cNvSpPr>
          <p:nvPr>
            <p:ph type="sldNum" sz="quarter" idx="12"/>
          </p:nvPr>
        </p:nvSpPr>
        <p:spPr/>
        <p:txBody>
          <a:bodyPr/>
          <a:lstStyle/>
          <a:p>
            <a:pPr>
              <a:defRPr/>
            </a:pPr>
            <a:fld id="{F332223C-4351-490A-8CB2-FD6CCD608D25}" type="slidenum">
              <a:rPr lang="en-US" altLang="en-US"/>
              <a:pPr>
                <a:defRPr/>
              </a:pPr>
              <a:t>482</a:t>
            </a:fld>
            <a:endParaRPr lang="en-US" altLang="en-US" dirty="0"/>
          </a:p>
        </p:txBody>
      </p:sp>
      <p:sp>
        <p:nvSpPr>
          <p:cNvPr id="1433608" name="Text Box 4">
            <a:extLst>
              <a:ext uri="{FF2B5EF4-FFF2-40B4-BE49-F238E27FC236}">
                <a16:creationId xmlns:a16="http://schemas.microsoft.com/office/drawing/2014/main" id="{255007B2-324A-4DE6-8733-A2DA85DDD78C}"/>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3609" name="Text Box 5">
            <a:extLst>
              <a:ext uri="{FF2B5EF4-FFF2-40B4-BE49-F238E27FC236}">
                <a16:creationId xmlns:a16="http://schemas.microsoft.com/office/drawing/2014/main" id="{7450BBEB-EC65-4BA1-A3DF-2F8526D3E5D8}"/>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3610" name="Text Box 6">
            <a:extLst>
              <a:ext uri="{FF2B5EF4-FFF2-40B4-BE49-F238E27FC236}">
                <a16:creationId xmlns:a16="http://schemas.microsoft.com/office/drawing/2014/main" id="{368B3C2F-4D81-4E44-B4EF-A2343DD247E2}"/>
              </a:ext>
            </a:extLst>
          </p:cNvPr>
          <p:cNvSpPr txBox="1">
            <a:spLocks noChangeArrowheads="1"/>
          </p:cNvSpPr>
          <p:nvPr/>
        </p:nvSpPr>
        <p:spPr bwMode="auto">
          <a:xfrm>
            <a:off x="2209800" y="1143001"/>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endParaRPr lang="en-US" altLang="en-US" sz="2800" dirty="0">
              <a:solidFill>
                <a:srgbClr val="FFFF00"/>
              </a:solidFill>
            </a:endParaRPr>
          </a:p>
        </p:txBody>
      </p:sp>
    </p:spTree>
    <p:extLst>
      <p:ext uri="{BB962C8B-B14F-4D97-AF65-F5344CB8AC3E}">
        <p14:creationId xmlns:p14="http://schemas.microsoft.com/office/powerpoint/2010/main" val="1081192671"/>
      </p:ext>
    </p:extLst>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CC599745-C390-4455-B7CD-771896D60506}"/>
              </a:ext>
            </a:extLst>
          </p:cNvPr>
          <p:cNvSpPr>
            <a:spLocks noGrp="1" noChangeArrowheads="1"/>
          </p:cNvSpPr>
          <p:nvPr>
            <p:ph type="title"/>
          </p:nvPr>
        </p:nvSpPr>
        <p:spPr>
          <a:xfrm>
            <a:off x="1828800" y="277814"/>
            <a:ext cx="8610600" cy="636587"/>
          </a:xfrm>
        </p:spPr>
        <p:txBody>
          <a:bodyPr>
            <a:normAutofit/>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BADB1761-1566-4D60-81F0-6EE9B0EBD98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52EFFE28-D1E0-492E-A4E0-93D8E0600493}"/>
              </a:ext>
            </a:extLst>
          </p:cNvPr>
          <p:cNvSpPr>
            <a:spLocks noGrp="1"/>
          </p:cNvSpPr>
          <p:nvPr>
            <p:ph type="sldNum" sz="quarter" idx="12"/>
          </p:nvPr>
        </p:nvSpPr>
        <p:spPr/>
        <p:txBody>
          <a:bodyPr/>
          <a:lstStyle/>
          <a:p>
            <a:pPr>
              <a:defRPr/>
            </a:pPr>
            <a:fld id="{80ED1C8A-B614-4656-B2FB-F9141B33724C}" type="slidenum">
              <a:rPr lang="en-US" altLang="en-US"/>
              <a:pPr>
                <a:defRPr/>
              </a:pPr>
              <a:t>483</a:t>
            </a:fld>
            <a:endParaRPr lang="en-US" altLang="en-US" dirty="0"/>
          </a:p>
        </p:txBody>
      </p:sp>
      <p:sp>
        <p:nvSpPr>
          <p:cNvPr id="7" name="Footer Placeholder 3">
            <a:extLst>
              <a:ext uri="{FF2B5EF4-FFF2-40B4-BE49-F238E27FC236}">
                <a16:creationId xmlns:a16="http://schemas.microsoft.com/office/drawing/2014/main" id="{FA6F10DD-5A9F-4AA0-9371-FD763425E84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434631" name="Text Box 3">
            <a:extLst>
              <a:ext uri="{FF2B5EF4-FFF2-40B4-BE49-F238E27FC236}">
                <a16:creationId xmlns:a16="http://schemas.microsoft.com/office/drawing/2014/main" id="{D852DDCF-420F-4B1E-BAA0-DE962FE85403}"/>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4632" name="Text Box 4">
            <a:extLst>
              <a:ext uri="{FF2B5EF4-FFF2-40B4-BE49-F238E27FC236}">
                <a16:creationId xmlns:a16="http://schemas.microsoft.com/office/drawing/2014/main" id="{D974AFB1-07C7-4D91-8512-0B6779DFCFD2}"/>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4633" name="Text Box 5">
            <a:extLst>
              <a:ext uri="{FF2B5EF4-FFF2-40B4-BE49-F238E27FC236}">
                <a16:creationId xmlns:a16="http://schemas.microsoft.com/office/drawing/2014/main" id="{83142990-3020-43CB-9E00-78423E0F8805}"/>
              </a:ext>
            </a:extLst>
          </p:cNvPr>
          <p:cNvSpPr txBox="1">
            <a:spLocks noChangeArrowheads="1"/>
          </p:cNvSpPr>
          <p:nvPr/>
        </p:nvSpPr>
        <p:spPr bwMode="auto">
          <a:xfrm>
            <a:off x="1752600" y="990601"/>
            <a:ext cx="868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b="1" dirty="0">
                <a:solidFill>
                  <a:srgbClr val="99FF33"/>
                </a:solidFill>
              </a:rPr>
              <a:t>Ownership: Intellectual Property</a:t>
            </a:r>
            <a:r>
              <a:rPr lang="en-US" altLang="en-US" sz="4000" dirty="0">
                <a:solidFill>
                  <a:srgbClr val="99FF33"/>
                </a:solidFill>
              </a:rPr>
              <a:t> </a:t>
            </a:r>
          </a:p>
        </p:txBody>
      </p:sp>
      <p:sp>
        <p:nvSpPr>
          <p:cNvPr id="1434634" name="Text Box 6">
            <a:extLst>
              <a:ext uri="{FF2B5EF4-FFF2-40B4-BE49-F238E27FC236}">
                <a16:creationId xmlns:a16="http://schemas.microsoft.com/office/drawing/2014/main" id="{E68C9432-E474-44C6-B733-E30DFA0FA349}"/>
              </a:ext>
            </a:extLst>
          </p:cNvPr>
          <p:cNvSpPr txBox="1">
            <a:spLocks noChangeArrowheads="1"/>
          </p:cNvSpPr>
          <p:nvPr/>
        </p:nvSpPr>
        <p:spPr bwMode="auto">
          <a:xfrm>
            <a:off x="1828800" y="1905001"/>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511175" indent="-51117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0000"/>
              </a:lnSpc>
              <a:spcBef>
                <a:spcPct val="30000"/>
              </a:spcBef>
              <a:buClr>
                <a:srgbClr val="FF0000"/>
              </a:buClr>
              <a:buSzTx/>
              <a:buFont typeface="PTS~font" pitchFamily="34" charset="2"/>
              <a:buBlip>
                <a:blip r:embed="rId2"/>
              </a:buBlip>
            </a:pPr>
            <a:r>
              <a:rPr lang="en-US" altLang="en-US" dirty="0"/>
              <a:t>Who owns the product?</a:t>
            </a:r>
          </a:p>
          <a:p>
            <a:pPr>
              <a:lnSpc>
                <a:spcPct val="90000"/>
              </a:lnSpc>
              <a:spcBef>
                <a:spcPct val="30000"/>
              </a:spcBef>
              <a:buClr>
                <a:srgbClr val="FF0000"/>
              </a:buClr>
              <a:buSzTx/>
              <a:buFont typeface="PTS~font" pitchFamily="34" charset="2"/>
              <a:buBlip>
                <a:blip r:embed="rId2"/>
              </a:buBlip>
            </a:pPr>
            <a:r>
              <a:rPr lang="en-US" altLang="en-US" dirty="0"/>
              <a:t>Who can use the product?</a:t>
            </a:r>
          </a:p>
          <a:p>
            <a:pPr>
              <a:lnSpc>
                <a:spcPct val="90000"/>
              </a:lnSpc>
              <a:spcBef>
                <a:spcPct val="30000"/>
              </a:spcBef>
              <a:buClr>
                <a:srgbClr val="FF0000"/>
              </a:buClr>
              <a:buSzTx/>
              <a:buFont typeface="PTS~font" pitchFamily="34" charset="2"/>
              <a:buBlip>
                <a:blip r:embed="rId2"/>
              </a:buBlip>
            </a:pPr>
            <a:r>
              <a:rPr lang="en-US" altLang="en-US" dirty="0"/>
              <a:t>Who has the right to allow another party, such as the State, to use the product?</a:t>
            </a:r>
          </a:p>
          <a:p>
            <a:pPr>
              <a:lnSpc>
                <a:spcPct val="90000"/>
              </a:lnSpc>
              <a:spcBef>
                <a:spcPct val="30000"/>
              </a:spcBef>
              <a:buClr>
                <a:srgbClr val="FF0000"/>
              </a:buClr>
              <a:buSzTx/>
              <a:buFont typeface="PTS~font" pitchFamily="34" charset="2"/>
              <a:buBlip>
                <a:blip r:embed="rId2"/>
              </a:buBlip>
            </a:pPr>
            <a:r>
              <a:rPr lang="en-US" altLang="en-US" dirty="0"/>
              <a:t>Must the source code, etc.. be placed by the contractor into an independent escrow account that is accessible to the State in the event of default by the contractor, bankruptcy, etc..</a:t>
            </a:r>
          </a:p>
        </p:txBody>
      </p:sp>
    </p:spTree>
    <p:extLst>
      <p:ext uri="{BB962C8B-B14F-4D97-AF65-F5344CB8AC3E}">
        <p14:creationId xmlns:p14="http://schemas.microsoft.com/office/powerpoint/2010/main" val="294780910"/>
      </p:ext>
    </p:extLst>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CF21CD03-6345-4C8D-A8DA-B732E3BFE861}"/>
              </a:ext>
            </a:extLst>
          </p:cNvPr>
          <p:cNvSpPr>
            <a:spLocks noGrp="1" noChangeArrowheads="1"/>
          </p:cNvSpPr>
          <p:nvPr>
            <p:ph type="title"/>
          </p:nvPr>
        </p:nvSpPr>
        <p:spPr>
          <a:xfrm>
            <a:off x="1828800" y="277814"/>
            <a:ext cx="8610600" cy="636587"/>
          </a:xfrm>
        </p:spPr>
        <p:txBody>
          <a:bodyPr>
            <a:normAutofit/>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E8569564-3E61-455E-9FE0-53EF428D089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1B2A7642-2ACF-4FF2-9FF3-D70282458098}"/>
              </a:ext>
            </a:extLst>
          </p:cNvPr>
          <p:cNvSpPr>
            <a:spLocks noGrp="1"/>
          </p:cNvSpPr>
          <p:nvPr>
            <p:ph type="sldNum" sz="quarter" idx="12"/>
          </p:nvPr>
        </p:nvSpPr>
        <p:spPr/>
        <p:txBody>
          <a:bodyPr/>
          <a:lstStyle/>
          <a:p>
            <a:pPr>
              <a:defRPr/>
            </a:pPr>
            <a:fld id="{58FD1706-3118-4BA5-AE57-D3EFDC354454}" type="slidenum">
              <a:rPr lang="en-US" altLang="en-US"/>
              <a:pPr>
                <a:defRPr/>
              </a:pPr>
              <a:t>484</a:t>
            </a:fld>
            <a:endParaRPr lang="en-US" altLang="en-US" dirty="0"/>
          </a:p>
        </p:txBody>
      </p:sp>
      <p:sp>
        <p:nvSpPr>
          <p:cNvPr id="1435655" name="Text Box 3">
            <a:extLst>
              <a:ext uri="{FF2B5EF4-FFF2-40B4-BE49-F238E27FC236}">
                <a16:creationId xmlns:a16="http://schemas.microsoft.com/office/drawing/2014/main" id="{D18E17C9-3814-43F8-BE0E-2D498AE515CE}"/>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5656" name="Text Box 4">
            <a:extLst>
              <a:ext uri="{FF2B5EF4-FFF2-40B4-BE49-F238E27FC236}">
                <a16:creationId xmlns:a16="http://schemas.microsoft.com/office/drawing/2014/main" id="{BBB007CF-7FC3-4077-81BD-C4B9F3D93AA7}"/>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5657" name="Text Box 5">
            <a:extLst>
              <a:ext uri="{FF2B5EF4-FFF2-40B4-BE49-F238E27FC236}">
                <a16:creationId xmlns:a16="http://schemas.microsoft.com/office/drawing/2014/main" id="{991074F1-FB03-413C-9115-FDDDF8832E74}"/>
              </a:ext>
            </a:extLst>
          </p:cNvPr>
          <p:cNvSpPr txBox="1">
            <a:spLocks noChangeArrowheads="1"/>
          </p:cNvSpPr>
          <p:nvPr/>
        </p:nvSpPr>
        <p:spPr bwMode="auto">
          <a:xfrm>
            <a:off x="1828800" y="990601"/>
            <a:ext cx="8610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b="1" dirty="0">
                <a:solidFill>
                  <a:srgbClr val="99FF33"/>
                </a:solidFill>
              </a:rPr>
              <a:t>Ownership: Ancillary Physical Property</a:t>
            </a:r>
            <a:r>
              <a:rPr lang="en-US" altLang="en-US" sz="4000" dirty="0">
                <a:solidFill>
                  <a:srgbClr val="99FF33"/>
                </a:solidFill>
              </a:rPr>
              <a:t> </a:t>
            </a:r>
          </a:p>
        </p:txBody>
      </p:sp>
      <p:sp>
        <p:nvSpPr>
          <p:cNvPr id="1435658" name="Text Box 6">
            <a:extLst>
              <a:ext uri="{FF2B5EF4-FFF2-40B4-BE49-F238E27FC236}">
                <a16:creationId xmlns:a16="http://schemas.microsoft.com/office/drawing/2014/main" id="{F8CDF846-F1C6-47B5-A0BD-F519BBF9BF5D}"/>
              </a:ext>
            </a:extLst>
          </p:cNvPr>
          <p:cNvSpPr txBox="1">
            <a:spLocks noChangeArrowheads="1"/>
          </p:cNvSpPr>
          <p:nvPr/>
        </p:nvSpPr>
        <p:spPr bwMode="auto">
          <a:xfrm>
            <a:off x="2209800" y="2590800"/>
            <a:ext cx="80010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 typeface="Webdings" panose="05030102010509060703" pitchFamily="18" charset="2"/>
              <a:buNone/>
            </a:pPr>
            <a:r>
              <a:rPr lang="en-US" altLang="en-US" dirty="0"/>
              <a:t>Include a clause that states what actions the Contractor is to take at the end of the contract if the Contractor buys any inventoriable equipment with funds received under this contract, such as desks, chairs, and computers, to do the work required by the contract.</a:t>
            </a:r>
          </a:p>
        </p:txBody>
      </p:sp>
    </p:spTree>
    <p:extLst>
      <p:ext uri="{BB962C8B-B14F-4D97-AF65-F5344CB8AC3E}">
        <p14:creationId xmlns:p14="http://schemas.microsoft.com/office/powerpoint/2010/main" val="153919224"/>
      </p:ext>
    </p:extLst>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678" name="Rectangle 2">
            <a:extLst>
              <a:ext uri="{FF2B5EF4-FFF2-40B4-BE49-F238E27FC236}">
                <a16:creationId xmlns:a16="http://schemas.microsoft.com/office/drawing/2014/main" id="{AA83F9F6-180A-4504-B5A7-BBE18DBD15C0}"/>
              </a:ext>
            </a:extLst>
          </p:cNvPr>
          <p:cNvSpPr>
            <a:spLocks noGrp="1" noChangeArrowheads="1"/>
          </p:cNvSpPr>
          <p:nvPr>
            <p:ph type="title"/>
          </p:nvPr>
        </p:nvSpPr>
        <p:spPr>
          <a:xfrm>
            <a:off x="1828800" y="277814"/>
            <a:ext cx="8839200" cy="1474787"/>
          </a:xfrm>
        </p:spPr>
        <p:txBody>
          <a:bodyPr>
            <a:normAutofit fontScale="90000"/>
          </a:bodyPr>
          <a:lstStyle/>
          <a:p>
            <a:pPr eaLnBrk="1" hangingPunct="1"/>
            <a:r>
              <a:rPr lang="en-US" altLang="en-US" sz="4000" dirty="0">
                <a:solidFill>
                  <a:srgbClr val="99FF33"/>
                </a:solidFill>
              </a:rPr>
              <a:t>Ownership: </a:t>
            </a:r>
            <a:br>
              <a:rPr lang="en-US" altLang="en-US" sz="4000" dirty="0">
                <a:solidFill>
                  <a:srgbClr val="99FF33"/>
                </a:solidFill>
              </a:rPr>
            </a:br>
            <a:r>
              <a:rPr lang="en-US" altLang="en-US" sz="4000" dirty="0">
                <a:solidFill>
                  <a:srgbClr val="99FF33"/>
                </a:solidFill>
              </a:rPr>
              <a:t>Ancillary Physical Property</a:t>
            </a:r>
            <a:r>
              <a:rPr lang="en-US" altLang="en-US" sz="2400" dirty="0">
                <a:solidFill>
                  <a:srgbClr val="99FF33"/>
                </a:solidFill>
              </a:rPr>
              <a:t> (Cont’d)</a:t>
            </a:r>
            <a:r>
              <a:rPr lang="en-US" altLang="en-US" sz="4000" dirty="0">
                <a:solidFill>
                  <a:srgbClr val="99FF33"/>
                </a:solidFill>
              </a:rPr>
              <a:t> </a:t>
            </a:r>
          </a:p>
        </p:txBody>
      </p:sp>
      <p:sp>
        <p:nvSpPr>
          <p:cNvPr id="8" name="Footer Placeholder 3">
            <a:extLst>
              <a:ext uri="{FF2B5EF4-FFF2-40B4-BE49-F238E27FC236}">
                <a16:creationId xmlns:a16="http://schemas.microsoft.com/office/drawing/2014/main" id="{DE3EBD49-E051-45D3-B1A2-2F682F09EC7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6D617BBF-6203-4EC8-88E7-254D7F480CAF}"/>
              </a:ext>
            </a:extLst>
          </p:cNvPr>
          <p:cNvSpPr>
            <a:spLocks noGrp="1"/>
          </p:cNvSpPr>
          <p:nvPr>
            <p:ph type="sldNum" sz="quarter" idx="12"/>
          </p:nvPr>
        </p:nvSpPr>
        <p:spPr/>
        <p:txBody>
          <a:bodyPr/>
          <a:lstStyle/>
          <a:p>
            <a:pPr>
              <a:defRPr/>
            </a:pPr>
            <a:fld id="{0B524F42-CAFD-4878-B2D2-FE46AC533EB9}" type="slidenum">
              <a:rPr lang="en-US" altLang="en-US"/>
              <a:pPr>
                <a:defRPr/>
              </a:pPr>
              <a:t>485</a:t>
            </a:fld>
            <a:endParaRPr lang="en-US" altLang="en-US" dirty="0"/>
          </a:p>
        </p:txBody>
      </p:sp>
      <p:sp>
        <p:nvSpPr>
          <p:cNvPr id="6" name="Footer Placeholder 3">
            <a:extLst>
              <a:ext uri="{FF2B5EF4-FFF2-40B4-BE49-F238E27FC236}">
                <a16:creationId xmlns:a16="http://schemas.microsoft.com/office/drawing/2014/main" id="{07120243-24AA-4EB9-9DBF-D414D903AE1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436679" name="Text Box 3">
            <a:extLst>
              <a:ext uri="{FF2B5EF4-FFF2-40B4-BE49-F238E27FC236}">
                <a16:creationId xmlns:a16="http://schemas.microsoft.com/office/drawing/2014/main" id="{EE350D2F-2887-4993-9E54-555949C03175}"/>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6680" name="Text Box 4">
            <a:extLst>
              <a:ext uri="{FF2B5EF4-FFF2-40B4-BE49-F238E27FC236}">
                <a16:creationId xmlns:a16="http://schemas.microsoft.com/office/drawing/2014/main" id="{EC44627E-32AA-4C5B-AF27-7A43394F03E7}"/>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6681" name="Text Box 6">
            <a:extLst>
              <a:ext uri="{FF2B5EF4-FFF2-40B4-BE49-F238E27FC236}">
                <a16:creationId xmlns:a16="http://schemas.microsoft.com/office/drawing/2014/main" id="{46F443D5-3C59-42F5-AA25-657F7592D4DA}"/>
              </a:ext>
            </a:extLst>
          </p:cNvPr>
          <p:cNvSpPr txBox="1">
            <a:spLocks noChangeArrowheads="1"/>
          </p:cNvSpPr>
          <p:nvPr/>
        </p:nvSpPr>
        <p:spPr bwMode="auto">
          <a:xfrm>
            <a:off x="2438400" y="2514601"/>
            <a:ext cx="74676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 typeface="Webdings" panose="05030102010509060703" pitchFamily="18" charset="2"/>
              <a:buNone/>
            </a:pPr>
            <a:r>
              <a:rPr lang="en-US" altLang="en-US" dirty="0"/>
              <a:t>State if the contractor has to replenish the inventory so that the same number and quality of items will exist at the end of the contract as were received at the beginning of the contract</a:t>
            </a:r>
          </a:p>
        </p:txBody>
      </p:sp>
    </p:spTree>
    <p:extLst>
      <p:ext uri="{BB962C8B-B14F-4D97-AF65-F5344CB8AC3E}">
        <p14:creationId xmlns:p14="http://schemas.microsoft.com/office/powerpoint/2010/main" val="3217345294"/>
      </p:ext>
    </p:extLst>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78319EE7-CD4C-4F96-8449-8D7965639C52}"/>
              </a:ext>
            </a:extLst>
          </p:cNvPr>
          <p:cNvSpPr>
            <a:spLocks noGrp="1" noChangeArrowheads="1"/>
          </p:cNvSpPr>
          <p:nvPr>
            <p:ph type="title"/>
          </p:nvPr>
        </p:nvSpPr>
        <p:spPr>
          <a:xfrm>
            <a:off x="1828800" y="277814"/>
            <a:ext cx="8610600" cy="636587"/>
          </a:xfrm>
        </p:spPr>
        <p:txBody>
          <a:bodyPr>
            <a:normAutofit/>
          </a:bodyPr>
          <a:lstStyle/>
          <a:p>
            <a:pPr eaLnBrk="1" hangingPunct="1">
              <a:defRPr/>
            </a:pPr>
            <a:r>
              <a:rPr lang="en-US" sz="3600" dirty="0"/>
              <a:t>Writing Specifications</a:t>
            </a:r>
          </a:p>
        </p:txBody>
      </p:sp>
      <p:sp>
        <p:nvSpPr>
          <p:cNvPr id="8" name="Footer Placeholder 3">
            <a:extLst>
              <a:ext uri="{FF2B5EF4-FFF2-40B4-BE49-F238E27FC236}">
                <a16:creationId xmlns:a16="http://schemas.microsoft.com/office/drawing/2014/main" id="{957C65D4-0A72-4FC8-8083-1EA0F91160C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1A961178-1A58-4B4D-A141-39C75619C534}"/>
              </a:ext>
            </a:extLst>
          </p:cNvPr>
          <p:cNvSpPr>
            <a:spLocks noGrp="1"/>
          </p:cNvSpPr>
          <p:nvPr>
            <p:ph type="sldNum" sz="quarter" idx="12"/>
          </p:nvPr>
        </p:nvSpPr>
        <p:spPr/>
        <p:txBody>
          <a:bodyPr/>
          <a:lstStyle/>
          <a:p>
            <a:pPr>
              <a:defRPr/>
            </a:pPr>
            <a:fld id="{F9FE7234-C0E7-40C5-BD11-3AC2141190AF}" type="slidenum">
              <a:rPr lang="en-US" altLang="en-US"/>
              <a:pPr>
                <a:defRPr/>
              </a:pPr>
              <a:t>486</a:t>
            </a:fld>
            <a:endParaRPr lang="en-US" altLang="en-US" dirty="0"/>
          </a:p>
        </p:txBody>
      </p:sp>
      <p:sp>
        <p:nvSpPr>
          <p:cNvPr id="1437703" name="Text Box 3">
            <a:extLst>
              <a:ext uri="{FF2B5EF4-FFF2-40B4-BE49-F238E27FC236}">
                <a16:creationId xmlns:a16="http://schemas.microsoft.com/office/drawing/2014/main" id="{370BA2CA-9F4B-418A-B1EF-BF053826245B}"/>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7704" name="Text Box 4">
            <a:extLst>
              <a:ext uri="{FF2B5EF4-FFF2-40B4-BE49-F238E27FC236}">
                <a16:creationId xmlns:a16="http://schemas.microsoft.com/office/drawing/2014/main" id="{8E115685-BF75-419A-B17E-57711DFD0C2B}"/>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7705" name="Text Box 5">
            <a:extLst>
              <a:ext uri="{FF2B5EF4-FFF2-40B4-BE49-F238E27FC236}">
                <a16:creationId xmlns:a16="http://schemas.microsoft.com/office/drawing/2014/main" id="{C04DAB07-6B6A-43A3-83F5-1ABDACA3C299}"/>
              </a:ext>
            </a:extLst>
          </p:cNvPr>
          <p:cNvSpPr txBox="1">
            <a:spLocks noChangeArrowheads="1"/>
          </p:cNvSpPr>
          <p:nvPr/>
        </p:nvSpPr>
        <p:spPr bwMode="auto">
          <a:xfrm>
            <a:off x="1905000" y="914400"/>
            <a:ext cx="8458200" cy="5539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99FF33"/>
                </a:solidFill>
              </a:rPr>
              <a:t>State Supplied Resources </a:t>
            </a:r>
          </a:p>
          <a:p>
            <a:pPr>
              <a:lnSpc>
                <a:spcPct val="90000"/>
              </a:lnSpc>
              <a:spcBef>
                <a:spcPct val="25000"/>
              </a:spcBef>
              <a:buClrTx/>
              <a:buSzTx/>
              <a:buFontTx/>
              <a:buBlip>
                <a:blip r:embed="rId2"/>
              </a:buBlip>
            </a:pPr>
            <a:r>
              <a:rPr lang="en-US" altLang="en-US" dirty="0"/>
              <a:t>In the specifications tell the vendors what the State will provide in terms of:</a:t>
            </a:r>
          </a:p>
          <a:p>
            <a:pPr lvl="1">
              <a:lnSpc>
                <a:spcPct val="90000"/>
              </a:lnSpc>
              <a:spcBef>
                <a:spcPct val="25000"/>
              </a:spcBef>
            </a:pPr>
            <a:r>
              <a:rPr lang="en-US" altLang="en-US" dirty="0"/>
              <a:t>Access to State personnel</a:t>
            </a:r>
          </a:p>
          <a:p>
            <a:pPr lvl="1">
              <a:lnSpc>
                <a:spcPct val="90000"/>
              </a:lnSpc>
              <a:spcBef>
                <a:spcPct val="25000"/>
              </a:spcBef>
            </a:pPr>
            <a:r>
              <a:rPr lang="en-US" altLang="en-US" dirty="0"/>
              <a:t>Work space on State premises, including:</a:t>
            </a:r>
          </a:p>
          <a:p>
            <a:pPr lvl="2">
              <a:lnSpc>
                <a:spcPct val="90000"/>
              </a:lnSpc>
              <a:spcBef>
                <a:spcPct val="25000"/>
              </a:spcBef>
              <a:buClrTx/>
              <a:buSzTx/>
              <a:buFont typeface="Arial" panose="020B0604020202020204" pitchFamily="34" charset="0"/>
              <a:buBlip>
                <a:blip r:embed="rId3"/>
              </a:buBlip>
            </a:pPr>
            <a:r>
              <a:rPr lang="en-US" altLang="en-US" dirty="0"/>
              <a:t>Furniture &amp; equipment</a:t>
            </a:r>
          </a:p>
          <a:p>
            <a:pPr lvl="2">
              <a:lnSpc>
                <a:spcPct val="90000"/>
              </a:lnSpc>
              <a:spcBef>
                <a:spcPct val="25000"/>
              </a:spcBef>
              <a:buClrTx/>
              <a:buSzTx/>
              <a:buFont typeface="Arial" panose="020B0604020202020204" pitchFamily="34" charset="0"/>
              <a:buBlip>
                <a:blip r:embed="rId3"/>
              </a:buBlip>
            </a:pPr>
            <a:r>
              <a:rPr lang="en-US" altLang="en-US" dirty="0"/>
              <a:t>Computer access</a:t>
            </a:r>
          </a:p>
          <a:p>
            <a:pPr lvl="2">
              <a:lnSpc>
                <a:spcPct val="90000"/>
              </a:lnSpc>
              <a:spcBef>
                <a:spcPct val="25000"/>
              </a:spcBef>
              <a:buClrTx/>
              <a:buSzTx/>
              <a:buFont typeface="Arial" panose="020B0604020202020204" pitchFamily="34" charset="0"/>
              <a:buBlip>
                <a:blip r:embed="rId3"/>
              </a:buBlip>
            </a:pPr>
            <a:r>
              <a:rPr lang="en-US" altLang="en-US" dirty="0"/>
              <a:t>Phone access</a:t>
            </a:r>
          </a:p>
          <a:p>
            <a:pPr lvl="1">
              <a:lnSpc>
                <a:spcPct val="90000"/>
              </a:lnSpc>
              <a:spcBef>
                <a:spcPct val="25000"/>
              </a:spcBef>
            </a:pPr>
            <a:r>
              <a:rPr lang="en-US" altLang="en-US" dirty="0"/>
              <a:t>Support from State personnel</a:t>
            </a:r>
          </a:p>
          <a:p>
            <a:pPr>
              <a:lnSpc>
                <a:spcPct val="90000"/>
              </a:lnSpc>
              <a:spcBef>
                <a:spcPct val="25000"/>
              </a:spcBef>
              <a:buClrTx/>
              <a:buSzTx/>
              <a:buFontTx/>
              <a:buBlip>
                <a:blip r:embed="rId2"/>
              </a:buBlip>
            </a:pPr>
            <a:r>
              <a:rPr lang="en-US" altLang="en-US" dirty="0"/>
              <a:t>Include any limitations on premises access</a:t>
            </a:r>
          </a:p>
          <a:p>
            <a:pPr lvl="1">
              <a:lnSpc>
                <a:spcPct val="90000"/>
              </a:lnSpc>
              <a:spcBef>
                <a:spcPct val="25000"/>
              </a:spcBef>
              <a:buNone/>
            </a:pPr>
            <a:endParaRPr lang="en-US" altLang="en-US" dirty="0"/>
          </a:p>
        </p:txBody>
      </p:sp>
    </p:spTree>
    <p:extLst>
      <p:ext uri="{BB962C8B-B14F-4D97-AF65-F5344CB8AC3E}">
        <p14:creationId xmlns:p14="http://schemas.microsoft.com/office/powerpoint/2010/main" val="236185943"/>
      </p:ext>
    </p:extLst>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8726" name="Rectangle 2">
            <a:extLst>
              <a:ext uri="{FF2B5EF4-FFF2-40B4-BE49-F238E27FC236}">
                <a16:creationId xmlns:a16="http://schemas.microsoft.com/office/drawing/2014/main" id="{4ACBF565-D4A1-41AC-9991-237CB5882D00}"/>
              </a:ext>
            </a:extLst>
          </p:cNvPr>
          <p:cNvSpPr>
            <a:spLocks noGrp="1" noChangeArrowheads="1"/>
          </p:cNvSpPr>
          <p:nvPr>
            <p:ph type="title"/>
          </p:nvPr>
        </p:nvSpPr>
        <p:spPr>
          <a:xfrm>
            <a:off x="1828800" y="277814"/>
            <a:ext cx="8610600" cy="636587"/>
          </a:xfrm>
        </p:spPr>
        <p:txBody>
          <a:bodyPr>
            <a:normAutofit fontScale="90000"/>
          </a:bodyPr>
          <a:lstStyle/>
          <a:p>
            <a:pPr eaLnBrk="1" hangingPunct="1"/>
            <a:r>
              <a:rPr lang="en-US" altLang="en-US" sz="4000" dirty="0">
                <a:solidFill>
                  <a:srgbClr val="99FF33"/>
                </a:solidFill>
              </a:rPr>
              <a:t>State Supplied Resources </a:t>
            </a:r>
            <a:r>
              <a:rPr lang="en-US" altLang="en-US" sz="2400" dirty="0">
                <a:solidFill>
                  <a:srgbClr val="99FF33"/>
                </a:solidFill>
              </a:rPr>
              <a:t>(Cont’d)</a:t>
            </a:r>
            <a:endParaRPr lang="en-US" altLang="en-US" sz="4000" dirty="0">
              <a:solidFill>
                <a:srgbClr val="99FF33"/>
              </a:solidFill>
            </a:endParaRPr>
          </a:p>
        </p:txBody>
      </p:sp>
      <p:sp>
        <p:nvSpPr>
          <p:cNvPr id="9" name="Footer Placeholder 3">
            <a:extLst>
              <a:ext uri="{FF2B5EF4-FFF2-40B4-BE49-F238E27FC236}">
                <a16:creationId xmlns:a16="http://schemas.microsoft.com/office/drawing/2014/main" id="{396985E4-B8C3-4842-84AB-BEA19E7BC08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7E6C53AC-522B-4F06-AF9C-FAA44EEEE872}"/>
              </a:ext>
            </a:extLst>
          </p:cNvPr>
          <p:cNvSpPr>
            <a:spLocks noGrp="1"/>
          </p:cNvSpPr>
          <p:nvPr>
            <p:ph type="sldNum" sz="quarter" idx="12"/>
          </p:nvPr>
        </p:nvSpPr>
        <p:spPr/>
        <p:txBody>
          <a:bodyPr/>
          <a:lstStyle/>
          <a:p>
            <a:pPr>
              <a:defRPr/>
            </a:pPr>
            <a:fld id="{67A700E8-0798-453D-89EA-B94745CAAE07}" type="slidenum">
              <a:rPr lang="en-US" altLang="en-US"/>
              <a:pPr>
                <a:defRPr/>
              </a:pPr>
              <a:t>487</a:t>
            </a:fld>
            <a:endParaRPr lang="en-US" altLang="en-US" dirty="0"/>
          </a:p>
        </p:txBody>
      </p:sp>
      <p:sp>
        <p:nvSpPr>
          <p:cNvPr id="1438727" name="Text Box 3">
            <a:extLst>
              <a:ext uri="{FF2B5EF4-FFF2-40B4-BE49-F238E27FC236}">
                <a16:creationId xmlns:a16="http://schemas.microsoft.com/office/drawing/2014/main" id="{855A71C6-9976-4FB1-99BA-BF7D6BBADE87}"/>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38728" name="Text Box 4">
            <a:extLst>
              <a:ext uri="{FF2B5EF4-FFF2-40B4-BE49-F238E27FC236}">
                <a16:creationId xmlns:a16="http://schemas.microsoft.com/office/drawing/2014/main" id="{BE40B412-9D4F-4AD9-B6CF-A7159A60F651}"/>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38729" name="Text Box 5">
            <a:extLst>
              <a:ext uri="{FF2B5EF4-FFF2-40B4-BE49-F238E27FC236}">
                <a16:creationId xmlns:a16="http://schemas.microsoft.com/office/drawing/2014/main" id="{EBA3D22C-21CE-4327-8E76-84854C98ADCC}"/>
              </a:ext>
            </a:extLst>
          </p:cNvPr>
          <p:cNvSpPr txBox="1">
            <a:spLocks noChangeArrowheads="1"/>
          </p:cNvSpPr>
          <p:nvPr/>
        </p:nvSpPr>
        <p:spPr bwMode="auto">
          <a:xfrm>
            <a:off x="2209800" y="1309687"/>
            <a:ext cx="792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Char char="•"/>
            </a:pPr>
            <a:endParaRPr lang="en-US" altLang="en-US" sz="2800" dirty="0"/>
          </a:p>
        </p:txBody>
      </p:sp>
      <p:sp>
        <p:nvSpPr>
          <p:cNvPr id="1438730" name="Rectangle 6">
            <a:extLst>
              <a:ext uri="{FF2B5EF4-FFF2-40B4-BE49-F238E27FC236}">
                <a16:creationId xmlns:a16="http://schemas.microsoft.com/office/drawing/2014/main" id="{8C02D98F-57FB-4C7B-9F39-226B99FEE8D7}"/>
              </a:ext>
            </a:extLst>
          </p:cNvPr>
          <p:cNvSpPr>
            <a:spLocks noChangeArrowheads="1"/>
          </p:cNvSpPr>
          <p:nvPr/>
        </p:nvSpPr>
        <p:spPr bwMode="auto">
          <a:xfrm>
            <a:off x="443059" y="2057401"/>
            <a:ext cx="10930379" cy="3277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Tx/>
              <a:buSzTx/>
              <a:buFontTx/>
              <a:buBlip>
                <a:blip r:embed="rId3"/>
              </a:buBlip>
            </a:pPr>
            <a:r>
              <a:rPr lang="en-US" altLang="en-US" dirty="0"/>
              <a:t>What the State will provide in terms of:</a:t>
            </a:r>
            <a:r>
              <a:rPr lang="en-US" altLang="en-US" sz="2800" dirty="0"/>
              <a:t> </a:t>
            </a:r>
          </a:p>
          <a:p>
            <a:pPr lvl="1">
              <a:spcBef>
                <a:spcPct val="25000"/>
              </a:spcBef>
            </a:pPr>
            <a:r>
              <a:rPr lang="en-US" altLang="en-US" dirty="0"/>
              <a:t>Timeliness of comments to draft reports, etc..</a:t>
            </a:r>
          </a:p>
          <a:p>
            <a:pPr lvl="1">
              <a:spcBef>
                <a:spcPct val="25000"/>
              </a:spcBef>
            </a:pPr>
            <a:r>
              <a:rPr lang="en-US" altLang="en-US" dirty="0"/>
              <a:t>Timeliness of decisions of acceptability of deliverables, etc.. </a:t>
            </a:r>
          </a:p>
          <a:p>
            <a:pPr lvl="1">
              <a:spcBef>
                <a:spcPct val="25000"/>
              </a:spcBef>
            </a:pPr>
            <a:r>
              <a:rPr lang="en-US" altLang="en-US" dirty="0"/>
              <a:t>Assurance of cooperation by other State contractors</a:t>
            </a:r>
          </a:p>
          <a:p>
            <a:pPr lvl="1">
              <a:spcBef>
                <a:spcPct val="25000"/>
              </a:spcBef>
            </a:pPr>
            <a:r>
              <a:rPr lang="en-US" altLang="en-US" dirty="0"/>
              <a:t>Access to clients, stake holders, etc..</a:t>
            </a:r>
          </a:p>
          <a:p>
            <a:pPr lvl="1">
              <a:spcBef>
                <a:spcPct val="25000"/>
              </a:spcBef>
            </a:pPr>
            <a:r>
              <a:rPr lang="en-US" altLang="en-US" dirty="0"/>
              <a:t>Data, records, reports, etc..</a:t>
            </a:r>
          </a:p>
        </p:txBody>
      </p:sp>
    </p:spTree>
    <p:extLst>
      <p:ext uri="{BB962C8B-B14F-4D97-AF65-F5344CB8AC3E}">
        <p14:creationId xmlns:p14="http://schemas.microsoft.com/office/powerpoint/2010/main" val="2704022810"/>
      </p:ext>
    </p:extLst>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E9CEA90C-A0C9-42C7-8F8D-0F9748512D6E}"/>
              </a:ext>
            </a:extLst>
          </p:cNvPr>
          <p:cNvSpPr>
            <a:spLocks noGrp="1" noChangeArrowheads="1"/>
          </p:cNvSpPr>
          <p:nvPr>
            <p:ph type="title"/>
          </p:nvPr>
        </p:nvSpPr>
        <p:spPr>
          <a:xfrm>
            <a:off x="1828800" y="277814"/>
            <a:ext cx="8610600" cy="636587"/>
          </a:xfrm>
        </p:spPr>
        <p:txBody>
          <a:bodyPr>
            <a:normAutofit/>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D85A79CA-A626-4EF1-B576-6C5BCB41AD3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E07E68D1-C808-4982-858F-BC1481E3DC27}"/>
              </a:ext>
            </a:extLst>
          </p:cNvPr>
          <p:cNvSpPr>
            <a:spLocks noGrp="1"/>
          </p:cNvSpPr>
          <p:nvPr>
            <p:ph type="sldNum" sz="quarter" idx="12"/>
          </p:nvPr>
        </p:nvSpPr>
        <p:spPr/>
        <p:txBody>
          <a:bodyPr/>
          <a:lstStyle/>
          <a:p>
            <a:pPr>
              <a:defRPr/>
            </a:pPr>
            <a:fld id="{B7173CDB-D64E-4AE2-8324-B4AF7954C495}" type="slidenum">
              <a:rPr lang="en-US" altLang="en-US"/>
              <a:pPr>
                <a:defRPr/>
              </a:pPr>
              <a:t>488</a:t>
            </a:fld>
            <a:endParaRPr lang="en-US" altLang="en-US" dirty="0"/>
          </a:p>
        </p:txBody>
      </p:sp>
      <p:sp>
        <p:nvSpPr>
          <p:cNvPr id="8" name="Slide Number Placeholder 4">
            <a:extLst>
              <a:ext uri="{FF2B5EF4-FFF2-40B4-BE49-F238E27FC236}">
                <a16:creationId xmlns:a16="http://schemas.microsoft.com/office/drawing/2014/main" id="{87DD78DC-1A34-48D3-BE45-CBAE66B85B6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440775" name="Text Box 3">
            <a:extLst>
              <a:ext uri="{FF2B5EF4-FFF2-40B4-BE49-F238E27FC236}">
                <a16:creationId xmlns:a16="http://schemas.microsoft.com/office/drawing/2014/main" id="{75B35CD4-CC6A-458F-B2F9-EDE518AAF581}"/>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40776" name="Text Box 4">
            <a:extLst>
              <a:ext uri="{FF2B5EF4-FFF2-40B4-BE49-F238E27FC236}">
                <a16:creationId xmlns:a16="http://schemas.microsoft.com/office/drawing/2014/main" id="{8AEBE294-CEDA-4AEA-A279-ED28DCB88724}"/>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40777" name="Text Box 5">
            <a:extLst>
              <a:ext uri="{FF2B5EF4-FFF2-40B4-BE49-F238E27FC236}">
                <a16:creationId xmlns:a16="http://schemas.microsoft.com/office/drawing/2014/main" id="{961C0C15-311D-4DCA-998E-1987201D85DC}"/>
              </a:ext>
            </a:extLst>
          </p:cNvPr>
          <p:cNvSpPr txBox="1">
            <a:spLocks noChangeArrowheads="1"/>
          </p:cNvSpPr>
          <p:nvPr/>
        </p:nvSpPr>
        <p:spPr bwMode="auto">
          <a:xfrm>
            <a:off x="2209800" y="1066801"/>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99FF33"/>
                </a:solidFill>
              </a:rPr>
              <a:t>Warranty &amp; Maintenance </a:t>
            </a:r>
          </a:p>
        </p:txBody>
      </p:sp>
      <p:sp>
        <p:nvSpPr>
          <p:cNvPr id="1440778" name="Text Box 6">
            <a:extLst>
              <a:ext uri="{FF2B5EF4-FFF2-40B4-BE49-F238E27FC236}">
                <a16:creationId xmlns:a16="http://schemas.microsoft.com/office/drawing/2014/main" id="{6D7015D1-F9A1-4A31-B0A0-4D9DE4282086}"/>
              </a:ext>
            </a:extLst>
          </p:cNvPr>
          <p:cNvSpPr txBox="1">
            <a:spLocks noChangeArrowheads="1"/>
          </p:cNvSpPr>
          <p:nvPr/>
        </p:nvSpPr>
        <p:spPr bwMode="auto">
          <a:xfrm>
            <a:off x="2057400" y="2209801"/>
            <a:ext cx="81534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30000"/>
              </a:spcBef>
              <a:buClrTx/>
              <a:buSzTx/>
              <a:buFontTx/>
              <a:buBlip>
                <a:blip r:embed="rId3"/>
              </a:buBlip>
            </a:pPr>
            <a:r>
              <a:rPr lang="en-US" altLang="en-US" dirty="0"/>
              <a:t>For equipment, software, etc.. specify separate requirements for:</a:t>
            </a:r>
          </a:p>
          <a:p>
            <a:pPr lvl="1">
              <a:lnSpc>
                <a:spcPct val="90000"/>
              </a:lnSpc>
              <a:spcBef>
                <a:spcPct val="30000"/>
              </a:spcBef>
            </a:pPr>
            <a:r>
              <a:rPr lang="en-US" altLang="en-US" dirty="0"/>
              <a:t>Warranty</a:t>
            </a:r>
          </a:p>
          <a:p>
            <a:pPr lvl="2">
              <a:lnSpc>
                <a:spcPct val="90000"/>
              </a:lnSpc>
              <a:spcBef>
                <a:spcPct val="30000"/>
              </a:spcBef>
              <a:buClrTx/>
              <a:buSzTx/>
              <a:buFont typeface="Arial" panose="020B0604020202020204" pitchFamily="34" charset="0"/>
              <a:buBlip>
                <a:blip r:embed="rId4"/>
              </a:buBlip>
            </a:pPr>
            <a:r>
              <a:rPr lang="en-US" altLang="en-US" dirty="0"/>
              <a:t>Regular and possibly extended term</a:t>
            </a:r>
          </a:p>
          <a:p>
            <a:pPr lvl="1">
              <a:lnSpc>
                <a:spcPct val="90000"/>
              </a:lnSpc>
              <a:spcBef>
                <a:spcPct val="30000"/>
              </a:spcBef>
            </a:pPr>
            <a:r>
              <a:rPr lang="en-US" altLang="en-US" dirty="0"/>
              <a:t>Preventive Maintenance</a:t>
            </a:r>
          </a:p>
          <a:p>
            <a:pPr lvl="1">
              <a:lnSpc>
                <a:spcPct val="90000"/>
              </a:lnSpc>
              <a:spcBef>
                <a:spcPct val="30000"/>
              </a:spcBef>
            </a:pPr>
            <a:r>
              <a:rPr lang="en-US" altLang="en-US" dirty="0"/>
              <a:t>Repairs</a:t>
            </a:r>
          </a:p>
          <a:p>
            <a:pPr lvl="1">
              <a:lnSpc>
                <a:spcPct val="90000"/>
              </a:lnSpc>
              <a:spcBef>
                <a:spcPct val="30000"/>
              </a:spcBef>
            </a:pPr>
            <a:r>
              <a:rPr lang="en-US" altLang="en-US" dirty="0"/>
              <a:t>Upgrades</a:t>
            </a:r>
          </a:p>
        </p:txBody>
      </p:sp>
    </p:spTree>
    <p:extLst>
      <p:ext uri="{BB962C8B-B14F-4D97-AF65-F5344CB8AC3E}">
        <p14:creationId xmlns:p14="http://schemas.microsoft.com/office/powerpoint/2010/main" val="3069229674"/>
      </p:ext>
    </p:extLst>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2822" name="Rectangle 2">
            <a:extLst>
              <a:ext uri="{FF2B5EF4-FFF2-40B4-BE49-F238E27FC236}">
                <a16:creationId xmlns:a16="http://schemas.microsoft.com/office/drawing/2014/main" id="{B23147D2-C6DC-4F51-9088-531E441CA50F}"/>
              </a:ext>
            </a:extLst>
          </p:cNvPr>
          <p:cNvSpPr>
            <a:spLocks noGrp="1" noChangeArrowheads="1"/>
          </p:cNvSpPr>
          <p:nvPr>
            <p:ph type="title"/>
          </p:nvPr>
        </p:nvSpPr>
        <p:spPr>
          <a:xfrm>
            <a:off x="1828800" y="277814"/>
            <a:ext cx="8610600" cy="636587"/>
          </a:xfrm>
        </p:spPr>
        <p:txBody>
          <a:bodyPr>
            <a:normAutofit fontScale="90000"/>
          </a:bodyPr>
          <a:lstStyle/>
          <a:p>
            <a:pPr eaLnBrk="1" hangingPunct="1"/>
            <a:r>
              <a:rPr lang="en-US" altLang="en-US" sz="4000" dirty="0">
                <a:solidFill>
                  <a:srgbClr val="99FF33"/>
                </a:solidFill>
              </a:rPr>
              <a:t>Warranty &amp; Maintenance </a:t>
            </a:r>
            <a:r>
              <a:rPr lang="en-US" altLang="en-US" sz="2400" dirty="0">
                <a:solidFill>
                  <a:srgbClr val="99FF33"/>
                </a:solidFill>
              </a:rPr>
              <a:t>(Cont’d)</a:t>
            </a:r>
            <a:endParaRPr lang="en-US" altLang="en-US" sz="4000" dirty="0">
              <a:solidFill>
                <a:srgbClr val="99FF33"/>
              </a:solidFill>
            </a:endParaRPr>
          </a:p>
        </p:txBody>
      </p:sp>
      <p:sp>
        <p:nvSpPr>
          <p:cNvPr id="9" name="Footer Placeholder 3">
            <a:extLst>
              <a:ext uri="{FF2B5EF4-FFF2-40B4-BE49-F238E27FC236}">
                <a16:creationId xmlns:a16="http://schemas.microsoft.com/office/drawing/2014/main" id="{C31E48BE-0D0D-47F4-A0A5-C913B858506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A20E8B0D-DDBB-4837-BC57-5096FF3EF966}"/>
              </a:ext>
            </a:extLst>
          </p:cNvPr>
          <p:cNvSpPr>
            <a:spLocks noGrp="1"/>
          </p:cNvSpPr>
          <p:nvPr>
            <p:ph type="sldNum" sz="quarter" idx="12"/>
          </p:nvPr>
        </p:nvSpPr>
        <p:spPr/>
        <p:txBody>
          <a:bodyPr/>
          <a:lstStyle/>
          <a:p>
            <a:pPr>
              <a:defRPr/>
            </a:pPr>
            <a:fld id="{52C63124-64D1-4996-B92C-52FF8FAC8F62}" type="slidenum">
              <a:rPr lang="en-US" altLang="en-US"/>
              <a:pPr>
                <a:defRPr/>
              </a:pPr>
              <a:t>489</a:t>
            </a:fld>
            <a:endParaRPr lang="en-US" altLang="en-US" dirty="0"/>
          </a:p>
        </p:txBody>
      </p:sp>
      <p:sp>
        <p:nvSpPr>
          <p:cNvPr id="1442823" name="Text Box 3">
            <a:extLst>
              <a:ext uri="{FF2B5EF4-FFF2-40B4-BE49-F238E27FC236}">
                <a16:creationId xmlns:a16="http://schemas.microsoft.com/office/drawing/2014/main" id="{2527BF5D-9DE3-4C92-BBC8-AF20CB212002}"/>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42824" name="Text Box 4">
            <a:extLst>
              <a:ext uri="{FF2B5EF4-FFF2-40B4-BE49-F238E27FC236}">
                <a16:creationId xmlns:a16="http://schemas.microsoft.com/office/drawing/2014/main" id="{4A56564A-9B62-442E-96FD-4985607C8414}"/>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42825" name="Text Box 5">
            <a:extLst>
              <a:ext uri="{FF2B5EF4-FFF2-40B4-BE49-F238E27FC236}">
                <a16:creationId xmlns:a16="http://schemas.microsoft.com/office/drawing/2014/main" id="{6F1D8844-5385-4610-B002-E3FF52655FA6}"/>
              </a:ext>
            </a:extLst>
          </p:cNvPr>
          <p:cNvSpPr txBox="1">
            <a:spLocks noChangeArrowheads="1"/>
          </p:cNvSpPr>
          <p:nvPr/>
        </p:nvSpPr>
        <p:spPr bwMode="auto">
          <a:xfrm>
            <a:off x="2209800" y="1143001"/>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FFFF00"/>
                </a:solidFill>
              </a:rPr>
              <a:t> </a:t>
            </a:r>
          </a:p>
        </p:txBody>
      </p:sp>
      <p:sp>
        <p:nvSpPr>
          <p:cNvPr id="1442826" name="Text Box 6">
            <a:extLst>
              <a:ext uri="{FF2B5EF4-FFF2-40B4-BE49-F238E27FC236}">
                <a16:creationId xmlns:a16="http://schemas.microsoft.com/office/drawing/2014/main" id="{766F2581-6940-42DC-B86C-45F89EF26D81}"/>
              </a:ext>
            </a:extLst>
          </p:cNvPr>
          <p:cNvSpPr txBox="1">
            <a:spLocks noChangeArrowheads="1"/>
          </p:cNvSpPr>
          <p:nvPr/>
        </p:nvSpPr>
        <p:spPr bwMode="auto">
          <a:xfrm>
            <a:off x="1828800" y="1066801"/>
            <a:ext cx="8458200" cy="5268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30000"/>
              </a:spcBef>
              <a:buClrTx/>
              <a:buSzTx/>
              <a:buFontTx/>
              <a:buBlip>
                <a:blip r:embed="rId3"/>
              </a:buBlip>
            </a:pPr>
            <a:r>
              <a:rPr lang="en-US" altLang="en-US" dirty="0"/>
              <a:t>For each of the items on the prior slides make sure the following are clearly stated</a:t>
            </a:r>
          </a:p>
          <a:p>
            <a:pPr lvl="1">
              <a:lnSpc>
                <a:spcPct val="90000"/>
              </a:lnSpc>
              <a:spcBef>
                <a:spcPct val="30000"/>
              </a:spcBef>
            </a:pPr>
            <a:r>
              <a:rPr lang="en-US" altLang="en-US" dirty="0"/>
              <a:t>Duration/Length </a:t>
            </a:r>
          </a:p>
          <a:p>
            <a:pPr lvl="1">
              <a:lnSpc>
                <a:spcPct val="90000"/>
              </a:lnSpc>
              <a:spcBef>
                <a:spcPct val="30000"/>
              </a:spcBef>
            </a:pPr>
            <a:r>
              <a:rPr lang="en-US" altLang="en-US" dirty="0"/>
              <a:t>Coverage</a:t>
            </a:r>
          </a:p>
          <a:p>
            <a:pPr>
              <a:lnSpc>
                <a:spcPct val="90000"/>
              </a:lnSpc>
              <a:spcBef>
                <a:spcPct val="30000"/>
              </a:spcBef>
              <a:buClrTx/>
              <a:buSzTx/>
              <a:buFontTx/>
              <a:buBlip>
                <a:blip r:embed="rId3"/>
              </a:buBlip>
            </a:pPr>
            <a:r>
              <a:rPr lang="en-US" altLang="en-US" dirty="0"/>
              <a:t>Make sure it is clear:</a:t>
            </a:r>
          </a:p>
          <a:p>
            <a:pPr lvl="1">
              <a:lnSpc>
                <a:spcPct val="90000"/>
              </a:lnSpc>
              <a:spcBef>
                <a:spcPct val="30000"/>
              </a:spcBef>
            </a:pPr>
            <a:r>
              <a:rPr lang="en-US" altLang="en-US" dirty="0"/>
              <a:t>What is covered under a warranty versus maintenance</a:t>
            </a:r>
          </a:p>
          <a:p>
            <a:pPr lvl="1">
              <a:lnSpc>
                <a:spcPct val="90000"/>
              </a:lnSpc>
              <a:spcBef>
                <a:spcPct val="30000"/>
              </a:spcBef>
            </a:pPr>
            <a:r>
              <a:rPr lang="en-US" altLang="en-US" dirty="0"/>
              <a:t>Whether repairs or upgrades are included in either warranty or preventive maintenance, or must have some separate coverage  </a:t>
            </a:r>
          </a:p>
          <a:p>
            <a:pPr lvl="1">
              <a:lnSpc>
                <a:spcPct val="90000"/>
              </a:lnSpc>
              <a:spcBef>
                <a:spcPct val="30000"/>
              </a:spcBef>
            </a:pPr>
            <a:r>
              <a:rPr lang="en-US" altLang="en-US" dirty="0"/>
              <a:t>What actions may invalidate coverage </a:t>
            </a:r>
          </a:p>
        </p:txBody>
      </p:sp>
    </p:spTree>
    <p:extLst>
      <p:ext uri="{BB962C8B-B14F-4D97-AF65-F5344CB8AC3E}">
        <p14:creationId xmlns:p14="http://schemas.microsoft.com/office/powerpoint/2010/main" val="18302281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7F64-E089-4E5F-8CF9-F5A7142E2C18}"/>
              </a:ext>
            </a:extLst>
          </p:cNvPr>
          <p:cNvSpPr>
            <a:spLocks noGrp="1"/>
          </p:cNvSpPr>
          <p:nvPr>
            <p:ph type="title"/>
          </p:nvPr>
        </p:nvSpPr>
        <p:spPr>
          <a:xfrm>
            <a:off x="65314" y="121299"/>
            <a:ext cx="12126685" cy="951721"/>
          </a:xfrm>
        </p:spPr>
        <p:txBody>
          <a:bodyPr>
            <a:normAutofit fontScale="90000"/>
          </a:bodyPr>
          <a:lstStyle/>
          <a:p>
            <a:r>
              <a:rPr lang="en-US" b="0" dirty="0"/>
              <a:t>where am I?</a:t>
            </a:r>
            <a:r>
              <a:rPr lang="en-US" dirty="0"/>
              <a:t> </a:t>
            </a:r>
            <a:r>
              <a:rPr lang="en-US" b="0" dirty="0"/>
              <a:t>Numbering organization</a:t>
            </a:r>
          </a:p>
        </p:txBody>
      </p:sp>
      <p:sp>
        <p:nvSpPr>
          <p:cNvPr id="3" name="Content Placeholder 2">
            <a:extLst>
              <a:ext uri="{FF2B5EF4-FFF2-40B4-BE49-F238E27FC236}">
                <a16:creationId xmlns:a16="http://schemas.microsoft.com/office/drawing/2014/main" id="{5CBD0949-1ACD-4F13-8E15-ACEA8866D0E5}"/>
              </a:ext>
            </a:extLst>
          </p:cNvPr>
          <p:cNvSpPr>
            <a:spLocks noGrp="1"/>
          </p:cNvSpPr>
          <p:nvPr>
            <p:ph idx="1"/>
          </p:nvPr>
        </p:nvSpPr>
        <p:spPr>
          <a:xfrm>
            <a:off x="233265" y="966247"/>
            <a:ext cx="11728580" cy="5359907"/>
          </a:xfrm>
        </p:spPr>
        <p:txBody>
          <a:bodyPr>
            <a:normAutofit fontScale="92500" lnSpcReduction="20000"/>
          </a:bodyPr>
          <a:lstStyle/>
          <a:p>
            <a:r>
              <a:rPr lang="en-US" dirty="0"/>
              <a:t>Many times I have read specifications that run on for 2, 3, even 4 or more pages</a:t>
            </a:r>
          </a:p>
          <a:p>
            <a:r>
              <a:rPr lang="en-US" dirty="0"/>
              <a:t>With continual letters and numbers and Roman Numerals, etc..</a:t>
            </a:r>
          </a:p>
          <a:p>
            <a:r>
              <a:rPr lang="en-US" dirty="0"/>
              <a:t>With no section headings</a:t>
            </a:r>
          </a:p>
          <a:p>
            <a:r>
              <a:rPr lang="en-US" dirty="0"/>
              <a:t>And I lose track of what all the requirements pertain to</a:t>
            </a:r>
          </a:p>
          <a:p>
            <a:r>
              <a:rPr lang="en-US" dirty="0"/>
              <a:t>Or worse, as I painstakingly determine that although the requirements are all in the same section, with sequential lettering</a:t>
            </a:r>
          </a:p>
          <a:p>
            <a:r>
              <a:rPr lang="en-US" dirty="0"/>
              <a:t>They do not all pertain to the same topic</a:t>
            </a:r>
          </a:p>
          <a:p>
            <a:pPr lvl="1"/>
            <a:r>
              <a:rPr lang="en-US" dirty="0"/>
              <a:t>They bounce around from one topic to another with no rhyme or reason</a:t>
            </a:r>
          </a:p>
        </p:txBody>
      </p:sp>
      <p:sp>
        <p:nvSpPr>
          <p:cNvPr id="4" name="Footer Placeholder 3">
            <a:extLst>
              <a:ext uri="{FF2B5EF4-FFF2-40B4-BE49-F238E27FC236}">
                <a16:creationId xmlns:a16="http://schemas.microsoft.com/office/drawing/2014/main" id="{46B56B05-2D71-480C-A30A-453D46753972}"/>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A06EA87-4802-4751-B29E-D05ABADA28AC}"/>
              </a:ext>
            </a:extLst>
          </p:cNvPr>
          <p:cNvSpPr>
            <a:spLocks noGrp="1"/>
          </p:cNvSpPr>
          <p:nvPr>
            <p:ph type="sldNum" sz="quarter" idx="12"/>
          </p:nvPr>
        </p:nvSpPr>
        <p:spPr/>
        <p:txBody>
          <a:bodyPr/>
          <a:lstStyle/>
          <a:p>
            <a:fld id="{D57F1E4F-1CFF-5643-939E-02111984F565}" type="slidenum">
              <a:rPr lang="en-US" smtClean="0"/>
              <a:t>49</a:t>
            </a:fld>
            <a:endParaRPr lang="en-US" dirty="0"/>
          </a:p>
        </p:txBody>
      </p:sp>
    </p:spTree>
    <p:extLst>
      <p:ext uri="{BB962C8B-B14F-4D97-AF65-F5344CB8AC3E}">
        <p14:creationId xmlns:p14="http://schemas.microsoft.com/office/powerpoint/2010/main" val="2740411030"/>
      </p:ext>
    </p:extLst>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4870" name="Rectangle 2">
            <a:extLst>
              <a:ext uri="{FF2B5EF4-FFF2-40B4-BE49-F238E27FC236}">
                <a16:creationId xmlns:a16="http://schemas.microsoft.com/office/drawing/2014/main" id="{26F6C494-83E3-460A-A9C5-928B3351CEAE}"/>
              </a:ext>
            </a:extLst>
          </p:cNvPr>
          <p:cNvSpPr>
            <a:spLocks noGrp="1" noChangeArrowheads="1"/>
          </p:cNvSpPr>
          <p:nvPr>
            <p:ph type="title"/>
          </p:nvPr>
        </p:nvSpPr>
        <p:spPr>
          <a:xfrm>
            <a:off x="1828800" y="277814"/>
            <a:ext cx="8610600" cy="484187"/>
          </a:xfrm>
        </p:spPr>
        <p:txBody>
          <a:bodyPr>
            <a:normAutofit fontScale="90000"/>
          </a:bodyPr>
          <a:lstStyle/>
          <a:p>
            <a:pPr eaLnBrk="1" hangingPunct="1"/>
            <a:r>
              <a:rPr lang="en-US" altLang="en-US" sz="4000" dirty="0">
                <a:solidFill>
                  <a:srgbClr val="99FF33"/>
                </a:solidFill>
              </a:rPr>
              <a:t>Warranty &amp; Maintenance </a:t>
            </a:r>
            <a:r>
              <a:rPr lang="en-US" altLang="en-US" sz="2400" dirty="0">
                <a:solidFill>
                  <a:srgbClr val="99FF33"/>
                </a:solidFill>
              </a:rPr>
              <a:t>(Cont’d)</a:t>
            </a:r>
            <a:endParaRPr lang="en-US" altLang="en-US" sz="4000" dirty="0">
              <a:solidFill>
                <a:srgbClr val="99FF33"/>
              </a:solidFill>
            </a:endParaRPr>
          </a:p>
        </p:txBody>
      </p:sp>
      <p:sp>
        <p:nvSpPr>
          <p:cNvPr id="9" name="Footer Placeholder 3">
            <a:extLst>
              <a:ext uri="{FF2B5EF4-FFF2-40B4-BE49-F238E27FC236}">
                <a16:creationId xmlns:a16="http://schemas.microsoft.com/office/drawing/2014/main" id="{3E51D7E8-FDE6-479B-96D3-A6FF14A529B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9FD00371-252C-4177-815E-9C2FC1E04027}"/>
              </a:ext>
            </a:extLst>
          </p:cNvPr>
          <p:cNvSpPr>
            <a:spLocks noGrp="1"/>
          </p:cNvSpPr>
          <p:nvPr>
            <p:ph type="sldNum" sz="quarter" idx="12"/>
          </p:nvPr>
        </p:nvSpPr>
        <p:spPr/>
        <p:txBody>
          <a:bodyPr/>
          <a:lstStyle/>
          <a:p>
            <a:pPr>
              <a:defRPr/>
            </a:pPr>
            <a:fld id="{C02E0644-8812-434B-AA20-3E0A6657035F}" type="slidenum">
              <a:rPr lang="en-US" altLang="en-US"/>
              <a:pPr>
                <a:defRPr/>
              </a:pPr>
              <a:t>490</a:t>
            </a:fld>
            <a:endParaRPr lang="en-US" altLang="en-US" dirty="0"/>
          </a:p>
        </p:txBody>
      </p:sp>
      <p:sp>
        <p:nvSpPr>
          <p:cNvPr id="1444871" name="Text Box 3">
            <a:extLst>
              <a:ext uri="{FF2B5EF4-FFF2-40B4-BE49-F238E27FC236}">
                <a16:creationId xmlns:a16="http://schemas.microsoft.com/office/drawing/2014/main" id="{AB48348F-9521-4565-9FA4-BD0A84BD9CF5}"/>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44872" name="Text Box 4">
            <a:extLst>
              <a:ext uri="{FF2B5EF4-FFF2-40B4-BE49-F238E27FC236}">
                <a16:creationId xmlns:a16="http://schemas.microsoft.com/office/drawing/2014/main" id="{26527161-2859-4E90-B2E0-5A11D7D56441}"/>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44873" name="Text Box 5">
            <a:extLst>
              <a:ext uri="{FF2B5EF4-FFF2-40B4-BE49-F238E27FC236}">
                <a16:creationId xmlns:a16="http://schemas.microsoft.com/office/drawing/2014/main" id="{2A4747B7-90E3-4C4C-B406-85C66C8917CE}"/>
              </a:ext>
            </a:extLst>
          </p:cNvPr>
          <p:cNvSpPr txBox="1">
            <a:spLocks noChangeArrowheads="1"/>
          </p:cNvSpPr>
          <p:nvPr/>
        </p:nvSpPr>
        <p:spPr bwMode="auto">
          <a:xfrm>
            <a:off x="2209800" y="1143001"/>
            <a:ext cx="7924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spcBef>
                <a:spcPct val="50000"/>
              </a:spcBef>
              <a:buClrTx/>
              <a:buSzTx/>
              <a:buFontTx/>
              <a:buNone/>
            </a:pPr>
            <a:r>
              <a:rPr lang="en-US" altLang="en-US" sz="4000" dirty="0">
                <a:solidFill>
                  <a:srgbClr val="FFFF00"/>
                </a:solidFill>
              </a:rPr>
              <a:t> </a:t>
            </a:r>
          </a:p>
        </p:txBody>
      </p:sp>
      <p:sp>
        <p:nvSpPr>
          <p:cNvPr id="1444874" name="Text Box 6">
            <a:extLst>
              <a:ext uri="{FF2B5EF4-FFF2-40B4-BE49-F238E27FC236}">
                <a16:creationId xmlns:a16="http://schemas.microsoft.com/office/drawing/2014/main" id="{DBE51596-E9F3-402E-B95B-483E235237C5}"/>
              </a:ext>
            </a:extLst>
          </p:cNvPr>
          <p:cNvSpPr txBox="1">
            <a:spLocks noChangeArrowheads="1"/>
          </p:cNvSpPr>
          <p:nvPr/>
        </p:nvSpPr>
        <p:spPr bwMode="auto">
          <a:xfrm>
            <a:off x="558279" y="990601"/>
            <a:ext cx="11251167" cy="5410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90000"/>
              </a:lnSpc>
              <a:spcBef>
                <a:spcPct val="30000"/>
              </a:spcBef>
              <a:buFontTx/>
              <a:buBlip>
                <a:blip r:embed="rId3"/>
              </a:buBlip>
            </a:pPr>
            <a:r>
              <a:rPr lang="en-US" altLang="en-US" sz="3200" dirty="0"/>
              <a:t>For each of the items on the prior slide make sure the following are clearly stated</a:t>
            </a:r>
          </a:p>
          <a:p>
            <a:pPr lvl="1">
              <a:lnSpc>
                <a:spcPct val="90000"/>
              </a:lnSpc>
              <a:spcBef>
                <a:spcPct val="30000"/>
              </a:spcBef>
              <a:buFont typeface="Arial" panose="020B0604020202020204" pitchFamily="34" charset="0"/>
              <a:buChar char="–"/>
            </a:pPr>
            <a:r>
              <a:rPr lang="en-US" altLang="en-US" dirty="0"/>
              <a:t>Definitions for unique terms </a:t>
            </a:r>
          </a:p>
          <a:p>
            <a:pPr lvl="1">
              <a:lnSpc>
                <a:spcPct val="90000"/>
              </a:lnSpc>
              <a:spcBef>
                <a:spcPct val="30000"/>
              </a:spcBef>
              <a:buFont typeface="Arial" panose="020B0604020202020204" pitchFamily="34" charset="0"/>
              <a:buChar char="–"/>
            </a:pPr>
            <a:r>
              <a:rPr lang="en-US" altLang="en-US" dirty="0"/>
              <a:t>Any Industry Standards that are referenced</a:t>
            </a:r>
          </a:p>
          <a:p>
            <a:pPr lvl="2">
              <a:lnSpc>
                <a:spcPct val="90000"/>
              </a:lnSpc>
              <a:spcBef>
                <a:spcPct val="30000"/>
              </a:spcBef>
              <a:buFontTx/>
              <a:buBlip>
                <a:blip r:embed="rId4"/>
              </a:buBlip>
            </a:pPr>
            <a:r>
              <a:rPr lang="en-US" altLang="en-US" sz="2400" dirty="0"/>
              <a:t>Including the proper name of the source document for those standards</a:t>
            </a:r>
          </a:p>
          <a:p>
            <a:pPr lvl="1">
              <a:lnSpc>
                <a:spcPct val="90000"/>
              </a:lnSpc>
              <a:spcBef>
                <a:spcPct val="30000"/>
              </a:spcBef>
              <a:buFont typeface="Arial" panose="020B0604020202020204" pitchFamily="34" charset="0"/>
              <a:buChar char="–"/>
            </a:pPr>
            <a:r>
              <a:rPr lang="en-US" altLang="en-US" dirty="0"/>
              <a:t>Cost Considerations: </a:t>
            </a:r>
          </a:p>
          <a:p>
            <a:pPr lvl="2">
              <a:lnSpc>
                <a:spcPct val="90000"/>
              </a:lnSpc>
              <a:spcBef>
                <a:spcPct val="30000"/>
              </a:spcBef>
              <a:buFontTx/>
              <a:buBlip>
                <a:blip r:embed="rId4"/>
              </a:buBlip>
            </a:pPr>
            <a:r>
              <a:rPr lang="en-US" altLang="en-US" sz="2400" dirty="0"/>
              <a:t>What is </a:t>
            </a:r>
            <a:r>
              <a:rPr lang="en-US" altLang="en-US" sz="2400" b="1" i="1" u="sng" dirty="0"/>
              <a:t>included</a:t>
            </a:r>
            <a:r>
              <a:rPr lang="en-US" altLang="en-US" sz="2400" b="1" i="1" dirty="0"/>
              <a:t> </a:t>
            </a:r>
            <a:r>
              <a:rPr lang="en-US" altLang="en-US" sz="2400" dirty="0"/>
              <a:t>in the basic price</a:t>
            </a:r>
          </a:p>
          <a:p>
            <a:pPr lvl="2">
              <a:lnSpc>
                <a:spcPct val="90000"/>
              </a:lnSpc>
              <a:spcBef>
                <a:spcPct val="30000"/>
              </a:spcBef>
              <a:buFontTx/>
              <a:buBlip>
                <a:blip r:embed="rId4"/>
              </a:buBlip>
            </a:pPr>
            <a:r>
              <a:rPr lang="en-US" altLang="en-US" sz="2400" dirty="0"/>
              <a:t>What incurs an </a:t>
            </a:r>
            <a:r>
              <a:rPr lang="en-US" altLang="en-US" sz="2400" b="1" i="1" u="sng" dirty="0"/>
              <a:t>additional</a:t>
            </a:r>
            <a:r>
              <a:rPr lang="en-US" altLang="en-US" sz="2400" b="1" i="1" dirty="0"/>
              <a:t> </a:t>
            </a:r>
            <a:r>
              <a:rPr lang="en-US" altLang="en-US" sz="2400" dirty="0"/>
              <a:t>cost</a:t>
            </a:r>
          </a:p>
          <a:p>
            <a:pPr lvl="3">
              <a:lnSpc>
                <a:spcPct val="90000"/>
              </a:lnSpc>
              <a:spcBef>
                <a:spcPct val="30000"/>
              </a:spcBef>
              <a:buFont typeface="Arial" panose="020B0604020202020204" pitchFamily="34" charset="0"/>
              <a:buChar char="–"/>
            </a:pPr>
            <a:r>
              <a:rPr lang="en-US" altLang="en-US" sz="2000" b="1" dirty="0"/>
              <a:t>Whether the actual additional cost is to be stated</a:t>
            </a:r>
          </a:p>
          <a:p>
            <a:pPr lvl="2">
              <a:lnSpc>
                <a:spcPct val="90000"/>
              </a:lnSpc>
              <a:spcBef>
                <a:spcPct val="30000"/>
              </a:spcBef>
              <a:buFontTx/>
              <a:buBlip>
                <a:blip r:embed="rId4"/>
              </a:buBlip>
            </a:pPr>
            <a:r>
              <a:rPr lang="en-US" altLang="en-US" sz="2400" dirty="0"/>
              <a:t>What expenses are the State’s responsibility</a:t>
            </a:r>
          </a:p>
          <a:p>
            <a:pPr lvl="3">
              <a:lnSpc>
                <a:spcPct val="90000"/>
              </a:lnSpc>
              <a:spcBef>
                <a:spcPct val="30000"/>
              </a:spcBef>
              <a:buFont typeface="Arial" panose="020B0604020202020204" pitchFamily="34" charset="0"/>
              <a:buChar char="–"/>
            </a:pPr>
            <a:r>
              <a:rPr lang="en-US" altLang="en-US" sz="2000" b="1" dirty="0"/>
              <a:t>The vendor doesn’t provide them, even at additional cost </a:t>
            </a:r>
          </a:p>
          <a:p>
            <a:pPr lvl="3">
              <a:lnSpc>
                <a:spcPct val="90000"/>
              </a:lnSpc>
              <a:spcBef>
                <a:spcPct val="30000"/>
              </a:spcBef>
              <a:buFontTx/>
              <a:buChar char="•"/>
            </a:pPr>
            <a:endParaRPr lang="en-US" altLang="en-US" sz="2000" b="1" dirty="0"/>
          </a:p>
        </p:txBody>
      </p:sp>
    </p:spTree>
    <p:extLst>
      <p:ext uri="{BB962C8B-B14F-4D97-AF65-F5344CB8AC3E}">
        <p14:creationId xmlns:p14="http://schemas.microsoft.com/office/powerpoint/2010/main" val="2970194023"/>
      </p:ext>
    </p:extLst>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736E0BA5-32D0-4A98-AA97-AB04E013A6A2}"/>
              </a:ext>
            </a:extLst>
          </p:cNvPr>
          <p:cNvSpPr>
            <a:spLocks noGrp="1" noChangeArrowheads="1"/>
          </p:cNvSpPr>
          <p:nvPr>
            <p:ph type="title"/>
          </p:nvPr>
        </p:nvSpPr>
        <p:spPr>
          <a:xfrm>
            <a:off x="1828800" y="152400"/>
            <a:ext cx="8610600" cy="838200"/>
          </a:xfrm>
        </p:spPr>
        <p:txBody>
          <a:bodyPr/>
          <a:lstStyle/>
          <a:p>
            <a:pPr eaLnBrk="1" hangingPunct="1">
              <a:defRPr/>
            </a:pPr>
            <a:r>
              <a:rPr lang="en-US" sz="3600" dirty="0"/>
              <a:t>Writing Specifications</a:t>
            </a:r>
          </a:p>
        </p:txBody>
      </p:sp>
      <p:sp>
        <p:nvSpPr>
          <p:cNvPr id="9" name="Footer Placeholder 3">
            <a:extLst>
              <a:ext uri="{FF2B5EF4-FFF2-40B4-BE49-F238E27FC236}">
                <a16:creationId xmlns:a16="http://schemas.microsoft.com/office/drawing/2014/main" id="{0A6E0714-5DBF-4FB2-9DCF-87F31BB6D99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10" name="Slide Number Placeholder 4">
            <a:extLst>
              <a:ext uri="{FF2B5EF4-FFF2-40B4-BE49-F238E27FC236}">
                <a16:creationId xmlns:a16="http://schemas.microsoft.com/office/drawing/2014/main" id="{A22A58B2-73EE-4A0A-BB66-49E9BCD98E7E}"/>
              </a:ext>
            </a:extLst>
          </p:cNvPr>
          <p:cNvSpPr>
            <a:spLocks noGrp="1"/>
          </p:cNvSpPr>
          <p:nvPr>
            <p:ph type="sldNum" sz="quarter" idx="12"/>
          </p:nvPr>
        </p:nvSpPr>
        <p:spPr/>
        <p:txBody>
          <a:bodyPr/>
          <a:lstStyle/>
          <a:p>
            <a:pPr>
              <a:defRPr/>
            </a:pPr>
            <a:fld id="{A2A477D3-4AE7-403B-ABA3-6AB3E8B95166}" type="slidenum">
              <a:rPr lang="en-US" altLang="en-US"/>
              <a:pPr>
                <a:defRPr/>
              </a:pPr>
              <a:t>491</a:t>
            </a:fld>
            <a:endParaRPr lang="en-US" altLang="en-US" dirty="0"/>
          </a:p>
        </p:txBody>
      </p:sp>
      <p:sp>
        <p:nvSpPr>
          <p:cNvPr id="1446919" name="Text Box 3">
            <a:extLst>
              <a:ext uri="{FF2B5EF4-FFF2-40B4-BE49-F238E27FC236}">
                <a16:creationId xmlns:a16="http://schemas.microsoft.com/office/drawing/2014/main" id="{149DEF91-053A-4FEC-B657-76E2DCA27215}"/>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46920" name="Text Box 4">
            <a:extLst>
              <a:ext uri="{FF2B5EF4-FFF2-40B4-BE49-F238E27FC236}">
                <a16:creationId xmlns:a16="http://schemas.microsoft.com/office/drawing/2014/main" id="{14D65655-F6A5-4F54-A449-489F4E799308}"/>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46921" name="Text Box 5">
            <a:extLst>
              <a:ext uri="{FF2B5EF4-FFF2-40B4-BE49-F238E27FC236}">
                <a16:creationId xmlns:a16="http://schemas.microsoft.com/office/drawing/2014/main" id="{F6A31252-9EEC-4C9A-908E-554D8E5B8AF6}"/>
              </a:ext>
            </a:extLst>
          </p:cNvPr>
          <p:cNvSpPr txBox="1">
            <a:spLocks noChangeArrowheads="1"/>
          </p:cNvSpPr>
          <p:nvPr/>
        </p:nvSpPr>
        <p:spPr bwMode="auto">
          <a:xfrm>
            <a:off x="1752600" y="990601"/>
            <a:ext cx="8915400" cy="5343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gn="ctr">
              <a:lnSpc>
                <a:spcPct val="90000"/>
              </a:lnSpc>
              <a:spcBef>
                <a:spcPct val="40000"/>
              </a:spcBef>
              <a:buClrTx/>
              <a:buSzTx/>
              <a:buFontTx/>
              <a:buNone/>
            </a:pPr>
            <a:r>
              <a:rPr lang="en-US" altLang="en-US" sz="4000" dirty="0">
                <a:solidFill>
                  <a:srgbClr val="99FF33"/>
                </a:solidFill>
              </a:rPr>
              <a:t>Cooperation with Other Contractors</a:t>
            </a:r>
          </a:p>
          <a:p>
            <a:pPr>
              <a:lnSpc>
                <a:spcPct val="90000"/>
              </a:lnSpc>
              <a:buClrTx/>
              <a:buSzTx/>
              <a:buFontTx/>
              <a:buBlip>
                <a:blip r:embed="rId3"/>
              </a:buBlip>
            </a:pPr>
            <a:r>
              <a:rPr lang="en-US" altLang="en-US" dirty="0">
                <a:solidFill>
                  <a:srgbClr val="FFFF00"/>
                </a:solidFill>
              </a:rPr>
              <a:t> </a:t>
            </a:r>
            <a:r>
              <a:rPr lang="en-US" altLang="en-US" dirty="0"/>
              <a:t>State that if the contractor is not selected to perform a successor contract that it must fully cooperate with the incoming contractor to effect a smooth transition, transparent to the State</a:t>
            </a:r>
            <a:endParaRPr lang="en-US" altLang="en-US" dirty="0">
              <a:solidFill>
                <a:srgbClr val="FFFF00"/>
              </a:solidFill>
            </a:endParaRPr>
          </a:p>
          <a:p>
            <a:pPr>
              <a:lnSpc>
                <a:spcPct val="90000"/>
              </a:lnSpc>
              <a:buClrTx/>
              <a:buSzTx/>
              <a:buFontTx/>
              <a:buBlip>
                <a:blip r:embed="rId3"/>
              </a:buBlip>
            </a:pPr>
            <a:r>
              <a:rPr lang="en-US" altLang="en-US" dirty="0"/>
              <a:t>Also specify what that means in terms of what:</a:t>
            </a:r>
          </a:p>
          <a:p>
            <a:pPr lvl="1">
              <a:lnSpc>
                <a:spcPct val="90000"/>
              </a:lnSpc>
            </a:pPr>
            <a:r>
              <a:rPr lang="en-US" altLang="en-US" dirty="0"/>
              <a:t>Information must be provided to the successor contractor, within what timeframe </a:t>
            </a:r>
          </a:p>
          <a:p>
            <a:pPr lvl="1">
              <a:lnSpc>
                <a:spcPct val="90000"/>
              </a:lnSpc>
            </a:pPr>
            <a:r>
              <a:rPr lang="en-US" altLang="en-US" dirty="0"/>
              <a:t>Meetings must occur</a:t>
            </a:r>
          </a:p>
          <a:p>
            <a:pPr lvl="1">
              <a:lnSpc>
                <a:spcPct val="90000"/>
              </a:lnSpc>
            </a:pPr>
            <a:r>
              <a:rPr lang="en-US" altLang="en-US" dirty="0"/>
              <a:t>Staff must participate in the transition</a:t>
            </a:r>
          </a:p>
          <a:p>
            <a:pPr lvl="1">
              <a:lnSpc>
                <a:spcPct val="90000"/>
              </a:lnSpc>
            </a:pPr>
            <a:r>
              <a:rPr lang="en-US" altLang="en-US" dirty="0"/>
              <a:t>Milestone actions must occur by what dates  </a:t>
            </a:r>
          </a:p>
        </p:txBody>
      </p:sp>
      <p:sp>
        <p:nvSpPr>
          <p:cNvPr id="1446922" name="Text Box 7">
            <a:extLst>
              <a:ext uri="{FF2B5EF4-FFF2-40B4-BE49-F238E27FC236}">
                <a16:creationId xmlns:a16="http://schemas.microsoft.com/office/drawing/2014/main" id="{7931FD5C-3E71-4B5A-8BA7-4B111CC69B85}"/>
              </a:ext>
            </a:extLst>
          </p:cNvPr>
          <p:cNvSpPr txBox="1">
            <a:spLocks noChangeArrowheads="1"/>
          </p:cNvSpPr>
          <p:nvPr/>
        </p:nvSpPr>
        <p:spPr bwMode="auto">
          <a:xfrm>
            <a:off x="2286000" y="2971801"/>
            <a:ext cx="8077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885552611"/>
      </p:ext>
    </p:extLst>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5CCAEC05-C7DD-4CDE-B128-8E88C99363C9}"/>
              </a:ext>
            </a:extLst>
          </p:cNvPr>
          <p:cNvSpPr>
            <a:spLocks noGrp="1" noChangeArrowheads="1"/>
          </p:cNvSpPr>
          <p:nvPr>
            <p:ph type="title"/>
          </p:nvPr>
        </p:nvSpPr>
        <p:spPr>
          <a:xfrm>
            <a:off x="1828800" y="277814"/>
            <a:ext cx="8610600" cy="1017587"/>
          </a:xfrm>
        </p:spPr>
        <p:txBody>
          <a:bodyPr>
            <a:normAutofit fontScale="90000"/>
          </a:bodyPr>
          <a:lstStyle/>
          <a:p>
            <a:pPr eaLnBrk="1" hangingPunct="1">
              <a:defRPr/>
            </a:pPr>
            <a:r>
              <a:rPr lang="en-US" sz="3600" dirty="0"/>
              <a:t>Writing Specifications </a:t>
            </a:r>
            <a:br>
              <a:rPr lang="en-US" sz="3600" dirty="0"/>
            </a:br>
            <a:r>
              <a:rPr lang="en-US" sz="4000" dirty="0">
                <a:solidFill>
                  <a:srgbClr val="99FF33"/>
                </a:solidFill>
              </a:rPr>
              <a:t>Multi‑Phase Projects</a:t>
            </a:r>
          </a:p>
        </p:txBody>
      </p:sp>
      <p:sp>
        <p:nvSpPr>
          <p:cNvPr id="8" name="Footer Placeholder 3">
            <a:extLst>
              <a:ext uri="{FF2B5EF4-FFF2-40B4-BE49-F238E27FC236}">
                <a16:creationId xmlns:a16="http://schemas.microsoft.com/office/drawing/2014/main" id="{1BB10344-327D-479D-A9A9-409EC59D612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916E065-FA12-43CF-9029-4E35CD4EE623}"/>
              </a:ext>
            </a:extLst>
          </p:cNvPr>
          <p:cNvSpPr>
            <a:spLocks noGrp="1"/>
          </p:cNvSpPr>
          <p:nvPr>
            <p:ph type="sldNum" sz="quarter" idx="12"/>
          </p:nvPr>
        </p:nvSpPr>
        <p:spPr/>
        <p:txBody>
          <a:bodyPr/>
          <a:lstStyle/>
          <a:p>
            <a:pPr>
              <a:defRPr/>
            </a:pPr>
            <a:fld id="{F3AB681C-A6A9-40DE-9CB7-42EB54C0D7A9}" type="slidenum">
              <a:rPr lang="en-US" altLang="en-US"/>
              <a:pPr>
                <a:defRPr/>
              </a:pPr>
              <a:t>492</a:t>
            </a:fld>
            <a:endParaRPr lang="en-US" altLang="en-US" dirty="0"/>
          </a:p>
        </p:txBody>
      </p:sp>
      <p:sp>
        <p:nvSpPr>
          <p:cNvPr id="1448967" name="Text Box 3">
            <a:extLst>
              <a:ext uri="{FF2B5EF4-FFF2-40B4-BE49-F238E27FC236}">
                <a16:creationId xmlns:a16="http://schemas.microsoft.com/office/drawing/2014/main" id="{F97CF2D4-49EE-4B2B-B903-F85DDA866108}"/>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48968" name="Text Box 4">
            <a:extLst>
              <a:ext uri="{FF2B5EF4-FFF2-40B4-BE49-F238E27FC236}">
                <a16:creationId xmlns:a16="http://schemas.microsoft.com/office/drawing/2014/main" id="{9A62091D-1827-430A-8073-D972CBD9FB28}"/>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48969" name="Text Box 5">
            <a:extLst>
              <a:ext uri="{FF2B5EF4-FFF2-40B4-BE49-F238E27FC236}">
                <a16:creationId xmlns:a16="http://schemas.microsoft.com/office/drawing/2014/main" id="{AD885E8A-E180-40DD-857C-5D71FCBB293B}"/>
              </a:ext>
            </a:extLst>
          </p:cNvPr>
          <p:cNvSpPr txBox="1">
            <a:spLocks noChangeArrowheads="1"/>
          </p:cNvSpPr>
          <p:nvPr/>
        </p:nvSpPr>
        <p:spPr bwMode="auto">
          <a:xfrm>
            <a:off x="1828800" y="1524000"/>
            <a:ext cx="8610600" cy="478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Blip>
                <a:blip r:embed="rId3"/>
              </a:buBlip>
            </a:pPr>
            <a:r>
              <a:rPr lang="en-US" altLang="en-US" dirty="0"/>
              <a:t>When there are two or more phases to a project it must be stated if the same vendor is expected to, or barred from, doing all phases </a:t>
            </a:r>
          </a:p>
          <a:p>
            <a:pPr>
              <a:lnSpc>
                <a:spcPct val="90000"/>
              </a:lnSpc>
              <a:spcBef>
                <a:spcPct val="25000"/>
              </a:spcBef>
              <a:buClrTx/>
              <a:buSzTx/>
              <a:buFontTx/>
              <a:buBlip>
                <a:blip r:embed="rId3"/>
              </a:buBlip>
            </a:pPr>
            <a:r>
              <a:rPr lang="en-US" altLang="en-US" dirty="0"/>
              <a:t>Usually a multi-phase project involves a:</a:t>
            </a:r>
          </a:p>
          <a:p>
            <a:pPr lvl="1">
              <a:lnSpc>
                <a:spcPct val="90000"/>
              </a:lnSpc>
              <a:spcBef>
                <a:spcPct val="25000"/>
              </a:spcBef>
            </a:pPr>
            <a:r>
              <a:rPr lang="en-US" altLang="en-US" dirty="0"/>
              <a:t> 1st phase of information gathering, research, surveying, etc.. regarding a problem situation</a:t>
            </a:r>
          </a:p>
          <a:p>
            <a:pPr lvl="1">
              <a:lnSpc>
                <a:spcPct val="90000"/>
              </a:lnSpc>
              <a:spcBef>
                <a:spcPct val="25000"/>
              </a:spcBef>
            </a:pPr>
            <a:r>
              <a:rPr lang="en-US" altLang="en-US" dirty="0"/>
              <a:t>2</a:t>
            </a:r>
            <a:r>
              <a:rPr lang="en-US" altLang="en-US" baseline="30000" dirty="0"/>
              <a:t>nd</a:t>
            </a:r>
            <a:r>
              <a:rPr lang="en-US" altLang="en-US" dirty="0"/>
              <a:t> phase of making recommendations of how to solve the problems identified in the 1</a:t>
            </a:r>
            <a:r>
              <a:rPr lang="en-US" altLang="en-US" baseline="30000" dirty="0"/>
              <a:t>st</a:t>
            </a:r>
            <a:r>
              <a:rPr lang="en-US" altLang="en-US" dirty="0"/>
              <a:t> phase</a:t>
            </a:r>
          </a:p>
          <a:p>
            <a:pPr lvl="1">
              <a:lnSpc>
                <a:spcPct val="90000"/>
              </a:lnSpc>
              <a:spcBef>
                <a:spcPct val="25000"/>
              </a:spcBef>
            </a:pPr>
            <a:r>
              <a:rPr lang="en-US" altLang="en-US" dirty="0"/>
              <a:t>3</a:t>
            </a:r>
            <a:r>
              <a:rPr lang="en-US" altLang="en-US" baseline="30000" dirty="0"/>
              <a:t>rd</a:t>
            </a:r>
            <a:r>
              <a:rPr lang="en-US" altLang="en-US" dirty="0"/>
              <a:t> phase to implement the recommendations that are approved by the State</a:t>
            </a:r>
          </a:p>
        </p:txBody>
      </p:sp>
    </p:spTree>
    <p:extLst>
      <p:ext uri="{BB962C8B-B14F-4D97-AF65-F5344CB8AC3E}">
        <p14:creationId xmlns:p14="http://schemas.microsoft.com/office/powerpoint/2010/main" val="2383873262"/>
      </p:ext>
    </p:extLst>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1014" name="Rectangle 2">
            <a:extLst>
              <a:ext uri="{FF2B5EF4-FFF2-40B4-BE49-F238E27FC236}">
                <a16:creationId xmlns:a16="http://schemas.microsoft.com/office/drawing/2014/main" id="{3C413521-B9A2-436F-BBE2-C28DFF3DCC02}"/>
              </a:ext>
            </a:extLst>
          </p:cNvPr>
          <p:cNvSpPr>
            <a:spLocks noGrp="1" noChangeArrowheads="1"/>
          </p:cNvSpPr>
          <p:nvPr>
            <p:ph type="title"/>
          </p:nvPr>
        </p:nvSpPr>
        <p:spPr>
          <a:xfrm>
            <a:off x="1828800" y="277814"/>
            <a:ext cx="8610600" cy="636587"/>
          </a:xfrm>
        </p:spPr>
        <p:txBody>
          <a:bodyPr>
            <a:normAutofit fontScale="90000"/>
          </a:bodyPr>
          <a:lstStyle/>
          <a:p>
            <a:pPr eaLnBrk="1" hangingPunct="1"/>
            <a:r>
              <a:rPr lang="en-US" altLang="en-US" sz="4000" dirty="0">
                <a:solidFill>
                  <a:srgbClr val="99FF33"/>
                </a:solidFill>
              </a:rPr>
              <a:t>Multi‑Phase Projects </a:t>
            </a:r>
            <a:r>
              <a:rPr lang="en-US" altLang="en-US" sz="2400" dirty="0">
                <a:solidFill>
                  <a:srgbClr val="99FF33"/>
                </a:solidFill>
              </a:rPr>
              <a:t>(Cont’d)</a:t>
            </a:r>
          </a:p>
        </p:txBody>
      </p:sp>
      <p:sp>
        <p:nvSpPr>
          <p:cNvPr id="8" name="Footer Placeholder 3">
            <a:extLst>
              <a:ext uri="{FF2B5EF4-FFF2-40B4-BE49-F238E27FC236}">
                <a16:creationId xmlns:a16="http://schemas.microsoft.com/office/drawing/2014/main" id="{EB5E9F79-4534-491A-8CF5-1E386270852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8DD2A45E-0D3C-46AA-9889-6B76BB245480}"/>
              </a:ext>
            </a:extLst>
          </p:cNvPr>
          <p:cNvSpPr>
            <a:spLocks noGrp="1"/>
          </p:cNvSpPr>
          <p:nvPr>
            <p:ph type="sldNum" sz="quarter" idx="12"/>
          </p:nvPr>
        </p:nvSpPr>
        <p:spPr/>
        <p:txBody>
          <a:bodyPr/>
          <a:lstStyle/>
          <a:p>
            <a:pPr>
              <a:defRPr/>
            </a:pPr>
            <a:fld id="{07E0B850-C560-4A9D-B23C-15502510D86D}" type="slidenum">
              <a:rPr lang="en-US" altLang="en-US"/>
              <a:pPr>
                <a:defRPr/>
              </a:pPr>
              <a:t>493</a:t>
            </a:fld>
            <a:endParaRPr lang="en-US" altLang="en-US" dirty="0"/>
          </a:p>
        </p:txBody>
      </p:sp>
      <p:sp>
        <p:nvSpPr>
          <p:cNvPr id="1451015" name="Text Box 3">
            <a:extLst>
              <a:ext uri="{FF2B5EF4-FFF2-40B4-BE49-F238E27FC236}">
                <a16:creationId xmlns:a16="http://schemas.microsoft.com/office/drawing/2014/main" id="{986EE50C-5460-4B7D-B3D5-CCB7AA9DE7FB}"/>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51016" name="Text Box 4">
            <a:extLst>
              <a:ext uri="{FF2B5EF4-FFF2-40B4-BE49-F238E27FC236}">
                <a16:creationId xmlns:a16="http://schemas.microsoft.com/office/drawing/2014/main" id="{447A9C12-DD31-4CDE-9E09-0AE9431C23DF}"/>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51017" name="Text Box 5">
            <a:extLst>
              <a:ext uri="{FF2B5EF4-FFF2-40B4-BE49-F238E27FC236}">
                <a16:creationId xmlns:a16="http://schemas.microsoft.com/office/drawing/2014/main" id="{9D61EDA9-FAB8-49F1-B4C0-25C2F0A55E8B}"/>
              </a:ext>
            </a:extLst>
          </p:cNvPr>
          <p:cNvSpPr txBox="1">
            <a:spLocks noChangeArrowheads="1"/>
          </p:cNvSpPr>
          <p:nvPr/>
        </p:nvSpPr>
        <p:spPr bwMode="auto">
          <a:xfrm>
            <a:off x="1752600" y="990600"/>
            <a:ext cx="8686800" cy="4456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5000"/>
              </a:lnSpc>
              <a:buClrTx/>
              <a:buSzTx/>
              <a:buFontTx/>
              <a:buBlip>
                <a:blip r:embed="rId3"/>
              </a:buBlip>
            </a:pPr>
            <a:r>
              <a:rPr lang="en-US" altLang="en-US" dirty="0"/>
              <a:t>Vendors that assist with the preparation of specifications or barred from competing for a resulting award to implement those specifications</a:t>
            </a:r>
          </a:p>
          <a:p>
            <a:pPr>
              <a:lnSpc>
                <a:spcPct val="95000"/>
              </a:lnSpc>
              <a:buClrTx/>
              <a:buSzTx/>
              <a:buFontTx/>
              <a:buBlip>
                <a:blip r:embed="rId3"/>
              </a:buBlip>
            </a:pPr>
            <a:r>
              <a:rPr lang="en-US" altLang="en-US" dirty="0"/>
              <a:t> If there will be a multi-phase project, it must be stated in the solicitation if the phase 1 and 2 contractor:</a:t>
            </a:r>
          </a:p>
          <a:p>
            <a:pPr lvl="1">
              <a:lnSpc>
                <a:spcPct val="95000"/>
              </a:lnSpc>
            </a:pPr>
            <a:r>
              <a:rPr lang="en-US" altLang="en-US" dirty="0"/>
              <a:t>Cannot compete for the phase 3 award; Or, </a:t>
            </a:r>
          </a:p>
          <a:p>
            <a:pPr lvl="1">
              <a:lnSpc>
                <a:spcPct val="95000"/>
              </a:lnSpc>
            </a:pPr>
            <a:r>
              <a:rPr lang="en-US" altLang="en-US" dirty="0"/>
              <a:t>Will be required to do all phases </a:t>
            </a:r>
          </a:p>
        </p:txBody>
      </p:sp>
    </p:spTree>
    <p:extLst>
      <p:ext uri="{BB962C8B-B14F-4D97-AF65-F5344CB8AC3E}">
        <p14:creationId xmlns:p14="http://schemas.microsoft.com/office/powerpoint/2010/main" val="2465383722"/>
      </p:ext>
    </p:extLst>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3062" name="Rectangle 2">
            <a:extLst>
              <a:ext uri="{FF2B5EF4-FFF2-40B4-BE49-F238E27FC236}">
                <a16:creationId xmlns:a16="http://schemas.microsoft.com/office/drawing/2014/main" id="{536485C1-506E-4947-B390-D7D0D5D9EE35}"/>
              </a:ext>
            </a:extLst>
          </p:cNvPr>
          <p:cNvSpPr>
            <a:spLocks noGrp="1" noChangeArrowheads="1"/>
          </p:cNvSpPr>
          <p:nvPr>
            <p:ph type="title"/>
          </p:nvPr>
        </p:nvSpPr>
        <p:spPr>
          <a:xfrm>
            <a:off x="1828800" y="152400"/>
            <a:ext cx="8610600" cy="914400"/>
          </a:xfrm>
        </p:spPr>
        <p:txBody>
          <a:bodyPr/>
          <a:lstStyle/>
          <a:p>
            <a:pPr eaLnBrk="1" hangingPunct="1"/>
            <a:r>
              <a:rPr lang="en-US" altLang="en-US" sz="4000" dirty="0">
                <a:solidFill>
                  <a:srgbClr val="99FF33"/>
                </a:solidFill>
              </a:rPr>
              <a:t>Multi‑Phase Projects </a:t>
            </a:r>
            <a:r>
              <a:rPr lang="en-US" altLang="en-US" sz="2400" dirty="0">
                <a:solidFill>
                  <a:srgbClr val="99FF33"/>
                </a:solidFill>
              </a:rPr>
              <a:t>(Cont’d)</a:t>
            </a:r>
          </a:p>
        </p:txBody>
      </p:sp>
      <p:sp>
        <p:nvSpPr>
          <p:cNvPr id="8" name="Footer Placeholder 3">
            <a:extLst>
              <a:ext uri="{FF2B5EF4-FFF2-40B4-BE49-F238E27FC236}">
                <a16:creationId xmlns:a16="http://schemas.microsoft.com/office/drawing/2014/main" id="{DF00253B-CCFD-4257-8929-47731043651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7464FF93-A0A7-4C78-A24A-DCB2002B3D82}"/>
              </a:ext>
            </a:extLst>
          </p:cNvPr>
          <p:cNvSpPr>
            <a:spLocks noGrp="1"/>
          </p:cNvSpPr>
          <p:nvPr>
            <p:ph type="sldNum" sz="quarter" idx="12"/>
          </p:nvPr>
        </p:nvSpPr>
        <p:spPr/>
        <p:txBody>
          <a:bodyPr/>
          <a:lstStyle/>
          <a:p>
            <a:pPr>
              <a:defRPr/>
            </a:pPr>
            <a:fld id="{7E5A56F3-CD47-4A7E-B156-EDCAE8C73020}" type="slidenum">
              <a:rPr lang="en-US" altLang="en-US"/>
              <a:pPr>
                <a:defRPr/>
              </a:pPr>
              <a:t>494</a:t>
            </a:fld>
            <a:endParaRPr lang="en-US" altLang="en-US" dirty="0"/>
          </a:p>
        </p:txBody>
      </p:sp>
      <p:sp>
        <p:nvSpPr>
          <p:cNvPr id="1453063" name="Text Box 3">
            <a:extLst>
              <a:ext uri="{FF2B5EF4-FFF2-40B4-BE49-F238E27FC236}">
                <a16:creationId xmlns:a16="http://schemas.microsoft.com/office/drawing/2014/main" id="{060C79A8-193F-48EF-A958-EF099BC7BA87}"/>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53064" name="Text Box 4">
            <a:extLst>
              <a:ext uri="{FF2B5EF4-FFF2-40B4-BE49-F238E27FC236}">
                <a16:creationId xmlns:a16="http://schemas.microsoft.com/office/drawing/2014/main" id="{F15ADA98-84FE-4205-BCD7-8F64D4EFC302}"/>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53065" name="Text Box 5">
            <a:extLst>
              <a:ext uri="{FF2B5EF4-FFF2-40B4-BE49-F238E27FC236}">
                <a16:creationId xmlns:a16="http://schemas.microsoft.com/office/drawing/2014/main" id="{EC294F8B-794A-4962-AC98-BA1B815813E8}"/>
              </a:ext>
            </a:extLst>
          </p:cNvPr>
          <p:cNvSpPr txBox="1">
            <a:spLocks noChangeArrowheads="1"/>
          </p:cNvSpPr>
          <p:nvPr/>
        </p:nvSpPr>
        <p:spPr bwMode="auto">
          <a:xfrm>
            <a:off x="1828800" y="1143000"/>
            <a:ext cx="8610600" cy="5250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buClrTx/>
              <a:buSzTx/>
              <a:buFontTx/>
              <a:buBlip>
                <a:blip r:embed="rId3"/>
              </a:buBlip>
            </a:pPr>
            <a:r>
              <a:rPr lang="en-US" altLang="en-US" dirty="0"/>
              <a:t>Considerations:</a:t>
            </a:r>
          </a:p>
          <a:p>
            <a:pPr lvl="1">
              <a:lnSpc>
                <a:spcPct val="90000"/>
              </a:lnSpc>
            </a:pPr>
            <a:r>
              <a:rPr lang="en-US" altLang="en-US" dirty="0"/>
              <a:t>The implementation (3</a:t>
            </a:r>
            <a:r>
              <a:rPr lang="en-US" altLang="en-US" baseline="30000" dirty="0"/>
              <a:t>rd</a:t>
            </a:r>
            <a:r>
              <a:rPr lang="en-US" altLang="en-US" dirty="0"/>
              <a:t>) phase is usually the most valuable one</a:t>
            </a:r>
          </a:p>
          <a:p>
            <a:pPr lvl="1">
              <a:lnSpc>
                <a:spcPct val="90000"/>
              </a:lnSpc>
            </a:pPr>
            <a:r>
              <a:rPr lang="en-US" altLang="en-US" dirty="0"/>
              <a:t>If vendors can’t compete for the more valuable phase if they win the earlier phase, they may not submit for the early phase work which may mean:</a:t>
            </a:r>
          </a:p>
          <a:p>
            <a:pPr lvl="2">
              <a:lnSpc>
                <a:spcPct val="90000"/>
              </a:lnSpc>
              <a:buClrTx/>
              <a:buSzTx/>
              <a:buFontTx/>
              <a:buBlip>
                <a:blip r:embed="rId4"/>
              </a:buBlip>
            </a:pPr>
            <a:r>
              <a:rPr lang="en-US" altLang="en-US" dirty="0"/>
              <a:t>There are no responses</a:t>
            </a:r>
          </a:p>
          <a:p>
            <a:pPr lvl="2">
              <a:lnSpc>
                <a:spcPct val="90000"/>
              </a:lnSpc>
              <a:buClrTx/>
              <a:buSzTx/>
              <a:buFontTx/>
              <a:buBlip>
                <a:blip r:embed="rId4"/>
              </a:buBlip>
            </a:pPr>
            <a:r>
              <a:rPr lang="en-US" altLang="en-US" dirty="0"/>
              <a:t>Only marginally qualified vendors respond</a:t>
            </a:r>
          </a:p>
          <a:p>
            <a:pPr>
              <a:lnSpc>
                <a:spcPct val="90000"/>
              </a:lnSpc>
              <a:buClrTx/>
              <a:buSzTx/>
              <a:buFontTx/>
              <a:buBlip>
                <a:blip r:embed="rId6"/>
              </a:buBlip>
            </a:pPr>
            <a:r>
              <a:rPr lang="en-US" altLang="en-US" dirty="0"/>
              <a:t>Alternatives:</a:t>
            </a:r>
          </a:p>
          <a:p>
            <a:pPr lvl="1">
              <a:lnSpc>
                <a:spcPct val="90000"/>
              </a:lnSpc>
            </a:pPr>
            <a:r>
              <a:rPr lang="en-US" altLang="en-US" dirty="0"/>
              <a:t>Take your chances that quality vendors seek the  phases 1 &amp; 2 award despite being barred from the implementation phase</a:t>
            </a:r>
            <a:endParaRPr lang="en-US" altLang="en-US" sz="2400" dirty="0"/>
          </a:p>
        </p:txBody>
      </p:sp>
    </p:spTree>
    <p:extLst>
      <p:ext uri="{BB962C8B-B14F-4D97-AF65-F5344CB8AC3E}">
        <p14:creationId xmlns:p14="http://schemas.microsoft.com/office/powerpoint/2010/main" val="553202698"/>
      </p:ext>
    </p:extLst>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5110" name="Rectangle 2">
            <a:extLst>
              <a:ext uri="{FF2B5EF4-FFF2-40B4-BE49-F238E27FC236}">
                <a16:creationId xmlns:a16="http://schemas.microsoft.com/office/drawing/2014/main" id="{18B9E913-38FF-4DC9-AFD4-3C45C8136F2B}"/>
              </a:ext>
            </a:extLst>
          </p:cNvPr>
          <p:cNvSpPr>
            <a:spLocks noGrp="1" noChangeArrowheads="1"/>
          </p:cNvSpPr>
          <p:nvPr>
            <p:ph type="title"/>
          </p:nvPr>
        </p:nvSpPr>
        <p:spPr>
          <a:xfrm>
            <a:off x="1828800" y="152400"/>
            <a:ext cx="8610600" cy="990600"/>
          </a:xfrm>
        </p:spPr>
        <p:txBody>
          <a:bodyPr>
            <a:normAutofit fontScale="90000"/>
          </a:bodyPr>
          <a:lstStyle/>
          <a:p>
            <a:pPr eaLnBrk="1" hangingPunct="1">
              <a:lnSpc>
                <a:spcPct val="90000"/>
              </a:lnSpc>
            </a:pPr>
            <a:r>
              <a:rPr lang="en-US" altLang="en-US" sz="4000" dirty="0">
                <a:solidFill>
                  <a:srgbClr val="99FF33"/>
                </a:solidFill>
              </a:rPr>
              <a:t>Multi‑Phase Projects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600" dirty="0"/>
              <a:t>Alternatives</a:t>
            </a:r>
          </a:p>
        </p:txBody>
      </p:sp>
      <p:sp>
        <p:nvSpPr>
          <p:cNvPr id="8" name="Footer Placeholder 3">
            <a:extLst>
              <a:ext uri="{FF2B5EF4-FFF2-40B4-BE49-F238E27FC236}">
                <a16:creationId xmlns:a16="http://schemas.microsoft.com/office/drawing/2014/main" id="{6E720359-D035-4D80-8605-D13B99B5A92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9569E571-A191-4E02-A8B8-E61F62638626}"/>
              </a:ext>
            </a:extLst>
          </p:cNvPr>
          <p:cNvSpPr>
            <a:spLocks noGrp="1"/>
          </p:cNvSpPr>
          <p:nvPr>
            <p:ph type="sldNum" sz="quarter" idx="12"/>
          </p:nvPr>
        </p:nvSpPr>
        <p:spPr/>
        <p:txBody>
          <a:bodyPr/>
          <a:lstStyle/>
          <a:p>
            <a:pPr>
              <a:defRPr/>
            </a:pPr>
            <a:fld id="{B8977B4E-D011-4339-AB74-F7F0C7196694}" type="slidenum">
              <a:rPr lang="en-US" altLang="en-US"/>
              <a:pPr>
                <a:defRPr/>
              </a:pPr>
              <a:t>495</a:t>
            </a:fld>
            <a:endParaRPr lang="en-US" altLang="en-US" dirty="0"/>
          </a:p>
        </p:txBody>
      </p:sp>
      <p:sp>
        <p:nvSpPr>
          <p:cNvPr id="6" name="Footer Placeholder 3">
            <a:extLst>
              <a:ext uri="{FF2B5EF4-FFF2-40B4-BE49-F238E27FC236}">
                <a16:creationId xmlns:a16="http://schemas.microsoft.com/office/drawing/2014/main" id="{886901A1-072A-47B1-A48A-61A921ED21F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455111" name="Text Box 3">
            <a:extLst>
              <a:ext uri="{FF2B5EF4-FFF2-40B4-BE49-F238E27FC236}">
                <a16:creationId xmlns:a16="http://schemas.microsoft.com/office/drawing/2014/main" id="{14658AD8-8FF3-4589-94F7-20FC0101632A}"/>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55112" name="Text Box 4">
            <a:extLst>
              <a:ext uri="{FF2B5EF4-FFF2-40B4-BE49-F238E27FC236}">
                <a16:creationId xmlns:a16="http://schemas.microsoft.com/office/drawing/2014/main" id="{F9A37709-B551-4FB9-934E-21E0ACEF3CE5}"/>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55113" name="Text Box 5">
            <a:extLst>
              <a:ext uri="{FF2B5EF4-FFF2-40B4-BE49-F238E27FC236}">
                <a16:creationId xmlns:a16="http://schemas.microsoft.com/office/drawing/2014/main" id="{8D442883-495D-4046-A3E0-66FF07BC9F58}"/>
              </a:ext>
            </a:extLst>
          </p:cNvPr>
          <p:cNvSpPr txBox="1">
            <a:spLocks noChangeArrowheads="1"/>
          </p:cNvSpPr>
          <p:nvPr/>
        </p:nvSpPr>
        <p:spPr bwMode="auto">
          <a:xfrm>
            <a:off x="1752600" y="1219200"/>
            <a:ext cx="8686800" cy="5189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85000"/>
              </a:lnSpc>
              <a:buClrTx/>
              <a:buSzTx/>
              <a:buFontTx/>
              <a:buBlip>
                <a:blip r:embed="rId3"/>
              </a:buBlip>
            </a:pPr>
            <a:r>
              <a:rPr lang="en-US" altLang="en-US" dirty="0"/>
              <a:t>Have vendor doing phases 1 &amp; 2:</a:t>
            </a:r>
          </a:p>
          <a:p>
            <a:pPr lvl="1">
              <a:lnSpc>
                <a:spcPct val="85000"/>
              </a:lnSpc>
            </a:pPr>
            <a:r>
              <a:rPr lang="en-US" altLang="en-US" dirty="0"/>
              <a:t>Do the research and recommendations</a:t>
            </a:r>
          </a:p>
          <a:p>
            <a:pPr lvl="1">
              <a:lnSpc>
                <a:spcPct val="85000"/>
              </a:lnSpc>
            </a:pPr>
            <a:r>
              <a:rPr lang="en-US" altLang="en-US" dirty="0"/>
              <a:t>Prepare the specifications for the implementation procurement</a:t>
            </a:r>
          </a:p>
          <a:p>
            <a:pPr lvl="1">
              <a:lnSpc>
                <a:spcPct val="85000"/>
              </a:lnSpc>
            </a:pPr>
            <a:r>
              <a:rPr lang="en-US" altLang="en-US" dirty="0"/>
              <a:t>Assist with:</a:t>
            </a:r>
          </a:p>
          <a:p>
            <a:pPr lvl="2">
              <a:lnSpc>
                <a:spcPct val="85000"/>
              </a:lnSpc>
              <a:buClrTx/>
              <a:buSzTx/>
              <a:buFont typeface="Arial" panose="020B0604020202020204" pitchFamily="34" charset="0"/>
              <a:buBlip>
                <a:blip r:embed="rId4"/>
              </a:buBlip>
            </a:pPr>
            <a:r>
              <a:rPr lang="en-US" altLang="en-US" dirty="0"/>
              <a:t>The evaluation of offerors for the implementation phase</a:t>
            </a:r>
          </a:p>
          <a:p>
            <a:pPr lvl="2">
              <a:lnSpc>
                <a:spcPct val="85000"/>
              </a:lnSpc>
              <a:buClrTx/>
              <a:buSzTx/>
              <a:buFont typeface="Arial" panose="020B0604020202020204" pitchFamily="34" charset="0"/>
              <a:buBlip>
                <a:blip r:embed="rId4"/>
              </a:buBlip>
            </a:pPr>
            <a:r>
              <a:rPr lang="en-US" altLang="en-US" dirty="0"/>
              <a:t>Monitoring performance in the implementation phase</a:t>
            </a:r>
          </a:p>
          <a:p>
            <a:pPr lvl="2">
              <a:lnSpc>
                <a:spcPct val="85000"/>
              </a:lnSpc>
              <a:buClrTx/>
              <a:buSzTx/>
              <a:buFont typeface="Arial" panose="020B0604020202020204" pitchFamily="34" charset="0"/>
              <a:buBlip>
                <a:blip r:embed="rId4"/>
              </a:buBlip>
            </a:pPr>
            <a:r>
              <a:rPr lang="en-US" altLang="en-US" dirty="0"/>
              <a:t>Evaluating the results of the implementation</a:t>
            </a:r>
          </a:p>
          <a:p>
            <a:pPr lvl="1">
              <a:lnSpc>
                <a:spcPct val="85000"/>
              </a:lnSpc>
            </a:pPr>
            <a:r>
              <a:rPr lang="en-US" altLang="en-US" dirty="0"/>
              <a:t>This makes the phases 1 &amp; 2 award more valuable</a:t>
            </a:r>
          </a:p>
          <a:p>
            <a:pPr lvl="2">
              <a:lnSpc>
                <a:spcPct val="85000"/>
              </a:lnSpc>
              <a:buClrTx/>
              <a:buSzTx/>
              <a:buFontTx/>
              <a:buBlip>
                <a:blip r:embed="rId4"/>
              </a:buBlip>
            </a:pPr>
            <a:r>
              <a:rPr lang="en-US" altLang="en-US" dirty="0"/>
              <a:t>This should spur competition for the phases 1 &amp; 2 portion</a:t>
            </a:r>
          </a:p>
        </p:txBody>
      </p:sp>
    </p:spTree>
    <p:extLst>
      <p:ext uri="{BB962C8B-B14F-4D97-AF65-F5344CB8AC3E}">
        <p14:creationId xmlns:p14="http://schemas.microsoft.com/office/powerpoint/2010/main" val="2320470928"/>
      </p:ext>
    </p:extLst>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7158" name="Rectangle 2">
            <a:extLst>
              <a:ext uri="{FF2B5EF4-FFF2-40B4-BE49-F238E27FC236}">
                <a16:creationId xmlns:a16="http://schemas.microsoft.com/office/drawing/2014/main" id="{FAEE1CA2-7A4D-4BC1-87AE-B2497FE27B36}"/>
              </a:ext>
            </a:extLst>
          </p:cNvPr>
          <p:cNvSpPr>
            <a:spLocks noGrp="1" noChangeArrowheads="1"/>
          </p:cNvSpPr>
          <p:nvPr>
            <p:ph type="title"/>
          </p:nvPr>
        </p:nvSpPr>
        <p:spPr>
          <a:xfrm>
            <a:off x="1828800" y="152400"/>
            <a:ext cx="8610600" cy="1066800"/>
          </a:xfrm>
        </p:spPr>
        <p:txBody>
          <a:bodyPr>
            <a:normAutofit fontScale="90000"/>
          </a:bodyPr>
          <a:lstStyle/>
          <a:p>
            <a:pPr eaLnBrk="1" hangingPunct="1">
              <a:lnSpc>
                <a:spcPct val="90000"/>
              </a:lnSpc>
            </a:pPr>
            <a:r>
              <a:rPr lang="en-US" altLang="en-US" sz="4000" dirty="0">
                <a:solidFill>
                  <a:srgbClr val="99FF33"/>
                </a:solidFill>
              </a:rPr>
              <a:t>Multi‑Phase Projects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600" dirty="0"/>
              <a:t>Alternatives </a:t>
            </a:r>
            <a:r>
              <a:rPr lang="en-US" altLang="en-US" sz="2400" dirty="0"/>
              <a:t>(Cont’d)</a:t>
            </a:r>
            <a:endParaRPr lang="en-US" altLang="en-US" sz="3200" dirty="0"/>
          </a:p>
        </p:txBody>
      </p:sp>
      <p:sp>
        <p:nvSpPr>
          <p:cNvPr id="8" name="Footer Placeholder 3">
            <a:extLst>
              <a:ext uri="{FF2B5EF4-FFF2-40B4-BE49-F238E27FC236}">
                <a16:creationId xmlns:a16="http://schemas.microsoft.com/office/drawing/2014/main" id="{A3E2406A-926D-418C-82A5-41251AEF713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B7DCBFB9-3702-4F06-8E00-7EB498BFB3CC}"/>
              </a:ext>
            </a:extLst>
          </p:cNvPr>
          <p:cNvSpPr>
            <a:spLocks noGrp="1"/>
          </p:cNvSpPr>
          <p:nvPr>
            <p:ph type="sldNum" sz="quarter" idx="12"/>
          </p:nvPr>
        </p:nvSpPr>
        <p:spPr/>
        <p:txBody>
          <a:bodyPr/>
          <a:lstStyle/>
          <a:p>
            <a:pPr>
              <a:defRPr/>
            </a:pPr>
            <a:fld id="{D665717E-3BD7-4863-9B58-F0E382793F61}" type="slidenum">
              <a:rPr lang="en-US" altLang="en-US"/>
              <a:pPr>
                <a:defRPr/>
              </a:pPr>
              <a:t>496</a:t>
            </a:fld>
            <a:endParaRPr lang="en-US" altLang="en-US" dirty="0"/>
          </a:p>
        </p:txBody>
      </p:sp>
      <p:sp>
        <p:nvSpPr>
          <p:cNvPr id="1457159" name="Text Box 3">
            <a:extLst>
              <a:ext uri="{FF2B5EF4-FFF2-40B4-BE49-F238E27FC236}">
                <a16:creationId xmlns:a16="http://schemas.microsoft.com/office/drawing/2014/main" id="{D7D4E4DA-F9DD-44D2-BDE1-34493F15B785}"/>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57160" name="Text Box 4">
            <a:extLst>
              <a:ext uri="{FF2B5EF4-FFF2-40B4-BE49-F238E27FC236}">
                <a16:creationId xmlns:a16="http://schemas.microsoft.com/office/drawing/2014/main" id="{E0B1A110-8CE8-4A52-9EB4-38AB6FE8AB21}"/>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57161" name="Text Box 5">
            <a:extLst>
              <a:ext uri="{FF2B5EF4-FFF2-40B4-BE49-F238E27FC236}">
                <a16:creationId xmlns:a16="http://schemas.microsoft.com/office/drawing/2014/main" id="{40C5B9BE-5A5C-4EC6-95BC-9358E341113F}"/>
              </a:ext>
            </a:extLst>
          </p:cNvPr>
          <p:cNvSpPr txBox="1">
            <a:spLocks noChangeArrowheads="1"/>
          </p:cNvSpPr>
          <p:nvPr/>
        </p:nvSpPr>
        <p:spPr bwMode="auto">
          <a:xfrm>
            <a:off x="382553" y="1295400"/>
            <a:ext cx="11426894" cy="4705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nSpc>
                <a:spcPct val="95000"/>
              </a:lnSpc>
              <a:spcBef>
                <a:spcPct val="20000"/>
              </a:spcBef>
              <a:buFontTx/>
              <a:buBlip>
                <a:blip r:embed="rId3"/>
              </a:buBlip>
            </a:pPr>
            <a:r>
              <a:rPr lang="en-US" altLang="en-US" sz="3200" dirty="0"/>
              <a:t>Specify that 1 vendor must do all phases of the project, which means stating that:</a:t>
            </a:r>
          </a:p>
          <a:p>
            <a:pPr lvl="1">
              <a:lnSpc>
                <a:spcPct val="95000"/>
              </a:lnSpc>
              <a:spcBef>
                <a:spcPct val="20000"/>
              </a:spcBef>
              <a:buFont typeface="Arial" panose="020B0604020202020204" pitchFamily="34" charset="0"/>
              <a:buChar char="–"/>
            </a:pPr>
            <a:r>
              <a:rPr lang="en-US" altLang="en-US" dirty="0"/>
              <a:t>Offerors will be evaluated on their judged ability to do all phases of the project</a:t>
            </a:r>
          </a:p>
          <a:p>
            <a:pPr lvl="1">
              <a:lnSpc>
                <a:spcPct val="95000"/>
              </a:lnSpc>
              <a:spcBef>
                <a:spcPct val="20000"/>
              </a:spcBef>
              <a:buFont typeface="Arial" panose="020B0604020202020204" pitchFamily="34" charset="0"/>
              <a:buChar char="–"/>
            </a:pPr>
            <a:r>
              <a:rPr lang="en-US" altLang="en-US" dirty="0"/>
              <a:t>Prices must be obtained that will apply to all phases of the project</a:t>
            </a:r>
          </a:p>
          <a:p>
            <a:pPr lvl="2">
              <a:lnSpc>
                <a:spcPct val="95000"/>
              </a:lnSpc>
              <a:spcBef>
                <a:spcPct val="20000"/>
              </a:spcBef>
              <a:buFontTx/>
              <a:buBlip>
                <a:blip r:embed="rId4"/>
              </a:buBlip>
            </a:pPr>
            <a:r>
              <a:rPr lang="en-US" altLang="en-US" sz="2400" dirty="0"/>
              <a:t>Usually this means that some or all of the project will be done on a labor hours, or time &amp; material basis</a:t>
            </a:r>
          </a:p>
          <a:p>
            <a:pPr lvl="2">
              <a:lnSpc>
                <a:spcPct val="95000"/>
              </a:lnSpc>
              <a:spcBef>
                <a:spcPct val="20000"/>
              </a:spcBef>
              <a:buFontTx/>
              <a:buBlip>
                <a:blip r:embed="rId4"/>
              </a:buBlip>
            </a:pPr>
            <a:r>
              <a:rPr lang="en-US" altLang="en-US" sz="2400" dirty="0"/>
              <a:t>Vendors cannot reasonably quote a fixed price when they will have to</a:t>
            </a:r>
          </a:p>
          <a:p>
            <a:pPr lvl="3">
              <a:lnSpc>
                <a:spcPct val="95000"/>
              </a:lnSpc>
              <a:spcBef>
                <a:spcPct val="20000"/>
              </a:spcBef>
              <a:buFont typeface="Arial" panose="020B0604020202020204" pitchFamily="34" charset="0"/>
              <a:buChar char="–"/>
            </a:pPr>
            <a:r>
              <a:rPr lang="en-US" altLang="en-US" sz="2000" b="1" dirty="0"/>
              <a:t>Do an assessment to determine what exists currently</a:t>
            </a:r>
          </a:p>
          <a:p>
            <a:pPr lvl="3">
              <a:lnSpc>
                <a:spcPct val="95000"/>
              </a:lnSpc>
              <a:spcBef>
                <a:spcPct val="20000"/>
              </a:spcBef>
              <a:buFont typeface="Arial" panose="020B0604020202020204" pitchFamily="34" charset="0"/>
              <a:buChar char="–"/>
            </a:pPr>
            <a:r>
              <a:rPr lang="en-US" altLang="en-US" sz="2000" b="1" dirty="0"/>
              <a:t>Determine what to do next, based upon the assessment</a:t>
            </a:r>
          </a:p>
          <a:p>
            <a:pPr lvl="3">
              <a:lnSpc>
                <a:spcPct val="85000"/>
              </a:lnSpc>
              <a:spcBef>
                <a:spcPct val="35000"/>
              </a:spcBef>
              <a:buFontTx/>
              <a:buChar char="•"/>
            </a:pPr>
            <a:endParaRPr lang="en-US" altLang="en-US" sz="2000" b="1" dirty="0"/>
          </a:p>
        </p:txBody>
      </p:sp>
    </p:spTree>
    <p:extLst>
      <p:ext uri="{BB962C8B-B14F-4D97-AF65-F5344CB8AC3E}">
        <p14:creationId xmlns:p14="http://schemas.microsoft.com/office/powerpoint/2010/main" val="2825201841"/>
      </p:ext>
    </p:extLst>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9206" name="Rectangle 2">
            <a:extLst>
              <a:ext uri="{FF2B5EF4-FFF2-40B4-BE49-F238E27FC236}">
                <a16:creationId xmlns:a16="http://schemas.microsoft.com/office/drawing/2014/main" id="{287C59A2-A4E2-499F-9AFD-BCA500560DFF}"/>
              </a:ext>
            </a:extLst>
          </p:cNvPr>
          <p:cNvSpPr>
            <a:spLocks noGrp="1" noChangeArrowheads="1"/>
          </p:cNvSpPr>
          <p:nvPr>
            <p:ph type="title"/>
          </p:nvPr>
        </p:nvSpPr>
        <p:spPr>
          <a:xfrm>
            <a:off x="1676400" y="152400"/>
            <a:ext cx="8763000" cy="1066800"/>
          </a:xfrm>
        </p:spPr>
        <p:txBody>
          <a:bodyPr>
            <a:normAutofit fontScale="90000"/>
          </a:bodyPr>
          <a:lstStyle/>
          <a:p>
            <a:pPr eaLnBrk="1" hangingPunct="1">
              <a:lnSpc>
                <a:spcPct val="90000"/>
              </a:lnSpc>
            </a:pPr>
            <a:r>
              <a:rPr lang="en-US" altLang="en-US" sz="4000" dirty="0">
                <a:solidFill>
                  <a:srgbClr val="99FF33"/>
                </a:solidFill>
              </a:rPr>
              <a:t>Multi‑Phase Projects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600" dirty="0"/>
              <a:t>Alternatives </a:t>
            </a:r>
            <a:r>
              <a:rPr lang="en-US" altLang="en-US" sz="2400" dirty="0"/>
              <a:t>(Cont’d)</a:t>
            </a:r>
          </a:p>
        </p:txBody>
      </p:sp>
      <p:sp>
        <p:nvSpPr>
          <p:cNvPr id="8" name="Footer Placeholder 3">
            <a:extLst>
              <a:ext uri="{FF2B5EF4-FFF2-40B4-BE49-F238E27FC236}">
                <a16:creationId xmlns:a16="http://schemas.microsoft.com/office/drawing/2014/main" id="{BA32988A-9843-4EE5-A43A-5CCD328237D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5B351571-7E46-42F7-B0B1-0167401EAF23}"/>
              </a:ext>
            </a:extLst>
          </p:cNvPr>
          <p:cNvSpPr>
            <a:spLocks noGrp="1"/>
          </p:cNvSpPr>
          <p:nvPr>
            <p:ph type="sldNum" sz="quarter" idx="12"/>
          </p:nvPr>
        </p:nvSpPr>
        <p:spPr/>
        <p:txBody>
          <a:bodyPr/>
          <a:lstStyle/>
          <a:p>
            <a:pPr>
              <a:defRPr/>
            </a:pPr>
            <a:fld id="{C0DF2169-6C69-4ACE-B8DE-8A29CA11B4E2}" type="slidenum">
              <a:rPr lang="en-US" altLang="en-US"/>
              <a:pPr>
                <a:defRPr/>
              </a:pPr>
              <a:t>497</a:t>
            </a:fld>
            <a:endParaRPr lang="en-US" altLang="en-US" dirty="0"/>
          </a:p>
        </p:txBody>
      </p:sp>
      <p:sp>
        <p:nvSpPr>
          <p:cNvPr id="1459207" name="Text Box 3">
            <a:extLst>
              <a:ext uri="{FF2B5EF4-FFF2-40B4-BE49-F238E27FC236}">
                <a16:creationId xmlns:a16="http://schemas.microsoft.com/office/drawing/2014/main" id="{387A903D-9BAC-4BC2-A155-93CACD9208FB}"/>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59208" name="Text Box 4">
            <a:extLst>
              <a:ext uri="{FF2B5EF4-FFF2-40B4-BE49-F238E27FC236}">
                <a16:creationId xmlns:a16="http://schemas.microsoft.com/office/drawing/2014/main" id="{5863D822-E09F-4F74-893B-44FE5AA83EB4}"/>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59209" name="Text Box 5">
            <a:extLst>
              <a:ext uri="{FF2B5EF4-FFF2-40B4-BE49-F238E27FC236}">
                <a16:creationId xmlns:a16="http://schemas.microsoft.com/office/drawing/2014/main" id="{0D0D934D-A75F-4963-82B5-F7A18ADEEC24}"/>
              </a:ext>
            </a:extLst>
          </p:cNvPr>
          <p:cNvSpPr txBox="1">
            <a:spLocks noChangeArrowheads="1"/>
          </p:cNvSpPr>
          <p:nvPr/>
        </p:nvSpPr>
        <p:spPr bwMode="auto">
          <a:xfrm>
            <a:off x="1752600" y="1371600"/>
            <a:ext cx="8686800" cy="501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85000"/>
              </a:lnSpc>
              <a:spcBef>
                <a:spcPct val="35000"/>
              </a:spcBef>
              <a:buClrTx/>
              <a:buSzTx/>
              <a:buFontTx/>
              <a:buBlip>
                <a:blip r:embed="rId3"/>
              </a:buBlip>
            </a:pPr>
            <a:r>
              <a:rPr lang="en-US" altLang="en-US" dirty="0"/>
              <a:t>An evaluation will be done of the contractor’s performance after the 1</a:t>
            </a:r>
            <a:r>
              <a:rPr lang="en-US" altLang="en-US" baseline="30000" dirty="0"/>
              <a:t>st</a:t>
            </a:r>
            <a:r>
              <a:rPr lang="en-US" altLang="en-US" dirty="0"/>
              <a:t> phase</a:t>
            </a:r>
          </a:p>
          <a:p>
            <a:pPr lvl="1">
              <a:lnSpc>
                <a:spcPct val="85000"/>
              </a:lnSpc>
              <a:spcBef>
                <a:spcPct val="35000"/>
              </a:spcBef>
            </a:pPr>
            <a:r>
              <a:rPr lang="en-US" altLang="en-US" dirty="0"/>
              <a:t>If performance is good, the contractor will be allowed to continue with the 2nd phase</a:t>
            </a:r>
          </a:p>
          <a:p>
            <a:pPr lvl="1">
              <a:lnSpc>
                <a:spcPct val="85000"/>
              </a:lnSpc>
              <a:spcBef>
                <a:spcPct val="35000"/>
              </a:spcBef>
            </a:pPr>
            <a:r>
              <a:rPr lang="en-US" altLang="en-US" dirty="0"/>
              <a:t>If performance isn’t good, a notice-to-proceed should not be given for the 2</a:t>
            </a:r>
            <a:r>
              <a:rPr lang="en-US" altLang="en-US" baseline="30000" dirty="0"/>
              <a:t>nd</a:t>
            </a:r>
            <a:r>
              <a:rPr lang="en-US" altLang="en-US" dirty="0"/>
              <a:t> phase</a:t>
            </a:r>
          </a:p>
          <a:p>
            <a:pPr lvl="1">
              <a:lnSpc>
                <a:spcPct val="85000"/>
              </a:lnSpc>
              <a:spcBef>
                <a:spcPct val="35000"/>
              </a:spcBef>
            </a:pPr>
            <a:r>
              <a:rPr lang="en-US" altLang="en-US" dirty="0"/>
              <a:t>Instead, the vendor will be informed that</a:t>
            </a:r>
            <a:r>
              <a:rPr lang="en-US" altLang="en-US" sz="2400" dirty="0"/>
              <a:t>:</a:t>
            </a:r>
          </a:p>
          <a:p>
            <a:pPr lvl="2">
              <a:lnSpc>
                <a:spcPct val="85000"/>
              </a:lnSpc>
              <a:spcBef>
                <a:spcPct val="35000"/>
              </a:spcBef>
              <a:buClrTx/>
              <a:buSzTx/>
              <a:buFont typeface="Arial" panose="020B0604020202020204" pitchFamily="34" charset="0"/>
              <a:buBlip>
                <a:blip r:embed="rId4"/>
              </a:buBlip>
            </a:pPr>
            <a:r>
              <a:rPr lang="en-US" altLang="en-US" dirty="0"/>
              <a:t>It will not do the 2</a:t>
            </a:r>
            <a:r>
              <a:rPr lang="en-US" altLang="en-US" baseline="30000" dirty="0"/>
              <a:t>nd</a:t>
            </a:r>
            <a:r>
              <a:rPr lang="en-US" altLang="en-US" dirty="0"/>
              <a:t> phase work</a:t>
            </a:r>
          </a:p>
          <a:p>
            <a:pPr lvl="2">
              <a:lnSpc>
                <a:spcPct val="85000"/>
              </a:lnSpc>
              <a:spcBef>
                <a:spcPct val="35000"/>
              </a:spcBef>
              <a:buClrTx/>
              <a:buSzTx/>
              <a:buFont typeface="Arial" panose="020B0604020202020204" pitchFamily="34" charset="0"/>
              <a:buBlip>
                <a:blip r:embed="rId4"/>
              </a:buBlip>
            </a:pPr>
            <a:r>
              <a:rPr lang="en-US" altLang="en-US" dirty="0"/>
              <a:t>A new solicitation will be issued for the 2</a:t>
            </a:r>
            <a:r>
              <a:rPr lang="en-US" altLang="en-US" baseline="30000" dirty="0"/>
              <a:t>nd</a:t>
            </a:r>
            <a:r>
              <a:rPr lang="en-US" altLang="en-US" dirty="0"/>
              <a:t> phase</a:t>
            </a:r>
          </a:p>
          <a:p>
            <a:pPr lvl="2">
              <a:lnSpc>
                <a:spcPct val="85000"/>
              </a:lnSpc>
              <a:spcBef>
                <a:spcPct val="35000"/>
              </a:spcBef>
              <a:buClrTx/>
              <a:buSzTx/>
              <a:buFont typeface="Arial" panose="020B0604020202020204" pitchFamily="34" charset="0"/>
              <a:buBlip>
                <a:blip r:embed="rId4"/>
              </a:buBlip>
            </a:pPr>
            <a:r>
              <a:rPr lang="en-US" altLang="en-US" dirty="0"/>
              <a:t>It will be barred from responding to that solicitation</a:t>
            </a:r>
          </a:p>
          <a:p>
            <a:pPr lvl="1">
              <a:lnSpc>
                <a:spcPct val="85000"/>
              </a:lnSpc>
              <a:spcBef>
                <a:spcPct val="35000"/>
              </a:spcBef>
            </a:pPr>
            <a:r>
              <a:rPr lang="en-US" altLang="en-US" dirty="0"/>
              <a:t>All of this must be stated in the initial solicitation</a:t>
            </a:r>
          </a:p>
        </p:txBody>
      </p:sp>
    </p:spTree>
    <p:extLst>
      <p:ext uri="{BB962C8B-B14F-4D97-AF65-F5344CB8AC3E}">
        <p14:creationId xmlns:p14="http://schemas.microsoft.com/office/powerpoint/2010/main" val="1687390756"/>
      </p:ext>
    </p:extLst>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1254" name="Rectangle 2">
            <a:extLst>
              <a:ext uri="{FF2B5EF4-FFF2-40B4-BE49-F238E27FC236}">
                <a16:creationId xmlns:a16="http://schemas.microsoft.com/office/drawing/2014/main" id="{DA80C8CD-1CF0-4F97-9D2F-080375E06E04}"/>
              </a:ext>
            </a:extLst>
          </p:cNvPr>
          <p:cNvSpPr>
            <a:spLocks noGrp="1" noChangeArrowheads="1"/>
          </p:cNvSpPr>
          <p:nvPr>
            <p:ph type="title"/>
          </p:nvPr>
        </p:nvSpPr>
        <p:spPr>
          <a:xfrm>
            <a:off x="1676400" y="152400"/>
            <a:ext cx="8763000" cy="1219200"/>
          </a:xfrm>
        </p:spPr>
        <p:txBody>
          <a:bodyPr/>
          <a:lstStyle/>
          <a:p>
            <a:pPr eaLnBrk="1" hangingPunct="1">
              <a:lnSpc>
                <a:spcPct val="90000"/>
              </a:lnSpc>
            </a:pPr>
            <a:r>
              <a:rPr lang="en-US" altLang="en-US" sz="4000" dirty="0">
                <a:solidFill>
                  <a:srgbClr val="99FF33"/>
                </a:solidFill>
              </a:rPr>
              <a:t>Multi‑Phase Projects </a:t>
            </a:r>
            <a:r>
              <a:rPr lang="en-US" altLang="en-US" sz="2400" dirty="0">
                <a:solidFill>
                  <a:srgbClr val="99FF33"/>
                </a:solidFill>
              </a:rPr>
              <a:t>(Cont’d)</a:t>
            </a:r>
            <a:br>
              <a:rPr lang="en-US" altLang="en-US" sz="2400" dirty="0">
                <a:solidFill>
                  <a:srgbClr val="3399FF"/>
                </a:solidFill>
              </a:rPr>
            </a:br>
            <a:r>
              <a:rPr lang="en-US" altLang="en-US" sz="2400" dirty="0">
                <a:solidFill>
                  <a:srgbClr val="3399FF"/>
                </a:solidFill>
              </a:rPr>
              <a:t> </a:t>
            </a:r>
            <a:r>
              <a:rPr lang="en-US" altLang="en-US" sz="3600" dirty="0"/>
              <a:t>Alternatives </a:t>
            </a:r>
            <a:r>
              <a:rPr lang="en-US" altLang="en-US" sz="2400" dirty="0"/>
              <a:t>(Cont’d)</a:t>
            </a:r>
          </a:p>
        </p:txBody>
      </p:sp>
      <p:sp>
        <p:nvSpPr>
          <p:cNvPr id="8" name="Footer Placeholder 3">
            <a:extLst>
              <a:ext uri="{FF2B5EF4-FFF2-40B4-BE49-F238E27FC236}">
                <a16:creationId xmlns:a16="http://schemas.microsoft.com/office/drawing/2014/main" id="{B4D89A49-CC73-45C4-9D11-DC073709037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0D57C19-6E74-4F2F-8BD3-DF1728F48B8D}"/>
              </a:ext>
            </a:extLst>
          </p:cNvPr>
          <p:cNvSpPr>
            <a:spLocks noGrp="1"/>
          </p:cNvSpPr>
          <p:nvPr>
            <p:ph type="sldNum" sz="quarter" idx="12"/>
          </p:nvPr>
        </p:nvSpPr>
        <p:spPr/>
        <p:txBody>
          <a:bodyPr/>
          <a:lstStyle/>
          <a:p>
            <a:pPr>
              <a:defRPr/>
            </a:pPr>
            <a:fld id="{4C86647D-3CAD-4394-B743-5C79581E26C6}" type="slidenum">
              <a:rPr lang="en-US" altLang="en-US"/>
              <a:pPr>
                <a:defRPr/>
              </a:pPr>
              <a:t>498</a:t>
            </a:fld>
            <a:endParaRPr lang="en-US" altLang="en-US" dirty="0"/>
          </a:p>
        </p:txBody>
      </p:sp>
      <p:sp>
        <p:nvSpPr>
          <p:cNvPr id="1461255" name="Text Box 3">
            <a:extLst>
              <a:ext uri="{FF2B5EF4-FFF2-40B4-BE49-F238E27FC236}">
                <a16:creationId xmlns:a16="http://schemas.microsoft.com/office/drawing/2014/main" id="{F9EE74E0-DC9D-48DE-ACA3-4B49326E03CF}"/>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61256" name="Text Box 4">
            <a:extLst>
              <a:ext uri="{FF2B5EF4-FFF2-40B4-BE49-F238E27FC236}">
                <a16:creationId xmlns:a16="http://schemas.microsoft.com/office/drawing/2014/main" id="{3F82D0EB-7365-496E-904E-5A038D35BC97}"/>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61257" name="Text Box 5">
            <a:extLst>
              <a:ext uri="{FF2B5EF4-FFF2-40B4-BE49-F238E27FC236}">
                <a16:creationId xmlns:a16="http://schemas.microsoft.com/office/drawing/2014/main" id="{D89B3937-7855-4014-BFFF-2E3E57FBCBD3}"/>
              </a:ext>
            </a:extLst>
          </p:cNvPr>
          <p:cNvSpPr txBox="1">
            <a:spLocks noChangeArrowheads="1"/>
          </p:cNvSpPr>
          <p:nvPr/>
        </p:nvSpPr>
        <p:spPr bwMode="auto">
          <a:xfrm>
            <a:off x="1752600" y="1447800"/>
            <a:ext cx="8686800" cy="501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85000"/>
              </a:lnSpc>
              <a:spcBef>
                <a:spcPct val="35000"/>
              </a:spcBef>
              <a:buClrTx/>
              <a:buSzTx/>
              <a:buFontTx/>
              <a:buBlip>
                <a:blip r:embed="rId3"/>
              </a:buBlip>
            </a:pPr>
            <a:r>
              <a:rPr lang="en-US" altLang="en-US" dirty="0"/>
              <a:t>An evaluation will be done of the contractor’s performance after the 2</a:t>
            </a:r>
            <a:r>
              <a:rPr lang="en-US" altLang="en-US" baseline="30000" dirty="0"/>
              <a:t>nd</a:t>
            </a:r>
            <a:r>
              <a:rPr lang="en-US" altLang="en-US" dirty="0"/>
              <a:t> phase</a:t>
            </a:r>
          </a:p>
          <a:p>
            <a:pPr lvl="1">
              <a:lnSpc>
                <a:spcPct val="85000"/>
              </a:lnSpc>
              <a:spcBef>
                <a:spcPct val="35000"/>
              </a:spcBef>
            </a:pPr>
            <a:r>
              <a:rPr lang="en-US" altLang="en-US" dirty="0"/>
              <a:t>If performance is good, the contractor will be allowed to continue with the 3</a:t>
            </a:r>
            <a:r>
              <a:rPr lang="en-US" altLang="en-US" baseline="30000" dirty="0"/>
              <a:t>rd</a:t>
            </a:r>
            <a:r>
              <a:rPr lang="en-US" altLang="en-US" dirty="0"/>
              <a:t> phase</a:t>
            </a:r>
          </a:p>
          <a:p>
            <a:pPr lvl="1">
              <a:lnSpc>
                <a:spcPct val="85000"/>
              </a:lnSpc>
              <a:spcBef>
                <a:spcPct val="35000"/>
              </a:spcBef>
            </a:pPr>
            <a:r>
              <a:rPr lang="en-US" altLang="en-US" dirty="0"/>
              <a:t>If performance isn’t good a notice-to-proceed should not be given for the 3</a:t>
            </a:r>
            <a:r>
              <a:rPr lang="en-US" altLang="en-US" baseline="30000" dirty="0"/>
              <a:t>rd</a:t>
            </a:r>
            <a:r>
              <a:rPr lang="en-US" altLang="en-US" dirty="0"/>
              <a:t> phase</a:t>
            </a:r>
          </a:p>
          <a:p>
            <a:pPr lvl="1">
              <a:lnSpc>
                <a:spcPct val="85000"/>
              </a:lnSpc>
              <a:spcBef>
                <a:spcPct val="35000"/>
              </a:spcBef>
            </a:pPr>
            <a:r>
              <a:rPr lang="en-US" altLang="en-US" dirty="0"/>
              <a:t>Instead, the vendor will be informed that:</a:t>
            </a:r>
          </a:p>
          <a:p>
            <a:pPr lvl="2">
              <a:lnSpc>
                <a:spcPct val="85000"/>
              </a:lnSpc>
              <a:spcBef>
                <a:spcPct val="35000"/>
              </a:spcBef>
              <a:buClrTx/>
              <a:buSzTx/>
              <a:buFont typeface="Arial" panose="020B0604020202020204" pitchFamily="34" charset="0"/>
              <a:buBlip>
                <a:blip r:embed="rId4"/>
              </a:buBlip>
            </a:pPr>
            <a:r>
              <a:rPr lang="en-US" altLang="en-US" dirty="0"/>
              <a:t>It will not do the 3</a:t>
            </a:r>
            <a:r>
              <a:rPr lang="en-US" altLang="en-US" baseline="30000" dirty="0"/>
              <a:t>rd</a:t>
            </a:r>
            <a:r>
              <a:rPr lang="en-US" altLang="en-US" dirty="0"/>
              <a:t> phase work</a:t>
            </a:r>
          </a:p>
          <a:p>
            <a:pPr lvl="2">
              <a:lnSpc>
                <a:spcPct val="85000"/>
              </a:lnSpc>
              <a:spcBef>
                <a:spcPct val="35000"/>
              </a:spcBef>
              <a:buClrTx/>
              <a:buSzTx/>
              <a:buFont typeface="Arial" panose="020B0604020202020204" pitchFamily="34" charset="0"/>
              <a:buBlip>
                <a:blip r:embed="rId4"/>
              </a:buBlip>
            </a:pPr>
            <a:r>
              <a:rPr lang="en-US" altLang="en-US" dirty="0"/>
              <a:t>A new solicitation will be issued for the 3</a:t>
            </a:r>
            <a:r>
              <a:rPr lang="en-US" altLang="en-US" baseline="30000" dirty="0"/>
              <a:t>rd</a:t>
            </a:r>
            <a:r>
              <a:rPr lang="en-US" altLang="en-US" dirty="0"/>
              <a:t> phase</a:t>
            </a:r>
          </a:p>
          <a:p>
            <a:pPr lvl="2">
              <a:lnSpc>
                <a:spcPct val="85000"/>
              </a:lnSpc>
              <a:spcBef>
                <a:spcPct val="35000"/>
              </a:spcBef>
              <a:buClrTx/>
              <a:buSzTx/>
              <a:buFont typeface="Arial" panose="020B0604020202020204" pitchFamily="34" charset="0"/>
              <a:buBlip>
                <a:blip r:embed="rId4"/>
              </a:buBlip>
            </a:pPr>
            <a:r>
              <a:rPr lang="en-US" altLang="en-US" dirty="0"/>
              <a:t>It will be barred from responding to that solicitation</a:t>
            </a:r>
          </a:p>
          <a:p>
            <a:pPr lvl="1">
              <a:lnSpc>
                <a:spcPct val="85000"/>
              </a:lnSpc>
              <a:spcBef>
                <a:spcPct val="35000"/>
              </a:spcBef>
            </a:pPr>
            <a:r>
              <a:rPr lang="en-US" altLang="en-US" dirty="0"/>
              <a:t>All of this must be stated in the initial solicitation</a:t>
            </a:r>
          </a:p>
        </p:txBody>
      </p:sp>
    </p:spTree>
    <p:extLst>
      <p:ext uri="{BB962C8B-B14F-4D97-AF65-F5344CB8AC3E}">
        <p14:creationId xmlns:p14="http://schemas.microsoft.com/office/powerpoint/2010/main" val="1700724089"/>
      </p:ext>
    </p:extLst>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a:extLst>
              <a:ext uri="{FF2B5EF4-FFF2-40B4-BE49-F238E27FC236}">
                <a16:creationId xmlns:a16="http://schemas.microsoft.com/office/drawing/2014/main" id="{CB56B640-3628-412D-AA61-C10DDA124391}"/>
              </a:ext>
            </a:extLst>
          </p:cNvPr>
          <p:cNvSpPr>
            <a:spLocks noGrp="1" noChangeArrowheads="1"/>
          </p:cNvSpPr>
          <p:nvPr>
            <p:ph type="title"/>
          </p:nvPr>
        </p:nvSpPr>
        <p:spPr>
          <a:xfrm>
            <a:off x="1828800" y="277814"/>
            <a:ext cx="8610600" cy="1017587"/>
          </a:xfrm>
        </p:spPr>
        <p:txBody>
          <a:bodyPr>
            <a:normAutofit fontScale="90000"/>
          </a:bodyPr>
          <a:lstStyle/>
          <a:p>
            <a:pPr eaLnBrk="1" hangingPunct="1">
              <a:lnSpc>
                <a:spcPct val="90000"/>
              </a:lnSpc>
              <a:defRPr/>
            </a:pPr>
            <a:r>
              <a:rPr lang="en-US" sz="3600" dirty="0"/>
              <a:t>Writing Specifications</a:t>
            </a:r>
            <a:r>
              <a:rPr lang="en-US" sz="3600" dirty="0">
                <a:solidFill>
                  <a:srgbClr val="FF6600"/>
                </a:solidFill>
              </a:rPr>
              <a:t> </a:t>
            </a:r>
            <a:br>
              <a:rPr lang="en-US" sz="4000" dirty="0">
                <a:solidFill>
                  <a:srgbClr val="FF6600"/>
                </a:solidFill>
              </a:rPr>
            </a:br>
            <a:r>
              <a:rPr lang="en-US" sz="4000" dirty="0">
                <a:solidFill>
                  <a:srgbClr val="99FF33"/>
                </a:solidFill>
              </a:rPr>
              <a:t>Submission Timeframes</a:t>
            </a:r>
          </a:p>
        </p:txBody>
      </p:sp>
      <p:sp>
        <p:nvSpPr>
          <p:cNvPr id="8" name="Footer Placeholder 3">
            <a:extLst>
              <a:ext uri="{FF2B5EF4-FFF2-40B4-BE49-F238E27FC236}">
                <a16:creationId xmlns:a16="http://schemas.microsoft.com/office/drawing/2014/main" id="{9C18F9AE-5A12-4643-8A20-BFE8322581E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D29CFEDC-5637-4079-9422-3EB967ED95CD}"/>
              </a:ext>
            </a:extLst>
          </p:cNvPr>
          <p:cNvSpPr>
            <a:spLocks noGrp="1"/>
          </p:cNvSpPr>
          <p:nvPr>
            <p:ph type="sldNum" sz="quarter" idx="12"/>
          </p:nvPr>
        </p:nvSpPr>
        <p:spPr/>
        <p:txBody>
          <a:bodyPr/>
          <a:lstStyle/>
          <a:p>
            <a:pPr>
              <a:defRPr/>
            </a:pPr>
            <a:fld id="{0D95EDD0-10AE-45D9-968B-A19497DF257F}" type="slidenum">
              <a:rPr lang="en-US" altLang="en-US"/>
              <a:pPr>
                <a:defRPr/>
              </a:pPr>
              <a:t>499</a:t>
            </a:fld>
            <a:endParaRPr lang="en-US" altLang="en-US" dirty="0"/>
          </a:p>
        </p:txBody>
      </p:sp>
      <p:sp>
        <p:nvSpPr>
          <p:cNvPr id="6" name="Footer Placeholder 3">
            <a:extLst>
              <a:ext uri="{FF2B5EF4-FFF2-40B4-BE49-F238E27FC236}">
                <a16:creationId xmlns:a16="http://schemas.microsoft.com/office/drawing/2014/main" id="{C55BE07B-27DA-4413-9F1E-2637235B792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1469447" name="Text Box 3">
            <a:extLst>
              <a:ext uri="{FF2B5EF4-FFF2-40B4-BE49-F238E27FC236}">
                <a16:creationId xmlns:a16="http://schemas.microsoft.com/office/drawing/2014/main" id="{D55F86DA-45EC-4690-999C-AC34071A85D1}"/>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69448" name="Text Box 4">
            <a:extLst>
              <a:ext uri="{FF2B5EF4-FFF2-40B4-BE49-F238E27FC236}">
                <a16:creationId xmlns:a16="http://schemas.microsoft.com/office/drawing/2014/main" id="{5D7B015E-0BFF-453E-95A4-D34F0402958B}"/>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69449" name="Text Box 5">
            <a:extLst>
              <a:ext uri="{FF2B5EF4-FFF2-40B4-BE49-F238E27FC236}">
                <a16:creationId xmlns:a16="http://schemas.microsoft.com/office/drawing/2014/main" id="{E1F940ED-C4CB-41FD-95A2-A8A1347BB868}"/>
              </a:ext>
            </a:extLst>
          </p:cNvPr>
          <p:cNvSpPr txBox="1">
            <a:spLocks noChangeArrowheads="1"/>
          </p:cNvSpPr>
          <p:nvPr/>
        </p:nvSpPr>
        <p:spPr bwMode="auto">
          <a:xfrm>
            <a:off x="1905000" y="1371600"/>
            <a:ext cx="8763000" cy="3370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15000"/>
              </a:spcBef>
              <a:buClrTx/>
              <a:buSzTx/>
              <a:buFontTx/>
              <a:buBlip>
                <a:blip r:embed="rId3"/>
              </a:buBlip>
            </a:pPr>
            <a:endParaRPr lang="en-US" altLang="en-US" dirty="0"/>
          </a:p>
          <a:p>
            <a:pPr>
              <a:lnSpc>
                <a:spcPct val="90000"/>
              </a:lnSpc>
              <a:spcBef>
                <a:spcPct val="15000"/>
              </a:spcBef>
              <a:buClrTx/>
              <a:buSzTx/>
              <a:buFontTx/>
              <a:buBlip>
                <a:blip r:embed="rId3"/>
              </a:buBlip>
            </a:pPr>
            <a:endParaRPr lang="en-US" altLang="en-US" dirty="0"/>
          </a:p>
          <a:p>
            <a:pPr>
              <a:lnSpc>
                <a:spcPct val="90000"/>
              </a:lnSpc>
              <a:spcBef>
                <a:spcPct val="15000"/>
              </a:spcBef>
              <a:buClrTx/>
              <a:buSzTx/>
              <a:buFontTx/>
              <a:buBlip>
                <a:blip r:embed="rId3"/>
              </a:buBlip>
            </a:pPr>
            <a:r>
              <a:rPr lang="en-US" altLang="en-US" dirty="0"/>
              <a:t>For any activity with a timeframe, identify if the timeframe is:</a:t>
            </a:r>
          </a:p>
          <a:p>
            <a:pPr lvl="1">
              <a:lnSpc>
                <a:spcPct val="90000"/>
              </a:lnSpc>
              <a:spcBef>
                <a:spcPct val="15000"/>
              </a:spcBef>
            </a:pPr>
            <a:r>
              <a:rPr lang="en-US" altLang="en-US" dirty="0"/>
              <a:t>Discrete or absolute: Exact; not before &amp; not after</a:t>
            </a:r>
          </a:p>
          <a:p>
            <a:pPr lvl="1">
              <a:lnSpc>
                <a:spcPct val="90000"/>
              </a:lnSpc>
              <a:spcBef>
                <a:spcPct val="15000"/>
              </a:spcBef>
            </a:pPr>
            <a:r>
              <a:rPr lang="en-US" altLang="en-US" dirty="0"/>
              <a:t>A minimum: Can be done sooner, but not later</a:t>
            </a:r>
          </a:p>
          <a:p>
            <a:pPr lvl="1">
              <a:lnSpc>
                <a:spcPct val="90000"/>
              </a:lnSpc>
              <a:spcBef>
                <a:spcPct val="15000"/>
              </a:spcBef>
            </a:pPr>
            <a:r>
              <a:rPr lang="en-US" altLang="en-US" dirty="0"/>
              <a:t>A maximum: Can be done later, but not sooner</a:t>
            </a:r>
          </a:p>
        </p:txBody>
      </p:sp>
    </p:spTree>
    <p:extLst>
      <p:ext uri="{BB962C8B-B14F-4D97-AF65-F5344CB8AC3E}">
        <p14:creationId xmlns:p14="http://schemas.microsoft.com/office/powerpoint/2010/main" val="2347943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0BB53E-EA1F-4604-8551-151E62E67715}"/>
              </a:ext>
            </a:extLst>
          </p:cNvPr>
          <p:cNvSpPr>
            <a:spLocks noGrp="1"/>
          </p:cNvSpPr>
          <p:nvPr>
            <p:ph type="title"/>
          </p:nvPr>
        </p:nvSpPr>
        <p:spPr>
          <a:xfrm>
            <a:off x="913795" y="609600"/>
            <a:ext cx="10353761" cy="4358326"/>
          </a:xfrm>
        </p:spPr>
        <p:txBody>
          <a:bodyPr/>
          <a:lstStyle/>
          <a:p>
            <a:r>
              <a:rPr lang="en-US" sz="4400" dirty="0"/>
              <a:t>Specifications</a:t>
            </a:r>
            <a:br>
              <a:rPr lang="en-US" dirty="0"/>
            </a:br>
            <a:r>
              <a:rPr lang="en-US" dirty="0"/>
              <a:t> per COMAR TITLE 21</a:t>
            </a:r>
            <a:br>
              <a:rPr lang="en-US" dirty="0"/>
            </a:br>
            <a:r>
              <a:rPr lang="en-US" dirty="0"/>
              <a:t>(21.04.01) </a:t>
            </a:r>
          </a:p>
        </p:txBody>
      </p:sp>
    </p:spTree>
    <p:extLst>
      <p:ext uri="{BB962C8B-B14F-4D97-AF65-F5344CB8AC3E}">
        <p14:creationId xmlns:p14="http://schemas.microsoft.com/office/powerpoint/2010/main" val="4035426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A7F64-E089-4E5F-8CF9-F5A7142E2C18}"/>
              </a:ext>
            </a:extLst>
          </p:cNvPr>
          <p:cNvSpPr>
            <a:spLocks noGrp="1"/>
          </p:cNvSpPr>
          <p:nvPr>
            <p:ph type="title"/>
          </p:nvPr>
        </p:nvSpPr>
        <p:spPr>
          <a:xfrm>
            <a:off x="382555" y="121299"/>
            <a:ext cx="11485984" cy="1203648"/>
          </a:xfrm>
        </p:spPr>
        <p:txBody>
          <a:bodyPr>
            <a:normAutofit fontScale="90000"/>
          </a:bodyPr>
          <a:lstStyle/>
          <a:p>
            <a:r>
              <a:rPr lang="en-US" b="0" dirty="0"/>
              <a:t>seemingly endless Specifications are mind numbing</a:t>
            </a:r>
            <a:endParaRPr lang="en-US" dirty="0"/>
          </a:p>
        </p:txBody>
      </p:sp>
      <p:sp>
        <p:nvSpPr>
          <p:cNvPr id="3" name="Content Placeholder 2">
            <a:extLst>
              <a:ext uri="{FF2B5EF4-FFF2-40B4-BE49-F238E27FC236}">
                <a16:creationId xmlns:a16="http://schemas.microsoft.com/office/drawing/2014/main" id="{5CBD0949-1ACD-4F13-8E15-ACEA8866D0E5}"/>
              </a:ext>
            </a:extLst>
          </p:cNvPr>
          <p:cNvSpPr>
            <a:spLocks noGrp="1"/>
          </p:cNvSpPr>
          <p:nvPr>
            <p:ph idx="1"/>
          </p:nvPr>
        </p:nvSpPr>
        <p:spPr>
          <a:xfrm>
            <a:off x="233265" y="1324947"/>
            <a:ext cx="11728580" cy="5234473"/>
          </a:xfrm>
        </p:spPr>
        <p:txBody>
          <a:bodyPr>
            <a:normAutofit fontScale="85000" lnSpcReduction="10000"/>
          </a:bodyPr>
          <a:lstStyle/>
          <a:p>
            <a:r>
              <a:rPr lang="en-US" dirty="0"/>
              <a:t>Mentally, I feel like I’m lost in the wilderness</a:t>
            </a:r>
          </a:p>
          <a:p>
            <a:r>
              <a:rPr lang="en-US" dirty="0"/>
              <a:t>The requirements start to run together, which means I stop comprehending them </a:t>
            </a:r>
          </a:p>
          <a:p>
            <a:pPr lvl="1"/>
            <a:r>
              <a:rPr lang="en-US" dirty="0"/>
              <a:t>Which is not a good thing</a:t>
            </a:r>
          </a:p>
          <a:p>
            <a:pPr lvl="1"/>
            <a:r>
              <a:rPr lang="en-US" dirty="0"/>
              <a:t>To truly understand the requirements I would have to essentially re-write them for myself with different organization and cross-references to where each  requirement appears in the document, even though it is related to other requirements that appear other places</a:t>
            </a:r>
          </a:p>
          <a:p>
            <a:pPr lvl="1"/>
            <a:r>
              <a:rPr lang="en-US" dirty="0"/>
              <a:t>The problem is, few people, including few contractors, have the time and inclination to do this</a:t>
            </a:r>
          </a:p>
          <a:p>
            <a:pPr lvl="1"/>
            <a:r>
              <a:rPr lang="en-US" dirty="0"/>
              <a:t>And the danger is that requirements will become lost, hence not fulfilled </a:t>
            </a:r>
          </a:p>
        </p:txBody>
      </p:sp>
      <p:sp>
        <p:nvSpPr>
          <p:cNvPr id="4" name="Footer Placeholder 3">
            <a:extLst>
              <a:ext uri="{FF2B5EF4-FFF2-40B4-BE49-F238E27FC236}">
                <a16:creationId xmlns:a16="http://schemas.microsoft.com/office/drawing/2014/main" id="{46B56B05-2D71-480C-A30A-453D46753972}"/>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A06EA87-4802-4751-B29E-D05ABADA28AC}"/>
              </a:ext>
            </a:extLst>
          </p:cNvPr>
          <p:cNvSpPr>
            <a:spLocks noGrp="1"/>
          </p:cNvSpPr>
          <p:nvPr>
            <p:ph type="sldNum" sz="quarter" idx="12"/>
          </p:nvPr>
        </p:nvSpPr>
        <p:spPr/>
        <p:txBody>
          <a:bodyPr/>
          <a:lstStyle/>
          <a:p>
            <a:fld id="{D57F1E4F-1CFF-5643-939E-02111984F565}" type="slidenum">
              <a:rPr lang="en-US" smtClean="0"/>
              <a:t>50</a:t>
            </a:fld>
            <a:endParaRPr lang="en-US" dirty="0"/>
          </a:p>
        </p:txBody>
      </p:sp>
    </p:spTree>
    <p:extLst>
      <p:ext uri="{BB962C8B-B14F-4D97-AF65-F5344CB8AC3E}">
        <p14:creationId xmlns:p14="http://schemas.microsoft.com/office/powerpoint/2010/main" val="1177674819"/>
      </p:ext>
    </p:extLst>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7638" name="Rectangle 2">
            <a:extLst>
              <a:ext uri="{FF2B5EF4-FFF2-40B4-BE49-F238E27FC236}">
                <a16:creationId xmlns:a16="http://schemas.microsoft.com/office/drawing/2014/main" id="{2F82F405-702A-4C7D-A9A1-DD37DCA1744E}"/>
              </a:ext>
            </a:extLst>
          </p:cNvPr>
          <p:cNvSpPr>
            <a:spLocks noGrp="1" noChangeArrowheads="1"/>
          </p:cNvSpPr>
          <p:nvPr>
            <p:ph type="title"/>
          </p:nvPr>
        </p:nvSpPr>
        <p:spPr>
          <a:xfrm>
            <a:off x="1828800" y="277814"/>
            <a:ext cx="8610600" cy="941387"/>
          </a:xfrm>
        </p:spPr>
        <p:txBody>
          <a:bodyPr>
            <a:normAutofit fontScale="90000"/>
          </a:bodyPr>
          <a:lstStyle/>
          <a:p>
            <a:pPr eaLnBrk="1" hangingPunct="1">
              <a:lnSpc>
                <a:spcPct val="90000"/>
              </a:lnSpc>
            </a:pPr>
            <a:r>
              <a:rPr lang="en-US" altLang="en-US" sz="4000" dirty="0">
                <a:solidFill>
                  <a:srgbClr val="99FF33"/>
                </a:solidFill>
              </a:rPr>
              <a:t>Submission Timeframes </a:t>
            </a:r>
            <a:r>
              <a:rPr lang="en-US" altLang="en-US" sz="2400" dirty="0">
                <a:solidFill>
                  <a:srgbClr val="99FF33"/>
                </a:solidFill>
              </a:rPr>
              <a:t>(Cont’d)</a:t>
            </a:r>
            <a:endParaRPr lang="en-US" altLang="en-US" sz="4000" dirty="0">
              <a:solidFill>
                <a:srgbClr val="99FF33"/>
              </a:solidFill>
            </a:endParaRPr>
          </a:p>
        </p:txBody>
      </p:sp>
      <p:sp>
        <p:nvSpPr>
          <p:cNvPr id="8" name="Footer Placeholder 3">
            <a:extLst>
              <a:ext uri="{FF2B5EF4-FFF2-40B4-BE49-F238E27FC236}">
                <a16:creationId xmlns:a16="http://schemas.microsoft.com/office/drawing/2014/main" id="{F42E4385-309C-49E3-B870-C24DD0BC347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478F95A9-82BF-4A6B-9740-530D68006694}"/>
              </a:ext>
            </a:extLst>
          </p:cNvPr>
          <p:cNvSpPr>
            <a:spLocks noGrp="1"/>
          </p:cNvSpPr>
          <p:nvPr>
            <p:ph type="sldNum" sz="quarter" idx="12"/>
          </p:nvPr>
        </p:nvSpPr>
        <p:spPr/>
        <p:txBody>
          <a:bodyPr/>
          <a:lstStyle/>
          <a:p>
            <a:pPr>
              <a:defRPr/>
            </a:pPr>
            <a:fld id="{E231A87F-4B1F-4E51-86FE-7B0392EABC56}" type="slidenum">
              <a:rPr lang="en-US" altLang="en-US"/>
              <a:pPr>
                <a:defRPr/>
              </a:pPr>
              <a:t>500</a:t>
            </a:fld>
            <a:endParaRPr lang="en-US" altLang="en-US" dirty="0"/>
          </a:p>
        </p:txBody>
      </p:sp>
      <p:sp>
        <p:nvSpPr>
          <p:cNvPr id="1477639" name="Text Box 3">
            <a:extLst>
              <a:ext uri="{FF2B5EF4-FFF2-40B4-BE49-F238E27FC236}">
                <a16:creationId xmlns:a16="http://schemas.microsoft.com/office/drawing/2014/main" id="{35A143BB-927B-4407-810B-5DD64D14B81D}"/>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77640" name="Text Box 4">
            <a:extLst>
              <a:ext uri="{FF2B5EF4-FFF2-40B4-BE49-F238E27FC236}">
                <a16:creationId xmlns:a16="http://schemas.microsoft.com/office/drawing/2014/main" id="{AC4CAD90-5E4E-49DC-9E74-E055CEF99835}"/>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77641" name="Text Box 5">
            <a:extLst>
              <a:ext uri="{FF2B5EF4-FFF2-40B4-BE49-F238E27FC236}">
                <a16:creationId xmlns:a16="http://schemas.microsoft.com/office/drawing/2014/main" id="{E2298478-0BE4-41D2-BAAD-DCB4ED6CBE8A}"/>
              </a:ext>
            </a:extLst>
          </p:cNvPr>
          <p:cNvSpPr txBox="1">
            <a:spLocks noChangeArrowheads="1"/>
          </p:cNvSpPr>
          <p:nvPr/>
        </p:nvSpPr>
        <p:spPr bwMode="auto">
          <a:xfrm>
            <a:off x="1905000" y="1600200"/>
            <a:ext cx="85344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25000"/>
              </a:spcBef>
              <a:buClrTx/>
              <a:buSzTx/>
              <a:buFontTx/>
              <a:buBlip>
                <a:blip r:embed="rId3"/>
              </a:buBlip>
            </a:pPr>
            <a:r>
              <a:rPr lang="en-US" altLang="en-US" dirty="0"/>
              <a:t>As applicable, specify when the following are due from the contractor</a:t>
            </a:r>
          </a:p>
          <a:p>
            <a:pPr lvl="1">
              <a:spcBef>
                <a:spcPct val="25000"/>
              </a:spcBef>
            </a:pPr>
            <a:r>
              <a:rPr lang="en-US" altLang="en-US" dirty="0"/>
              <a:t>Requests for: </a:t>
            </a:r>
          </a:p>
          <a:p>
            <a:pPr lvl="2">
              <a:spcBef>
                <a:spcPct val="25000"/>
              </a:spcBef>
              <a:buClrTx/>
              <a:buSzTx/>
              <a:buFontTx/>
              <a:buBlip>
                <a:blip r:embed="rId4"/>
              </a:buBlip>
            </a:pPr>
            <a:r>
              <a:rPr lang="en-US" altLang="en-US" b="1" dirty="0"/>
              <a:t>Permissible adjustments to the contract price, </a:t>
            </a:r>
          </a:p>
          <a:p>
            <a:pPr lvl="2">
              <a:spcBef>
                <a:spcPct val="25000"/>
              </a:spcBef>
              <a:buClrTx/>
              <a:buSzTx/>
              <a:buFontTx/>
              <a:buBlip>
                <a:blip r:embed="rId4"/>
              </a:buBlip>
            </a:pPr>
            <a:r>
              <a:rPr lang="en-US" altLang="en-US" b="1" dirty="0"/>
              <a:t>Substitution of personnel</a:t>
            </a:r>
          </a:p>
          <a:p>
            <a:pPr lvl="2">
              <a:spcBef>
                <a:spcPct val="25000"/>
              </a:spcBef>
              <a:buClrTx/>
              <a:buSzTx/>
              <a:buFontTx/>
              <a:buBlip>
                <a:blip r:embed="rId4"/>
              </a:buBlip>
            </a:pPr>
            <a:r>
              <a:rPr lang="en-US" altLang="en-US" b="1" dirty="0"/>
              <a:t>Acceptance of deliverables</a:t>
            </a:r>
          </a:p>
          <a:p>
            <a:pPr lvl="2">
              <a:spcBef>
                <a:spcPct val="25000"/>
              </a:spcBef>
              <a:buClrTx/>
              <a:buSzTx/>
              <a:buFontTx/>
              <a:buBlip>
                <a:blip r:embed="rId4"/>
              </a:buBlip>
            </a:pPr>
            <a:r>
              <a:rPr lang="en-US" altLang="en-US" b="1" dirty="0"/>
              <a:t>Release of bonds</a:t>
            </a:r>
          </a:p>
          <a:p>
            <a:pPr lvl="2">
              <a:spcBef>
                <a:spcPct val="25000"/>
              </a:spcBef>
              <a:buClrTx/>
              <a:buSzTx/>
              <a:buFontTx/>
              <a:buBlip>
                <a:blip r:embed="rId4"/>
              </a:buBlip>
            </a:pPr>
            <a:r>
              <a:rPr lang="en-US" altLang="en-US" b="1" dirty="0"/>
              <a:t>Payment of retainage</a:t>
            </a:r>
          </a:p>
          <a:p>
            <a:pPr lvl="1">
              <a:spcBef>
                <a:spcPct val="25000"/>
              </a:spcBef>
            </a:pPr>
            <a:r>
              <a:rPr lang="en-US" altLang="en-US" dirty="0"/>
              <a:t>Invoices</a:t>
            </a:r>
          </a:p>
        </p:txBody>
      </p:sp>
    </p:spTree>
    <p:extLst>
      <p:ext uri="{BB962C8B-B14F-4D97-AF65-F5344CB8AC3E}">
        <p14:creationId xmlns:p14="http://schemas.microsoft.com/office/powerpoint/2010/main" val="1973895989"/>
      </p:ext>
    </p:extLst>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9686" name="Rectangle 2">
            <a:extLst>
              <a:ext uri="{FF2B5EF4-FFF2-40B4-BE49-F238E27FC236}">
                <a16:creationId xmlns:a16="http://schemas.microsoft.com/office/drawing/2014/main" id="{67DB1275-29B2-49F4-A7B7-259B7D8A2157}"/>
              </a:ext>
            </a:extLst>
          </p:cNvPr>
          <p:cNvSpPr>
            <a:spLocks noGrp="1" noChangeArrowheads="1"/>
          </p:cNvSpPr>
          <p:nvPr>
            <p:ph type="title"/>
          </p:nvPr>
        </p:nvSpPr>
        <p:spPr>
          <a:xfrm>
            <a:off x="1828800" y="228600"/>
            <a:ext cx="8610600" cy="609600"/>
          </a:xfrm>
        </p:spPr>
        <p:txBody>
          <a:bodyPr>
            <a:normAutofit fontScale="90000"/>
          </a:bodyPr>
          <a:lstStyle/>
          <a:p>
            <a:pPr eaLnBrk="1" hangingPunct="1"/>
            <a:r>
              <a:rPr lang="en-US" altLang="en-US" sz="4000" dirty="0">
                <a:solidFill>
                  <a:srgbClr val="99FF33"/>
                </a:solidFill>
              </a:rPr>
              <a:t>Submission Timeframe - Not</a:t>
            </a:r>
          </a:p>
        </p:txBody>
      </p:sp>
      <p:sp>
        <p:nvSpPr>
          <p:cNvPr id="8" name="Footer Placeholder 3">
            <a:extLst>
              <a:ext uri="{FF2B5EF4-FFF2-40B4-BE49-F238E27FC236}">
                <a16:creationId xmlns:a16="http://schemas.microsoft.com/office/drawing/2014/main" id="{FC901F9F-A112-49E8-BA5F-302410D6BC5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9917CDA3-D61E-4083-A1AF-F534AD2BF438}"/>
              </a:ext>
            </a:extLst>
          </p:cNvPr>
          <p:cNvSpPr>
            <a:spLocks noGrp="1"/>
          </p:cNvSpPr>
          <p:nvPr>
            <p:ph type="sldNum" sz="quarter" idx="12"/>
          </p:nvPr>
        </p:nvSpPr>
        <p:spPr/>
        <p:txBody>
          <a:bodyPr/>
          <a:lstStyle/>
          <a:p>
            <a:pPr>
              <a:defRPr/>
            </a:pPr>
            <a:fld id="{54985528-778C-4D2F-A06A-18A6DA397E4A}" type="slidenum">
              <a:rPr lang="en-US" altLang="en-US"/>
              <a:pPr>
                <a:defRPr/>
              </a:pPr>
              <a:t>501</a:t>
            </a:fld>
            <a:endParaRPr lang="en-US" altLang="en-US" dirty="0"/>
          </a:p>
        </p:txBody>
      </p:sp>
      <p:sp>
        <p:nvSpPr>
          <p:cNvPr id="1479687" name="Text Box 3">
            <a:extLst>
              <a:ext uri="{FF2B5EF4-FFF2-40B4-BE49-F238E27FC236}">
                <a16:creationId xmlns:a16="http://schemas.microsoft.com/office/drawing/2014/main" id="{BCF94003-C5D3-42B3-AD52-72DA708FD042}"/>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79688" name="Text Box 4">
            <a:extLst>
              <a:ext uri="{FF2B5EF4-FFF2-40B4-BE49-F238E27FC236}">
                <a16:creationId xmlns:a16="http://schemas.microsoft.com/office/drawing/2014/main" id="{9243EDD0-7D32-4C29-8506-614EFF151444}"/>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79689" name="Text Box 5">
            <a:extLst>
              <a:ext uri="{FF2B5EF4-FFF2-40B4-BE49-F238E27FC236}">
                <a16:creationId xmlns:a16="http://schemas.microsoft.com/office/drawing/2014/main" id="{B89E26C4-D37B-4F1D-A9A1-B1E2146D4B45}"/>
              </a:ext>
            </a:extLst>
          </p:cNvPr>
          <p:cNvSpPr txBox="1">
            <a:spLocks noChangeArrowheads="1"/>
          </p:cNvSpPr>
          <p:nvPr/>
        </p:nvSpPr>
        <p:spPr bwMode="auto">
          <a:xfrm>
            <a:off x="1752600" y="914401"/>
            <a:ext cx="8686800" cy="5524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spcBef>
                <a:spcPct val="25000"/>
              </a:spcBef>
              <a:buClrTx/>
              <a:buSzTx/>
              <a:buFontTx/>
              <a:buBlip>
                <a:blip r:embed="rId3"/>
              </a:buBlip>
            </a:pPr>
            <a:r>
              <a:rPr lang="en-US" altLang="en-US" dirty="0"/>
              <a:t>It is not recommended that a pre-submission question cut-off date be listed in the solicitation</a:t>
            </a:r>
          </a:p>
          <a:p>
            <a:pPr lvl="1">
              <a:lnSpc>
                <a:spcPct val="90000"/>
              </a:lnSpc>
              <a:spcBef>
                <a:spcPct val="25000"/>
              </a:spcBef>
            </a:pPr>
            <a:r>
              <a:rPr lang="en-US" altLang="en-US" dirty="0"/>
              <a:t>This may preclude dealing with a question that it would be beneficial for the State to answer</a:t>
            </a:r>
          </a:p>
          <a:p>
            <a:pPr>
              <a:lnSpc>
                <a:spcPct val="90000"/>
              </a:lnSpc>
              <a:spcBef>
                <a:spcPct val="25000"/>
              </a:spcBef>
              <a:buClrTx/>
              <a:buSzTx/>
              <a:buFont typeface="Arial" panose="020B0604020202020204" pitchFamily="34" charset="0"/>
              <a:buBlip>
                <a:blip r:embed="rId3"/>
              </a:buBlip>
            </a:pPr>
            <a:r>
              <a:rPr lang="en-US" altLang="en-US" dirty="0"/>
              <a:t>Instead, say that the procurement officer will decide if a question can be answered in time for vendors to consider the answer in their bid or proposal</a:t>
            </a:r>
          </a:p>
          <a:p>
            <a:pPr lvl="1">
              <a:lnSpc>
                <a:spcPct val="90000"/>
              </a:lnSpc>
              <a:spcBef>
                <a:spcPct val="25000"/>
              </a:spcBef>
            </a:pPr>
            <a:r>
              <a:rPr lang="en-US" altLang="en-US" dirty="0"/>
              <a:t>If so the question will be answered</a:t>
            </a:r>
          </a:p>
          <a:p>
            <a:pPr lvl="1">
              <a:lnSpc>
                <a:spcPct val="90000"/>
              </a:lnSpc>
              <a:spcBef>
                <a:spcPct val="25000"/>
              </a:spcBef>
            </a:pPr>
            <a:r>
              <a:rPr lang="en-US" altLang="en-US" dirty="0"/>
              <a:t>If not the question will not be answered, unless it is decided to extend the due date to allow time for an answer</a:t>
            </a:r>
          </a:p>
        </p:txBody>
      </p:sp>
    </p:spTree>
    <p:extLst>
      <p:ext uri="{BB962C8B-B14F-4D97-AF65-F5344CB8AC3E}">
        <p14:creationId xmlns:p14="http://schemas.microsoft.com/office/powerpoint/2010/main" val="386495335"/>
      </p:ext>
    </p:extLst>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a:extLst>
              <a:ext uri="{FF2B5EF4-FFF2-40B4-BE49-F238E27FC236}">
                <a16:creationId xmlns:a16="http://schemas.microsoft.com/office/drawing/2014/main" id="{0BB6797B-B713-4E00-82F7-52E58B92D00B}"/>
              </a:ext>
            </a:extLst>
          </p:cNvPr>
          <p:cNvSpPr>
            <a:spLocks noGrp="1" noChangeArrowheads="1"/>
          </p:cNvSpPr>
          <p:nvPr>
            <p:ph type="title"/>
          </p:nvPr>
        </p:nvSpPr>
        <p:spPr>
          <a:xfrm>
            <a:off x="1828800" y="152400"/>
            <a:ext cx="8610600" cy="609600"/>
          </a:xfrm>
        </p:spPr>
        <p:txBody>
          <a:bodyPr>
            <a:normAutofit/>
          </a:bodyPr>
          <a:lstStyle/>
          <a:p>
            <a:pPr eaLnBrk="1" hangingPunct="1">
              <a:defRPr/>
            </a:pPr>
            <a:r>
              <a:rPr lang="en-US" sz="3600" dirty="0"/>
              <a:t>Writing Specifications</a:t>
            </a:r>
          </a:p>
        </p:txBody>
      </p:sp>
      <p:sp>
        <p:nvSpPr>
          <p:cNvPr id="8" name="Footer Placeholder 3">
            <a:extLst>
              <a:ext uri="{FF2B5EF4-FFF2-40B4-BE49-F238E27FC236}">
                <a16:creationId xmlns:a16="http://schemas.microsoft.com/office/drawing/2014/main" id="{1B6C1129-3264-46D0-B20D-427839FCAA7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CFECFD91-9CF2-466C-9764-FAF8BAEB6E66}"/>
              </a:ext>
            </a:extLst>
          </p:cNvPr>
          <p:cNvSpPr>
            <a:spLocks noGrp="1"/>
          </p:cNvSpPr>
          <p:nvPr>
            <p:ph type="sldNum" sz="quarter" idx="12"/>
          </p:nvPr>
        </p:nvSpPr>
        <p:spPr/>
        <p:txBody>
          <a:bodyPr/>
          <a:lstStyle/>
          <a:p>
            <a:pPr>
              <a:defRPr/>
            </a:pPr>
            <a:fld id="{D72311E3-FD54-4F91-8546-FAD64E3FDD5F}" type="slidenum">
              <a:rPr lang="en-US" altLang="en-US"/>
              <a:pPr>
                <a:defRPr/>
              </a:pPr>
              <a:t>502</a:t>
            </a:fld>
            <a:endParaRPr lang="en-US" altLang="en-US" dirty="0"/>
          </a:p>
        </p:txBody>
      </p:sp>
      <p:sp>
        <p:nvSpPr>
          <p:cNvPr id="1481735" name="Text Box 3">
            <a:extLst>
              <a:ext uri="{FF2B5EF4-FFF2-40B4-BE49-F238E27FC236}">
                <a16:creationId xmlns:a16="http://schemas.microsoft.com/office/drawing/2014/main" id="{683EC034-9B21-41B8-955D-F68591D7A629}"/>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81736" name="Text Box 4">
            <a:extLst>
              <a:ext uri="{FF2B5EF4-FFF2-40B4-BE49-F238E27FC236}">
                <a16:creationId xmlns:a16="http://schemas.microsoft.com/office/drawing/2014/main" id="{231E08C4-4646-43F6-8C88-4E110D23A051}"/>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81737" name="Text Box 5">
            <a:extLst>
              <a:ext uri="{FF2B5EF4-FFF2-40B4-BE49-F238E27FC236}">
                <a16:creationId xmlns:a16="http://schemas.microsoft.com/office/drawing/2014/main" id="{844084C5-7025-4A93-B58F-4D5394A5CD28}"/>
              </a:ext>
            </a:extLst>
          </p:cNvPr>
          <p:cNvSpPr txBox="1">
            <a:spLocks noChangeArrowheads="1"/>
          </p:cNvSpPr>
          <p:nvPr/>
        </p:nvSpPr>
        <p:spPr bwMode="auto">
          <a:xfrm>
            <a:off x="1981200" y="838201"/>
            <a:ext cx="8686800" cy="549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chemeClr val="tx1"/>
                </a:solidFill>
                <a:latin typeface="Arial" panose="020B0604020202020204" pitchFamily="34" charset="0"/>
              </a:defRPr>
            </a:lvl1pPr>
            <a:lvl2pPr>
              <a:defRPr sz="2800">
                <a:solidFill>
                  <a:schemeClr val="tx1"/>
                </a:solidFill>
                <a:latin typeface="Arial" panose="020B0604020202020204" pitchFamily="34" charset="0"/>
              </a:defRPr>
            </a:lvl2pPr>
            <a:lvl3pPr>
              <a:defRPr sz="2800">
                <a:solidFill>
                  <a:schemeClr val="tx1"/>
                </a:solidFill>
                <a:latin typeface="Arial" panose="020B0604020202020204" pitchFamily="34" charset="0"/>
              </a:defRPr>
            </a:lvl3pPr>
            <a:lvl4pPr>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lnSpc>
                <a:spcPct val="95000"/>
              </a:lnSpc>
              <a:spcBef>
                <a:spcPct val="20000"/>
              </a:spcBef>
            </a:pPr>
            <a:r>
              <a:rPr lang="en-US" altLang="en-US" sz="4000" dirty="0">
                <a:solidFill>
                  <a:srgbClr val="99FF33"/>
                </a:solidFill>
              </a:rPr>
              <a:t>Irrevocability of Bid/offer</a:t>
            </a:r>
          </a:p>
          <a:p>
            <a:pPr>
              <a:lnSpc>
                <a:spcPct val="95000"/>
              </a:lnSpc>
              <a:spcBef>
                <a:spcPct val="20000"/>
              </a:spcBef>
              <a:buFontTx/>
              <a:buBlip>
                <a:blip r:embed="rId3"/>
              </a:buBlip>
            </a:pPr>
            <a:r>
              <a:rPr lang="en-US" altLang="en-US" sz="3200" dirty="0"/>
              <a:t>This is the period listed in the solicitation when bidders or offerors cannot withdraw their bid or proposal</a:t>
            </a:r>
          </a:p>
          <a:p>
            <a:pPr lvl="1">
              <a:lnSpc>
                <a:spcPct val="95000"/>
              </a:lnSpc>
              <a:spcBef>
                <a:spcPct val="20000"/>
              </a:spcBef>
              <a:buFont typeface="Arial" panose="020B0604020202020204" pitchFamily="34" charset="0"/>
              <a:buChar char="–"/>
            </a:pPr>
            <a:r>
              <a:rPr lang="en-US" altLang="en-US" dirty="0"/>
              <a:t>The State has the right to accept a bid or offer  during this period and the bidder/offeror must then sign the contract or be subject to sanctions </a:t>
            </a:r>
          </a:p>
          <a:p>
            <a:pPr lvl="1">
              <a:lnSpc>
                <a:spcPct val="95000"/>
              </a:lnSpc>
              <a:spcBef>
                <a:spcPct val="20000"/>
              </a:spcBef>
              <a:buFont typeface="Arial" panose="020B0604020202020204" pitchFamily="34" charset="0"/>
              <a:buChar char="–"/>
            </a:pPr>
            <a:r>
              <a:rPr lang="en-US" altLang="en-US" dirty="0"/>
              <a:t>This period is usually:</a:t>
            </a:r>
          </a:p>
          <a:p>
            <a:pPr lvl="2">
              <a:lnSpc>
                <a:spcPct val="95000"/>
              </a:lnSpc>
              <a:spcBef>
                <a:spcPct val="20000"/>
              </a:spcBef>
              <a:buFontTx/>
              <a:buBlip>
                <a:blip r:embed="rId4"/>
              </a:buBlip>
            </a:pPr>
            <a:r>
              <a:rPr lang="en-US" altLang="en-US" sz="2400" dirty="0"/>
              <a:t>90 days for sealed bid procurements</a:t>
            </a:r>
          </a:p>
          <a:p>
            <a:pPr lvl="3">
              <a:lnSpc>
                <a:spcPct val="95000"/>
              </a:lnSpc>
              <a:spcBef>
                <a:spcPct val="20000"/>
              </a:spcBef>
              <a:buFont typeface="Arial" panose="020B0604020202020204" pitchFamily="34" charset="0"/>
              <a:buChar char="–"/>
            </a:pPr>
            <a:r>
              <a:rPr lang="en-US" altLang="en-US" sz="2000" b="1" dirty="0"/>
              <a:t>But it could be 60 days, 120 days, etc..</a:t>
            </a:r>
          </a:p>
          <a:p>
            <a:pPr lvl="2">
              <a:lnSpc>
                <a:spcPct val="95000"/>
              </a:lnSpc>
              <a:spcBef>
                <a:spcPct val="20000"/>
              </a:spcBef>
              <a:buFontTx/>
              <a:buBlip>
                <a:blip r:embed="rId4"/>
              </a:buBlip>
            </a:pPr>
            <a:r>
              <a:rPr lang="en-US" altLang="en-US" sz="2400" dirty="0"/>
              <a:t>120 days for sealed proposals procurements</a:t>
            </a:r>
          </a:p>
          <a:p>
            <a:pPr lvl="3">
              <a:lnSpc>
                <a:spcPct val="95000"/>
              </a:lnSpc>
              <a:spcBef>
                <a:spcPct val="20000"/>
              </a:spcBef>
              <a:buFont typeface="Arial" panose="020B0604020202020204" pitchFamily="34" charset="0"/>
              <a:buChar char="–"/>
            </a:pPr>
            <a:r>
              <a:rPr lang="en-US" altLang="en-US" sz="2000" b="1" dirty="0"/>
              <a:t>But it could be 90, 150, 180 days, etc..</a:t>
            </a:r>
          </a:p>
        </p:txBody>
      </p:sp>
    </p:spTree>
    <p:extLst>
      <p:ext uri="{BB962C8B-B14F-4D97-AF65-F5344CB8AC3E}">
        <p14:creationId xmlns:p14="http://schemas.microsoft.com/office/powerpoint/2010/main" val="3642173114"/>
      </p:ext>
    </p:extLst>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3782" name="Rectangle 2">
            <a:extLst>
              <a:ext uri="{FF2B5EF4-FFF2-40B4-BE49-F238E27FC236}">
                <a16:creationId xmlns:a16="http://schemas.microsoft.com/office/drawing/2014/main" id="{E588D6FE-2633-4865-8D44-343949FEFC30}"/>
              </a:ext>
            </a:extLst>
          </p:cNvPr>
          <p:cNvSpPr>
            <a:spLocks noGrp="1" noChangeArrowheads="1"/>
          </p:cNvSpPr>
          <p:nvPr>
            <p:ph type="title"/>
          </p:nvPr>
        </p:nvSpPr>
        <p:spPr>
          <a:xfrm>
            <a:off x="1828800" y="152400"/>
            <a:ext cx="8610600" cy="609600"/>
          </a:xfrm>
        </p:spPr>
        <p:txBody>
          <a:bodyPr>
            <a:normAutofit fontScale="90000"/>
          </a:bodyPr>
          <a:lstStyle/>
          <a:p>
            <a:pPr eaLnBrk="1" hangingPunct="1"/>
            <a:r>
              <a:rPr lang="en-US" altLang="en-US" sz="4000" dirty="0">
                <a:solidFill>
                  <a:srgbClr val="99FF33"/>
                </a:solidFill>
              </a:rPr>
              <a:t>Irrevocability of Bid/offer</a:t>
            </a:r>
          </a:p>
        </p:txBody>
      </p:sp>
      <p:sp>
        <p:nvSpPr>
          <p:cNvPr id="8" name="Footer Placeholder 3">
            <a:extLst>
              <a:ext uri="{FF2B5EF4-FFF2-40B4-BE49-F238E27FC236}">
                <a16:creationId xmlns:a16="http://schemas.microsoft.com/office/drawing/2014/main" id="{0CA0C368-2838-40BE-BD70-32A6F210548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ECD6641A-2EC9-45A8-B8A8-C0CED328FF4B}"/>
              </a:ext>
            </a:extLst>
          </p:cNvPr>
          <p:cNvSpPr>
            <a:spLocks noGrp="1"/>
          </p:cNvSpPr>
          <p:nvPr>
            <p:ph type="sldNum" sz="quarter" idx="12"/>
          </p:nvPr>
        </p:nvSpPr>
        <p:spPr/>
        <p:txBody>
          <a:bodyPr/>
          <a:lstStyle/>
          <a:p>
            <a:pPr>
              <a:defRPr/>
            </a:pPr>
            <a:fld id="{6790D287-BFA2-4666-AE09-29E39756B3FC}" type="slidenum">
              <a:rPr lang="en-US" altLang="en-US"/>
              <a:pPr>
                <a:defRPr/>
              </a:pPr>
              <a:t>503</a:t>
            </a:fld>
            <a:endParaRPr lang="en-US" altLang="en-US" dirty="0"/>
          </a:p>
        </p:txBody>
      </p:sp>
      <p:sp>
        <p:nvSpPr>
          <p:cNvPr id="6" name="Footer Placeholder 3">
            <a:extLst>
              <a:ext uri="{FF2B5EF4-FFF2-40B4-BE49-F238E27FC236}">
                <a16:creationId xmlns:a16="http://schemas.microsoft.com/office/drawing/2014/main" id="{78D6A564-E2C1-4F59-9F7F-4289BF46E27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7" name="Slide Number Placeholder 4">
            <a:extLst>
              <a:ext uri="{FF2B5EF4-FFF2-40B4-BE49-F238E27FC236}">
                <a16:creationId xmlns:a16="http://schemas.microsoft.com/office/drawing/2014/main" id="{1B283E6F-F72E-4700-87BC-47D5A1CDB0C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1483783" name="Text Box 3">
            <a:extLst>
              <a:ext uri="{FF2B5EF4-FFF2-40B4-BE49-F238E27FC236}">
                <a16:creationId xmlns:a16="http://schemas.microsoft.com/office/drawing/2014/main" id="{83295BAD-B357-4D3B-BF3C-4402BAA8B452}"/>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483784" name="Text Box 4">
            <a:extLst>
              <a:ext uri="{FF2B5EF4-FFF2-40B4-BE49-F238E27FC236}">
                <a16:creationId xmlns:a16="http://schemas.microsoft.com/office/drawing/2014/main" id="{6F7DAEF0-F230-49AA-A1AE-E49E6CE25620}"/>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483785" name="Text Box 5">
            <a:extLst>
              <a:ext uri="{FF2B5EF4-FFF2-40B4-BE49-F238E27FC236}">
                <a16:creationId xmlns:a16="http://schemas.microsoft.com/office/drawing/2014/main" id="{6B3D0BFE-8C42-4573-AC10-0881DB0AF8D1}"/>
              </a:ext>
            </a:extLst>
          </p:cNvPr>
          <p:cNvSpPr txBox="1">
            <a:spLocks noChangeArrowheads="1"/>
          </p:cNvSpPr>
          <p:nvPr/>
        </p:nvSpPr>
        <p:spPr bwMode="auto">
          <a:xfrm>
            <a:off x="1676400" y="1066801"/>
            <a:ext cx="8991600" cy="5116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buClrTx/>
              <a:buSzTx/>
              <a:buFontTx/>
              <a:buBlip>
                <a:blip r:embed="rId3"/>
              </a:buBlip>
            </a:pPr>
            <a:r>
              <a:rPr lang="en-US" altLang="en-US" dirty="0"/>
              <a:t>The period of irrevocability can be important </a:t>
            </a:r>
          </a:p>
          <a:p>
            <a:pPr lvl="1">
              <a:lnSpc>
                <a:spcPct val="90000"/>
              </a:lnSpc>
            </a:pPr>
            <a:r>
              <a:rPr lang="en-US" altLang="en-US" dirty="0"/>
              <a:t>If a selected/recommended vendor is unable to provide required bonds, insurance, MBE forms, etc..,</a:t>
            </a:r>
          </a:p>
          <a:p>
            <a:pPr lvl="1">
              <a:lnSpc>
                <a:spcPct val="90000"/>
              </a:lnSpc>
            </a:pPr>
            <a:r>
              <a:rPr lang="en-US" altLang="en-US" dirty="0"/>
              <a:t>And, it is necessary to try to award to another vendor in lieu of the originally selected one</a:t>
            </a:r>
          </a:p>
          <a:p>
            <a:pPr lvl="2">
              <a:lnSpc>
                <a:spcPct val="90000"/>
              </a:lnSpc>
              <a:buClrTx/>
              <a:buSzTx/>
              <a:buFont typeface="Arial" panose="020B0604020202020204" pitchFamily="34" charset="0"/>
              <a:buBlip>
                <a:blip r:embed="rId4"/>
              </a:buBlip>
            </a:pPr>
            <a:r>
              <a:rPr lang="en-US" altLang="en-US" dirty="0"/>
              <a:t> As mentioned in the insurance &amp; bonding class</a:t>
            </a:r>
          </a:p>
          <a:p>
            <a:pPr lvl="1">
              <a:lnSpc>
                <a:spcPct val="90000"/>
              </a:lnSpc>
            </a:pPr>
            <a:r>
              <a:rPr lang="en-US" altLang="en-US" sz="2400" dirty="0"/>
              <a:t> </a:t>
            </a:r>
            <a:r>
              <a:rPr lang="en-US" altLang="en-US" dirty="0"/>
              <a:t>As long as the period of irrevocability has not expired, it is permissible to offer the award to the next vendor in line for the award</a:t>
            </a:r>
          </a:p>
          <a:p>
            <a:pPr lvl="1">
              <a:lnSpc>
                <a:spcPct val="90000"/>
              </a:lnSpc>
            </a:pPr>
            <a:r>
              <a:rPr lang="en-US" altLang="en-US" dirty="0"/>
              <a:t>If the irrevocability period has expired, it may be necessary to do a re-procurement, or find other means to obtain a vendor to do the required work </a:t>
            </a:r>
          </a:p>
        </p:txBody>
      </p:sp>
    </p:spTree>
    <p:extLst>
      <p:ext uri="{BB962C8B-B14F-4D97-AF65-F5344CB8AC3E}">
        <p14:creationId xmlns:p14="http://schemas.microsoft.com/office/powerpoint/2010/main" val="3261913343"/>
      </p:ext>
    </p:extLst>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a:extLst>
              <a:ext uri="{FF2B5EF4-FFF2-40B4-BE49-F238E27FC236}">
                <a16:creationId xmlns:a16="http://schemas.microsoft.com/office/drawing/2014/main" id="{E37C84C5-AC05-4431-9EA4-545E190134D8}"/>
              </a:ext>
            </a:extLst>
          </p:cNvPr>
          <p:cNvSpPr>
            <a:spLocks noGrp="1" noChangeArrowheads="1"/>
          </p:cNvSpPr>
          <p:nvPr>
            <p:ph type="title"/>
          </p:nvPr>
        </p:nvSpPr>
        <p:spPr>
          <a:xfrm>
            <a:off x="1524000" y="304800"/>
            <a:ext cx="9144000" cy="1066800"/>
          </a:xfrm>
        </p:spPr>
        <p:txBody>
          <a:bodyPr>
            <a:normAutofit fontScale="90000"/>
          </a:bodyPr>
          <a:lstStyle/>
          <a:p>
            <a:pPr eaLnBrk="1" hangingPunct="1">
              <a:lnSpc>
                <a:spcPct val="90000"/>
              </a:lnSpc>
              <a:spcBef>
                <a:spcPct val="25000"/>
              </a:spcBef>
              <a:defRPr/>
            </a:pPr>
            <a:r>
              <a:rPr lang="en-US" sz="3200" dirty="0"/>
              <a:t>Writing Specifications</a:t>
            </a:r>
            <a:br>
              <a:rPr lang="en-US" sz="3200" dirty="0">
                <a:solidFill>
                  <a:srgbClr val="FF6600"/>
                </a:solidFill>
              </a:rPr>
            </a:br>
            <a:r>
              <a:rPr lang="en-US" sz="3600" dirty="0">
                <a:solidFill>
                  <a:srgbClr val="99FF33"/>
                </a:solidFill>
              </a:rPr>
              <a:t>Pre-bid/proposal Conferences &amp; Site Visits</a:t>
            </a:r>
          </a:p>
        </p:txBody>
      </p:sp>
      <p:sp>
        <p:nvSpPr>
          <p:cNvPr id="8" name="Footer Placeholder 3">
            <a:extLst>
              <a:ext uri="{FF2B5EF4-FFF2-40B4-BE49-F238E27FC236}">
                <a16:creationId xmlns:a16="http://schemas.microsoft.com/office/drawing/2014/main" id="{2A4E634E-F6FD-4B01-A727-C0BF86D6C3B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9B40BF30-853D-4188-BAD5-ECD1CB980FEA}"/>
              </a:ext>
            </a:extLst>
          </p:cNvPr>
          <p:cNvSpPr>
            <a:spLocks noGrp="1"/>
          </p:cNvSpPr>
          <p:nvPr>
            <p:ph type="sldNum" sz="quarter" idx="12"/>
          </p:nvPr>
        </p:nvSpPr>
        <p:spPr/>
        <p:txBody>
          <a:bodyPr/>
          <a:lstStyle/>
          <a:p>
            <a:pPr>
              <a:defRPr/>
            </a:pPr>
            <a:fld id="{DC452569-4B8D-43B9-99D5-2A29BCCCD479}" type="slidenum">
              <a:rPr lang="en-US" altLang="en-US"/>
              <a:pPr>
                <a:defRPr/>
              </a:pPr>
              <a:t>504</a:t>
            </a:fld>
            <a:endParaRPr lang="en-US" altLang="en-US" dirty="0"/>
          </a:p>
        </p:txBody>
      </p:sp>
      <p:sp>
        <p:nvSpPr>
          <p:cNvPr id="1504263" name="Text Box 3">
            <a:extLst>
              <a:ext uri="{FF2B5EF4-FFF2-40B4-BE49-F238E27FC236}">
                <a16:creationId xmlns:a16="http://schemas.microsoft.com/office/drawing/2014/main" id="{CA4B3D5D-DC4A-4C0D-A826-243FC02F0A3D}"/>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504264" name="Text Box 4">
            <a:extLst>
              <a:ext uri="{FF2B5EF4-FFF2-40B4-BE49-F238E27FC236}">
                <a16:creationId xmlns:a16="http://schemas.microsoft.com/office/drawing/2014/main" id="{A2A199F7-01CE-427A-8391-2B54BC154057}"/>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504265" name="Text Box 5">
            <a:extLst>
              <a:ext uri="{FF2B5EF4-FFF2-40B4-BE49-F238E27FC236}">
                <a16:creationId xmlns:a16="http://schemas.microsoft.com/office/drawing/2014/main" id="{B6C51F03-9A4B-4ECF-BBF9-DD6C4A01C03E}"/>
              </a:ext>
            </a:extLst>
          </p:cNvPr>
          <p:cNvSpPr txBox="1">
            <a:spLocks noChangeArrowheads="1"/>
          </p:cNvSpPr>
          <p:nvPr/>
        </p:nvSpPr>
        <p:spPr bwMode="auto">
          <a:xfrm>
            <a:off x="1752600" y="1371600"/>
            <a:ext cx="8686800" cy="492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90000"/>
              </a:lnSpc>
              <a:buClrTx/>
              <a:buSzTx/>
              <a:buFontTx/>
              <a:buBlip>
                <a:blip r:embed="rId3"/>
              </a:buBlip>
            </a:pPr>
            <a:r>
              <a:rPr lang="en-US" altLang="en-US" sz="2800" dirty="0"/>
              <a:t>Need to be described in terms of when, where, etc..</a:t>
            </a:r>
          </a:p>
          <a:p>
            <a:pPr>
              <a:lnSpc>
                <a:spcPct val="90000"/>
              </a:lnSpc>
              <a:buClrTx/>
              <a:buSzTx/>
              <a:buFontTx/>
              <a:buBlip>
                <a:blip r:embed="rId3"/>
              </a:buBlip>
            </a:pPr>
            <a:r>
              <a:rPr lang="en-US" altLang="en-US" sz="2800" dirty="0"/>
              <a:t>It is recommended that all but the simplest procurements have a pre-bid or proposal conference</a:t>
            </a:r>
          </a:p>
          <a:p>
            <a:pPr>
              <a:lnSpc>
                <a:spcPct val="90000"/>
              </a:lnSpc>
              <a:buClrTx/>
              <a:buSzTx/>
              <a:buFontTx/>
              <a:buBlip>
                <a:blip r:embed="rId3"/>
              </a:buBlip>
            </a:pPr>
            <a:r>
              <a:rPr lang="en-US" altLang="en-US" sz="2800" dirty="0"/>
              <a:t>A site visit should be offered if it is determined unlikely that a valid response can be submitted without seeing where the work must be done </a:t>
            </a:r>
          </a:p>
          <a:p>
            <a:pPr>
              <a:lnSpc>
                <a:spcPct val="90000"/>
              </a:lnSpc>
              <a:buClrTx/>
              <a:buSzTx/>
              <a:buFontTx/>
              <a:buBlip>
                <a:blip r:embed="rId3"/>
              </a:buBlip>
            </a:pPr>
            <a:r>
              <a:rPr lang="en-US" altLang="en-US" sz="2800" dirty="0"/>
              <a:t>But, an Opinion of the OAG states a bid or proposal from a vendor should not be rejected solely because the bidder/offeror failed to attend a pre-bid/proposal conference (</a:t>
            </a:r>
            <a:r>
              <a:rPr lang="en-US" altLang="en-US" sz="2400" dirty="0"/>
              <a:t>72 Opinions of the Atty. General, 239; 3/3/87)</a:t>
            </a:r>
          </a:p>
          <a:p>
            <a:pPr lvl="1">
              <a:lnSpc>
                <a:spcPct val="90000"/>
              </a:lnSpc>
            </a:pPr>
            <a:r>
              <a:rPr lang="en-US" altLang="en-US" sz="2400" dirty="0"/>
              <a:t>This Opinion is still valid despite being issued in 1987, and </a:t>
            </a:r>
            <a:r>
              <a:rPr lang="en-US" altLang="en-US" sz="2400" b="1" u="sng" dirty="0">
                <a:solidFill>
                  <a:srgbClr val="66FFFF"/>
                </a:solidFill>
              </a:rPr>
              <a:t>has been interpreted to also apply to site visits</a:t>
            </a:r>
          </a:p>
        </p:txBody>
      </p:sp>
    </p:spTree>
    <p:extLst>
      <p:ext uri="{BB962C8B-B14F-4D97-AF65-F5344CB8AC3E}">
        <p14:creationId xmlns:p14="http://schemas.microsoft.com/office/powerpoint/2010/main" val="2599009187"/>
      </p:ext>
    </p:extLst>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8356" name="Rectangle 4">
            <a:extLst>
              <a:ext uri="{FF2B5EF4-FFF2-40B4-BE49-F238E27FC236}">
                <a16:creationId xmlns:a16="http://schemas.microsoft.com/office/drawing/2014/main" id="{03E2CC90-FE60-4E6C-903A-A6C5B850BA73}"/>
              </a:ext>
            </a:extLst>
          </p:cNvPr>
          <p:cNvSpPr>
            <a:spLocks noGrp="1" noChangeArrowheads="1"/>
          </p:cNvSpPr>
          <p:nvPr>
            <p:ph type="title"/>
          </p:nvPr>
        </p:nvSpPr>
        <p:spPr>
          <a:xfrm>
            <a:off x="2209800" y="1066800"/>
            <a:ext cx="7772400" cy="1524000"/>
          </a:xfrm>
          <a:noFill/>
        </p:spPr>
        <p:txBody>
          <a:bodyPr/>
          <a:lstStyle/>
          <a:p>
            <a:r>
              <a:rPr lang="en-US" altLang="en-US" sz="3600" dirty="0"/>
              <a:t>Writing Specifications</a:t>
            </a:r>
          </a:p>
        </p:txBody>
      </p:sp>
      <p:sp>
        <p:nvSpPr>
          <p:cNvPr id="1508357" name="Rectangle 5">
            <a:extLst>
              <a:ext uri="{FF2B5EF4-FFF2-40B4-BE49-F238E27FC236}">
                <a16:creationId xmlns:a16="http://schemas.microsoft.com/office/drawing/2014/main" id="{B339C239-F530-429B-ADD0-9CBDA8FE457B}"/>
              </a:ext>
            </a:extLst>
          </p:cNvPr>
          <p:cNvSpPr>
            <a:spLocks noGrp="1" noChangeArrowheads="1"/>
          </p:cNvSpPr>
          <p:nvPr>
            <p:ph idx="1"/>
          </p:nvPr>
        </p:nvSpPr>
        <p:spPr>
          <a:xfrm>
            <a:off x="2895600" y="2971800"/>
            <a:ext cx="6400800" cy="2667000"/>
          </a:xfrm>
          <a:noFill/>
        </p:spPr>
        <p:txBody>
          <a:bodyPr/>
          <a:lstStyle/>
          <a:p>
            <a:pPr marL="0" indent="0" algn="ctr">
              <a:buNone/>
            </a:pPr>
            <a:r>
              <a:rPr lang="en-US" altLang="en-US" sz="4800" dirty="0">
                <a:solidFill>
                  <a:srgbClr val="99FF33"/>
                </a:solidFill>
              </a:rPr>
              <a:t>Liability &amp; Damages </a:t>
            </a:r>
          </a:p>
        </p:txBody>
      </p:sp>
      <p:sp>
        <p:nvSpPr>
          <p:cNvPr id="4" name="Footer Placeholder 3">
            <a:extLst>
              <a:ext uri="{FF2B5EF4-FFF2-40B4-BE49-F238E27FC236}">
                <a16:creationId xmlns:a16="http://schemas.microsoft.com/office/drawing/2014/main" id="{3C4E64B5-006D-4E5B-81F0-B32B39C4C0E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0C90501D-CC2F-4072-8FC2-D2FA154A94FB}"/>
              </a:ext>
            </a:extLst>
          </p:cNvPr>
          <p:cNvSpPr>
            <a:spLocks noGrp="1"/>
          </p:cNvSpPr>
          <p:nvPr>
            <p:ph type="sldNum" sz="quarter" idx="12"/>
          </p:nvPr>
        </p:nvSpPr>
        <p:spPr/>
        <p:txBody>
          <a:bodyPr/>
          <a:lstStyle/>
          <a:p>
            <a:pPr>
              <a:defRPr/>
            </a:pPr>
            <a:fld id="{E239F113-A872-449A-BC45-52E8FFCEB03E}" type="slidenum">
              <a:rPr lang="en-US" altLang="en-US"/>
              <a:pPr>
                <a:defRPr/>
              </a:pPr>
              <a:t>505</a:t>
            </a:fld>
            <a:endParaRPr lang="en-US" altLang="en-US" dirty="0"/>
          </a:p>
        </p:txBody>
      </p:sp>
    </p:spTree>
    <p:extLst>
      <p:ext uri="{BB962C8B-B14F-4D97-AF65-F5344CB8AC3E}">
        <p14:creationId xmlns:p14="http://schemas.microsoft.com/office/powerpoint/2010/main" val="3596895556"/>
      </p:ext>
    </p:extLst>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6946" name="Rectangle 2">
            <a:extLst>
              <a:ext uri="{FF2B5EF4-FFF2-40B4-BE49-F238E27FC236}">
                <a16:creationId xmlns:a16="http://schemas.microsoft.com/office/drawing/2014/main" id="{1BEA5B30-19F8-4742-A99C-0966E0FE3672}"/>
              </a:ext>
            </a:extLst>
          </p:cNvPr>
          <p:cNvSpPr>
            <a:spLocks noGrp="1" noChangeArrowheads="1"/>
          </p:cNvSpPr>
          <p:nvPr>
            <p:ph type="title"/>
          </p:nvPr>
        </p:nvSpPr>
        <p:spPr>
          <a:xfrm>
            <a:off x="1981200" y="0"/>
            <a:ext cx="8153400" cy="1600200"/>
          </a:xfrm>
        </p:spPr>
        <p:txBody>
          <a:bodyPr/>
          <a:lstStyle/>
          <a:p>
            <a:pPr eaLnBrk="1" hangingPunct="1">
              <a:defRPr/>
            </a:pPr>
            <a:r>
              <a:rPr lang="en-US" sz="3600" dirty="0"/>
              <a:t>Writing Specifications</a:t>
            </a:r>
            <a:r>
              <a:rPr lang="en-US" sz="3600" b="1" dirty="0">
                <a:solidFill>
                  <a:srgbClr val="FFFF00"/>
                </a:solidFill>
              </a:rPr>
              <a:t> </a:t>
            </a:r>
            <a:br>
              <a:rPr lang="en-US" sz="3600" b="1" dirty="0">
                <a:solidFill>
                  <a:srgbClr val="FFFF00"/>
                </a:solidFill>
              </a:rPr>
            </a:br>
            <a:r>
              <a:rPr lang="en-US" sz="4000" dirty="0">
                <a:solidFill>
                  <a:srgbClr val="99FF33"/>
                </a:solidFill>
              </a:rPr>
              <a:t>Damages</a:t>
            </a:r>
          </a:p>
        </p:txBody>
      </p:sp>
      <p:sp>
        <p:nvSpPr>
          <p:cNvPr id="1106947" name="Rectangle 3">
            <a:extLst>
              <a:ext uri="{FF2B5EF4-FFF2-40B4-BE49-F238E27FC236}">
                <a16:creationId xmlns:a16="http://schemas.microsoft.com/office/drawing/2014/main" id="{B4CB1276-4C46-4689-8E61-B2AA542FA1A7}"/>
              </a:ext>
            </a:extLst>
          </p:cNvPr>
          <p:cNvSpPr>
            <a:spLocks noGrp="1" noChangeArrowheads="1"/>
          </p:cNvSpPr>
          <p:nvPr>
            <p:ph idx="1"/>
          </p:nvPr>
        </p:nvSpPr>
        <p:spPr>
          <a:xfrm>
            <a:off x="2133600" y="2438400"/>
            <a:ext cx="8077200" cy="3962400"/>
          </a:xfrm>
        </p:spPr>
        <p:txBody>
          <a:bodyPr/>
          <a:lstStyle/>
          <a:p>
            <a:pPr eaLnBrk="1" hangingPunct="1">
              <a:defRPr/>
            </a:pPr>
            <a:r>
              <a:rPr lang="en-US" sz="2800" dirty="0"/>
              <a:t>Insurance, bonds, etc.. are means to try to protect the State from lack of performance, property damage, personal injury, etc..</a:t>
            </a:r>
          </a:p>
          <a:p>
            <a:pPr eaLnBrk="1" hangingPunct="1">
              <a:defRPr/>
            </a:pPr>
            <a:r>
              <a:rPr lang="en-US" sz="2800" dirty="0"/>
              <a:t>Even without these means, or any other described protection mechanism there is still the availability of </a:t>
            </a:r>
            <a:r>
              <a:rPr lang="en-US" sz="2800" b="1" dirty="0">
                <a:solidFill>
                  <a:srgbClr val="66CCFF"/>
                </a:solidFill>
              </a:rPr>
              <a:t>DAMAGES</a:t>
            </a:r>
            <a:r>
              <a:rPr lang="en-US" sz="2800" dirty="0">
                <a:solidFill>
                  <a:srgbClr val="66CCFF"/>
                </a:solidFill>
              </a:rPr>
              <a:t>	</a:t>
            </a:r>
          </a:p>
        </p:txBody>
      </p:sp>
      <p:sp>
        <p:nvSpPr>
          <p:cNvPr id="6" name="Footer Placeholder 3">
            <a:extLst>
              <a:ext uri="{FF2B5EF4-FFF2-40B4-BE49-F238E27FC236}">
                <a16:creationId xmlns:a16="http://schemas.microsoft.com/office/drawing/2014/main" id="{FB365082-C6CF-406B-8D6D-B6DB865F279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EE84799-E440-406C-B6EB-61B76E6A959D}"/>
              </a:ext>
            </a:extLst>
          </p:cNvPr>
          <p:cNvSpPr>
            <a:spLocks noGrp="1"/>
          </p:cNvSpPr>
          <p:nvPr>
            <p:ph type="sldNum" sz="quarter" idx="12"/>
          </p:nvPr>
        </p:nvSpPr>
        <p:spPr/>
        <p:txBody>
          <a:bodyPr/>
          <a:lstStyle/>
          <a:p>
            <a:pPr>
              <a:defRPr/>
            </a:pPr>
            <a:fld id="{A38AE765-21C9-4013-9A89-4CA87067B633}" type="slidenum">
              <a:rPr lang="en-US" altLang="en-US"/>
              <a:pPr>
                <a:defRPr/>
              </a:pPr>
              <a:t>506</a:t>
            </a:fld>
            <a:endParaRPr lang="en-US" altLang="en-US" dirty="0"/>
          </a:p>
        </p:txBody>
      </p:sp>
    </p:spTree>
    <p:extLst>
      <p:ext uri="{BB962C8B-B14F-4D97-AF65-F5344CB8AC3E}">
        <p14:creationId xmlns:p14="http://schemas.microsoft.com/office/powerpoint/2010/main" val="1283440854"/>
      </p:ext>
    </p:extLst>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1430" name="Rectangle 2">
            <a:extLst>
              <a:ext uri="{FF2B5EF4-FFF2-40B4-BE49-F238E27FC236}">
                <a16:creationId xmlns:a16="http://schemas.microsoft.com/office/drawing/2014/main" id="{25D284A0-8F3D-41D0-A45A-FB0F4A51FAA0}"/>
              </a:ext>
            </a:extLst>
          </p:cNvPr>
          <p:cNvSpPr>
            <a:spLocks noGrp="1" noChangeArrowheads="1"/>
          </p:cNvSpPr>
          <p:nvPr>
            <p:ph type="title"/>
          </p:nvPr>
        </p:nvSpPr>
        <p:spPr>
          <a:xfrm>
            <a:off x="1981200" y="0"/>
            <a:ext cx="8153400" cy="9144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endParaRPr lang="en-US" altLang="en-US" dirty="0">
              <a:solidFill>
                <a:srgbClr val="99FF33"/>
              </a:solidFill>
              <a:effectLst/>
            </a:endParaRPr>
          </a:p>
        </p:txBody>
      </p:sp>
      <p:sp>
        <p:nvSpPr>
          <p:cNvPr id="1107971" name="Rectangle 3">
            <a:extLst>
              <a:ext uri="{FF2B5EF4-FFF2-40B4-BE49-F238E27FC236}">
                <a16:creationId xmlns:a16="http://schemas.microsoft.com/office/drawing/2014/main" id="{11D0157A-55C3-4F09-AED1-678E914F96EC}"/>
              </a:ext>
            </a:extLst>
          </p:cNvPr>
          <p:cNvSpPr>
            <a:spLocks noGrp="1" noChangeArrowheads="1"/>
          </p:cNvSpPr>
          <p:nvPr>
            <p:ph idx="1"/>
          </p:nvPr>
        </p:nvSpPr>
        <p:spPr>
          <a:xfrm>
            <a:off x="1828800" y="762000"/>
            <a:ext cx="8610600" cy="5943600"/>
          </a:xfrm>
        </p:spPr>
        <p:txBody>
          <a:bodyPr>
            <a:normAutofit/>
          </a:bodyPr>
          <a:lstStyle/>
          <a:p>
            <a:pPr eaLnBrk="1" hangingPunct="1">
              <a:lnSpc>
                <a:spcPct val="90000"/>
              </a:lnSpc>
              <a:spcBef>
                <a:spcPct val="15000"/>
              </a:spcBef>
              <a:defRPr/>
            </a:pPr>
            <a:r>
              <a:rPr lang="en-US" dirty="0">
                <a:solidFill>
                  <a:srgbClr val="66FFFF"/>
                </a:solidFill>
              </a:rPr>
              <a:t>Damages </a:t>
            </a:r>
            <a:r>
              <a:rPr lang="en-US" dirty="0"/>
              <a:t>means the harm inflicted on one party to a contract by the other party, due to some form of contract non-performance</a:t>
            </a:r>
          </a:p>
          <a:p>
            <a:pPr eaLnBrk="1" hangingPunct="1">
              <a:lnSpc>
                <a:spcPct val="90000"/>
              </a:lnSpc>
              <a:spcBef>
                <a:spcPct val="15000"/>
              </a:spcBef>
              <a:defRPr/>
            </a:pPr>
            <a:r>
              <a:rPr lang="en-US" dirty="0"/>
              <a:t>In this class, it means the harm to the State due to a contractor’s actions or inactions, whether deliberate, by negligence, etc..</a:t>
            </a:r>
          </a:p>
          <a:p>
            <a:pPr eaLnBrk="1" hangingPunct="1">
              <a:lnSpc>
                <a:spcPct val="90000"/>
              </a:lnSpc>
              <a:spcBef>
                <a:spcPct val="15000"/>
              </a:spcBef>
              <a:defRPr/>
            </a:pPr>
            <a:r>
              <a:rPr lang="en-US" dirty="0"/>
              <a:t>The purpose of damages is to make the injured party whole</a:t>
            </a:r>
          </a:p>
          <a:p>
            <a:pPr lvl="1" eaLnBrk="1" hangingPunct="1">
              <a:lnSpc>
                <a:spcPct val="90000"/>
              </a:lnSpc>
              <a:spcBef>
                <a:spcPct val="15000"/>
              </a:spcBef>
              <a:defRPr/>
            </a:pPr>
            <a:r>
              <a:rPr lang="en-US" dirty="0"/>
              <a:t>This typically is done</a:t>
            </a:r>
            <a:r>
              <a:rPr lang="en-US" sz="2400" dirty="0"/>
              <a:t> </a:t>
            </a:r>
            <a:r>
              <a:rPr lang="en-US" dirty="0"/>
              <a:t>through paying money</a:t>
            </a:r>
          </a:p>
          <a:p>
            <a:pPr lvl="1" eaLnBrk="1" hangingPunct="1">
              <a:lnSpc>
                <a:spcPct val="90000"/>
              </a:lnSpc>
              <a:spcBef>
                <a:spcPct val="15000"/>
              </a:spcBef>
              <a:defRPr/>
            </a:pPr>
            <a:r>
              <a:rPr lang="en-US" dirty="0"/>
              <a:t>Sometimes “specific performance” is required </a:t>
            </a:r>
          </a:p>
          <a:p>
            <a:pPr lvl="2" eaLnBrk="1" hangingPunct="1">
              <a:lnSpc>
                <a:spcPct val="90000"/>
              </a:lnSpc>
              <a:spcBef>
                <a:spcPct val="15000"/>
              </a:spcBef>
              <a:defRPr/>
            </a:pPr>
            <a:r>
              <a:rPr lang="en-US" dirty="0"/>
              <a:t>Meaning there is no adequate monetary substitute</a:t>
            </a:r>
          </a:p>
          <a:p>
            <a:pPr lvl="2" eaLnBrk="1" hangingPunct="1">
              <a:lnSpc>
                <a:spcPct val="90000"/>
              </a:lnSpc>
              <a:spcBef>
                <a:spcPct val="15000"/>
              </a:spcBef>
              <a:defRPr/>
            </a:pPr>
            <a:r>
              <a:rPr lang="en-US" dirty="0"/>
              <a:t>The contractor must actually provide/perform what it contracted to do  </a:t>
            </a:r>
          </a:p>
        </p:txBody>
      </p:sp>
      <p:sp>
        <p:nvSpPr>
          <p:cNvPr id="6" name="Footer Placeholder 3">
            <a:extLst>
              <a:ext uri="{FF2B5EF4-FFF2-40B4-BE49-F238E27FC236}">
                <a16:creationId xmlns:a16="http://schemas.microsoft.com/office/drawing/2014/main" id="{23AD0230-6D61-4CC9-80C9-204FEE447EC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F4D4B8B-17D5-4A4D-884B-2806AE82240B}"/>
              </a:ext>
            </a:extLst>
          </p:cNvPr>
          <p:cNvSpPr>
            <a:spLocks noGrp="1"/>
          </p:cNvSpPr>
          <p:nvPr>
            <p:ph type="sldNum" sz="quarter" idx="12"/>
          </p:nvPr>
        </p:nvSpPr>
        <p:spPr/>
        <p:txBody>
          <a:bodyPr/>
          <a:lstStyle/>
          <a:p>
            <a:pPr>
              <a:defRPr/>
            </a:pPr>
            <a:fld id="{5BEC1FC8-4ACD-4B7A-879B-562915A6DDBE}" type="slidenum">
              <a:rPr lang="en-US" altLang="en-US"/>
              <a:pPr>
                <a:defRPr/>
              </a:pPr>
              <a:t>507</a:t>
            </a:fld>
            <a:endParaRPr lang="en-US" altLang="en-US" dirty="0"/>
          </a:p>
        </p:txBody>
      </p:sp>
    </p:spTree>
    <p:extLst>
      <p:ext uri="{BB962C8B-B14F-4D97-AF65-F5344CB8AC3E}">
        <p14:creationId xmlns:p14="http://schemas.microsoft.com/office/powerpoint/2010/main" val="2892689772"/>
      </p:ext>
    </p:extLst>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3478" name="Rectangle 2">
            <a:extLst>
              <a:ext uri="{FF2B5EF4-FFF2-40B4-BE49-F238E27FC236}">
                <a16:creationId xmlns:a16="http://schemas.microsoft.com/office/drawing/2014/main" id="{600B80E1-61BA-4C2D-8A56-D1B40F3FFD3B}"/>
              </a:ext>
            </a:extLst>
          </p:cNvPr>
          <p:cNvSpPr>
            <a:spLocks noGrp="1" noChangeArrowheads="1"/>
          </p:cNvSpPr>
          <p:nvPr>
            <p:ph type="title"/>
          </p:nvPr>
        </p:nvSpPr>
        <p:spPr>
          <a:xfrm>
            <a:off x="1981200" y="0"/>
            <a:ext cx="8153400" cy="8382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22307" name="Rectangle 3">
            <a:extLst>
              <a:ext uri="{FF2B5EF4-FFF2-40B4-BE49-F238E27FC236}">
                <a16:creationId xmlns:a16="http://schemas.microsoft.com/office/drawing/2014/main" id="{662B27F7-C7F0-46FF-BE69-70BE9E1391EB}"/>
              </a:ext>
            </a:extLst>
          </p:cNvPr>
          <p:cNvSpPr>
            <a:spLocks noGrp="1" noChangeArrowheads="1"/>
          </p:cNvSpPr>
          <p:nvPr>
            <p:ph idx="1"/>
          </p:nvPr>
        </p:nvSpPr>
        <p:spPr>
          <a:xfrm>
            <a:off x="1676400" y="838200"/>
            <a:ext cx="8763000" cy="5562600"/>
          </a:xfrm>
        </p:spPr>
        <p:txBody>
          <a:bodyPr>
            <a:normAutofit/>
          </a:bodyPr>
          <a:lstStyle/>
          <a:p>
            <a:pPr eaLnBrk="1" hangingPunct="1">
              <a:lnSpc>
                <a:spcPct val="95000"/>
              </a:lnSpc>
              <a:defRPr/>
            </a:pPr>
            <a:r>
              <a:rPr lang="en-US" dirty="0"/>
              <a:t>Damages construed to be a penalty are not enforceable</a:t>
            </a:r>
          </a:p>
          <a:p>
            <a:pPr lvl="1" eaLnBrk="1" hangingPunct="1">
              <a:lnSpc>
                <a:spcPct val="95000"/>
              </a:lnSpc>
              <a:defRPr/>
            </a:pPr>
            <a:r>
              <a:rPr lang="en-US" dirty="0"/>
              <a:t>A </a:t>
            </a:r>
            <a:r>
              <a:rPr lang="en-US" dirty="0">
                <a:solidFill>
                  <a:srgbClr val="FFCC00"/>
                </a:solidFill>
              </a:rPr>
              <a:t>penalty </a:t>
            </a:r>
            <a:r>
              <a:rPr lang="en-US" dirty="0"/>
              <a:t>seeks to punish the violating party for the wrongdoing</a:t>
            </a:r>
          </a:p>
          <a:p>
            <a:pPr lvl="1" eaLnBrk="1" hangingPunct="1">
              <a:lnSpc>
                <a:spcPct val="95000"/>
              </a:lnSpc>
              <a:defRPr/>
            </a:pPr>
            <a:r>
              <a:rPr lang="en-US" dirty="0">
                <a:solidFill>
                  <a:srgbClr val="FFFF00"/>
                </a:solidFill>
              </a:rPr>
              <a:t>Damages </a:t>
            </a:r>
            <a:r>
              <a:rPr lang="en-US" dirty="0"/>
              <a:t>make the wronged party whole</a:t>
            </a:r>
          </a:p>
          <a:p>
            <a:pPr lvl="2" eaLnBrk="1" hangingPunct="1">
              <a:lnSpc>
                <a:spcPct val="95000"/>
              </a:lnSpc>
              <a:defRPr/>
            </a:pPr>
            <a:r>
              <a:rPr lang="en-US" dirty="0"/>
              <a:t>Allows the wronged party to have the value it would have had if the offending party had done what the contract required it to do</a:t>
            </a:r>
          </a:p>
          <a:p>
            <a:pPr eaLnBrk="1" hangingPunct="1">
              <a:lnSpc>
                <a:spcPct val="95000"/>
              </a:lnSpc>
              <a:defRPr/>
            </a:pPr>
            <a:r>
              <a:rPr lang="en-US" dirty="0"/>
              <a:t>Penalties are:</a:t>
            </a:r>
          </a:p>
          <a:p>
            <a:pPr lvl="1" eaLnBrk="1" hangingPunct="1">
              <a:lnSpc>
                <a:spcPct val="95000"/>
              </a:lnSpc>
              <a:defRPr/>
            </a:pPr>
            <a:r>
              <a:rPr lang="en-US" dirty="0"/>
              <a:t>Permitted for what are known as </a:t>
            </a:r>
            <a:r>
              <a:rPr lang="en-US" b="1" dirty="0">
                <a:solidFill>
                  <a:srgbClr val="F2C56C"/>
                </a:solidFill>
              </a:rPr>
              <a:t>torts</a:t>
            </a:r>
          </a:p>
          <a:p>
            <a:pPr lvl="1" eaLnBrk="1" hangingPunct="1">
              <a:lnSpc>
                <a:spcPct val="95000"/>
              </a:lnSpc>
              <a:defRPr/>
            </a:pPr>
            <a:r>
              <a:rPr lang="en-US" dirty="0"/>
              <a:t>Not permitted for </a:t>
            </a:r>
            <a:r>
              <a:rPr lang="en-US" dirty="0">
                <a:solidFill>
                  <a:srgbClr val="66FFFF"/>
                </a:solidFill>
              </a:rPr>
              <a:t>contracts </a:t>
            </a:r>
            <a:r>
              <a:rPr lang="en-US" dirty="0"/>
              <a:t>(which aren’t torts)</a:t>
            </a:r>
          </a:p>
          <a:p>
            <a:pPr lvl="2" eaLnBrk="1" hangingPunct="1">
              <a:lnSpc>
                <a:spcPct val="95000"/>
              </a:lnSpc>
              <a:defRPr/>
            </a:pPr>
            <a:r>
              <a:rPr lang="en-US" sz="2000" b="1" u="sng" dirty="0">
                <a:solidFill>
                  <a:srgbClr val="FFFF99"/>
                </a:solidFill>
              </a:rPr>
              <a:t>Penalties are not enforceable for contracts  </a:t>
            </a:r>
          </a:p>
        </p:txBody>
      </p:sp>
      <p:sp>
        <p:nvSpPr>
          <p:cNvPr id="6" name="Footer Placeholder 3">
            <a:extLst>
              <a:ext uri="{FF2B5EF4-FFF2-40B4-BE49-F238E27FC236}">
                <a16:creationId xmlns:a16="http://schemas.microsoft.com/office/drawing/2014/main" id="{2171A6D1-30D5-4B64-85DA-CF0C93A0258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7386DF7-6617-4120-8AE0-26A144B01BAF}"/>
              </a:ext>
            </a:extLst>
          </p:cNvPr>
          <p:cNvSpPr>
            <a:spLocks noGrp="1"/>
          </p:cNvSpPr>
          <p:nvPr>
            <p:ph type="sldNum" sz="quarter" idx="12"/>
          </p:nvPr>
        </p:nvSpPr>
        <p:spPr/>
        <p:txBody>
          <a:bodyPr/>
          <a:lstStyle/>
          <a:p>
            <a:pPr>
              <a:defRPr/>
            </a:pPr>
            <a:fld id="{91B204CE-57BA-4437-AA55-940313EF85E6}" type="slidenum">
              <a:rPr lang="en-US" altLang="en-US"/>
              <a:pPr>
                <a:defRPr/>
              </a:pPr>
              <a:t>508</a:t>
            </a:fld>
            <a:endParaRPr lang="en-US" altLang="en-US" dirty="0"/>
          </a:p>
        </p:txBody>
      </p:sp>
      <p:sp>
        <p:nvSpPr>
          <p:cNvPr id="5" name="Slide Number Placeholder 4">
            <a:extLst>
              <a:ext uri="{FF2B5EF4-FFF2-40B4-BE49-F238E27FC236}">
                <a16:creationId xmlns:a16="http://schemas.microsoft.com/office/drawing/2014/main" id="{F6B626B2-FB4F-47A5-A495-3582A728D077}"/>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877528712"/>
      </p:ext>
    </p:extLst>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26" name="Rectangle 2">
            <a:extLst>
              <a:ext uri="{FF2B5EF4-FFF2-40B4-BE49-F238E27FC236}">
                <a16:creationId xmlns:a16="http://schemas.microsoft.com/office/drawing/2014/main" id="{37949A3A-87DA-4651-A339-F313A8EB0094}"/>
              </a:ext>
            </a:extLst>
          </p:cNvPr>
          <p:cNvSpPr>
            <a:spLocks noGrp="1" noChangeArrowheads="1"/>
          </p:cNvSpPr>
          <p:nvPr>
            <p:ph type="title"/>
          </p:nvPr>
        </p:nvSpPr>
        <p:spPr>
          <a:xfrm>
            <a:off x="1981200" y="0"/>
            <a:ext cx="8153400" cy="7620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23331" name="Rectangle 3">
            <a:extLst>
              <a:ext uri="{FF2B5EF4-FFF2-40B4-BE49-F238E27FC236}">
                <a16:creationId xmlns:a16="http://schemas.microsoft.com/office/drawing/2014/main" id="{964D53F2-6881-4A64-B852-1C1F1CA3165E}"/>
              </a:ext>
            </a:extLst>
          </p:cNvPr>
          <p:cNvSpPr>
            <a:spLocks noGrp="1" noChangeArrowheads="1"/>
          </p:cNvSpPr>
          <p:nvPr>
            <p:ph idx="1"/>
          </p:nvPr>
        </p:nvSpPr>
        <p:spPr>
          <a:xfrm>
            <a:off x="382553" y="838200"/>
            <a:ext cx="11598915" cy="6019800"/>
          </a:xfrm>
        </p:spPr>
        <p:txBody>
          <a:bodyPr>
            <a:normAutofit/>
          </a:bodyPr>
          <a:lstStyle/>
          <a:p>
            <a:pPr eaLnBrk="1" hangingPunct="1">
              <a:lnSpc>
                <a:spcPct val="90000"/>
              </a:lnSpc>
              <a:spcBef>
                <a:spcPct val="15000"/>
              </a:spcBef>
              <a:defRPr/>
            </a:pPr>
            <a:r>
              <a:rPr lang="en-US" dirty="0"/>
              <a:t>Requirements can’t be written into contracts that are designed to punish a contractor for violating a provision of a contract</a:t>
            </a:r>
          </a:p>
          <a:p>
            <a:pPr eaLnBrk="1" hangingPunct="1">
              <a:lnSpc>
                <a:spcPct val="90000"/>
              </a:lnSpc>
              <a:spcBef>
                <a:spcPct val="15000"/>
              </a:spcBef>
              <a:defRPr/>
            </a:pPr>
            <a:r>
              <a:rPr lang="en-US" dirty="0"/>
              <a:t>Even if a vendor doesn’t object to a provision when it signs the contract, it can still object if the State seeks to invoke the provision</a:t>
            </a:r>
          </a:p>
          <a:p>
            <a:pPr lvl="1" eaLnBrk="1" hangingPunct="1">
              <a:lnSpc>
                <a:spcPct val="90000"/>
              </a:lnSpc>
              <a:spcBef>
                <a:spcPct val="15000"/>
              </a:spcBef>
              <a:defRPr/>
            </a:pPr>
            <a:r>
              <a:rPr lang="en-US" dirty="0"/>
              <a:t>The vendor can:</a:t>
            </a:r>
          </a:p>
          <a:p>
            <a:pPr lvl="2" eaLnBrk="1" hangingPunct="1">
              <a:lnSpc>
                <a:spcPct val="90000"/>
              </a:lnSpc>
              <a:spcBef>
                <a:spcPct val="15000"/>
              </a:spcBef>
              <a:defRPr/>
            </a:pPr>
            <a:r>
              <a:rPr lang="en-US" dirty="0"/>
              <a:t>Claim the provision is really a penalty, regardless of whether it is called that</a:t>
            </a:r>
          </a:p>
          <a:p>
            <a:pPr lvl="2" eaLnBrk="1" hangingPunct="1">
              <a:lnSpc>
                <a:spcPct val="90000"/>
              </a:lnSpc>
              <a:spcBef>
                <a:spcPct val="15000"/>
              </a:spcBef>
              <a:defRPr/>
            </a:pPr>
            <a:r>
              <a:rPr lang="en-US" dirty="0"/>
              <a:t>Refuse to pay the amount specified in the provision</a:t>
            </a:r>
          </a:p>
          <a:p>
            <a:pPr lvl="1" eaLnBrk="1" hangingPunct="1">
              <a:lnSpc>
                <a:spcPct val="90000"/>
              </a:lnSpc>
              <a:spcBef>
                <a:spcPct val="15000"/>
              </a:spcBef>
              <a:defRPr/>
            </a:pPr>
            <a:r>
              <a:rPr lang="en-US" dirty="0"/>
              <a:t>Which means the State should:</a:t>
            </a:r>
          </a:p>
          <a:p>
            <a:pPr lvl="2" eaLnBrk="1" hangingPunct="1">
              <a:lnSpc>
                <a:spcPct val="90000"/>
              </a:lnSpc>
              <a:spcBef>
                <a:spcPct val="15000"/>
              </a:spcBef>
              <a:defRPr/>
            </a:pPr>
            <a:r>
              <a:rPr lang="en-US" dirty="0"/>
              <a:t>Deduct monies due the vendor &amp; force it to file a claim </a:t>
            </a:r>
          </a:p>
          <a:p>
            <a:pPr lvl="2" eaLnBrk="1" hangingPunct="1">
              <a:lnSpc>
                <a:spcPct val="90000"/>
              </a:lnSpc>
              <a:spcBef>
                <a:spcPct val="15000"/>
              </a:spcBef>
              <a:defRPr/>
            </a:pPr>
            <a:r>
              <a:rPr lang="en-US" dirty="0"/>
              <a:t>Or, possibly file a claim to try to collect the damages </a:t>
            </a:r>
          </a:p>
        </p:txBody>
      </p:sp>
      <p:sp>
        <p:nvSpPr>
          <p:cNvPr id="6" name="Footer Placeholder 3">
            <a:extLst>
              <a:ext uri="{FF2B5EF4-FFF2-40B4-BE49-F238E27FC236}">
                <a16:creationId xmlns:a16="http://schemas.microsoft.com/office/drawing/2014/main" id="{6353F826-8CF4-4CC2-8159-5A02582E68C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6700C6D-8DD6-405E-803C-22BA85FBCF85}"/>
              </a:ext>
            </a:extLst>
          </p:cNvPr>
          <p:cNvSpPr>
            <a:spLocks noGrp="1"/>
          </p:cNvSpPr>
          <p:nvPr>
            <p:ph type="sldNum" sz="quarter" idx="12"/>
          </p:nvPr>
        </p:nvSpPr>
        <p:spPr/>
        <p:txBody>
          <a:bodyPr/>
          <a:lstStyle/>
          <a:p>
            <a:pPr>
              <a:defRPr/>
            </a:pPr>
            <a:fld id="{6585CD47-32F5-47EF-8641-453429B68C78}" type="slidenum">
              <a:rPr lang="en-US" altLang="en-US"/>
              <a:pPr>
                <a:defRPr/>
              </a:pPr>
              <a:t>509</a:t>
            </a:fld>
            <a:endParaRPr lang="en-US" altLang="en-US" dirty="0"/>
          </a:p>
        </p:txBody>
      </p:sp>
      <p:sp>
        <p:nvSpPr>
          <p:cNvPr id="5" name="Slide Number Placeholder 4">
            <a:extLst>
              <a:ext uri="{FF2B5EF4-FFF2-40B4-BE49-F238E27FC236}">
                <a16:creationId xmlns:a16="http://schemas.microsoft.com/office/drawing/2014/main" id="{FB5C9B2E-18B5-4427-AFB7-882C669DE245}"/>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1176804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E70E-D38D-4B63-9333-39AB49D250A7}"/>
              </a:ext>
            </a:extLst>
          </p:cNvPr>
          <p:cNvSpPr>
            <a:spLocks noGrp="1"/>
          </p:cNvSpPr>
          <p:nvPr>
            <p:ph type="title"/>
          </p:nvPr>
        </p:nvSpPr>
        <p:spPr/>
        <p:txBody>
          <a:bodyPr/>
          <a:lstStyle/>
          <a:p>
            <a:r>
              <a:rPr lang="en-US" dirty="0"/>
              <a:t>No no</a:t>
            </a:r>
            <a:r>
              <a:rPr lang="en-US" cap="none" dirty="0"/>
              <a:t>s! (Cringe Words)</a:t>
            </a:r>
            <a:endParaRPr lang="en-US" dirty="0"/>
          </a:p>
        </p:txBody>
      </p:sp>
      <p:sp>
        <p:nvSpPr>
          <p:cNvPr id="3" name="Content Placeholder 2">
            <a:extLst>
              <a:ext uri="{FF2B5EF4-FFF2-40B4-BE49-F238E27FC236}">
                <a16:creationId xmlns:a16="http://schemas.microsoft.com/office/drawing/2014/main" id="{28DC295E-E4CA-47AB-BF2C-9309D406D9B8}"/>
              </a:ext>
            </a:extLst>
          </p:cNvPr>
          <p:cNvSpPr>
            <a:spLocks noGrp="1"/>
          </p:cNvSpPr>
          <p:nvPr>
            <p:ph idx="1"/>
          </p:nvPr>
        </p:nvSpPr>
        <p:spPr>
          <a:xfrm>
            <a:off x="261257" y="1208315"/>
            <a:ext cx="11728580" cy="5411755"/>
          </a:xfrm>
        </p:spPr>
        <p:txBody>
          <a:bodyPr>
            <a:normAutofit lnSpcReduction="10000"/>
          </a:bodyPr>
          <a:lstStyle/>
          <a:p>
            <a:r>
              <a:rPr lang="en-US" dirty="0"/>
              <a:t>I don’t want any vendor that needs industry terminology defined or best practices “spelled-out” or described for them</a:t>
            </a:r>
          </a:p>
          <a:p>
            <a:r>
              <a:rPr lang="en-US" dirty="0"/>
              <a:t>I shouldn’t have to say anything more.  Any vendor in this business will understand the requirement as written</a:t>
            </a:r>
          </a:p>
          <a:p>
            <a:r>
              <a:rPr lang="en-US" dirty="0"/>
              <a:t>Any knowledgeable vendor will have no trouble understanding the requirement, as is</a:t>
            </a:r>
          </a:p>
          <a:p>
            <a:r>
              <a:rPr lang="en-US" dirty="0"/>
              <a:t>Why should I “dummy-down” how the requirements are written?  Good vendors will be OK with this  </a:t>
            </a:r>
          </a:p>
        </p:txBody>
      </p:sp>
      <p:sp>
        <p:nvSpPr>
          <p:cNvPr id="4" name="Footer Placeholder 3">
            <a:extLst>
              <a:ext uri="{FF2B5EF4-FFF2-40B4-BE49-F238E27FC236}">
                <a16:creationId xmlns:a16="http://schemas.microsoft.com/office/drawing/2014/main" id="{2D568D32-6197-4069-A659-399AE1A72CE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B96E2B5A-B684-403F-A6AB-D972EAD15E3C}"/>
              </a:ext>
            </a:extLst>
          </p:cNvPr>
          <p:cNvSpPr>
            <a:spLocks noGrp="1"/>
          </p:cNvSpPr>
          <p:nvPr>
            <p:ph type="sldNum" sz="quarter" idx="12"/>
          </p:nvPr>
        </p:nvSpPr>
        <p:spPr/>
        <p:txBody>
          <a:bodyPr/>
          <a:lstStyle/>
          <a:p>
            <a:fld id="{D57F1E4F-1CFF-5643-939E-02111984F565}" type="slidenum">
              <a:rPr lang="en-US" smtClean="0"/>
              <a:t>51</a:t>
            </a:fld>
            <a:endParaRPr lang="en-US" dirty="0"/>
          </a:p>
        </p:txBody>
      </p:sp>
    </p:spTree>
    <p:extLst>
      <p:ext uri="{BB962C8B-B14F-4D97-AF65-F5344CB8AC3E}">
        <p14:creationId xmlns:p14="http://schemas.microsoft.com/office/powerpoint/2010/main" val="3434285703"/>
      </p:ext>
    </p:extLst>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574" name="Rectangle 2">
            <a:extLst>
              <a:ext uri="{FF2B5EF4-FFF2-40B4-BE49-F238E27FC236}">
                <a16:creationId xmlns:a16="http://schemas.microsoft.com/office/drawing/2014/main" id="{AB01547B-7ACD-428F-BA10-6A12E71300A6}"/>
              </a:ext>
            </a:extLst>
          </p:cNvPr>
          <p:cNvSpPr>
            <a:spLocks noGrp="1" noChangeArrowheads="1"/>
          </p:cNvSpPr>
          <p:nvPr>
            <p:ph type="title"/>
          </p:nvPr>
        </p:nvSpPr>
        <p:spPr>
          <a:xfrm>
            <a:off x="1981200" y="0"/>
            <a:ext cx="8153400" cy="9906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24355" name="Rectangle 3">
            <a:extLst>
              <a:ext uri="{FF2B5EF4-FFF2-40B4-BE49-F238E27FC236}">
                <a16:creationId xmlns:a16="http://schemas.microsoft.com/office/drawing/2014/main" id="{6D6DF1D2-FB99-4151-9CE6-ACF9C1A19948}"/>
              </a:ext>
            </a:extLst>
          </p:cNvPr>
          <p:cNvSpPr>
            <a:spLocks noGrp="1" noChangeArrowheads="1"/>
          </p:cNvSpPr>
          <p:nvPr>
            <p:ph idx="1"/>
          </p:nvPr>
        </p:nvSpPr>
        <p:spPr>
          <a:xfrm>
            <a:off x="382553" y="1164210"/>
            <a:ext cx="11485985" cy="5693790"/>
          </a:xfrm>
        </p:spPr>
        <p:txBody>
          <a:bodyPr>
            <a:normAutofit/>
          </a:bodyPr>
          <a:lstStyle/>
          <a:p>
            <a:pPr eaLnBrk="1" hangingPunct="1">
              <a:defRPr/>
            </a:pPr>
            <a:r>
              <a:rPr lang="en-US" dirty="0"/>
              <a:t>If the decision of the Appeals Board or a court is that a provision is a penalty, it is not enforceable</a:t>
            </a:r>
          </a:p>
          <a:p>
            <a:pPr lvl="1" eaLnBrk="1" hangingPunct="1">
              <a:defRPr/>
            </a:pPr>
            <a:r>
              <a:rPr lang="en-US" dirty="0"/>
              <a:t>e.g., Merchant of Venice - Pound of Flesh</a:t>
            </a:r>
          </a:p>
          <a:p>
            <a:pPr lvl="1" eaLnBrk="1" hangingPunct="1">
              <a:defRPr/>
            </a:pPr>
            <a:r>
              <a:rPr lang="en-US" dirty="0"/>
              <a:t>It’s the same as if the provision didn’t exist at all</a:t>
            </a:r>
          </a:p>
          <a:p>
            <a:pPr eaLnBrk="1" hangingPunct="1">
              <a:defRPr/>
            </a:pPr>
            <a:r>
              <a:rPr lang="en-US" dirty="0"/>
              <a:t>So, a ploy of vendors when the State seeks to invoke certain provisions is to claim the provision is a penalty</a:t>
            </a:r>
          </a:p>
          <a:p>
            <a:pPr lvl="1" eaLnBrk="1" hangingPunct="1">
              <a:defRPr/>
            </a:pPr>
            <a:r>
              <a:rPr lang="en-US" dirty="0"/>
              <a:t>This can result in legal proceedings over whether a provision is a penalty versus damages</a:t>
            </a:r>
          </a:p>
        </p:txBody>
      </p:sp>
      <p:sp>
        <p:nvSpPr>
          <p:cNvPr id="6" name="Footer Placeholder 3">
            <a:extLst>
              <a:ext uri="{FF2B5EF4-FFF2-40B4-BE49-F238E27FC236}">
                <a16:creationId xmlns:a16="http://schemas.microsoft.com/office/drawing/2014/main" id="{4A57D055-982C-4778-A8E1-BEAB58C44D5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7606D17-EB35-446D-8135-D163EDDE2EEE}"/>
              </a:ext>
            </a:extLst>
          </p:cNvPr>
          <p:cNvSpPr>
            <a:spLocks noGrp="1"/>
          </p:cNvSpPr>
          <p:nvPr>
            <p:ph type="sldNum" sz="quarter" idx="12"/>
          </p:nvPr>
        </p:nvSpPr>
        <p:spPr/>
        <p:txBody>
          <a:bodyPr/>
          <a:lstStyle/>
          <a:p>
            <a:pPr>
              <a:defRPr/>
            </a:pPr>
            <a:fld id="{E4F9E0A7-66C9-429A-9FA3-C7C9EDB852F1}" type="slidenum">
              <a:rPr lang="en-US" altLang="en-US"/>
              <a:pPr>
                <a:defRPr/>
              </a:pPr>
              <a:t>510</a:t>
            </a:fld>
            <a:endParaRPr lang="en-US" altLang="en-US" dirty="0"/>
          </a:p>
        </p:txBody>
      </p:sp>
    </p:spTree>
    <p:extLst>
      <p:ext uri="{BB962C8B-B14F-4D97-AF65-F5344CB8AC3E}">
        <p14:creationId xmlns:p14="http://schemas.microsoft.com/office/powerpoint/2010/main" val="3209642099"/>
      </p:ext>
    </p:extLst>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9622" name="Rectangle 2">
            <a:extLst>
              <a:ext uri="{FF2B5EF4-FFF2-40B4-BE49-F238E27FC236}">
                <a16:creationId xmlns:a16="http://schemas.microsoft.com/office/drawing/2014/main" id="{4C74B579-81DF-4F9A-9D0E-47954C2F31B2}"/>
              </a:ext>
            </a:extLst>
          </p:cNvPr>
          <p:cNvSpPr>
            <a:spLocks noGrp="1" noChangeArrowheads="1"/>
          </p:cNvSpPr>
          <p:nvPr>
            <p:ph type="title"/>
          </p:nvPr>
        </p:nvSpPr>
        <p:spPr>
          <a:xfrm>
            <a:off x="1981200" y="0"/>
            <a:ext cx="8153400" cy="8382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08995" name="Rectangle 3">
            <a:extLst>
              <a:ext uri="{FF2B5EF4-FFF2-40B4-BE49-F238E27FC236}">
                <a16:creationId xmlns:a16="http://schemas.microsoft.com/office/drawing/2014/main" id="{EFE3E3B5-117C-48BB-8EF2-F98F14EEDE55}"/>
              </a:ext>
            </a:extLst>
          </p:cNvPr>
          <p:cNvSpPr>
            <a:spLocks noGrp="1" noChangeArrowheads="1"/>
          </p:cNvSpPr>
          <p:nvPr>
            <p:ph idx="1"/>
          </p:nvPr>
        </p:nvSpPr>
        <p:spPr>
          <a:xfrm>
            <a:off x="37707" y="768284"/>
            <a:ext cx="11771740" cy="6089715"/>
          </a:xfrm>
        </p:spPr>
        <p:txBody>
          <a:bodyPr>
            <a:normAutofit/>
          </a:bodyPr>
          <a:lstStyle/>
          <a:p>
            <a:pPr eaLnBrk="1" hangingPunct="1">
              <a:lnSpc>
                <a:spcPct val="100000"/>
              </a:lnSpc>
              <a:spcAft>
                <a:spcPts val="600"/>
              </a:spcAft>
              <a:defRPr/>
            </a:pPr>
            <a:r>
              <a:rPr lang="en-US" dirty="0"/>
              <a:t>Damages are available under contract law</a:t>
            </a:r>
          </a:p>
          <a:p>
            <a:pPr lvl="1" eaLnBrk="1" hangingPunct="1">
              <a:lnSpc>
                <a:spcPct val="100000"/>
              </a:lnSpc>
              <a:spcAft>
                <a:spcPts val="600"/>
              </a:spcAft>
              <a:defRPr/>
            </a:pPr>
            <a:r>
              <a:rPr lang="en-US" dirty="0"/>
              <a:t>Without the mention of damages in a State contract, they are still available if they are proven</a:t>
            </a:r>
          </a:p>
          <a:p>
            <a:pPr lvl="2" eaLnBrk="1" hangingPunct="1">
              <a:lnSpc>
                <a:spcPct val="100000"/>
              </a:lnSpc>
              <a:spcAft>
                <a:spcPts val="600"/>
              </a:spcAft>
              <a:defRPr/>
            </a:pPr>
            <a:r>
              <a:rPr lang="en-US" dirty="0"/>
              <a:t>There is no problem if a contractor does not dispute either that it is liable for damages, or the amount of damages the State seeks in a particular situation</a:t>
            </a:r>
          </a:p>
          <a:p>
            <a:pPr lvl="2" eaLnBrk="1" hangingPunct="1">
              <a:lnSpc>
                <a:spcPct val="100000"/>
              </a:lnSpc>
              <a:spcAft>
                <a:spcPts val="600"/>
              </a:spcAft>
              <a:defRPr/>
            </a:pPr>
            <a:r>
              <a:rPr lang="en-US" dirty="0"/>
              <a:t>However, if a contractor does dispute either that it is liable for damages or the amount of damages the State claims it is owed, there needs to be some legal proceeding to determine which party is correct</a:t>
            </a:r>
          </a:p>
          <a:p>
            <a:pPr lvl="3" eaLnBrk="1" hangingPunct="1">
              <a:lnSpc>
                <a:spcPct val="100000"/>
              </a:lnSpc>
              <a:spcAft>
                <a:spcPts val="600"/>
              </a:spcAft>
              <a:defRPr/>
            </a:pPr>
            <a:r>
              <a:rPr lang="en-US" b="1" dirty="0"/>
              <a:t>The State, or the contractor</a:t>
            </a:r>
          </a:p>
          <a:p>
            <a:pPr lvl="2" eaLnBrk="1" hangingPunct="1">
              <a:lnSpc>
                <a:spcPct val="100000"/>
              </a:lnSpc>
              <a:spcAft>
                <a:spcPts val="600"/>
              </a:spcAft>
              <a:defRPr/>
            </a:pPr>
            <a:r>
              <a:rPr lang="en-US" dirty="0"/>
              <a:t>Or, a combination of outcomes, such as the vendor’s fault is upheld, but not the claimed damages amount</a:t>
            </a:r>
          </a:p>
        </p:txBody>
      </p:sp>
      <p:sp>
        <p:nvSpPr>
          <p:cNvPr id="6" name="Footer Placeholder 3">
            <a:extLst>
              <a:ext uri="{FF2B5EF4-FFF2-40B4-BE49-F238E27FC236}">
                <a16:creationId xmlns:a16="http://schemas.microsoft.com/office/drawing/2014/main" id="{BF151D17-2178-4E3B-A14C-DB6AD0D3FAE2}"/>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F0D3BF6-4FF3-4B6D-8CE5-BD313CE859BA}"/>
              </a:ext>
            </a:extLst>
          </p:cNvPr>
          <p:cNvSpPr>
            <a:spLocks noGrp="1"/>
          </p:cNvSpPr>
          <p:nvPr>
            <p:ph type="sldNum" sz="quarter" idx="12"/>
          </p:nvPr>
        </p:nvSpPr>
        <p:spPr/>
        <p:txBody>
          <a:bodyPr/>
          <a:lstStyle/>
          <a:p>
            <a:pPr>
              <a:defRPr/>
            </a:pPr>
            <a:fld id="{3238FC29-65CB-4065-9098-84085FD18E60}" type="slidenum">
              <a:rPr lang="en-US" altLang="en-US"/>
              <a:pPr>
                <a:defRPr/>
              </a:pPr>
              <a:t>511</a:t>
            </a:fld>
            <a:endParaRPr lang="en-US" altLang="en-US" dirty="0"/>
          </a:p>
        </p:txBody>
      </p:sp>
    </p:spTree>
    <p:extLst>
      <p:ext uri="{BB962C8B-B14F-4D97-AF65-F5344CB8AC3E}">
        <p14:creationId xmlns:p14="http://schemas.microsoft.com/office/powerpoint/2010/main" val="554809971"/>
      </p:ext>
    </p:extLst>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0646" name="Rectangle 2">
            <a:extLst>
              <a:ext uri="{FF2B5EF4-FFF2-40B4-BE49-F238E27FC236}">
                <a16:creationId xmlns:a16="http://schemas.microsoft.com/office/drawing/2014/main" id="{55E59726-7219-484D-A4DE-EDCE0654512A}"/>
              </a:ext>
            </a:extLst>
          </p:cNvPr>
          <p:cNvSpPr>
            <a:spLocks noGrp="1" noChangeArrowheads="1"/>
          </p:cNvSpPr>
          <p:nvPr>
            <p:ph type="title"/>
          </p:nvPr>
        </p:nvSpPr>
        <p:spPr>
          <a:xfrm>
            <a:off x="1981200" y="0"/>
            <a:ext cx="8153400" cy="9144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10019" name="Rectangle 3">
            <a:extLst>
              <a:ext uri="{FF2B5EF4-FFF2-40B4-BE49-F238E27FC236}">
                <a16:creationId xmlns:a16="http://schemas.microsoft.com/office/drawing/2014/main" id="{3ECC6049-5CBF-4536-BE79-1E132A57B894}"/>
              </a:ext>
            </a:extLst>
          </p:cNvPr>
          <p:cNvSpPr>
            <a:spLocks noGrp="1" noChangeArrowheads="1"/>
          </p:cNvSpPr>
          <p:nvPr>
            <p:ph idx="1"/>
          </p:nvPr>
        </p:nvSpPr>
        <p:spPr>
          <a:xfrm>
            <a:off x="108408" y="838200"/>
            <a:ext cx="11825926" cy="6019800"/>
          </a:xfrm>
        </p:spPr>
        <p:txBody>
          <a:bodyPr>
            <a:normAutofit/>
          </a:bodyPr>
          <a:lstStyle/>
          <a:p>
            <a:pPr eaLnBrk="1" hangingPunct="1">
              <a:lnSpc>
                <a:spcPct val="90000"/>
              </a:lnSpc>
              <a:spcBef>
                <a:spcPct val="15000"/>
              </a:spcBef>
              <a:defRPr/>
            </a:pPr>
            <a:r>
              <a:rPr lang="en-US" dirty="0"/>
              <a:t>For State contracts, issues of damages are initially determined by the Md. State Board of Contract Appeals </a:t>
            </a:r>
            <a:r>
              <a:rPr lang="en-US" sz="2800" dirty="0"/>
              <a:t>(Appeals Board)</a:t>
            </a:r>
            <a:endParaRPr lang="en-US" dirty="0"/>
          </a:p>
          <a:p>
            <a:pPr lvl="1" eaLnBrk="1" hangingPunct="1">
              <a:lnSpc>
                <a:spcPct val="90000"/>
              </a:lnSpc>
              <a:spcBef>
                <a:spcPct val="15000"/>
              </a:spcBef>
              <a:defRPr/>
            </a:pPr>
            <a:r>
              <a:rPr lang="en-US" dirty="0"/>
              <a:t>Decisions by the Appeals Board may be appealed to the courts, in this sequence </a:t>
            </a:r>
          </a:p>
          <a:p>
            <a:pPr lvl="2" eaLnBrk="1" hangingPunct="1">
              <a:lnSpc>
                <a:spcPct val="90000"/>
              </a:lnSpc>
              <a:spcBef>
                <a:spcPct val="15000"/>
              </a:spcBef>
              <a:defRPr/>
            </a:pPr>
            <a:r>
              <a:rPr lang="en-US" dirty="0"/>
              <a:t>Circuit court (each of the 24 jurisdictions has one)</a:t>
            </a:r>
          </a:p>
          <a:p>
            <a:pPr lvl="2" eaLnBrk="1" hangingPunct="1">
              <a:lnSpc>
                <a:spcPct val="90000"/>
              </a:lnSpc>
              <a:spcBef>
                <a:spcPct val="15000"/>
              </a:spcBef>
              <a:defRPr/>
            </a:pPr>
            <a:r>
              <a:rPr lang="en-US" dirty="0"/>
              <a:t>Court of Special Appeals (only 1)</a:t>
            </a:r>
          </a:p>
          <a:p>
            <a:pPr lvl="2" eaLnBrk="1" hangingPunct="1">
              <a:lnSpc>
                <a:spcPct val="90000"/>
              </a:lnSpc>
              <a:spcBef>
                <a:spcPct val="15000"/>
              </a:spcBef>
              <a:defRPr/>
            </a:pPr>
            <a:r>
              <a:rPr lang="en-US" dirty="0"/>
              <a:t>Court of Appeals (only 1)</a:t>
            </a:r>
          </a:p>
          <a:p>
            <a:pPr lvl="1" eaLnBrk="1" hangingPunct="1">
              <a:lnSpc>
                <a:spcPct val="90000"/>
              </a:lnSpc>
              <a:spcBef>
                <a:spcPct val="15000"/>
              </a:spcBef>
              <a:defRPr/>
            </a:pPr>
            <a:r>
              <a:rPr lang="en-US" dirty="0"/>
              <a:t>But appeals to the courts are rare, especially to the 2 highest courts</a:t>
            </a:r>
          </a:p>
          <a:p>
            <a:pPr eaLnBrk="1" hangingPunct="1">
              <a:lnSpc>
                <a:spcPct val="90000"/>
              </a:lnSpc>
              <a:spcBef>
                <a:spcPct val="15000"/>
              </a:spcBef>
              <a:defRPr/>
            </a:pPr>
            <a:r>
              <a:rPr lang="en-US" dirty="0"/>
              <a:t>Damages are a two-edged sword</a:t>
            </a:r>
          </a:p>
          <a:p>
            <a:pPr lvl="1" eaLnBrk="1" hangingPunct="1">
              <a:lnSpc>
                <a:spcPct val="90000"/>
              </a:lnSpc>
              <a:spcBef>
                <a:spcPct val="15000"/>
              </a:spcBef>
              <a:defRPr/>
            </a:pPr>
            <a:r>
              <a:rPr lang="en-US" dirty="0"/>
              <a:t>A contractor can seek damages against the State</a:t>
            </a:r>
          </a:p>
          <a:p>
            <a:pPr lvl="2" eaLnBrk="1" hangingPunct="1">
              <a:lnSpc>
                <a:spcPct val="90000"/>
              </a:lnSpc>
              <a:spcBef>
                <a:spcPct val="15000"/>
              </a:spcBef>
              <a:defRPr/>
            </a:pPr>
            <a:r>
              <a:rPr lang="en-US" dirty="0"/>
              <a:t>Payment for what it has performed under the contract</a:t>
            </a:r>
          </a:p>
        </p:txBody>
      </p:sp>
      <p:sp>
        <p:nvSpPr>
          <p:cNvPr id="6" name="Footer Placeholder 3">
            <a:extLst>
              <a:ext uri="{FF2B5EF4-FFF2-40B4-BE49-F238E27FC236}">
                <a16:creationId xmlns:a16="http://schemas.microsoft.com/office/drawing/2014/main" id="{05EE63E9-034B-4FF3-9A5E-8199422DDDF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54B843D-F330-4E68-AFBE-33053F0BCDAE}"/>
              </a:ext>
            </a:extLst>
          </p:cNvPr>
          <p:cNvSpPr>
            <a:spLocks noGrp="1"/>
          </p:cNvSpPr>
          <p:nvPr>
            <p:ph type="sldNum" sz="quarter" idx="12"/>
          </p:nvPr>
        </p:nvSpPr>
        <p:spPr/>
        <p:txBody>
          <a:bodyPr/>
          <a:lstStyle/>
          <a:p>
            <a:pPr>
              <a:defRPr/>
            </a:pPr>
            <a:fld id="{F3182D2A-26AD-40D6-B8C9-1574E6EB2E8E}" type="slidenum">
              <a:rPr lang="en-US" altLang="en-US"/>
              <a:pPr>
                <a:defRPr/>
              </a:pPr>
              <a:t>512</a:t>
            </a:fld>
            <a:endParaRPr lang="en-US" altLang="en-US" dirty="0"/>
          </a:p>
        </p:txBody>
      </p:sp>
      <p:sp>
        <p:nvSpPr>
          <p:cNvPr id="4" name="Footer Placeholder 3">
            <a:extLst>
              <a:ext uri="{FF2B5EF4-FFF2-40B4-BE49-F238E27FC236}">
                <a16:creationId xmlns:a16="http://schemas.microsoft.com/office/drawing/2014/main" id="{DC1B5B57-3659-4D8C-9B1B-3ABC0863EEA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553255092"/>
      </p:ext>
    </p:extLst>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1670" name="Rectangle 2">
            <a:extLst>
              <a:ext uri="{FF2B5EF4-FFF2-40B4-BE49-F238E27FC236}">
                <a16:creationId xmlns:a16="http://schemas.microsoft.com/office/drawing/2014/main" id="{D4002159-07B1-4A3E-9614-E90D711796D3}"/>
              </a:ext>
            </a:extLst>
          </p:cNvPr>
          <p:cNvSpPr>
            <a:spLocks noGrp="1" noChangeArrowheads="1"/>
          </p:cNvSpPr>
          <p:nvPr>
            <p:ph type="title"/>
          </p:nvPr>
        </p:nvSpPr>
        <p:spPr>
          <a:xfrm>
            <a:off x="1981200" y="0"/>
            <a:ext cx="8153400" cy="11430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11043" name="Rectangle 3">
            <a:extLst>
              <a:ext uri="{FF2B5EF4-FFF2-40B4-BE49-F238E27FC236}">
                <a16:creationId xmlns:a16="http://schemas.microsoft.com/office/drawing/2014/main" id="{47BF1434-D98D-4763-A106-612B5394D375}"/>
              </a:ext>
            </a:extLst>
          </p:cNvPr>
          <p:cNvSpPr>
            <a:spLocks noGrp="1" noChangeArrowheads="1"/>
          </p:cNvSpPr>
          <p:nvPr>
            <p:ph idx="1"/>
          </p:nvPr>
        </p:nvSpPr>
        <p:spPr>
          <a:xfrm>
            <a:off x="471339" y="1143000"/>
            <a:ext cx="11029361" cy="5715000"/>
          </a:xfrm>
        </p:spPr>
        <p:txBody>
          <a:bodyPr/>
          <a:lstStyle/>
          <a:p>
            <a:pPr eaLnBrk="1" hangingPunct="1">
              <a:defRPr/>
            </a:pPr>
            <a:r>
              <a:rPr lang="en-US" dirty="0"/>
              <a:t>Damages are a two-edged sword </a:t>
            </a:r>
            <a:r>
              <a:rPr lang="en-US" sz="2400" dirty="0"/>
              <a:t>(Cont’d)</a:t>
            </a:r>
            <a:endParaRPr lang="en-US" dirty="0"/>
          </a:p>
          <a:p>
            <a:pPr lvl="1" eaLnBrk="1" hangingPunct="1">
              <a:defRPr/>
            </a:pPr>
            <a:r>
              <a:rPr lang="en-US" dirty="0"/>
              <a:t>Whereas they are a type of safeguard for the State</a:t>
            </a:r>
          </a:p>
          <a:p>
            <a:pPr lvl="1" eaLnBrk="1" hangingPunct="1">
              <a:defRPr/>
            </a:pPr>
            <a:r>
              <a:rPr lang="en-US" dirty="0"/>
              <a:t>They are a type of liability to vendors</a:t>
            </a:r>
          </a:p>
          <a:p>
            <a:pPr lvl="2" eaLnBrk="1" hangingPunct="1">
              <a:defRPr/>
            </a:pPr>
            <a:r>
              <a:rPr lang="en-US" sz="2800" dirty="0"/>
              <a:t>At the beginning of the class various facets of risk were explored</a:t>
            </a:r>
          </a:p>
          <a:p>
            <a:pPr lvl="2" eaLnBrk="1" hangingPunct="1">
              <a:defRPr/>
            </a:pPr>
            <a:r>
              <a:rPr lang="en-US" sz="2800" dirty="0"/>
              <a:t>It was stated that people &amp; vendors try to avoid excessive risk</a:t>
            </a:r>
          </a:p>
          <a:p>
            <a:pPr lvl="2" eaLnBrk="1" hangingPunct="1">
              <a:defRPr/>
            </a:pPr>
            <a:r>
              <a:rPr lang="en-US" sz="2800" dirty="0"/>
              <a:t>Being liable for damages is a risk factor for vendors </a:t>
            </a:r>
          </a:p>
        </p:txBody>
      </p:sp>
      <p:sp>
        <p:nvSpPr>
          <p:cNvPr id="6" name="Footer Placeholder 3">
            <a:extLst>
              <a:ext uri="{FF2B5EF4-FFF2-40B4-BE49-F238E27FC236}">
                <a16:creationId xmlns:a16="http://schemas.microsoft.com/office/drawing/2014/main" id="{E6BDBB4E-2040-42CE-9912-85C40267E3B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382F0A7-E523-43EB-934F-5E0E2CE56C45}"/>
              </a:ext>
            </a:extLst>
          </p:cNvPr>
          <p:cNvSpPr>
            <a:spLocks noGrp="1"/>
          </p:cNvSpPr>
          <p:nvPr>
            <p:ph type="sldNum" sz="quarter" idx="12"/>
          </p:nvPr>
        </p:nvSpPr>
        <p:spPr/>
        <p:txBody>
          <a:bodyPr/>
          <a:lstStyle/>
          <a:p>
            <a:pPr>
              <a:defRPr/>
            </a:pPr>
            <a:fld id="{67E7A5E2-AF72-493C-8E39-81C17A9D85DD}" type="slidenum">
              <a:rPr lang="en-US" altLang="en-US"/>
              <a:pPr>
                <a:defRPr/>
              </a:pPr>
              <a:t>513</a:t>
            </a:fld>
            <a:endParaRPr lang="en-US" altLang="en-US" dirty="0"/>
          </a:p>
        </p:txBody>
      </p:sp>
    </p:spTree>
    <p:extLst>
      <p:ext uri="{BB962C8B-B14F-4D97-AF65-F5344CB8AC3E}">
        <p14:creationId xmlns:p14="http://schemas.microsoft.com/office/powerpoint/2010/main" val="169713377"/>
      </p:ext>
    </p:extLst>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2694" name="Rectangle 2">
            <a:extLst>
              <a:ext uri="{FF2B5EF4-FFF2-40B4-BE49-F238E27FC236}">
                <a16:creationId xmlns:a16="http://schemas.microsoft.com/office/drawing/2014/main" id="{49C3A039-BF16-4A55-9C96-7EE41069E025}"/>
              </a:ext>
            </a:extLst>
          </p:cNvPr>
          <p:cNvSpPr>
            <a:spLocks noGrp="1" noChangeArrowheads="1"/>
          </p:cNvSpPr>
          <p:nvPr>
            <p:ph type="title"/>
          </p:nvPr>
        </p:nvSpPr>
        <p:spPr>
          <a:xfrm>
            <a:off x="1981200" y="0"/>
            <a:ext cx="8153400" cy="9906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769475" name="Rectangle 3">
            <a:extLst>
              <a:ext uri="{FF2B5EF4-FFF2-40B4-BE49-F238E27FC236}">
                <a16:creationId xmlns:a16="http://schemas.microsoft.com/office/drawing/2014/main" id="{C0AE45C4-9145-475E-8F4B-E76677562AD7}"/>
              </a:ext>
            </a:extLst>
          </p:cNvPr>
          <p:cNvSpPr>
            <a:spLocks noGrp="1" noChangeArrowheads="1"/>
          </p:cNvSpPr>
          <p:nvPr>
            <p:ph idx="1"/>
          </p:nvPr>
        </p:nvSpPr>
        <p:spPr>
          <a:xfrm>
            <a:off x="323461" y="1371600"/>
            <a:ext cx="11485985" cy="5486400"/>
          </a:xfrm>
        </p:spPr>
        <p:txBody>
          <a:bodyPr>
            <a:normAutofit/>
          </a:bodyPr>
          <a:lstStyle/>
          <a:p>
            <a:pPr eaLnBrk="1" hangingPunct="1">
              <a:defRPr/>
            </a:pPr>
            <a:r>
              <a:rPr lang="en-US" dirty="0"/>
              <a:t>Most State contracts have a requirement for the contractor to </a:t>
            </a:r>
            <a:r>
              <a:rPr lang="en-US" dirty="0">
                <a:solidFill>
                  <a:srgbClr val="FFCC00"/>
                </a:solidFill>
              </a:rPr>
              <a:t>indemnify </a:t>
            </a:r>
            <a:r>
              <a:rPr lang="en-US" dirty="0"/>
              <a:t>the State and hold it harmless</a:t>
            </a:r>
          </a:p>
          <a:p>
            <a:pPr lvl="1" eaLnBrk="1" hangingPunct="1">
              <a:defRPr/>
            </a:pPr>
            <a:r>
              <a:rPr lang="en-US" sz="3200" dirty="0"/>
              <a:t>There is no mandatory clause for this, but most contracts have generic words to this effect</a:t>
            </a:r>
          </a:p>
          <a:p>
            <a:pPr lvl="1" eaLnBrk="1" hangingPunct="1">
              <a:defRPr/>
            </a:pPr>
            <a:r>
              <a:rPr lang="en-US" sz="3200" dirty="0"/>
              <a:t>Even if there are required levels of insurance, bonds, etc.. there can still be an </a:t>
            </a:r>
            <a:r>
              <a:rPr lang="en-US" sz="3200" dirty="0">
                <a:solidFill>
                  <a:srgbClr val="FFFF99"/>
                </a:solidFill>
              </a:rPr>
              <a:t>indemnification </a:t>
            </a:r>
            <a:r>
              <a:rPr lang="en-US" sz="3200" dirty="0"/>
              <a:t>clause </a:t>
            </a:r>
          </a:p>
        </p:txBody>
      </p:sp>
      <p:sp>
        <p:nvSpPr>
          <p:cNvPr id="6" name="Footer Placeholder 3">
            <a:extLst>
              <a:ext uri="{FF2B5EF4-FFF2-40B4-BE49-F238E27FC236}">
                <a16:creationId xmlns:a16="http://schemas.microsoft.com/office/drawing/2014/main" id="{A61155AE-E448-40EF-A3EC-8F13CE4F0DF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E429030-1206-4F60-ABDD-748B1277AACB}"/>
              </a:ext>
            </a:extLst>
          </p:cNvPr>
          <p:cNvSpPr>
            <a:spLocks noGrp="1"/>
          </p:cNvSpPr>
          <p:nvPr>
            <p:ph type="sldNum" sz="quarter" idx="12"/>
          </p:nvPr>
        </p:nvSpPr>
        <p:spPr/>
        <p:txBody>
          <a:bodyPr/>
          <a:lstStyle/>
          <a:p>
            <a:pPr>
              <a:defRPr/>
            </a:pPr>
            <a:fld id="{4AA85AAA-2AAF-4BBF-8D89-D3C5D3520701}" type="slidenum">
              <a:rPr lang="en-US" altLang="en-US"/>
              <a:pPr>
                <a:defRPr/>
              </a:pPr>
              <a:t>514</a:t>
            </a:fld>
            <a:endParaRPr lang="en-US" altLang="en-US" dirty="0"/>
          </a:p>
        </p:txBody>
      </p:sp>
      <p:sp>
        <p:nvSpPr>
          <p:cNvPr id="5" name="Slide Number Placeholder 4">
            <a:extLst>
              <a:ext uri="{FF2B5EF4-FFF2-40B4-BE49-F238E27FC236}">
                <a16:creationId xmlns:a16="http://schemas.microsoft.com/office/drawing/2014/main" id="{3DB561ED-8F3F-4AE8-B0D0-C25DE14EC6E1}"/>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077425230"/>
      </p:ext>
    </p:extLst>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718" name="Rectangle 2">
            <a:extLst>
              <a:ext uri="{FF2B5EF4-FFF2-40B4-BE49-F238E27FC236}">
                <a16:creationId xmlns:a16="http://schemas.microsoft.com/office/drawing/2014/main" id="{78AC3F82-EA35-4DCB-A3B1-31ADA5263B0B}"/>
              </a:ext>
            </a:extLst>
          </p:cNvPr>
          <p:cNvSpPr>
            <a:spLocks noGrp="1" noChangeArrowheads="1"/>
          </p:cNvSpPr>
          <p:nvPr>
            <p:ph type="title"/>
          </p:nvPr>
        </p:nvSpPr>
        <p:spPr>
          <a:xfrm>
            <a:off x="1981200" y="0"/>
            <a:ext cx="8153400" cy="7620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12067" name="Rectangle 3">
            <a:extLst>
              <a:ext uri="{FF2B5EF4-FFF2-40B4-BE49-F238E27FC236}">
                <a16:creationId xmlns:a16="http://schemas.microsoft.com/office/drawing/2014/main" id="{4547A482-40F4-43B8-9AC5-385B43965E63}"/>
              </a:ext>
            </a:extLst>
          </p:cNvPr>
          <p:cNvSpPr>
            <a:spLocks noGrp="1" noChangeArrowheads="1"/>
          </p:cNvSpPr>
          <p:nvPr>
            <p:ph idx="1"/>
          </p:nvPr>
        </p:nvSpPr>
        <p:spPr>
          <a:xfrm>
            <a:off x="438346" y="914400"/>
            <a:ext cx="11430192" cy="5943600"/>
          </a:xfrm>
        </p:spPr>
        <p:txBody>
          <a:bodyPr>
            <a:normAutofit/>
          </a:bodyPr>
          <a:lstStyle/>
          <a:p>
            <a:pPr eaLnBrk="1" hangingPunct="1">
              <a:lnSpc>
                <a:spcPct val="95000"/>
              </a:lnSpc>
              <a:defRPr/>
            </a:pPr>
            <a:r>
              <a:rPr lang="en-US" dirty="0"/>
              <a:t>Insurance, bonds, etc.. help assure that, when justified, damages/liability will be paid</a:t>
            </a:r>
          </a:p>
          <a:p>
            <a:pPr eaLnBrk="1" hangingPunct="1">
              <a:lnSpc>
                <a:spcPct val="95000"/>
              </a:lnSpc>
              <a:defRPr/>
            </a:pPr>
            <a:r>
              <a:rPr lang="en-US" dirty="0"/>
              <a:t>Even without these, or in addition to the levels required by a particular State contract, damages are available to the extent:</a:t>
            </a:r>
          </a:p>
          <a:p>
            <a:pPr lvl="1" eaLnBrk="1" hangingPunct="1">
              <a:lnSpc>
                <a:spcPct val="95000"/>
              </a:lnSpc>
              <a:defRPr/>
            </a:pPr>
            <a:r>
              <a:rPr lang="en-US" dirty="0"/>
              <a:t>They can be proven in a legal proceeding</a:t>
            </a:r>
          </a:p>
          <a:p>
            <a:pPr lvl="1" eaLnBrk="1" hangingPunct="1">
              <a:lnSpc>
                <a:spcPct val="95000"/>
              </a:lnSpc>
              <a:defRPr/>
            </a:pPr>
            <a:r>
              <a:rPr lang="en-US" dirty="0"/>
              <a:t>That a judgment in the State’s favor can be collected from the contractor</a:t>
            </a:r>
          </a:p>
          <a:p>
            <a:pPr lvl="2" eaLnBrk="1" hangingPunct="1">
              <a:lnSpc>
                <a:spcPct val="95000"/>
              </a:lnSpc>
              <a:defRPr/>
            </a:pPr>
            <a:r>
              <a:rPr lang="en-US" dirty="0"/>
              <a:t>But, a contractor may declare bankruptcy, so the judgment can be meaningless</a:t>
            </a:r>
          </a:p>
          <a:p>
            <a:pPr lvl="2" eaLnBrk="1" hangingPunct="1">
              <a:lnSpc>
                <a:spcPct val="95000"/>
              </a:lnSpc>
              <a:defRPr/>
            </a:pPr>
            <a:r>
              <a:rPr lang="en-US" dirty="0"/>
              <a:t>Or, the State may need to seek additional legal proceedings to collect a judgment</a:t>
            </a:r>
          </a:p>
        </p:txBody>
      </p:sp>
      <p:sp>
        <p:nvSpPr>
          <p:cNvPr id="6" name="Footer Placeholder 3">
            <a:extLst>
              <a:ext uri="{FF2B5EF4-FFF2-40B4-BE49-F238E27FC236}">
                <a16:creationId xmlns:a16="http://schemas.microsoft.com/office/drawing/2014/main" id="{F374BE47-AA09-40B9-A113-BC4BD0230DC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4A073FA-39F8-440B-B7BA-D3332A023AF3}"/>
              </a:ext>
            </a:extLst>
          </p:cNvPr>
          <p:cNvSpPr>
            <a:spLocks noGrp="1"/>
          </p:cNvSpPr>
          <p:nvPr>
            <p:ph type="sldNum" sz="quarter" idx="12"/>
          </p:nvPr>
        </p:nvSpPr>
        <p:spPr/>
        <p:txBody>
          <a:bodyPr/>
          <a:lstStyle/>
          <a:p>
            <a:pPr>
              <a:defRPr/>
            </a:pPr>
            <a:fld id="{09F7A0BE-C75A-4844-98FF-083729050EA7}" type="slidenum">
              <a:rPr lang="en-US" altLang="en-US"/>
              <a:pPr>
                <a:defRPr/>
              </a:pPr>
              <a:t>515</a:t>
            </a:fld>
            <a:endParaRPr lang="en-US" altLang="en-US" dirty="0"/>
          </a:p>
        </p:txBody>
      </p:sp>
    </p:spTree>
    <p:extLst>
      <p:ext uri="{BB962C8B-B14F-4D97-AF65-F5344CB8AC3E}">
        <p14:creationId xmlns:p14="http://schemas.microsoft.com/office/powerpoint/2010/main" val="1396244310"/>
      </p:ext>
    </p:extLst>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4742" name="Rectangle 2">
            <a:extLst>
              <a:ext uri="{FF2B5EF4-FFF2-40B4-BE49-F238E27FC236}">
                <a16:creationId xmlns:a16="http://schemas.microsoft.com/office/drawing/2014/main" id="{338BF52E-A787-44FA-BAD4-5CFB6FB8EFB0}"/>
              </a:ext>
            </a:extLst>
          </p:cNvPr>
          <p:cNvSpPr>
            <a:spLocks noGrp="1" noChangeArrowheads="1"/>
          </p:cNvSpPr>
          <p:nvPr>
            <p:ph type="title"/>
          </p:nvPr>
        </p:nvSpPr>
        <p:spPr>
          <a:xfrm>
            <a:off x="1981200" y="228600"/>
            <a:ext cx="8153400" cy="609600"/>
          </a:xfrm>
        </p:spPr>
        <p:txBody>
          <a:bodyPr>
            <a:normAutofit fontScale="90000"/>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13091" name="Rectangle 3">
            <a:extLst>
              <a:ext uri="{FF2B5EF4-FFF2-40B4-BE49-F238E27FC236}">
                <a16:creationId xmlns:a16="http://schemas.microsoft.com/office/drawing/2014/main" id="{A6AACBF9-3434-4630-83E9-0F1983069492}"/>
              </a:ext>
            </a:extLst>
          </p:cNvPr>
          <p:cNvSpPr>
            <a:spLocks noGrp="1" noChangeArrowheads="1"/>
          </p:cNvSpPr>
          <p:nvPr>
            <p:ph idx="1"/>
          </p:nvPr>
        </p:nvSpPr>
        <p:spPr>
          <a:xfrm>
            <a:off x="485480" y="1066800"/>
            <a:ext cx="11383058" cy="5562600"/>
          </a:xfrm>
        </p:spPr>
        <p:txBody>
          <a:bodyPr>
            <a:normAutofit lnSpcReduction="10000"/>
          </a:bodyPr>
          <a:lstStyle/>
          <a:p>
            <a:pPr eaLnBrk="1" hangingPunct="1">
              <a:defRPr/>
            </a:pPr>
            <a:r>
              <a:rPr lang="en-US" sz="2800" dirty="0"/>
              <a:t>Due to the inclusion of an indemnity clause, vendors may decide not to compete for certain State contracts</a:t>
            </a:r>
          </a:p>
          <a:p>
            <a:pPr lvl="1" eaLnBrk="1" hangingPunct="1">
              <a:defRPr/>
            </a:pPr>
            <a:r>
              <a:rPr lang="en-US" sz="2400" dirty="0"/>
              <a:t>If they perceive that the risk of having damages invoked against them is too high</a:t>
            </a:r>
          </a:p>
          <a:p>
            <a:pPr lvl="1" eaLnBrk="1" hangingPunct="1">
              <a:defRPr/>
            </a:pPr>
            <a:r>
              <a:rPr lang="en-US" sz="2400" dirty="0"/>
              <a:t>Just like any perceived high level of risk, including insurance levels or bonding that are perceived to be too high, can also cause vendors not to compete</a:t>
            </a:r>
          </a:p>
          <a:p>
            <a:pPr eaLnBrk="1" hangingPunct="1">
              <a:defRPr/>
            </a:pPr>
            <a:r>
              <a:rPr lang="en-US" sz="2800" dirty="0"/>
              <a:t>Vendors not competing for State contracts mean the State must:</a:t>
            </a:r>
          </a:p>
          <a:p>
            <a:pPr lvl="1" eaLnBrk="1" hangingPunct="1">
              <a:defRPr/>
            </a:pPr>
            <a:r>
              <a:rPr lang="en-US" sz="2400" dirty="0"/>
              <a:t>Do what is needed itself</a:t>
            </a:r>
          </a:p>
          <a:p>
            <a:pPr lvl="1" eaLnBrk="1" hangingPunct="1">
              <a:defRPr/>
            </a:pPr>
            <a:r>
              <a:rPr lang="en-US" sz="2400" dirty="0"/>
              <a:t>Do without the subject of the intended contract</a:t>
            </a:r>
          </a:p>
          <a:p>
            <a:pPr lvl="1" eaLnBrk="1" hangingPunct="1">
              <a:defRPr/>
            </a:pPr>
            <a:r>
              <a:rPr lang="en-US" sz="2400" dirty="0"/>
              <a:t>Pay more to overcome vendors’ hesitancy </a:t>
            </a:r>
          </a:p>
        </p:txBody>
      </p:sp>
      <p:sp>
        <p:nvSpPr>
          <p:cNvPr id="6" name="Footer Placeholder 3">
            <a:extLst>
              <a:ext uri="{FF2B5EF4-FFF2-40B4-BE49-F238E27FC236}">
                <a16:creationId xmlns:a16="http://schemas.microsoft.com/office/drawing/2014/main" id="{83CCB103-30E4-4DD0-85E2-9FA7EDF36A5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F8B87AB-6656-4E73-8D30-AD03F07ACFAC}"/>
              </a:ext>
            </a:extLst>
          </p:cNvPr>
          <p:cNvSpPr>
            <a:spLocks noGrp="1"/>
          </p:cNvSpPr>
          <p:nvPr>
            <p:ph type="sldNum" sz="quarter" idx="12"/>
          </p:nvPr>
        </p:nvSpPr>
        <p:spPr/>
        <p:txBody>
          <a:bodyPr/>
          <a:lstStyle/>
          <a:p>
            <a:pPr>
              <a:defRPr/>
            </a:pPr>
            <a:fld id="{61964093-99D3-4D73-86EA-4827C38C3002}" type="slidenum">
              <a:rPr lang="en-US" altLang="en-US"/>
              <a:pPr>
                <a:defRPr/>
              </a:pPr>
              <a:t>516</a:t>
            </a:fld>
            <a:endParaRPr lang="en-US" altLang="en-US" dirty="0"/>
          </a:p>
        </p:txBody>
      </p:sp>
      <p:sp>
        <p:nvSpPr>
          <p:cNvPr id="4" name="Footer Placeholder 3">
            <a:extLst>
              <a:ext uri="{FF2B5EF4-FFF2-40B4-BE49-F238E27FC236}">
                <a16:creationId xmlns:a16="http://schemas.microsoft.com/office/drawing/2014/main" id="{FBC2DA0C-7D95-4D1F-86C7-D56709EA67C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4045170944"/>
      </p:ext>
    </p:extLst>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66" name="Rectangle 2">
            <a:extLst>
              <a:ext uri="{FF2B5EF4-FFF2-40B4-BE49-F238E27FC236}">
                <a16:creationId xmlns:a16="http://schemas.microsoft.com/office/drawing/2014/main" id="{5CB038BE-B878-4FEC-BACC-A81560A7D8E5}"/>
              </a:ext>
            </a:extLst>
          </p:cNvPr>
          <p:cNvSpPr>
            <a:spLocks noGrp="1" noChangeArrowheads="1"/>
          </p:cNvSpPr>
          <p:nvPr>
            <p:ph type="title"/>
          </p:nvPr>
        </p:nvSpPr>
        <p:spPr>
          <a:xfrm>
            <a:off x="1981200" y="152400"/>
            <a:ext cx="8153400" cy="685800"/>
          </a:xfrm>
        </p:spPr>
        <p:txBody>
          <a:bodyPr>
            <a:normAutofit/>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14115" name="Rectangle 3">
            <a:extLst>
              <a:ext uri="{FF2B5EF4-FFF2-40B4-BE49-F238E27FC236}">
                <a16:creationId xmlns:a16="http://schemas.microsoft.com/office/drawing/2014/main" id="{72AB986D-19D6-4576-B060-6A4DA3E496FC}"/>
              </a:ext>
            </a:extLst>
          </p:cNvPr>
          <p:cNvSpPr>
            <a:spLocks noGrp="1" noChangeArrowheads="1"/>
          </p:cNvSpPr>
          <p:nvPr>
            <p:ph idx="1"/>
          </p:nvPr>
        </p:nvSpPr>
        <p:spPr>
          <a:xfrm>
            <a:off x="382553" y="914400"/>
            <a:ext cx="11426894" cy="5943600"/>
          </a:xfrm>
        </p:spPr>
        <p:txBody>
          <a:bodyPr>
            <a:normAutofit/>
          </a:bodyPr>
          <a:lstStyle/>
          <a:p>
            <a:pPr eaLnBrk="1" hangingPunct="1">
              <a:lnSpc>
                <a:spcPct val="90000"/>
              </a:lnSpc>
              <a:defRPr/>
            </a:pPr>
            <a:r>
              <a:rPr lang="en-US" dirty="0"/>
              <a:t>A term frequently used by vendors is that the State imposes </a:t>
            </a:r>
            <a:r>
              <a:rPr lang="en-US" b="1" u="sng" dirty="0"/>
              <a:t>UNLIMITED LIABILITY</a:t>
            </a:r>
            <a:r>
              <a:rPr lang="en-US" dirty="0"/>
              <a:t> </a:t>
            </a:r>
          </a:p>
          <a:p>
            <a:pPr lvl="1" eaLnBrk="1" hangingPunct="1">
              <a:lnSpc>
                <a:spcPct val="90000"/>
              </a:lnSpc>
              <a:defRPr/>
            </a:pPr>
            <a:r>
              <a:rPr lang="en-US" dirty="0"/>
              <a:t>Unlimited Liability simply means there is no cap or limitation on the liability of a contractor </a:t>
            </a:r>
          </a:p>
          <a:p>
            <a:pPr lvl="1" eaLnBrk="1" hangingPunct="1">
              <a:lnSpc>
                <a:spcPct val="90000"/>
              </a:lnSpc>
              <a:defRPr/>
            </a:pPr>
            <a:r>
              <a:rPr lang="en-US" dirty="0"/>
              <a:t>“Unlimited Liability” isn’t used in State contracts</a:t>
            </a:r>
          </a:p>
          <a:p>
            <a:pPr lvl="1" eaLnBrk="1" hangingPunct="1">
              <a:lnSpc>
                <a:spcPct val="90000"/>
              </a:lnSpc>
              <a:defRPr/>
            </a:pPr>
            <a:r>
              <a:rPr lang="en-US" dirty="0"/>
              <a:t>But “indemnify and hold harmless” is and effectively means the same thing</a:t>
            </a:r>
          </a:p>
          <a:p>
            <a:pPr lvl="2" eaLnBrk="1" hangingPunct="1">
              <a:lnSpc>
                <a:spcPct val="90000"/>
              </a:lnSpc>
              <a:defRPr/>
            </a:pPr>
            <a:r>
              <a:rPr lang="en-US" dirty="0"/>
              <a:t>Based upon the underlying premise of damages, that </a:t>
            </a:r>
            <a:r>
              <a:rPr lang="en-US" dirty="0">
                <a:solidFill>
                  <a:srgbClr val="FFCC00"/>
                </a:solidFill>
              </a:rPr>
              <a:t>what is provable is collectable</a:t>
            </a:r>
          </a:p>
          <a:p>
            <a:pPr lvl="1" eaLnBrk="1" hangingPunct="1">
              <a:lnSpc>
                <a:spcPct val="90000"/>
              </a:lnSpc>
              <a:defRPr/>
            </a:pPr>
            <a:r>
              <a:rPr lang="en-US" dirty="0"/>
              <a:t>Even if there is no indemnity clause or no clause mentioning damages at all in a State contract</a:t>
            </a:r>
          </a:p>
          <a:p>
            <a:pPr lvl="2" eaLnBrk="1" hangingPunct="1">
              <a:lnSpc>
                <a:spcPct val="90000"/>
              </a:lnSpc>
              <a:defRPr/>
            </a:pPr>
            <a:r>
              <a:rPr lang="en-US" dirty="0"/>
              <a:t>The </a:t>
            </a:r>
            <a:r>
              <a:rPr lang="en-US" dirty="0">
                <a:solidFill>
                  <a:srgbClr val="FFCC00"/>
                </a:solidFill>
              </a:rPr>
              <a:t>damages that are provable, are collectable</a:t>
            </a:r>
            <a:r>
              <a:rPr lang="en-US" dirty="0"/>
              <a:t> doctrine still applies</a:t>
            </a:r>
          </a:p>
        </p:txBody>
      </p:sp>
      <p:sp>
        <p:nvSpPr>
          <p:cNvPr id="6" name="Footer Placeholder 3">
            <a:extLst>
              <a:ext uri="{FF2B5EF4-FFF2-40B4-BE49-F238E27FC236}">
                <a16:creationId xmlns:a16="http://schemas.microsoft.com/office/drawing/2014/main" id="{61631633-3B5F-4AF5-9BAB-E6F36394934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34AEA5B-834B-4E1D-B474-DFD5F6AA60B1}"/>
              </a:ext>
            </a:extLst>
          </p:cNvPr>
          <p:cNvSpPr>
            <a:spLocks noGrp="1"/>
          </p:cNvSpPr>
          <p:nvPr>
            <p:ph type="sldNum" sz="quarter" idx="12"/>
          </p:nvPr>
        </p:nvSpPr>
        <p:spPr/>
        <p:txBody>
          <a:bodyPr/>
          <a:lstStyle/>
          <a:p>
            <a:pPr>
              <a:defRPr/>
            </a:pPr>
            <a:fld id="{5A6442BA-2419-4A7B-851E-2BA7AB1EE3D0}" type="slidenum">
              <a:rPr lang="en-US" altLang="en-US"/>
              <a:pPr>
                <a:defRPr/>
              </a:pPr>
              <a:t>517</a:t>
            </a:fld>
            <a:endParaRPr lang="en-US" altLang="en-US" dirty="0"/>
          </a:p>
        </p:txBody>
      </p:sp>
    </p:spTree>
    <p:extLst>
      <p:ext uri="{BB962C8B-B14F-4D97-AF65-F5344CB8AC3E}">
        <p14:creationId xmlns:p14="http://schemas.microsoft.com/office/powerpoint/2010/main" val="2465500428"/>
      </p:ext>
    </p:extLst>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6790" name="Rectangle 2">
            <a:extLst>
              <a:ext uri="{FF2B5EF4-FFF2-40B4-BE49-F238E27FC236}">
                <a16:creationId xmlns:a16="http://schemas.microsoft.com/office/drawing/2014/main" id="{7B146D5A-F65F-4FA6-B0E0-9D79EDD1AA14}"/>
              </a:ext>
            </a:extLst>
          </p:cNvPr>
          <p:cNvSpPr>
            <a:spLocks noGrp="1" noChangeArrowheads="1"/>
          </p:cNvSpPr>
          <p:nvPr>
            <p:ph type="title"/>
          </p:nvPr>
        </p:nvSpPr>
        <p:spPr>
          <a:xfrm>
            <a:off x="1981200" y="0"/>
            <a:ext cx="8153400" cy="9906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15139" name="Rectangle 3">
            <a:extLst>
              <a:ext uri="{FF2B5EF4-FFF2-40B4-BE49-F238E27FC236}">
                <a16:creationId xmlns:a16="http://schemas.microsoft.com/office/drawing/2014/main" id="{9F1A9533-952B-43B7-8281-A0B4453F7E66}"/>
              </a:ext>
            </a:extLst>
          </p:cNvPr>
          <p:cNvSpPr>
            <a:spLocks noGrp="1" noChangeArrowheads="1"/>
          </p:cNvSpPr>
          <p:nvPr>
            <p:ph idx="1"/>
          </p:nvPr>
        </p:nvSpPr>
        <p:spPr>
          <a:xfrm>
            <a:off x="1676400" y="914400"/>
            <a:ext cx="8991600" cy="5791200"/>
          </a:xfrm>
        </p:spPr>
        <p:txBody>
          <a:bodyPr>
            <a:normAutofit fontScale="92500"/>
          </a:bodyPr>
          <a:lstStyle/>
          <a:p>
            <a:pPr eaLnBrk="1" hangingPunct="1">
              <a:lnSpc>
                <a:spcPct val="90000"/>
              </a:lnSpc>
              <a:defRPr/>
            </a:pPr>
            <a:r>
              <a:rPr lang="en-US" dirty="0"/>
              <a:t>Decisions must be made in the Planning Stage regarding damages/liability</a:t>
            </a:r>
          </a:p>
          <a:p>
            <a:pPr eaLnBrk="1" hangingPunct="1">
              <a:lnSpc>
                <a:spcPct val="90000"/>
              </a:lnSpc>
              <a:defRPr/>
            </a:pPr>
            <a:r>
              <a:rPr lang="en-US" dirty="0"/>
              <a:t>Whether to include:</a:t>
            </a:r>
          </a:p>
          <a:p>
            <a:pPr lvl="1" eaLnBrk="1" hangingPunct="1">
              <a:lnSpc>
                <a:spcPct val="90000"/>
              </a:lnSpc>
              <a:defRPr/>
            </a:pPr>
            <a:r>
              <a:rPr lang="en-US" dirty="0"/>
              <a:t>Insurance and/or bonds</a:t>
            </a:r>
          </a:p>
          <a:p>
            <a:pPr lvl="1" eaLnBrk="1" hangingPunct="1">
              <a:lnSpc>
                <a:spcPct val="90000"/>
              </a:lnSpc>
              <a:defRPr/>
            </a:pPr>
            <a:r>
              <a:rPr lang="en-US" dirty="0"/>
              <a:t>An indemnity/hold harmless clause</a:t>
            </a:r>
          </a:p>
          <a:p>
            <a:pPr lvl="1" eaLnBrk="1" hangingPunct="1">
              <a:lnSpc>
                <a:spcPct val="90000"/>
              </a:lnSpc>
              <a:defRPr/>
            </a:pPr>
            <a:r>
              <a:rPr lang="en-US" dirty="0"/>
              <a:t>Stringent performance/acceptance standards</a:t>
            </a:r>
          </a:p>
          <a:p>
            <a:pPr eaLnBrk="1" hangingPunct="1">
              <a:lnSpc>
                <a:spcPct val="90000"/>
              </a:lnSpc>
              <a:defRPr/>
            </a:pPr>
            <a:r>
              <a:rPr lang="en-US" dirty="0"/>
              <a:t>Or, whether to cap the liability/risk to vendors</a:t>
            </a:r>
          </a:p>
          <a:p>
            <a:pPr eaLnBrk="1" hangingPunct="1">
              <a:lnSpc>
                <a:spcPct val="90000"/>
              </a:lnSpc>
              <a:defRPr/>
            </a:pPr>
            <a:r>
              <a:rPr lang="en-US" dirty="0"/>
              <a:t>Must be measured against the perceived affect on competition</a:t>
            </a:r>
          </a:p>
          <a:p>
            <a:pPr lvl="2" eaLnBrk="1" hangingPunct="1">
              <a:lnSpc>
                <a:spcPct val="90000"/>
              </a:lnSpc>
              <a:defRPr/>
            </a:pPr>
            <a:r>
              <a:rPr lang="en-US" dirty="0"/>
              <a:t>Including the ability of small or minority firms to compete</a:t>
            </a:r>
          </a:p>
          <a:p>
            <a:pPr lvl="1" eaLnBrk="1" hangingPunct="1">
              <a:lnSpc>
                <a:spcPct val="90000"/>
              </a:lnSpc>
              <a:defRPr/>
            </a:pPr>
            <a:r>
              <a:rPr lang="en-US" dirty="0"/>
              <a:t>Which ultimately translates into an effect on </a:t>
            </a:r>
            <a:r>
              <a:rPr lang="en-US" b="1" dirty="0">
                <a:solidFill>
                  <a:srgbClr val="66FFFF"/>
                </a:solidFill>
              </a:rPr>
              <a:t>Price</a:t>
            </a:r>
          </a:p>
        </p:txBody>
      </p:sp>
      <p:sp>
        <p:nvSpPr>
          <p:cNvPr id="6" name="Footer Placeholder 3">
            <a:extLst>
              <a:ext uri="{FF2B5EF4-FFF2-40B4-BE49-F238E27FC236}">
                <a16:creationId xmlns:a16="http://schemas.microsoft.com/office/drawing/2014/main" id="{706E7E88-18D0-4B45-9210-9BD93DA0D8F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3526ED7-9E93-4A90-A3C7-A9E59130B330}"/>
              </a:ext>
            </a:extLst>
          </p:cNvPr>
          <p:cNvSpPr>
            <a:spLocks noGrp="1"/>
          </p:cNvSpPr>
          <p:nvPr>
            <p:ph type="sldNum" sz="quarter" idx="12"/>
          </p:nvPr>
        </p:nvSpPr>
        <p:spPr/>
        <p:txBody>
          <a:bodyPr/>
          <a:lstStyle/>
          <a:p>
            <a:pPr>
              <a:defRPr/>
            </a:pPr>
            <a:fld id="{20F0480E-8A0B-4C4C-8A69-6864C986A856}" type="slidenum">
              <a:rPr lang="en-US" altLang="en-US"/>
              <a:pPr>
                <a:defRPr/>
              </a:pPr>
              <a:t>518</a:t>
            </a:fld>
            <a:endParaRPr lang="en-US" altLang="en-US" dirty="0"/>
          </a:p>
        </p:txBody>
      </p:sp>
    </p:spTree>
    <p:extLst>
      <p:ext uri="{BB962C8B-B14F-4D97-AF65-F5344CB8AC3E}">
        <p14:creationId xmlns:p14="http://schemas.microsoft.com/office/powerpoint/2010/main" val="3677225332"/>
      </p:ext>
    </p:extLst>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7814" name="Rectangle 2">
            <a:extLst>
              <a:ext uri="{FF2B5EF4-FFF2-40B4-BE49-F238E27FC236}">
                <a16:creationId xmlns:a16="http://schemas.microsoft.com/office/drawing/2014/main" id="{49DD7078-0712-4438-9A14-C7C7AC5A8AF2}"/>
              </a:ext>
            </a:extLst>
          </p:cNvPr>
          <p:cNvSpPr>
            <a:spLocks noGrp="1" noChangeArrowheads="1"/>
          </p:cNvSpPr>
          <p:nvPr>
            <p:ph type="title"/>
          </p:nvPr>
        </p:nvSpPr>
        <p:spPr>
          <a:xfrm>
            <a:off x="1981200" y="0"/>
            <a:ext cx="8153400" cy="914400"/>
          </a:xfrm>
        </p:spPr>
        <p:txBody>
          <a:bodyPr/>
          <a:lstStyle/>
          <a:p>
            <a:pPr eaLnBrk="1" hangingPunct="1"/>
            <a:r>
              <a:rPr lang="en-US" altLang="en-US" sz="4000" dirty="0">
                <a:solidFill>
                  <a:srgbClr val="99FF33"/>
                </a:solidFill>
              </a:rPr>
              <a:t>Damages</a:t>
            </a:r>
            <a:r>
              <a:rPr lang="en-US" altLang="en-US" sz="2400" dirty="0">
                <a:solidFill>
                  <a:srgbClr val="99FF33"/>
                </a:solidFill>
              </a:rPr>
              <a:t> (Cont’d)</a:t>
            </a:r>
          </a:p>
        </p:txBody>
      </p:sp>
      <p:sp>
        <p:nvSpPr>
          <p:cNvPr id="1117187" name="Rectangle 3">
            <a:extLst>
              <a:ext uri="{FF2B5EF4-FFF2-40B4-BE49-F238E27FC236}">
                <a16:creationId xmlns:a16="http://schemas.microsoft.com/office/drawing/2014/main" id="{892AE97C-E2BF-43AD-980C-B418028E54A9}"/>
              </a:ext>
            </a:extLst>
          </p:cNvPr>
          <p:cNvSpPr>
            <a:spLocks noGrp="1" noChangeArrowheads="1"/>
          </p:cNvSpPr>
          <p:nvPr>
            <p:ph idx="1"/>
          </p:nvPr>
        </p:nvSpPr>
        <p:spPr>
          <a:xfrm>
            <a:off x="1752600" y="838200"/>
            <a:ext cx="8763000" cy="5791200"/>
          </a:xfrm>
        </p:spPr>
        <p:txBody>
          <a:bodyPr>
            <a:normAutofit lnSpcReduction="10000"/>
          </a:bodyPr>
          <a:lstStyle/>
          <a:p>
            <a:pPr eaLnBrk="1" hangingPunct="1">
              <a:lnSpc>
                <a:spcPct val="90000"/>
              </a:lnSpc>
              <a:defRPr/>
            </a:pPr>
            <a:r>
              <a:rPr lang="en-US" dirty="0"/>
              <a:t>A decision should be made whether to cap the potential liability/risk to vendors</a:t>
            </a:r>
          </a:p>
          <a:p>
            <a:pPr lvl="1" eaLnBrk="1" hangingPunct="1">
              <a:lnSpc>
                <a:spcPct val="90000"/>
              </a:lnSpc>
              <a:defRPr/>
            </a:pPr>
            <a:r>
              <a:rPr lang="en-US" dirty="0"/>
              <a:t>A specific clause limiting liability is needed for that to occur</a:t>
            </a:r>
          </a:p>
          <a:p>
            <a:pPr lvl="1" eaLnBrk="1" hangingPunct="1">
              <a:lnSpc>
                <a:spcPct val="90000"/>
              </a:lnSpc>
              <a:defRPr/>
            </a:pPr>
            <a:r>
              <a:rPr lang="en-US" dirty="0"/>
              <a:t>Without such a clause, liability is not limited</a:t>
            </a:r>
          </a:p>
          <a:p>
            <a:pPr lvl="1" eaLnBrk="1" hangingPunct="1">
              <a:lnSpc>
                <a:spcPct val="90000"/>
              </a:lnSpc>
              <a:defRPr/>
            </a:pPr>
            <a:r>
              <a:rPr lang="en-US" dirty="0"/>
              <a:t>If no decision is made, by default there will be unlimited liability </a:t>
            </a:r>
          </a:p>
          <a:p>
            <a:pPr eaLnBrk="1" hangingPunct="1">
              <a:lnSpc>
                <a:spcPct val="90000"/>
              </a:lnSpc>
              <a:defRPr/>
            </a:pPr>
            <a:r>
              <a:rPr lang="en-US" dirty="0"/>
              <a:t>The two typical ways to cap damages/liability are t</a:t>
            </a:r>
            <a:r>
              <a:rPr lang="en-US" sz="3600" dirty="0"/>
              <a:t>he establishment of:</a:t>
            </a:r>
          </a:p>
          <a:p>
            <a:pPr lvl="2" eaLnBrk="1" hangingPunct="1">
              <a:lnSpc>
                <a:spcPct val="90000"/>
              </a:lnSpc>
              <a:defRPr/>
            </a:pPr>
            <a:r>
              <a:rPr lang="en-US" sz="2800" dirty="0">
                <a:solidFill>
                  <a:srgbClr val="FFFF00"/>
                </a:solidFill>
              </a:rPr>
              <a:t>LIQUIDATED DAMAGES</a:t>
            </a:r>
            <a:r>
              <a:rPr lang="en-US" sz="2800" dirty="0"/>
              <a:t>; or,</a:t>
            </a:r>
          </a:p>
          <a:p>
            <a:pPr lvl="2" eaLnBrk="1" hangingPunct="1">
              <a:lnSpc>
                <a:spcPct val="90000"/>
              </a:lnSpc>
              <a:defRPr/>
            </a:pPr>
            <a:r>
              <a:rPr lang="en-US" sz="2800" dirty="0">
                <a:solidFill>
                  <a:srgbClr val="FFCC00"/>
                </a:solidFill>
              </a:rPr>
              <a:t>LIMITED LIABILITY</a:t>
            </a:r>
          </a:p>
          <a:p>
            <a:pPr lvl="3" eaLnBrk="1" hangingPunct="1">
              <a:lnSpc>
                <a:spcPct val="90000"/>
              </a:lnSpc>
              <a:defRPr/>
            </a:pPr>
            <a:r>
              <a:rPr lang="en-US" sz="2400" dirty="0"/>
              <a:t>A limitation on total liability </a:t>
            </a:r>
            <a:endParaRPr lang="en-US" dirty="0"/>
          </a:p>
        </p:txBody>
      </p:sp>
      <p:sp>
        <p:nvSpPr>
          <p:cNvPr id="6" name="Footer Placeholder 3">
            <a:extLst>
              <a:ext uri="{FF2B5EF4-FFF2-40B4-BE49-F238E27FC236}">
                <a16:creationId xmlns:a16="http://schemas.microsoft.com/office/drawing/2014/main" id="{7D2CD642-D21B-4ABD-B9D1-005162A299E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60E4B91-8794-4333-899F-28A672D023D8}"/>
              </a:ext>
            </a:extLst>
          </p:cNvPr>
          <p:cNvSpPr>
            <a:spLocks noGrp="1"/>
          </p:cNvSpPr>
          <p:nvPr>
            <p:ph type="sldNum" sz="quarter" idx="12"/>
          </p:nvPr>
        </p:nvSpPr>
        <p:spPr/>
        <p:txBody>
          <a:bodyPr/>
          <a:lstStyle/>
          <a:p>
            <a:pPr>
              <a:defRPr/>
            </a:pPr>
            <a:fld id="{711FDCC8-00CB-45E4-BC05-BE85FC47C4E8}" type="slidenum">
              <a:rPr lang="en-US" altLang="en-US"/>
              <a:pPr>
                <a:defRPr/>
              </a:pPr>
              <a:t>519</a:t>
            </a:fld>
            <a:endParaRPr lang="en-US" altLang="en-US" dirty="0"/>
          </a:p>
        </p:txBody>
      </p:sp>
    </p:spTree>
    <p:extLst>
      <p:ext uri="{BB962C8B-B14F-4D97-AF65-F5344CB8AC3E}">
        <p14:creationId xmlns:p14="http://schemas.microsoft.com/office/powerpoint/2010/main" val="3742255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E70E-D38D-4B63-9333-39AB49D250A7}"/>
              </a:ext>
            </a:extLst>
          </p:cNvPr>
          <p:cNvSpPr>
            <a:spLocks noGrp="1"/>
          </p:cNvSpPr>
          <p:nvPr>
            <p:ph type="title"/>
          </p:nvPr>
        </p:nvSpPr>
        <p:spPr/>
        <p:txBody>
          <a:bodyPr/>
          <a:lstStyle/>
          <a:p>
            <a:r>
              <a:rPr lang="en-US" b="0" dirty="0"/>
              <a:t>No no</a:t>
            </a:r>
            <a:r>
              <a:rPr lang="en-US" b="0" cap="none" dirty="0"/>
              <a:t>s! (Cringe Words)</a:t>
            </a:r>
            <a:endParaRPr lang="en-US" b="0" dirty="0"/>
          </a:p>
        </p:txBody>
      </p:sp>
      <p:sp>
        <p:nvSpPr>
          <p:cNvPr id="3" name="Content Placeholder 2">
            <a:extLst>
              <a:ext uri="{FF2B5EF4-FFF2-40B4-BE49-F238E27FC236}">
                <a16:creationId xmlns:a16="http://schemas.microsoft.com/office/drawing/2014/main" id="{28DC295E-E4CA-47AB-BF2C-9309D406D9B8}"/>
              </a:ext>
            </a:extLst>
          </p:cNvPr>
          <p:cNvSpPr>
            <a:spLocks noGrp="1"/>
          </p:cNvSpPr>
          <p:nvPr>
            <p:ph idx="1"/>
          </p:nvPr>
        </p:nvSpPr>
        <p:spPr>
          <a:xfrm>
            <a:off x="261257" y="1208315"/>
            <a:ext cx="11728580" cy="5411755"/>
          </a:xfrm>
        </p:spPr>
        <p:txBody>
          <a:bodyPr>
            <a:normAutofit fontScale="92500"/>
          </a:bodyPr>
          <a:lstStyle/>
          <a:p>
            <a:r>
              <a:rPr lang="en-US" dirty="0"/>
              <a:t>As mentioned later, it’s not just vendors who may need to thoroughly understand requirements</a:t>
            </a:r>
          </a:p>
          <a:p>
            <a:r>
              <a:rPr lang="en-US" dirty="0"/>
              <a:t>Are you absolutely sure that if push-came-to- shove (protest of a proposed award or contract claim) no vendor can produce:</a:t>
            </a:r>
          </a:p>
          <a:p>
            <a:pPr lvl="1"/>
            <a:r>
              <a:rPr lang="en-US" dirty="0"/>
              <a:t>Even 1 authoritative document on industry best practices that contradicts what the agency thinks is a best practice and wants, but didn’t specifically so state in the specifications</a:t>
            </a:r>
          </a:p>
          <a:p>
            <a:pPr lvl="1"/>
            <a:r>
              <a:rPr lang="en-US" dirty="0"/>
              <a:t>Even 1 authoritative witness to appear before the MSBCA to testify in opposition to what the agency says is a best practice and wants, but didn’t specifically so state in the specifications</a:t>
            </a:r>
          </a:p>
          <a:p>
            <a:pPr lvl="1"/>
            <a:endParaRPr lang="en-US" dirty="0"/>
          </a:p>
          <a:p>
            <a:endParaRPr lang="en-US" dirty="0"/>
          </a:p>
        </p:txBody>
      </p:sp>
      <p:sp>
        <p:nvSpPr>
          <p:cNvPr id="4" name="Footer Placeholder 3">
            <a:extLst>
              <a:ext uri="{FF2B5EF4-FFF2-40B4-BE49-F238E27FC236}">
                <a16:creationId xmlns:a16="http://schemas.microsoft.com/office/drawing/2014/main" id="{2D568D32-6197-4069-A659-399AE1A72CE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B96E2B5A-B684-403F-A6AB-D972EAD15E3C}"/>
              </a:ext>
            </a:extLst>
          </p:cNvPr>
          <p:cNvSpPr>
            <a:spLocks noGrp="1"/>
          </p:cNvSpPr>
          <p:nvPr>
            <p:ph type="sldNum" sz="quarter" idx="12"/>
          </p:nvPr>
        </p:nvSpPr>
        <p:spPr/>
        <p:txBody>
          <a:bodyPr/>
          <a:lstStyle/>
          <a:p>
            <a:fld id="{D57F1E4F-1CFF-5643-939E-02111984F565}" type="slidenum">
              <a:rPr lang="en-US" smtClean="0"/>
              <a:t>52</a:t>
            </a:fld>
            <a:endParaRPr lang="en-US" dirty="0"/>
          </a:p>
        </p:txBody>
      </p:sp>
    </p:spTree>
    <p:extLst>
      <p:ext uri="{BB962C8B-B14F-4D97-AF65-F5344CB8AC3E}">
        <p14:creationId xmlns:p14="http://schemas.microsoft.com/office/powerpoint/2010/main" val="2459058854"/>
      </p:ext>
    </p:extLst>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2" name="Rectangle 2">
            <a:extLst>
              <a:ext uri="{FF2B5EF4-FFF2-40B4-BE49-F238E27FC236}">
                <a16:creationId xmlns:a16="http://schemas.microsoft.com/office/drawing/2014/main" id="{A70711C3-C9EA-4C80-974D-F579D2F9DC4B}"/>
              </a:ext>
            </a:extLst>
          </p:cNvPr>
          <p:cNvSpPr>
            <a:spLocks noGrp="1" noChangeArrowheads="1"/>
          </p:cNvSpPr>
          <p:nvPr>
            <p:ph type="title"/>
          </p:nvPr>
        </p:nvSpPr>
        <p:spPr>
          <a:xfrm>
            <a:off x="1981200" y="1"/>
            <a:ext cx="8153400" cy="1420813"/>
          </a:xfrm>
        </p:spPr>
        <p:txBody>
          <a:bodyPr/>
          <a:lstStyle/>
          <a:p>
            <a:pPr eaLnBrk="1" hangingPunct="1">
              <a:defRPr/>
            </a:pPr>
            <a:r>
              <a:rPr lang="en-US" sz="4000" dirty="0"/>
              <a:t>Writing Specifications</a:t>
            </a:r>
            <a:r>
              <a:rPr lang="en-US" sz="4000" b="1" dirty="0">
                <a:solidFill>
                  <a:srgbClr val="FFFF00"/>
                </a:solidFill>
              </a:rPr>
              <a:t> </a:t>
            </a:r>
            <a:br>
              <a:rPr lang="en-US" sz="4000" b="1" dirty="0">
                <a:solidFill>
                  <a:srgbClr val="FFFF00"/>
                </a:solidFill>
              </a:rPr>
            </a:br>
            <a:r>
              <a:rPr lang="en-US" dirty="0">
                <a:solidFill>
                  <a:srgbClr val="99FF33"/>
                </a:solidFill>
              </a:rPr>
              <a:t>Limited Liability</a:t>
            </a:r>
            <a:endParaRPr lang="en-US" sz="2800" dirty="0">
              <a:solidFill>
                <a:srgbClr val="99FF33"/>
              </a:solidFill>
            </a:endParaRPr>
          </a:p>
        </p:txBody>
      </p:sp>
      <p:sp>
        <p:nvSpPr>
          <p:cNvPr id="1116163" name="Rectangle 3">
            <a:extLst>
              <a:ext uri="{FF2B5EF4-FFF2-40B4-BE49-F238E27FC236}">
                <a16:creationId xmlns:a16="http://schemas.microsoft.com/office/drawing/2014/main" id="{1F99E91F-B01B-4EB9-A7F3-C22BCB2B5B92}"/>
              </a:ext>
            </a:extLst>
          </p:cNvPr>
          <p:cNvSpPr>
            <a:spLocks noGrp="1" noChangeArrowheads="1"/>
          </p:cNvSpPr>
          <p:nvPr>
            <p:ph idx="1"/>
          </p:nvPr>
        </p:nvSpPr>
        <p:spPr>
          <a:xfrm>
            <a:off x="1676400" y="1600200"/>
            <a:ext cx="8991600" cy="4800600"/>
          </a:xfrm>
        </p:spPr>
        <p:txBody>
          <a:bodyPr>
            <a:normAutofit fontScale="92500" lnSpcReduction="10000"/>
          </a:bodyPr>
          <a:lstStyle/>
          <a:p>
            <a:pPr eaLnBrk="1" hangingPunct="1">
              <a:defRPr/>
            </a:pPr>
            <a:r>
              <a:rPr lang="en-US" dirty="0"/>
              <a:t>Very simply is a limitation on liability, specifically stated in the solicitation/contract</a:t>
            </a:r>
          </a:p>
          <a:p>
            <a:pPr eaLnBrk="1" hangingPunct="1">
              <a:defRPr/>
            </a:pPr>
            <a:r>
              <a:rPr lang="en-US" dirty="0"/>
              <a:t>Typical liability limitations:</a:t>
            </a:r>
          </a:p>
          <a:p>
            <a:pPr lvl="1" eaLnBrk="1" hangingPunct="1">
              <a:defRPr/>
            </a:pPr>
            <a:r>
              <a:rPr lang="en-US" dirty="0"/>
              <a:t>The value of bonds or insurance</a:t>
            </a:r>
          </a:p>
          <a:p>
            <a:pPr lvl="1" eaLnBrk="1" hangingPunct="1">
              <a:defRPr/>
            </a:pPr>
            <a:r>
              <a:rPr lang="en-US" dirty="0"/>
              <a:t>The value of total payments by the State to the contractor</a:t>
            </a:r>
          </a:p>
          <a:p>
            <a:pPr lvl="1" eaLnBrk="1" hangingPunct="1">
              <a:defRPr/>
            </a:pPr>
            <a:r>
              <a:rPr lang="en-US" dirty="0"/>
              <a:t>A multiple of total payments by the State to the contractor</a:t>
            </a:r>
          </a:p>
          <a:p>
            <a:pPr lvl="2" eaLnBrk="1" hangingPunct="1">
              <a:defRPr/>
            </a:pPr>
            <a:r>
              <a:rPr lang="en-US" dirty="0"/>
              <a:t>e.g., 2 times payments; 3 times payments; etc.. </a:t>
            </a:r>
          </a:p>
        </p:txBody>
      </p:sp>
      <p:sp>
        <p:nvSpPr>
          <p:cNvPr id="6" name="Footer Placeholder 3">
            <a:extLst>
              <a:ext uri="{FF2B5EF4-FFF2-40B4-BE49-F238E27FC236}">
                <a16:creationId xmlns:a16="http://schemas.microsoft.com/office/drawing/2014/main" id="{699581AC-C243-45D4-8296-90B09164240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A8C2D4E-AEEB-4ABD-8308-49D14014E94F}"/>
              </a:ext>
            </a:extLst>
          </p:cNvPr>
          <p:cNvSpPr>
            <a:spLocks noGrp="1"/>
          </p:cNvSpPr>
          <p:nvPr>
            <p:ph type="sldNum" sz="quarter" idx="12"/>
          </p:nvPr>
        </p:nvSpPr>
        <p:spPr/>
        <p:txBody>
          <a:bodyPr/>
          <a:lstStyle/>
          <a:p>
            <a:pPr>
              <a:defRPr/>
            </a:pPr>
            <a:fld id="{B6764B0C-2D77-4987-A948-31DC2D279350}" type="slidenum">
              <a:rPr lang="en-US" altLang="en-US"/>
              <a:pPr>
                <a:defRPr/>
              </a:pPr>
              <a:t>520</a:t>
            </a:fld>
            <a:endParaRPr lang="en-US" altLang="en-US" dirty="0"/>
          </a:p>
        </p:txBody>
      </p:sp>
      <p:sp>
        <p:nvSpPr>
          <p:cNvPr id="4" name="Footer Placeholder 3">
            <a:extLst>
              <a:ext uri="{FF2B5EF4-FFF2-40B4-BE49-F238E27FC236}">
                <a16:creationId xmlns:a16="http://schemas.microsoft.com/office/drawing/2014/main" id="{DB692915-19CF-4E5D-978B-AE2E7A2A650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C8E3AA2-BB54-4CA5-BE83-EA7F4BA20A6F}"/>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167907941"/>
      </p:ext>
    </p:extLst>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2274" name="Rectangle 2">
            <a:extLst>
              <a:ext uri="{FF2B5EF4-FFF2-40B4-BE49-F238E27FC236}">
                <a16:creationId xmlns:a16="http://schemas.microsoft.com/office/drawing/2014/main" id="{F63D468F-7C7B-4582-8F14-24930A34D227}"/>
              </a:ext>
            </a:extLst>
          </p:cNvPr>
          <p:cNvSpPr>
            <a:spLocks noGrp="1" noChangeArrowheads="1"/>
          </p:cNvSpPr>
          <p:nvPr>
            <p:ph type="title"/>
          </p:nvPr>
        </p:nvSpPr>
        <p:spPr>
          <a:xfrm>
            <a:off x="1981200" y="1"/>
            <a:ext cx="8153400" cy="1420813"/>
          </a:xfrm>
        </p:spPr>
        <p:txBody>
          <a:bodyPr/>
          <a:lstStyle/>
          <a:p>
            <a:pPr eaLnBrk="1" hangingPunct="1">
              <a:defRPr/>
            </a:pPr>
            <a:br>
              <a:rPr lang="en-US" sz="4000" b="1" dirty="0">
                <a:solidFill>
                  <a:srgbClr val="FFFF00"/>
                </a:solidFill>
              </a:rPr>
            </a:br>
            <a:r>
              <a:rPr lang="en-US" sz="4000" dirty="0">
                <a:solidFill>
                  <a:srgbClr val="99FF33"/>
                </a:solidFill>
              </a:rPr>
              <a:t>Limited Liability</a:t>
            </a:r>
            <a:endParaRPr lang="en-US" sz="2400" dirty="0">
              <a:solidFill>
                <a:srgbClr val="99FF33"/>
              </a:solidFill>
            </a:endParaRPr>
          </a:p>
        </p:txBody>
      </p:sp>
      <p:sp>
        <p:nvSpPr>
          <p:cNvPr id="2102275" name="Rectangle 3">
            <a:extLst>
              <a:ext uri="{FF2B5EF4-FFF2-40B4-BE49-F238E27FC236}">
                <a16:creationId xmlns:a16="http://schemas.microsoft.com/office/drawing/2014/main" id="{40E80544-9DC2-4EC9-AB36-CFDBCB25C718}"/>
              </a:ext>
            </a:extLst>
          </p:cNvPr>
          <p:cNvSpPr>
            <a:spLocks noGrp="1" noChangeArrowheads="1"/>
          </p:cNvSpPr>
          <p:nvPr>
            <p:ph idx="1"/>
          </p:nvPr>
        </p:nvSpPr>
        <p:spPr>
          <a:xfrm>
            <a:off x="1676400" y="1600200"/>
            <a:ext cx="8991600" cy="4800600"/>
          </a:xfrm>
        </p:spPr>
        <p:txBody>
          <a:bodyPr>
            <a:normAutofit fontScale="92500" lnSpcReduction="10000"/>
          </a:bodyPr>
          <a:lstStyle/>
          <a:p>
            <a:pPr eaLnBrk="1" hangingPunct="1">
              <a:defRPr/>
            </a:pPr>
            <a:r>
              <a:rPr lang="en-US" dirty="0"/>
              <a:t>Any limitation of liability for a contractor means there no longer is unlimited liability</a:t>
            </a:r>
          </a:p>
          <a:p>
            <a:pPr eaLnBrk="1" hangingPunct="1">
              <a:defRPr/>
            </a:pPr>
            <a:r>
              <a:rPr lang="en-US" dirty="0"/>
              <a:t>But some vendors still may not participate in any procurement when the liability is a multiple of the value of the contract</a:t>
            </a:r>
          </a:p>
          <a:p>
            <a:pPr lvl="1" eaLnBrk="1" hangingPunct="1">
              <a:defRPr/>
            </a:pPr>
            <a:r>
              <a:rPr lang="en-US" dirty="0"/>
              <a:t>Or, if there are not limitations on indirect or consequential damages, or on the ability of third parties to seek damages</a:t>
            </a:r>
          </a:p>
          <a:p>
            <a:pPr lvl="2" eaLnBrk="1" hangingPunct="1">
              <a:defRPr/>
            </a:pPr>
            <a:r>
              <a:rPr lang="en-US" dirty="0"/>
              <a:t>As discussed starting on the next slide</a:t>
            </a:r>
          </a:p>
        </p:txBody>
      </p:sp>
      <p:sp>
        <p:nvSpPr>
          <p:cNvPr id="6" name="Footer Placeholder 3">
            <a:extLst>
              <a:ext uri="{FF2B5EF4-FFF2-40B4-BE49-F238E27FC236}">
                <a16:creationId xmlns:a16="http://schemas.microsoft.com/office/drawing/2014/main" id="{4AAB64AB-008E-4447-A3C1-1C5616C084C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9D96063-2E3D-4A46-AA82-0C4CD79DC983}"/>
              </a:ext>
            </a:extLst>
          </p:cNvPr>
          <p:cNvSpPr>
            <a:spLocks noGrp="1"/>
          </p:cNvSpPr>
          <p:nvPr>
            <p:ph type="sldNum" sz="quarter" idx="12"/>
          </p:nvPr>
        </p:nvSpPr>
        <p:spPr/>
        <p:txBody>
          <a:bodyPr/>
          <a:lstStyle/>
          <a:p>
            <a:pPr>
              <a:defRPr/>
            </a:pPr>
            <a:fld id="{C63A19E6-61B2-47FF-98E1-F23D6D1A2F23}" type="slidenum">
              <a:rPr lang="en-US" altLang="en-US"/>
              <a:pPr>
                <a:defRPr/>
              </a:pPr>
              <a:t>521</a:t>
            </a:fld>
            <a:endParaRPr lang="en-US" altLang="en-US" dirty="0"/>
          </a:p>
        </p:txBody>
      </p:sp>
    </p:spTree>
    <p:extLst>
      <p:ext uri="{BB962C8B-B14F-4D97-AF65-F5344CB8AC3E}">
        <p14:creationId xmlns:p14="http://schemas.microsoft.com/office/powerpoint/2010/main" val="2501806016"/>
      </p:ext>
    </p:extLst>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0258" name="Rectangle 2">
            <a:extLst>
              <a:ext uri="{FF2B5EF4-FFF2-40B4-BE49-F238E27FC236}">
                <a16:creationId xmlns:a16="http://schemas.microsoft.com/office/drawing/2014/main" id="{D7A1EB9D-24E9-4910-8DA1-3FCA15E586C5}"/>
              </a:ext>
            </a:extLst>
          </p:cNvPr>
          <p:cNvSpPr>
            <a:spLocks noGrp="1" noChangeArrowheads="1"/>
          </p:cNvSpPr>
          <p:nvPr>
            <p:ph type="title"/>
          </p:nvPr>
        </p:nvSpPr>
        <p:spPr>
          <a:xfrm>
            <a:off x="1981200" y="152400"/>
            <a:ext cx="8153400" cy="914400"/>
          </a:xfrm>
        </p:spPr>
        <p:txBody>
          <a:bodyPr/>
          <a:lstStyle/>
          <a:p>
            <a:pPr eaLnBrk="1" hangingPunct="1">
              <a:defRPr/>
            </a:pPr>
            <a:r>
              <a:rPr lang="en-US" sz="4000" dirty="0">
                <a:solidFill>
                  <a:srgbClr val="99FF33"/>
                </a:solidFill>
              </a:rPr>
              <a:t>Limited Liability </a:t>
            </a:r>
            <a:r>
              <a:rPr lang="en-US" sz="2400" dirty="0">
                <a:solidFill>
                  <a:srgbClr val="99FF33"/>
                </a:solidFill>
              </a:rPr>
              <a:t>(Cont’d)</a:t>
            </a:r>
          </a:p>
        </p:txBody>
      </p:sp>
      <p:sp>
        <p:nvSpPr>
          <p:cNvPr id="1120259" name="Rectangle 3">
            <a:extLst>
              <a:ext uri="{FF2B5EF4-FFF2-40B4-BE49-F238E27FC236}">
                <a16:creationId xmlns:a16="http://schemas.microsoft.com/office/drawing/2014/main" id="{11B92906-2B96-4477-8DE7-8693D46206FA}"/>
              </a:ext>
            </a:extLst>
          </p:cNvPr>
          <p:cNvSpPr>
            <a:spLocks noGrp="1" noChangeArrowheads="1"/>
          </p:cNvSpPr>
          <p:nvPr>
            <p:ph idx="1"/>
          </p:nvPr>
        </p:nvSpPr>
        <p:spPr>
          <a:xfrm>
            <a:off x="1676400" y="1143000"/>
            <a:ext cx="8991600" cy="5562600"/>
          </a:xfrm>
        </p:spPr>
        <p:txBody>
          <a:bodyPr>
            <a:normAutofit/>
          </a:bodyPr>
          <a:lstStyle/>
          <a:p>
            <a:pPr eaLnBrk="1" hangingPunct="1">
              <a:lnSpc>
                <a:spcPct val="95000"/>
              </a:lnSpc>
              <a:defRPr/>
            </a:pPr>
            <a:r>
              <a:rPr lang="en-US" dirty="0"/>
              <a:t>A multiple of total payments by the State to the contractor may be used when:</a:t>
            </a:r>
          </a:p>
          <a:p>
            <a:pPr lvl="1" eaLnBrk="1" hangingPunct="1">
              <a:lnSpc>
                <a:spcPct val="95000"/>
              </a:lnSpc>
              <a:defRPr/>
            </a:pPr>
            <a:r>
              <a:rPr lang="en-US" dirty="0"/>
              <a:t>There may be a likelihood that the contractor’s actions or inaction could cause a higher level of loss to the State than what the contractor could be paid under a contract</a:t>
            </a:r>
          </a:p>
          <a:p>
            <a:pPr lvl="1" eaLnBrk="1" hangingPunct="1">
              <a:lnSpc>
                <a:spcPct val="95000"/>
              </a:lnSpc>
              <a:defRPr/>
            </a:pPr>
            <a:r>
              <a:rPr lang="en-US" dirty="0"/>
              <a:t>e.g., the contractor:</a:t>
            </a:r>
          </a:p>
          <a:p>
            <a:pPr lvl="2" eaLnBrk="1" hangingPunct="1">
              <a:lnSpc>
                <a:spcPct val="95000"/>
              </a:lnSpc>
              <a:defRPr/>
            </a:pPr>
            <a:r>
              <a:rPr lang="en-US" dirty="0"/>
              <a:t>Destroys thousands of records that must be recreated</a:t>
            </a:r>
          </a:p>
          <a:p>
            <a:pPr lvl="2" eaLnBrk="1" hangingPunct="1">
              <a:lnSpc>
                <a:spcPct val="95000"/>
              </a:lnSpc>
              <a:defRPr/>
            </a:pPr>
            <a:r>
              <a:rPr lang="en-US" dirty="0"/>
              <a:t>Causes damage to parts of a building or system other than just what it is working on</a:t>
            </a:r>
          </a:p>
          <a:p>
            <a:pPr lvl="2" eaLnBrk="1" hangingPunct="1">
              <a:lnSpc>
                <a:spcPct val="95000"/>
              </a:lnSpc>
              <a:defRPr/>
            </a:pPr>
            <a:r>
              <a:rPr lang="en-US" dirty="0"/>
              <a:t>Causes finished work to be torn out because there was not proper installation of items behind walls, etc..  </a:t>
            </a:r>
          </a:p>
        </p:txBody>
      </p:sp>
      <p:sp>
        <p:nvSpPr>
          <p:cNvPr id="6" name="Footer Placeholder 3">
            <a:extLst>
              <a:ext uri="{FF2B5EF4-FFF2-40B4-BE49-F238E27FC236}">
                <a16:creationId xmlns:a16="http://schemas.microsoft.com/office/drawing/2014/main" id="{E8F428E5-1F49-4E09-9239-5C7250B0E23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7F29882-75B9-47B7-9BDB-6AD50EAD85A1}"/>
              </a:ext>
            </a:extLst>
          </p:cNvPr>
          <p:cNvSpPr>
            <a:spLocks noGrp="1"/>
          </p:cNvSpPr>
          <p:nvPr>
            <p:ph type="sldNum" sz="quarter" idx="12"/>
          </p:nvPr>
        </p:nvSpPr>
        <p:spPr/>
        <p:txBody>
          <a:bodyPr/>
          <a:lstStyle/>
          <a:p>
            <a:pPr>
              <a:defRPr/>
            </a:pPr>
            <a:fld id="{A97FEE21-C2C5-4666-8C85-7E12585C2052}" type="slidenum">
              <a:rPr lang="en-US" altLang="en-US"/>
              <a:pPr>
                <a:defRPr/>
              </a:pPr>
              <a:t>522</a:t>
            </a:fld>
            <a:endParaRPr lang="en-US" altLang="en-US" dirty="0"/>
          </a:p>
        </p:txBody>
      </p:sp>
      <p:sp>
        <p:nvSpPr>
          <p:cNvPr id="4" name="Footer Placeholder 3">
            <a:extLst>
              <a:ext uri="{FF2B5EF4-FFF2-40B4-BE49-F238E27FC236}">
                <a16:creationId xmlns:a16="http://schemas.microsoft.com/office/drawing/2014/main" id="{A62C61C8-9368-43C6-BB8B-4808CCA006F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FF76A989-1C63-4B56-B623-E9C5792A8B76}"/>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145073534"/>
      </p:ext>
    </p:extLst>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8210" name="Rectangle 2">
            <a:extLst>
              <a:ext uri="{FF2B5EF4-FFF2-40B4-BE49-F238E27FC236}">
                <a16:creationId xmlns:a16="http://schemas.microsoft.com/office/drawing/2014/main" id="{03FBD578-E5AC-4514-A7AC-8CB9A3A4B7DD}"/>
              </a:ext>
            </a:extLst>
          </p:cNvPr>
          <p:cNvSpPr>
            <a:spLocks noGrp="1" noChangeArrowheads="1"/>
          </p:cNvSpPr>
          <p:nvPr>
            <p:ph type="title"/>
          </p:nvPr>
        </p:nvSpPr>
        <p:spPr>
          <a:xfrm>
            <a:off x="1981200" y="0"/>
            <a:ext cx="8153400" cy="990600"/>
          </a:xfrm>
        </p:spPr>
        <p:txBody>
          <a:bodyPr/>
          <a:lstStyle/>
          <a:p>
            <a:pPr eaLnBrk="1" hangingPunct="1">
              <a:defRPr/>
            </a:pPr>
            <a:r>
              <a:rPr lang="en-US" sz="4000" dirty="0">
                <a:solidFill>
                  <a:srgbClr val="99FF33"/>
                </a:solidFill>
              </a:rPr>
              <a:t>Limited Liability </a:t>
            </a:r>
            <a:r>
              <a:rPr lang="en-US" sz="2400" dirty="0">
                <a:solidFill>
                  <a:srgbClr val="99FF33"/>
                </a:solidFill>
              </a:rPr>
              <a:t>(Cont’d)</a:t>
            </a:r>
          </a:p>
        </p:txBody>
      </p:sp>
      <p:sp>
        <p:nvSpPr>
          <p:cNvPr id="1118211" name="Rectangle 3">
            <a:extLst>
              <a:ext uri="{FF2B5EF4-FFF2-40B4-BE49-F238E27FC236}">
                <a16:creationId xmlns:a16="http://schemas.microsoft.com/office/drawing/2014/main" id="{10F96FC2-A03F-45B3-9815-CC6D723848BB}"/>
              </a:ext>
            </a:extLst>
          </p:cNvPr>
          <p:cNvSpPr>
            <a:spLocks noGrp="1" noChangeArrowheads="1"/>
          </p:cNvSpPr>
          <p:nvPr>
            <p:ph idx="1"/>
          </p:nvPr>
        </p:nvSpPr>
        <p:spPr>
          <a:xfrm>
            <a:off x="499621" y="914400"/>
            <a:ext cx="11368917" cy="5552388"/>
          </a:xfrm>
        </p:spPr>
        <p:txBody>
          <a:bodyPr>
            <a:normAutofit/>
          </a:bodyPr>
          <a:lstStyle/>
          <a:p>
            <a:pPr eaLnBrk="1" hangingPunct="1">
              <a:lnSpc>
                <a:spcPct val="90000"/>
              </a:lnSpc>
              <a:spcBef>
                <a:spcPct val="15000"/>
              </a:spcBef>
              <a:defRPr/>
            </a:pPr>
            <a:r>
              <a:rPr lang="en-US" dirty="0"/>
              <a:t>Typically excluded from any limitation cap are  property damage, personal injury or death</a:t>
            </a:r>
          </a:p>
          <a:p>
            <a:pPr lvl="1" eaLnBrk="1" hangingPunct="1">
              <a:lnSpc>
                <a:spcPct val="90000"/>
              </a:lnSpc>
              <a:spcBef>
                <a:spcPct val="15000"/>
              </a:spcBef>
              <a:defRPr/>
            </a:pPr>
            <a:r>
              <a:rPr lang="en-US" dirty="0"/>
              <a:t>i.e., such occurrences will be paid at the actual loss amount</a:t>
            </a:r>
          </a:p>
          <a:p>
            <a:pPr eaLnBrk="1" hangingPunct="1">
              <a:lnSpc>
                <a:spcPct val="90000"/>
              </a:lnSpc>
              <a:spcBef>
                <a:spcPct val="15000"/>
              </a:spcBef>
              <a:defRPr/>
            </a:pPr>
            <a:r>
              <a:rPr lang="en-US" dirty="0"/>
              <a:t>There may be other limitation exclusions; e.g.</a:t>
            </a:r>
          </a:p>
          <a:p>
            <a:pPr lvl="1" eaLnBrk="1" hangingPunct="1">
              <a:lnSpc>
                <a:spcPct val="90000"/>
              </a:lnSpc>
              <a:spcBef>
                <a:spcPct val="15000"/>
              </a:spcBef>
              <a:defRPr/>
            </a:pPr>
            <a:r>
              <a:rPr lang="en-US" dirty="0"/>
              <a:t>No cap on patent or copyright infringement </a:t>
            </a:r>
          </a:p>
          <a:p>
            <a:pPr lvl="1" eaLnBrk="1" hangingPunct="1">
              <a:lnSpc>
                <a:spcPct val="90000"/>
              </a:lnSpc>
              <a:spcBef>
                <a:spcPct val="15000"/>
              </a:spcBef>
              <a:defRPr/>
            </a:pPr>
            <a:r>
              <a:rPr lang="en-US" dirty="0"/>
              <a:t>No cap on the re-creation of records</a:t>
            </a:r>
          </a:p>
          <a:p>
            <a:pPr lvl="1" eaLnBrk="1" hangingPunct="1">
              <a:lnSpc>
                <a:spcPct val="90000"/>
              </a:lnSpc>
              <a:spcBef>
                <a:spcPct val="15000"/>
              </a:spcBef>
              <a:defRPr/>
            </a:pPr>
            <a:r>
              <a:rPr lang="en-US" dirty="0"/>
              <a:t>The limitation doesn’t apply for malicious actions or fraud</a:t>
            </a:r>
          </a:p>
          <a:p>
            <a:pPr eaLnBrk="1" hangingPunct="1">
              <a:lnSpc>
                <a:spcPct val="90000"/>
              </a:lnSpc>
              <a:spcBef>
                <a:spcPct val="15000"/>
              </a:spcBef>
              <a:defRPr/>
            </a:pPr>
            <a:r>
              <a:rPr lang="en-US" dirty="0"/>
              <a:t>Exclusions from a liability cap increase the potential liability of a vendor beyond the stated multiple of contract value or finite cap</a:t>
            </a:r>
          </a:p>
        </p:txBody>
      </p:sp>
      <p:sp>
        <p:nvSpPr>
          <p:cNvPr id="6" name="Footer Placeholder 3">
            <a:extLst>
              <a:ext uri="{FF2B5EF4-FFF2-40B4-BE49-F238E27FC236}">
                <a16:creationId xmlns:a16="http://schemas.microsoft.com/office/drawing/2014/main" id="{8B88BFBF-D654-47C7-A40A-F3370363838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B9E4EFF-6E68-4D19-9879-74B7FB359A49}"/>
              </a:ext>
            </a:extLst>
          </p:cNvPr>
          <p:cNvSpPr>
            <a:spLocks noGrp="1"/>
          </p:cNvSpPr>
          <p:nvPr>
            <p:ph type="sldNum" sz="quarter" idx="12"/>
          </p:nvPr>
        </p:nvSpPr>
        <p:spPr/>
        <p:txBody>
          <a:bodyPr/>
          <a:lstStyle/>
          <a:p>
            <a:pPr>
              <a:defRPr/>
            </a:pPr>
            <a:fld id="{713A2C11-434D-4736-9140-6FA5C58CE561}" type="slidenum">
              <a:rPr lang="en-US" altLang="en-US"/>
              <a:pPr>
                <a:defRPr/>
              </a:pPr>
              <a:t>523</a:t>
            </a:fld>
            <a:endParaRPr lang="en-US" altLang="en-US" dirty="0"/>
          </a:p>
        </p:txBody>
      </p:sp>
    </p:spTree>
    <p:extLst>
      <p:ext uri="{BB962C8B-B14F-4D97-AF65-F5344CB8AC3E}">
        <p14:creationId xmlns:p14="http://schemas.microsoft.com/office/powerpoint/2010/main" val="342991777"/>
      </p:ext>
    </p:extLst>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4" name="Rectangle 2">
            <a:extLst>
              <a:ext uri="{FF2B5EF4-FFF2-40B4-BE49-F238E27FC236}">
                <a16:creationId xmlns:a16="http://schemas.microsoft.com/office/drawing/2014/main" id="{7817CD49-30F3-4AF8-AA6B-B177944D4A4C}"/>
              </a:ext>
            </a:extLst>
          </p:cNvPr>
          <p:cNvSpPr>
            <a:spLocks noGrp="1" noChangeArrowheads="1"/>
          </p:cNvSpPr>
          <p:nvPr>
            <p:ph type="title"/>
          </p:nvPr>
        </p:nvSpPr>
        <p:spPr>
          <a:xfrm>
            <a:off x="1981200" y="0"/>
            <a:ext cx="8153400" cy="1066800"/>
          </a:xfrm>
        </p:spPr>
        <p:txBody>
          <a:bodyPr/>
          <a:lstStyle/>
          <a:p>
            <a:pPr eaLnBrk="1" hangingPunct="1">
              <a:defRPr/>
            </a:pPr>
            <a:r>
              <a:rPr lang="en-US" sz="4000" dirty="0">
                <a:solidFill>
                  <a:srgbClr val="99FF33"/>
                </a:solidFill>
              </a:rPr>
              <a:t>Limited Liability </a:t>
            </a:r>
            <a:r>
              <a:rPr lang="en-US" sz="2400" dirty="0">
                <a:solidFill>
                  <a:srgbClr val="99FF33"/>
                </a:solidFill>
              </a:rPr>
              <a:t>(Cont’d)</a:t>
            </a:r>
          </a:p>
        </p:txBody>
      </p:sp>
      <p:sp>
        <p:nvSpPr>
          <p:cNvPr id="1119235" name="Rectangle 3">
            <a:extLst>
              <a:ext uri="{FF2B5EF4-FFF2-40B4-BE49-F238E27FC236}">
                <a16:creationId xmlns:a16="http://schemas.microsoft.com/office/drawing/2014/main" id="{CFA65EB7-04C7-40A9-95B0-C3F9F478B187}"/>
              </a:ext>
            </a:extLst>
          </p:cNvPr>
          <p:cNvSpPr>
            <a:spLocks noGrp="1" noChangeArrowheads="1"/>
          </p:cNvSpPr>
          <p:nvPr>
            <p:ph idx="1"/>
          </p:nvPr>
        </p:nvSpPr>
        <p:spPr>
          <a:xfrm>
            <a:off x="428920" y="838200"/>
            <a:ext cx="11439618" cy="6019800"/>
          </a:xfrm>
        </p:spPr>
        <p:txBody>
          <a:bodyPr>
            <a:normAutofit fontScale="92500"/>
          </a:bodyPr>
          <a:lstStyle/>
          <a:p>
            <a:pPr eaLnBrk="1" hangingPunct="1">
              <a:defRPr/>
            </a:pPr>
            <a:r>
              <a:rPr lang="en-US" dirty="0"/>
              <a:t>Usually there should not be further limitations on the liability of a contractor than the value, or a multiple of the value, of the contract </a:t>
            </a:r>
          </a:p>
          <a:p>
            <a:pPr lvl="1" eaLnBrk="1" hangingPunct="1">
              <a:defRPr/>
            </a:pPr>
            <a:r>
              <a:rPr lang="en-US" dirty="0"/>
              <a:t>Vendors frequently want to exclude indirect or consequential damages from the limitation</a:t>
            </a:r>
          </a:p>
          <a:p>
            <a:pPr lvl="1" eaLnBrk="1" hangingPunct="1">
              <a:defRPr/>
            </a:pPr>
            <a:r>
              <a:rPr lang="en-US" dirty="0"/>
              <a:t>However, agreeing to additional exclusions has the effect of increasing the limitation, which means increasing the risk to the State</a:t>
            </a:r>
          </a:p>
          <a:p>
            <a:pPr lvl="1" eaLnBrk="1" hangingPunct="1">
              <a:defRPr/>
            </a:pPr>
            <a:r>
              <a:rPr lang="en-US" dirty="0"/>
              <a:t>The limitation (liability cap) should be the only protection afforded vendors</a:t>
            </a:r>
          </a:p>
          <a:p>
            <a:pPr lvl="2" eaLnBrk="1" hangingPunct="1">
              <a:defRPr/>
            </a:pPr>
            <a:r>
              <a:rPr lang="en-US" dirty="0"/>
              <a:t>The State should reject requests for multiple or additional caps or exclusions on the potential amount of liability</a:t>
            </a:r>
          </a:p>
        </p:txBody>
      </p:sp>
      <p:sp>
        <p:nvSpPr>
          <p:cNvPr id="6" name="Footer Placeholder 3">
            <a:extLst>
              <a:ext uri="{FF2B5EF4-FFF2-40B4-BE49-F238E27FC236}">
                <a16:creationId xmlns:a16="http://schemas.microsoft.com/office/drawing/2014/main" id="{1B721ED4-4136-4166-BDAC-035CBE51460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EBB415B-84F4-4D01-A860-2D0332378BBF}"/>
              </a:ext>
            </a:extLst>
          </p:cNvPr>
          <p:cNvSpPr>
            <a:spLocks noGrp="1"/>
          </p:cNvSpPr>
          <p:nvPr>
            <p:ph type="sldNum" sz="quarter" idx="12"/>
          </p:nvPr>
        </p:nvSpPr>
        <p:spPr/>
        <p:txBody>
          <a:bodyPr/>
          <a:lstStyle/>
          <a:p>
            <a:pPr>
              <a:defRPr/>
            </a:pPr>
            <a:fld id="{7E7ED733-D697-4388-B6BF-FB96A017B725}" type="slidenum">
              <a:rPr lang="en-US" altLang="en-US"/>
              <a:pPr>
                <a:defRPr/>
              </a:pPr>
              <a:t>524</a:t>
            </a:fld>
            <a:endParaRPr lang="en-US" altLang="en-US" dirty="0"/>
          </a:p>
        </p:txBody>
      </p:sp>
      <p:sp>
        <p:nvSpPr>
          <p:cNvPr id="4" name="Footer Placeholder 3">
            <a:extLst>
              <a:ext uri="{FF2B5EF4-FFF2-40B4-BE49-F238E27FC236}">
                <a16:creationId xmlns:a16="http://schemas.microsoft.com/office/drawing/2014/main" id="{5CCC722F-30C6-4574-B793-D3301C147D88}"/>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613811138"/>
      </p:ext>
    </p:extLst>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1282" name="Rectangle 2">
            <a:extLst>
              <a:ext uri="{FF2B5EF4-FFF2-40B4-BE49-F238E27FC236}">
                <a16:creationId xmlns:a16="http://schemas.microsoft.com/office/drawing/2014/main" id="{FB680F94-B699-4755-BAE6-434BB28BF70C}"/>
              </a:ext>
            </a:extLst>
          </p:cNvPr>
          <p:cNvSpPr>
            <a:spLocks noGrp="1" noChangeArrowheads="1"/>
          </p:cNvSpPr>
          <p:nvPr>
            <p:ph type="title"/>
          </p:nvPr>
        </p:nvSpPr>
        <p:spPr>
          <a:xfrm>
            <a:off x="2057400" y="228600"/>
            <a:ext cx="8077200" cy="1371600"/>
          </a:xfrm>
        </p:spPr>
        <p:txBody>
          <a:bodyPr/>
          <a:lstStyle/>
          <a:p>
            <a:pPr eaLnBrk="1" hangingPunct="1">
              <a:defRPr/>
            </a:pPr>
            <a:r>
              <a:rPr lang="en-US" sz="3600" dirty="0"/>
              <a:t>Writing Specifications</a:t>
            </a:r>
            <a:br>
              <a:rPr lang="en-US" dirty="0">
                <a:solidFill>
                  <a:srgbClr val="FF6600"/>
                </a:solidFill>
              </a:rPr>
            </a:br>
            <a:r>
              <a:rPr lang="en-US" dirty="0">
                <a:solidFill>
                  <a:srgbClr val="99FF33"/>
                </a:solidFill>
                <a:effectLst/>
              </a:rPr>
              <a:t>Liquidated Damages</a:t>
            </a:r>
          </a:p>
        </p:txBody>
      </p:sp>
      <p:sp>
        <p:nvSpPr>
          <p:cNvPr id="1121283" name="Rectangle 3">
            <a:extLst>
              <a:ext uri="{FF2B5EF4-FFF2-40B4-BE49-F238E27FC236}">
                <a16:creationId xmlns:a16="http://schemas.microsoft.com/office/drawing/2014/main" id="{623ADC5E-CAB4-4319-ADDF-B17BE5DD3734}"/>
              </a:ext>
            </a:extLst>
          </p:cNvPr>
          <p:cNvSpPr>
            <a:spLocks noGrp="1" noChangeArrowheads="1"/>
          </p:cNvSpPr>
          <p:nvPr>
            <p:ph idx="1"/>
          </p:nvPr>
        </p:nvSpPr>
        <p:spPr>
          <a:xfrm>
            <a:off x="1676400" y="1752600"/>
            <a:ext cx="8991600" cy="4648200"/>
          </a:xfrm>
        </p:spPr>
        <p:txBody>
          <a:bodyPr>
            <a:normAutofit fontScale="92500" lnSpcReduction="20000"/>
          </a:bodyPr>
          <a:lstStyle/>
          <a:p>
            <a:pPr eaLnBrk="1" hangingPunct="1">
              <a:defRPr/>
            </a:pPr>
            <a:r>
              <a:rPr lang="en-US" sz="2800" dirty="0"/>
              <a:t>Whereas the general rule is that you can collect whatever level of damages you can prove</a:t>
            </a:r>
          </a:p>
          <a:p>
            <a:pPr eaLnBrk="1" hangingPunct="1">
              <a:defRPr/>
            </a:pPr>
            <a:r>
              <a:rPr lang="en-US" sz="2800" dirty="0"/>
              <a:t>Sometimes it’s hard to quantify exactly what the damages are</a:t>
            </a:r>
          </a:p>
          <a:p>
            <a:pPr eaLnBrk="1" hangingPunct="1">
              <a:defRPr/>
            </a:pPr>
            <a:r>
              <a:rPr lang="en-US" sz="2800" dirty="0"/>
              <a:t>It may also be desirable to seek an alternative to the prospect of fighting with a contractor over the claimed value of damages when there is no disagreement that the contractor has caused some damages</a:t>
            </a:r>
          </a:p>
          <a:p>
            <a:pPr eaLnBrk="1" hangingPunct="1">
              <a:defRPr/>
            </a:pPr>
            <a:r>
              <a:rPr lang="en-US" sz="2800" dirty="0"/>
              <a:t>A possible solution to all these issues is </a:t>
            </a:r>
            <a:r>
              <a:rPr lang="en-US" sz="2800" dirty="0">
                <a:solidFill>
                  <a:srgbClr val="33CCFF"/>
                </a:solidFill>
              </a:rPr>
              <a:t>liquidated damages</a:t>
            </a:r>
          </a:p>
        </p:txBody>
      </p:sp>
      <p:sp>
        <p:nvSpPr>
          <p:cNvPr id="6" name="Footer Placeholder 3">
            <a:extLst>
              <a:ext uri="{FF2B5EF4-FFF2-40B4-BE49-F238E27FC236}">
                <a16:creationId xmlns:a16="http://schemas.microsoft.com/office/drawing/2014/main" id="{56CDFE8C-B6FC-428F-ADDA-B416E295487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9D2E860-2809-4A18-A88F-2B6AC699B716}"/>
              </a:ext>
            </a:extLst>
          </p:cNvPr>
          <p:cNvSpPr>
            <a:spLocks noGrp="1"/>
          </p:cNvSpPr>
          <p:nvPr>
            <p:ph type="sldNum" sz="quarter" idx="12"/>
          </p:nvPr>
        </p:nvSpPr>
        <p:spPr/>
        <p:txBody>
          <a:bodyPr/>
          <a:lstStyle/>
          <a:p>
            <a:pPr>
              <a:defRPr/>
            </a:pPr>
            <a:fld id="{E5960C89-A2F0-4A0A-8878-AD09F55E948C}" type="slidenum">
              <a:rPr lang="en-US" altLang="en-US"/>
              <a:pPr>
                <a:defRPr/>
              </a:pPr>
              <a:t>525</a:t>
            </a:fld>
            <a:endParaRPr lang="en-US" altLang="en-US" dirty="0"/>
          </a:p>
        </p:txBody>
      </p:sp>
      <p:sp>
        <p:nvSpPr>
          <p:cNvPr id="4" name="Footer Placeholder 3">
            <a:extLst>
              <a:ext uri="{FF2B5EF4-FFF2-40B4-BE49-F238E27FC236}">
                <a16:creationId xmlns:a16="http://schemas.microsoft.com/office/drawing/2014/main" id="{03972C25-685D-4527-92DF-EF878E8E260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416385152"/>
      </p:ext>
    </p:extLst>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4982" name="Rectangle 2">
            <a:extLst>
              <a:ext uri="{FF2B5EF4-FFF2-40B4-BE49-F238E27FC236}">
                <a16:creationId xmlns:a16="http://schemas.microsoft.com/office/drawing/2014/main" id="{64E8EEAB-8C2D-428A-B76F-CBA550FB0AA7}"/>
              </a:ext>
            </a:extLst>
          </p:cNvPr>
          <p:cNvSpPr>
            <a:spLocks noGrp="1" noChangeArrowheads="1"/>
          </p:cNvSpPr>
          <p:nvPr>
            <p:ph type="title"/>
          </p:nvPr>
        </p:nvSpPr>
        <p:spPr>
          <a:xfrm>
            <a:off x="2057400" y="228600"/>
            <a:ext cx="8077200" cy="990600"/>
          </a:xfrm>
        </p:spPr>
        <p:txBody>
          <a:bodyPr/>
          <a:lstStyle/>
          <a:p>
            <a:pPr eaLnBrk="1" hangingPunct="1"/>
            <a:r>
              <a:rPr lang="en-US" altLang="en-US" sz="4000" dirty="0">
                <a:solidFill>
                  <a:srgbClr val="99FF33"/>
                </a:solidFill>
              </a:rPr>
              <a:t>Liquidated Damages </a:t>
            </a:r>
            <a:r>
              <a:rPr lang="en-US" altLang="en-US" sz="2400" dirty="0">
                <a:solidFill>
                  <a:srgbClr val="99FF33"/>
                </a:solidFill>
              </a:rPr>
              <a:t>(Cont’d)</a:t>
            </a:r>
            <a:endParaRPr lang="en-US" altLang="en-US" sz="4000" dirty="0">
              <a:solidFill>
                <a:srgbClr val="99FF33"/>
              </a:solidFill>
            </a:endParaRPr>
          </a:p>
        </p:txBody>
      </p:sp>
      <p:sp>
        <p:nvSpPr>
          <p:cNvPr id="1125379" name="Rectangle 3">
            <a:extLst>
              <a:ext uri="{FF2B5EF4-FFF2-40B4-BE49-F238E27FC236}">
                <a16:creationId xmlns:a16="http://schemas.microsoft.com/office/drawing/2014/main" id="{8B8D4552-3246-49AA-994D-2E0E9E2433B6}"/>
              </a:ext>
            </a:extLst>
          </p:cNvPr>
          <p:cNvSpPr>
            <a:spLocks noGrp="1" noChangeArrowheads="1"/>
          </p:cNvSpPr>
          <p:nvPr>
            <p:ph idx="1"/>
          </p:nvPr>
        </p:nvSpPr>
        <p:spPr>
          <a:xfrm>
            <a:off x="1676400" y="2133600"/>
            <a:ext cx="8839200" cy="4038600"/>
          </a:xfrm>
        </p:spPr>
        <p:txBody>
          <a:bodyPr>
            <a:normAutofit fontScale="92500"/>
          </a:bodyPr>
          <a:lstStyle/>
          <a:p>
            <a:pPr eaLnBrk="1" hangingPunct="1">
              <a:defRPr/>
            </a:pPr>
            <a:r>
              <a:rPr lang="en-US" dirty="0">
                <a:solidFill>
                  <a:srgbClr val="FFCC00"/>
                </a:solidFill>
              </a:rPr>
              <a:t>Liquidated Damages </a:t>
            </a:r>
            <a:r>
              <a:rPr lang="en-US" i="1" u="sng" dirty="0"/>
              <a:t>supposedly</a:t>
            </a:r>
            <a:r>
              <a:rPr lang="en-US" dirty="0"/>
              <a:t>:</a:t>
            </a:r>
          </a:p>
          <a:p>
            <a:pPr lvl="1" eaLnBrk="1" hangingPunct="1">
              <a:defRPr/>
            </a:pPr>
            <a:r>
              <a:rPr lang="en-US" dirty="0"/>
              <a:t>Are agreed to by both parties as representing a close approximation of actual damages</a:t>
            </a:r>
          </a:p>
          <a:p>
            <a:pPr lvl="1" eaLnBrk="1" hangingPunct="1">
              <a:defRPr/>
            </a:pPr>
            <a:r>
              <a:rPr lang="en-US" dirty="0"/>
              <a:t>Eliminates the possibility of the contractor arguing that a liquidated damage is really a penalty</a:t>
            </a:r>
          </a:p>
          <a:p>
            <a:pPr lvl="1" eaLnBrk="1" hangingPunct="1">
              <a:defRPr/>
            </a:pPr>
            <a:r>
              <a:rPr lang="en-US" dirty="0"/>
              <a:t>Eliminates having legal proceedings over the actual amount of damages </a:t>
            </a:r>
            <a:endParaRPr lang="en-US" dirty="0">
              <a:solidFill>
                <a:srgbClr val="33CCFF"/>
              </a:solidFill>
            </a:endParaRPr>
          </a:p>
        </p:txBody>
      </p:sp>
      <p:sp>
        <p:nvSpPr>
          <p:cNvPr id="6" name="Footer Placeholder 3">
            <a:extLst>
              <a:ext uri="{FF2B5EF4-FFF2-40B4-BE49-F238E27FC236}">
                <a16:creationId xmlns:a16="http://schemas.microsoft.com/office/drawing/2014/main" id="{EB0E954C-21D6-4F56-9736-64381E301EAD}"/>
              </a:ext>
            </a:extLst>
          </p:cNvPr>
          <p:cNvSpPr>
            <a:spLocks noGrp="1"/>
          </p:cNvSpPr>
          <p:nvPr>
            <p:ph type="ftr" sz="quarter" idx="11"/>
          </p:nvPr>
        </p:nvSpPr>
        <p:spPr>
          <a:xfrm>
            <a:off x="329680" y="6466114"/>
            <a:ext cx="9881120" cy="326572"/>
          </a:xfrm>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277787E-965C-469F-A7F6-FDE812B25CBC}"/>
              </a:ext>
            </a:extLst>
          </p:cNvPr>
          <p:cNvSpPr>
            <a:spLocks noGrp="1"/>
          </p:cNvSpPr>
          <p:nvPr>
            <p:ph type="sldNum" sz="quarter" idx="12"/>
          </p:nvPr>
        </p:nvSpPr>
        <p:spPr/>
        <p:txBody>
          <a:bodyPr/>
          <a:lstStyle/>
          <a:p>
            <a:pPr>
              <a:defRPr/>
            </a:pPr>
            <a:fld id="{2A16C4E7-118E-4DF5-AEBF-2F1C75D49839}" type="slidenum">
              <a:rPr lang="en-US" altLang="en-US"/>
              <a:pPr>
                <a:defRPr/>
              </a:pPr>
              <a:t>526</a:t>
            </a:fld>
            <a:endParaRPr lang="en-US" altLang="en-US" dirty="0"/>
          </a:p>
        </p:txBody>
      </p:sp>
      <p:sp>
        <p:nvSpPr>
          <p:cNvPr id="5" name="Slide Number Placeholder 4">
            <a:extLst>
              <a:ext uri="{FF2B5EF4-FFF2-40B4-BE49-F238E27FC236}">
                <a16:creationId xmlns:a16="http://schemas.microsoft.com/office/drawing/2014/main" id="{AAFB48E2-3D9F-4DF6-9F54-743C5AE6664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631462357"/>
      </p:ext>
    </p:extLst>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06" name="Rectangle 2">
            <a:extLst>
              <a:ext uri="{FF2B5EF4-FFF2-40B4-BE49-F238E27FC236}">
                <a16:creationId xmlns:a16="http://schemas.microsoft.com/office/drawing/2014/main" id="{E8561A54-9E36-4F6F-9560-C3862A02427D}"/>
              </a:ext>
            </a:extLst>
          </p:cNvPr>
          <p:cNvSpPr>
            <a:spLocks noGrp="1" noChangeArrowheads="1"/>
          </p:cNvSpPr>
          <p:nvPr>
            <p:ph type="title"/>
          </p:nvPr>
        </p:nvSpPr>
        <p:spPr>
          <a:xfrm>
            <a:off x="2057400" y="228600"/>
            <a:ext cx="8077200" cy="685800"/>
          </a:xfrm>
        </p:spPr>
        <p:txBody>
          <a:bodyPr>
            <a:normAutofit fontScale="90000"/>
          </a:bodyPr>
          <a:lstStyle/>
          <a:p>
            <a:pPr eaLnBrk="1" hangingPunct="1"/>
            <a:r>
              <a:rPr lang="en-US" altLang="en-US" sz="4000" dirty="0">
                <a:solidFill>
                  <a:srgbClr val="99FF33"/>
                </a:solidFill>
              </a:rPr>
              <a:t>Liquidated Damages (LD) </a:t>
            </a:r>
            <a:r>
              <a:rPr lang="en-US" altLang="en-US" sz="2400" dirty="0">
                <a:solidFill>
                  <a:srgbClr val="99FF33"/>
                </a:solidFill>
              </a:rPr>
              <a:t>(Cont’d)</a:t>
            </a:r>
            <a:endParaRPr lang="en-US" altLang="en-US" sz="4000" dirty="0">
              <a:solidFill>
                <a:srgbClr val="99FF33"/>
              </a:solidFill>
            </a:endParaRPr>
          </a:p>
        </p:txBody>
      </p:sp>
      <p:sp>
        <p:nvSpPr>
          <p:cNvPr id="1126403" name="Rectangle 3">
            <a:extLst>
              <a:ext uri="{FF2B5EF4-FFF2-40B4-BE49-F238E27FC236}">
                <a16:creationId xmlns:a16="http://schemas.microsoft.com/office/drawing/2014/main" id="{D16ABD1C-EA27-44D8-9465-E38BAE3202BC}"/>
              </a:ext>
            </a:extLst>
          </p:cNvPr>
          <p:cNvSpPr>
            <a:spLocks noGrp="1" noChangeArrowheads="1"/>
          </p:cNvSpPr>
          <p:nvPr>
            <p:ph idx="1"/>
          </p:nvPr>
        </p:nvSpPr>
        <p:spPr>
          <a:xfrm>
            <a:off x="1676400" y="1066800"/>
            <a:ext cx="8839200" cy="5791200"/>
          </a:xfrm>
        </p:spPr>
        <p:txBody>
          <a:bodyPr>
            <a:normAutofit/>
          </a:bodyPr>
          <a:lstStyle/>
          <a:p>
            <a:pPr eaLnBrk="1" hangingPunct="1">
              <a:lnSpc>
                <a:spcPct val="90000"/>
              </a:lnSpc>
              <a:defRPr/>
            </a:pPr>
            <a:r>
              <a:rPr lang="en-US" dirty="0"/>
              <a:t>Having LD doesn’t absolutely</a:t>
            </a:r>
            <a:r>
              <a:rPr lang="en-US" dirty="0">
                <a:solidFill>
                  <a:srgbClr val="33CCFF"/>
                </a:solidFill>
              </a:rPr>
              <a:t> </a:t>
            </a:r>
            <a:r>
              <a:rPr lang="en-US" dirty="0"/>
              <a:t>eliminate all problems, but it should eliminate most</a:t>
            </a:r>
          </a:p>
          <a:p>
            <a:pPr lvl="1" eaLnBrk="1" hangingPunct="1">
              <a:lnSpc>
                <a:spcPct val="90000"/>
              </a:lnSpc>
              <a:defRPr/>
            </a:pPr>
            <a:r>
              <a:rPr lang="en-US" dirty="0"/>
              <a:t>Contractors can still claim a LD provision is really a penalty</a:t>
            </a:r>
          </a:p>
          <a:p>
            <a:pPr lvl="1" eaLnBrk="1" hangingPunct="1">
              <a:lnSpc>
                <a:spcPct val="90000"/>
              </a:lnSpc>
              <a:defRPr/>
            </a:pPr>
            <a:r>
              <a:rPr lang="en-US" dirty="0"/>
              <a:t>But, properly constructing LD greatly reduces the likelihood of winning such an accusation</a:t>
            </a:r>
          </a:p>
          <a:p>
            <a:pPr eaLnBrk="1" hangingPunct="1">
              <a:lnSpc>
                <a:spcPct val="90000"/>
              </a:lnSpc>
              <a:defRPr/>
            </a:pPr>
            <a:r>
              <a:rPr lang="en-US" dirty="0"/>
              <a:t>But, establishing LD also replaces the ability to pursue actual damages</a:t>
            </a:r>
          </a:p>
          <a:p>
            <a:pPr lvl="1" eaLnBrk="1" hangingPunct="1">
              <a:lnSpc>
                <a:spcPct val="90000"/>
              </a:lnSpc>
              <a:defRPr/>
            </a:pPr>
            <a:r>
              <a:rPr lang="en-US" dirty="0"/>
              <a:t>The State doesn’t have the right to both collect LD, and the ability to still seek actual damages</a:t>
            </a:r>
          </a:p>
          <a:p>
            <a:pPr lvl="1" eaLnBrk="1" hangingPunct="1">
              <a:lnSpc>
                <a:spcPct val="90000"/>
              </a:lnSpc>
              <a:defRPr/>
            </a:pPr>
            <a:r>
              <a:rPr lang="en-US" dirty="0"/>
              <a:t>This factor should be considered when deciding whether to establish LD</a:t>
            </a:r>
          </a:p>
        </p:txBody>
      </p:sp>
      <p:sp>
        <p:nvSpPr>
          <p:cNvPr id="6" name="Footer Placeholder 3">
            <a:extLst>
              <a:ext uri="{FF2B5EF4-FFF2-40B4-BE49-F238E27FC236}">
                <a16:creationId xmlns:a16="http://schemas.microsoft.com/office/drawing/2014/main" id="{DFD30948-E482-45DA-A032-D0C7D75D547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B2FB1F4-6A91-4B16-B652-951493FBEF9C}"/>
              </a:ext>
            </a:extLst>
          </p:cNvPr>
          <p:cNvSpPr>
            <a:spLocks noGrp="1"/>
          </p:cNvSpPr>
          <p:nvPr>
            <p:ph type="sldNum" sz="quarter" idx="12"/>
          </p:nvPr>
        </p:nvSpPr>
        <p:spPr/>
        <p:txBody>
          <a:bodyPr/>
          <a:lstStyle/>
          <a:p>
            <a:pPr>
              <a:defRPr/>
            </a:pPr>
            <a:fld id="{437955CD-1D20-49B3-B58E-4094936F9752}" type="slidenum">
              <a:rPr lang="en-US" altLang="en-US"/>
              <a:pPr>
                <a:defRPr/>
              </a:pPr>
              <a:t>527</a:t>
            </a:fld>
            <a:endParaRPr lang="en-US" altLang="en-US" dirty="0"/>
          </a:p>
        </p:txBody>
      </p:sp>
    </p:spTree>
    <p:extLst>
      <p:ext uri="{BB962C8B-B14F-4D97-AF65-F5344CB8AC3E}">
        <p14:creationId xmlns:p14="http://schemas.microsoft.com/office/powerpoint/2010/main" val="2338201061"/>
      </p:ext>
    </p:extLst>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30" name="Rectangle 2">
            <a:extLst>
              <a:ext uri="{FF2B5EF4-FFF2-40B4-BE49-F238E27FC236}">
                <a16:creationId xmlns:a16="http://schemas.microsoft.com/office/drawing/2014/main" id="{59D7BC90-533B-4243-AC20-2575F7119370}"/>
              </a:ext>
            </a:extLst>
          </p:cNvPr>
          <p:cNvSpPr>
            <a:spLocks noGrp="1" noChangeArrowheads="1"/>
          </p:cNvSpPr>
          <p:nvPr>
            <p:ph type="title"/>
          </p:nvPr>
        </p:nvSpPr>
        <p:spPr>
          <a:xfrm>
            <a:off x="2057400" y="228600"/>
            <a:ext cx="8077200" cy="685800"/>
          </a:xfrm>
        </p:spPr>
        <p:txBody>
          <a:bodyPr>
            <a:normAutofit/>
          </a:bodyPr>
          <a:lstStyle/>
          <a:p>
            <a:pPr eaLnBrk="1" hangingPunct="1"/>
            <a:r>
              <a:rPr lang="en-US" altLang="en-US" sz="4000" dirty="0">
                <a:solidFill>
                  <a:srgbClr val="99FF33"/>
                </a:solidFill>
              </a:rPr>
              <a:t>Liquidated Damages </a:t>
            </a:r>
            <a:r>
              <a:rPr lang="en-US" altLang="en-US" sz="2400" dirty="0">
                <a:solidFill>
                  <a:srgbClr val="99FF33"/>
                </a:solidFill>
              </a:rPr>
              <a:t>(Cont’d)</a:t>
            </a:r>
            <a:endParaRPr lang="en-US" altLang="en-US" sz="4000" dirty="0">
              <a:solidFill>
                <a:srgbClr val="99FF33"/>
              </a:solidFill>
            </a:endParaRPr>
          </a:p>
        </p:txBody>
      </p:sp>
      <p:sp>
        <p:nvSpPr>
          <p:cNvPr id="1127427" name="Rectangle 3">
            <a:extLst>
              <a:ext uri="{FF2B5EF4-FFF2-40B4-BE49-F238E27FC236}">
                <a16:creationId xmlns:a16="http://schemas.microsoft.com/office/drawing/2014/main" id="{EE5AB305-F5B5-4329-8DD3-4CE571693FFA}"/>
              </a:ext>
            </a:extLst>
          </p:cNvPr>
          <p:cNvSpPr>
            <a:spLocks noGrp="1" noChangeArrowheads="1"/>
          </p:cNvSpPr>
          <p:nvPr>
            <p:ph idx="1"/>
          </p:nvPr>
        </p:nvSpPr>
        <p:spPr>
          <a:xfrm>
            <a:off x="428919" y="1066800"/>
            <a:ext cx="11380527" cy="5791200"/>
          </a:xfrm>
        </p:spPr>
        <p:txBody>
          <a:bodyPr/>
          <a:lstStyle/>
          <a:p>
            <a:pPr eaLnBrk="1" hangingPunct="1">
              <a:lnSpc>
                <a:spcPct val="95000"/>
              </a:lnSpc>
              <a:defRPr/>
            </a:pPr>
            <a:r>
              <a:rPr lang="en-US" dirty="0"/>
              <a:t>The key to properly constructing LD is a serious analysis of the harm to the State from contractor non-performance</a:t>
            </a:r>
          </a:p>
          <a:p>
            <a:pPr lvl="1" eaLnBrk="1" hangingPunct="1">
              <a:lnSpc>
                <a:spcPct val="95000"/>
              </a:lnSpc>
              <a:defRPr/>
            </a:pPr>
            <a:r>
              <a:rPr lang="en-US" dirty="0"/>
              <a:t>There needs to be an actual methodology for how the LD was calculated</a:t>
            </a:r>
          </a:p>
          <a:p>
            <a:pPr lvl="2" eaLnBrk="1" hangingPunct="1">
              <a:lnSpc>
                <a:spcPct val="95000"/>
              </a:lnSpc>
              <a:defRPr/>
            </a:pPr>
            <a:r>
              <a:rPr lang="en-US" dirty="0"/>
              <a:t>The agency must be able to explain how the amount was calculated</a:t>
            </a:r>
          </a:p>
          <a:p>
            <a:pPr lvl="2" eaLnBrk="1" hangingPunct="1">
              <a:lnSpc>
                <a:spcPct val="95000"/>
              </a:lnSpc>
              <a:defRPr/>
            </a:pPr>
            <a:r>
              <a:rPr lang="en-US" dirty="0"/>
              <a:t>And, the calculation has to make sense</a:t>
            </a:r>
          </a:p>
          <a:p>
            <a:pPr lvl="2" eaLnBrk="1" hangingPunct="1">
              <a:lnSpc>
                <a:spcPct val="95000"/>
              </a:lnSpc>
              <a:defRPr/>
            </a:pPr>
            <a:r>
              <a:rPr lang="en-US" dirty="0"/>
              <a:t>i.e. the LD amount must be </a:t>
            </a:r>
            <a:r>
              <a:rPr lang="en-US" b="1" u="sng" dirty="0"/>
              <a:t>reasonable</a:t>
            </a:r>
            <a:r>
              <a:rPr lang="en-US" b="1" dirty="0"/>
              <a:t> </a:t>
            </a:r>
            <a:r>
              <a:rPr lang="en-US" dirty="0"/>
              <a:t>in light of the:</a:t>
            </a:r>
          </a:p>
          <a:p>
            <a:pPr lvl="3" eaLnBrk="1" hangingPunct="1">
              <a:lnSpc>
                <a:spcPct val="95000"/>
              </a:lnSpc>
              <a:defRPr/>
            </a:pPr>
            <a:r>
              <a:rPr lang="en-US" b="1" dirty="0"/>
              <a:t>Anticipated or actual harm caused by the breach</a:t>
            </a:r>
          </a:p>
          <a:p>
            <a:pPr lvl="3" eaLnBrk="1" hangingPunct="1">
              <a:lnSpc>
                <a:spcPct val="95000"/>
              </a:lnSpc>
              <a:defRPr/>
            </a:pPr>
            <a:r>
              <a:rPr lang="en-US" b="1" dirty="0"/>
              <a:t>Difficulty of proving the loss</a:t>
            </a:r>
          </a:p>
          <a:p>
            <a:pPr lvl="3" eaLnBrk="1" hangingPunct="1">
              <a:lnSpc>
                <a:spcPct val="95000"/>
              </a:lnSpc>
              <a:defRPr/>
            </a:pPr>
            <a:r>
              <a:rPr lang="en-US" b="1" dirty="0"/>
              <a:t>Difficulty of finding another, adequate remedy  </a:t>
            </a:r>
          </a:p>
        </p:txBody>
      </p:sp>
      <p:sp>
        <p:nvSpPr>
          <p:cNvPr id="6" name="Footer Placeholder 3">
            <a:extLst>
              <a:ext uri="{FF2B5EF4-FFF2-40B4-BE49-F238E27FC236}">
                <a16:creationId xmlns:a16="http://schemas.microsoft.com/office/drawing/2014/main" id="{6127DDAA-18F1-486F-8F7A-1B1BB78ED4B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7262C36-14AA-457B-8B31-A87F85B5D55E}"/>
              </a:ext>
            </a:extLst>
          </p:cNvPr>
          <p:cNvSpPr>
            <a:spLocks noGrp="1"/>
          </p:cNvSpPr>
          <p:nvPr>
            <p:ph type="sldNum" sz="quarter" idx="12"/>
          </p:nvPr>
        </p:nvSpPr>
        <p:spPr/>
        <p:txBody>
          <a:bodyPr/>
          <a:lstStyle/>
          <a:p>
            <a:pPr>
              <a:defRPr/>
            </a:pPr>
            <a:fld id="{812A2D53-3025-4C8C-B6CD-E386883E6619}" type="slidenum">
              <a:rPr lang="en-US" altLang="en-US"/>
              <a:pPr>
                <a:defRPr/>
              </a:pPr>
              <a:t>528</a:t>
            </a:fld>
            <a:endParaRPr lang="en-US" altLang="en-US" dirty="0"/>
          </a:p>
        </p:txBody>
      </p:sp>
    </p:spTree>
    <p:extLst>
      <p:ext uri="{BB962C8B-B14F-4D97-AF65-F5344CB8AC3E}">
        <p14:creationId xmlns:p14="http://schemas.microsoft.com/office/powerpoint/2010/main" val="2705928588"/>
      </p:ext>
    </p:extLst>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4" name="Rectangle 2">
            <a:extLst>
              <a:ext uri="{FF2B5EF4-FFF2-40B4-BE49-F238E27FC236}">
                <a16:creationId xmlns:a16="http://schemas.microsoft.com/office/drawing/2014/main" id="{189B987A-9CA7-470C-A10D-A0AA427144D1}"/>
              </a:ext>
            </a:extLst>
          </p:cNvPr>
          <p:cNvSpPr>
            <a:spLocks noGrp="1" noChangeArrowheads="1"/>
          </p:cNvSpPr>
          <p:nvPr>
            <p:ph type="title"/>
          </p:nvPr>
        </p:nvSpPr>
        <p:spPr>
          <a:xfrm>
            <a:off x="2057400" y="228600"/>
            <a:ext cx="8077200" cy="685800"/>
          </a:xfrm>
          <a:noFill/>
        </p:spPr>
        <p:txBody>
          <a:bodyPr>
            <a:normAutofit/>
          </a:bodyPr>
          <a:lstStyle/>
          <a:p>
            <a:pPr eaLnBrk="1" hangingPunct="1"/>
            <a:r>
              <a:rPr lang="en-US" altLang="en-US" sz="4000" dirty="0">
                <a:solidFill>
                  <a:srgbClr val="99FF33"/>
                </a:solidFill>
              </a:rPr>
              <a:t>Liquidated Damages </a:t>
            </a:r>
            <a:r>
              <a:rPr lang="en-US" altLang="en-US" sz="2400" dirty="0">
                <a:solidFill>
                  <a:srgbClr val="99FF33"/>
                </a:solidFill>
              </a:rPr>
              <a:t>(Cont’d)</a:t>
            </a:r>
            <a:endParaRPr lang="en-US" altLang="en-US" sz="4000" dirty="0">
              <a:solidFill>
                <a:srgbClr val="99FF33"/>
              </a:solidFill>
            </a:endParaRPr>
          </a:p>
        </p:txBody>
      </p:sp>
      <p:sp>
        <p:nvSpPr>
          <p:cNvPr id="1127427" name="Rectangle 3">
            <a:extLst>
              <a:ext uri="{FF2B5EF4-FFF2-40B4-BE49-F238E27FC236}">
                <a16:creationId xmlns:a16="http://schemas.microsoft.com/office/drawing/2014/main" id="{353394CD-24D3-4E96-9B7A-CE0CDBD7ECC4}"/>
              </a:ext>
            </a:extLst>
          </p:cNvPr>
          <p:cNvSpPr>
            <a:spLocks noGrp="1" noChangeArrowheads="1"/>
          </p:cNvSpPr>
          <p:nvPr>
            <p:ph idx="1"/>
          </p:nvPr>
        </p:nvSpPr>
        <p:spPr>
          <a:xfrm>
            <a:off x="2057400" y="1752600"/>
            <a:ext cx="8229600" cy="5105400"/>
          </a:xfrm>
        </p:spPr>
        <p:txBody>
          <a:bodyPr/>
          <a:lstStyle/>
          <a:p>
            <a:pPr eaLnBrk="1" hangingPunct="1">
              <a:lnSpc>
                <a:spcPct val="95000"/>
              </a:lnSpc>
              <a:defRPr/>
            </a:pPr>
            <a:r>
              <a:rPr lang="en-US" dirty="0"/>
              <a:t>LD must be structured to function as damages, not as a penalty</a:t>
            </a:r>
          </a:p>
          <a:p>
            <a:pPr lvl="1" eaLnBrk="1" hangingPunct="1">
              <a:lnSpc>
                <a:spcPct val="95000"/>
              </a:lnSpc>
              <a:defRPr/>
            </a:pPr>
            <a:r>
              <a:rPr lang="en-US" dirty="0"/>
              <a:t>An Agency can’t just “pick a number” and claim that is the proper LD amount</a:t>
            </a:r>
          </a:p>
          <a:p>
            <a:pPr eaLnBrk="1" hangingPunct="1">
              <a:lnSpc>
                <a:spcPct val="95000"/>
              </a:lnSpc>
              <a:defRPr/>
            </a:pPr>
            <a:r>
              <a:rPr lang="en-US" dirty="0"/>
              <a:t>The LD amount(s), or calculation means must be clearly identified in the solicitation/contract</a:t>
            </a:r>
          </a:p>
        </p:txBody>
      </p:sp>
      <p:sp>
        <p:nvSpPr>
          <p:cNvPr id="6" name="Footer Placeholder 3">
            <a:extLst>
              <a:ext uri="{FF2B5EF4-FFF2-40B4-BE49-F238E27FC236}">
                <a16:creationId xmlns:a16="http://schemas.microsoft.com/office/drawing/2014/main" id="{E6908E7B-5537-482F-AFF8-CA4FB7E55A4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97A0829-D36C-4B2E-BA93-C2BA63A9525C}"/>
              </a:ext>
            </a:extLst>
          </p:cNvPr>
          <p:cNvSpPr>
            <a:spLocks noGrp="1"/>
          </p:cNvSpPr>
          <p:nvPr>
            <p:ph type="sldNum" sz="quarter" idx="12"/>
          </p:nvPr>
        </p:nvSpPr>
        <p:spPr/>
        <p:txBody>
          <a:bodyPr/>
          <a:lstStyle/>
          <a:p>
            <a:pPr>
              <a:defRPr/>
            </a:pPr>
            <a:fld id="{ABB47519-5AD1-4476-BCB5-6A7A87948752}" type="slidenum">
              <a:rPr lang="en-US" altLang="en-US"/>
              <a:pPr>
                <a:defRPr/>
              </a:pPr>
              <a:t>529</a:t>
            </a:fld>
            <a:endParaRPr lang="en-US" altLang="en-US" dirty="0"/>
          </a:p>
        </p:txBody>
      </p:sp>
    </p:spTree>
    <p:extLst>
      <p:ext uri="{BB962C8B-B14F-4D97-AF65-F5344CB8AC3E}">
        <p14:creationId xmlns:p14="http://schemas.microsoft.com/office/powerpoint/2010/main" val="28537884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E70E-D38D-4B63-9333-39AB49D250A7}"/>
              </a:ext>
            </a:extLst>
          </p:cNvPr>
          <p:cNvSpPr>
            <a:spLocks noGrp="1"/>
          </p:cNvSpPr>
          <p:nvPr>
            <p:ph type="title"/>
          </p:nvPr>
        </p:nvSpPr>
        <p:spPr/>
        <p:txBody>
          <a:bodyPr/>
          <a:lstStyle/>
          <a:p>
            <a:r>
              <a:rPr lang="en-US" b="0" dirty="0"/>
              <a:t>No no</a:t>
            </a:r>
            <a:r>
              <a:rPr lang="en-US" b="0" cap="none" dirty="0"/>
              <a:t>s! (Cringe Words)</a:t>
            </a:r>
            <a:endParaRPr lang="en-US" b="0" dirty="0"/>
          </a:p>
        </p:txBody>
      </p:sp>
      <p:sp>
        <p:nvSpPr>
          <p:cNvPr id="3" name="Content Placeholder 2">
            <a:extLst>
              <a:ext uri="{FF2B5EF4-FFF2-40B4-BE49-F238E27FC236}">
                <a16:creationId xmlns:a16="http://schemas.microsoft.com/office/drawing/2014/main" id="{28DC295E-E4CA-47AB-BF2C-9309D406D9B8}"/>
              </a:ext>
            </a:extLst>
          </p:cNvPr>
          <p:cNvSpPr>
            <a:spLocks noGrp="1"/>
          </p:cNvSpPr>
          <p:nvPr>
            <p:ph idx="1"/>
          </p:nvPr>
        </p:nvSpPr>
        <p:spPr>
          <a:xfrm>
            <a:off x="261257" y="951723"/>
            <a:ext cx="11728580" cy="5668347"/>
          </a:xfrm>
        </p:spPr>
        <p:txBody>
          <a:bodyPr>
            <a:normAutofit fontScale="85000" lnSpcReduction="10000"/>
          </a:bodyPr>
          <a:lstStyle/>
          <a:p>
            <a:r>
              <a:rPr lang="en-US" dirty="0"/>
              <a:t>And are you willing to perhaps:</a:t>
            </a:r>
          </a:p>
          <a:p>
            <a:pPr lvl="1"/>
            <a:r>
              <a:rPr lang="en-US" dirty="0"/>
              <a:t>Delay an award by months while a protest (or protests) of a proposed award and appeal to the MSBCA go through a hearing and ultimately to a decision?</a:t>
            </a:r>
          </a:p>
          <a:p>
            <a:pPr lvl="1"/>
            <a:r>
              <a:rPr lang="en-US" dirty="0"/>
              <a:t>Jeopardize a relationship with a contractor or risk the refusal by a contractor to do certain work while it awaits a claim decision from the MSBCA</a:t>
            </a:r>
          </a:p>
          <a:p>
            <a:pPr lvl="1"/>
            <a:r>
              <a:rPr lang="en-US" dirty="0"/>
              <a:t>Do without the desired activity if an MSBCA decision upholds a contractor’s position (interpretation) or pay more to obtain the activity through a contract modification</a:t>
            </a:r>
          </a:p>
          <a:p>
            <a:r>
              <a:rPr lang="en-US" dirty="0"/>
              <a:t>i.e., might a few more hours – or even days – of writing what you consider unnecessary definitions or details in specifications avoid months of delay, or not being able to have a contractor do what you want?</a:t>
            </a:r>
          </a:p>
          <a:p>
            <a:endParaRPr lang="en-US" dirty="0"/>
          </a:p>
        </p:txBody>
      </p:sp>
      <p:sp>
        <p:nvSpPr>
          <p:cNvPr id="4" name="Footer Placeholder 3">
            <a:extLst>
              <a:ext uri="{FF2B5EF4-FFF2-40B4-BE49-F238E27FC236}">
                <a16:creationId xmlns:a16="http://schemas.microsoft.com/office/drawing/2014/main" id="{2D568D32-6197-4069-A659-399AE1A72CE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B96E2B5A-B684-403F-A6AB-D972EAD15E3C}"/>
              </a:ext>
            </a:extLst>
          </p:cNvPr>
          <p:cNvSpPr>
            <a:spLocks noGrp="1"/>
          </p:cNvSpPr>
          <p:nvPr>
            <p:ph type="sldNum" sz="quarter" idx="12"/>
          </p:nvPr>
        </p:nvSpPr>
        <p:spPr/>
        <p:txBody>
          <a:bodyPr/>
          <a:lstStyle/>
          <a:p>
            <a:fld id="{D57F1E4F-1CFF-5643-939E-02111984F565}" type="slidenum">
              <a:rPr lang="en-US" smtClean="0"/>
              <a:t>53</a:t>
            </a:fld>
            <a:endParaRPr lang="en-US" dirty="0"/>
          </a:p>
        </p:txBody>
      </p:sp>
    </p:spTree>
    <p:extLst>
      <p:ext uri="{BB962C8B-B14F-4D97-AF65-F5344CB8AC3E}">
        <p14:creationId xmlns:p14="http://schemas.microsoft.com/office/powerpoint/2010/main" val="2949150400"/>
      </p:ext>
    </p:extLst>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9078" name="Rectangle 2">
            <a:extLst>
              <a:ext uri="{FF2B5EF4-FFF2-40B4-BE49-F238E27FC236}">
                <a16:creationId xmlns:a16="http://schemas.microsoft.com/office/drawing/2014/main" id="{E91DEA7B-02B2-485D-9959-7C0407CF8BC8}"/>
              </a:ext>
            </a:extLst>
          </p:cNvPr>
          <p:cNvSpPr>
            <a:spLocks noGrp="1" noChangeArrowheads="1"/>
          </p:cNvSpPr>
          <p:nvPr>
            <p:ph type="title"/>
          </p:nvPr>
        </p:nvSpPr>
        <p:spPr>
          <a:xfrm>
            <a:off x="2057400" y="228600"/>
            <a:ext cx="8077200" cy="533400"/>
          </a:xfrm>
        </p:spPr>
        <p:txBody>
          <a:bodyPr>
            <a:normAutofit fontScale="90000"/>
          </a:bodyPr>
          <a:lstStyle/>
          <a:p>
            <a:pPr eaLnBrk="1" hangingPunct="1"/>
            <a:r>
              <a:rPr lang="en-US" altLang="en-US" sz="4000" dirty="0">
                <a:solidFill>
                  <a:srgbClr val="99FF33"/>
                </a:solidFill>
              </a:rPr>
              <a:t>Liquidated Damages </a:t>
            </a:r>
            <a:r>
              <a:rPr lang="en-US" altLang="en-US" sz="2400" dirty="0">
                <a:solidFill>
                  <a:srgbClr val="99FF33"/>
                </a:solidFill>
              </a:rPr>
              <a:t>(Cont’d)</a:t>
            </a:r>
            <a:endParaRPr lang="en-US" altLang="en-US" sz="4000" dirty="0">
              <a:solidFill>
                <a:srgbClr val="99FF33"/>
              </a:solidFill>
            </a:endParaRPr>
          </a:p>
        </p:txBody>
      </p:sp>
      <p:sp>
        <p:nvSpPr>
          <p:cNvPr id="2103299" name="Rectangle 3">
            <a:extLst>
              <a:ext uri="{FF2B5EF4-FFF2-40B4-BE49-F238E27FC236}">
                <a16:creationId xmlns:a16="http://schemas.microsoft.com/office/drawing/2014/main" id="{237307C3-9A93-4D36-9FC0-0F7C5E97B8F8}"/>
              </a:ext>
            </a:extLst>
          </p:cNvPr>
          <p:cNvSpPr>
            <a:spLocks noGrp="1" noChangeArrowheads="1"/>
          </p:cNvSpPr>
          <p:nvPr>
            <p:ph idx="1"/>
          </p:nvPr>
        </p:nvSpPr>
        <p:spPr>
          <a:xfrm>
            <a:off x="419493" y="1143000"/>
            <a:ext cx="11505414" cy="5715000"/>
          </a:xfrm>
        </p:spPr>
        <p:txBody>
          <a:bodyPr>
            <a:normAutofit/>
          </a:bodyPr>
          <a:lstStyle/>
          <a:p>
            <a:pPr eaLnBrk="1" hangingPunct="1">
              <a:defRPr/>
            </a:pPr>
            <a:r>
              <a:rPr lang="en-US" dirty="0"/>
              <a:t>Aside from stating what actions or inactions will trigger LD</a:t>
            </a:r>
          </a:p>
          <a:p>
            <a:pPr eaLnBrk="1" hangingPunct="1">
              <a:defRPr/>
            </a:pPr>
            <a:r>
              <a:rPr lang="en-US" dirty="0"/>
              <a:t>It also should be stated:</a:t>
            </a:r>
          </a:p>
          <a:p>
            <a:pPr lvl="1" eaLnBrk="1" hangingPunct="1">
              <a:defRPr/>
            </a:pPr>
            <a:r>
              <a:rPr lang="en-US" dirty="0"/>
              <a:t>If there is any cap on the total LD amount</a:t>
            </a:r>
          </a:p>
          <a:p>
            <a:pPr lvl="2" eaLnBrk="1" hangingPunct="1">
              <a:defRPr/>
            </a:pPr>
            <a:r>
              <a:rPr lang="en-US" dirty="0"/>
              <a:t>i.e, after a stated number of occasions of damages no additional damages will be assessed</a:t>
            </a:r>
          </a:p>
          <a:p>
            <a:pPr lvl="1" eaLnBrk="1" hangingPunct="1">
              <a:defRPr/>
            </a:pPr>
            <a:r>
              <a:rPr lang="en-US" dirty="0"/>
              <a:t>If there is a limit on the damages that can be assessed within a given time frame</a:t>
            </a:r>
          </a:p>
          <a:p>
            <a:pPr lvl="2" eaLnBrk="1" hangingPunct="1">
              <a:defRPr/>
            </a:pPr>
            <a:r>
              <a:rPr lang="en-US" dirty="0"/>
              <a:t>i.e., only 1 damages occasion will be assessed within any 24 hour period, even if multiple occasions occur within that time period</a:t>
            </a:r>
          </a:p>
        </p:txBody>
      </p:sp>
      <p:sp>
        <p:nvSpPr>
          <p:cNvPr id="6" name="Footer Placeholder 3">
            <a:extLst>
              <a:ext uri="{FF2B5EF4-FFF2-40B4-BE49-F238E27FC236}">
                <a16:creationId xmlns:a16="http://schemas.microsoft.com/office/drawing/2014/main" id="{B4F0E8CA-B48E-458A-A7A0-531452E9F24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A9B2346-8F6C-4429-9039-2AFD82A4DEFB}"/>
              </a:ext>
            </a:extLst>
          </p:cNvPr>
          <p:cNvSpPr>
            <a:spLocks noGrp="1"/>
          </p:cNvSpPr>
          <p:nvPr>
            <p:ph type="sldNum" sz="quarter" idx="12"/>
          </p:nvPr>
        </p:nvSpPr>
        <p:spPr/>
        <p:txBody>
          <a:bodyPr/>
          <a:lstStyle/>
          <a:p>
            <a:pPr>
              <a:defRPr/>
            </a:pPr>
            <a:fld id="{807B8BD2-672B-4C41-BD71-10D50FF207DF}" type="slidenum">
              <a:rPr lang="en-US" altLang="en-US"/>
              <a:pPr>
                <a:defRPr/>
              </a:pPr>
              <a:t>530</a:t>
            </a:fld>
            <a:endParaRPr lang="en-US" altLang="en-US" dirty="0"/>
          </a:p>
        </p:txBody>
      </p:sp>
      <p:sp>
        <p:nvSpPr>
          <p:cNvPr id="5" name="Slide Number Placeholder 4">
            <a:extLst>
              <a:ext uri="{FF2B5EF4-FFF2-40B4-BE49-F238E27FC236}">
                <a16:creationId xmlns:a16="http://schemas.microsoft.com/office/drawing/2014/main" id="{F8DC175C-6E6C-429B-9719-0E5BC87140D3}"/>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905537382"/>
      </p:ext>
    </p:extLst>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8450" name="Rectangle 2">
            <a:extLst>
              <a:ext uri="{FF2B5EF4-FFF2-40B4-BE49-F238E27FC236}">
                <a16:creationId xmlns:a16="http://schemas.microsoft.com/office/drawing/2014/main" id="{F6DAA119-8B9E-44B9-9882-9FCA0F29231D}"/>
              </a:ext>
            </a:extLst>
          </p:cNvPr>
          <p:cNvSpPr>
            <a:spLocks noGrp="1" noChangeArrowheads="1"/>
          </p:cNvSpPr>
          <p:nvPr>
            <p:ph type="title"/>
          </p:nvPr>
        </p:nvSpPr>
        <p:spPr>
          <a:xfrm>
            <a:off x="2057400" y="228600"/>
            <a:ext cx="8077200" cy="1219200"/>
          </a:xfrm>
        </p:spPr>
        <p:txBody>
          <a:bodyPr>
            <a:normAutofit fontScale="90000"/>
          </a:bodyPr>
          <a:lstStyle/>
          <a:p>
            <a:pPr eaLnBrk="1" hangingPunct="1">
              <a:defRPr/>
            </a:pPr>
            <a:r>
              <a:rPr lang="en-US" sz="4000" dirty="0">
                <a:solidFill>
                  <a:srgbClr val="99FF33"/>
                </a:solidFill>
              </a:rPr>
              <a:t>Liquidated Damages </a:t>
            </a:r>
            <a:r>
              <a:rPr lang="en-US" sz="2400" dirty="0">
                <a:solidFill>
                  <a:srgbClr val="99FF33"/>
                </a:solidFill>
              </a:rPr>
              <a:t>(Cont’d)</a:t>
            </a:r>
            <a:br>
              <a:rPr lang="en-US" sz="2400" dirty="0">
                <a:solidFill>
                  <a:srgbClr val="99FF33"/>
                </a:solidFill>
              </a:rPr>
            </a:br>
            <a:r>
              <a:rPr lang="en-US" sz="2400" dirty="0">
                <a:solidFill>
                  <a:srgbClr val="3399FF"/>
                </a:solidFill>
              </a:rPr>
              <a:t> </a:t>
            </a:r>
            <a:r>
              <a:rPr lang="en-US" sz="3200" dirty="0"/>
              <a:t>How the amount is calculated</a:t>
            </a:r>
            <a:r>
              <a:rPr lang="en-US" sz="3200" dirty="0">
                <a:solidFill>
                  <a:srgbClr val="FF3300"/>
                </a:solidFill>
              </a:rPr>
              <a:t> </a:t>
            </a:r>
            <a:r>
              <a:rPr lang="en-US" sz="2400" dirty="0"/>
              <a:t>(Example #1) </a:t>
            </a:r>
          </a:p>
        </p:txBody>
      </p:sp>
      <p:sp>
        <p:nvSpPr>
          <p:cNvPr id="1128451" name="Rectangle 3">
            <a:extLst>
              <a:ext uri="{FF2B5EF4-FFF2-40B4-BE49-F238E27FC236}">
                <a16:creationId xmlns:a16="http://schemas.microsoft.com/office/drawing/2014/main" id="{8309A97B-2C8B-4EFA-A263-74BD10AEF128}"/>
              </a:ext>
            </a:extLst>
          </p:cNvPr>
          <p:cNvSpPr>
            <a:spLocks noGrp="1" noChangeArrowheads="1"/>
          </p:cNvSpPr>
          <p:nvPr>
            <p:ph idx="1"/>
          </p:nvPr>
        </p:nvSpPr>
        <p:spPr>
          <a:xfrm>
            <a:off x="490193" y="1905000"/>
            <a:ext cx="11250891" cy="4724400"/>
          </a:xfrm>
        </p:spPr>
        <p:txBody>
          <a:bodyPr>
            <a:normAutofit/>
          </a:bodyPr>
          <a:lstStyle/>
          <a:p>
            <a:pPr eaLnBrk="1" hangingPunct="1">
              <a:defRPr/>
            </a:pPr>
            <a:r>
              <a:rPr lang="en-US" dirty="0"/>
              <a:t>An easy example is if there is an actual loss of money</a:t>
            </a:r>
          </a:p>
          <a:p>
            <a:pPr eaLnBrk="1" hangingPunct="1">
              <a:defRPr/>
            </a:pPr>
            <a:r>
              <a:rPr lang="en-US" dirty="0"/>
              <a:t>e.g., if a certain qualitative standard isn’t met for a program operated with federal funds, federal funds will be reduced by $50,000</a:t>
            </a:r>
          </a:p>
          <a:p>
            <a:pPr eaLnBrk="1" hangingPunct="1">
              <a:defRPr/>
            </a:pPr>
            <a:r>
              <a:rPr lang="en-US" dirty="0"/>
              <a:t>The LD for the contractor not meeting the standard is $50,000 </a:t>
            </a:r>
          </a:p>
        </p:txBody>
      </p:sp>
      <p:sp>
        <p:nvSpPr>
          <p:cNvPr id="6" name="Footer Placeholder 3">
            <a:extLst>
              <a:ext uri="{FF2B5EF4-FFF2-40B4-BE49-F238E27FC236}">
                <a16:creationId xmlns:a16="http://schemas.microsoft.com/office/drawing/2014/main" id="{360BE772-9CBE-49B2-BD85-04E4141530E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3F1E0B7-4D3F-422D-B15F-244233408691}"/>
              </a:ext>
            </a:extLst>
          </p:cNvPr>
          <p:cNvSpPr>
            <a:spLocks noGrp="1"/>
          </p:cNvSpPr>
          <p:nvPr>
            <p:ph type="sldNum" sz="quarter" idx="12"/>
          </p:nvPr>
        </p:nvSpPr>
        <p:spPr/>
        <p:txBody>
          <a:bodyPr/>
          <a:lstStyle/>
          <a:p>
            <a:pPr>
              <a:defRPr/>
            </a:pPr>
            <a:fld id="{5F9D7BEF-0F9E-46D5-9FD5-BF0D6CFBC5A5}" type="slidenum">
              <a:rPr lang="en-US" altLang="en-US"/>
              <a:pPr>
                <a:defRPr/>
              </a:pPr>
              <a:t>531</a:t>
            </a:fld>
            <a:endParaRPr lang="en-US" altLang="en-US" dirty="0"/>
          </a:p>
        </p:txBody>
      </p:sp>
    </p:spTree>
    <p:extLst>
      <p:ext uri="{BB962C8B-B14F-4D97-AF65-F5344CB8AC3E}">
        <p14:creationId xmlns:p14="http://schemas.microsoft.com/office/powerpoint/2010/main" val="1088508765"/>
      </p:ext>
    </p:extLst>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9474" name="Rectangle 2">
            <a:extLst>
              <a:ext uri="{FF2B5EF4-FFF2-40B4-BE49-F238E27FC236}">
                <a16:creationId xmlns:a16="http://schemas.microsoft.com/office/drawing/2014/main" id="{9F118A95-6223-46C8-A490-20F259C04514}"/>
              </a:ext>
            </a:extLst>
          </p:cNvPr>
          <p:cNvSpPr>
            <a:spLocks noGrp="1" noChangeArrowheads="1"/>
          </p:cNvSpPr>
          <p:nvPr>
            <p:ph type="title"/>
          </p:nvPr>
        </p:nvSpPr>
        <p:spPr>
          <a:xfrm>
            <a:off x="2057400" y="228600"/>
            <a:ext cx="8077200" cy="1219200"/>
          </a:xfrm>
        </p:spPr>
        <p:txBody>
          <a:bodyPr>
            <a:normAutofit fontScale="90000"/>
          </a:bodyPr>
          <a:lstStyle/>
          <a:p>
            <a:pPr eaLnBrk="1" hangingPunct="1">
              <a:lnSpc>
                <a:spcPct val="90000"/>
              </a:lnSpc>
              <a:defRPr/>
            </a:pPr>
            <a:r>
              <a:rPr lang="en-US" sz="4000" dirty="0">
                <a:solidFill>
                  <a:srgbClr val="99FF33"/>
                </a:solidFill>
              </a:rPr>
              <a:t>Liquidated Damages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200" dirty="0"/>
              <a:t>How the amount is calculated</a:t>
            </a:r>
            <a:r>
              <a:rPr lang="en-US" sz="3200" dirty="0">
                <a:solidFill>
                  <a:srgbClr val="FF3300"/>
                </a:solidFill>
              </a:rPr>
              <a:t> </a:t>
            </a:r>
            <a:r>
              <a:rPr lang="en-US" sz="2400" dirty="0"/>
              <a:t>(Example #2) </a:t>
            </a:r>
            <a:endParaRPr lang="en-US" sz="2400" dirty="0">
              <a:solidFill>
                <a:srgbClr val="FF3300"/>
              </a:solidFill>
            </a:endParaRPr>
          </a:p>
        </p:txBody>
      </p:sp>
      <p:sp>
        <p:nvSpPr>
          <p:cNvPr id="1129475" name="Rectangle 3">
            <a:extLst>
              <a:ext uri="{FF2B5EF4-FFF2-40B4-BE49-F238E27FC236}">
                <a16:creationId xmlns:a16="http://schemas.microsoft.com/office/drawing/2014/main" id="{3F14BF36-29D8-4FA9-ACC1-97728F9DC53E}"/>
              </a:ext>
            </a:extLst>
          </p:cNvPr>
          <p:cNvSpPr>
            <a:spLocks noGrp="1" noChangeArrowheads="1"/>
          </p:cNvSpPr>
          <p:nvPr>
            <p:ph idx="1"/>
          </p:nvPr>
        </p:nvSpPr>
        <p:spPr>
          <a:xfrm>
            <a:off x="482079" y="1842940"/>
            <a:ext cx="11327367" cy="5015060"/>
          </a:xfrm>
        </p:spPr>
        <p:txBody>
          <a:bodyPr>
            <a:normAutofit/>
          </a:bodyPr>
          <a:lstStyle/>
          <a:p>
            <a:pPr eaLnBrk="1" hangingPunct="1">
              <a:lnSpc>
                <a:spcPct val="95000"/>
              </a:lnSpc>
              <a:defRPr/>
            </a:pPr>
            <a:r>
              <a:rPr lang="en-US" dirty="0"/>
              <a:t>e.g., if a certain qualitative level isn’t met,  historically complaints increase by 50 per month</a:t>
            </a:r>
          </a:p>
          <a:p>
            <a:pPr eaLnBrk="1" hangingPunct="1">
              <a:lnSpc>
                <a:spcPct val="95000"/>
              </a:lnSpc>
              <a:defRPr/>
            </a:pPr>
            <a:r>
              <a:rPr lang="en-US" dirty="0"/>
              <a:t>It is calculated that each complaint costs $100 in staff time to investigate and communicate back to the complainant</a:t>
            </a:r>
          </a:p>
          <a:p>
            <a:pPr eaLnBrk="1" hangingPunct="1">
              <a:lnSpc>
                <a:spcPct val="95000"/>
              </a:lnSpc>
              <a:defRPr/>
            </a:pPr>
            <a:r>
              <a:rPr lang="en-US" dirty="0"/>
              <a:t>$100 X 50 = $5,000 in increased agency costs due not meeting the qualitative level</a:t>
            </a:r>
          </a:p>
          <a:p>
            <a:pPr eaLnBrk="1" hangingPunct="1">
              <a:lnSpc>
                <a:spcPct val="95000"/>
              </a:lnSpc>
              <a:defRPr/>
            </a:pPr>
            <a:r>
              <a:rPr lang="en-US" dirty="0"/>
              <a:t>The LD for not meeting the qualitative level is set at $5,000</a:t>
            </a:r>
          </a:p>
        </p:txBody>
      </p:sp>
      <p:sp>
        <p:nvSpPr>
          <p:cNvPr id="6" name="Footer Placeholder 3">
            <a:extLst>
              <a:ext uri="{FF2B5EF4-FFF2-40B4-BE49-F238E27FC236}">
                <a16:creationId xmlns:a16="http://schemas.microsoft.com/office/drawing/2014/main" id="{1822F983-6128-40E1-8B7D-E070FE8BC85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88027FF-40C4-4AF8-91EB-8CA8C6C71A39}"/>
              </a:ext>
            </a:extLst>
          </p:cNvPr>
          <p:cNvSpPr>
            <a:spLocks noGrp="1"/>
          </p:cNvSpPr>
          <p:nvPr>
            <p:ph type="sldNum" sz="quarter" idx="12"/>
          </p:nvPr>
        </p:nvSpPr>
        <p:spPr/>
        <p:txBody>
          <a:bodyPr/>
          <a:lstStyle/>
          <a:p>
            <a:pPr>
              <a:defRPr/>
            </a:pPr>
            <a:fld id="{9BA52EA0-2602-4764-8E53-93608A9FA6AE}" type="slidenum">
              <a:rPr lang="en-US" altLang="en-US"/>
              <a:pPr>
                <a:defRPr/>
              </a:pPr>
              <a:t>532</a:t>
            </a:fld>
            <a:endParaRPr lang="en-US" altLang="en-US" dirty="0"/>
          </a:p>
        </p:txBody>
      </p:sp>
      <p:sp>
        <p:nvSpPr>
          <p:cNvPr id="5" name="Slide Number Placeholder 4">
            <a:extLst>
              <a:ext uri="{FF2B5EF4-FFF2-40B4-BE49-F238E27FC236}">
                <a16:creationId xmlns:a16="http://schemas.microsoft.com/office/drawing/2014/main" id="{A4DDFF57-AC6A-416E-9CFA-CDCCC551167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240463397"/>
      </p:ext>
    </p:extLst>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498" name="Rectangle 2">
            <a:extLst>
              <a:ext uri="{FF2B5EF4-FFF2-40B4-BE49-F238E27FC236}">
                <a16:creationId xmlns:a16="http://schemas.microsoft.com/office/drawing/2014/main" id="{2C3F2084-9931-4CAF-9970-306FD88A3514}"/>
              </a:ext>
            </a:extLst>
          </p:cNvPr>
          <p:cNvSpPr>
            <a:spLocks noGrp="1" noChangeArrowheads="1"/>
          </p:cNvSpPr>
          <p:nvPr>
            <p:ph type="title"/>
          </p:nvPr>
        </p:nvSpPr>
        <p:spPr>
          <a:xfrm>
            <a:off x="2057400" y="228600"/>
            <a:ext cx="8077200" cy="1066800"/>
          </a:xfrm>
        </p:spPr>
        <p:txBody>
          <a:bodyPr>
            <a:normAutofit fontScale="90000"/>
          </a:bodyPr>
          <a:lstStyle/>
          <a:p>
            <a:pPr eaLnBrk="1" hangingPunct="1">
              <a:lnSpc>
                <a:spcPct val="90000"/>
              </a:lnSpc>
              <a:defRPr/>
            </a:pPr>
            <a:r>
              <a:rPr lang="en-US" sz="4000" dirty="0">
                <a:solidFill>
                  <a:srgbClr val="99FF33"/>
                </a:solidFill>
              </a:rPr>
              <a:t>Liquidated Damages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200" dirty="0"/>
              <a:t>How the amount is calculated </a:t>
            </a:r>
            <a:r>
              <a:rPr lang="en-US" sz="2400" dirty="0"/>
              <a:t>(Cont’d)</a:t>
            </a:r>
          </a:p>
        </p:txBody>
      </p:sp>
      <p:sp>
        <p:nvSpPr>
          <p:cNvPr id="1130499" name="Rectangle 3">
            <a:extLst>
              <a:ext uri="{FF2B5EF4-FFF2-40B4-BE49-F238E27FC236}">
                <a16:creationId xmlns:a16="http://schemas.microsoft.com/office/drawing/2014/main" id="{87C3FA45-1CE9-4AE9-9BB7-541CDA7696F6}"/>
              </a:ext>
            </a:extLst>
          </p:cNvPr>
          <p:cNvSpPr>
            <a:spLocks noGrp="1" noChangeArrowheads="1"/>
          </p:cNvSpPr>
          <p:nvPr>
            <p:ph idx="1"/>
          </p:nvPr>
        </p:nvSpPr>
        <p:spPr>
          <a:xfrm>
            <a:off x="476053" y="1762812"/>
            <a:ext cx="11333393" cy="5095188"/>
          </a:xfrm>
        </p:spPr>
        <p:txBody>
          <a:bodyPr>
            <a:normAutofit/>
          </a:bodyPr>
          <a:lstStyle/>
          <a:p>
            <a:pPr eaLnBrk="1" hangingPunct="1">
              <a:lnSpc>
                <a:spcPct val="90000"/>
              </a:lnSpc>
              <a:spcBef>
                <a:spcPct val="25000"/>
              </a:spcBef>
              <a:defRPr/>
            </a:pPr>
            <a:r>
              <a:rPr lang="en-US" sz="2800" dirty="0"/>
              <a:t>If inconvenience to the public can be quantified, it can be a basis for LD</a:t>
            </a:r>
          </a:p>
          <a:p>
            <a:pPr eaLnBrk="1" hangingPunct="1">
              <a:lnSpc>
                <a:spcPct val="90000"/>
              </a:lnSpc>
              <a:spcBef>
                <a:spcPct val="25000"/>
              </a:spcBef>
              <a:defRPr/>
            </a:pPr>
            <a:r>
              <a:rPr lang="en-US" sz="2800" dirty="0"/>
              <a:t>e.g., how to calculate LD for a highway project if a specified completion date isn’t met</a:t>
            </a:r>
          </a:p>
          <a:p>
            <a:pPr lvl="1" eaLnBrk="1" hangingPunct="1">
              <a:lnSpc>
                <a:spcPct val="90000"/>
              </a:lnSpc>
              <a:spcBef>
                <a:spcPct val="25000"/>
              </a:spcBef>
              <a:defRPr/>
            </a:pPr>
            <a:r>
              <a:rPr lang="en-US" sz="2400" dirty="0"/>
              <a:t>It is calculated that 1000 cars per hour use the road that is the subject of the project</a:t>
            </a:r>
          </a:p>
          <a:p>
            <a:pPr lvl="1" eaLnBrk="1" hangingPunct="1">
              <a:lnSpc>
                <a:spcPct val="90000"/>
              </a:lnSpc>
              <a:spcBef>
                <a:spcPct val="25000"/>
              </a:spcBef>
              <a:defRPr/>
            </a:pPr>
            <a:r>
              <a:rPr lang="en-US" sz="2400" dirty="0"/>
              <a:t>Not having the project completed is calculated to produce a 2 minute per car delay, = 2 minutes X 1000 cars = 2000 minutes per hour of total delays </a:t>
            </a:r>
          </a:p>
          <a:p>
            <a:pPr lvl="1" eaLnBrk="1" hangingPunct="1">
              <a:lnSpc>
                <a:spcPct val="90000"/>
              </a:lnSpc>
              <a:spcBef>
                <a:spcPct val="25000"/>
              </a:spcBef>
              <a:defRPr/>
            </a:pPr>
            <a:r>
              <a:rPr lang="en-US" sz="2400" dirty="0"/>
              <a:t>24 hours X 2000 minutes per hour = 48,000 total minutes lost per day </a:t>
            </a:r>
          </a:p>
          <a:p>
            <a:pPr lvl="1" eaLnBrk="1" hangingPunct="1">
              <a:lnSpc>
                <a:spcPct val="90000"/>
              </a:lnSpc>
              <a:spcBef>
                <a:spcPct val="25000"/>
              </a:spcBef>
              <a:defRPr/>
            </a:pPr>
            <a:r>
              <a:rPr lang="en-US" sz="2400" dirty="0"/>
              <a:t>Times an average of $12 per hour , or $.20 per minute</a:t>
            </a:r>
          </a:p>
          <a:p>
            <a:pPr lvl="1" eaLnBrk="1" hangingPunct="1">
              <a:lnSpc>
                <a:spcPct val="90000"/>
              </a:lnSpc>
              <a:spcBef>
                <a:spcPct val="25000"/>
              </a:spcBef>
              <a:defRPr/>
            </a:pPr>
            <a:r>
              <a:rPr lang="en-US" sz="2400" dirty="0"/>
              <a:t>Equals $9,600 per day LD</a:t>
            </a:r>
          </a:p>
        </p:txBody>
      </p:sp>
      <p:sp>
        <p:nvSpPr>
          <p:cNvPr id="6" name="Footer Placeholder 3">
            <a:extLst>
              <a:ext uri="{FF2B5EF4-FFF2-40B4-BE49-F238E27FC236}">
                <a16:creationId xmlns:a16="http://schemas.microsoft.com/office/drawing/2014/main" id="{03DFCC5D-4E4C-4D03-9062-2806203B08E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A0BA8EA-A1B0-4A46-872F-D07D5FA3FA50}"/>
              </a:ext>
            </a:extLst>
          </p:cNvPr>
          <p:cNvSpPr>
            <a:spLocks noGrp="1"/>
          </p:cNvSpPr>
          <p:nvPr>
            <p:ph type="sldNum" sz="quarter" idx="12"/>
          </p:nvPr>
        </p:nvSpPr>
        <p:spPr/>
        <p:txBody>
          <a:bodyPr/>
          <a:lstStyle/>
          <a:p>
            <a:pPr>
              <a:defRPr/>
            </a:pPr>
            <a:fld id="{C6BD9A35-2CD7-4C68-BB93-0E31441CB650}" type="slidenum">
              <a:rPr lang="en-US" altLang="en-US"/>
              <a:pPr>
                <a:defRPr/>
              </a:pPr>
              <a:t>533</a:t>
            </a:fld>
            <a:endParaRPr lang="en-US" altLang="en-US" dirty="0"/>
          </a:p>
        </p:txBody>
      </p:sp>
      <p:sp>
        <p:nvSpPr>
          <p:cNvPr id="4" name="Footer Placeholder 3">
            <a:extLst>
              <a:ext uri="{FF2B5EF4-FFF2-40B4-BE49-F238E27FC236}">
                <a16:creationId xmlns:a16="http://schemas.microsoft.com/office/drawing/2014/main" id="{F12522AF-098A-4066-BD5F-58241A25E494}"/>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675188233"/>
      </p:ext>
    </p:extLst>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2" name="Rectangle 2">
            <a:extLst>
              <a:ext uri="{FF2B5EF4-FFF2-40B4-BE49-F238E27FC236}">
                <a16:creationId xmlns:a16="http://schemas.microsoft.com/office/drawing/2014/main" id="{430FB936-75AE-4210-8C8B-21B46353D222}"/>
              </a:ext>
            </a:extLst>
          </p:cNvPr>
          <p:cNvSpPr>
            <a:spLocks noGrp="1" noChangeArrowheads="1"/>
          </p:cNvSpPr>
          <p:nvPr>
            <p:ph type="title"/>
          </p:nvPr>
        </p:nvSpPr>
        <p:spPr>
          <a:xfrm>
            <a:off x="2057400" y="228600"/>
            <a:ext cx="8077200" cy="1295400"/>
          </a:xfrm>
        </p:spPr>
        <p:txBody>
          <a:bodyPr>
            <a:normAutofit fontScale="90000"/>
          </a:bodyPr>
          <a:lstStyle/>
          <a:p>
            <a:pPr eaLnBrk="1" hangingPunct="1">
              <a:lnSpc>
                <a:spcPct val="90000"/>
              </a:lnSpc>
              <a:defRPr/>
            </a:pPr>
            <a:r>
              <a:rPr lang="en-US" sz="4000" dirty="0">
                <a:solidFill>
                  <a:srgbClr val="99FF33"/>
                </a:solidFill>
              </a:rPr>
              <a:t>Liquidated Damages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200" dirty="0"/>
              <a:t>How the amount is calculated </a:t>
            </a:r>
            <a:r>
              <a:rPr lang="en-US" sz="2400" dirty="0"/>
              <a:t>(Cont’d)</a:t>
            </a:r>
          </a:p>
        </p:txBody>
      </p:sp>
      <p:sp>
        <p:nvSpPr>
          <p:cNvPr id="1131523" name="Rectangle 3">
            <a:extLst>
              <a:ext uri="{FF2B5EF4-FFF2-40B4-BE49-F238E27FC236}">
                <a16:creationId xmlns:a16="http://schemas.microsoft.com/office/drawing/2014/main" id="{1E821EF1-0E67-470F-AA13-2339F478C2FE}"/>
              </a:ext>
            </a:extLst>
          </p:cNvPr>
          <p:cNvSpPr>
            <a:spLocks noGrp="1" noChangeArrowheads="1"/>
          </p:cNvSpPr>
          <p:nvPr>
            <p:ph idx="1"/>
          </p:nvPr>
        </p:nvSpPr>
        <p:spPr>
          <a:xfrm>
            <a:off x="2209800" y="2286000"/>
            <a:ext cx="8153400" cy="4572000"/>
          </a:xfrm>
        </p:spPr>
        <p:txBody>
          <a:bodyPr/>
          <a:lstStyle/>
          <a:p>
            <a:pPr eaLnBrk="1" hangingPunct="1">
              <a:defRPr/>
            </a:pPr>
            <a:r>
              <a:rPr lang="en-US" dirty="0"/>
              <a:t>If there are no statistics or data that reasonably substantiate the approximate loss due to vendor non-performance</a:t>
            </a:r>
          </a:p>
          <a:p>
            <a:pPr lvl="1" eaLnBrk="1" hangingPunct="1">
              <a:defRPr/>
            </a:pPr>
            <a:r>
              <a:rPr lang="en-US" dirty="0"/>
              <a:t>LD won’t be upheld</a:t>
            </a:r>
          </a:p>
        </p:txBody>
      </p:sp>
      <p:sp>
        <p:nvSpPr>
          <p:cNvPr id="6" name="Footer Placeholder 3">
            <a:extLst>
              <a:ext uri="{FF2B5EF4-FFF2-40B4-BE49-F238E27FC236}">
                <a16:creationId xmlns:a16="http://schemas.microsoft.com/office/drawing/2014/main" id="{5B14363E-7FD4-4186-935B-4FDB0EFD8B1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FFB9891-A7D9-4884-9081-98C41CCC9519}"/>
              </a:ext>
            </a:extLst>
          </p:cNvPr>
          <p:cNvSpPr>
            <a:spLocks noGrp="1"/>
          </p:cNvSpPr>
          <p:nvPr>
            <p:ph type="sldNum" sz="quarter" idx="12"/>
          </p:nvPr>
        </p:nvSpPr>
        <p:spPr/>
        <p:txBody>
          <a:bodyPr/>
          <a:lstStyle/>
          <a:p>
            <a:pPr>
              <a:defRPr/>
            </a:pPr>
            <a:fld id="{C18EC6C9-F78E-4CD5-A3B8-491B809F0797}" type="slidenum">
              <a:rPr lang="en-US" altLang="en-US"/>
              <a:pPr>
                <a:defRPr/>
              </a:pPr>
              <a:t>534</a:t>
            </a:fld>
            <a:endParaRPr lang="en-US" altLang="en-US" dirty="0"/>
          </a:p>
        </p:txBody>
      </p:sp>
      <p:sp>
        <p:nvSpPr>
          <p:cNvPr id="4" name="Footer Placeholder 3">
            <a:extLst>
              <a:ext uri="{FF2B5EF4-FFF2-40B4-BE49-F238E27FC236}">
                <a16:creationId xmlns:a16="http://schemas.microsoft.com/office/drawing/2014/main" id="{65CD8A26-A8B8-49FB-A7BA-6E405E44FFB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066102101"/>
      </p:ext>
    </p:extLst>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6">
            <a:extLst>
              <a:ext uri="{FF2B5EF4-FFF2-40B4-BE49-F238E27FC236}">
                <a16:creationId xmlns:a16="http://schemas.microsoft.com/office/drawing/2014/main" id="{583ACB97-DB84-4298-8B53-B5FBE20645E3}"/>
              </a:ext>
            </a:extLst>
          </p:cNvPr>
          <p:cNvSpPr txBox="1">
            <a:spLocks noGrp="1" noChangeArrowheads="1"/>
          </p:cNvSpPr>
          <p:nvPr/>
        </p:nvSpPr>
        <p:spPr bwMode="auto">
          <a:xfrm>
            <a:off x="9144000" y="6243638"/>
            <a:ext cx="10668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490801A6-2F9C-4B2A-8CFC-5785BDF4C00D}" type="slidenum">
              <a:rPr lang="en-US" altLang="en-US" sz="1200">
                <a:effectLst>
                  <a:outerShdw blurRad="38100" dist="38100" dir="2700000" algn="tl">
                    <a:srgbClr val="000000"/>
                  </a:outerShdw>
                </a:effectLst>
              </a:rPr>
              <a:pPr algn="r" eaLnBrk="1" hangingPunct="1">
                <a:defRPr/>
              </a:pPr>
              <a:t>535</a:t>
            </a:fld>
            <a:endParaRPr lang="en-US" altLang="en-US" sz="1200" dirty="0">
              <a:effectLst>
                <a:outerShdw blurRad="38100" dist="38100" dir="2700000" algn="tl">
                  <a:srgbClr val="000000"/>
                </a:outerShdw>
              </a:effectLst>
            </a:endParaRPr>
          </a:p>
        </p:txBody>
      </p:sp>
      <p:sp>
        <p:nvSpPr>
          <p:cNvPr id="3656708" name="Rectangle 4">
            <a:extLst>
              <a:ext uri="{FF2B5EF4-FFF2-40B4-BE49-F238E27FC236}">
                <a16:creationId xmlns:a16="http://schemas.microsoft.com/office/drawing/2014/main" id="{82E997CB-59A3-4218-A046-E993B21FF805}"/>
              </a:ext>
            </a:extLst>
          </p:cNvPr>
          <p:cNvSpPr>
            <a:spLocks noGrp="1" noChangeArrowheads="1"/>
          </p:cNvSpPr>
          <p:nvPr>
            <p:ph type="ctrTitle"/>
          </p:nvPr>
        </p:nvSpPr>
        <p:spPr>
          <a:xfrm>
            <a:off x="1981200" y="1219200"/>
            <a:ext cx="8229600" cy="1447800"/>
          </a:xfrm>
        </p:spPr>
        <p:txBody>
          <a:bodyPr>
            <a:normAutofit/>
          </a:bodyPr>
          <a:lstStyle/>
          <a:p>
            <a:pPr eaLnBrk="1" hangingPunct="1">
              <a:defRPr/>
            </a:pPr>
            <a:r>
              <a:rPr lang="en-US" dirty="0"/>
              <a:t>Insurance &amp; Bonding</a:t>
            </a:r>
          </a:p>
        </p:txBody>
      </p:sp>
      <p:sp>
        <p:nvSpPr>
          <p:cNvPr id="3656709" name="Rectangle 5">
            <a:extLst>
              <a:ext uri="{FF2B5EF4-FFF2-40B4-BE49-F238E27FC236}">
                <a16:creationId xmlns:a16="http://schemas.microsoft.com/office/drawing/2014/main" id="{DD6C5859-25FB-4481-9A78-09C9BF37D099}"/>
              </a:ext>
            </a:extLst>
          </p:cNvPr>
          <p:cNvSpPr>
            <a:spLocks noGrp="1" noChangeArrowheads="1"/>
          </p:cNvSpPr>
          <p:nvPr>
            <p:ph type="subTitle" idx="1"/>
          </p:nvPr>
        </p:nvSpPr>
        <p:spPr>
          <a:xfrm>
            <a:off x="2133600" y="3505200"/>
            <a:ext cx="7467600" cy="2514600"/>
          </a:xfrm>
        </p:spPr>
        <p:txBody>
          <a:bodyPr>
            <a:normAutofit/>
          </a:bodyPr>
          <a:lstStyle/>
          <a:p>
            <a:pPr eaLnBrk="1" hangingPunct="1">
              <a:defRPr/>
            </a:pPr>
            <a:r>
              <a:rPr lang="en-US" sz="3200" dirty="0"/>
              <a:t>The following slides provide a very brief overview of insurance &amp; bonding.  </a:t>
            </a:r>
          </a:p>
        </p:txBody>
      </p:sp>
    </p:spTree>
    <p:extLst>
      <p:ext uri="{BB962C8B-B14F-4D97-AF65-F5344CB8AC3E}">
        <p14:creationId xmlns:p14="http://schemas.microsoft.com/office/powerpoint/2010/main" val="1575269250"/>
      </p:ext>
    </p:extLst>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22" name="Rectangle 2">
            <a:extLst>
              <a:ext uri="{FF2B5EF4-FFF2-40B4-BE49-F238E27FC236}">
                <a16:creationId xmlns:a16="http://schemas.microsoft.com/office/drawing/2014/main" id="{071D26E4-641E-4489-BCC1-10537CAE76D4}"/>
              </a:ext>
            </a:extLst>
          </p:cNvPr>
          <p:cNvSpPr>
            <a:spLocks noGrp="1" noChangeArrowheads="1"/>
          </p:cNvSpPr>
          <p:nvPr>
            <p:ph type="title"/>
          </p:nvPr>
        </p:nvSpPr>
        <p:spPr>
          <a:xfrm>
            <a:off x="1828800" y="228600"/>
            <a:ext cx="8686800" cy="838200"/>
          </a:xfrm>
        </p:spPr>
        <p:txBody>
          <a:bodyPr/>
          <a:lstStyle/>
          <a:p>
            <a:pPr eaLnBrk="1" hangingPunct="1">
              <a:lnSpc>
                <a:spcPct val="90000"/>
              </a:lnSpc>
            </a:pPr>
            <a:r>
              <a:rPr lang="en-US" altLang="en-US" sz="3600" b="1" dirty="0">
                <a:solidFill>
                  <a:srgbClr val="99FF66"/>
                </a:solidFill>
              </a:rPr>
              <a:t>Is insurance needed?</a:t>
            </a:r>
          </a:p>
        </p:txBody>
      </p:sp>
      <p:sp>
        <p:nvSpPr>
          <p:cNvPr id="8" name="Footer Placeholder 3">
            <a:extLst>
              <a:ext uri="{FF2B5EF4-FFF2-40B4-BE49-F238E27FC236}">
                <a16:creationId xmlns:a16="http://schemas.microsoft.com/office/drawing/2014/main" id="{A4AD8C25-4B81-4788-A1E0-BBD25945C77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FC97ED5F-DBF8-46DD-9CEC-4767ABAA0EEB}"/>
              </a:ext>
            </a:extLst>
          </p:cNvPr>
          <p:cNvSpPr>
            <a:spLocks noGrp="1"/>
          </p:cNvSpPr>
          <p:nvPr>
            <p:ph type="sldNum" sz="quarter" idx="12"/>
          </p:nvPr>
        </p:nvSpPr>
        <p:spPr/>
        <p:txBody>
          <a:bodyPr/>
          <a:lstStyle/>
          <a:p>
            <a:pPr>
              <a:defRPr/>
            </a:pPr>
            <a:fld id="{B3AD3142-EC22-4E94-8D7B-E8E4286E81A1}" type="slidenum">
              <a:rPr lang="en-US" altLang="en-US"/>
              <a:pPr>
                <a:defRPr/>
              </a:pPr>
              <a:t>536</a:t>
            </a:fld>
            <a:endParaRPr lang="en-US" altLang="en-US" dirty="0"/>
          </a:p>
        </p:txBody>
      </p:sp>
      <p:sp>
        <p:nvSpPr>
          <p:cNvPr id="1545223" name="Text Box 3">
            <a:extLst>
              <a:ext uri="{FF2B5EF4-FFF2-40B4-BE49-F238E27FC236}">
                <a16:creationId xmlns:a16="http://schemas.microsoft.com/office/drawing/2014/main" id="{B094D875-4484-4261-89C7-DE981EDF3750}"/>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545224" name="Text Box 4">
            <a:extLst>
              <a:ext uri="{FF2B5EF4-FFF2-40B4-BE49-F238E27FC236}">
                <a16:creationId xmlns:a16="http://schemas.microsoft.com/office/drawing/2014/main" id="{20128E92-9BF3-449A-8E2D-DCD63B73D13B}"/>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545225" name="Text Box 5">
            <a:extLst>
              <a:ext uri="{FF2B5EF4-FFF2-40B4-BE49-F238E27FC236}">
                <a16:creationId xmlns:a16="http://schemas.microsoft.com/office/drawing/2014/main" id="{F7A5AB0E-008C-49BB-92D6-8B17A2DC2CE6}"/>
              </a:ext>
            </a:extLst>
          </p:cNvPr>
          <p:cNvSpPr txBox="1">
            <a:spLocks noChangeArrowheads="1"/>
          </p:cNvSpPr>
          <p:nvPr/>
        </p:nvSpPr>
        <p:spPr bwMode="auto">
          <a:xfrm>
            <a:off x="1752600" y="990601"/>
            <a:ext cx="8686800" cy="537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5000"/>
              </a:lnSpc>
              <a:buClr>
                <a:schemeClr val="folHlink"/>
              </a:buClr>
              <a:buSzTx/>
              <a:buFont typeface="Webdings" panose="05030102010509060703" pitchFamily="18" charset="2"/>
              <a:buBlip>
                <a:blip r:embed="rId2"/>
              </a:buBlip>
            </a:pPr>
            <a:r>
              <a:rPr lang="en-US" altLang="en-US" sz="2800" dirty="0"/>
              <a:t>What is the likelihood of risk to the State from a vendor’s performance under a State contract?</a:t>
            </a:r>
          </a:p>
          <a:p>
            <a:pPr lvl="1">
              <a:lnSpc>
                <a:spcPct val="95000"/>
              </a:lnSpc>
              <a:buClr>
                <a:schemeClr val="tx1"/>
              </a:buClr>
            </a:pPr>
            <a:r>
              <a:rPr lang="en-US" altLang="en-US" sz="2400" dirty="0"/>
              <a:t>There is far more risk of loss to the State if a vendor is working on State premises, providing professional services, or caring for wards of the State than if a vendor is producing a report</a:t>
            </a:r>
          </a:p>
          <a:p>
            <a:pPr lvl="2">
              <a:lnSpc>
                <a:spcPct val="95000"/>
              </a:lnSpc>
              <a:buClr>
                <a:schemeClr val="tx1"/>
              </a:buClr>
              <a:buSzTx/>
              <a:buFont typeface="Arial" panose="020B0604020202020204" pitchFamily="34" charset="0"/>
              <a:buBlip>
                <a:blip r:embed="rId3"/>
              </a:buBlip>
            </a:pPr>
            <a:r>
              <a:rPr lang="en-US" altLang="en-US" sz="2000" dirty="0"/>
              <a:t>e.g. </a:t>
            </a:r>
            <a:r>
              <a:rPr lang="en-US" altLang="en-US" sz="2000" b="1" dirty="0"/>
              <a:t>State’s award for $72.9 M in Milliman case with MSRPS</a:t>
            </a:r>
          </a:p>
          <a:p>
            <a:pPr lvl="1">
              <a:lnSpc>
                <a:spcPct val="95000"/>
              </a:lnSpc>
              <a:buClr>
                <a:schemeClr val="tx1"/>
              </a:buClr>
            </a:pPr>
            <a:r>
              <a:rPr lang="en-US" altLang="en-US" sz="2400" dirty="0"/>
              <a:t>The risk involved to State property, to State employees, to clients of the State, to visitors, the public, other contractor staff, etc.. has to be assessed </a:t>
            </a:r>
          </a:p>
          <a:p>
            <a:pPr lvl="1">
              <a:lnSpc>
                <a:spcPct val="95000"/>
              </a:lnSpc>
              <a:buClr>
                <a:schemeClr val="tx1"/>
              </a:buClr>
            </a:pPr>
            <a:r>
              <a:rPr lang="en-US" altLang="en-US" sz="2400" dirty="0"/>
              <a:t>The objective of insurance is for the risk of loss to be borne by the contractor and its insurer, not by the State</a:t>
            </a:r>
          </a:p>
          <a:p>
            <a:pPr lvl="1">
              <a:lnSpc>
                <a:spcPct val="95000"/>
              </a:lnSpc>
              <a:buClr>
                <a:schemeClr val="tx1"/>
              </a:buClr>
            </a:pPr>
            <a:r>
              <a:rPr lang="en-US" altLang="en-US" sz="2400" dirty="0"/>
              <a:t>In the event of loss the issue becomes, “Who has the deep pockets?” </a:t>
            </a:r>
          </a:p>
        </p:txBody>
      </p:sp>
    </p:spTree>
    <p:extLst>
      <p:ext uri="{BB962C8B-B14F-4D97-AF65-F5344CB8AC3E}">
        <p14:creationId xmlns:p14="http://schemas.microsoft.com/office/powerpoint/2010/main" val="1982427023"/>
      </p:ext>
    </p:extLst>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46" name="Rectangle 2">
            <a:extLst>
              <a:ext uri="{FF2B5EF4-FFF2-40B4-BE49-F238E27FC236}">
                <a16:creationId xmlns:a16="http://schemas.microsoft.com/office/drawing/2014/main" id="{F3120E2E-A826-451B-81A8-1F0098C9981B}"/>
              </a:ext>
            </a:extLst>
          </p:cNvPr>
          <p:cNvSpPr>
            <a:spLocks noGrp="1" noChangeArrowheads="1"/>
          </p:cNvSpPr>
          <p:nvPr>
            <p:ph type="title"/>
          </p:nvPr>
        </p:nvSpPr>
        <p:spPr>
          <a:xfrm>
            <a:off x="1828800" y="277814"/>
            <a:ext cx="8610600" cy="636587"/>
          </a:xfrm>
        </p:spPr>
        <p:txBody>
          <a:bodyPr>
            <a:normAutofit fontScale="90000"/>
          </a:bodyPr>
          <a:lstStyle/>
          <a:p>
            <a:pPr eaLnBrk="1" hangingPunct="1"/>
            <a:r>
              <a:rPr lang="en-US" altLang="en-US" sz="4000" dirty="0">
                <a:solidFill>
                  <a:srgbClr val="FFFF99"/>
                </a:solidFill>
              </a:rPr>
              <a:t>Insurance </a:t>
            </a:r>
            <a:br>
              <a:rPr lang="en-US" altLang="en-US" sz="4000" dirty="0">
                <a:solidFill>
                  <a:srgbClr val="FFFF00"/>
                </a:solidFill>
              </a:rPr>
            </a:br>
            <a:r>
              <a:rPr lang="en-US" altLang="en-US" sz="2800" b="1" dirty="0">
                <a:solidFill>
                  <a:srgbClr val="99FF66"/>
                </a:solidFill>
              </a:rPr>
              <a:t>Is insurance needed? </a:t>
            </a:r>
            <a:r>
              <a:rPr lang="en-US" altLang="en-US" sz="2400" dirty="0">
                <a:solidFill>
                  <a:srgbClr val="99FF66"/>
                </a:solidFill>
              </a:rPr>
              <a:t>(Cont’d)</a:t>
            </a:r>
          </a:p>
        </p:txBody>
      </p:sp>
      <p:sp>
        <p:nvSpPr>
          <p:cNvPr id="8" name="Footer Placeholder 3">
            <a:extLst>
              <a:ext uri="{FF2B5EF4-FFF2-40B4-BE49-F238E27FC236}">
                <a16:creationId xmlns:a16="http://schemas.microsoft.com/office/drawing/2014/main" id="{F8100846-D567-45EA-B1D4-7FBAABC3753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9" name="Slide Number Placeholder 4">
            <a:extLst>
              <a:ext uri="{FF2B5EF4-FFF2-40B4-BE49-F238E27FC236}">
                <a16:creationId xmlns:a16="http://schemas.microsoft.com/office/drawing/2014/main" id="{2D962B12-6381-4580-9188-7B6B91006C0A}"/>
              </a:ext>
            </a:extLst>
          </p:cNvPr>
          <p:cNvSpPr>
            <a:spLocks noGrp="1"/>
          </p:cNvSpPr>
          <p:nvPr>
            <p:ph type="sldNum" sz="quarter" idx="12"/>
          </p:nvPr>
        </p:nvSpPr>
        <p:spPr/>
        <p:txBody>
          <a:bodyPr/>
          <a:lstStyle/>
          <a:p>
            <a:pPr>
              <a:defRPr/>
            </a:pPr>
            <a:fld id="{AD630ADD-2D63-4DE0-A438-B35717CF46E6}" type="slidenum">
              <a:rPr lang="en-US" altLang="en-US"/>
              <a:pPr>
                <a:defRPr/>
              </a:pPr>
              <a:t>537</a:t>
            </a:fld>
            <a:endParaRPr lang="en-US" altLang="en-US" dirty="0"/>
          </a:p>
        </p:txBody>
      </p:sp>
      <p:sp>
        <p:nvSpPr>
          <p:cNvPr id="1546247" name="Text Box 3">
            <a:extLst>
              <a:ext uri="{FF2B5EF4-FFF2-40B4-BE49-F238E27FC236}">
                <a16:creationId xmlns:a16="http://schemas.microsoft.com/office/drawing/2014/main" id="{5352F167-7657-46BE-86C1-66380A97438B}"/>
              </a:ext>
            </a:extLst>
          </p:cNvPr>
          <p:cNvSpPr txBox="1">
            <a:spLocks noChangeArrowheads="1"/>
          </p:cNvSpPr>
          <p:nvPr/>
        </p:nvSpPr>
        <p:spPr bwMode="auto">
          <a:xfrm>
            <a:off x="1981200" y="1828800"/>
            <a:ext cx="8229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spcAft>
                <a:spcPct val="50000"/>
              </a:spcAft>
              <a:buClr>
                <a:srgbClr val="66FF66"/>
              </a:buClr>
              <a:buSzTx/>
              <a:buFont typeface="Wingdings" panose="05000000000000000000" pitchFamily="2" charset="2"/>
              <a:buNone/>
            </a:pPr>
            <a:endParaRPr lang="en-US" altLang="en-US" sz="3600" b="1" dirty="0">
              <a:solidFill>
                <a:srgbClr val="FF0000"/>
              </a:solidFill>
            </a:endParaRPr>
          </a:p>
        </p:txBody>
      </p:sp>
      <p:sp>
        <p:nvSpPr>
          <p:cNvPr id="1546248" name="Text Box 4">
            <a:extLst>
              <a:ext uri="{FF2B5EF4-FFF2-40B4-BE49-F238E27FC236}">
                <a16:creationId xmlns:a16="http://schemas.microsoft.com/office/drawing/2014/main" id="{94CC68F1-B14D-4955-B9F8-DA65496437AA}"/>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
        <p:nvSpPr>
          <p:cNvPr id="1546249" name="Text Box 5">
            <a:extLst>
              <a:ext uri="{FF2B5EF4-FFF2-40B4-BE49-F238E27FC236}">
                <a16:creationId xmlns:a16="http://schemas.microsoft.com/office/drawing/2014/main" id="{F519CBA8-0B5D-4A9E-A836-6457AFD21DC6}"/>
              </a:ext>
            </a:extLst>
          </p:cNvPr>
          <p:cNvSpPr txBox="1">
            <a:spLocks noChangeArrowheads="1"/>
          </p:cNvSpPr>
          <p:nvPr/>
        </p:nvSpPr>
        <p:spPr bwMode="auto">
          <a:xfrm>
            <a:off x="1905000" y="1219201"/>
            <a:ext cx="8610600" cy="512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39725" indent="-339725">
              <a:spcBef>
                <a:spcPct val="20000"/>
              </a:spcBef>
              <a:buClr>
                <a:schemeClr val="hlink"/>
              </a:buClr>
              <a:buSzPct val="90000"/>
              <a:buFont typeface="Wingdings" panose="05000000000000000000" pitchFamily="2" charset="2"/>
              <a:buBlip>
                <a:blip r:embed="rId2"/>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3"/>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4"/>
              </a:buBlip>
              <a:defRPr sz="2000">
                <a:solidFill>
                  <a:schemeClr val="tx1"/>
                </a:solidFill>
                <a:latin typeface="Arial" panose="020B0604020202020204" pitchFamily="34" charset="0"/>
              </a:defRPr>
            </a:lvl9pPr>
          </a:lstStyle>
          <a:p>
            <a:pPr>
              <a:lnSpc>
                <a:spcPct val="90000"/>
              </a:lnSpc>
              <a:buClr>
                <a:schemeClr val="folHlink"/>
              </a:buClr>
              <a:buSzTx/>
              <a:buFont typeface="Webdings" panose="05030102010509060703" pitchFamily="18" charset="2"/>
              <a:buBlip>
                <a:blip r:embed="rId2"/>
              </a:buBlip>
            </a:pPr>
            <a:r>
              <a:rPr lang="en-US" altLang="en-US" dirty="0"/>
              <a:t>“Deep Pockets” - who has the financial ability to pay an injured party for an injury or other loss</a:t>
            </a:r>
          </a:p>
          <a:p>
            <a:pPr lvl="1">
              <a:lnSpc>
                <a:spcPct val="90000"/>
              </a:lnSpc>
              <a:buClr>
                <a:schemeClr val="tx1"/>
              </a:buClr>
            </a:pPr>
            <a:r>
              <a:rPr lang="en-US" altLang="en-US" sz="2400" dirty="0"/>
              <a:t> A</a:t>
            </a:r>
            <a:r>
              <a:rPr lang="en-US" altLang="en-US" dirty="0"/>
              <a:t>n injured party often sues all potentially liable parties to ensure it collects from someone</a:t>
            </a:r>
          </a:p>
          <a:p>
            <a:pPr lvl="1">
              <a:lnSpc>
                <a:spcPct val="90000"/>
              </a:lnSpc>
              <a:buClr>
                <a:schemeClr val="tx1"/>
              </a:buClr>
            </a:pPr>
            <a:r>
              <a:rPr lang="en-US" altLang="en-US" dirty="0"/>
              <a:t>Often the State has more financial resources than vendors</a:t>
            </a:r>
          </a:p>
          <a:p>
            <a:pPr lvl="1">
              <a:lnSpc>
                <a:spcPct val="90000"/>
              </a:lnSpc>
              <a:buClr>
                <a:schemeClr val="tx1"/>
              </a:buClr>
            </a:pPr>
            <a:r>
              <a:rPr lang="en-US" altLang="en-US" dirty="0"/>
              <a:t>If there is a judgment for the injured party the State could be forced to pay some or all of the judgment if the party that is primarily responsible (the contractor), doesn’t have insurance, or the right insurance, or enough insurance  </a:t>
            </a:r>
          </a:p>
        </p:txBody>
      </p:sp>
    </p:spTree>
    <p:extLst>
      <p:ext uri="{BB962C8B-B14F-4D97-AF65-F5344CB8AC3E}">
        <p14:creationId xmlns:p14="http://schemas.microsoft.com/office/powerpoint/2010/main" val="3068373593"/>
      </p:ext>
    </p:extLst>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9556" name="Rectangle 4">
            <a:extLst>
              <a:ext uri="{FF2B5EF4-FFF2-40B4-BE49-F238E27FC236}">
                <a16:creationId xmlns:a16="http://schemas.microsoft.com/office/drawing/2014/main" id="{E0916CF7-B529-44CE-9C4B-EBD855953E6C}"/>
              </a:ext>
            </a:extLst>
          </p:cNvPr>
          <p:cNvSpPr>
            <a:spLocks noGrp="1" noChangeArrowheads="1"/>
          </p:cNvSpPr>
          <p:nvPr>
            <p:ph type="title"/>
          </p:nvPr>
        </p:nvSpPr>
        <p:spPr>
          <a:xfrm>
            <a:off x="2209800" y="1143000"/>
            <a:ext cx="7772400" cy="1600200"/>
          </a:xfrm>
          <a:noFill/>
        </p:spPr>
        <p:txBody>
          <a:bodyPr/>
          <a:lstStyle/>
          <a:p>
            <a:r>
              <a:rPr lang="en-US" altLang="en-US" sz="3600" dirty="0"/>
              <a:t>Writing Specifications</a:t>
            </a:r>
          </a:p>
        </p:txBody>
      </p:sp>
      <p:sp>
        <p:nvSpPr>
          <p:cNvPr id="1559557" name="Rectangle 5">
            <a:extLst>
              <a:ext uri="{FF2B5EF4-FFF2-40B4-BE49-F238E27FC236}">
                <a16:creationId xmlns:a16="http://schemas.microsoft.com/office/drawing/2014/main" id="{CBD5A8C0-E670-4461-9F45-4B9667DB5C55}"/>
              </a:ext>
            </a:extLst>
          </p:cNvPr>
          <p:cNvSpPr>
            <a:spLocks noGrp="1" noChangeArrowheads="1"/>
          </p:cNvSpPr>
          <p:nvPr>
            <p:ph idx="1"/>
          </p:nvPr>
        </p:nvSpPr>
        <p:spPr>
          <a:xfrm>
            <a:off x="2438400" y="3048000"/>
            <a:ext cx="7162800" cy="2590800"/>
          </a:xfrm>
          <a:noFill/>
        </p:spPr>
        <p:txBody>
          <a:bodyPr>
            <a:normAutofit fontScale="92500" lnSpcReduction="10000"/>
          </a:bodyPr>
          <a:lstStyle/>
          <a:p>
            <a:pPr marL="0" indent="0" algn="ctr">
              <a:buNone/>
            </a:pPr>
            <a:r>
              <a:rPr lang="en-US" altLang="en-US" sz="4800" dirty="0">
                <a:solidFill>
                  <a:srgbClr val="99FF33"/>
                </a:solidFill>
              </a:rPr>
              <a:t>Vendor Responsibility Related Requirements </a:t>
            </a:r>
          </a:p>
          <a:p>
            <a:pPr marL="0" indent="0" algn="ctr">
              <a:buNone/>
            </a:pPr>
            <a:r>
              <a:rPr lang="en-US" altLang="en-US" sz="4800" dirty="0">
                <a:solidFill>
                  <a:srgbClr val="99FF33"/>
                </a:solidFill>
              </a:rPr>
              <a:t>&amp; Information</a:t>
            </a:r>
          </a:p>
        </p:txBody>
      </p:sp>
      <p:sp>
        <p:nvSpPr>
          <p:cNvPr id="4" name="Footer Placeholder 3">
            <a:extLst>
              <a:ext uri="{FF2B5EF4-FFF2-40B4-BE49-F238E27FC236}">
                <a16:creationId xmlns:a16="http://schemas.microsoft.com/office/drawing/2014/main" id="{307CE888-B5B7-4A6C-A09B-E95B4935FAE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170A2EF1-D017-485C-A8D3-68C6780EFF4A}"/>
              </a:ext>
            </a:extLst>
          </p:cNvPr>
          <p:cNvSpPr>
            <a:spLocks noGrp="1"/>
          </p:cNvSpPr>
          <p:nvPr>
            <p:ph type="sldNum" sz="quarter" idx="12"/>
          </p:nvPr>
        </p:nvSpPr>
        <p:spPr/>
        <p:txBody>
          <a:bodyPr/>
          <a:lstStyle/>
          <a:p>
            <a:pPr>
              <a:defRPr/>
            </a:pPr>
            <a:fld id="{06981252-3CD1-490A-A1A8-1ABC8CA7402C}" type="slidenum">
              <a:rPr lang="en-US" altLang="en-US"/>
              <a:pPr>
                <a:defRPr/>
              </a:pPr>
              <a:t>538</a:t>
            </a:fld>
            <a:endParaRPr lang="en-US" altLang="en-US" dirty="0"/>
          </a:p>
        </p:txBody>
      </p:sp>
    </p:spTree>
    <p:extLst>
      <p:ext uri="{BB962C8B-B14F-4D97-AF65-F5344CB8AC3E}">
        <p14:creationId xmlns:p14="http://schemas.microsoft.com/office/powerpoint/2010/main" val="4228442946"/>
      </p:ext>
    </p:extLst>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9778" name="Rectangle 2">
            <a:extLst>
              <a:ext uri="{FF2B5EF4-FFF2-40B4-BE49-F238E27FC236}">
                <a16:creationId xmlns:a16="http://schemas.microsoft.com/office/drawing/2014/main" id="{779534DE-F8F7-42AE-AAF4-C22C28767889}"/>
              </a:ext>
            </a:extLst>
          </p:cNvPr>
          <p:cNvSpPr>
            <a:spLocks noGrp="1" noChangeArrowheads="1"/>
          </p:cNvSpPr>
          <p:nvPr>
            <p:ph type="title"/>
          </p:nvPr>
        </p:nvSpPr>
        <p:spPr>
          <a:xfrm>
            <a:off x="1981200" y="152400"/>
            <a:ext cx="8229600" cy="1143000"/>
          </a:xfrm>
        </p:spPr>
        <p:txBody>
          <a:bodyPr>
            <a:normAutofit fontScale="90000"/>
          </a:bodyPr>
          <a:lstStyle/>
          <a:p>
            <a:pPr eaLnBrk="1" hangingPunct="1">
              <a:lnSpc>
                <a:spcPct val="85000"/>
              </a:lnSpc>
              <a:defRPr/>
            </a:pPr>
            <a:r>
              <a:rPr lang="en-US" sz="3600" dirty="0"/>
              <a:t>Writing Specifications</a:t>
            </a:r>
            <a:r>
              <a:rPr lang="en-US" sz="3600" dirty="0">
                <a:solidFill>
                  <a:srgbClr val="3399FF"/>
                </a:solidFill>
              </a:rPr>
              <a:t> </a:t>
            </a:r>
            <a:br>
              <a:rPr lang="en-US" sz="3600" dirty="0">
                <a:solidFill>
                  <a:srgbClr val="3399FF"/>
                </a:solidFill>
              </a:rPr>
            </a:br>
            <a:r>
              <a:rPr lang="en-US" sz="4000" dirty="0">
                <a:solidFill>
                  <a:srgbClr val="99FF33"/>
                </a:solidFill>
              </a:rPr>
              <a:t>Minimum Vendor Requirements </a:t>
            </a:r>
          </a:p>
        </p:txBody>
      </p:sp>
      <p:sp>
        <p:nvSpPr>
          <p:cNvPr id="1099779" name="Rectangle 3">
            <a:extLst>
              <a:ext uri="{FF2B5EF4-FFF2-40B4-BE49-F238E27FC236}">
                <a16:creationId xmlns:a16="http://schemas.microsoft.com/office/drawing/2014/main" id="{2FABAE73-476A-4831-A5DC-80B9B461F37D}"/>
              </a:ext>
            </a:extLst>
          </p:cNvPr>
          <p:cNvSpPr>
            <a:spLocks noGrp="1" noChangeArrowheads="1"/>
          </p:cNvSpPr>
          <p:nvPr>
            <p:ph idx="1"/>
          </p:nvPr>
        </p:nvSpPr>
        <p:spPr>
          <a:xfrm>
            <a:off x="490193" y="1371600"/>
            <a:ext cx="11500701" cy="5334000"/>
          </a:xfrm>
        </p:spPr>
        <p:txBody>
          <a:bodyPr>
            <a:normAutofit/>
          </a:bodyPr>
          <a:lstStyle/>
          <a:p>
            <a:pPr eaLnBrk="1" hangingPunct="1">
              <a:lnSpc>
                <a:spcPct val="90000"/>
              </a:lnSpc>
              <a:defRPr/>
            </a:pPr>
            <a:r>
              <a:rPr lang="en-US" sz="2800" dirty="0"/>
              <a:t>These are conditions that must be met by vendors for their bid/proposal to be considered for an award</a:t>
            </a:r>
          </a:p>
          <a:p>
            <a:pPr eaLnBrk="1" hangingPunct="1">
              <a:lnSpc>
                <a:spcPct val="90000"/>
              </a:lnSpc>
              <a:defRPr/>
            </a:pPr>
            <a:r>
              <a:rPr lang="en-US" sz="2800" dirty="0"/>
              <a:t>These are often also called </a:t>
            </a:r>
            <a:r>
              <a:rPr lang="en-US" sz="2800" b="1" i="1" u="sng" dirty="0">
                <a:solidFill>
                  <a:srgbClr val="FFFF00"/>
                </a:solidFill>
              </a:rPr>
              <a:t>minimum vendor qualifications</a:t>
            </a:r>
            <a:r>
              <a:rPr lang="en-US" sz="2800" b="1" dirty="0"/>
              <a:t>, </a:t>
            </a:r>
            <a:r>
              <a:rPr lang="en-US" sz="2800" dirty="0"/>
              <a:t>or </a:t>
            </a:r>
            <a:r>
              <a:rPr lang="en-US" sz="2800" b="1" dirty="0">
                <a:solidFill>
                  <a:srgbClr val="FFFF00"/>
                </a:solidFill>
              </a:rPr>
              <a:t>Min Quals</a:t>
            </a:r>
          </a:p>
          <a:p>
            <a:pPr eaLnBrk="1" hangingPunct="1">
              <a:lnSpc>
                <a:spcPct val="90000"/>
              </a:lnSpc>
              <a:defRPr/>
            </a:pPr>
            <a:r>
              <a:rPr lang="en-US" sz="2800" dirty="0"/>
              <a:t>Although usually not identified as such, Minimum Requirements/Qualifications are aspects of whether a bidder/offeror will be deemed to be responsible</a:t>
            </a:r>
          </a:p>
          <a:p>
            <a:pPr eaLnBrk="1" hangingPunct="1">
              <a:lnSpc>
                <a:spcPct val="90000"/>
              </a:lnSpc>
              <a:defRPr/>
            </a:pPr>
            <a:r>
              <a:rPr lang="en-US" sz="2800" dirty="0"/>
              <a:t>Responsibility relates to a judgment of whether a bidder/offeror is </a:t>
            </a:r>
            <a:r>
              <a:rPr lang="en-US" sz="2800" dirty="0">
                <a:solidFill>
                  <a:srgbClr val="00FFFF"/>
                </a:solidFill>
              </a:rPr>
              <a:t>Capable; Reliable; Has Integrity</a:t>
            </a:r>
            <a:r>
              <a:rPr lang="en-US" sz="2800" dirty="0"/>
              <a:t> </a:t>
            </a:r>
          </a:p>
          <a:p>
            <a:pPr lvl="1" eaLnBrk="1" hangingPunct="1">
              <a:lnSpc>
                <a:spcPct val="90000"/>
              </a:lnSpc>
              <a:defRPr/>
            </a:pPr>
            <a:r>
              <a:rPr lang="en-US" sz="2400" dirty="0"/>
              <a:t>The concepts of responsiveness and responsibility were  discussed earlier in this class</a:t>
            </a:r>
          </a:p>
          <a:p>
            <a:pPr lvl="1" eaLnBrk="1" hangingPunct="1">
              <a:lnSpc>
                <a:spcPct val="90000"/>
              </a:lnSpc>
              <a:defRPr/>
            </a:pPr>
            <a:r>
              <a:rPr lang="en-US" sz="2400" dirty="0"/>
              <a:t>And are covered in detail in the Procure class</a:t>
            </a:r>
          </a:p>
        </p:txBody>
      </p:sp>
      <p:sp>
        <p:nvSpPr>
          <p:cNvPr id="6" name="Footer Placeholder 3">
            <a:extLst>
              <a:ext uri="{FF2B5EF4-FFF2-40B4-BE49-F238E27FC236}">
                <a16:creationId xmlns:a16="http://schemas.microsoft.com/office/drawing/2014/main" id="{9CB30A20-1693-4889-8255-32C823D3E863}"/>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0E271C1-3D91-4417-9F79-67054E9E1278}"/>
              </a:ext>
            </a:extLst>
          </p:cNvPr>
          <p:cNvSpPr>
            <a:spLocks noGrp="1"/>
          </p:cNvSpPr>
          <p:nvPr>
            <p:ph type="sldNum" sz="quarter" idx="12"/>
          </p:nvPr>
        </p:nvSpPr>
        <p:spPr/>
        <p:txBody>
          <a:bodyPr/>
          <a:lstStyle/>
          <a:p>
            <a:pPr>
              <a:defRPr/>
            </a:pPr>
            <a:fld id="{424F2B4B-C4E2-4D6E-9963-5DA669B0CCB3}" type="slidenum">
              <a:rPr lang="en-US" altLang="en-US"/>
              <a:pPr>
                <a:defRPr/>
              </a:pPr>
              <a:t>539</a:t>
            </a:fld>
            <a:endParaRPr lang="en-US" altLang="en-US" dirty="0"/>
          </a:p>
        </p:txBody>
      </p:sp>
      <p:sp>
        <p:nvSpPr>
          <p:cNvPr id="5" name="Slide Number Placeholder 4">
            <a:extLst>
              <a:ext uri="{FF2B5EF4-FFF2-40B4-BE49-F238E27FC236}">
                <a16:creationId xmlns:a16="http://schemas.microsoft.com/office/drawing/2014/main" id="{D3D429E4-CCC9-495E-A7F6-73C4B91687B4}"/>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4869263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0E70E-D38D-4B63-9333-39AB49D250A7}"/>
              </a:ext>
            </a:extLst>
          </p:cNvPr>
          <p:cNvSpPr>
            <a:spLocks noGrp="1"/>
          </p:cNvSpPr>
          <p:nvPr>
            <p:ph type="title"/>
          </p:nvPr>
        </p:nvSpPr>
        <p:spPr/>
        <p:txBody>
          <a:bodyPr/>
          <a:lstStyle/>
          <a:p>
            <a:r>
              <a:rPr lang="en-US" b="0" dirty="0"/>
              <a:t>No no</a:t>
            </a:r>
            <a:r>
              <a:rPr lang="en-US" b="0" cap="none" dirty="0"/>
              <a:t>s! (Cringe Words)</a:t>
            </a:r>
            <a:endParaRPr lang="en-US" b="0" dirty="0"/>
          </a:p>
        </p:txBody>
      </p:sp>
      <p:sp>
        <p:nvSpPr>
          <p:cNvPr id="3" name="Content Placeholder 2">
            <a:extLst>
              <a:ext uri="{FF2B5EF4-FFF2-40B4-BE49-F238E27FC236}">
                <a16:creationId xmlns:a16="http://schemas.microsoft.com/office/drawing/2014/main" id="{28DC295E-E4CA-47AB-BF2C-9309D406D9B8}"/>
              </a:ext>
            </a:extLst>
          </p:cNvPr>
          <p:cNvSpPr>
            <a:spLocks noGrp="1"/>
          </p:cNvSpPr>
          <p:nvPr>
            <p:ph idx="1"/>
          </p:nvPr>
        </p:nvSpPr>
        <p:spPr>
          <a:xfrm>
            <a:off x="261257" y="801279"/>
            <a:ext cx="11728580" cy="5818792"/>
          </a:xfrm>
        </p:spPr>
        <p:txBody>
          <a:bodyPr>
            <a:normAutofit fontScale="85000" lnSpcReduction="10000"/>
          </a:bodyPr>
          <a:lstStyle/>
          <a:p>
            <a:pPr>
              <a:lnSpc>
                <a:spcPct val="150000"/>
              </a:lnSpc>
            </a:pPr>
            <a:r>
              <a:rPr lang="en-US" dirty="0"/>
              <a:t>Might you at some point in the future wish you had a time machine that could whisk you into the past so that you could add the definition or detail that has become the point of contention in a protest or claim?</a:t>
            </a:r>
          </a:p>
          <a:p>
            <a:pPr>
              <a:lnSpc>
                <a:spcPct val="150000"/>
              </a:lnSpc>
            </a:pPr>
            <a:r>
              <a:rPr lang="en-US" dirty="0"/>
              <a:t>Or put another way, even if there is only a very remote chance that a protest or claim will result from what are claimed to be inadequate specifications, as a sort of insurance, isn’t it worthwhile to exert a little more effort and time now to further flesh-out the specifications than to risk the “nuclear option” of a protest or claim?</a:t>
            </a:r>
          </a:p>
        </p:txBody>
      </p:sp>
      <p:sp>
        <p:nvSpPr>
          <p:cNvPr id="4" name="Footer Placeholder 3">
            <a:extLst>
              <a:ext uri="{FF2B5EF4-FFF2-40B4-BE49-F238E27FC236}">
                <a16:creationId xmlns:a16="http://schemas.microsoft.com/office/drawing/2014/main" id="{2D568D32-6197-4069-A659-399AE1A72CE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B96E2B5A-B684-403F-A6AB-D972EAD15E3C}"/>
              </a:ext>
            </a:extLst>
          </p:cNvPr>
          <p:cNvSpPr>
            <a:spLocks noGrp="1"/>
          </p:cNvSpPr>
          <p:nvPr>
            <p:ph type="sldNum" sz="quarter" idx="12"/>
          </p:nvPr>
        </p:nvSpPr>
        <p:spPr/>
        <p:txBody>
          <a:bodyPr/>
          <a:lstStyle/>
          <a:p>
            <a:fld id="{D57F1E4F-1CFF-5643-939E-02111984F565}" type="slidenum">
              <a:rPr lang="en-US" smtClean="0"/>
              <a:t>54</a:t>
            </a:fld>
            <a:endParaRPr lang="en-US" dirty="0"/>
          </a:p>
        </p:txBody>
      </p:sp>
    </p:spTree>
    <p:extLst>
      <p:ext uri="{BB962C8B-B14F-4D97-AF65-F5344CB8AC3E}">
        <p14:creationId xmlns:p14="http://schemas.microsoft.com/office/powerpoint/2010/main" val="569324303"/>
      </p:ext>
    </p:extLst>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4" name="Rectangle 2">
            <a:extLst>
              <a:ext uri="{FF2B5EF4-FFF2-40B4-BE49-F238E27FC236}">
                <a16:creationId xmlns:a16="http://schemas.microsoft.com/office/drawing/2014/main" id="{5DF0C4E7-F19E-4E35-81F8-9EBB5EBF0CE9}"/>
              </a:ext>
            </a:extLst>
          </p:cNvPr>
          <p:cNvSpPr>
            <a:spLocks noGrp="1" noChangeArrowheads="1"/>
          </p:cNvSpPr>
          <p:nvPr>
            <p:ph type="title"/>
          </p:nvPr>
        </p:nvSpPr>
        <p:spPr>
          <a:xfrm>
            <a:off x="1752600" y="277814"/>
            <a:ext cx="8686800" cy="788987"/>
          </a:xfrm>
        </p:spPr>
        <p:txBody>
          <a:bodyPr>
            <a:normAutofit fontScale="90000"/>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34595" name="Rectangle 3">
            <a:extLst>
              <a:ext uri="{FF2B5EF4-FFF2-40B4-BE49-F238E27FC236}">
                <a16:creationId xmlns:a16="http://schemas.microsoft.com/office/drawing/2014/main" id="{9CEDADE1-F333-4899-859C-FD1454BA0793}"/>
              </a:ext>
            </a:extLst>
          </p:cNvPr>
          <p:cNvSpPr>
            <a:spLocks noGrp="1" noChangeArrowheads="1"/>
          </p:cNvSpPr>
          <p:nvPr>
            <p:ph idx="1"/>
          </p:nvPr>
        </p:nvSpPr>
        <p:spPr>
          <a:xfrm>
            <a:off x="558280" y="1616696"/>
            <a:ext cx="11173378" cy="4707903"/>
          </a:xfrm>
        </p:spPr>
        <p:txBody>
          <a:bodyPr>
            <a:normAutofit/>
          </a:bodyPr>
          <a:lstStyle/>
          <a:p>
            <a:pPr eaLnBrk="1" hangingPunct="1">
              <a:lnSpc>
                <a:spcPct val="95000"/>
              </a:lnSpc>
              <a:buSzTx/>
              <a:defRPr/>
            </a:pPr>
            <a:r>
              <a:rPr lang="en-US" sz="2800" dirty="0"/>
              <a:t>In a sealed bid procurement usually meeting the minimum requirements is accepted as meaning the bidder is responsible</a:t>
            </a:r>
          </a:p>
          <a:p>
            <a:pPr lvl="1" eaLnBrk="1" hangingPunct="1">
              <a:lnSpc>
                <a:spcPct val="95000"/>
              </a:lnSpc>
              <a:defRPr/>
            </a:pPr>
            <a:r>
              <a:rPr lang="en-US" sz="2400" dirty="0"/>
              <a:t>There can still be other considerations such as financial solvency, etc.. that may lead to a not responsible determination</a:t>
            </a:r>
          </a:p>
          <a:p>
            <a:pPr lvl="1" eaLnBrk="1" hangingPunct="1">
              <a:lnSpc>
                <a:spcPct val="95000"/>
              </a:lnSpc>
              <a:defRPr/>
            </a:pPr>
            <a:r>
              <a:rPr lang="en-US" sz="2400" dirty="0"/>
              <a:t>But usually, unless some significant negative information is known about a bidder</a:t>
            </a:r>
          </a:p>
          <a:p>
            <a:pPr lvl="1" eaLnBrk="1" hangingPunct="1">
              <a:lnSpc>
                <a:spcPct val="95000"/>
              </a:lnSpc>
              <a:defRPr/>
            </a:pPr>
            <a:r>
              <a:rPr lang="en-US" sz="2400" dirty="0"/>
              <a:t>If the minimum qualifications are met the bidder is deemed to be responsible </a:t>
            </a:r>
          </a:p>
          <a:p>
            <a:pPr lvl="2" eaLnBrk="1" hangingPunct="1">
              <a:lnSpc>
                <a:spcPct val="95000"/>
              </a:lnSpc>
              <a:buSzTx/>
              <a:defRPr/>
            </a:pPr>
            <a:r>
              <a:rPr lang="en-US" sz="2000" dirty="0"/>
              <a:t>This has no bearing on whether a bidder’s bid is responsive, or its proposal is reasonably susceptible of being selected for award</a:t>
            </a:r>
          </a:p>
          <a:p>
            <a:pPr lvl="2" eaLnBrk="1" hangingPunct="1">
              <a:lnSpc>
                <a:spcPct val="95000"/>
              </a:lnSpc>
              <a:buSzTx/>
              <a:defRPr/>
            </a:pPr>
            <a:r>
              <a:rPr lang="en-US" sz="2000" dirty="0"/>
              <a:t>Those are separate issues from whether a vendor is responsible</a:t>
            </a:r>
          </a:p>
        </p:txBody>
      </p:sp>
      <p:sp>
        <p:nvSpPr>
          <p:cNvPr id="6" name="Footer Placeholder 3">
            <a:extLst>
              <a:ext uri="{FF2B5EF4-FFF2-40B4-BE49-F238E27FC236}">
                <a16:creationId xmlns:a16="http://schemas.microsoft.com/office/drawing/2014/main" id="{9FC287A0-F5FF-4793-890E-5F6C0DBC673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CE979CD-9140-4416-BC32-B04B7980EC91}"/>
              </a:ext>
            </a:extLst>
          </p:cNvPr>
          <p:cNvSpPr>
            <a:spLocks noGrp="1"/>
          </p:cNvSpPr>
          <p:nvPr>
            <p:ph type="sldNum" sz="quarter" idx="12"/>
          </p:nvPr>
        </p:nvSpPr>
        <p:spPr/>
        <p:txBody>
          <a:bodyPr/>
          <a:lstStyle/>
          <a:p>
            <a:pPr>
              <a:defRPr/>
            </a:pPr>
            <a:fld id="{288133DC-F42C-4CAE-A3CD-C3B174C411DD}" type="slidenum">
              <a:rPr lang="en-US" altLang="en-US"/>
              <a:pPr>
                <a:defRPr/>
              </a:pPr>
              <a:t>540</a:t>
            </a:fld>
            <a:endParaRPr lang="en-US" altLang="en-US" dirty="0"/>
          </a:p>
        </p:txBody>
      </p:sp>
      <p:sp>
        <p:nvSpPr>
          <p:cNvPr id="4" name="Footer Placeholder 3">
            <a:extLst>
              <a:ext uri="{FF2B5EF4-FFF2-40B4-BE49-F238E27FC236}">
                <a16:creationId xmlns:a16="http://schemas.microsoft.com/office/drawing/2014/main" id="{E3244181-14BB-467E-88CF-6E6E13900FEA}"/>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a:t>
            </a: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225838521"/>
      </p:ext>
    </p:extLst>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5618" name="Rectangle 2">
            <a:extLst>
              <a:ext uri="{FF2B5EF4-FFF2-40B4-BE49-F238E27FC236}">
                <a16:creationId xmlns:a16="http://schemas.microsoft.com/office/drawing/2014/main" id="{749205D8-0FB2-4126-885D-420229840F06}"/>
              </a:ext>
            </a:extLst>
          </p:cNvPr>
          <p:cNvSpPr>
            <a:spLocks noGrp="1" noChangeArrowheads="1"/>
          </p:cNvSpPr>
          <p:nvPr>
            <p:ph type="title"/>
          </p:nvPr>
        </p:nvSpPr>
        <p:spPr>
          <a:xfrm>
            <a:off x="1752600" y="277814"/>
            <a:ext cx="8610600" cy="712787"/>
          </a:xfrm>
        </p:spPr>
        <p:txBody>
          <a:bodyPr>
            <a:normAutofit fontScale="90000"/>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35619" name="Rectangle 3">
            <a:extLst>
              <a:ext uri="{FF2B5EF4-FFF2-40B4-BE49-F238E27FC236}">
                <a16:creationId xmlns:a16="http://schemas.microsoft.com/office/drawing/2014/main" id="{38A9849E-C5CB-47D9-9B9F-6175819C47EF}"/>
              </a:ext>
            </a:extLst>
          </p:cNvPr>
          <p:cNvSpPr>
            <a:spLocks noGrp="1" noChangeArrowheads="1"/>
          </p:cNvSpPr>
          <p:nvPr>
            <p:ph idx="1"/>
          </p:nvPr>
        </p:nvSpPr>
        <p:spPr>
          <a:xfrm>
            <a:off x="1981200" y="1295400"/>
            <a:ext cx="8229600" cy="5029200"/>
          </a:xfrm>
        </p:spPr>
        <p:txBody>
          <a:bodyPr>
            <a:normAutofit fontScale="92500" lnSpcReduction="10000"/>
          </a:bodyPr>
          <a:lstStyle/>
          <a:p>
            <a:pPr eaLnBrk="1" hangingPunct="1">
              <a:defRPr/>
            </a:pPr>
            <a:r>
              <a:rPr lang="en-US" sz="2800" dirty="0"/>
              <a:t>In a sealed proposals procurement meeting the minimum requirements may also be accepted as meaning the bidder is responsible</a:t>
            </a:r>
          </a:p>
          <a:p>
            <a:pPr lvl="1" eaLnBrk="1" hangingPunct="1">
              <a:defRPr/>
            </a:pPr>
            <a:r>
              <a:rPr lang="en-US" sz="2400" dirty="0"/>
              <a:t>But frequently there will be other considerations such as financial solvency, etc.. that will be factored into a determination of whether an offeror is responsible</a:t>
            </a:r>
          </a:p>
          <a:p>
            <a:pPr eaLnBrk="1" hangingPunct="1">
              <a:defRPr/>
            </a:pPr>
            <a:r>
              <a:rPr lang="en-US" sz="2800" dirty="0"/>
              <a:t>In a sealed proposals procurement it is far more likely that an offeror’s proposal will be determined not to be reasonably susceptible of being selected for an award </a:t>
            </a:r>
          </a:p>
          <a:p>
            <a:pPr eaLnBrk="1" hangingPunct="1">
              <a:defRPr/>
            </a:pPr>
            <a:r>
              <a:rPr lang="en-US" sz="2800" dirty="0"/>
              <a:t>Than that the offeror itself is not responsible </a:t>
            </a:r>
          </a:p>
        </p:txBody>
      </p:sp>
      <p:sp>
        <p:nvSpPr>
          <p:cNvPr id="6" name="Footer Placeholder 3">
            <a:extLst>
              <a:ext uri="{FF2B5EF4-FFF2-40B4-BE49-F238E27FC236}">
                <a16:creationId xmlns:a16="http://schemas.microsoft.com/office/drawing/2014/main" id="{154417F1-B01C-46E1-8924-5CE19AD62FA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E2BF389-E8E6-41D5-BBC8-76794C220287}"/>
              </a:ext>
            </a:extLst>
          </p:cNvPr>
          <p:cNvSpPr>
            <a:spLocks noGrp="1"/>
          </p:cNvSpPr>
          <p:nvPr>
            <p:ph type="sldNum" sz="quarter" idx="12"/>
          </p:nvPr>
        </p:nvSpPr>
        <p:spPr/>
        <p:txBody>
          <a:bodyPr/>
          <a:lstStyle/>
          <a:p>
            <a:pPr>
              <a:defRPr/>
            </a:pPr>
            <a:fld id="{91128C12-E839-4981-B6E7-2240D4CE0F46}" type="slidenum">
              <a:rPr lang="en-US" altLang="en-US"/>
              <a:pPr>
                <a:defRPr/>
              </a:pPr>
              <a:t>541</a:t>
            </a:fld>
            <a:endParaRPr lang="en-US" altLang="en-US" dirty="0"/>
          </a:p>
        </p:txBody>
      </p:sp>
    </p:spTree>
    <p:extLst>
      <p:ext uri="{BB962C8B-B14F-4D97-AF65-F5344CB8AC3E}">
        <p14:creationId xmlns:p14="http://schemas.microsoft.com/office/powerpoint/2010/main" val="354472835"/>
      </p:ext>
    </p:extLst>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66" name="Rectangle 1026">
            <a:extLst>
              <a:ext uri="{FF2B5EF4-FFF2-40B4-BE49-F238E27FC236}">
                <a16:creationId xmlns:a16="http://schemas.microsoft.com/office/drawing/2014/main" id="{CDB88245-708C-4E66-95A2-DF85AD7EC311}"/>
              </a:ext>
            </a:extLst>
          </p:cNvPr>
          <p:cNvSpPr>
            <a:spLocks noGrp="1" noChangeArrowheads="1"/>
          </p:cNvSpPr>
          <p:nvPr>
            <p:ph type="title"/>
          </p:nvPr>
        </p:nvSpPr>
        <p:spPr>
          <a:xfrm>
            <a:off x="1752600" y="277814"/>
            <a:ext cx="8686800" cy="788987"/>
          </a:xfrm>
        </p:spPr>
        <p:txBody>
          <a:bodyPr>
            <a:normAutofit fontScale="90000"/>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37667" name="Rectangle 1027">
            <a:extLst>
              <a:ext uri="{FF2B5EF4-FFF2-40B4-BE49-F238E27FC236}">
                <a16:creationId xmlns:a16="http://schemas.microsoft.com/office/drawing/2014/main" id="{BAC444F6-F551-4210-ABF1-0A4949B94B34}"/>
              </a:ext>
            </a:extLst>
          </p:cNvPr>
          <p:cNvSpPr>
            <a:spLocks noGrp="1" noChangeArrowheads="1"/>
          </p:cNvSpPr>
          <p:nvPr>
            <p:ph idx="1"/>
          </p:nvPr>
        </p:nvSpPr>
        <p:spPr>
          <a:xfrm>
            <a:off x="1981200" y="1752600"/>
            <a:ext cx="8229600" cy="4343400"/>
          </a:xfrm>
        </p:spPr>
        <p:txBody>
          <a:bodyPr>
            <a:normAutofit/>
          </a:bodyPr>
          <a:lstStyle/>
          <a:p>
            <a:pPr eaLnBrk="1" hangingPunct="1">
              <a:defRPr/>
            </a:pPr>
            <a:r>
              <a:rPr lang="en-US" sz="2800" dirty="0"/>
              <a:t>For either sealed bid or sealed proposals procurements, not meeting the minimum requirements will result in the elimination of a bidder/offeror from award consideration</a:t>
            </a:r>
          </a:p>
          <a:p>
            <a:pPr eaLnBrk="1" hangingPunct="1">
              <a:defRPr/>
            </a:pPr>
            <a:r>
              <a:rPr lang="en-US" sz="2800" dirty="0"/>
              <a:t>In such an instance the vendor will merely be notified it was eliminated for failing to meet the minimum requirements</a:t>
            </a:r>
          </a:p>
          <a:p>
            <a:pPr lvl="1" eaLnBrk="1" hangingPunct="1">
              <a:defRPr/>
            </a:pPr>
            <a:r>
              <a:rPr lang="en-US" sz="2400" dirty="0"/>
              <a:t>In reality it was eliminated as being not responsible</a:t>
            </a:r>
          </a:p>
        </p:txBody>
      </p:sp>
      <p:sp>
        <p:nvSpPr>
          <p:cNvPr id="6" name="Footer Placeholder 3">
            <a:extLst>
              <a:ext uri="{FF2B5EF4-FFF2-40B4-BE49-F238E27FC236}">
                <a16:creationId xmlns:a16="http://schemas.microsoft.com/office/drawing/2014/main" id="{9B3C96AD-0F0C-4909-BD10-2775CD893F2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6FE1AA1-1519-414F-B995-2B4097811104}"/>
              </a:ext>
            </a:extLst>
          </p:cNvPr>
          <p:cNvSpPr>
            <a:spLocks noGrp="1"/>
          </p:cNvSpPr>
          <p:nvPr>
            <p:ph type="sldNum" sz="quarter" idx="12"/>
          </p:nvPr>
        </p:nvSpPr>
        <p:spPr/>
        <p:txBody>
          <a:bodyPr/>
          <a:lstStyle/>
          <a:p>
            <a:pPr>
              <a:defRPr/>
            </a:pPr>
            <a:fld id="{2E1FA3D7-E772-427A-8E71-040E6539FEC1}" type="slidenum">
              <a:rPr lang="en-US" altLang="en-US"/>
              <a:pPr>
                <a:defRPr/>
              </a:pPr>
              <a:t>542</a:t>
            </a:fld>
            <a:endParaRPr lang="en-US" altLang="en-US" dirty="0"/>
          </a:p>
        </p:txBody>
      </p:sp>
    </p:spTree>
    <p:extLst>
      <p:ext uri="{BB962C8B-B14F-4D97-AF65-F5344CB8AC3E}">
        <p14:creationId xmlns:p14="http://schemas.microsoft.com/office/powerpoint/2010/main" val="1773937992"/>
      </p:ext>
    </p:extLst>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8690" name="Rectangle 2">
            <a:extLst>
              <a:ext uri="{FF2B5EF4-FFF2-40B4-BE49-F238E27FC236}">
                <a16:creationId xmlns:a16="http://schemas.microsoft.com/office/drawing/2014/main" id="{9EEAB4E8-0663-4DCA-B572-5359FE88CBAC}"/>
              </a:ext>
            </a:extLst>
          </p:cNvPr>
          <p:cNvSpPr>
            <a:spLocks noGrp="1" noChangeArrowheads="1"/>
          </p:cNvSpPr>
          <p:nvPr>
            <p:ph type="title"/>
          </p:nvPr>
        </p:nvSpPr>
        <p:spPr>
          <a:xfrm>
            <a:off x="1752600" y="277814"/>
            <a:ext cx="8686800" cy="865187"/>
          </a:xfrm>
        </p:spPr>
        <p:txBody>
          <a:bodyPr>
            <a:normAutofit fontScale="90000"/>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38691" name="Rectangle 3">
            <a:extLst>
              <a:ext uri="{FF2B5EF4-FFF2-40B4-BE49-F238E27FC236}">
                <a16:creationId xmlns:a16="http://schemas.microsoft.com/office/drawing/2014/main" id="{22D993E1-F00C-4633-BE41-F7BB546CB198}"/>
              </a:ext>
            </a:extLst>
          </p:cNvPr>
          <p:cNvSpPr>
            <a:spLocks noGrp="1" noChangeArrowheads="1"/>
          </p:cNvSpPr>
          <p:nvPr>
            <p:ph idx="1"/>
          </p:nvPr>
        </p:nvSpPr>
        <p:spPr>
          <a:xfrm>
            <a:off x="1981200" y="1219200"/>
            <a:ext cx="8229600" cy="5257800"/>
          </a:xfrm>
        </p:spPr>
        <p:txBody>
          <a:bodyPr>
            <a:normAutofit fontScale="92500"/>
          </a:bodyPr>
          <a:lstStyle/>
          <a:p>
            <a:pPr eaLnBrk="1" hangingPunct="1">
              <a:defRPr/>
            </a:pPr>
            <a:r>
              <a:rPr lang="en-US" dirty="0"/>
              <a:t>What is the relevance of all this?</a:t>
            </a:r>
          </a:p>
          <a:p>
            <a:pPr lvl="1" eaLnBrk="1" hangingPunct="1">
              <a:defRPr/>
            </a:pPr>
            <a:r>
              <a:rPr lang="en-US" dirty="0"/>
              <a:t>Since there is no recourse to a vendor not meeting minimum requirements</a:t>
            </a:r>
          </a:p>
          <a:p>
            <a:pPr lvl="2" eaLnBrk="1" hangingPunct="1">
              <a:defRPr/>
            </a:pPr>
            <a:r>
              <a:rPr lang="en-US" dirty="0"/>
              <a:t>i.e., it will be eliminated as being ineligible for an award</a:t>
            </a:r>
          </a:p>
          <a:p>
            <a:pPr lvl="1" eaLnBrk="1" hangingPunct="1">
              <a:defRPr/>
            </a:pPr>
            <a:r>
              <a:rPr lang="en-US" dirty="0"/>
              <a:t>Agencies should be very judicious in setting minimum requirements in solicitations</a:t>
            </a:r>
          </a:p>
          <a:p>
            <a:pPr lvl="1" eaLnBrk="1" hangingPunct="1">
              <a:defRPr/>
            </a:pPr>
            <a:r>
              <a:rPr lang="en-US" dirty="0"/>
              <a:t>But the procurement method being used for a procurement has a large impact on the advisability of having minimum requirements</a:t>
            </a:r>
          </a:p>
        </p:txBody>
      </p:sp>
      <p:sp>
        <p:nvSpPr>
          <p:cNvPr id="6" name="Footer Placeholder 3">
            <a:extLst>
              <a:ext uri="{FF2B5EF4-FFF2-40B4-BE49-F238E27FC236}">
                <a16:creationId xmlns:a16="http://schemas.microsoft.com/office/drawing/2014/main" id="{54E11FF3-146E-4927-9477-8ED2F2C614A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EACDAE3-C67B-485A-B2C9-B004B891BE4D}"/>
              </a:ext>
            </a:extLst>
          </p:cNvPr>
          <p:cNvSpPr>
            <a:spLocks noGrp="1"/>
          </p:cNvSpPr>
          <p:nvPr>
            <p:ph type="sldNum" sz="quarter" idx="12"/>
          </p:nvPr>
        </p:nvSpPr>
        <p:spPr/>
        <p:txBody>
          <a:bodyPr/>
          <a:lstStyle/>
          <a:p>
            <a:pPr>
              <a:defRPr/>
            </a:pPr>
            <a:fld id="{D3FCDD7F-D69A-4B4E-86C4-C3067FD7C712}" type="slidenum">
              <a:rPr lang="en-US" altLang="en-US"/>
              <a:pPr>
                <a:defRPr/>
              </a:pPr>
              <a:t>543</a:t>
            </a:fld>
            <a:endParaRPr lang="en-US" altLang="en-US" dirty="0"/>
          </a:p>
        </p:txBody>
      </p:sp>
    </p:spTree>
    <p:extLst>
      <p:ext uri="{BB962C8B-B14F-4D97-AF65-F5344CB8AC3E}">
        <p14:creationId xmlns:p14="http://schemas.microsoft.com/office/powerpoint/2010/main" val="2884466996"/>
      </p:ext>
    </p:extLst>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9714" name="Rectangle 2">
            <a:extLst>
              <a:ext uri="{FF2B5EF4-FFF2-40B4-BE49-F238E27FC236}">
                <a16:creationId xmlns:a16="http://schemas.microsoft.com/office/drawing/2014/main" id="{16D2BA8A-ED35-495E-B5E1-DA76DDE74C32}"/>
              </a:ext>
            </a:extLst>
          </p:cNvPr>
          <p:cNvSpPr>
            <a:spLocks noGrp="1" noChangeArrowheads="1"/>
          </p:cNvSpPr>
          <p:nvPr>
            <p:ph type="title"/>
          </p:nvPr>
        </p:nvSpPr>
        <p:spPr>
          <a:xfrm>
            <a:off x="334652" y="0"/>
            <a:ext cx="11345158" cy="838200"/>
          </a:xfrm>
        </p:spPr>
        <p:txBody>
          <a:bodyPr>
            <a:normAutofit fontScale="90000"/>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39715" name="Rectangle 3">
            <a:extLst>
              <a:ext uri="{FF2B5EF4-FFF2-40B4-BE49-F238E27FC236}">
                <a16:creationId xmlns:a16="http://schemas.microsoft.com/office/drawing/2014/main" id="{98EA5108-1368-4B1D-9557-BCE90F73FF16}"/>
              </a:ext>
            </a:extLst>
          </p:cNvPr>
          <p:cNvSpPr>
            <a:spLocks noGrp="1" noChangeArrowheads="1"/>
          </p:cNvSpPr>
          <p:nvPr>
            <p:ph idx="1"/>
          </p:nvPr>
        </p:nvSpPr>
        <p:spPr>
          <a:xfrm>
            <a:off x="499621" y="782425"/>
            <a:ext cx="11368917" cy="5923175"/>
          </a:xfrm>
        </p:spPr>
        <p:txBody>
          <a:bodyPr>
            <a:normAutofit lnSpcReduction="10000"/>
          </a:bodyPr>
          <a:lstStyle/>
          <a:p>
            <a:pPr eaLnBrk="1" hangingPunct="1">
              <a:defRPr/>
            </a:pPr>
            <a:r>
              <a:rPr lang="en-US" sz="2800" dirty="0"/>
              <a:t>In sealed proposals procurements </a:t>
            </a:r>
            <a:r>
              <a:rPr lang="en-US" sz="2800" b="1" dirty="0">
                <a:solidFill>
                  <a:srgbClr val="66FFFF"/>
                </a:solidFill>
              </a:rPr>
              <a:t>usually there is no need for minimum offeror requirements</a:t>
            </a:r>
          </a:p>
          <a:p>
            <a:pPr eaLnBrk="1" hangingPunct="1">
              <a:defRPr/>
            </a:pPr>
            <a:r>
              <a:rPr lang="en-US" sz="2800" dirty="0"/>
              <a:t>There should be an extensive evaluation of an offeror and its proposal</a:t>
            </a:r>
          </a:p>
          <a:p>
            <a:pPr lvl="1" eaLnBrk="1" hangingPunct="1">
              <a:defRPr/>
            </a:pPr>
            <a:r>
              <a:rPr lang="en-US" sz="2400" dirty="0"/>
              <a:t>Evaluation criteria are established for this reason</a:t>
            </a:r>
          </a:p>
          <a:p>
            <a:pPr lvl="1" eaLnBrk="1" hangingPunct="1">
              <a:defRPr/>
            </a:pPr>
            <a:r>
              <a:rPr lang="en-US" sz="2400" dirty="0"/>
              <a:t>There should be one or more criterion that relate to aspects of offerors’ capability, reliability and integrity</a:t>
            </a:r>
          </a:p>
          <a:p>
            <a:pPr lvl="2" eaLnBrk="1" hangingPunct="1">
              <a:defRPr/>
            </a:pPr>
            <a:r>
              <a:rPr lang="en-US" sz="2000" b="1" dirty="0"/>
              <a:t>i.e., Responsibility</a:t>
            </a:r>
          </a:p>
          <a:p>
            <a:pPr lvl="1" eaLnBrk="1" hangingPunct="1">
              <a:defRPr/>
            </a:pPr>
            <a:r>
              <a:rPr lang="en-US" sz="2400" dirty="0"/>
              <a:t>Offeror’s proposals can be determined not to be reasonably susceptible of being selected for an award</a:t>
            </a:r>
          </a:p>
          <a:p>
            <a:pPr lvl="1" eaLnBrk="1" hangingPunct="1">
              <a:defRPr/>
            </a:pPr>
            <a:r>
              <a:rPr lang="en-US" sz="2400" dirty="0"/>
              <a:t>And part of that determination can be the judgment of the evaluation committee and the procurement officer that the offeror was not responsible </a:t>
            </a:r>
          </a:p>
        </p:txBody>
      </p:sp>
      <p:sp>
        <p:nvSpPr>
          <p:cNvPr id="6" name="Footer Placeholder 3">
            <a:extLst>
              <a:ext uri="{FF2B5EF4-FFF2-40B4-BE49-F238E27FC236}">
                <a16:creationId xmlns:a16="http://schemas.microsoft.com/office/drawing/2014/main" id="{7D11FF1E-2EEB-437B-91F2-02B11E747F1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C51460B-6D45-404C-BD3E-8A29FCCA98A3}"/>
              </a:ext>
            </a:extLst>
          </p:cNvPr>
          <p:cNvSpPr>
            <a:spLocks noGrp="1"/>
          </p:cNvSpPr>
          <p:nvPr>
            <p:ph type="sldNum" sz="quarter" idx="12"/>
          </p:nvPr>
        </p:nvSpPr>
        <p:spPr/>
        <p:txBody>
          <a:bodyPr/>
          <a:lstStyle/>
          <a:p>
            <a:pPr>
              <a:defRPr/>
            </a:pPr>
            <a:fld id="{DD48B488-C595-4B46-89CD-45226026BD33}" type="slidenum">
              <a:rPr lang="en-US" altLang="en-US"/>
              <a:pPr>
                <a:defRPr/>
              </a:pPr>
              <a:t>544</a:t>
            </a:fld>
            <a:endParaRPr lang="en-US" altLang="en-US" dirty="0"/>
          </a:p>
        </p:txBody>
      </p:sp>
    </p:spTree>
    <p:extLst>
      <p:ext uri="{BB962C8B-B14F-4D97-AF65-F5344CB8AC3E}">
        <p14:creationId xmlns:p14="http://schemas.microsoft.com/office/powerpoint/2010/main" val="806486502"/>
      </p:ext>
    </p:extLst>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38" name="Rectangle 2">
            <a:extLst>
              <a:ext uri="{FF2B5EF4-FFF2-40B4-BE49-F238E27FC236}">
                <a16:creationId xmlns:a16="http://schemas.microsoft.com/office/drawing/2014/main" id="{386CDFB2-A4A6-4E69-9810-7B871DE3FEFF}"/>
              </a:ext>
            </a:extLst>
          </p:cNvPr>
          <p:cNvSpPr>
            <a:spLocks noGrp="1" noChangeArrowheads="1"/>
          </p:cNvSpPr>
          <p:nvPr>
            <p:ph type="title"/>
          </p:nvPr>
        </p:nvSpPr>
        <p:spPr>
          <a:xfrm>
            <a:off x="254523" y="0"/>
            <a:ext cx="11481847" cy="990600"/>
          </a:xfrm>
        </p:spPr>
        <p:txBody>
          <a:bodyPr>
            <a:normAutofit/>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40739" name="Rectangle 3">
            <a:extLst>
              <a:ext uri="{FF2B5EF4-FFF2-40B4-BE49-F238E27FC236}">
                <a16:creationId xmlns:a16="http://schemas.microsoft.com/office/drawing/2014/main" id="{6E608E1E-A5F6-4B02-A6CF-EF0E1E1F5188}"/>
              </a:ext>
            </a:extLst>
          </p:cNvPr>
          <p:cNvSpPr>
            <a:spLocks noGrp="1" noChangeArrowheads="1"/>
          </p:cNvSpPr>
          <p:nvPr>
            <p:ph idx="1"/>
          </p:nvPr>
        </p:nvSpPr>
        <p:spPr>
          <a:xfrm>
            <a:off x="382553" y="1192490"/>
            <a:ext cx="11603628" cy="5665509"/>
          </a:xfrm>
        </p:spPr>
        <p:txBody>
          <a:bodyPr>
            <a:normAutofit/>
          </a:bodyPr>
          <a:lstStyle/>
          <a:p>
            <a:pPr eaLnBrk="1" hangingPunct="1">
              <a:lnSpc>
                <a:spcPct val="95000"/>
              </a:lnSpc>
              <a:defRPr/>
            </a:pPr>
            <a:r>
              <a:rPr lang="en-US" dirty="0"/>
              <a:t>In sealed bidding procurements </a:t>
            </a:r>
            <a:r>
              <a:rPr lang="en-US" dirty="0">
                <a:solidFill>
                  <a:srgbClr val="66FFFF"/>
                </a:solidFill>
              </a:rPr>
              <a:t>there is more rationale for minimum offeror requirements</a:t>
            </a:r>
          </a:p>
          <a:p>
            <a:pPr lvl="1" eaLnBrk="1" hangingPunct="1">
              <a:lnSpc>
                <a:spcPct val="95000"/>
              </a:lnSpc>
              <a:defRPr/>
            </a:pPr>
            <a:r>
              <a:rPr lang="en-US" dirty="0">
                <a:solidFill>
                  <a:schemeClr val="tx2"/>
                </a:solidFill>
              </a:rPr>
              <a:t>There is no evaluation in a sealed bid procurement, except for in multi-step sealed bidding</a:t>
            </a:r>
          </a:p>
          <a:p>
            <a:pPr lvl="1" eaLnBrk="1" hangingPunct="1">
              <a:lnSpc>
                <a:spcPct val="95000"/>
              </a:lnSpc>
              <a:defRPr/>
            </a:pPr>
            <a:r>
              <a:rPr lang="en-US" dirty="0">
                <a:solidFill>
                  <a:schemeClr val="tx2"/>
                </a:solidFill>
              </a:rPr>
              <a:t>And the award must go to the lowest bidder, unless</a:t>
            </a:r>
          </a:p>
          <a:p>
            <a:pPr lvl="2" eaLnBrk="1" hangingPunct="1">
              <a:lnSpc>
                <a:spcPct val="95000"/>
              </a:lnSpc>
              <a:defRPr/>
            </a:pPr>
            <a:r>
              <a:rPr lang="en-US" dirty="0">
                <a:solidFill>
                  <a:schemeClr val="tx2"/>
                </a:solidFill>
              </a:rPr>
              <a:t>That lowest bidder is determined not to be responsible</a:t>
            </a:r>
          </a:p>
          <a:p>
            <a:pPr lvl="2" eaLnBrk="1" hangingPunct="1">
              <a:lnSpc>
                <a:spcPct val="95000"/>
              </a:lnSpc>
              <a:defRPr/>
            </a:pPr>
            <a:r>
              <a:rPr lang="en-US" dirty="0">
                <a:solidFill>
                  <a:schemeClr val="tx2"/>
                </a:solidFill>
              </a:rPr>
              <a:t>That lowest bidder’s bid is determined not to be responsive</a:t>
            </a:r>
          </a:p>
          <a:p>
            <a:pPr lvl="1" eaLnBrk="1" hangingPunct="1">
              <a:lnSpc>
                <a:spcPct val="95000"/>
              </a:lnSpc>
              <a:defRPr/>
            </a:pPr>
            <a:r>
              <a:rPr lang="en-US" dirty="0">
                <a:solidFill>
                  <a:schemeClr val="tx2"/>
                </a:solidFill>
              </a:rPr>
              <a:t>Often the speed of an award has great emphasis </a:t>
            </a:r>
          </a:p>
          <a:p>
            <a:pPr lvl="2" eaLnBrk="1" hangingPunct="1">
              <a:lnSpc>
                <a:spcPct val="95000"/>
              </a:lnSpc>
              <a:defRPr/>
            </a:pPr>
            <a:r>
              <a:rPr lang="en-US" dirty="0">
                <a:solidFill>
                  <a:schemeClr val="tx2"/>
                </a:solidFill>
              </a:rPr>
              <a:t>While issues of responsibility can be determined after the date of bid opening </a:t>
            </a:r>
          </a:p>
          <a:p>
            <a:pPr lvl="2" eaLnBrk="1" hangingPunct="1">
              <a:lnSpc>
                <a:spcPct val="95000"/>
              </a:lnSpc>
              <a:defRPr/>
            </a:pPr>
            <a:r>
              <a:rPr lang="en-US" dirty="0">
                <a:solidFill>
                  <a:schemeClr val="tx2"/>
                </a:solidFill>
              </a:rPr>
              <a:t>The agency doesn’t usually want to take time to get more information to make a responsibility determination</a:t>
            </a:r>
          </a:p>
        </p:txBody>
      </p:sp>
      <p:sp>
        <p:nvSpPr>
          <p:cNvPr id="6" name="Footer Placeholder 3">
            <a:extLst>
              <a:ext uri="{FF2B5EF4-FFF2-40B4-BE49-F238E27FC236}">
                <a16:creationId xmlns:a16="http://schemas.microsoft.com/office/drawing/2014/main" id="{241C9472-6334-4495-B54C-7FE99D41AD5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240A82E-2BDB-41D5-A4B8-B677EB8EB534}"/>
              </a:ext>
            </a:extLst>
          </p:cNvPr>
          <p:cNvSpPr>
            <a:spLocks noGrp="1"/>
          </p:cNvSpPr>
          <p:nvPr>
            <p:ph type="sldNum" sz="quarter" idx="12"/>
          </p:nvPr>
        </p:nvSpPr>
        <p:spPr/>
        <p:txBody>
          <a:bodyPr/>
          <a:lstStyle/>
          <a:p>
            <a:pPr>
              <a:defRPr/>
            </a:pPr>
            <a:fld id="{5FCEE4AC-E1BA-419D-9F5C-440F1F3BA7FB}" type="slidenum">
              <a:rPr lang="en-US" altLang="en-US"/>
              <a:pPr>
                <a:defRPr/>
              </a:pPr>
              <a:t>545</a:t>
            </a:fld>
            <a:endParaRPr lang="en-US" altLang="en-US" dirty="0"/>
          </a:p>
        </p:txBody>
      </p:sp>
      <p:sp>
        <p:nvSpPr>
          <p:cNvPr id="4" name="Footer Placeholder 3">
            <a:extLst>
              <a:ext uri="{FF2B5EF4-FFF2-40B4-BE49-F238E27FC236}">
                <a16:creationId xmlns:a16="http://schemas.microsoft.com/office/drawing/2014/main" id="{2A4E4FC7-95CE-43CE-B66F-EFE323EC7DA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4198386601"/>
      </p:ext>
    </p:extLst>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1762" name="Rectangle 2">
            <a:extLst>
              <a:ext uri="{FF2B5EF4-FFF2-40B4-BE49-F238E27FC236}">
                <a16:creationId xmlns:a16="http://schemas.microsoft.com/office/drawing/2014/main" id="{FB77AC6E-B426-406A-B241-F9B0FF018EE2}"/>
              </a:ext>
            </a:extLst>
          </p:cNvPr>
          <p:cNvSpPr>
            <a:spLocks noGrp="1" noChangeArrowheads="1"/>
          </p:cNvSpPr>
          <p:nvPr>
            <p:ph type="title"/>
          </p:nvPr>
        </p:nvSpPr>
        <p:spPr>
          <a:xfrm>
            <a:off x="320511" y="0"/>
            <a:ext cx="11510128" cy="990600"/>
          </a:xfrm>
        </p:spPr>
        <p:txBody>
          <a:bodyPr>
            <a:normAutofit/>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41763" name="Rectangle 3">
            <a:extLst>
              <a:ext uri="{FF2B5EF4-FFF2-40B4-BE49-F238E27FC236}">
                <a16:creationId xmlns:a16="http://schemas.microsoft.com/office/drawing/2014/main" id="{50D3BBD3-8C00-4354-B19D-822E7576A809}"/>
              </a:ext>
            </a:extLst>
          </p:cNvPr>
          <p:cNvSpPr>
            <a:spLocks noGrp="1" noChangeArrowheads="1"/>
          </p:cNvSpPr>
          <p:nvPr>
            <p:ph idx="1"/>
          </p:nvPr>
        </p:nvSpPr>
        <p:spPr>
          <a:xfrm>
            <a:off x="382553" y="1517714"/>
            <a:ext cx="11448085" cy="5111685"/>
          </a:xfrm>
        </p:spPr>
        <p:txBody>
          <a:bodyPr/>
          <a:lstStyle/>
          <a:p>
            <a:pPr eaLnBrk="1" hangingPunct="1">
              <a:lnSpc>
                <a:spcPct val="90000"/>
              </a:lnSpc>
              <a:defRPr/>
            </a:pPr>
            <a:r>
              <a:rPr lang="en-US" dirty="0"/>
              <a:t>Solution: Set minimum bidder qualifications, requirements</a:t>
            </a:r>
          </a:p>
          <a:p>
            <a:pPr eaLnBrk="1" hangingPunct="1">
              <a:lnSpc>
                <a:spcPct val="90000"/>
              </a:lnSpc>
              <a:defRPr/>
            </a:pPr>
            <a:r>
              <a:rPr lang="en-US" dirty="0"/>
              <a:t>If established correctly as discussed in the following slides, minimum bidder requirements usually allow an immediate determination of whether the lowest bidder is responsible; i.e., if a bidder:</a:t>
            </a:r>
          </a:p>
          <a:p>
            <a:pPr lvl="1" eaLnBrk="1" hangingPunct="1">
              <a:lnSpc>
                <a:spcPct val="90000"/>
              </a:lnSpc>
              <a:defRPr/>
            </a:pPr>
            <a:r>
              <a:rPr lang="en-US" dirty="0"/>
              <a:t>Meets these requirements, it is responsible</a:t>
            </a:r>
          </a:p>
          <a:p>
            <a:pPr lvl="2" eaLnBrk="1" hangingPunct="1">
              <a:lnSpc>
                <a:spcPct val="90000"/>
              </a:lnSpc>
              <a:defRPr/>
            </a:pPr>
            <a:r>
              <a:rPr lang="en-US" dirty="0"/>
              <a:t> Unless there is some other known information that indicates otherwise </a:t>
            </a:r>
          </a:p>
          <a:p>
            <a:pPr lvl="1" eaLnBrk="1" hangingPunct="1">
              <a:lnSpc>
                <a:spcPct val="90000"/>
              </a:lnSpc>
              <a:defRPr/>
            </a:pPr>
            <a:r>
              <a:rPr lang="en-US" dirty="0"/>
              <a:t>Doesn’t meet these requirements, it is not responsible </a:t>
            </a:r>
            <a:endParaRPr lang="en-US" dirty="0">
              <a:solidFill>
                <a:schemeClr val="tx2"/>
              </a:solidFill>
            </a:endParaRPr>
          </a:p>
        </p:txBody>
      </p:sp>
      <p:sp>
        <p:nvSpPr>
          <p:cNvPr id="6" name="Footer Placeholder 3">
            <a:extLst>
              <a:ext uri="{FF2B5EF4-FFF2-40B4-BE49-F238E27FC236}">
                <a16:creationId xmlns:a16="http://schemas.microsoft.com/office/drawing/2014/main" id="{31A66FF4-F20A-4FF2-968F-AC3BA59FC7E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B186E12-97C2-41C2-B1F3-F81AFF783168}"/>
              </a:ext>
            </a:extLst>
          </p:cNvPr>
          <p:cNvSpPr>
            <a:spLocks noGrp="1"/>
          </p:cNvSpPr>
          <p:nvPr>
            <p:ph type="sldNum" sz="quarter" idx="12"/>
          </p:nvPr>
        </p:nvSpPr>
        <p:spPr/>
        <p:txBody>
          <a:bodyPr/>
          <a:lstStyle/>
          <a:p>
            <a:pPr>
              <a:defRPr/>
            </a:pPr>
            <a:fld id="{FD13E80A-9752-4504-B400-8F2052BAA3D6}" type="slidenum">
              <a:rPr lang="en-US" altLang="en-US"/>
              <a:pPr>
                <a:defRPr/>
              </a:pPr>
              <a:t>546</a:t>
            </a:fld>
            <a:endParaRPr lang="en-US" altLang="en-US" dirty="0"/>
          </a:p>
        </p:txBody>
      </p:sp>
      <p:sp>
        <p:nvSpPr>
          <p:cNvPr id="5" name="Slide Number Placeholder 4">
            <a:extLst>
              <a:ext uri="{FF2B5EF4-FFF2-40B4-BE49-F238E27FC236}">
                <a16:creationId xmlns:a16="http://schemas.microsoft.com/office/drawing/2014/main" id="{26FA0D52-172A-426A-97E4-1F10F8874B9C}"/>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977938978"/>
      </p:ext>
    </p:extLst>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2786" name="Rectangle 2">
            <a:extLst>
              <a:ext uri="{FF2B5EF4-FFF2-40B4-BE49-F238E27FC236}">
                <a16:creationId xmlns:a16="http://schemas.microsoft.com/office/drawing/2014/main" id="{7DA5E536-2D18-4434-A162-15F20148EC3E}"/>
              </a:ext>
            </a:extLst>
          </p:cNvPr>
          <p:cNvSpPr>
            <a:spLocks noGrp="1" noChangeArrowheads="1"/>
          </p:cNvSpPr>
          <p:nvPr>
            <p:ph type="title"/>
          </p:nvPr>
        </p:nvSpPr>
        <p:spPr>
          <a:xfrm>
            <a:off x="1676400" y="0"/>
            <a:ext cx="8839200" cy="990600"/>
          </a:xfrm>
        </p:spPr>
        <p:txBody>
          <a:bodyPr>
            <a:normAutofit fontScale="90000"/>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42787" name="Rectangle 3">
            <a:extLst>
              <a:ext uri="{FF2B5EF4-FFF2-40B4-BE49-F238E27FC236}">
                <a16:creationId xmlns:a16="http://schemas.microsoft.com/office/drawing/2014/main" id="{BB43D05C-3A55-435B-8C3C-1E2250B6D605}"/>
              </a:ext>
            </a:extLst>
          </p:cNvPr>
          <p:cNvSpPr>
            <a:spLocks noGrp="1" noChangeArrowheads="1"/>
          </p:cNvSpPr>
          <p:nvPr>
            <p:ph idx="1"/>
          </p:nvPr>
        </p:nvSpPr>
        <p:spPr>
          <a:xfrm>
            <a:off x="558279" y="1295400"/>
            <a:ext cx="11366627" cy="5410200"/>
          </a:xfrm>
        </p:spPr>
        <p:txBody>
          <a:bodyPr>
            <a:normAutofit/>
          </a:bodyPr>
          <a:lstStyle/>
          <a:p>
            <a:pPr eaLnBrk="1" hangingPunct="1">
              <a:defRPr/>
            </a:pPr>
            <a:r>
              <a:rPr lang="en-US" dirty="0"/>
              <a:t>Minimum vendor requirements shouldn’t require any evaluation </a:t>
            </a:r>
          </a:p>
          <a:p>
            <a:pPr lvl="1" eaLnBrk="1" hangingPunct="1">
              <a:defRPr/>
            </a:pPr>
            <a:r>
              <a:rPr lang="en-US" dirty="0"/>
              <a:t>If it is believed that some type of evaluation is needed to determine if a vendor is qualified to do the work under a given procurement</a:t>
            </a:r>
          </a:p>
          <a:p>
            <a:pPr lvl="1" eaLnBrk="1" hangingPunct="1">
              <a:defRPr/>
            </a:pPr>
            <a:r>
              <a:rPr lang="en-US" dirty="0"/>
              <a:t>This should be done by using multi-step sealed bidding or the competitive sealed proposals procurement methods, which permit evaluation</a:t>
            </a:r>
          </a:p>
          <a:p>
            <a:pPr lvl="1" eaLnBrk="1" hangingPunct="1">
              <a:defRPr/>
            </a:pPr>
            <a:r>
              <a:rPr lang="en-US" dirty="0"/>
              <a:t>Rather than through overly restrictive minimum requirements </a:t>
            </a:r>
          </a:p>
        </p:txBody>
      </p:sp>
      <p:sp>
        <p:nvSpPr>
          <p:cNvPr id="6" name="Footer Placeholder 3">
            <a:extLst>
              <a:ext uri="{FF2B5EF4-FFF2-40B4-BE49-F238E27FC236}">
                <a16:creationId xmlns:a16="http://schemas.microsoft.com/office/drawing/2014/main" id="{AF8B6A74-A8C4-4273-BB48-0D17F5A3DE3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A7A7304B-A7A6-4F8B-B609-3F97C6F86DCA}"/>
              </a:ext>
            </a:extLst>
          </p:cNvPr>
          <p:cNvSpPr>
            <a:spLocks noGrp="1"/>
          </p:cNvSpPr>
          <p:nvPr>
            <p:ph type="sldNum" sz="quarter" idx="12"/>
          </p:nvPr>
        </p:nvSpPr>
        <p:spPr/>
        <p:txBody>
          <a:bodyPr/>
          <a:lstStyle/>
          <a:p>
            <a:pPr>
              <a:defRPr/>
            </a:pPr>
            <a:fld id="{4B233C87-7833-4EE2-A735-E668978A212D}" type="slidenum">
              <a:rPr lang="en-US" altLang="en-US"/>
              <a:pPr>
                <a:defRPr/>
              </a:pPr>
              <a:t>547</a:t>
            </a:fld>
            <a:endParaRPr lang="en-US" altLang="en-US" dirty="0"/>
          </a:p>
        </p:txBody>
      </p:sp>
      <p:sp>
        <p:nvSpPr>
          <p:cNvPr id="4" name="Footer Placeholder 3">
            <a:extLst>
              <a:ext uri="{FF2B5EF4-FFF2-40B4-BE49-F238E27FC236}">
                <a16:creationId xmlns:a16="http://schemas.microsoft.com/office/drawing/2014/main" id="{93C9F759-7B06-4C2B-A832-5F2915B527F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954738247"/>
      </p:ext>
    </p:extLst>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5314" name="Rectangle 1026">
            <a:extLst>
              <a:ext uri="{FF2B5EF4-FFF2-40B4-BE49-F238E27FC236}">
                <a16:creationId xmlns:a16="http://schemas.microsoft.com/office/drawing/2014/main" id="{0C7D0CC1-27A7-4DEA-9CAF-16971ABC7C7D}"/>
              </a:ext>
            </a:extLst>
          </p:cNvPr>
          <p:cNvSpPr>
            <a:spLocks noGrp="1" noChangeArrowheads="1"/>
          </p:cNvSpPr>
          <p:nvPr>
            <p:ph type="title"/>
          </p:nvPr>
        </p:nvSpPr>
        <p:spPr>
          <a:xfrm>
            <a:off x="273377" y="0"/>
            <a:ext cx="11632677" cy="14478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a:t>
            </a:r>
            <a:r>
              <a:rPr lang="en-US" sz="3600" dirty="0">
                <a:solidFill>
                  <a:srgbClr val="FF3300"/>
                </a:solidFill>
              </a:rPr>
              <a:t> </a:t>
            </a:r>
          </a:p>
        </p:txBody>
      </p:sp>
      <p:sp>
        <p:nvSpPr>
          <p:cNvPr id="1165315" name="Rectangle 1027">
            <a:extLst>
              <a:ext uri="{FF2B5EF4-FFF2-40B4-BE49-F238E27FC236}">
                <a16:creationId xmlns:a16="http://schemas.microsoft.com/office/drawing/2014/main" id="{344652E1-3F55-44BA-8F20-E9DC6D1548A3}"/>
              </a:ext>
            </a:extLst>
          </p:cNvPr>
          <p:cNvSpPr>
            <a:spLocks noGrp="1" noChangeArrowheads="1"/>
          </p:cNvSpPr>
          <p:nvPr>
            <p:ph idx="1"/>
          </p:nvPr>
        </p:nvSpPr>
        <p:spPr>
          <a:xfrm>
            <a:off x="1828800" y="1447800"/>
            <a:ext cx="8610600" cy="5257800"/>
          </a:xfrm>
        </p:spPr>
        <p:txBody>
          <a:bodyPr/>
          <a:lstStyle/>
          <a:p>
            <a:pPr eaLnBrk="1" hangingPunct="1">
              <a:lnSpc>
                <a:spcPct val="90000"/>
              </a:lnSpc>
              <a:defRPr/>
            </a:pPr>
            <a:r>
              <a:rPr lang="en-US" dirty="0">
                <a:solidFill>
                  <a:srgbClr val="66FFFF"/>
                </a:solidFill>
              </a:rPr>
              <a:t>They should not require evaluation</a:t>
            </a:r>
          </a:p>
          <a:p>
            <a:pPr lvl="1" eaLnBrk="1" hangingPunct="1">
              <a:lnSpc>
                <a:spcPct val="90000"/>
              </a:lnSpc>
              <a:defRPr/>
            </a:pPr>
            <a:r>
              <a:rPr lang="en-US" dirty="0"/>
              <a:t>The requirements should be written so that it is obvious (objectively determinable) if they have been met </a:t>
            </a:r>
          </a:p>
          <a:p>
            <a:pPr lvl="1" eaLnBrk="1" hangingPunct="1">
              <a:lnSpc>
                <a:spcPct val="90000"/>
              </a:lnSpc>
              <a:defRPr/>
            </a:pPr>
            <a:r>
              <a:rPr lang="en-US" dirty="0"/>
              <a:t>Only the procurement officer:</a:t>
            </a:r>
          </a:p>
          <a:p>
            <a:pPr lvl="2" eaLnBrk="1" hangingPunct="1">
              <a:lnSpc>
                <a:spcPct val="90000"/>
              </a:lnSpc>
              <a:defRPr/>
            </a:pPr>
            <a:r>
              <a:rPr lang="en-US" dirty="0"/>
              <a:t>Should review the minimum qualifications</a:t>
            </a:r>
          </a:p>
          <a:p>
            <a:pPr lvl="2" eaLnBrk="1" hangingPunct="1">
              <a:lnSpc>
                <a:spcPct val="90000"/>
              </a:lnSpc>
              <a:defRPr/>
            </a:pPr>
            <a:r>
              <a:rPr lang="en-US" dirty="0"/>
              <a:t>Will make a determination if they have been met</a:t>
            </a:r>
          </a:p>
          <a:p>
            <a:pPr eaLnBrk="1" hangingPunct="1">
              <a:lnSpc>
                <a:spcPct val="90000"/>
              </a:lnSpc>
              <a:defRPr/>
            </a:pPr>
            <a:r>
              <a:rPr lang="en-US" dirty="0"/>
              <a:t>Waivers should not be considered</a:t>
            </a:r>
          </a:p>
          <a:p>
            <a:pPr lvl="1" eaLnBrk="1" hangingPunct="1">
              <a:lnSpc>
                <a:spcPct val="90000"/>
              </a:lnSpc>
              <a:defRPr/>
            </a:pPr>
            <a:r>
              <a:rPr lang="en-US" dirty="0"/>
              <a:t>The requirements should be absolutes</a:t>
            </a:r>
          </a:p>
          <a:p>
            <a:pPr lvl="1" eaLnBrk="1" hangingPunct="1">
              <a:lnSpc>
                <a:spcPct val="90000"/>
              </a:lnSpc>
              <a:defRPr/>
            </a:pPr>
            <a:r>
              <a:rPr lang="en-US" dirty="0"/>
              <a:t>If a requirement isn’t met the vendor will be eliminated</a:t>
            </a:r>
          </a:p>
        </p:txBody>
      </p:sp>
      <p:sp>
        <p:nvSpPr>
          <p:cNvPr id="6" name="Footer Placeholder 3">
            <a:extLst>
              <a:ext uri="{FF2B5EF4-FFF2-40B4-BE49-F238E27FC236}">
                <a16:creationId xmlns:a16="http://schemas.microsoft.com/office/drawing/2014/main" id="{C09993D2-5D74-4B54-A877-5048310E94EF}"/>
              </a:ext>
            </a:extLst>
          </p:cNvPr>
          <p:cNvSpPr>
            <a:spLocks noGrp="1"/>
          </p:cNvSpPr>
          <p:nvPr>
            <p:ph type="ftr" sz="quarter" idx="11"/>
          </p:nvPr>
        </p:nvSpPr>
        <p:spPr>
          <a:xfrm>
            <a:off x="323462" y="6376647"/>
            <a:ext cx="9881120" cy="326572"/>
          </a:xfrm>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E6E9C4F-28DB-410A-8FE6-A4DBC4193B37}"/>
              </a:ext>
            </a:extLst>
          </p:cNvPr>
          <p:cNvSpPr>
            <a:spLocks noGrp="1"/>
          </p:cNvSpPr>
          <p:nvPr>
            <p:ph type="sldNum" sz="quarter" idx="12"/>
          </p:nvPr>
        </p:nvSpPr>
        <p:spPr/>
        <p:txBody>
          <a:bodyPr/>
          <a:lstStyle/>
          <a:p>
            <a:pPr>
              <a:defRPr/>
            </a:pPr>
            <a:fld id="{10EBF618-2018-4A1D-8BED-23B588E7070C}" type="slidenum">
              <a:rPr lang="en-US" altLang="en-US"/>
              <a:pPr>
                <a:defRPr/>
              </a:pPr>
              <a:t>548</a:t>
            </a:fld>
            <a:endParaRPr lang="en-US" altLang="en-US" dirty="0"/>
          </a:p>
        </p:txBody>
      </p:sp>
      <p:sp>
        <p:nvSpPr>
          <p:cNvPr id="5" name="Slide Number Placeholder 4">
            <a:extLst>
              <a:ext uri="{FF2B5EF4-FFF2-40B4-BE49-F238E27FC236}">
                <a16:creationId xmlns:a16="http://schemas.microsoft.com/office/drawing/2014/main" id="{BDA7E3C6-9C92-4AB5-BB2B-7720642793A2}"/>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633536795"/>
      </p:ext>
    </p:extLst>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0" name="Rectangle 2">
            <a:extLst>
              <a:ext uri="{FF2B5EF4-FFF2-40B4-BE49-F238E27FC236}">
                <a16:creationId xmlns:a16="http://schemas.microsoft.com/office/drawing/2014/main" id="{E84BCF7B-FB27-4ED1-A07B-85AF0DD1E519}"/>
              </a:ext>
            </a:extLst>
          </p:cNvPr>
          <p:cNvSpPr>
            <a:spLocks noGrp="1" noChangeArrowheads="1"/>
          </p:cNvSpPr>
          <p:nvPr>
            <p:ph type="title"/>
          </p:nvPr>
        </p:nvSpPr>
        <p:spPr>
          <a:xfrm>
            <a:off x="254524" y="0"/>
            <a:ext cx="11614014" cy="14478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endParaRPr lang="en-US" sz="3200" dirty="0"/>
          </a:p>
        </p:txBody>
      </p:sp>
      <p:sp>
        <p:nvSpPr>
          <p:cNvPr id="1143811" name="Rectangle 3">
            <a:extLst>
              <a:ext uri="{FF2B5EF4-FFF2-40B4-BE49-F238E27FC236}">
                <a16:creationId xmlns:a16="http://schemas.microsoft.com/office/drawing/2014/main" id="{3F3E13A6-1159-4B27-92C5-F539850B7893}"/>
              </a:ext>
            </a:extLst>
          </p:cNvPr>
          <p:cNvSpPr>
            <a:spLocks noGrp="1" noChangeArrowheads="1"/>
          </p:cNvSpPr>
          <p:nvPr>
            <p:ph idx="1"/>
          </p:nvPr>
        </p:nvSpPr>
        <p:spPr>
          <a:xfrm>
            <a:off x="471340" y="1300898"/>
            <a:ext cx="11397198" cy="5404701"/>
          </a:xfrm>
        </p:spPr>
        <p:txBody>
          <a:bodyPr>
            <a:normAutofit/>
          </a:bodyPr>
          <a:lstStyle/>
          <a:p>
            <a:pPr eaLnBrk="1" hangingPunct="1">
              <a:lnSpc>
                <a:spcPct val="95000"/>
              </a:lnSpc>
              <a:defRPr/>
            </a:pPr>
            <a:r>
              <a:rPr lang="en-US" dirty="0"/>
              <a:t>It should be readily apparent how the requirement relates to what is being procured</a:t>
            </a:r>
          </a:p>
          <a:p>
            <a:pPr eaLnBrk="1" hangingPunct="1">
              <a:lnSpc>
                <a:spcPct val="95000"/>
              </a:lnSpc>
              <a:defRPr/>
            </a:pPr>
            <a:r>
              <a:rPr lang="en-US" dirty="0"/>
              <a:t>It is not necessary to require the exact level of activity as required under the procurement</a:t>
            </a:r>
          </a:p>
          <a:p>
            <a:pPr lvl="1" eaLnBrk="1" hangingPunct="1">
              <a:lnSpc>
                <a:spcPct val="95000"/>
              </a:lnSpc>
              <a:defRPr/>
            </a:pPr>
            <a:r>
              <a:rPr lang="en-US" dirty="0"/>
              <a:t>i.e., The level of what is being required needs to be appropriate, </a:t>
            </a:r>
            <a:r>
              <a:rPr lang="en-US" b="1" dirty="0">
                <a:solidFill>
                  <a:srgbClr val="FFFF00"/>
                </a:solidFill>
              </a:rPr>
              <a:t>but not excessive</a:t>
            </a:r>
          </a:p>
          <a:p>
            <a:pPr lvl="1" eaLnBrk="1" hangingPunct="1">
              <a:lnSpc>
                <a:spcPct val="95000"/>
              </a:lnSpc>
              <a:defRPr/>
            </a:pPr>
            <a:r>
              <a:rPr lang="en-US" dirty="0"/>
              <a:t>Frequently requiring the exact same level could be viewed as being unnecessarily restrictive  </a:t>
            </a:r>
          </a:p>
          <a:p>
            <a:pPr lvl="1" eaLnBrk="1" hangingPunct="1">
              <a:lnSpc>
                <a:spcPct val="95000"/>
              </a:lnSpc>
              <a:defRPr/>
            </a:pPr>
            <a:r>
              <a:rPr lang="en-US" dirty="0"/>
              <a:t>You want to know that a vendor has </a:t>
            </a:r>
            <a:r>
              <a:rPr lang="en-US" b="1" i="1" dirty="0"/>
              <a:t>some</a:t>
            </a:r>
            <a:r>
              <a:rPr lang="en-US" b="1" dirty="0"/>
              <a:t> </a:t>
            </a:r>
            <a:r>
              <a:rPr lang="en-US" dirty="0"/>
              <a:t>experience doing what the specifications require</a:t>
            </a:r>
          </a:p>
          <a:p>
            <a:pPr lvl="2" eaLnBrk="1" hangingPunct="1">
              <a:lnSpc>
                <a:spcPct val="95000"/>
              </a:lnSpc>
              <a:defRPr/>
            </a:pPr>
            <a:r>
              <a:rPr lang="en-US" dirty="0"/>
              <a:t>But some, doesn’t have to mean exact</a:t>
            </a:r>
          </a:p>
        </p:txBody>
      </p:sp>
      <p:sp>
        <p:nvSpPr>
          <p:cNvPr id="6" name="Footer Placeholder 3">
            <a:extLst>
              <a:ext uri="{FF2B5EF4-FFF2-40B4-BE49-F238E27FC236}">
                <a16:creationId xmlns:a16="http://schemas.microsoft.com/office/drawing/2014/main" id="{2C5C3C8D-971F-4110-A13F-227B2548570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F6E7CB7-4A84-4745-B6F6-3AB38BA6E7FE}"/>
              </a:ext>
            </a:extLst>
          </p:cNvPr>
          <p:cNvSpPr>
            <a:spLocks noGrp="1"/>
          </p:cNvSpPr>
          <p:nvPr>
            <p:ph type="sldNum" sz="quarter" idx="12"/>
          </p:nvPr>
        </p:nvSpPr>
        <p:spPr/>
        <p:txBody>
          <a:bodyPr/>
          <a:lstStyle/>
          <a:p>
            <a:pPr>
              <a:defRPr/>
            </a:pPr>
            <a:fld id="{2B90DC1B-F8E2-4BE4-8132-DC166E01FF7B}" type="slidenum">
              <a:rPr lang="en-US" altLang="en-US"/>
              <a:pPr>
                <a:defRPr/>
              </a:pPr>
              <a:t>549</a:t>
            </a:fld>
            <a:endParaRPr lang="en-US" altLang="en-US" dirty="0"/>
          </a:p>
        </p:txBody>
      </p:sp>
    </p:spTree>
    <p:extLst>
      <p:ext uri="{BB962C8B-B14F-4D97-AF65-F5344CB8AC3E}">
        <p14:creationId xmlns:p14="http://schemas.microsoft.com/office/powerpoint/2010/main" val="761842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A8CD-5FCD-4373-B735-B1BC709224BA}"/>
              </a:ext>
            </a:extLst>
          </p:cNvPr>
          <p:cNvSpPr>
            <a:spLocks noGrp="1"/>
          </p:cNvSpPr>
          <p:nvPr>
            <p:ph type="title"/>
          </p:nvPr>
        </p:nvSpPr>
        <p:spPr/>
        <p:txBody>
          <a:bodyPr/>
          <a:lstStyle/>
          <a:p>
            <a:r>
              <a:rPr lang="en-US" dirty="0"/>
              <a:t>Define! Define! Define!</a:t>
            </a:r>
          </a:p>
        </p:txBody>
      </p:sp>
      <p:sp>
        <p:nvSpPr>
          <p:cNvPr id="3" name="Content Placeholder 2">
            <a:extLst>
              <a:ext uri="{FF2B5EF4-FFF2-40B4-BE49-F238E27FC236}">
                <a16:creationId xmlns:a16="http://schemas.microsoft.com/office/drawing/2014/main" id="{8227C623-FA3E-4CA9-BC5E-45A6E7A8D102}"/>
              </a:ext>
            </a:extLst>
          </p:cNvPr>
          <p:cNvSpPr>
            <a:spLocks noGrp="1"/>
          </p:cNvSpPr>
          <p:nvPr>
            <p:ph idx="1"/>
          </p:nvPr>
        </p:nvSpPr>
        <p:spPr>
          <a:xfrm>
            <a:off x="268664" y="951723"/>
            <a:ext cx="11485983" cy="5374431"/>
          </a:xfrm>
        </p:spPr>
        <p:txBody>
          <a:bodyPr>
            <a:normAutofit/>
          </a:bodyPr>
          <a:lstStyle/>
          <a:p>
            <a:r>
              <a:rPr lang="en-US" sz="3200" dirty="0"/>
              <a:t>Definitions set the stage for the interpretation of vital aspects of the specifications.</a:t>
            </a:r>
          </a:p>
          <a:p>
            <a:r>
              <a:rPr lang="en-US" sz="3200" dirty="0"/>
              <a:t>They constitute a sort of rule book or ground rules for contract interpretation</a:t>
            </a:r>
          </a:p>
          <a:p>
            <a:pPr lvl="1"/>
            <a:r>
              <a:rPr lang="en-US" sz="2800" dirty="0"/>
              <a:t>It’s important to know the rules in any sport, game or activity</a:t>
            </a:r>
          </a:p>
          <a:p>
            <a:pPr lvl="1"/>
            <a:r>
              <a:rPr lang="en-US" sz="2800" dirty="0"/>
              <a:t>Properly worded definitions should eliminate any ambiguity of what various terms mean within the context of that procurement</a:t>
            </a:r>
          </a:p>
          <a:p>
            <a:pPr lvl="2"/>
            <a:r>
              <a:rPr lang="en-US" sz="2400" dirty="0"/>
              <a:t>Or citing (including by reference) an established document that contains such references </a:t>
            </a:r>
          </a:p>
        </p:txBody>
      </p:sp>
      <p:sp>
        <p:nvSpPr>
          <p:cNvPr id="4" name="Footer Placeholder 3">
            <a:extLst>
              <a:ext uri="{FF2B5EF4-FFF2-40B4-BE49-F238E27FC236}">
                <a16:creationId xmlns:a16="http://schemas.microsoft.com/office/drawing/2014/main" id="{107B7247-45AD-4AD4-8927-CAF5D89B322B}"/>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A6A9817-DFFF-4390-9F5C-BDC131627C1F}"/>
              </a:ext>
            </a:extLst>
          </p:cNvPr>
          <p:cNvSpPr>
            <a:spLocks noGrp="1"/>
          </p:cNvSpPr>
          <p:nvPr>
            <p:ph type="sldNum" sz="quarter" idx="12"/>
          </p:nvPr>
        </p:nvSpPr>
        <p:spPr/>
        <p:txBody>
          <a:bodyPr/>
          <a:lstStyle/>
          <a:p>
            <a:fld id="{D57F1E4F-1CFF-5643-939E-02111984F565}" type="slidenum">
              <a:rPr lang="en-US" smtClean="0"/>
              <a:t>55</a:t>
            </a:fld>
            <a:endParaRPr lang="en-US" dirty="0"/>
          </a:p>
        </p:txBody>
      </p:sp>
    </p:spTree>
    <p:extLst>
      <p:ext uri="{BB962C8B-B14F-4D97-AF65-F5344CB8AC3E}">
        <p14:creationId xmlns:p14="http://schemas.microsoft.com/office/powerpoint/2010/main" val="125432633"/>
      </p:ext>
    </p:extLst>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5858" name="Rectangle 2">
            <a:extLst>
              <a:ext uri="{FF2B5EF4-FFF2-40B4-BE49-F238E27FC236}">
                <a16:creationId xmlns:a16="http://schemas.microsoft.com/office/drawing/2014/main" id="{FFAB9CA0-E5E7-4D7B-A40A-8E1BC0220E21}"/>
              </a:ext>
            </a:extLst>
          </p:cNvPr>
          <p:cNvSpPr>
            <a:spLocks noGrp="1" noChangeArrowheads="1"/>
          </p:cNvSpPr>
          <p:nvPr>
            <p:ph type="title"/>
          </p:nvPr>
        </p:nvSpPr>
        <p:spPr>
          <a:xfrm>
            <a:off x="226243" y="0"/>
            <a:ext cx="11557262" cy="13716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99FF33"/>
                </a:solidFill>
              </a:rPr>
            </a:br>
            <a:r>
              <a:rPr lang="en-US" sz="2400" dirty="0">
                <a:solidFill>
                  <a:srgbClr val="3399FF"/>
                </a:solidFill>
              </a:rPr>
              <a:t> </a:t>
            </a:r>
            <a:r>
              <a:rPr lang="en-US" sz="3600" dirty="0"/>
              <a:t>Ideal characteristics </a:t>
            </a:r>
            <a:r>
              <a:rPr lang="en-US" sz="2400" dirty="0"/>
              <a:t>(Cont’d)</a:t>
            </a:r>
          </a:p>
        </p:txBody>
      </p:sp>
      <p:sp>
        <p:nvSpPr>
          <p:cNvPr id="1145859" name="Rectangle 3">
            <a:extLst>
              <a:ext uri="{FF2B5EF4-FFF2-40B4-BE49-F238E27FC236}">
                <a16:creationId xmlns:a16="http://schemas.microsoft.com/office/drawing/2014/main" id="{F8BA3266-1261-431C-BEA0-A3C11E8D380C}"/>
              </a:ext>
            </a:extLst>
          </p:cNvPr>
          <p:cNvSpPr>
            <a:spLocks noGrp="1" noChangeArrowheads="1"/>
          </p:cNvSpPr>
          <p:nvPr>
            <p:ph idx="1"/>
          </p:nvPr>
        </p:nvSpPr>
        <p:spPr>
          <a:xfrm>
            <a:off x="443060" y="1542660"/>
            <a:ext cx="11462994" cy="5162939"/>
          </a:xfrm>
        </p:spPr>
        <p:txBody>
          <a:bodyPr>
            <a:normAutofit/>
          </a:bodyPr>
          <a:lstStyle/>
          <a:p>
            <a:pPr eaLnBrk="1" hangingPunct="1">
              <a:lnSpc>
                <a:spcPct val="90000"/>
              </a:lnSpc>
              <a:spcBef>
                <a:spcPct val="15000"/>
              </a:spcBef>
              <a:defRPr/>
            </a:pPr>
            <a:r>
              <a:rPr lang="en-US" sz="2800" dirty="0"/>
              <a:t>Requirements should not be set so high that new vendors can never compete for an award	</a:t>
            </a:r>
          </a:p>
          <a:p>
            <a:pPr lvl="1" eaLnBrk="1" hangingPunct="1">
              <a:lnSpc>
                <a:spcPct val="90000"/>
              </a:lnSpc>
              <a:spcBef>
                <a:spcPct val="15000"/>
              </a:spcBef>
              <a:defRPr/>
            </a:pPr>
            <a:r>
              <a:rPr lang="en-US" dirty="0"/>
              <a:t>Has harshest impact on small &amp; minority vendors</a:t>
            </a:r>
          </a:p>
          <a:p>
            <a:pPr lvl="1" eaLnBrk="1" hangingPunct="1">
              <a:lnSpc>
                <a:spcPct val="90000"/>
              </a:lnSpc>
              <a:spcBef>
                <a:spcPct val="15000"/>
              </a:spcBef>
              <a:defRPr/>
            </a:pPr>
            <a:r>
              <a:rPr lang="en-US" dirty="0"/>
              <a:t>Businesses can never grow if they are never permitted to do something bigger than they’ve done before</a:t>
            </a:r>
          </a:p>
          <a:p>
            <a:pPr lvl="1" eaLnBrk="1" hangingPunct="1">
              <a:lnSpc>
                <a:spcPct val="90000"/>
              </a:lnSpc>
              <a:spcBef>
                <a:spcPct val="15000"/>
              </a:spcBef>
              <a:defRPr/>
            </a:pPr>
            <a:r>
              <a:rPr lang="en-US" dirty="0"/>
              <a:t>Or, that has to be exactly like the State requirement, when no entity other than the State may have a like requirement</a:t>
            </a:r>
          </a:p>
          <a:p>
            <a:pPr lvl="2" eaLnBrk="1" hangingPunct="1">
              <a:lnSpc>
                <a:spcPct val="90000"/>
              </a:lnSpc>
              <a:spcBef>
                <a:spcPct val="15000"/>
              </a:spcBef>
              <a:defRPr/>
            </a:pPr>
            <a:r>
              <a:rPr lang="en-US" dirty="0"/>
              <a:t>There are many things that only governments buy, or legally can buy or do </a:t>
            </a:r>
          </a:p>
          <a:p>
            <a:pPr lvl="2" eaLnBrk="1" hangingPunct="1">
              <a:lnSpc>
                <a:spcPct val="90000"/>
              </a:lnSpc>
              <a:spcBef>
                <a:spcPct val="15000"/>
              </a:spcBef>
              <a:defRPr/>
            </a:pPr>
            <a:r>
              <a:rPr lang="en-US" dirty="0"/>
              <a:t>Sometimes only another state government could have the same requirement  </a:t>
            </a:r>
          </a:p>
        </p:txBody>
      </p:sp>
      <p:sp>
        <p:nvSpPr>
          <p:cNvPr id="6" name="Footer Placeholder 3">
            <a:extLst>
              <a:ext uri="{FF2B5EF4-FFF2-40B4-BE49-F238E27FC236}">
                <a16:creationId xmlns:a16="http://schemas.microsoft.com/office/drawing/2014/main" id="{A099D7DA-E08E-4675-BF10-43AE5DA6462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03676361-74BF-4EB8-97A3-E1EEB4694F12}"/>
              </a:ext>
            </a:extLst>
          </p:cNvPr>
          <p:cNvSpPr>
            <a:spLocks noGrp="1"/>
          </p:cNvSpPr>
          <p:nvPr>
            <p:ph type="sldNum" sz="quarter" idx="12"/>
          </p:nvPr>
        </p:nvSpPr>
        <p:spPr/>
        <p:txBody>
          <a:bodyPr/>
          <a:lstStyle/>
          <a:p>
            <a:pPr>
              <a:defRPr/>
            </a:pPr>
            <a:fld id="{818E7F66-8A3D-4240-B954-440E988C89E9}" type="slidenum">
              <a:rPr lang="en-US" altLang="en-US"/>
              <a:pPr>
                <a:defRPr/>
              </a:pPr>
              <a:t>550</a:t>
            </a:fld>
            <a:endParaRPr lang="en-US" altLang="en-US" dirty="0"/>
          </a:p>
        </p:txBody>
      </p:sp>
      <p:sp>
        <p:nvSpPr>
          <p:cNvPr id="4" name="Footer Placeholder 3">
            <a:extLst>
              <a:ext uri="{FF2B5EF4-FFF2-40B4-BE49-F238E27FC236}">
                <a16:creationId xmlns:a16="http://schemas.microsoft.com/office/drawing/2014/main" id="{430C847F-12D0-4A1D-A8D1-6A817527A01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E25666E5-C2CA-4E30-88B1-F0478521EE2C}"/>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981079027"/>
      </p:ext>
    </p:extLst>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4834" name="Rectangle 2">
            <a:extLst>
              <a:ext uri="{FF2B5EF4-FFF2-40B4-BE49-F238E27FC236}">
                <a16:creationId xmlns:a16="http://schemas.microsoft.com/office/drawing/2014/main" id="{9535D900-F504-4740-885A-6EE988E43EA0}"/>
              </a:ext>
            </a:extLst>
          </p:cNvPr>
          <p:cNvSpPr>
            <a:spLocks noGrp="1" noChangeArrowheads="1"/>
          </p:cNvSpPr>
          <p:nvPr>
            <p:ph type="title"/>
          </p:nvPr>
        </p:nvSpPr>
        <p:spPr>
          <a:xfrm>
            <a:off x="249810" y="0"/>
            <a:ext cx="11302738" cy="1371600"/>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p>
        </p:txBody>
      </p:sp>
      <p:sp>
        <p:nvSpPr>
          <p:cNvPr id="1144835" name="Rectangle 3">
            <a:extLst>
              <a:ext uri="{FF2B5EF4-FFF2-40B4-BE49-F238E27FC236}">
                <a16:creationId xmlns:a16="http://schemas.microsoft.com/office/drawing/2014/main" id="{AABD1824-62F7-4154-BC9C-DBE5BE6B3ACC}"/>
              </a:ext>
            </a:extLst>
          </p:cNvPr>
          <p:cNvSpPr>
            <a:spLocks noGrp="1" noChangeArrowheads="1"/>
          </p:cNvSpPr>
          <p:nvPr>
            <p:ph idx="1"/>
          </p:nvPr>
        </p:nvSpPr>
        <p:spPr>
          <a:xfrm>
            <a:off x="382553" y="1295400"/>
            <a:ext cx="11622482" cy="5410200"/>
          </a:xfrm>
        </p:spPr>
        <p:txBody>
          <a:bodyPr>
            <a:normAutofit/>
          </a:bodyPr>
          <a:lstStyle/>
          <a:p>
            <a:pPr eaLnBrk="1" hangingPunct="1">
              <a:lnSpc>
                <a:spcPct val="95000"/>
              </a:lnSpc>
              <a:defRPr/>
            </a:pPr>
            <a:r>
              <a:rPr lang="en-US" dirty="0"/>
              <a:t>Conversely, you don’t want vendors to have total “on-the-job-training”, whereby they learn how to do your contract by doing your contract </a:t>
            </a:r>
          </a:p>
          <a:p>
            <a:pPr lvl="1" eaLnBrk="1" hangingPunct="1">
              <a:lnSpc>
                <a:spcPct val="95000"/>
              </a:lnSpc>
              <a:defRPr/>
            </a:pPr>
            <a:r>
              <a:rPr lang="en-US" dirty="0"/>
              <a:t>Which means there will be a steep learning curve</a:t>
            </a:r>
          </a:p>
          <a:p>
            <a:pPr lvl="1" eaLnBrk="1" hangingPunct="1">
              <a:lnSpc>
                <a:spcPct val="95000"/>
              </a:lnSpc>
              <a:defRPr/>
            </a:pPr>
            <a:r>
              <a:rPr lang="en-US" dirty="0"/>
              <a:t>And, may mean you will not get full value for payments made in the early stages of the contract</a:t>
            </a:r>
          </a:p>
          <a:p>
            <a:pPr lvl="2" eaLnBrk="1" hangingPunct="1">
              <a:lnSpc>
                <a:spcPct val="95000"/>
              </a:lnSpc>
              <a:defRPr/>
            </a:pPr>
            <a:r>
              <a:rPr lang="en-US" dirty="0"/>
              <a:t>Or, perhaps not at any time that the contract is in effect  </a:t>
            </a:r>
          </a:p>
          <a:p>
            <a:pPr lvl="1" eaLnBrk="1" hangingPunct="1">
              <a:lnSpc>
                <a:spcPct val="95000"/>
              </a:lnSpc>
              <a:defRPr/>
            </a:pPr>
            <a:r>
              <a:rPr lang="en-US" dirty="0"/>
              <a:t>The vendor may never fully learn how to perform </a:t>
            </a:r>
          </a:p>
          <a:p>
            <a:pPr lvl="2" eaLnBrk="1" hangingPunct="1">
              <a:lnSpc>
                <a:spcPct val="95000"/>
              </a:lnSpc>
              <a:defRPr/>
            </a:pPr>
            <a:r>
              <a:rPr lang="en-US" dirty="0"/>
              <a:t>There may be continual performance problems, or </a:t>
            </a:r>
          </a:p>
          <a:p>
            <a:pPr lvl="2" eaLnBrk="1" hangingPunct="1">
              <a:lnSpc>
                <a:spcPct val="95000"/>
              </a:lnSpc>
              <a:defRPr/>
            </a:pPr>
            <a:r>
              <a:rPr lang="en-US" dirty="0"/>
              <a:t>The vendor may be terminated for default, or </a:t>
            </a:r>
          </a:p>
          <a:p>
            <a:pPr lvl="2" eaLnBrk="1" hangingPunct="1">
              <a:lnSpc>
                <a:spcPct val="95000"/>
              </a:lnSpc>
              <a:defRPr/>
            </a:pPr>
            <a:r>
              <a:rPr lang="en-US" dirty="0"/>
              <a:t>The vendor may be terminated for convenience </a:t>
            </a:r>
          </a:p>
        </p:txBody>
      </p:sp>
      <p:sp>
        <p:nvSpPr>
          <p:cNvPr id="6" name="Footer Placeholder 3">
            <a:extLst>
              <a:ext uri="{FF2B5EF4-FFF2-40B4-BE49-F238E27FC236}">
                <a16:creationId xmlns:a16="http://schemas.microsoft.com/office/drawing/2014/main" id="{6020E526-3976-4ADD-9770-0B5DE14298D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AA047C8-DA94-4F4D-8D67-4E106C60EBA9}"/>
              </a:ext>
            </a:extLst>
          </p:cNvPr>
          <p:cNvSpPr>
            <a:spLocks noGrp="1"/>
          </p:cNvSpPr>
          <p:nvPr>
            <p:ph type="sldNum" sz="quarter" idx="12"/>
          </p:nvPr>
        </p:nvSpPr>
        <p:spPr/>
        <p:txBody>
          <a:bodyPr/>
          <a:lstStyle/>
          <a:p>
            <a:pPr>
              <a:defRPr/>
            </a:pPr>
            <a:fld id="{BDE79017-2322-469E-82FD-B830FF1D9CD6}" type="slidenum">
              <a:rPr lang="en-US" altLang="en-US"/>
              <a:pPr>
                <a:defRPr/>
              </a:pPr>
              <a:t>551</a:t>
            </a:fld>
            <a:endParaRPr lang="en-US" altLang="en-US" dirty="0"/>
          </a:p>
        </p:txBody>
      </p:sp>
      <p:sp>
        <p:nvSpPr>
          <p:cNvPr id="4" name="Footer Placeholder 3">
            <a:extLst>
              <a:ext uri="{FF2B5EF4-FFF2-40B4-BE49-F238E27FC236}">
                <a16:creationId xmlns:a16="http://schemas.microsoft.com/office/drawing/2014/main" id="{8E096CCA-BB22-4868-BC61-98E76413B383}"/>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520062958"/>
      </p:ext>
    </p:extLst>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2" name="Rectangle 2">
            <a:extLst>
              <a:ext uri="{FF2B5EF4-FFF2-40B4-BE49-F238E27FC236}">
                <a16:creationId xmlns:a16="http://schemas.microsoft.com/office/drawing/2014/main" id="{BC90D784-BA57-4849-9225-BF00E2ED8CF5}"/>
              </a:ext>
            </a:extLst>
          </p:cNvPr>
          <p:cNvSpPr>
            <a:spLocks noGrp="1" noChangeArrowheads="1"/>
          </p:cNvSpPr>
          <p:nvPr>
            <p:ph type="title"/>
          </p:nvPr>
        </p:nvSpPr>
        <p:spPr>
          <a:xfrm>
            <a:off x="282804" y="0"/>
            <a:ext cx="11538408" cy="15240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p>
        </p:txBody>
      </p:sp>
      <p:sp>
        <p:nvSpPr>
          <p:cNvPr id="1146883" name="Rectangle 3">
            <a:extLst>
              <a:ext uri="{FF2B5EF4-FFF2-40B4-BE49-F238E27FC236}">
                <a16:creationId xmlns:a16="http://schemas.microsoft.com/office/drawing/2014/main" id="{EF9C93FF-2551-4A9D-B663-759585A23952}"/>
              </a:ext>
            </a:extLst>
          </p:cNvPr>
          <p:cNvSpPr>
            <a:spLocks noGrp="1" noChangeArrowheads="1"/>
          </p:cNvSpPr>
          <p:nvPr>
            <p:ph idx="1"/>
          </p:nvPr>
        </p:nvSpPr>
        <p:spPr>
          <a:xfrm>
            <a:off x="558280" y="1676400"/>
            <a:ext cx="11310258" cy="5029200"/>
          </a:xfrm>
        </p:spPr>
        <p:txBody>
          <a:bodyPr/>
          <a:lstStyle/>
          <a:p>
            <a:pPr eaLnBrk="1" hangingPunct="1">
              <a:defRPr/>
            </a:pPr>
            <a:r>
              <a:rPr lang="en-US" altLang="en-US" dirty="0"/>
              <a:t>It’s like the dilemma that many of us faced when we first tried to get a job after school</a:t>
            </a:r>
          </a:p>
          <a:p>
            <a:pPr lvl="1" eaLnBrk="1" hangingPunct="1">
              <a:defRPr/>
            </a:pPr>
            <a:r>
              <a:rPr lang="en-US" altLang="en-US" dirty="0"/>
              <a:t>We couldn’t get hired because we had no experience</a:t>
            </a:r>
          </a:p>
          <a:p>
            <a:pPr lvl="1" eaLnBrk="1" hangingPunct="1">
              <a:defRPr/>
            </a:pPr>
            <a:r>
              <a:rPr lang="en-US" altLang="en-US" dirty="0"/>
              <a:t>But we couldn’t get experience unless we were hired first </a:t>
            </a:r>
          </a:p>
          <a:p>
            <a:pPr lvl="1" eaLnBrk="1" hangingPunct="1">
              <a:defRPr/>
            </a:pPr>
            <a:r>
              <a:rPr lang="en-US" altLang="en-US" dirty="0"/>
              <a:t>It’s the same concept for many businesses</a:t>
            </a:r>
          </a:p>
          <a:p>
            <a:pPr lvl="2" eaLnBrk="1" hangingPunct="1">
              <a:defRPr/>
            </a:pPr>
            <a:r>
              <a:rPr lang="en-US" altLang="en-US" dirty="0"/>
              <a:t>This is what the small business preferences and reserve are meant to help address</a:t>
            </a:r>
          </a:p>
        </p:txBody>
      </p:sp>
      <p:sp>
        <p:nvSpPr>
          <p:cNvPr id="6" name="Footer Placeholder 3">
            <a:extLst>
              <a:ext uri="{FF2B5EF4-FFF2-40B4-BE49-F238E27FC236}">
                <a16:creationId xmlns:a16="http://schemas.microsoft.com/office/drawing/2014/main" id="{40E20D56-D70E-4F87-AE2E-3DF6082E363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4EBCEF2-D6E1-4117-9821-2FD7E5BDF25F}"/>
              </a:ext>
            </a:extLst>
          </p:cNvPr>
          <p:cNvSpPr>
            <a:spLocks noGrp="1"/>
          </p:cNvSpPr>
          <p:nvPr>
            <p:ph type="sldNum" sz="quarter" idx="12"/>
          </p:nvPr>
        </p:nvSpPr>
        <p:spPr/>
        <p:txBody>
          <a:bodyPr/>
          <a:lstStyle/>
          <a:p>
            <a:pPr>
              <a:defRPr/>
            </a:pPr>
            <a:fld id="{C5351DDD-923A-4E91-9912-69CEC3F41FF2}" type="slidenum">
              <a:rPr lang="en-US" altLang="en-US"/>
              <a:pPr>
                <a:defRPr/>
              </a:pPr>
              <a:t>552</a:t>
            </a:fld>
            <a:endParaRPr lang="en-US" altLang="en-US" dirty="0"/>
          </a:p>
        </p:txBody>
      </p:sp>
      <p:sp>
        <p:nvSpPr>
          <p:cNvPr id="4" name="Footer Placeholder 3">
            <a:extLst>
              <a:ext uri="{FF2B5EF4-FFF2-40B4-BE49-F238E27FC236}">
                <a16:creationId xmlns:a16="http://schemas.microsoft.com/office/drawing/2014/main" id="{35C9D522-97B2-42F6-B8F9-8CD7A628A83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1ECAE029-2166-4592-A6DB-0C7F94FC3605}"/>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919042160"/>
      </p:ext>
    </p:extLst>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22" name="Rectangle 2">
            <a:extLst>
              <a:ext uri="{FF2B5EF4-FFF2-40B4-BE49-F238E27FC236}">
                <a16:creationId xmlns:a16="http://schemas.microsoft.com/office/drawing/2014/main" id="{1B0A6FC8-791B-41C3-83A0-8D573CA17C80}"/>
              </a:ext>
            </a:extLst>
          </p:cNvPr>
          <p:cNvSpPr>
            <a:spLocks noGrp="1" noChangeArrowheads="1"/>
          </p:cNvSpPr>
          <p:nvPr>
            <p:ph type="title"/>
          </p:nvPr>
        </p:nvSpPr>
        <p:spPr>
          <a:xfrm>
            <a:off x="254523" y="0"/>
            <a:ext cx="11689237" cy="14478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p>
        </p:txBody>
      </p:sp>
      <p:sp>
        <p:nvSpPr>
          <p:cNvPr id="1771523" name="Rectangle 3">
            <a:extLst>
              <a:ext uri="{FF2B5EF4-FFF2-40B4-BE49-F238E27FC236}">
                <a16:creationId xmlns:a16="http://schemas.microsoft.com/office/drawing/2014/main" id="{22C4F189-6E93-4F4E-A181-E48FF8A6CDFA}"/>
              </a:ext>
            </a:extLst>
          </p:cNvPr>
          <p:cNvSpPr>
            <a:spLocks noGrp="1" noChangeArrowheads="1"/>
          </p:cNvSpPr>
          <p:nvPr>
            <p:ph idx="1"/>
          </p:nvPr>
        </p:nvSpPr>
        <p:spPr>
          <a:xfrm>
            <a:off x="480767" y="1522428"/>
            <a:ext cx="11328680" cy="5183171"/>
          </a:xfrm>
        </p:spPr>
        <p:txBody>
          <a:bodyPr/>
          <a:lstStyle/>
          <a:p>
            <a:pPr eaLnBrk="1" hangingPunct="1">
              <a:lnSpc>
                <a:spcPct val="95000"/>
              </a:lnSpc>
              <a:spcBef>
                <a:spcPct val="25000"/>
              </a:spcBef>
              <a:defRPr/>
            </a:pPr>
            <a:r>
              <a:rPr lang="en-US" dirty="0"/>
              <a:t>And, high minimum requirements may unnecessarily cost the State money</a:t>
            </a:r>
          </a:p>
          <a:p>
            <a:pPr lvl="1" eaLnBrk="1" hangingPunct="1">
              <a:lnSpc>
                <a:spcPct val="95000"/>
              </a:lnSpc>
              <a:spcBef>
                <a:spcPct val="25000"/>
              </a:spcBef>
              <a:defRPr/>
            </a:pPr>
            <a:r>
              <a:rPr lang="en-US" dirty="0"/>
              <a:t>Vendors likely know if their competitors will be able to meet a given requirement </a:t>
            </a:r>
          </a:p>
          <a:p>
            <a:pPr lvl="2" eaLnBrk="1" hangingPunct="1">
              <a:lnSpc>
                <a:spcPct val="95000"/>
              </a:lnSpc>
              <a:spcBef>
                <a:spcPct val="25000"/>
              </a:spcBef>
              <a:defRPr/>
            </a:pPr>
            <a:r>
              <a:rPr lang="en-US" dirty="0"/>
              <a:t>If they know that only a few vendors can meet a requirement they might quote a higher price than otherwise</a:t>
            </a:r>
          </a:p>
          <a:p>
            <a:pPr lvl="2" eaLnBrk="1" hangingPunct="1">
              <a:lnSpc>
                <a:spcPct val="95000"/>
              </a:lnSpc>
              <a:spcBef>
                <a:spcPct val="25000"/>
              </a:spcBef>
              <a:defRPr/>
            </a:pPr>
            <a:r>
              <a:rPr lang="en-US" dirty="0"/>
              <a:t>They may anticipate the other potential vendors will do the same thing, given the limited amount of competition</a:t>
            </a:r>
          </a:p>
          <a:p>
            <a:pPr lvl="2" eaLnBrk="1" hangingPunct="1">
              <a:lnSpc>
                <a:spcPct val="95000"/>
              </a:lnSpc>
              <a:spcBef>
                <a:spcPct val="25000"/>
              </a:spcBef>
              <a:defRPr/>
            </a:pPr>
            <a:r>
              <a:rPr lang="en-US" dirty="0"/>
              <a:t>Or, they may believe the other potential offerors wouldn’t be interested in the contract </a:t>
            </a:r>
          </a:p>
        </p:txBody>
      </p:sp>
      <p:sp>
        <p:nvSpPr>
          <p:cNvPr id="6" name="Footer Placeholder 3">
            <a:extLst>
              <a:ext uri="{FF2B5EF4-FFF2-40B4-BE49-F238E27FC236}">
                <a16:creationId xmlns:a16="http://schemas.microsoft.com/office/drawing/2014/main" id="{F1FC61EA-F70D-4705-854A-A856D540361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F2BD633-8812-41EC-A899-028B3BEF5AD5}"/>
              </a:ext>
            </a:extLst>
          </p:cNvPr>
          <p:cNvSpPr>
            <a:spLocks noGrp="1"/>
          </p:cNvSpPr>
          <p:nvPr>
            <p:ph type="sldNum" sz="quarter" idx="12"/>
          </p:nvPr>
        </p:nvSpPr>
        <p:spPr/>
        <p:txBody>
          <a:bodyPr/>
          <a:lstStyle/>
          <a:p>
            <a:pPr>
              <a:defRPr/>
            </a:pPr>
            <a:fld id="{BA4065F8-4276-43B9-94DF-2D6EAB5E1A6E}" type="slidenum">
              <a:rPr lang="en-US" altLang="en-US"/>
              <a:pPr>
                <a:defRPr/>
              </a:pPr>
              <a:t>553</a:t>
            </a:fld>
            <a:endParaRPr lang="en-US" altLang="en-US" dirty="0"/>
          </a:p>
        </p:txBody>
      </p:sp>
    </p:spTree>
    <p:extLst>
      <p:ext uri="{BB962C8B-B14F-4D97-AF65-F5344CB8AC3E}">
        <p14:creationId xmlns:p14="http://schemas.microsoft.com/office/powerpoint/2010/main" val="3893676343"/>
      </p:ext>
    </p:extLst>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8146" name="Rectangle 2">
            <a:extLst>
              <a:ext uri="{FF2B5EF4-FFF2-40B4-BE49-F238E27FC236}">
                <a16:creationId xmlns:a16="http://schemas.microsoft.com/office/drawing/2014/main" id="{7BA397C6-2C29-4D06-8488-9A9309AC5514}"/>
              </a:ext>
            </a:extLst>
          </p:cNvPr>
          <p:cNvSpPr>
            <a:spLocks noGrp="1" noChangeArrowheads="1"/>
          </p:cNvSpPr>
          <p:nvPr>
            <p:ph type="title"/>
          </p:nvPr>
        </p:nvSpPr>
        <p:spPr>
          <a:xfrm>
            <a:off x="183823" y="0"/>
            <a:ext cx="11623249" cy="15240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p>
        </p:txBody>
      </p:sp>
      <p:sp>
        <p:nvSpPr>
          <p:cNvPr id="1158147" name="Rectangle 3">
            <a:extLst>
              <a:ext uri="{FF2B5EF4-FFF2-40B4-BE49-F238E27FC236}">
                <a16:creationId xmlns:a16="http://schemas.microsoft.com/office/drawing/2014/main" id="{FC04B115-0585-4441-AAB4-D9D4504BCB33}"/>
              </a:ext>
            </a:extLst>
          </p:cNvPr>
          <p:cNvSpPr>
            <a:spLocks noGrp="1" noChangeArrowheads="1"/>
          </p:cNvSpPr>
          <p:nvPr>
            <p:ph idx="1"/>
          </p:nvPr>
        </p:nvSpPr>
        <p:spPr>
          <a:xfrm>
            <a:off x="490193" y="1762812"/>
            <a:ext cx="11279171" cy="4714188"/>
          </a:xfrm>
        </p:spPr>
        <p:txBody>
          <a:bodyPr>
            <a:normAutofit/>
          </a:bodyPr>
          <a:lstStyle/>
          <a:p>
            <a:pPr eaLnBrk="1" hangingPunct="1">
              <a:defRPr/>
            </a:pPr>
            <a:r>
              <a:rPr lang="en-US" dirty="0"/>
              <a:t>Often high minimum requirements have the harshest impact on small, minority, &amp; often resident vendors</a:t>
            </a:r>
          </a:p>
          <a:p>
            <a:pPr lvl="1" eaLnBrk="1" hangingPunct="1">
              <a:defRPr/>
            </a:pPr>
            <a:r>
              <a:rPr lang="en-US" dirty="0"/>
              <a:t>These are the firms usually with the least amount of experience, in terms of numbers and types of accounts, duration and value</a:t>
            </a:r>
          </a:p>
          <a:p>
            <a:pPr lvl="1" eaLnBrk="1" hangingPunct="1">
              <a:defRPr/>
            </a:pPr>
            <a:r>
              <a:rPr lang="en-US" dirty="0"/>
              <a:t>And these are the types of firms the State is trying to support and help grow through the MBE program, the small business preferences, reciprocal preference, etc..</a:t>
            </a:r>
          </a:p>
        </p:txBody>
      </p:sp>
      <p:sp>
        <p:nvSpPr>
          <p:cNvPr id="6" name="Footer Placeholder 3">
            <a:extLst>
              <a:ext uri="{FF2B5EF4-FFF2-40B4-BE49-F238E27FC236}">
                <a16:creationId xmlns:a16="http://schemas.microsoft.com/office/drawing/2014/main" id="{DE3FF573-6B20-43E8-B5F6-FB82F300ACA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60BE4E9E-6299-4B5D-BF56-2E4A0CD170F8}"/>
              </a:ext>
            </a:extLst>
          </p:cNvPr>
          <p:cNvSpPr>
            <a:spLocks noGrp="1"/>
          </p:cNvSpPr>
          <p:nvPr>
            <p:ph type="sldNum" sz="quarter" idx="12"/>
          </p:nvPr>
        </p:nvSpPr>
        <p:spPr/>
        <p:txBody>
          <a:bodyPr/>
          <a:lstStyle/>
          <a:p>
            <a:pPr>
              <a:defRPr/>
            </a:pPr>
            <a:fld id="{4FF0AD09-E7BE-43F9-B828-2721F1989D80}" type="slidenum">
              <a:rPr lang="en-US" altLang="en-US"/>
              <a:pPr>
                <a:defRPr/>
              </a:pPr>
              <a:t>554</a:t>
            </a:fld>
            <a:endParaRPr lang="en-US" altLang="en-US" dirty="0"/>
          </a:p>
        </p:txBody>
      </p:sp>
      <p:sp>
        <p:nvSpPr>
          <p:cNvPr id="4" name="Footer Placeholder 3">
            <a:extLst>
              <a:ext uri="{FF2B5EF4-FFF2-40B4-BE49-F238E27FC236}">
                <a16:creationId xmlns:a16="http://schemas.microsoft.com/office/drawing/2014/main" id="{FDF70363-DAE9-4F14-AA84-C9713353F0FD}"/>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0D1B369A-908B-4494-A11D-6767A0239A46}"/>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053109243"/>
      </p:ext>
    </p:extLst>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8754" name="Rectangle 2">
            <a:extLst>
              <a:ext uri="{FF2B5EF4-FFF2-40B4-BE49-F238E27FC236}">
                <a16:creationId xmlns:a16="http://schemas.microsoft.com/office/drawing/2014/main" id="{AD750E67-329D-47F9-8A2E-5DE1217BE6FC}"/>
              </a:ext>
            </a:extLst>
          </p:cNvPr>
          <p:cNvSpPr>
            <a:spLocks noGrp="1" noChangeArrowheads="1"/>
          </p:cNvSpPr>
          <p:nvPr>
            <p:ph type="title"/>
          </p:nvPr>
        </p:nvSpPr>
        <p:spPr>
          <a:xfrm>
            <a:off x="292231" y="0"/>
            <a:ext cx="11576307" cy="15240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p>
        </p:txBody>
      </p:sp>
      <p:sp>
        <p:nvSpPr>
          <p:cNvPr id="3658755" name="Rectangle 3">
            <a:extLst>
              <a:ext uri="{FF2B5EF4-FFF2-40B4-BE49-F238E27FC236}">
                <a16:creationId xmlns:a16="http://schemas.microsoft.com/office/drawing/2014/main" id="{B953C17E-688B-4DCB-8E3B-06BF69E487DA}"/>
              </a:ext>
            </a:extLst>
          </p:cNvPr>
          <p:cNvSpPr>
            <a:spLocks noGrp="1" noChangeArrowheads="1"/>
          </p:cNvSpPr>
          <p:nvPr>
            <p:ph idx="1"/>
          </p:nvPr>
        </p:nvSpPr>
        <p:spPr>
          <a:xfrm>
            <a:off x="523188" y="1524000"/>
            <a:ext cx="11345350" cy="5334000"/>
          </a:xfrm>
        </p:spPr>
        <p:txBody>
          <a:bodyPr/>
          <a:lstStyle/>
          <a:p>
            <a:pPr eaLnBrk="1" hangingPunct="1">
              <a:defRPr/>
            </a:pPr>
            <a:r>
              <a:rPr lang="en-US" dirty="0"/>
              <a:t>Considering all the above discussed factors, the recommended required prior experience dollar value level:</a:t>
            </a:r>
          </a:p>
          <a:p>
            <a:pPr lvl="1" eaLnBrk="1" hangingPunct="1">
              <a:defRPr/>
            </a:pPr>
            <a:r>
              <a:rPr lang="en-US" b="1" dirty="0">
                <a:solidFill>
                  <a:srgbClr val="FFFF00"/>
                </a:solidFill>
              </a:rPr>
              <a:t>Usually should not exceed 50% of the expected contract value </a:t>
            </a:r>
          </a:p>
          <a:p>
            <a:pPr lvl="1" eaLnBrk="1" hangingPunct="1">
              <a:defRPr/>
            </a:pPr>
            <a:r>
              <a:rPr lang="en-US" b="1" dirty="0">
                <a:solidFill>
                  <a:srgbClr val="FFFF00"/>
                </a:solidFill>
              </a:rPr>
              <a:t>Can be as low as 10% of the expected contract value </a:t>
            </a:r>
          </a:p>
          <a:p>
            <a:pPr lvl="1" eaLnBrk="1" hangingPunct="1">
              <a:defRPr/>
            </a:pPr>
            <a:r>
              <a:rPr lang="en-US" b="1" dirty="0">
                <a:solidFill>
                  <a:srgbClr val="FFFF00"/>
                </a:solidFill>
              </a:rPr>
              <a:t>But more likely will be 20% or 25% of the expected value</a:t>
            </a:r>
          </a:p>
        </p:txBody>
      </p:sp>
      <p:sp>
        <p:nvSpPr>
          <p:cNvPr id="6" name="Footer Placeholder 3">
            <a:extLst>
              <a:ext uri="{FF2B5EF4-FFF2-40B4-BE49-F238E27FC236}">
                <a16:creationId xmlns:a16="http://schemas.microsoft.com/office/drawing/2014/main" id="{52F78550-A950-4174-9AE5-5A4337FF85E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240F4A15-B55F-4FE7-A7D5-8189DF7E4B98}"/>
              </a:ext>
            </a:extLst>
          </p:cNvPr>
          <p:cNvSpPr>
            <a:spLocks noGrp="1"/>
          </p:cNvSpPr>
          <p:nvPr>
            <p:ph type="sldNum" sz="quarter" idx="12"/>
          </p:nvPr>
        </p:nvSpPr>
        <p:spPr/>
        <p:txBody>
          <a:bodyPr/>
          <a:lstStyle/>
          <a:p>
            <a:pPr>
              <a:defRPr/>
            </a:pPr>
            <a:fld id="{767F8720-9B56-499F-9EBE-1B3F54B56520}" type="slidenum">
              <a:rPr lang="en-US" altLang="en-US"/>
              <a:pPr>
                <a:defRPr/>
              </a:pPr>
              <a:t>555</a:t>
            </a:fld>
            <a:endParaRPr lang="en-US" altLang="en-US" dirty="0"/>
          </a:p>
        </p:txBody>
      </p:sp>
      <p:sp>
        <p:nvSpPr>
          <p:cNvPr id="4" name="Footer Placeholder 3">
            <a:extLst>
              <a:ext uri="{FF2B5EF4-FFF2-40B4-BE49-F238E27FC236}">
                <a16:creationId xmlns:a16="http://schemas.microsoft.com/office/drawing/2014/main" id="{0C6870E8-6588-46FE-932E-1D300EED6719}"/>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1248445127"/>
      </p:ext>
    </p:extLst>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9778" name="Rectangle 2">
            <a:extLst>
              <a:ext uri="{FF2B5EF4-FFF2-40B4-BE49-F238E27FC236}">
                <a16:creationId xmlns:a16="http://schemas.microsoft.com/office/drawing/2014/main" id="{B80ECEE6-FE89-4CA7-9194-19CB6D3BFF57}"/>
              </a:ext>
            </a:extLst>
          </p:cNvPr>
          <p:cNvSpPr>
            <a:spLocks noGrp="1" noChangeArrowheads="1"/>
          </p:cNvSpPr>
          <p:nvPr>
            <p:ph type="title"/>
          </p:nvPr>
        </p:nvSpPr>
        <p:spPr>
          <a:xfrm>
            <a:off x="249810" y="0"/>
            <a:ext cx="11618728" cy="15240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p>
        </p:txBody>
      </p:sp>
      <p:sp>
        <p:nvSpPr>
          <p:cNvPr id="3659779" name="Rectangle 3">
            <a:extLst>
              <a:ext uri="{FF2B5EF4-FFF2-40B4-BE49-F238E27FC236}">
                <a16:creationId xmlns:a16="http://schemas.microsoft.com/office/drawing/2014/main" id="{E3841BF6-0A4C-402D-B182-63A7E8D943E6}"/>
              </a:ext>
            </a:extLst>
          </p:cNvPr>
          <p:cNvSpPr>
            <a:spLocks noGrp="1" noChangeArrowheads="1"/>
          </p:cNvSpPr>
          <p:nvPr>
            <p:ph idx="1"/>
          </p:nvPr>
        </p:nvSpPr>
        <p:spPr>
          <a:xfrm>
            <a:off x="2057400" y="1828800"/>
            <a:ext cx="8229600" cy="5029200"/>
          </a:xfrm>
        </p:spPr>
        <p:txBody>
          <a:bodyPr/>
          <a:lstStyle/>
          <a:p>
            <a:pPr eaLnBrk="1" hangingPunct="1">
              <a:defRPr/>
            </a:pPr>
            <a:r>
              <a:rPr lang="en-US" dirty="0"/>
              <a:t>Considering all the above discussed factors, the recommended required prior experience duration:</a:t>
            </a:r>
          </a:p>
          <a:p>
            <a:pPr lvl="1" eaLnBrk="1" hangingPunct="1">
              <a:defRPr/>
            </a:pPr>
            <a:r>
              <a:rPr lang="en-US" b="1" dirty="0">
                <a:solidFill>
                  <a:srgbClr val="FFFF00"/>
                </a:solidFill>
              </a:rPr>
              <a:t>Usually should not exceed 5 years</a:t>
            </a:r>
          </a:p>
          <a:p>
            <a:pPr lvl="2" eaLnBrk="1" hangingPunct="1">
              <a:defRPr/>
            </a:pPr>
            <a:r>
              <a:rPr lang="en-US" b="1" dirty="0"/>
              <a:t>There should never be requirements of 10 years or more of experience</a:t>
            </a:r>
          </a:p>
          <a:p>
            <a:pPr lvl="1" eaLnBrk="1" hangingPunct="1">
              <a:defRPr/>
            </a:pPr>
            <a:r>
              <a:rPr lang="en-US" b="1" dirty="0">
                <a:solidFill>
                  <a:srgbClr val="FFFF00"/>
                </a:solidFill>
              </a:rPr>
              <a:t>Can be as low as 1 year</a:t>
            </a:r>
          </a:p>
          <a:p>
            <a:pPr lvl="1" eaLnBrk="1" hangingPunct="1">
              <a:defRPr/>
            </a:pPr>
            <a:r>
              <a:rPr lang="en-US" b="1" dirty="0">
                <a:solidFill>
                  <a:srgbClr val="FFFF00"/>
                </a:solidFill>
              </a:rPr>
              <a:t>But more likely will be 2 or 3 years</a:t>
            </a:r>
          </a:p>
        </p:txBody>
      </p:sp>
      <p:sp>
        <p:nvSpPr>
          <p:cNvPr id="6" name="Footer Placeholder 3">
            <a:extLst>
              <a:ext uri="{FF2B5EF4-FFF2-40B4-BE49-F238E27FC236}">
                <a16:creationId xmlns:a16="http://schemas.microsoft.com/office/drawing/2014/main" id="{0F60279D-E753-48C9-9957-FB9585D0876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DB6AAA3-7AC0-46EE-B215-EF82EA7C83ED}"/>
              </a:ext>
            </a:extLst>
          </p:cNvPr>
          <p:cNvSpPr>
            <a:spLocks noGrp="1"/>
          </p:cNvSpPr>
          <p:nvPr>
            <p:ph type="sldNum" sz="quarter" idx="12"/>
          </p:nvPr>
        </p:nvSpPr>
        <p:spPr/>
        <p:txBody>
          <a:bodyPr/>
          <a:lstStyle/>
          <a:p>
            <a:pPr>
              <a:defRPr/>
            </a:pPr>
            <a:fld id="{820E68E9-5F32-48A0-ADCF-A81516EDC872}" type="slidenum">
              <a:rPr lang="en-US" altLang="en-US"/>
              <a:pPr>
                <a:defRPr/>
              </a:pPr>
              <a:t>556</a:t>
            </a:fld>
            <a:endParaRPr lang="en-US" altLang="en-US" dirty="0"/>
          </a:p>
        </p:txBody>
      </p:sp>
    </p:spTree>
    <p:extLst>
      <p:ext uri="{BB962C8B-B14F-4D97-AF65-F5344CB8AC3E}">
        <p14:creationId xmlns:p14="http://schemas.microsoft.com/office/powerpoint/2010/main" val="1217905022"/>
      </p:ext>
    </p:extLst>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Rectangle 2">
            <a:extLst>
              <a:ext uri="{FF2B5EF4-FFF2-40B4-BE49-F238E27FC236}">
                <a16:creationId xmlns:a16="http://schemas.microsoft.com/office/drawing/2014/main" id="{0A527EED-A4B1-484A-AD2E-13116C5CCC51}"/>
              </a:ext>
            </a:extLst>
          </p:cNvPr>
          <p:cNvSpPr>
            <a:spLocks noGrp="1" noChangeArrowheads="1"/>
          </p:cNvSpPr>
          <p:nvPr>
            <p:ph type="title"/>
          </p:nvPr>
        </p:nvSpPr>
        <p:spPr>
          <a:xfrm>
            <a:off x="323461" y="0"/>
            <a:ext cx="11761701" cy="15240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Ideal characteristics </a:t>
            </a:r>
            <a:r>
              <a:rPr lang="en-US" sz="2400" dirty="0"/>
              <a:t>(Cont’d)</a:t>
            </a:r>
          </a:p>
        </p:txBody>
      </p:sp>
      <p:sp>
        <p:nvSpPr>
          <p:cNvPr id="2104323" name="Rectangle 3">
            <a:extLst>
              <a:ext uri="{FF2B5EF4-FFF2-40B4-BE49-F238E27FC236}">
                <a16:creationId xmlns:a16="http://schemas.microsoft.com/office/drawing/2014/main" id="{7790B101-19D0-4F3E-B958-1511210A58C7}"/>
              </a:ext>
            </a:extLst>
          </p:cNvPr>
          <p:cNvSpPr>
            <a:spLocks noGrp="1" noChangeArrowheads="1"/>
          </p:cNvSpPr>
          <p:nvPr>
            <p:ph idx="1"/>
          </p:nvPr>
        </p:nvSpPr>
        <p:spPr>
          <a:xfrm>
            <a:off x="323462" y="1524000"/>
            <a:ext cx="11545076" cy="5181600"/>
          </a:xfrm>
        </p:spPr>
        <p:txBody>
          <a:bodyPr>
            <a:normAutofit lnSpcReduction="10000"/>
          </a:bodyPr>
          <a:lstStyle/>
          <a:p>
            <a:pPr eaLnBrk="1" hangingPunct="1">
              <a:defRPr/>
            </a:pPr>
            <a:r>
              <a:rPr lang="en-US" dirty="0"/>
              <a:t>For a sealed bid procurement:</a:t>
            </a:r>
          </a:p>
          <a:p>
            <a:pPr lvl="1" eaLnBrk="1" hangingPunct="1">
              <a:defRPr/>
            </a:pPr>
            <a:r>
              <a:rPr lang="en-US" dirty="0"/>
              <a:t>Perhaps the percentage of the expected contract value should be in the 20% - 50% range</a:t>
            </a:r>
          </a:p>
          <a:p>
            <a:pPr lvl="1" eaLnBrk="1" hangingPunct="1">
              <a:defRPr/>
            </a:pPr>
            <a:r>
              <a:rPr lang="en-US" dirty="0"/>
              <a:t>With 3-5 years of experience</a:t>
            </a:r>
          </a:p>
          <a:p>
            <a:pPr eaLnBrk="1" hangingPunct="1">
              <a:defRPr/>
            </a:pPr>
            <a:r>
              <a:rPr lang="en-US" dirty="0"/>
              <a:t>For a sealed proposals procurement: </a:t>
            </a:r>
          </a:p>
          <a:p>
            <a:pPr lvl="1" eaLnBrk="1" hangingPunct="1">
              <a:defRPr/>
            </a:pPr>
            <a:r>
              <a:rPr lang="en-US" dirty="0"/>
              <a:t>Perhaps the percentage of the expected contract value should be in the 10% - 20% range</a:t>
            </a:r>
          </a:p>
          <a:p>
            <a:pPr lvl="1" eaLnBrk="1" hangingPunct="1">
              <a:defRPr/>
            </a:pPr>
            <a:r>
              <a:rPr lang="en-US" dirty="0"/>
              <a:t>With 1-3 years of experience</a:t>
            </a:r>
          </a:p>
          <a:p>
            <a:pPr lvl="1" eaLnBrk="1" hangingPunct="1">
              <a:defRPr/>
            </a:pPr>
            <a:r>
              <a:rPr lang="en-US" b="1" dirty="0">
                <a:solidFill>
                  <a:srgbClr val="FFFF99"/>
                </a:solidFill>
              </a:rPr>
              <a:t>Or, there might be no minimum requirements</a:t>
            </a:r>
          </a:p>
        </p:txBody>
      </p:sp>
      <p:sp>
        <p:nvSpPr>
          <p:cNvPr id="6" name="Footer Placeholder 3">
            <a:extLst>
              <a:ext uri="{FF2B5EF4-FFF2-40B4-BE49-F238E27FC236}">
                <a16:creationId xmlns:a16="http://schemas.microsoft.com/office/drawing/2014/main" id="{63F22138-8811-416D-9775-F57F8F56075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0D6EDE4-8204-454E-B425-80C4589EC506}"/>
              </a:ext>
            </a:extLst>
          </p:cNvPr>
          <p:cNvSpPr>
            <a:spLocks noGrp="1"/>
          </p:cNvSpPr>
          <p:nvPr>
            <p:ph type="sldNum" sz="quarter" idx="12"/>
          </p:nvPr>
        </p:nvSpPr>
        <p:spPr/>
        <p:txBody>
          <a:bodyPr/>
          <a:lstStyle/>
          <a:p>
            <a:pPr>
              <a:defRPr/>
            </a:pPr>
            <a:fld id="{FA368134-B72E-4D5F-A4BA-D8C6EABDA444}" type="slidenum">
              <a:rPr lang="en-US" altLang="en-US"/>
              <a:pPr>
                <a:defRPr/>
              </a:pPr>
              <a:t>557</a:t>
            </a:fld>
            <a:endParaRPr lang="en-US" altLang="en-US" dirty="0"/>
          </a:p>
        </p:txBody>
      </p:sp>
    </p:spTree>
    <p:extLst>
      <p:ext uri="{BB962C8B-B14F-4D97-AF65-F5344CB8AC3E}">
        <p14:creationId xmlns:p14="http://schemas.microsoft.com/office/powerpoint/2010/main" val="1895068372"/>
      </p:ext>
    </p:extLst>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3570" name="Rectangle 2">
            <a:extLst>
              <a:ext uri="{FF2B5EF4-FFF2-40B4-BE49-F238E27FC236}">
                <a16:creationId xmlns:a16="http://schemas.microsoft.com/office/drawing/2014/main" id="{2121A55E-9336-4B66-AAFA-40FB401F98A5}"/>
              </a:ext>
            </a:extLst>
          </p:cNvPr>
          <p:cNvSpPr>
            <a:spLocks noGrp="1" noChangeArrowheads="1"/>
          </p:cNvSpPr>
          <p:nvPr>
            <p:ph type="title"/>
          </p:nvPr>
        </p:nvSpPr>
        <p:spPr>
          <a:xfrm>
            <a:off x="1752600" y="277814"/>
            <a:ext cx="8686800"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p>
        </p:txBody>
      </p:sp>
      <p:sp>
        <p:nvSpPr>
          <p:cNvPr id="1133571" name="Rectangle 3">
            <a:extLst>
              <a:ext uri="{FF2B5EF4-FFF2-40B4-BE49-F238E27FC236}">
                <a16:creationId xmlns:a16="http://schemas.microsoft.com/office/drawing/2014/main" id="{18E2D562-7727-4986-98AC-C763613AD7F8}"/>
              </a:ext>
            </a:extLst>
          </p:cNvPr>
          <p:cNvSpPr>
            <a:spLocks noGrp="1" noChangeArrowheads="1"/>
          </p:cNvSpPr>
          <p:nvPr>
            <p:ph idx="1"/>
          </p:nvPr>
        </p:nvSpPr>
        <p:spPr>
          <a:xfrm>
            <a:off x="1828800" y="1828800"/>
            <a:ext cx="8610600" cy="5410200"/>
          </a:xfrm>
        </p:spPr>
        <p:txBody>
          <a:bodyPr/>
          <a:lstStyle/>
          <a:p>
            <a:pPr eaLnBrk="1" hangingPunct="1">
              <a:defRPr/>
            </a:pPr>
            <a:r>
              <a:rPr lang="en-US" dirty="0"/>
              <a:t>The most typical minimum requirement is a </a:t>
            </a:r>
            <a:r>
              <a:rPr lang="en-US" dirty="0">
                <a:solidFill>
                  <a:srgbClr val="FFCC00"/>
                </a:solidFill>
              </a:rPr>
              <a:t>minimum number and value of references</a:t>
            </a:r>
          </a:p>
          <a:p>
            <a:pPr lvl="1" eaLnBrk="1" hangingPunct="1">
              <a:defRPr/>
            </a:pPr>
            <a:r>
              <a:rPr lang="en-US" dirty="0"/>
              <a:t>Usually the requirement is for the references to be of similar size and complexity to what is being sought in the solicitation</a:t>
            </a:r>
          </a:p>
          <a:p>
            <a:pPr lvl="1" eaLnBrk="1" hangingPunct="1">
              <a:defRPr/>
            </a:pPr>
            <a:r>
              <a:rPr lang="en-US" dirty="0"/>
              <a:t>Which brings up the same issue of SIMILAR as previously discussed, and as per the exercise under </a:t>
            </a:r>
            <a:r>
              <a:rPr lang="en-US" dirty="0">
                <a:solidFill>
                  <a:srgbClr val="FFFF00"/>
                </a:solidFill>
              </a:rPr>
              <a:t>salient characteristics</a:t>
            </a:r>
          </a:p>
          <a:p>
            <a:pPr lvl="1" eaLnBrk="1" hangingPunct="1">
              <a:buFontTx/>
              <a:buNone/>
              <a:defRPr/>
            </a:pPr>
            <a:endParaRPr lang="en-US" dirty="0">
              <a:solidFill>
                <a:srgbClr val="FFFF00"/>
              </a:solidFill>
            </a:endParaRPr>
          </a:p>
        </p:txBody>
      </p:sp>
      <p:sp>
        <p:nvSpPr>
          <p:cNvPr id="6" name="Footer Placeholder 3">
            <a:extLst>
              <a:ext uri="{FF2B5EF4-FFF2-40B4-BE49-F238E27FC236}">
                <a16:creationId xmlns:a16="http://schemas.microsoft.com/office/drawing/2014/main" id="{835D2A34-1BC6-481F-9030-F984F19668A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647731E-9A09-4C09-8B44-D815CC13CDC7}"/>
              </a:ext>
            </a:extLst>
          </p:cNvPr>
          <p:cNvSpPr>
            <a:spLocks noGrp="1"/>
          </p:cNvSpPr>
          <p:nvPr>
            <p:ph type="sldNum" sz="quarter" idx="12"/>
          </p:nvPr>
        </p:nvSpPr>
        <p:spPr/>
        <p:txBody>
          <a:bodyPr/>
          <a:lstStyle/>
          <a:p>
            <a:pPr>
              <a:defRPr/>
            </a:pPr>
            <a:fld id="{EA8D9F06-6F09-44A6-92AF-75A3D8C0B234}" type="slidenum">
              <a:rPr lang="en-US" altLang="en-US"/>
              <a:pPr>
                <a:defRPr/>
              </a:pPr>
              <a:t>558</a:t>
            </a:fld>
            <a:endParaRPr lang="en-US" altLang="en-US" dirty="0"/>
          </a:p>
        </p:txBody>
      </p:sp>
    </p:spTree>
    <p:extLst>
      <p:ext uri="{BB962C8B-B14F-4D97-AF65-F5344CB8AC3E}">
        <p14:creationId xmlns:p14="http://schemas.microsoft.com/office/powerpoint/2010/main" val="916888099"/>
      </p:ext>
    </p:extLst>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a:extLst>
              <a:ext uri="{FF2B5EF4-FFF2-40B4-BE49-F238E27FC236}">
                <a16:creationId xmlns:a16="http://schemas.microsoft.com/office/drawing/2014/main" id="{2CF01B15-194D-4D05-A356-28816C5D9728}"/>
              </a:ext>
            </a:extLst>
          </p:cNvPr>
          <p:cNvSpPr>
            <a:spLocks noGrp="1" noChangeArrowheads="1"/>
          </p:cNvSpPr>
          <p:nvPr>
            <p:ph type="title"/>
          </p:nvPr>
        </p:nvSpPr>
        <p:spPr>
          <a:xfrm>
            <a:off x="226243" y="277814"/>
            <a:ext cx="11642295" cy="1017587"/>
          </a:xfrm>
        </p:spPr>
        <p:txBody>
          <a:bodyPr>
            <a:normAutofit fontScale="90000"/>
          </a:bodyPr>
          <a:lstStyle/>
          <a:p>
            <a:pPr eaLnBrk="1" hangingPunct="1">
              <a:lnSpc>
                <a:spcPct val="85000"/>
              </a:lnSpc>
              <a:defRPr/>
            </a:pPr>
            <a:r>
              <a:rPr lang="en-US" sz="2400" dirty="0"/>
              <a:t> </a:t>
            </a: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a:t>
            </a:r>
          </a:p>
        </p:txBody>
      </p:sp>
      <p:sp>
        <p:nvSpPr>
          <p:cNvPr id="1147907" name="Rectangle 3">
            <a:extLst>
              <a:ext uri="{FF2B5EF4-FFF2-40B4-BE49-F238E27FC236}">
                <a16:creationId xmlns:a16="http://schemas.microsoft.com/office/drawing/2014/main" id="{20991B2F-FAE4-4308-A02A-568819905038}"/>
              </a:ext>
            </a:extLst>
          </p:cNvPr>
          <p:cNvSpPr>
            <a:spLocks noGrp="1" noChangeArrowheads="1"/>
          </p:cNvSpPr>
          <p:nvPr>
            <p:ph idx="1"/>
          </p:nvPr>
        </p:nvSpPr>
        <p:spPr>
          <a:xfrm>
            <a:off x="1905000" y="1600200"/>
            <a:ext cx="8305800" cy="4800600"/>
          </a:xfrm>
        </p:spPr>
        <p:txBody>
          <a:bodyPr>
            <a:normAutofit/>
          </a:bodyPr>
          <a:lstStyle/>
          <a:p>
            <a:pPr eaLnBrk="1" hangingPunct="1">
              <a:lnSpc>
                <a:spcPct val="90000"/>
              </a:lnSpc>
              <a:defRPr/>
            </a:pPr>
            <a:r>
              <a:rPr lang="en-US" dirty="0"/>
              <a:t>Minimum should mean what it says</a:t>
            </a:r>
          </a:p>
          <a:p>
            <a:pPr lvl="1" eaLnBrk="1" hangingPunct="1">
              <a:lnSpc>
                <a:spcPct val="90000"/>
              </a:lnSpc>
              <a:defRPr/>
            </a:pPr>
            <a:r>
              <a:rPr lang="en-US" dirty="0"/>
              <a:t>An absolute minimum</a:t>
            </a:r>
            <a:r>
              <a:rPr lang="en-US" dirty="0">
                <a:solidFill>
                  <a:srgbClr val="FF9900"/>
                </a:solidFill>
              </a:rPr>
              <a:t> </a:t>
            </a:r>
          </a:p>
          <a:p>
            <a:pPr lvl="2" eaLnBrk="1" hangingPunct="1">
              <a:lnSpc>
                <a:spcPct val="90000"/>
              </a:lnSpc>
              <a:defRPr/>
            </a:pPr>
            <a:r>
              <a:rPr lang="en-US" dirty="0"/>
              <a:t>Number of references, or</a:t>
            </a:r>
          </a:p>
          <a:p>
            <a:pPr lvl="2" eaLnBrk="1" hangingPunct="1">
              <a:lnSpc>
                <a:spcPct val="90000"/>
              </a:lnSpc>
              <a:defRPr/>
            </a:pPr>
            <a:r>
              <a:rPr lang="en-US" dirty="0"/>
              <a:t>Size (dollar value, number of units, etc..) of references </a:t>
            </a:r>
          </a:p>
          <a:p>
            <a:pPr lvl="1" eaLnBrk="1" hangingPunct="1">
              <a:lnSpc>
                <a:spcPct val="90000"/>
              </a:lnSpc>
              <a:defRPr/>
            </a:pPr>
            <a:r>
              <a:rPr lang="en-US" dirty="0"/>
              <a:t>Which means there is no confidence that a vendor without this level of reference (past experience) will be able to perform the contract, either:</a:t>
            </a:r>
          </a:p>
          <a:p>
            <a:pPr lvl="2" eaLnBrk="1" hangingPunct="1">
              <a:lnSpc>
                <a:spcPct val="90000"/>
              </a:lnSpc>
              <a:defRPr/>
            </a:pPr>
            <a:r>
              <a:rPr lang="en-US" dirty="0"/>
              <a:t>At all, or</a:t>
            </a:r>
          </a:p>
          <a:p>
            <a:pPr lvl="2" eaLnBrk="1" hangingPunct="1">
              <a:lnSpc>
                <a:spcPct val="90000"/>
              </a:lnSpc>
              <a:defRPr/>
            </a:pPr>
            <a:r>
              <a:rPr lang="en-US" dirty="0"/>
              <a:t>Without an unacceptable learning curve</a:t>
            </a:r>
          </a:p>
        </p:txBody>
      </p:sp>
      <p:sp>
        <p:nvSpPr>
          <p:cNvPr id="6" name="Footer Placeholder 3">
            <a:extLst>
              <a:ext uri="{FF2B5EF4-FFF2-40B4-BE49-F238E27FC236}">
                <a16:creationId xmlns:a16="http://schemas.microsoft.com/office/drawing/2014/main" id="{EC0845C8-C9BD-4073-8D91-6101DD360CE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B7104916-7778-4D07-BBC0-3D08233CF876}"/>
              </a:ext>
            </a:extLst>
          </p:cNvPr>
          <p:cNvSpPr>
            <a:spLocks noGrp="1"/>
          </p:cNvSpPr>
          <p:nvPr>
            <p:ph type="sldNum" sz="quarter" idx="12"/>
          </p:nvPr>
        </p:nvSpPr>
        <p:spPr/>
        <p:txBody>
          <a:bodyPr/>
          <a:lstStyle/>
          <a:p>
            <a:pPr>
              <a:defRPr/>
            </a:pPr>
            <a:fld id="{8CD596A3-6CF5-4746-9E8A-5404A1AF2681}" type="slidenum">
              <a:rPr lang="en-US" altLang="en-US"/>
              <a:pPr>
                <a:defRPr/>
              </a:pPr>
              <a:t>559</a:t>
            </a:fld>
            <a:endParaRPr lang="en-US" altLang="en-US" dirty="0"/>
          </a:p>
        </p:txBody>
      </p:sp>
    </p:spTree>
    <p:extLst>
      <p:ext uri="{BB962C8B-B14F-4D97-AF65-F5344CB8AC3E}">
        <p14:creationId xmlns:p14="http://schemas.microsoft.com/office/powerpoint/2010/main" val="3274540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A8CD-5FCD-4373-B735-B1BC709224BA}"/>
              </a:ext>
            </a:extLst>
          </p:cNvPr>
          <p:cNvSpPr>
            <a:spLocks noGrp="1"/>
          </p:cNvSpPr>
          <p:nvPr>
            <p:ph type="title"/>
          </p:nvPr>
        </p:nvSpPr>
        <p:spPr/>
        <p:txBody>
          <a:bodyPr/>
          <a:lstStyle/>
          <a:p>
            <a:r>
              <a:rPr lang="en-US" dirty="0"/>
              <a:t>Define! Define! Define!</a:t>
            </a:r>
          </a:p>
        </p:txBody>
      </p:sp>
      <p:sp>
        <p:nvSpPr>
          <p:cNvPr id="3" name="Content Placeholder 2">
            <a:extLst>
              <a:ext uri="{FF2B5EF4-FFF2-40B4-BE49-F238E27FC236}">
                <a16:creationId xmlns:a16="http://schemas.microsoft.com/office/drawing/2014/main" id="{8227C623-FA3E-4CA9-BC5E-45A6E7A8D102}"/>
              </a:ext>
            </a:extLst>
          </p:cNvPr>
          <p:cNvSpPr>
            <a:spLocks noGrp="1"/>
          </p:cNvSpPr>
          <p:nvPr>
            <p:ph idx="1"/>
          </p:nvPr>
        </p:nvSpPr>
        <p:spPr>
          <a:xfrm>
            <a:off x="233265" y="1231641"/>
            <a:ext cx="11728580" cy="5094513"/>
          </a:xfrm>
        </p:spPr>
        <p:txBody>
          <a:bodyPr>
            <a:normAutofit fontScale="92500" lnSpcReduction="20000"/>
          </a:bodyPr>
          <a:lstStyle/>
          <a:p>
            <a:r>
              <a:rPr lang="en-US" dirty="0"/>
              <a:t>By including a definition for a given term within specifications, it doesn’t matter if that interpretation is different from most uses in the industry.  </a:t>
            </a:r>
          </a:p>
          <a:p>
            <a:pPr lvl="1"/>
            <a:r>
              <a:rPr lang="en-US" dirty="0"/>
              <a:t>For this procurement that is what the term means</a:t>
            </a:r>
          </a:p>
          <a:p>
            <a:r>
              <a:rPr lang="en-US" dirty="0"/>
              <a:t>A contractor that claims a differing interpretation, hence </a:t>
            </a:r>
            <a:r>
              <a:rPr lang="en-US" b="1" dirty="0">
                <a:solidFill>
                  <a:schemeClr val="accent4"/>
                </a:solidFill>
              </a:rPr>
              <a:t>latent (hidden) ambiguity</a:t>
            </a:r>
            <a:r>
              <a:rPr lang="en-US" dirty="0"/>
              <a:t>, after the contract starts will not prevail in that claim if there was a clear definition that said what the State meant in a given context/situation</a:t>
            </a:r>
          </a:p>
          <a:p>
            <a:pPr lvl="1"/>
            <a:r>
              <a:rPr lang="en-US" dirty="0"/>
              <a:t>To the extent there was an ambiguity, it was </a:t>
            </a:r>
            <a:r>
              <a:rPr lang="en-US" b="1" dirty="0">
                <a:solidFill>
                  <a:schemeClr val="tx2">
                    <a:lumMod val="75000"/>
                  </a:schemeClr>
                </a:solidFill>
              </a:rPr>
              <a:t>patent (obvious) </a:t>
            </a:r>
            <a:r>
              <a:rPr lang="en-US" dirty="0"/>
              <a:t>and the State’s position will prevail </a:t>
            </a:r>
          </a:p>
        </p:txBody>
      </p:sp>
      <p:sp>
        <p:nvSpPr>
          <p:cNvPr id="4" name="Footer Placeholder 3">
            <a:extLst>
              <a:ext uri="{FF2B5EF4-FFF2-40B4-BE49-F238E27FC236}">
                <a16:creationId xmlns:a16="http://schemas.microsoft.com/office/drawing/2014/main" id="{107B7247-45AD-4AD4-8927-CAF5D89B322B}"/>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A6A9817-DFFF-4390-9F5C-BDC131627C1F}"/>
              </a:ext>
            </a:extLst>
          </p:cNvPr>
          <p:cNvSpPr>
            <a:spLocks noGrp="1"/>
          </p:cNvSpPr>
          <p:nvPr>
            <p:ph type="sldNum" sz="quarter" idx="12"/>
          </p:nvPr>
        </p:nvSpPr>
        <p:spPr/>
        <p:txBody>
          <a:bodyPr/>
          <a:lstStyle/>
          <a:p>
            <a:fld id="{D57F1E4F-1CFF-5643-939E-02111984F565}" type="slidenum">
              <a:rPr lang="en-US" smtClean="0"/>
              <a:t>56</a:t>
            </a:fld>
            <a:endParaRPr lang="en-US" dirty="0"/>
          </a:p>
        </p:txBody>
      </p:sp>
    </p:spTree>
    <p:extLst>
      <p:ext uri="{BB962C8B-B14F-4D97-AF65-F5344CB8AC3E}">
        <p14:creationId xmlns:p14="http://schemas.microsoft.com/office/powerpoint/2010/main" val="599508702"/>
      </p:ext>
    </p:extLst>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2546" name="Rectangle 1026">
            <a:extLst>
              <a:ext uri="{FF2B5EF4-FFF2-40B4-BE49-F238E27FC236}">
                <a16:creationId xmlns:a16="http://schemas.microsoft.com/office/drawing/2014/main" id="{E8DF44AD-FDAF-4B09-BAB7-FC56B898ABE8}"/>
              </a:ext>
            </a:extLst>
          </p:cNvPr>
          <p:cNvSpPr>
            <a:spLocks noGrp="1" noChangeArrowheads="1"/>
          </p:cNvSpPr>
          <p:nvPr>
            <p:ph type="title"/>
          </p:nvPr>
        </p:nvSpPr>
        <p:spPr>
          <a:xfrm>
            <a:off x="468162" y="254247"/>
            <a:ext cx="11400376" cy="10175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772547" name="Rectangle 1027">
            <a:extLst>
              <a:ext uri="{FF2B5EF4-FFF2-40B4-BE49-F238E27FC236}">
                <a16:creationId xmlns:a16="http://schemas.microsoft.com/office/drawing/2014/main" id="{C27D9602-D6FE-42BA-AD47-D9B1E466FE89}"/>
              </a:ext>
            </a:extLst>
          </p:cNvPr>
          <p:cNvSpPr>
            <a:spLocks noGrp="1" noChangeArrowheads="1"/>
          </p:cNvSpPr>
          <p:nvPr>
            <p:ph idx="1"/>
          </p:nvPr>
        </p:nvSpPr>
        <p:spPr>
          <a:xfrm>
            <a:off x="1905000" y="1524000"/>
            <a:ext cx="8534400" cy="5257800"/>
          </a:xfrm>
        </p:spPr>
        <p:txBody>
          <a:bodyPr>
            <a:normAutofit lnSpcReduction="10000"/>
          </a:bodyPr>
          <a:lstStyle/>
          <a:p>
            <a:pPr eaLnBrk="1" hangingPunct="1">
              <a:lnSpc>
                <a:spcPct val="95000"/>
              </a:lnSpc>
              <a:defRPr/>
            </a:pPr>
            <a:r>
              <a:rPr lang="en-US" dirty="0"/>
              <a:t>Before setting references it needs to be determined if there is, or isn’t an acceptable learning curve for what is being procured</a:t>
            </a:r>
          </a:p>
          <a:p>
            <a:pPr lvl="1" eaLnBrk="1" hangingPunct="1">
              <a:lnSpc>
                <a:spcPct val="95000"/>
              </a:lnSpc>
              <a:defRPr/>
            </a:pPr>
            <a:r>
              <a:rPr lang="en-US" dirty="0"/>
              <a:t>i.e., if the contractor must perform at a full performance level from day one of the contract</a:t>
            </a:r>
          </a:p>
          <a:p>
            <a:pPr eaLnBrk="1" hangingPunct="1">
              <a:lnSpc>
                <a:spcPct val="95000"/>
              </a:lnSpc>
              <a:defRPr/>
            </a:pPr>
            <a:r>
              <a:rPr lang="en-US" dirty="0"/>
              <a:t>Many State contract activities, especially those that affect the public or clients/wards of the State, etc.. must be performed consistently from the first day of the contract to the last</a:t>
            </a:r>
          </a:p>
        </p:txBody>
      </p:sp>
      <p:sp>
        <p:nvSpPr>
          <p:cNvPr id="6" name="Footer Placeholder 3">
            <a:extLst>
              <a:ext uri="{FF2B5EF4-FFF2-40B4-BE49-F238E27FC236}">
                <a16:creationId xmlns:a16="http://schemas.microsoft.com/office/drawing/2014/main" id="{8F42A158-3262-4FE7-9E26-E361B195067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98365B8-8EAF-42AA-A107-E6813F9F2A6D}"/>
              </a:ext>
            </a:extLst>
          </p:cNvPr>
          <p:cNvSpPr>
            <a:spLocks noGrp="1"/>
          </p:cNvSpPr>
          <p:nvPr>
            <p:ph type="sldNum" sz="quarter" idx="12"/>
          </p:nvPr>
        </p:nvSpPr>
        <p:spPr/>
        <p:txBody>
          <a:bodyPr/>
          <a:lstStyle/>
          <a:p>
            <a:pPr>
              <a:defRPr/>
            </a:pPr>
            <a:fld id="{C00883CD-AAC7-4B94-B215-1C96555D428E}" type="slidenum">
              <a:rPr lang="en-US" altLang="en-US"/>
              <a:pPr>
                <a:defRPr/>
              </a:pPr>
              <a:t>560</a:t>
            </a:fld>
            <a:endParaRPr lang="en-US" altLang="en-US" dirty="0"/>
          </a:p>
        </p:txBody>
      </p:sp>
    </p:spTree>
    <p:extLst>
      <p:ext uri="{BB962C8B-B14F-4D97-AF65-F5344CB8AC3E}">
        <p14:creationId xmlns:p14="http://schemas.microsoft.com/office/powerpoint/2010/main" val="3797963750"/>
      </p:ext>
    </p:extLst>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0802" name="Rectangle 2">
            <a:extLst>
              <a:ext uri="{FF2B5EF4-FFF2-40B4-BE49-F238E27FC236}">
                <a16:creationId xmlns:a16="http://schemas.microsoft.com/office/drawing/2014/main" id="{92A91B46-D11A-458C-AA61-92C28B9A23C3}"/>
              </a:ext>
            </a:extLst>
          </p:cNvPr>
          <p:cNvSpPr>
            <a:spLocks noGrp="1" noChangeArrowheads="1"/>
          </p:cNvSpPr>
          <p:nvPr>
            <p:ph type="title"/>
          </p:nvPr>
        </p:nvSpPr>
        <p:spPr>
          <a:xfrm>
            <a:off x="306371" y="277814"/>
            <a:ext cx="11453567" cy="10175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3660803" name="Rectangle 3">
            <a:extLst>
              <a:ext uri="{FF2B5EF4-FFF2-40B4-BE49-F238E27FC236}">
                <a16:creationId xmlns:a16="http://schemas.microsoft.com/office/drawing/2014/main" id="{A8F47941-C4C6-4613-8524-CD56767FB7A2}"/>
              </a:ext>
            </a:extLst>
          </p:cNvPr>
          <p:cNvSpPr>
            <a:spLocks noGrp="1" noChangeArrowheads="1"/>
          </p:cNvSpPr>
          <p:nvPr>
            <p:ph idx="1"/>
          </p:nvPr>
        </p:nvSpPr>
        <p:spPr>
          <a:xfrm>
            <a:off x="2057400" y="1752600"/>
            <a:ext cx="8001000" cy="5029200"/>
          </a:xfrm>
        </p:spPr>
        <p:txBody>
          <a:bodyPr/>
          <a:lstStyle/>
          <a:p>
            <a:pPr eaLnBrk="1" hangingPunct="1">
              <a:lnSpc>
                <a:spcPct val="95000"/>
              </a:lnSpc>
              <a:defRPr/>
            </a:pPr>
            <a:r>
              <a:rPr lang="en-US" dirty="0"/>
              <a:t>If any learning curve is unacceptable, reference levels might be set higher than otherwise</a:t>
            </a:r>
          </a:p>
          <a:p>
            <a:pPr eaLnBrk="1" hangingPunct="1">
              <a:lnSpc>
                <a:spcPct val="95000"/>
              </a:lnSpc>
              <a:defRPr/>
            </a:pPr>
            <a:r>
              <a:rPr lang="en-US" dirty="0"/>
              <a:t>If some learning curve is acceptable, reference levels might be set lower than otherwise, or not established at all</a:t>
            </a:r>
          </a:p>
        </p:txBody>
      </p:sp>
      <p:sp>
        <p:nvSpPr>
          <p:cNvPr id="6" name="Footer Placeholder 3">
            <a:extLst>
              <a:ext uri="{FF2B5EF4-FFF2-40B4-BE49-F238E27FC236}">
                <a16:creationId xmlns:a16="http://schemas.microsoft.com/office/drawing/2014/main" id="{78B25ADD-521F-42FF-9288-AEC237185CF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6A68AB5-5B8F-4A7B-B721-2F2FAB7715D7}"/>
              </a:ext>
            </a:extLst>
          </p:cNvPr>
          <p:cNvSpPr>
            <a:spLocks noGrp="1"/>
          </p:cNvSpPr>
          <p:nvPr>
            <p:ph type="sldNum" sz="quarter" idx="12"/>
          </p:nvPr>
        </p:nvSpPr>
        <p:spPr/>
        <p:txBody>
          <a:bodyPr/>
          <a:lstStyle/>
          <a:p>
            <a:pPr>
              <a:defRPr/>
            </a:pPr>
            <a:fld id="{8AA3EF55-4F9A-4537-88FF-6D4395545506}" type="slidenum">
              <a:rPr lang="en-US" altLang="en-US"/>
              <a:pPr>
                <a:defRPr/>
              </a:pPr>
              <a:t>561</a:t>
            </a:fld>
            <a:endParaRPr lang="en-US" altLang="en-US" dirty="0"/>
          </a:p>
        </p:txBody>
      </p:sp>
    </p:spTree>
    <p:extLst>
      <p:ext uri="{BB962C8B-B14F-4D97-AF65-F5344CB8AC3E}">
        <p14:creationId xmlns:p14="http://schemas.microsoft.com/office/powerpoint/2010/main" val="596248913"/>
      </p:ext>
    </p:extLst>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8930" name="Rectangle 1026">
            <a:extLst>
              <a:ext uri="{FF2B5EF4-FFF2-40B4-BE49-F238E27FC236}">
                <a16:creationId xmlns:a16="http://schemas.microsoft.com/office/drawing/2014/main" id="{2B25270E-93CE-4DAC-B360-A63840300113}"/>
              </a:ext>
            </a:extLst>
          </p:cNvPr>
          <p:cNvSpPr>
            <a:spLocks noGrp="1" noChangeArrowheads="1"/>
          </p:cNvSpPr>
          <p:nvPr>
            <p:ph type="title"/>
          </p:nvPr>
        </p:nvSpPr>
        <p:spPr>
          <a:xfrm>
            <a:off x="268663" y="277814"/>
            <a:ext cx="11547835" cy="10175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148931" name="Rectangle 1027">
            <a:extLst>
              <a:ext uri="{FF2B5EF4-FFF2-40B4-BE49-F238E27FC236}">
                <a16:creationId xmlns:a16="http://schemas.microsoft.com/office/drawing/2014/main" id="{D86F09A6-FE5A-48AB-9C20-5BAEEB91AB02}"/>
              </a:ext>
            </a:extLst>
          </p:cNvPr>
          <p:cNvSpPr>
            <a:spLocks noGrp="1" noChangeArrowheads="1"/>
          </p:cNvSpPr>
          <p:nvPr>
            <p:ph idx="1"/>
          </p:nvPr>
        </p:nvSpPr>
        <p:spPr>
          <a:xfrm>
            <a:off x="382553" y="1635550"/>
            <a:ext cx="11426894" cy="4841449"/>
          </a:xfrm>
        </p:spPr>
        <p:txBody>
          <a:bodyPr>
            <a:normAutofit/>
          </a:bodyPr>
          <a:lstStyle/>
          <a:p>
            <a:pPr eaLnBrk="1" hangingPunct="1">
              <a:lnSpc>
                <a:spcPct val="90000"/>
              </a:lnSpc>
              <a:defRPr/>
            </a:pPr>
            <a:r>
              <a:rPr lang="en-US" dirty="0"/>
              <a:t>Examples of contracts requiring full performance for the entire contract period</a:t>
            </a:r>
          </a:p>
          <a:p>
            <a:pPr lvl="1" eaLnBrk="1" hangingPunct="1">
              <a:lnSpc>
                <a:spcPct val="90000"/>
              </a:lnSpc>
              <a:defRPr/>
            </a:pPr>
            <a:r>
              <a:rPr lang="en-US" dirty="0"/>
              <a:t>Food, medical, pharmacy, etc.. services at a State hospital</a:t>
            </a:r>
          </a:p>
          <a:p>
            <a:pPr lvl="1" eaLnBrk="1" hangingPunct="1">
              <a:lnSpc>
                <a:spcPct val="90000"/>
              </a:lnSpc>
              <a:defRPr/>
            </a:pPr>
            <a:r>
              <a:rPr lang="en-US" dirty="0"/>
              <a:t>Emission testing, commuter bus, etc.. services for the public</a:t>
            </a:r>
          </a:p>
          <a:p>
            <a:pPr lvl="1" eaLnBrk="1" hangingPunct="1">
              <a:lnSpc>
                <a:spcPct val="90000"/>
              </a:lnSpc>
              <a:defRPr/>
            </a:pPr>
            <a:r>
              <a:rPr lang="en-US" dirty="0"/>
              <a:t>Constructing a building </a:t>
            </a:r>
          </a:p>
          <a:p>
            <a:pPr eaLnBrk="1" hangingPunct="1">
              <a:lnSpc>
                <a:spcPct val="90000"/>
              </a:lnSpc>
              <a:defRPr/>
            </a:pPr>
            <a:r>
              <a:rPr lang="en-US" dirty="0"/>
              <a:t>Also, the contractor presumably will be paid the same amount of money for all activity for all of the contract</a:t>
            </a:r>
          </a:p>
          <a:p>
            <a:pPr lvl="1" eaLnBrk="1" hangingPunct="1">
              <a:lnSpc>
                <a:spcPct val="90000"/>
              </a:lnSpc>
              <a:defRPr/>
            </a:pPr>
            <a:r>
              <a:rPr lang="en-US" dirty="0"/>
              <a:t>So the performance level should be the same  </a:t>
            </a:r>
          </a:p>
        </p:txBody>
      </p:sp>
      <p:sp>
        <p:nvSpPr>
          <p:cNvPr id="6" name="Footer Placeholder 3">
            <a:extLst>
              <a:ext uri="{FF2B5EF4-FFF2-40B4-BE49-F238E27FC236}">
                <a16:creationId xmlns:a16="http://schemas.microsoft.com/office/drawing/2014/main" id="{F0EB8BC2-8E70-47A6-B6B5-C1D737FCD40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F7D5080-5D39-42C2-BA62-3F0F81CF1FD8}"/>
              </a:ext>
            </a:extLst>
          </p:cNvPr>
          <p:cNvSpPr>
            <a:spLocks noGrp="1"/>
          </p:cNvSpPr>
          <p:nvPr>
            <p:ph type="sldNum" sz="quarter" idx="12"/>
          </p:nvPr>
        </p:nvSpPr>
        <p:spPr/>
        <p:txBody>
          <a:bodyPr/>
          <a:lstStyle/>
          <a:p>
            <a:pPr>
              <a:defRPr/>
            </a:pPr>
            <a:fld id="{63220E31-ABA8-412F-99BD-06DC3B99B99A}" type="slidenum">
              <a:rPr lang="en-US" altLang="en-US"/>
              <a:pPr>
                <a:defRPr/>
              </a:pPr>
              <a:t>562</a:t>
            </a:fld>
            <a:endParaRPr lang="en-US" altLang="en-US" dirty="0"/>
          </a:p>
        </p:txBody>
      </p:sp>
    </p:spTree>
    <p:extLst>
      <p:ext uri="{BB962C8B-B14F-4D97-AF65-F5344CB8AC3E}">
        <p14:creationId xmlns:p14="http://schemas.microsoft.com/office/powerpoint/2010/main" val="190336950"/>
      </p:ext>
    </p:extLst>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4" name="Rectangle 2">
            <a:extLst>
              <a:ext uri="{FF2B5EF4-FFF2-40B4-BE49-F238E27FC236}">
                <a16:creationId xmlns:a16="http://schemas.microsoft.com/office/drawing/2014/main" id="{A7D9ECC1-4583-48CF-A93B-12DBA5C5ECE7}"/>
              </a:ext>
            </a:extLst>
          </p:cNvPr>
          <p:cNvSpPr>
            <a:spLocks noGrp="1" noChangeArrowheads="1"/>
          </p:cNvSpPr>
          <p:nvPr>
            <p:ph type="title"/>
          </p:nvPr>
        </p:nvSpPr>
        <p:spPr>
          <a:xfrm>
            <a:off x="344078" y="277814"/>
            <a:ext cx="11524460"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149955" name="Rectangle 3">
            <a:extLst>
              <a:ext uri="{FF2B5EF4-FFF2-40B4-BE49-F238E27FC236}">
                <a16:creationId xmlns:a16="http://schemas.microsoft.com/office/drawing/2014/main" id="{AB336DAC-0624-48D0-8B11-127B823AD988}"/>
              </a:ext>
            </a:extLst>
          </p:cNvPr>
          <p:cNvSpPr>
            <a:spLocks noGrp="1" noChangeArrowheads="1"/>
          </p:cNvSpPr>
          <p:nvPr>
            <p:ph idx="1"/>
          </p:nvPr>
        </p:nvSpPr>
        <p:spPr>
          <a:xfrm>
            <a:off x="523187" y="1524000"/>
            <a:ext cx="11387579" cy="5334000"/>
          </a:xfrm>
        </p:spPr>
        <p:txBody>
          <a:bodyPr>
            <a:normAutofit/>
          </a:bodyPr>
          <a:lstStyle/>
          <a:p>
            <a:pPr eaLnBrk="1" hangingPunct="1">
              <a:lnSpc>
                <a:spcPct val="90000"/>
              </a:lnSpc>
              <a:spcBef>
                <a:spcPct val="25000"/>
              </a:spcBef>
              <a:defRPr/>
            </a:pPr>
            <a:r>
              <a:rPr lang="en-US" dirty="0"/>
              <a:t>When a learning curve might be OK</a:t>
            </a:r>
          </a:p>
          <a:p>
            <a:pPr lvl="1" eaLnBrk="1" hangingPunct="1">
              <a:lnSpc>
                <a:spcPct val="90000"/>
              </a:lnSpc>
              <a:spcBef>
                <a:spcPct val="25000"/>
              </a:spcBef>
              <a:defRPr/>
            </a:pPr>
            <a:r>
              <a:rPr lang="en-US" dirty="0"/>
              <a:t>Consulting services, etc.. when the product is a report or analysis</a:t>
            </a:r>
          </a:p>
          <a:p>
            <a:pPr lvl="2" eaLnBrk="1" hangingPunct="1">
              <a:lnSpc>
                <a:spcPct val="90000"/>
              </a:lnSpc>
              <a:spcBef>
                <a:spcPct val="25000"/>
              </a:spcBef>
              <a:defRPr/>
            </a:pPr>
            <a:r>
              <a:rPr lang="en-US" dirty="0"/>
              <a:t>Unless there is a time crunch of when the report, etc.. is needed, there may be time for “on-the-job-training”</a:t>
            </a:r>
          </a:p>
          <a:p>
            <a:pPr lvl="1" eaLnBrk="1" hangingPunct="1">
              <a:lnSpc>
                <a:spcPct val="90000"/>
              </a:lnSpc>
              <a:spcBef>
                <a:spcPct val="25000"/>
              </a:spcBef>
              <a:defRPr/>
            </a:pPr>
            <a:r>
              <a:rPr lang="en-US" dirty="0"/>
              <a:t>Discrete projects without time urgency</a:t>
            </a:r>
          </a:p>
          <a:p>
            <a:pPr lvl="2" eaLnBrk="1" hangingPunct="1">
              <a:lnSpc>
                <a:spcPct val="90000"/>
              </a:lnSpc>
              <a:spcBef>
                <a:spcPct val="25000"/>
              </a:spcBef>
              <a:defRPr/>
            </a:pPr>
            <a:r>
              <a:rPr lang="en-US" dirty="0"/>
              <a:t>When payment is for completion of deliverables</a:t>
            </a:r>
          </a:p>
          <a:p>
            <a:pPr lvl="2" eaLnBrk="1" hangingPunct="1">
              <a:lnSpc>
                <a:spcPct val="90000"/>
              </a:lnSpc>
              <a:spcBef>
                <a:spcPct val="25000"/>
              </a:spcBef>
              <a:defRPr/>
            </a:pPr>
            <a:r>
              <a:rPr lang="en-US" dirty="0"/>
              <a:t>So, the contractor won’t be paid for time spent learning</a:t>
            </a:r>
          </a:p>
          <a:p>
            <a:pPr lvl="1" eaLnBrk="1" hangingPunct="1">
              <a:lnSpc>
                <a:spcPct val="90000"/>
              </a:lnSpc>
              <a:spcBef>
                <a:spcPct val="25000"/>
              </a:spcBef>
              <a:defRPr/>
            </a:pPr>
            <a:r>
              <a:rPr lang="en-US" dirty="0"/>
              <a:t>If a vendor is judged to be a quality vendor, but lacks experience in the subject of the contract</a:t>
            </a:r>
          </a:p>
          <a:p>
            <a:pPr lvl="2" eaLnBrk="1" hangingPunct="1">
              <a:lnSpc>
                <a:spcPct val="90000"/>
              </a:lnSpc>
              <a:spcBef>
                <a:spcPct val="25000"/>
              </a:spcBef>
              <a:defRPr/>
            </a:pPr>
            <a:r>
              <a:rPr lang="en-US" dirty="0"/>
              <a:t>A minimal, generic experience level might be OK </a:t>
            </a:r>
          </a:p>
        </p:txBody>
      </p:sp>
      <p:sp>
        <p:nvSpPr>
          <p:cNvPr id="6" name="Footer Placeholder 3">
            <a:extLst>
              <a:ext uri="{FF2B5EF4-FFF2-40B4-BE49-F238E27FC236}">
                <a16:creationId xmlns:a16="http://schemas.microsoft.com/office/drawing/2014/main" id="{F8C33388-39D6-4972-A5A6-8CE69C52E30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00F839F-DA50-460E-A91D-C957B31440BB}"/>
              </a:ext>
            </a:extLst>
          </p:cNvPr>
          <p:cNvSpPr>
            <a:spLocks noGrp="1"/>
          </p:cNvSpPr>
          <p:nvPr>
            <p:ph type="sldNum" sz="quarter" idx="12"/>
          </p:nvPr>
        </p:nvSpPr>
        <p:spPr/>
        <p:txBody>
          <a:bodyPr/>
          <a:lstStyle/>
          <a:p>
            <a:pPr>
              <a:defRPr/>
            </a:pPr>
            <a:fld id="{C61F0CA6-4FB3-4E72-B127-F4CB8AEF6172}" type="slidenum">
              <a:rPr lang="en-US" altLang="en-US"/>
              <a:pPr>
                <a:defRPr/>
              </a:pPr>
              <a:t>563</a:t>
            </a:fld>
            <a:endParaRPr lang="en-US" altLang="en-US" dirty="0"/>
          </a:p>
        </p:txBody>
      </p:sp>
      <p:sp>
        <p:nvSpPr>
          <p:cNvPr id="4" name="Footer Placeholder 3">
            <a:extLst>
              <a:ext uri="{FF2B5EF4-FFF2-40B4-BE49-F238E27FC236}">
                <a16:creationId xmlns:a16="http://schemas.microsoft.com/office/drawing/2014/main" id="{B4467F2D-739F-4050-99DF-E6E70CEEEEC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3555292672"/>
      </p:ext>
    </p:extLst>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2002" name="Rectangle 2">
            <a:extLst>
              <a:ext uri="{FF2B5EF4-FFF2-40B4-BE49-F238E27FC236}">
                <a16:creationId xmlns:a16="http://schemas.microsoft.com/office/drawing/2014/main" id="{BD03EE5C-336C-4FAC-842F-DD7A569B171A}"/>
              </a:ext>
            </a:extLst>
          </p:cNvPr>
          <p:cNvSpPr>
            <a:spLocks noGrp="1" noChangeArrowheads="1"/>
          </p:cNvSpPr>
          <p:nvPr>
            <p:ph type="title"/>
          </p:nvPr>
        </p:nvSpPr>
        <p:spPr>
          <a:xfrm>
            <a:off x="301658" y="277815"/>
            <a:ext cx="11519554" cy="763848"/>
          </a:xfrm>
        </p:spPr>
        <p:txBody>
          <a:bodyPr>
            <a:normAutofit/>
          </a:bodyPr>
          <a:lstStyle/>
          <a:p>
            <a:pPr eaLnBrk="1" hangingPunct="1">
              <a:lnSpc>
                <a:spcPct val="85000"/>
              </a:lnSpc>
              <a:defRPr/>
            </a:pPr>
            <a:r>
              <a:rPr lang="en-US" sz="2400" b="0" dirty="0">
                <a:solidFill>
                  <a:srgbClr val="99FF33"/>
                </a:solidFill>
              </a:rPr>
              <a:t> </a:t>
            </a:r>
            <a:r>
              <a:rPr lang="en-US" sz="3600" b="0" dirty="0"/>
              <a:t>Minimum Level of References </a:t>
            </a:r>
            <a:r>
              <a:rPr lang="en-US" sz="2400" b="0" dirty="0"/>
              <a:t>(Cont’d)</a:t>
            </a:r>
          </a:p>
        </p:txBody>
      </p:sp>
      <p:sp>
        <p:nvSpPr>
          <p:cNvPr id="1152003" name="Rectangle 3">
            <a:extLst>
              <a:ext uri="{FF2B5EF4-FFF2-40B4-BE49-F238E27FC236}">
                <a16:creationId xmlns:a16="http://schemas.microsoft.com/office/drawing/2014/main" id="{797CD6D4-1547-4F70-8E85-3574B2D56A4A}"/>
              </a:ext>
            </a:extLst>
          </p:cNvPr>
          <p:cNvSpPr>
            <a:spLocks noGrp="1" noChangeArrowheads="1"/>
          </p:cNvSpPr>
          <p:nvPr>
            <p:ph idx="1"/>
          </p:nvPr>
        </p:nvSpPr>
        <p:spPr>
          <a:xfrm>
            <a:off x="485479" y="886121"/>
            <a:ext cx="11613823" cy="5971880"/>
          </a:xfrm>
        </p:spPr>
        <p:txBody>
          <a:bodyPr>
            <a:normAutofit/>
          </a:bodyPr>
          <a:lstStyle/>
          <a:p>
            <a:pPr eaLnBrk="1" hangingPunct="1">
              <a:defRPr/>
            </a:pPr>
            <a:r>
              <a:rPr lang="en-US" dirty="0"/>
              <a:t>What must be stated</a:t>
            </a:r>
          </a:p>
          <a:p>
            <a:pPr lvl="1" eaLnBrk="1" hangingPunct="1">
              <a:defRPr/>
            </a:pPr>
            <a:r>
              <a:rPr lang="en-US" dirty="0"/>
              <a:t>The type of experience/reference required</a:t>
            </a:r>
          </a:p>
          <a:p>
            <a:pPr lvl="2" eaLnBrk="1" hangingPunct="1">
              <a:defRPr/>
            </a:pPr>
            <a:r>
              <a:rPr lang="en-US" dirty="0"/>
              <a:t>This can be general or specific experience</a:t>
            </a:r>
          </a:p>
          <a:p>
            <a:pPr lvl="2" eaLnBrk="1" hangingPunct="1">
              <a:defRPr/>
            </a:pPr>
            <a:r>
              <a:rPr lang="en-US" dirty="0"/>
              <a:t>General experience will allow more competition</a:t>
            </a:r>
          </a:p>
          <a:p>
            <a:pPr lvl="1" eaLnBrk="1" hangingPunct="1">
              <a:defRPr/>
            </a:pPr>
            <a:r>
              <a:rPr lang="en-US" dirty="0"/>
              <a:t>The minimum number of references of this type</a:t>
            </a:r>
          </a:p>
          <a:p>
            <a:pPr lvl="2" eaLnBrk="1" hangingPunct="1">
              <a:defRPr/>
            </a:pPr>
            <a:r>
              <a:rPr lang="en-US" dirty="0"/>
              <a:t>Usually some other criterion for the adequacy of the reference will also be established;  e.g.</a:t>
            </a:r>
          </a:p>
          <a:p>
            <a:pPr lvl="3" eaLnBrk="1" hangingPunct="1">
              <a:defRPr/>
            </a:pPr>
            <a:r>
              <a:rPr lang="en-US" b="1" dirty="0">
                <a:solidFill>
                  <a:srgbClr val="FFFF00"/>
                </a:solidFill>
              </a:rPr>
              <a:t>Minimum dollar amount </a:t>
            </a:r>
          </a:p>
          <a:p>
            <a:pPr lvl="3" eaLnBrk="1" hangingPunct="1">
              <a:defRPr/>
            </a:pPr>
            <a:r>
              <a:rPr lang="en-US" b="1" dirty="0">
                <a:solidFill>
                  <a:srgbClr val="FFFF00"/>
                </a:solidFill>
              </a:rPr>
              <a:t>Minimum time duration </a:t>
            </a:r>
            <a:r>
              <a:rPr lang="en-US" b="1" dirty="0">
                <a:solidFill>
                  <a:srgbClr val="FFFF99"/>
                </a:solidFill>
              </a:rPr>
              <a:t>(i.e., years)</a:t>
            </a:r>
          </a:p>
          <a:p>
            <a:pPr lvl="3" eaLnBrk="1" hangingPunct="1">
              <a:defRPr/>
            </a:pPr>
            <a:r>
              <a:rPr lang="en-US" b="1" dirty="0">
                <a:solidFill>
                  <a:srgbClr val="FFFF00"/>
                </a:solidFill>
              </a:rPr>
              <a:t>Minimum level of effort (hours of effort, etc..)</a:t>
            </a:r>
          </a:p>
          <a:p>
            <a:pPr lvl="3" eaLnBrk="1" hangingPunct="1">
              <a:defRPr/>
            </a:pPr>
            <a:r>
              <a:rPr lang="en-US" b="1" dirty="0">
                <a:solidFill>
                  <a:srgbClr val="FFFF00"/>
                </a:solidFill>
              </a:rPr>
              <a:t>Minimum number of clients, etc.. served</a:t>
            </a:r>
          </a:p>
        </p:txBody>
      </p:sp>
      <p:sp>
        <p:nvSpPr>
          <p:cNvPr id="6" name="Footer Placeholder 3">
            <a:extLst>
              <a:ext uri="{FF2B5EF4-FFF2-40B4-BE49-F238E27FC236}">
                <a16:creationId xmlns:a16="http://schemas.microsoft.com/office/drawing/2014/main" id="{9FCAEC35-AA96-4F38-A0D1-93F6E565EE4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7A41C2A7-80EA-4439-B94D-5B367F61F230}"/>
              </a:ext>
            </a:extLst>
          </p:cNvPr>
          <p:cNvSpPr>
            <a:spLocks noGrp="1"/>
          </p:cNvSpPr>
          <p:nvPr>
            <p:ph type="sldNum" sz="quarter" idx="12"/>
          </p:nvPr>
        </p:nvSpPr>
        <p:spPr/>
        <p:txBody>
          <a:bodyPr/>
          <a:lstStyle/>
          <a:p>
            <a:pPr>
              <a:defRPr/>
            </a:pPr>
            <a:fld id="{AE497E48-A4B9-4039-8D28-78724B38AAF2}" type="slidenum">
              <a:rPr lang="en-US" altLang="en-US"/>
              <a:pPr>
                <a:defRPr/>
              </a:pPr>
              <a:t>564</a:t>
            </a:fld>
            <a:endParaRPr lang="en-US" altLang="en-US" dirty="0"/>
          </a:p>
        </p:txBody>
      </p:sp>
    </p:spTree>
    <p:extLst>
      <p:ext uri="{BB962C8B-B14F-4D97-AF65-F5344CB8AC3E}">
        <p14:creationId xmlns:p14="http://schemas.microsoft.com/office/powerpoint/2010/main" val="2674213515"/>
      </p:ext>
    </p:extLst>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3570" name="Rectangle 2">
            <a:extLst>
              <a:ext uri="{FF2B5EF4-FFF2-40B4-BE49-F238E27FC236}">
                <a16:creationId xmlns:a16="http://schemas.microsoft.com/office/drawing/2014/main" id="{715B3914-3426-4777-BCED-4427244CD396}"/>
              </a:ext>
            </a:extLst>
          </p:cNvPr>
          <p:cNvSpPr>
            <a:spLocks noGrp="1" noChangeArrowheads="1"/>
          </p:cNvSpPr>
          <p:nvPr>
            <p:ph type="title"/>
          </p:nvPr>
        </p:nvSpPr>
        <p:spPr>
          <a:xfrm>
            <a:off x="254524" y="277814"/>
            <a:ext cx="11614014" cy="1169987"/>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773571" name="Rectangle 3">
            <a:extLst>
              <a:ext uri="{FF2B5EF4-FFF2-40B4-BE49-F238E27FC236}">
                <a16:creationId xmlns:a16="http://schemas.microsoft.com/office/drawing/2014/main" id="{34D2289B-6FAB-4AC7-98E3-85C6F636F73C}"/>
              </a:ext>
            </a:extLst>
          </p:cNvPr>
          <p:cNvSpPr>
            <a:spLocks noGrp="1" noChangeArrowheads="1"/>
          </p:cNvSpPr>
          <p:nvPr>
            <p:ph idx="1"/>
          </p:nvPr>
        </p:nvSpPr>
        <p:spPr>
          <a:xfrm>
            <a:off x="1981200" y="1752600"/>
            <a:ext cx="8229600" cy="4724400"/>
          </a:xfrm>
        </p:spPr>
        <p:txBody>
          <a:bodyPr>
            <a:normAutofit fontScale="92500"/>
          </a:bodyPr>
          <a:lstStyle/>
          <a:p>
            <a:pPr eaLnBrk="1" hangingPunct="1">
              <a:defRPr/>
            </a:pPr>
            <a:r>
              <a:rPr lang="en-US" dirty="0"/>
              <a:t>What must be stated </a:t>
            </a:r>
            <a:r>
              <a:rPr lang="en-US" sz="2400" dirty="0"/>
              <a:t>(Cont’d)</a:t>
            </a:r>
            <a:endParaRPr lang="en-US" dirty="0"/>
          </a:p>
          <a:p>
            <a:pPr lvl="1" eaLnBrk="1" hangingPunct="1">
              <a:defRPr/>
            </a:pPr>
            <a:r>
              <a:rPr lang="en-US" dirty="0"/>
              <a:t>The timeframe within which the requirements must have been satisfied; e.g.,</a:t>
            </a:r>
          </a:p>
          <a:p>
            <a:pPr lvl="2" eaLnBrk="1" hangingPunct="1">
              <a:defRPr/>
            </a:pPr>
            <a:r>
              <a:rPr lang="en-US" dirty="0"/>
              <a:t>Within the past 3 years, 5 years, etc..  </a:t>
            </a:r>
          </a:p>
          <a:p>
            <a:pPr lvl="1" eaLnBrk="1" hangingPunct="1">
              <a:defRPr/>
            </a:pPr>
            <a:r>
              <a:rPr lang="en-US" dirty="0"/>
              <a:t>Whether contracts currently being performed can count</a:t>
            </a:r>
          </a:p>
          <a:p>
            <a:pPr lvl="2" eaLnBrk="1" hangingPunct="1">
              <a:defRPr/>
            </a:pPr>
            <a:r>
              <a:rPr lang="en-US" dirty="0"/>
              <a:t>If a contract being performed by the vendor meets all the subject matter requirements, but it has only been performed for 6 months, can it be considered?</a:t>
            </a:r>
          </a:p>
          <a:p>
            <a:pPr lvl="1" eaLnBrk="1" hangingPunct="1">
              <a:defRPr/>
            </a:pPr>
            <a:endParaRPr lang="en-US" dirty="0"/>
          </a:p>
        </p:txBody>
      </p:sp>
      <p:sp>
        <p:nvSpPr>
          <p:cNvPr id="6" name="Footer Placeholder 3">
            <a:extLst>
              <a:ext uri="{FF2B5EF4-FFF2-40B4-BE49-F238E27FC236}">
                <a16:creationId xmlns:a16="http://schemas.microsoft.com/office/drawing/2014/main" id="{D7D41960-6A83-4D02-BE1A-961867ED0AF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188D091-205C-4F82-B00A-3038A44A41AB}"/>
              </a:ext>
            </a:extLst>
          </p:cNvPr>
          <p:cNvSpPr>
            <a:spLocks noGrp="1"/>
          </p:cNvSpPr>
          <p:nvPr>
            <p:ph type="sldNum" sz="quarter" idx="12"/>
          </p:nvPr>
        </p:nvSpPr>
        <p:spPr/>
        <p:txBody>
          <a:bodyPr/>
          <a:lstStyle/>
          <a:p>
            <a:pPr>
              <a:defRPr/>
            </a:pPr>
            <a:fld id="{0F60FC06-A69B-4EF7-A9C4-387CE89457F5}" type="slidenum">
              <a:rPr lang="en-US" altLang="en-US"/>
              <a:pPr>
                <a:defRPr/>
              </a:pPr>
              <a:t>565</a:t>
            </a:fld>
            <a:endParaRPr lang="en-US" altLang="en-US" dirty="0"/>
          </a:p>
        </p:txBody>
      </p:sp>
    </p:spTree>
    <p:extLst>
      <p:ext uri="{BB962C8B-B14F-4D97-AF65-F5344CB8AC3E}">
        <p14:creationId xmlns:p14="http://schemas.microsoft.com/office/powerpoint/2010/main" val="2637152203"/>
      </p:ext>
    </p:extLst>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26" name="Rectangle 2">
            <a:extLst>
              <a:ext uri="{FF2B5EF4-FFF2-40B4-BE49-F238E27FC236}">
                <a16:creationId xmlns:a16="http://schemas.microsoft.com/office/drawing/2014/main" id="{46889570-3FF4-410B-BE61-800C6F38330D}"/>
              </a:ext>
            </a:extLst>
          </p:cNvPr>
          <p:cNvSpPr>
            <a:spLocks noGrp="1" noChangeArrowheads="1"/>
          </p:cNvSpPr>
          <p:nvPr>
            <p:ph type="title"/>
          </p:nvPr>
        </p:nvSpPr>
        <p:spPr>
          <a:xfrm>
            <a:off x="296944" y="277814"/>
            <a:ext cx="11420574"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153027" name="Rectangle 3">
            <a:extLst>
              <a:ext uri="{FF2B5EF4-FFF2-40B4-BE49-F238E27FC236}">
                <a16:creationId xmlns:a16="http://schemas.microsoft.com/office/drawing/2014/main" id="{29CCADFA-BDD3-49A2-B10A-C5E7C97DBEDE}"/>
              </a:ext>
            </a:extLst>
          </p:cNvPr>
          <p:cNvSpPr>
            <a:spLocks noGrp="1" noChangeArrowheads="1"/>
          </p:cNvSpPr>
          <p:nvPr>
            <p:ph idx="1"/>
          </p:nvPr>
        </p:nvSpPr>
        <p:spPr>
          <a:xfrm>
            <a:off x="476053" y="1524000"/>
            <a:ext cx="11333393" cy="5334000"/>
          </a:xfrm>
        </p:spPr>
        <p:txBody>
          <a:bodyPr>
            <a:normAutofit/>
          </a:bodyPr>
          <a:lstStyle/>
          <a:p>
            <a:pPr eaLnBrk="1" hangingPunct="1">
              <a:defRPr/>
            </a:pPr>
            <a:r>
              <a:rPr lang="en-US" dirty="0"/>
              <a:t>It must be stated whether a reference can be counted if:</a:t>
            </a:r>
          </a:p>
          <a:p>
            <a:pPr lvl="1" eaLnBrk="1" hangingPunct="1">
              <a:defRPr/>
            </a:pPr>
            <a:r>
              <a:rPr lang="en-US" dirty="0"/>
              <a:t>The personnel who performed the work are no longer with the vendor competing for the award</a:t>
            </a:r>
          </a:p>
          <a:p>
            <a:pPr lvl="1" eaLnBrk="1" hangingPunct="1">
              <a:defRPr/>
            </a:pPr>
            <a:r>
              <a:rPr lang="en-US" dirty="0"/>
              <a:t>If the vendor competing for the award does not satisfy a reference requirement itself, but hires personnel who performed the required work for another vendor</a:t>
            </a:r>
          </a:p>
          <a:p>
            <a:pPr lvl="1" eaLnBrk="1" hangingPunct="1">
              <a:defRPr/>
            </a:pPr>
            <a:r>
              <a:rPr lang="en-US" dirty="0"/>
              <a:t>Individuals with the requisite experience start a new firm, and the new firm is the bidder/offeror</a:t>
            </a:r>
          </a:p>
        </p:txBody>
      </p:sp>
      <p:sp>
        <p:nvSpPr>
          <p:cNvPr id="6" name="Footer Placeholder 3">
            <a:extLst>
              <a:ext uri="{FF2B5EF4-FFF2-40B4-BE49-F238E27FC236}">
                <a16:creationId xmlns:a16="http://schemas.microsoft.com/office/drawing/2014/main" id="{36B5566F-D50B-4A9B-AE5C-F9D28055491C}"/>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DF3E25C-3C9B-44E0-A6D4-92DFC91E2DB6}"/>
              </a:ext>
            </a:extLst>
          </p:cNvPr>
          <p:cNvSpPr>
            <a:spLocks noGrp="1"/>
          </p:cNvSpPr>
          <p:nvPr>
            <p:ph type="sldNum" sz="quarter" idx="12"/>
          </p:nvPr>
        </p:nvSpPr>
        <p:spPr/>
        <p:txBody>
          <a:bodyPr/>
          <a:lstStyle/>
          <a:p>
            <a:pPr>
              <a:defRPr/>
            </a:pPr>
            <a:fld id="{B1E2174A-A918-408B-B558-DF803ECEC0CB}" type="slidenum">
              <a:rPr lang="en-US" altLang="en-US"/>
              <a:pPr>
                <a:defRPr/>
              </a:pPr>
              <a:t>566</a:t>
            </a:fld>
            <a:endParaRPr lang="en-US" altLang="en-US" dirty="0"/>
          </a:p>
        </p:txBody>
      </p:sp>
    </p:spTree>
    <p:extLst>
      <p:ext uri="{BB962C8B-B14F-4D97-AF65-F5344CB8AC3E}">
        <p14:creationId xmlns:p14="http://schemas.microsoft.com/office/powerpoint/2010/main" val="2793172286"/>
      </p:ext>
    </p:extLst>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a:extLst>
              <a:ext uri="{FF2B5EF4-FFF2-40B4-BE49-F238E27FC236}">
                <a16:creationId xmlns:a16="http://schemas.microsoft.com/office/drawing/2014/main" id="{112D1843-0BFE-4B42-A994-8E900D8833EB}"/>
              </a:ext>
            </a:extLst>
          </p:cNvPr>
          <p:cNvSpPr>
            <a:spLocks noGrp="1" noChangeArrowheads="1"/>
          </p:cNvSpPr>
          <p:nvPr>
            <p:ph type="title"/>
          </p:nvPr>
        </p:nvSpPr>
        <p:spPr>
          <a:xfrm>
            <a:off x="306371" y="277814"/>
            <a:ext cx="11623250"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150979" name="Rectangle 3">
            <a:extLst>
              <a:ext uri="{FF2B5EF4-FFF2-40B4-BE49-F238E27FC236}">
                <a16:creationId xmlns:a16="http://schemas.microsoft.com/office/drawing/2014/main" id="{D5DA5C14-9BC1-4FA4-9036-802D83BE40A4}"/>
              </a:ext>
            </a:extLst>
          </p:cNvPr>
          <p:cNvSpPr>
            <a:spLocks noGrp="1" noChangeArrowheads="1"/>
          </p:cNvSpPr>
          <p:nvPr>
            <p:ph idx="1"/>
          </p:nvPr>
        </p:nvSpPr>
        <p:spPr>
          <a:xfrm>
            <a:off x="1905000" y="1600200"/>
            <a:ext cx="8534400" cy="4495800"/>
          </a:xfrm>
        </p:spPr>
        <p:txBody>
          <a:bodyPr/>
          <a:lstStyle/>
          <a:p>
            <a:pPr eaLnBrk="1" hangingPunct="1">
              <a:lnSpc>
                <a:spcPct val="90000"/>
              </a:lnSpc>
              <a:defRPr/>
            </a:pPr>
            <a:r>
              <a:rPr lang="en-US" dirty="0"/>
              <a:t>Individuals with the requisite experience start a new firm </a:t>
            </a:r>
            <a:r>
              <a:rPr lang="en-US" sz="2400" dirty="0"/>
              <a:t>(Cont’d)</a:t>
            </a:r>
            <a:endParaRPr lang="en-US" dirty="0"/>
          </a:p>
          <a:p>
            <a:pPr lvl="1" eaLnBrk="1" hangingPunct="1">
              <a:lnSpc>
                <a:spcPct val="90000"/>
              </a:lnSpc>
              <a:defRPr/>
            </a:pPr>
            <a:r>
              <a:rPr lang="en-US" dirty="0"/>
              <a:t>The general rule is that if the solicitation is silent on whether the experience of owners, key personnel, etc.. can be counted as satisfying a reference requirement, that such experience </a:t>
            </a:r>
            <a:r>
              <a:rPr lang="en-US" b="1" i="1" dirty="0"/>
              <a:t>can </a:t>
            </a:r>
            <a:r>
              <a:rPr lang="en-US" dirty="0"/>
              <a:t>be considered</a:t>
            </a:r>
          </a:p>
          <a:p>
            <a:pPr lvl="1" eaLnBrk="1" hangingPunct="1">
              <a:lnSpc>
                <a:spcPct val="90000"/>
              </a:lnSpc>
              <a:defRPr/>
            </a:pPr>
            <a:r>
              <a:rPr lang="en-US" dirty="0"/>
              <a:t>If it is intended that only the experience of the prime vendor can be considered, the solicitation must say this </a:t>
            </a:r>
          </a:p>
        </p:txBody>
      </p:sp>
      <p:sp>
        <p:nvSpPr>
          <p:cNvPr id="6" name="Footer Placeholder 3">
            <a:extLst>
              <a:ext uri="{FF2B5EF4-FFF2-40B4-BE49-F238E27FC236}">
                <a16:creationId xmlns:a16="http://schemas.microsoft.com/office/drawing/2014/main" id="{2CDFA08B-3E7F-4ABA-8B18-553284FC33F4}"/>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563C528B-F406-4099-987D-7ED70AB88849}"/>
              </a:ext>
            </a:extLst>
          </p:cNvPr>
          <p:cNvSpPr>
            <a:spLocks noGrp="1"/>
          </p:cNvSpPr>
          <p:nvPr>
            <p:ph type="sldNum" sz="quarter" idx="12"/>
          </p:nvPr>
        </p:nvSpPr>
        <p:spPr/>
        <p:txBody>
          <a:bodyPr/>
          <a:lstStyle/>
          <a:p>
            <a:pPr>
              <a:defRPr/>
            </a:pPr>
            <a:fld id="{CD49D3A9-63CC-494E-82F1-F62AE67E7DC5}" type="slidenum">
              <a:rPr lang="en-US" altLang="en-US"/>
              <a:pPr>
                <a:defRPr/>
              </a:pPr>
              <a:t>567</a:t>
            </a:fld>
            <a:endParaRPr lang="en-US" altLang="en-US" dirty="0"/>
          </a:p>
        </p:txBody>
      </p:sp>
    </p:spTree>
    <p:extLst>
      <p:ext uri="{BB962C8B-B14F-4D97-AF65-F5344CB8AC3E}">
        <p14:creationId xmlns:p14="http://schemas.microsoft.com/office/powerpoint/2010/main" val="1433138170"/>
      </p:ext>
    </p:extLst>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4594" name="Rectangle 2">
            <a:extLst>
              <a:ext uri="{FF2B5EF4-FFF2-40B4-BE49-F238E27FC236}">
                <a16:creationId xmlns:a16="http://schemas.microsoft.com/office/drawing/2014/main" id="{F22D2175-5332-4344-8297-19E4C079F675}"/>
              </a:ext>
            </a:extLst>
          </p:cNvPr>
          <p:cNvSpPr>
            <a:spLocks noGrp="1" noChangeArrowheads="1"/>
          </p:cNvSpPr>
          <p:nvPr>
            <p:ph type="title"/>
          </p:nvPr>
        </p:nvSpPr>
        <p:spPr>
          <a:xfrm>
            <a:off x="382553" y="277814"/>
            <a:ext cx="11259550"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774595" name="Rectangle 3">
            <a:extLst>
              <a:ext uri="{FF2B5EF4-FFF2-40B4-BE49-F238E27FC236}">
                <a16:creationId xmlns:a16="http://schemas.microsoft.com/office/drawing/2014/main" id="{FB3BCCAD-D0B5-4D08-9FD2-CFB68DB6B267}"/>
              </a:ext>
            </a:extLst>
          </p:cNvPr>
          <p:cNvSpPr>
            <a:spLocks noGrp="1" noChangeArrowheads="1"/>
          </p:cNvSpPr>
          <p:nvPr>
            <p:ph idx="1"/>
          </p:nvPr>
        </p:nvSpPr>
        <p:spPr>
          <a:xfrm>
            <a:off x="504334" y="1447800"/>
            <a:ext cx="11364204" cy="5410200"/>
          </a:xfrm>
        </p:spPr>
        <p:txBody>
          <a:bodyPr>
            <a:normAutofit/>
          </a:bodyPr>
          <a:lstStyle/>
          <a:p>
            <a:pPr eaLnBrk="1" hangingPunct="1">
              <a:defRPr/>
            </a:pPr>
            <a:r>
              <a:rPr lang="en-US" dirty="0"/>
              <a:t>What must be stated: </a:t>
            </a:r>
            <a:r>
              <a:rPr lang="en-US" sz="2400" dirty="0"/>
              <a:t>(Cont’d)</a:t>
            </a:r>
            <a:endParaRPr lang="en-US" dirty="0"/>
          </a:p>
          <a:p>
            <a:pPr lvl="1" eaLnBrk="1" hangingPunct="1">
              <a:defRPr/>
            </a:pPr>
            <a:r>
              <a:rPr lang="en-US" dirty="0"/>
              <a:t>Whether the experience of subcontractors can be considered to satisfy requirements</a:t>
            </a:r>
          </a:p>
          <a:p>
            <a:pPr lvl="1" eaLnBrk="1" hangingPunct="1">
              <a:defRPr/>
            </a:pPr>
            <a:r>
              <a:rPr lang="en-US" dirty="0"/>
              <a:t>Whether the specific vendor personnel that worked on the reference account must be offered to work under the contract that will result from the current solicitation</a:t>
            </a:r>
          </a:p>
          <a:p>
            <a:pPr lvl="2" eaLnBrk="1" hangingPunct="1">
              <a:defRPr/>
            </a:pPr>
            <a:r>
              <a:rPr lang="en-US" dirty="0"/>
              <a:t>i.e., if the vendor is going to use the experience of these personnel to satisfy the experience requirement, it has to have these personnel work under the contract </a:t>
            </a:r>
          </a:p>
        </p:txBody>
      </p:sp>
      <p:sp>
        <p:nvSpPr>
          <p:cNvPr id="6" name="Footer Placeholder 3">
            <a:extLst>
              <a:ext uri="{FF2B5EF4-FFF2-40B4-BE49-F238E27FC236}">
                <a16:creationId xmlns:a16="http://schemas.microsoft.com/office/drawing/2014/main" id="{AB33D755-ABB7-4C6A-80F3-766C62BF057A}"/>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D89AE4F-DCDD-4FD9-B410-7DE306049051}"/>
              </a:ext>
            </a:extLst>
          </p:cNvPr>
          <p:cNvSpPr>
            <a:spLocks noGrp="1"/>
          </p:cNvSpPr>
          <p:nvPr>
            <p:ph type="sldNum" sz="quarter" idx="12"/>
          </p:nvPr>
        </p:nvSpPr>
        <p:spPr/>
        <p:txBody>
          <a:bodyPr/>
          <a:lstStyle/>
          <a:p>
            <a:pPr>
              <a:defRPr/>
            </a:pPr>
            <a:fld id="{9E5AB24C-4E7A-4544-B91B-DA00E9187CF9}" type="slidenum">
              <a:rPr lang="en-US" altLang="en-US"/>
              <a:pPr>
                <a:defRPr/>
              </a:pPr>
              <a:t>568</a:t>
            </a:fld>
            <a:endParaRPr lang="en-US" altLang="en-US" dirty="0"/>
          </a:p>
        </p:txBody>
      </p:sp>
      <p:sp>
        <p:nvSpPr>
          <p:cNvPr id="4" name="Footer Placeholder 3">
            <a:extLst>
              <a:ext uri="{FF2B5EF4-FFF2-40B4-BE49-F238E27FC236}">
                <a16:creationId xmlns:a16="http://schemas.microsoft.com/office/drawing/2014/main" id="{882D738A-4C2A-4697-AA44-3209B39B49C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702469929"/>
      </p:ext>
    </p:extLst>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7666" name="Rectangle 2">
            <a:extLst>
              <a:ext uri="{FF2B5EF4-FFF2-40B4-BE49-F238E27FC236}">
                <a16:creationId xmlns:a16="http://schemas.microsoft.com/office/drawing/2014/main" id="{E08076D3-8C0B-4EEF-BD94-C115AD5624A6}"/>
              </a:ext>
            </a:extLst>
          </p:cNvPr>
          <p:cNvSpPr>
            <a:spLocks noGrp="1" noChangeArrowheads="1"/>
          </p:cNvSpPr>
          <p:nvPr>
            <p:ph type="title"/>
          </p:nvPr>
        </p:nvSpPr>
        <p:spPr>
          <a:xfrm>
            <a:off x="320511" y="277814"/>
            <a:ext cx="11548027"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777667" name="Rectangle 3">
            <a:extLst>
              <a:ext uri="{FF2B5EF4-FFF2-40B4-BE49-F238E27FC236}">
                <a16:creationId xmlns:a16="http://schemas.microsoft.com/office/drawing/2014/main" id="{106861AD-4BD6-4D88-A5E6-B1EAFA542C02}"/>
              </a:ext>
            </a:extLst>
          </p:cNvPr>
          <p:cNvSpPr>
            <a:spLocks noGrp="1" noChangeArrowheads="1"/>
          </p:cNvSpPr>
          <p:nvPr>
            <p:ph idx="1"/>
          </p:nvPr>
        </p:nvSpPr>
        <p:spPr>
          <a:xfrm>
            <a:off x="1981200" y="1600200"/>
            <a:ext cx="8229600" cy="4876800"/>
          </a:xfrm>
        </p:spPr>
        <p:txBody>
          <a:bodyPr/>
          <a:lstStyle/>
          <a:p>
            <a:pPr eaLnBrk="1" hangingPunct="1">
              <a:defRPr/>
            </a:pPr>
            <a:r>
              <a:rPr lang="en-US" altLang="en-US" dirty="0"/>
              <a:t>What must be stated </a:t>
            </a:r>
            <a:r>
              <a:rPr lang="en-US" altLang="en-US" sz="2400" dirty="0"/>
              <a:t>(Cont’d)</a:t>
            </a:r>
            <a:endParaRPr lang="en-US" altLang="en-US" dirty="0"/>
          </a:p>
          <a:p>
            <a:pPr lvl="1" eaLnBrk="1" hangingPunct="1">
              <a:defRPr/>
            </a:pPr>
            <a:r>
              <a:rPr lang="en-US" altLang="en-US" dirty="0"/>
              <a:t>Reserve the right to contact references of the State’s choosing including:</a:t>
            </a:r>
          </a:p>
          <a:p>
            <a:pPr lvl="2" eaLnBrk="1" hangingPunct="1">
              <a:defRPr/>
            </a:pPr>
            <a:r>
              <a:rPr lang="en-US" altLang="en-US" dirty="0"/>
              <a:t>References not provided by the vendor</a:t>
            </a:r>
          </a:p>
          <a:p>
            <a:pPr lvl="2" eaLnBrk="1" hangingPunct="1">
              <a:defRPr/>
            </a:pPr>
            <a:r>
              <a:rPr lang="en-US" altLang="en-US" dirty="0"/>
              <a:t>Not checking all references provided by a vendor if there are an excessive number</a:t>
            </a:r>
          </a:p>
          <a:p>
            <a:pPr lvl="1" eaLnBrk="1" hangingPunct="1">
              <a:defRPr/>
            </a:pPr>
            <a:r>
              <a:rPr lang="en-US" altLang="en-US" dirty="0"/>
              <a:t>Require experience with State contracts over the past 5 years for evaluated procurements</a:t>
            </a:r>
          </a:p>
        </p:txBody>
      </p:sp>
      <p:sp>
        <p:nvSpPr>
          <p:cNvPr id="6" name="Footer Placeholder 3">
            <a:extLst>
              <a:ext uri="{FF2B5EF4-FFF2-40B4-BE49-F238E27FC236}">
                <a16:creationId xmlns:a16="http://schemas.microsoft.com/office/drawing/2014/main" id="{FEDC8F30-C2B6-4DAD-9E98-192AB7D73A1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46C6CF1-8519-4E54-AE3C-32CB7D21AACC}"/>
              </a:ext>
            </a:extLst>
          </p:cNvPr>
          <p:cNvSpPr>
            <a:spLocks noGrp="1"/>
          </p:cNvSpPr>
          <p:nvPr>
            <p:ph type="sldNum" sz="quarter" idx="12"/>
          </p:nvPr>
        </p:nvSpPr>
        <p:spPr/>
        <p:txBody>
          <a:bodyPr/>
          <a:lstStyle/>
          <a:p>
            <a:pPr>
              <a:defRPr/>
            </a:pPr>
            <a:fld id="{80B7A562-5D87-4E43-9982-3F81CA532A31}" type="slidenum">
              <a:rPr lang="en-US" altLang="en-US"/>
              <a:pPr>
                <a:defRPr/>
              </a:pPr>
              <a:t>569</a:t>
            </a:fld>
            <a:endParaRPr lang="en-US" altLang="en-US" dirty="0"/>
          </a:p>
        </p:txBody>
      </p:sp>
      <p:sp>
        <p:nvSpPr>
          <p:cNvPr id="4" name="Footer Placeholder 3">
            <a:extLst>
              <a:ext uri="{FF2B5EF4-FFF2-40B4-BE49-F238E27FC236}">
                <a16:creationId xmlns:a16="http://schemas.microsoft.com/office/drawing/2014/main" id="{93041E99-05FC-485A-B74F-71FD7EE64836}"/>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402663B6-AA63-4200-9954-949FE02268EA}"/>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0315830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A8CD-5FCD-4373-B735-B1BC709224BA}"/>
              </a:ext>
            </a:extLst>
          </p:cNvPr>
          <p:cNvSpPr>
            <a:spLocks noGrp="1"/>
          </p:cNvSpPr>
          <p:nvPr>
            <p:ph type="title"/>
          </p:nvPr>
        </p:nvSpPr>
        <p:spPr/>
        <p:txBody>
          <a:bodyPr/>
          <a:lstStyle/>
          <a:p>
            <a:r>
              <a:rPr lang="en-US" dirty="0"/>
              <a:t>Define! Define! Define!</a:t>
            </a:r>
          </a:p>
        </p:txBody>
      </p:sp>
      <p:sp>
        <p:nvSpPr>
          <p:cNvPr id="3" name="Content Placeholder 2">
            <a:extLst>
              <a:ext uri="{FF2B5EF4-FFF2-40B4-BE49-F238E27FC236}">
                <a16:creationId xmlns:a16="http://schemas.microsoft.com/office/drawing/2014/main" id="{8227C623-FA3E-4CA9-BC5E-45A6E7A8D102}"/>
              </a:ext>
            </a:extLst>
          </p:cNvPr>
          <p:cNvSpPr>
            <a:spLocks noGrp="1"/>
          </p:cNvSpPr>
          <p:nvPr>
            <p:ph idx="1"/>
          </p:nvPr>
        </p:nvSpPr>
        <p:spPr/>
        <p:txBody>
          <a:bodyPr>
            <a:normAutofit fontScale="92500" lnSpcReduction="20000"/>
          </a:bodyPr>
          <a:lstStyle/>
          <a:p>
            <a:r>
              <a:rPr lang="en-US" dirty="0"/>
              <a:t>Once words or terms are defined, use those words or terms</a:t>
            </a:r>
          </a:p>
          <a:p>
            <a:r>
              <a:rPr lang="en-US" dirty="0"/>
              <a:t>Often I read specifications with various definitions, but then I read sections where the context seems to be referring to what was defined, but different words are used than the defined ones</a:t>
            </a:r>
          </a:p>
          <a:p>
            <a:pPr lvl="1"/>
            <a:r>
              <a:rPr lang="en-US" dirty="0"/>
              <a:t>This leaves me confused about why the different wording was used</a:t>
            </a:r>
          </a:p>
          <a:p>
            <a:pPr lvl="1"/>
            <a:r>
              <a:rPr lang="en-US" dirty="0"/>
              <a:t>Does it really mean the same as the defined word, or something different?</a:t>
            </a:r>
          </a:p>
          <a:p>
            <a:pPr lvl="1"/>
            <a:r>
              <a:rPr lang="en-US" dirty="0"/>
              <a:t>If the same, why wasn’t the defined word used?</a:t>
            </a:r>
          </a:p>
          <a:p>
            <a:pPr lvl="1"/>
            <a:r>
              <a:rPr lang="en-US" dirty="0"/>
              <a:t>If different, why isn’t the new word defined?</a:t>
            </a:r>
          </a:p>
          <a:p>
            <a:r>
              <a:rPr lang="en-US" dirty="0"/>
              <a:t>When I inquire about this situation, often I’m told that the author just wanted to inject a little variety in the specifications</a:t>
            </a:r>
          </a:p>
        </p:txBody>
      </p:sp>
      <p:sp>
        <p:nvSpPr>
          <p:cNvPr id="4" name="Footer Placeholder 3">
            <a:extLst>
              <a:ext uri="{FF2B5EF4-FFF2-40B4-BE49-F238E27FC236}">
                <a16:creationId xmlns:a16="http://schemas.microsoft.com/office/drawing/2014/main" id="{107B7247-45AD-4AD4-8927-CAF5D89B322B}"/>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A6A9817-DFFF-4390-9F5C-BDC131627C1F}"/>
              </a:ext>
            </a:extLst>
          </p:cNvPr>
          <p:cNvSpPr>
            <a:spLocks noGrp="1"/>
          </p:cNvSpPr>
          <p:nvPr>
            <p:ph type="sldNum" sz="quarter" idx="12"/>
          </p:nvPr>
        </p:nvSpPr>
        <p:spPr/>
        <p:txBody>
          <a:bodyPr/>
          <a:lstStyle/>
          <a:p>
            <a:fld id="{D57F1E4F-1CFF-5643-939E-02111984F565}" type="slidenum">
              <a:rPr lang="en-US" smtClean="0"/>
              <a:t>57</a:t>
            </a:fld>
            <a:endParaRPr lang="en-US" dirty="0"/>
          </a:p>
        </p:txBody>
      </p:sp>
    </p:spTree>
    <p:extLst>
      <p:ext uri="{BB962C8B-B14F-4D97-AF65-F5344CB8AC3E}">
        <p14:creationId xmlns:p14="http://schemas.microsoft.com/office/powerpoint/2010/main" val="508592075"/>
      </p:ext>
    </p:extLst>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0194" name="Rectangle 2">
            <a:extLst>
              <a:ext uri="{FF2B5EF4-FFF2-40B4-BE49-F238E27FC236}">
                <a16:creationId xmlns:a16="http://schemas.microsoft.com/office/drawing/2014/main" id="{C9539037-4271-422E-ADAB-6475D5E92667}"/>
              </a:ext>
            </a:extLst>
          </p:cNvPr>
          <p:cNvSpPr>
            <a:spLocks noGrp="1" noChangeArrowheads="1"/>
          </p:cNvSpPr>
          <p:nvPr>
            <p:ph type="title"/>
          </p:nvPr>
        </p:nvSpPr>
        <p:spPr>
          <a:xfrm>
            <a:off x="193249" y="277814"/>
            <a:ext cx="11788219"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160195" name="Rectangle 3">
            <a:extLst>
              <a:ext uri="{FF2B5EF4-FFF2-40B4-BE49-F238E27FC236}">
                <a16:creationId xmlns:a16="http://schemas.microsoft.com/office/drawing/2014/main" id="{6D0CDFDC-7B1D-494B-8191-AEDC7F74840F}"/>
              </a:ext>
            </a:extLst>
          </p:cNvPr>
          <p:cNvSpPr>
            <a:spLocks noGrp="1" noChangeArrowheads="1"/>
          </p:cNvSpPr>
          <p:nvPr>
            <p:ph idx="1"/>
          </p:nvPr>
        </p:nvSpPr>
        <p:spPr>
          <a:xfrm>
            <a:off x="447773" y="1524000"/>
            <a:ext cx="11354586" cy="4876800"/>
          </a:xfrm>
        </p:spPr>
        <p:txBody>
          <a:bodyPr>
            <a:normAutofit fontScale="92500"/>
          </a:bodyPr>
          <a:lstStyle/>
          <a:p>
            <a:pPr eaLnBrk="1" hangingPunct="1">
              <a:defRPr/>
            </a:pPr>
            <a:r>
              <a:rPr lang="en-US" sz="2800" dirty="0"/>
              <a:t>To allow maximum flexibility for vendors to meet the minimum quals, 2 or more sets of </a:t>
            </a:r>
            <a:r>
              <a:rPr lang="en-US" sz="2800" b="1" u="sng" dirty="0"/>
              <a:t>alternative experience levels</a:t>
            </a:r>
            <a:r>
              <a:rPr lang="en-US" sz="2800" b="1" dirty="0"/>
              <a:t> </a:t>
            </a:r>
            <a:r>
              <a:rPr lang="en-US" sz="2800" dirty="0"/>
              <a:t>can be established; e.g.,</a:t>
            </a:r>
          </a:p>
          <a:p>
            <a:pPr lvl="1" eaLnBrk="1" hangingPunct="1">
              <a:defRPr/>
            </a:pPr>
            <a:r>
              <a:rPr lang="en-US" sz="2400" b="1" dirty="0">
                <a:solidFill>
                  <a:srgbClr val="66FFFF"/>
                </a:solidFill>
              </a:rPr>
              <a:t>Can require 3 references of $100,000 each; or,</a:t>
            </a:r>
          </a:p>
          <a:p>
            <a:pPr lvl="1" eaLnBrk="1" hangingPunct="1">
              <a:defRPr/>
            </a:pPr>
            <a:r>
              <a:rPr lang="en-US" sz="2400" b="1" dirty="0">
                <a:solidFill>
                  <a:srgbClr val="FFFF99"/>
                </a:solidFill>
              </a:rPr>
              <a:t>At least 1 reference of $100,000 &amp; at least $300,000 of other references ($400,000 minimum total)</a:t>
            </a:r>
          </a:p>
          <a:p>
            <a:pPr lvl="1" eaLnBrk="1" hangingPunct="1">
              <a:defRPr/>
            </a:pPr>
            <a:r>
              <a:rPr lang="en-US" sz="2400" b="1" dirty="0">
                <a:solidFill>
                  <a:srgbClr val="FFFF00"/>
                </a:solidFill>
              </a:rPr>
              <a:t>Or, at least $500,000 total value of all references, with at least $50,000 value from a single reference  </a:t>
            </a:r>
          </a:p>
          <a:p>
            <a:pPr eaLnBrk="1" hangingPunct="1">
              <a:defRPr/>
            </a:pPr>
            <a:r>
              <a:rPr lang="en-US" sz="2800" dirty="0"/>
              <a:t>The </a:t>
            </a:r>
            <a:r>
              <a:rPr lang="en-US" sz="2800" b="1" u="sng" dirty="0">
                <a:solidFill>
                  <a:srgbClr val="F2C56C"/>
                </a:solidFill>
              </a:rPr>
              <a:t>total value of</a:t>
            </a:r>
            <a:r>
              <a:rPr lang="en-US" sz="2800" b="1" dirty="0">
                <a:solidFill>
                  <a:srgbClr val="F2C56C"/>
                </a:solidFill>
              </a:rPr>
              <a:t> </a:t>
            </a:r>
            <a:r>
              <a:rPr lang="en-US" sz="2800" dirty="0"/>
              <a:t>the contracts being performed (</a:t>
            </a:r>
            <a:r>
              <a:rPr lang="en-US" sz="2800" b="1" u="sng" dirty="0">
                <a:solidFill>
                  <a:srgbClr val="F2C56C"/>
                </a:solidFill>
              </a:rPr>
              <a:t>the references</a:t>
            </a:r>
            <a:r>
              <a:rPr lang="en-US" sz="2800" dirty="0"/>
              <a:t>) may be as important an indicator of capability as the value of individual references</a:t>
            </a:r>
          </a:p>
        </p:txBody>
      </p:sp>
      <p:sp>
        <p:nvSpPr>
          <p:cNvPr id="6" name="Footer Placeholder 3">
            <a:extLst>
              <a:ext uri="{FF2B5EF4-FFF2-40B4-BE49-F238E27FC236}">
                <a16:creationId xmlns:a16="http://schemas.microsoft.com/office/drawing/2014/main" id="{51DEBC01-2798-4013-A19B-B7964F3A333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0DDE47F-3A15-4BBE-8F3A-B63A8456A5C1}"/>
              </a:ext>
            </a:extLst>
          </p:cNvPr>
          <p:cNvSpPr>
            <a:spLocks noGrp="1"/>
          </p:cNvSpPr>
          <p:nvPr>
            <p:ph type="sldNum" sz="quarter" idx="12"/>
          </p:nvPr>
        </p:nvSpPr>
        <p:spPr/>
        <p:txBody>
          <a:bodyPr/>
          <a:lstStyle/>
          <a:p>
            <a:pPr>
              <a:defRPr/>
            </a:pPr>
            <a:fld id="{2A44DC9B-D12B-4CBB-B398-73EA92804202}" type="slidenum">
              <a:rPr lang="en-US" altLang="en-US"/>
              <a:pPr>
                <a:defRPr/>
              </a:pPr>
              <a:t>570</a:t>
            </a:fld>
            <a:endParaRPr lang="en-US" altLang="en-US" dirty="0"/>
          </a:p>
        </p:txBody>
      </p:sp>
    </p:spTree>
    <p:extLst>
      <p:ext uri="{BB962C8B-B14F-4D97-AF65-F5344CB8AC3E}">
        <p14:creationId xmlns:p14="http://schemas.microsoft.com/office/powerpoint/2010/main" val="1267953910"/>
      </p:ext>
    </p:extLst>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1218" name="Rectangle 2">
            <a:extLst>
              <a:ext uri="{FF2B5EF4-FFF2-40B4-BE49-F238E27FC236}">
                <a16:creationId xmlns:a16="http://schemas.microsoft.com/office/drawing/2014/main" id="{715683DE-477B-4BE9-83B9-9BA8BCCE3C1C}"/>
              </a:ext>
            </a:extLst>
          </p:cNvPr>
          <p:cNvSpPr>
            <a:spLocks noGrp="1" noChangeArrowheads="1"/>
          </p:cNvSpPr>
          <p:nvPr>
            <p:ph type="title"/>
          </p:nvPr>
        </p:nvSpPr>
        <p:spPr>
          <a:xfrm>
            <a:off x="447773" y="277814"/>
            <a:ext cx="11420765" cy="10175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161219" name="Rectangle 3">
            <a:extLst>
              <a:ext uri="{FF2B5EF4-FFF2-40B4-BE49-F238E27FC236}">
                <a16:creationId xmlns:a16="http://schemas.microsoft.com/office/drawing/2014/main" id="{CCAB5006-43A6-4D53-95BB-9CC6519D556E}"/>
              </a:ext>
            </a:extLst>
          </p:cNvPr>
          <p:cNvSpPr>
            <a:spLocks noGrp="1" noChangeArrowheads="1"/>
          </p:cNvSpPr>
          <p:nvPr>
            <p:ph idx="1"/>
          </p:nvPr>
        </p:nvSpPr>
        <p:spPr>
          <a:xfrm>
            <a:off x="447773" y="1447800"/>
            <a:ext cx="11486561" cy="4953000"/>
          </a:xfrm>
        </p:spPr>
        <p:txBody>
          <a:bodyPr>
            <a:normAutofit/>
          </a:bodyPr>
          <a:lstStyle/>
          <a:p>
            <a:pPr eaLnBrk="1" hangingPunct="1">
              <a:defRPr/>
            </a:pPr>
            <a:r>
              <a:rPr lang="en-US" sz="2800" dirty="0"/>
              <a:t>Various “mix-and-match” types of reference scenarios can be established </a:t>
            </a:r>
          </a:p>
          <a:p>
            <a:pPr lvl="1" eaLnBrk="1" hangingPunct="1">
              <a:defRPr/>
            </a:pPr>
            <a:r>
              <a:rPr lang="en-US" sz="2400" dirty="0"/>
              <a:t>Either as per the original solicitation requirements; or,</a:t>
            </a:r>
          </a:p>
          <a:p>
            <a:pPr lvl="1" eaLnBrk="1" hangingPunct="1">
              <a:defRPr/>
            </a:pPr>
            <a:r>
              <a:rPr lang="en-US" sz="2400" dirty="0"/>
              <a:t>As a contingency, fallback strategy if there are strong objections from vendors</a:t>
            </a:r>
          </a:p>
          <a:p>
            <a:pPr eaLnBrk="1" hangingPunct="1">
              <a:defRPr/>
            </a:pPr>
            <a:r>
              <a:rPr lang="en-US" sz="2800" dirty="0"/>
              <a:t>Remember, any aspect of specifications, including minimum quals, can be protested by a potential bidder/offeror</a:t>
            </a:r>
          </a:p>
          <a:p>
            <a:pPr lvl="1" eaLnBrk="1" hangingPunct="1">
              <a:defRPr/>
            </a:pPr>
            <a:r>
              <a:rPr lang="en-US" sz="2400" dirty="0"/>
              <a:t>It can be claimed that the requirement unreasonably restricts competition</a:t>
            </a:r>
          </a:p>
          <a:p>
            <a:pPr lvl="2" eaLnBrk="1" hangingPunct="1">
              <a:defRPr/>
            </a:pPr>
            <a:r>
              <a:rPr lang="en-US" sz="2000" b="1" dirty="0"/>
              <a:t>Unreasonably keeps them from competing for an award  </a:t>
            </a:r>
          </a:p>
        </p:txBody>
      </p:sp>
      <p:sp>
        <p:nvSpPr>
          <p:cNvPr id="6" name="Footer Placeholder 3">
            <a:extLst>
              <a:ext uri="{FF2B5EF4-FFF2-40B4-BE49-F238E27FC236}">
                <a16:creationId xmlns:a16="http://schemas.microsoft.com/office/drawing/2014/main" id="{4685A624-150F-4760-8E8B-29B95F093DC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C0587DB-946F-4860-9AFE-9780838D4816}"/>
              </a:ext>
            </a:extLst>
          </p:cNvPr>
          <p:cNvSpPr>
            <a:spLocks noGrp="1"/>
          </p:cNvSpPr>
          <p:nvPr>
            <p:ph type="sldNum" sz="quarter" idx="12"/>
          </p:nvPr>
        </p:nvSpPr>
        <p:spPr/>
        <p:txBody>
          <a:bodyPr/>
          <a:lstStyle/>
          <a:p>
            <a:pPr>
              <a:defRPr/>
            </a:pPr>
            <a:fld id="{2E77941F-CFF3-48F6-89A4-57403A2AEE93}" type="slidenum">
              <a:rPr lang="en-US" altLang="en-US"/>
              <a:pPr>
                <a:defRPr/>
              </a:pPr>
              <a:t>571</a:t>
            </a:fld>
            <a:endParaRPr lang="en-US" altLang="en-US" dirty="0"/>
          </a:p>
        </p:txBody>
      </p:sp>
    </p:spTree>
    <p:extLst>
      <p:ext uri="{BB962C8B-B14F-4D97-AF65-F5344CB8AC3E}">
        <p14:creationId xmlns:p14="http://schemas.microsoft.com/office/powerpoint/2010/main" val="982108069"/>
      </p:ext>
    </p:extLst>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2" name="Rectangle 2">
            <a:extLst>
              <a:ext uri="{FF2B5EF4-FFF2-40B4-BE49-F238E27FC236}">
                <a16:creationId xmlns:a16="http://schemas.microsoft.com/office/drawing/2014/main" id="{B4C80359-76A0-4B06-9508-689D8E6081FD}"/>
              </a:ext>
            </a:extLst>
          </p:cNvPr>
          <p:cNvSpPr>
            <a:spLocks noGrp="1" noChangeArrowheads="1"/>
          </p:cNvSpPr>
          <p:nvPr>
            <p:ph type="title"/>
          </p:nvPr>
        </p:nvSpPr>
        <p:spPr>
          <a:xfrm>
            <a:off x="230957" y="277814"/>
            <a:ext cx="11679810" cy="1169987"/>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Minimum Level of References </a:t>
            </a:r>
            <a:r>
              <a:rPr lang="en-US" sz="2400" dirty="0"/>
              <a:t>(Cont’d)</a:t>
            </a:r>
          </a:p>
        </p:txBody>
      </p:sp>
      <p:sp>
        <p:nvSpPr>
          <p:cNvPr id="1162243" name="Rectangle 3">
            <a:extLst>
              <a:ext uri="{FF2B5EF4-FFF2-40B4-BE49-F238E27FC236}">
                <a16:creationId xmlns:a16="http://schemas.microsoft.com/office/drawing/2014/main" id="{95741963-AFD8-4E9C-9A84-A73A7F28C37C}"/>
              </a:ext>
            </a:extLst>
          </p:cNvPr>
          <p:cNvSpPr>
            <a:spLocks noGrp="1" noChangeArrowheads="1"/>
          </p:cNvSpPr>
          <p:nvPr>
            <p:ph idx="1"/>
          </p:nvPr>
        </p:nvSpPr>
        <p:spPr>
          <a:xfrm>
            <a:off x="466627" y="1447800"/>
            <a:ext cx="11401911" cy="4953000"/>
          </a:xfrm>
        </p:spPr>
        <p:txBody>
          <a:bodyPr>
            <a:normAutofit/>
          </a:bodyPr>
          <a:lstStyle/>
          <a:p>
            <a:pPr eaLnBrk="1" hangingPunct="1">
              <a:lnSpc>
                <a:spcPct val="90000"/>
              </a:lnSpc>
              <a:defRPr/>
            </a:pPr>
            <a:r>
              <a:rPr lang="en-US" sz="2800" dirty="0"/>
              <a:t>The most prudent response to a protest on minimum quals might be to uphold the protest and revise (lessen) the experience requirements in some fashion, such as:</a:t>
            </a:r>
          </a:p>
          <a:p>
            <a:pPr lvl="1" eaLnBrk="1" hangingPunct="1">
              <a:lnSpc>
                <a:spcPct val="90000"/>
              </a:lnSpc>
              <a:defRPr/>
            </a:pPr>
            <a:r>
              <a:rPr lang="en-US" sz="2400" dirty="0"/>
              <a:t>Eliminate them altogether</a:t>
            </a:r>
          </a:p>
          <a:p>
            <a:pPr lvl="1" eaLnBrk="1" hangingPunct="1">
              <a:lnSpc>
                <a:spcPct val="90000"/>
              </a:lnSpc>
              <a:defRPr/>
            </a:pPr>
            <a:r>
              <a:rPr lang="en-US" sz="2400" dirty="0"/>
              <a:t>Lower the number, or value of required references</a:t>
            </a:r>
          </a:p>
          <a:p>
            <a:pPr lvl="1" eaLnBrk="1" hangingPunct="1">
              <a:lnSpc>
                <a:spcPct val="90000"/>
              </a:lnSpc>
              <a:defRPr/>
            </a:pPr>
            <a:r>
              <a:rPr lang="en-US" sz="2400" dirty="0"/>
              <a:t>Establish alternative equivalent reference requirements</a:t>
            </a:r>
          </a:p>
          <a:p>
            <a:pPr lvl="1" eaLnBrk="1" hangingPunct="1">
              <a:lnSpc>
                <a:spcPct val="90000"/>
              </a:lnSpc>
              <a:defRPr/>
            </a:pPr>
            <a:r>
              <a:rPr lang="en-US" sz="2400" dirty="0"/>
              <a:t>If a CSB is involved, switch to CSP and let the emphasis be on the evaluation, rather than minimum qualifications</a:t>
            </a:r>
          </a:p>
          <a:p>
            <a:pPr eaLnBrk="1" hangingPunct="1">
              <a:lnSpc>
                <a:spcPct val="90000"/>
              </a:lnSpc>
              <a:defRPr/>
            </a:pPr>
            <a:r>
              <a:rPr lang="en-US" sz="2800" dirty="0"/>
              <a:t>Less time &amp; effort will be required in the Procure stage in making such decisions if contingency alternatives were agreed upon in Planning</a:t>
            </a:r>
          </a:p>
        </p:txBody>
      </p:sp>
      <p:sp>
        <p:nvSpPr>
          <p:cNvPr id="6" name="Footer Placeholder 3">
            <a:extLst>
              <a:ext uri="{FF2B5EF4-FFF2-40B4-BE49-F238E27FC236}">
                <a16:creationId xmlns:a16="http://schemas.microsoft.com/office/drawing/2014/main" id="{7A0B689D-3A6B-4F40-84A1-244D8BCEA16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07A3DB4-36C8-419C-8612-20D22E3450B9}"/>
              </a:ext>
            </a:extLst>
          </p:cNvPr>
          <p:cNvSpPr>
            <a:spLocks noGrp="1"/>
          </p:cNvSpPr>
          <p:nvPr>
            <p:ph type="sldNum" sz="quarter" idx="12"/>
          </p:nvPr>
        </p:nvSpPr>
        <p:spPr/>
        <p:txBody>
          <a:bodyPr/>
          <a:lstStyle/>
          <a:p>
            <a:pPr>
              <a:defRPr/>
            </a:pPr>
            <a:fld id="{35C55627-ADC0-4912-B1AE-39BEC87209B2}" type="slidenum">
              <a:rPr lang="en-US" altLang="en-US"/>
              <a:pPr>
                <a:defRPr/>
              </a:pPr>
              <a:t>572</a:t>
            </a:fld>
            <a:endParaRPr lang="en-US" altLang="en-US" dirty="0"/>
          </a:p>
        </p:txBody>
      </p:sp>
    </p:spTree>
    <p:extLst>
      <p:ext uri="{BB962C8B-B14F-4D97-AF65-F5344CB8AC3E}">
        <p14:creationId xmlns:p14="http://schemas.microsoft.com/office/powerpoint/2010/main" val="877727763"/>
      </p:ext>
    </p:extLst>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8690" name="Rectangle 2">
            <a:extLst>
              <a:ext uri="{FF2B5EF4-FFF2-40B4-BE49-F238E27FC236}">
                <a16:creationId xmlns:a16="http://schemas.microsoft.com/office/drawing/2014/main" id="{E7DD9498-4C26-452C-BF9B-4CC36F53CEE0}"/>
              </a:ext>
            </a:extLst>
          </p:cNvPr>
          <p:cNvSpPr>
            <a:spLocks noGrp="1" noChangeArrowheads="1"/>
          </p:cNvSpPr>
          <p:nvPr>
            <p:ph type="title"/>
          </p:nvPr>
        </p:nvSpPr>
        <p:spPr>
          <a:xfrm>
            <a:off x="344078" y="277814"/>
            <a:ext cx="11420574" cy="9413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Required Reference Information</a:t>
            </a:r>
          </a:p>
        </p:txBody>
      </p:sp>
      <p:sp>
        <p:nvSpPr>
          <p:cNvPr id="1778691" name="Rectangle 3">
            <a:extLst>
              <a:ext uri="{FF2B5EF4-FFF2-40B4-BE49-F238E27FC236}">
                <a16:creationId xmlns:a16="http://schemas.microsoft.com/office/drawing/2014/main" id="{3AD18C3B-FCD6-4190-931C-A2A74B2165AA}"/>
              </a:ext>
            </a:extLst>
          </p:cNvPr>
          <p:cNvSpPr>
            <a:spLocks noGrp="1" noChangeArrowheads="1"/>
          </p:cNvSpPr>
          <p:nvPr>
            <p:ph idx="1"/>
          </p:nvPr>
        </p:nvSpPr>
        <p:spPr>
          <a:xfrm>
            <a:off x="1905000" y="1600200"/>
            <a:ext cx="8382000" cy="4724400"/>
          </a:xfrm>
        </p:spPr>
        <p:txBody>
          <a:bodyPr>
            <a:normAutofit lnSpcReduction="10000"/>
          </a:bodyPr>
          <a:lstStyle/>
          <a:p>
            <a:pPr eaLnBrk="1" hangingPunct="1">
              <a:defRPr/>
            </a:pPr>
            <a:r>
              <a:rPr lang="en-US" dirty="0"/>
              <a:t>The name and maybe the address of the reference (company/organization)</a:t>
            </a:r>
          </a:p>
          <a:p>
            <a:pPr eaLnBrk="1" hangingPunct="1">
              <a:defRPr/>
            </a:pPr>
            <a:r>
              <a:rPr lang="en-US" dirty="0"/>
              <a:t>A </a:t>
            </a:r>
            <a:r>
              <a:rPr lang="en-US" i="1" u="sng" dirty="0"/>
              <a:t>current</a:t>
            </a:r>
            <a:r>
              <a:rPr lang="en-US" i="1" dirty="0"/>
              <a:t> </a:t>
            </a:r>
            <a:r>
              <a:rPr lang="en-US" dirty="0"/>
              <a:t>contact person at the reference who can vouch for the nature of the work performed for the organization by the vendor, and the degree of satisfaction with the work</a:t>
            </a:r>
          </a:p>
          <a:p>
            <a:pPr lvl="1" eaLnBrk="1" hangingPunct="1">
              <a:defRPr/>
            </a:pPr>
            <a:r>
              <a:rPr lang="en-US" dirty="0"/>
              <a:t>Name; title; telephone #; email address</a:t>
            </a:r>
          </a:p>
        </p:txBody>
      </p:sp>
      <p:sp>
        <p:nvSpPr>
          <p:cNvPr id="6" name="Footer Placeholder 3">
            <a:extLst>
              <a:ext uri="{FF2B5EF4-FFF2-40B4-BE49-F238E27FC236}">
                <a16:creationId xmlns:a16="http://schemas.microsoft.com/office/drawing/2014/main" id="{90333F84-7A47-4801-A853-F3ABF15D5F4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8C558433-F44A-47B7-B15F-B37CFE271D2F}"/>
              </a:ext>
            </a:extLst>
          </p:cNvPr>
          <p:cNvSpPr>
            <a:spLocks noGrp="1"/>
          </p:cNvSpPr>
          <p:nvPr>
            <p:ph type="sldNum" sz="quarter" idx="12"/>
          </p:nvPr>
        </p:nvSpPr>
        <p:spPr/>
        <p:txBody>
          <a:bodyPr/>
          <a:lstStyle/>
          <a:p>
            <a:pPr>
              <a:defRPr/>
            </a:pPr>
            <a:fld id="{1F2A4B08-9307-4F6C-88EB-8D14A8D8C16E}" type="slidenum">
              <a:rPr lang="en-US" altLang="en-US"/>
              <a:pPr>
                <a:defRPr/>
              </a:pPr>
              <a:t>573</a:t>
            </a:fld>
            <a:endParaRPr lang="en-US" altLang="en-US" dirty="0"/>
          </a:p>
        </p:txBody>
      </p:sp>
    </p:spTree>
    <p:extLst>
      <p:ext uri="{BB962C8B-B14F-4D97-AF65-F5344CB8AC3E}">
        <p14:creationId xmlns:p14="http://schemas.microsoft.com/office/powerpoint/2010/main" val="3267735197"/>
      </p:ext>
    </p:extLst>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9714" name="Rectangle 1026">
            <a:extLst>
              <a:ext uri="{FF2B5EF4-FFF2-40B4-BE49-F238E27FC236}">
                <a16:creationId xmlns:a16="http://schemas.microsoft.com/office/drawing/2014/main" id="{FBD6A8EA-C3AD-4E14-A059-FBC88AC8DFD1}"/>
              </a:ext>
            </a:extLst>
          </p:cNvPr>
          <p:cNvSpPr>
            <a:spLocks noGrp="1" noChangeArrowheads="1"/>
          </p:cNvSpPr>
          <p:nvPr>
            <p:ph type="title"/>
          </p:nvPr>
        </p:nvSpPr>
        <p:spPr>
          <a:xfrm>
            <a:off x="382553" y="277814"/>
            <a:ext cx="11400952" cy="1093787"/>
          </a:xfrm>
        </p:spPr>
        <p:txBody>
          <a:bodyPr>
            <a:normAutofit fontScale="90000"/>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Required Reference Information </a:t>
            </a:r>
            <a:r>
              <a:rPr lang="en-US" sz="2400" dirty="0"/>
              <a:t>(Cont’d)</a:t>
            </a:r>
          </a:p>
        </p:txBody>
      </p:sp>
      <p:sp>
        <p:nvSpPr>
          <p:cNvPr id="1779715" name="Rectangle 1027">
            <a:extLst>
              <a:ext uri="{FF2B5EF4-FFF2-40B4-BE49-F238E27FC236}">
                <a16:creationId xmlns:a16="http://schemas.microsoft.com/office/drawing/2014/main" id="{E9D72FEE-4BE7-43D5-BC3B-FF810E261B69}"/>
              </a:ext>
            </a:extLst>
          </p:cNvPr>
          <p:cNvSpPr>
            <a:spLocks noGrp="1" noChangeArrowheads="1"/>
          </p:cNvSpPr>
          <p:nvPr>
            <p:ph idx="1"/>
          </p:nvPr>
        </p:nvSpPr>
        <p:spPr>
          <a:xfrm>
            <a:off x="1752600" y="1600200"/>
            <a:ext cx="8686800" cy="4724400"/>
          </a:xfrm>
        </p:spPr>
        <p:txBody>
          <a:bodyPr>
            <a:normAutofit fontScale="92500" lnSpcReduction="10000"/>
          </a:bodyPr>
          <a:lstStyle/>
          <a:p>
            <a:pPr eaLnBrk="1" hangingPunct="1">
              <a:defRPr/>
            </a:pPr>
            <a:r>
              <a:rPr lang="en-US" dirty="0"/>
              <a:t>Require that the reference be aware of the fact that it has been given as a reference and has agreed to be contacted</a:t>
            </a:r>
          </a:p>
          <a:p>
            <a:pPr lvl="1" eaLnBrk="1" hangingPunct="1">
              <a:defRPr/>
            </a:pPr>
            <a:r>
              <a:rPr lang="en-US" dirty="0"/>
              <a:t>Possibly even require a written certification from the reference to this effect to be included with the bid/offer, possibly with the information mentioned on the next slide</a:t>
            </a:r>
          </a:p>
          <a:p>
            <a:pPr lvl="2" eaLnBrk="1" hangingPunct="1">
              <a:defRPr/>
            </a:pPr>
            <a:r>
              <a:rPr lang="en-US" dirty="0"/>
              <a:t>This is most appropriate when references are important and there is no time to make multiple contacts to try to get reference responses </a:t>
            </a:r>
          </a:p>
        </p:txBody>
      </p:sp>
      <p:sp>
        <p:nvSpPr>
          <p:cNvPr id="6" name="Footer Placeholder 3">
            <a:extLst>
              <a:ext uri="{FF2B5EF4-FFF2-40B4-BE49-F238E27FC236}">
                <a16:creationId xmlns:a16="http://schemas.microsoft.com/office/drawing/2014/main" id="{BE9951F0-A978-4A49-AA8E-D6363916AB8F}"/>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C496BF98-F966-4902-B96A-9EDD549BB1A3}"/>
              </a:ext>
            </a:extLst>
          </p:cNvPr>
          <p:cNvSpPr>
            <a:spLocks noGrp="1"/>
          </p:cNvSpPr>
          <p:nvPr>
            <p:ph type="sldNum" sz="quarter" idx="12"/>
          </p:nvPr>
        </p:nvSpPr>
        <p:spPr/>
        <p:txBody>
          <a:bodyPr/>
          <a:lstStyle/>
          <a:p>
            <a:pPr>
              <a:defRPr/>
            </a:pPr>
            <a:fld id="{459E3867-48E7-43DB-A3E2-9B89FCEAB893}" type="slidenum">
              <a:rPr lang="en-US" altLang="en-US"/>
              <a:pPr>
                <a:defRPr/>
              </a:pPr>
              <a:t>574</a:t>
            </a:fld>
            <a:endParaRPr lang="en-US" altLang="en-US" dirty="0"/>
          </a:p>
        </p:txBody>
      </p:sp>
      <p:sp>
        <p:nvSpPr>
          <p:cNvPr id="5" name="Slide Number Placeholder 4">
            <a:extLst>
              <a:ext uri="{FF2B5EF4-FFF2-40B4-BE49-F238E27FC236}">
                <a16:creationId xmlns:a16="http://schemas.microsoft.com/office/drawing/2014/main" id="{38FA5438-3B3F-415D-85F7-7F55D224C29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467598816"/>
      </p:ext>
    </p:extLst>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0738" name="Rectangle 2">
            <a:extLst>
              <a:ext uri="{FF2B5EF4-FFF2-40B4-BE49-F238E27FC236}">
                <a16:creationId xmlns:a16="http://schemas.microsoft.com/office/drawing/2014/main" id="{854FAE17-3622-42F0-AC66-9CF1DD36871E}"/>
              </a:ext>
            </a:extLst>
          </p:cNvPr>
          <p:cNvSpPr>
            <a:spLocks noGrp="1" noChangeArrowheads="1"/>
          </p:cNvSpPr>
          <p:nvPr>
            <p:ph type="title"/>
          </p:nvPr>
        </p:nvSpPr>
        <p:spPr>
          <a:xfrm>
            <a:off x="259237" y="152400"/>
            <a:ext cx="11609301" cy="11430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Required Reference Information </a:t>
            </a:r>
            <a:r>
              <a:rPr lang="en-US" sz="2400" dirty="0"/>
              <a:t>(Cont’d)</a:t>
            </a:r>
          </a:p>
        </p:txBody>
      </p:sp>
      <p:sp>
        <p:nvSpPr>
          <p:cNvPr id="1780739" name="Rectangle 3">
            <a:extLst>
              <a:ext uri="{FF2B5EF4-FFF2-40B4-BE49-F238E27FC236}">
                <a16:creationId xmlns:a16="http://schemas.microsoft.com/office/drawing/2014/main" id="{CF966F93-19A5-4FA2-9C54-751C037FF5B0}"/>
              </a:ext>
            </a:extLst>
          </p:cNvPr>
          <p:cNvSpPr>
            <a:spLocks noGrp="1" noChangeArrowheads="1"/>
          </p:cNvSpPr>
          <p:nvPr>
            <p:ph idx="1"/>
          </p:nvPr>
        </p:nvSpPr>
        <p:spPr>
          <a:xfrm>
            <a:off x="482080" y="1371600"/>
            <a:ext cx="11499388" cy="5486400"/>
          </a:xfrm>
        </p:spPr>
        <p:txBody>
          <a:bodyPr>
            <a:normAutofit/>
          </a:bodyPr>
          <a:lstStyle/>
          <a:p>
            <a:pPr eaLnBrk="1" hangingPunct="1">
              <a:defRPr/>
            </a:pPr>
            <a:r>
              <a:rPr lang="en-US" sz="2800" dirty="0"/>
              <a:t>The nature of the assignment done by the vendor in terms of whether:</a:t>
            </a:r>
          </a:p>
          <a:p>
            <a:pPr lvl="1" eaLnBrk="1" hangingPunct="1">
              <a:defRPr/>
            </a:pPr>
            <a:r>
              <a:rPr lang="en-US" sz="2400" dirty="0"/>
              <a:t>The contract objectives were satisfied </a:t>
            </a:r>
          </a:p>
          <a:p>
            <a:pPr lvl="1" eaLnBrk="1" hangingPunct="1">
              <a:defRPr/>
            </a:pPr>
            <a:r>
              <a:rPr lang="en-US" sz="2400" dirty="0"/>
              <a:t>Work was performed within the expected </a:t>
            </a:r>
            <a:r>
              <a:rPr lang="en-US" sz="2400" b="1" dirty="0">
                <a:solidFill>
                  <a:srgbClr val="66FFFF"/>
                </a:solidFill>
              </a:rPr>
              <a:t>Price </a:t>
            </a:r>
            <a:r>
              <a:rPr lang="en-US" sz="2400" b="1" dirty="0"/>
              <a:t>and </a:t>
            </a:r>
            <a:r>
              <a:rPr lang="en-US" sz="2400" b="1" dirty="0">
                <a:solidFill>
                  <a:srgbClr val="66FFFF"/>
                </a:solidFill>
              </a:rPr>
              <a:t>Timeframe</a:t>
            </a:r>
            <a:endParaRPr lang="en-US" sz="2400" b="1" dirty="0"/>
          </a:p>
          <a:p>
            <a:pPr eaLnBrk="1" hangingPunct="1">
              <a:defRPr/>
            </a:pPr>
            <a:r>
              <a:rPr lang="en-US" sz="2800" dirty="0"/>
              <a:t>The overall satisfaction with the vendor</a:t>
            </a:r>
          </a:p>
          <a:p>
            <a:pPr lvl="1" eaLnBrk="1" hangingPunct="1">
              <a:defRPr/>
            </a:pPr>
            <a:r>
              <a:rPr lang="en-US" sz="2400" dirty="0"/>
              <a:t>The level of cooperation of the vendor</a:t>
            </a:r>
          </a:p>
          <a:p>
            <a:pPr lvl="1" eaLnBrk="1" hangingPunct="1">
              <a:defRPr/>
            </a:pPr>
            <a:r>
              <a:rPr lang="en-US" sz="2400" dirty="0"/>
              <a:t>If the vendor exceeded contract requirements</a:t>
            </a:r>
          </a:p>
          <a:p>
            <a:pPr eaLnBrk="1" hangingPunct="1">
              <a:defRPr/>
            </a:pPr>
            <a:r>
              <a:rPr lang="en-US" sz="2800" dirty="0"/>
              <a:t>Assessments of personnel offered to work on the State contract who worked on the reference’s contract</a:t>
            </a:r>
          </a:p>
        </p:txBody>
      </p:sp>
      <p:sp>
        <p:nvSpPr>
          <p:cNvPr id="6" name="Footer Placeholder 3">
            <a:extLst>
              <a:ext uri="{FF2B5EF4-FFF2-40B4-BE49-F238E27FC236}">
                <a16:creationId xmlns:a16="http://schemas.microsoft.com/office/drawing/2014/main" id="{ABD8FFDA-7EC2-486D-A905-C0798999BA2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D7FA7FCB-555E-4641-8EAF-58F1919382D9}"/>
              </a:ext>
            </a:extLst>
          </p:cNvPr>
          <p:cNvSpPr>
            <a:spLocks noGrp="1"/>
          </p:cNvSpPr>
          <p:nvPr>
            <p:ph type="sldNum" sz="quarter" idx="12"/>
          </p:nvPr>
        </p:nvSpPr>
        <p:spPr/>
        <p:txBody>
          <a:bodyPr/>
          <a:lstStyle/>
          <a:p>
            <a:pPr>
              <a:defRPr/>
            </a:pPr>
            <a:fld id="{D520B2A0-EC33-4E7B-BCAF-72833E03BE66}" type="slidenum">
              <a:rPr lang="en-US" altLang="en-US"/>
              <a:pPr>
                <a:defRPr/>
              </a:pPr>
              <a:t>575</a:t>
            </a:fld>
            <a:endParaRPr lang="en-US" altLang="en-US" dirty="0"/>
          </a:p>
        </p:txBody>
      </p:sp>
    </p:spTree>
    <p:extLst>
      <p:ext uri="{BB962C8B-B14F-4D97-AF65-F5344CB8AC3E}">
        <p14:creationId xmlns:p14="http://schemas.microsoft.com/office/powerpoint/2010/main" val="673700172"/>
      </p:ext>
    </p:extLst>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62" name="Rectangle 2">
            <a:extLst>
              <a:ext uri="{FF2B5EF4-FFF2-40B4-BE49-F238E27FC236}">
                <a16:creationId xmlns:a16="http://schemas.microsoft.com/office/drawing/2014/main" id="{7A43AE1D-D32D-4C7D-B3F8-21BE37C6CB52}"/>
              </a:ext>
            </a:extLst>
          </p:cNvPr>
          <p:cNvSpPr>
            <a:spLocks noGrp="1" noChangeArrowheads="1"/>
          </p:cNvSpPr>
          <p:nvPr>
            <p:ph type="title"/>
          </p:nvPr>
        </p:nvSpPr>
        <p:spPr>
          <a:xfrm>
            <a:off x="221530" y="152400"/>
            <a:ext cx="11698664" cy="1143000"/>
          </a:xfrm>
        </p:spPr>
        <p:txBody>
          <a:bodyPr>
            <a:normAutofit/>
          </a:bodyPr>
          <a:lstStyle/>
          <a:p>
            <a:pPr eaLnBrk="1" hangingPunct="1">
              <a:lnSpc>
                <a:spcPct val="85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Required Reference Information </a:t>
            </a:r>
            <a:r>
              <a:rPr lang="en-US" sz="2400" dirty="0"/>
              <a:t>(Cont’d)</a:t>
            </a:r>
          </a:p>
        </p:txBody>
      </p:sp>
      <p:sp>
        <p:nvSpPr>
          <p:cNvPr id="1781763" name="Rectangle 3">
            <a:extLst>
              <a:ext uri="{FF2B5EF4-FFF2-40B4-BE49-F238E27FC236}">
                <a16:creationId xmlns:a16="http://schemas.microsoft.com/office/drawing/2014/main" id="{602CF611-DD78-463A-B0B4-77E8B0F0B288}"/>
              </a:ext>
            </a:extLst>
          </p:cNvPr>
          <p:cNvSpPr>
            <a:spLocks noGrp="1" noChangeArrowheads="1"/>
          </p:cNvSpPr>
          <p:nvPr>
            <p:ph idx="1"/>
          </p:nvPr>
        </p:nvSpPr>
        <p:spPr>
          <a:xfrm>
            <a:off x="323462" y="1531856"/>
            <a:ext cx="11596732" cy="5326144"/>
          </a:xfrm>
        </p:spPr>
        <p:txBody>
          <a:bodyPr>
            <a:normAutofit/>
          </a:bodyPr>
          <a:lstStyle/>
          <a:p>
            <a:pPr eaLnBrk="1" hangingPunct="1">
              <a:defRPr/>
            </a:pPr>
            <a:r>
              <a:rPr lang="en-US" dirty="0"/>
              <a:t>If there is a requirement for a written reference confirmation, as per a preceding slide, ask:</a:t>
            </a:r>
          </a:p>
          <a:p>
            <a:pPr lvl="1" eaLnBrk="1" hangingPunct="1">
              <a:defRPr/>
            </a:pPr>
            <a:r>
              <a:rPr lang="en-US" dirty="0"/>
              <a:t>If the reference would recommend the vendor &amp; willingly use it again</a:t>
            </a:r>
          </a:p>
          <a:p>
            <a:pPr lvl="1" eaLnBrk="1" hangingPunct="1">
              <a:defRPr/>
            </a:pPr>
            <a:r>
              <a:rPr lang="en-US" dirty="0"/>
              <a:t>For any comments or information the contact wishes to provide</a:t>
            </a:r>
          </a:p>
          <a:p>
            <a:pPr eaLnBrk="1" hangingPunct="1">
              <a:defRPr/>
            </a:pPr>
            <a:r>
              <a:rPr lang="en-US" dirty="0"/>
              <a:t>If a written reference confirmation is not used, ask these questions of the reference verbally</a:t>
            </a:r>
          </a:p>
        </p:txBody>
      </p:sp>
      <p:sp>
        <p:nvSpPr>
          <p:cNvPr id="6" name="Footer Placeholder 3">
            <a:extLst>
              <a:ext uri="{FF2B5EF4-FFF2-40B4-BE49-F238E27FC236}">
                <a16:creationId xmlns:a16="http://schemas.microsoft.com/office/drawing/2014/main" id="{DD36A97B-1C1D-4A8F-B36A-73B094EB6B4B}"/>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CABA4DC-2B79-4028-85D8-822D96E60993}"/>
              </a:ext>
            </a:extLst>
          </p:cNvPr>
          <p:cNvSpPr>
            <a:spLocks noGrp="1"/>
          </p:cNvSpPr>
          <p:nvPr>
            <p:ph type="sldNum" sz="quarter" idx="12"/>
          </p:nvPr>
        </p:nvSpPr>
        <p:spPr/>
        <p:txBody>
          <a:bodyPr/>
          <a:lstStyle/>
          <a:p>
            <a:pPr>
              <a:defRPr/>
            </a:pPr>
            <a:fld id="{1EE79C85-9CE7-4326-989A-5B35E13AF6D7}" type="slidenum">
              <a:rPr lang="en-US" altLang="en-US"/>
              <a:pPr>
                <a:defRPr/>
              </a:pPr>
              <a:t>576</a:t>
            </a:fld>
            <a:endParaRPr lang="en-US" altLang="en-US" dirty="0"/>
          </a:p>
        </p:txBody>
      </p:sp>
      <p:sp>
        <p:nvSpPr>
          <p:cNvPr id="4" name="Footer Placeholder 3">
            <a:extLst>
              <a:ext uri="{FF2B5EF4-FFF2-40B4-BE49-F238E27FC236}">
                <a16:creationId xmlns:a16="http://schemas.microsoft.com/office/drawing/2014/main" id="{FDAFAA83-39A2-4D97-8260-1E3269B6D80B}"/>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Tree>
    <p:extLst>
      <p:ext uri="{BB962C8B-B14F-4D97-AF65-F5344CB8AC3E}">
        <p14:creationId xmlns:p14="http://schemas.microsoft.com/office/powerpoint/2010/main" val="2896769760"/>
      </p:ext>
    </p:extLst>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3266" name="Rectangle 2">
            <a:extLst>
              <a:ext uri="{FF2B5EF4-FFF2-40B4-BE49-F238E27FC236}">
                <a16:creationId xmlns:a16="http://schemas.microsoft.com/office/drawing/2014/main" id="{6CA0FF21-D7A0-4719-B542-96E0B6219117}"/>
              </a:ext>
            </a:extLst>
          </p:cNvPr>
          <p:cNvSpPr>
            <a:spLocks noGrp="1" noChangeArrowheads="1"/>
          </p:cNvSpPr>
          <p:nvPr>
            <p:ph type="title"/>
          </p:nvPr>
        </p:nvSpPr>
        <p:spPr>
          <a:xfrm>
            <a:off x="329938" y="277814"/>
            <a:ext cx="11495988" cy="1093787"/>
          </a:xfrm>
        </p:spPr>
        <p:txBody>
          <a:bodyPr>
            <a:normAutofit fontScale="90000"/>
          </a:bodyPr>
          <a:lstStyle/>
          <a:p>
            <a:pPr eaLnBrk="1" hangingPunct="1">
              <a:lnSpc>
                <a:spcPct val="90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Other Types of Minimum Requirements</a:t>
            </a:r>
          </a:p>
        </p:txBody>
      </p:sp>
      <p:sp>
        <p:nvSpPr>
          <p:cNvPr id="1163267" name="Rectangle 3">
            <a:extLst>
              <a:ext uri="{FF2B5EF4-FFF2-40B4-BE49-F238E27FC236}">
                <a16:creationId xmlns:a16="http://schemas.microsoft.com/office/drawing/2014/main" id="{845C7197-1620-4081-BDAF-FDB5E9BD1999}"/>
              </a:ext>
            </a:extLst>
          </p:cNvPr>
          <p:cNvSpPr>
            <a:spLocks noGrp="1" noChangeArrowheads="1"/>
          </p:cNvSpPr>
          <p:nvPr>
            <p:ph idx="1"/>
          </p:nvPr>
        </p:nvSpPr>
        <p:spPr>
          <a:xfrm>
            <a:off x="2057400" y="1752600"/>
            <a:ext cx="8305800" cy="4648200"/>
          </a:xfrm>
        </p:spPr>
        <p:txBody>
          <a:bodyPr>
            <a:normAutofit fontScale="92500"/>
          </a:bodyPr>
          <a:lstStyle/>
          <a:p>
            <a:pPr eaLnBrk="1" hangingPunct="1">
              <a:defRPr/>
            </a:pPr>
            <a:r>
              <a:rPr lang="en-US" dirty="0"/>
              <a:t>Examples of other types of minimum requirements might be:</a:t>
            </a:r>
          </a:p>
          <a:p>
            <a:pPr lvl="1" eaLnBrk="1" hangingPunct="1">
              <a:defRPr/>
            </a:pPr>
            <a:r>
              <a:rPr lang="en-US" dirty="0"/>
              <a:t>For the contract activity to be performed within a specific Maryland political subdivision</a:t>
            </a:r>
          </a:p>
          <a:p>
            <a:pPr lvl="2" eaLnBrk="1" hangingPunct="1">
              <a:defRPr/>
            </a:pPr>
            <a:r>
              <a:rPr lang="en-US" dirty="0"/>
              <a:t>Baltimore City or a specific county</a:t>
            </a:r>
          </a:p>
          <a:p>
            <a:pPr lvl="2" eaLnBrk="1" hangingPunct="1">
              <a:defRPr/>
            </a:pPr>
            <a:r>
              <a:rPr lang="en-US" dirty="0"/>
              <a:t>The bidder/offeror will need to identify the location (address) where the activity will be performed, and it must be confirmed that this address is within the specified jurisdiction</a:t>
            </a:r>
          </a:p>
        </p:txBody>
      </p:sp>
      <p:sp>
        <p:nvSpPr>
          <p:cNvPr id="6" name="Footer Placeholder 3">
            <a:extLst>
              <a:ext uri="{FF2B5EF4-FFF2-40B4-BE49-F238E27FC236}">
                <a16:creationId xmlns:a16="http://schemas.microsoft.com/office/drawing/2014/main" id="{C2CC0CD0-5C8E-461F-AF70-124CACCB59ED}"/>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441771F1-A457-4043-9A77-CB5405F95C5B}"/>
              </a:ext>
            </a:extLst>
          </p:cNvPr>
          <p:cNvSpPr>
            <a:spLocks noGrp="1"/>
          </p:cNvSpPr>
          <p:nvPr>
            <p:ph type="sldNum" sz="quarter" idx="12"/>
          </p:nvPr>
        </p:nvSpPr>
        <p:spPr/>
        <p:txBody>
          <a:bodyPr/>
          <a:lstStyle/>
          <a:p>
            <a:pPr>
              <a:defRPr/>
            </a:pPr>
            <a:fld id="{A6C93A63-9005-4810-8F41-FC3222C9D486}" type="slidenum">
              <a:rPr lang="en-US" altLang="en-US"/>
              <a:pPr>
                <a:defRPr/>
              </a:pPr>
              <a:t>577</a:t>
            </a:fld>
            <a:endParaRPr lang="en-US" altLang="en-US" dirty="0"/>
          </a:p>
        </p:txBody>
      </p:sp>
      <p:sp>
        <p:nvSpPr>
          <p:cNvPr id="5" name="Slide Number Placeholder 4">
            <a:extLst>
              <a:ext uri="{FF2B5EF4-FFF2-40B4-BE49-F238E27FC236}">
                <a16:creationId xmlns:a16="http://schemas.microsoft.com/office/drawing/2014/main" id="{DFE8D8E2-18B1-43B8-A593-DE6792D9464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581732699"/>
      </p:ext>
    </p:extLst>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1826" name="Rectangle 2">
            <a:extLst>
              <a:ext uri="{FF2B5EF4-FFF2-40B4-BE49-F238E27FC236}">
                <a16:creationId xmlns:a16="http://schemas.microsoft.com/office/drawing/2014/main" id="{D9CC91F1-EBFC-4368-AE9C-FAAD4A12BD9E}"/>
              </a:ext>
            </a:extLst>
          </p:cNvPr>
          <p:cNvSpPr>
            <a:spLocks noGrp="1" noChangeArrowheads="1"/>
          </p:cNvSpPr>
          <p:nvPr>
            <p:ph type="title"/>
          </p:nvPr>
        </p:nvSpPr>
        <p:spPr>
          <a:xfrm>
            <a:off x="273377" y="277814"/>
            <a:ext cx="11642103" cy="1093787"/>
          </a:xfrm>
        </p:spPr>
        <p:txBody>
          <a:bodyPr>
            <a:normAutofit fontScale="90000"/>
          </a:bodyPr>
          <a:lstStyle/>
          <a:p>
            <a:pPr eaLnBrk="1" hangingPunct="1">
              <a:lnSpc>
                <a:spcPct val="90000"/>
              </a:lnSpc>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 </a:t>
            </a:r>
            <a:r>
              <a:rPr lang="en-US" sz="3600" dirty="0"/>
              <a:t>Other Types of Min. Requirements </a:t>
            </a:r>
            <a:r>
              <a:rPr lang="en-US" sz="2400" dirty="0"/>
              <a:t>(Cont’d)</a:t>
            </a:r>
            <a:endParaRPr lang="en-US" sz="3600" dirty="0"/>
          </a:p>
        </p:txBody>
      </p:sp>
      <p:sp>
        <p:nvSpPr>
          <p:cNvPr id="3661827" name="Rectangle 3">
            <a:extLst>
              <a:ext uri="{FF2B5EF4-FFF2-40B4-BE49-F238E27FC236}">
                <a16:creationId xmlns:a16="http://schemas.microsoft.com/office/drawing/2014/main" id="{B2C7DE23-CF89-489D-9302-4E11677E280E}"/>
              </a:ext>
            </a:extLst>
          </p:cNvPr>
          <p:cNvSpPr>
            <a:spLocks noGrp="1" noChangeArrowheads="1"/>
          </p:cNvSpPr>
          <p:nvPr>
            <p:ph idx="1"/>
          </p:nvPr>
        </p:nvSpPr>
        <p:spPr>
          <a:xfrm>
            <a:off x="513761" y="1524000"/>
            <a:ext cx="11472420" cy="5181600"/>
          </a:xfrm>
        </p:spPr>
        <p:txBody>
          <a:bodyPr>
            <a:normAutofit/>
          </a:bodyPr>
          <a:lstStyle/>
          <a:p>
            <a:pPr eaLnBrk="1" hangingPunct="1">
              <a:lnSpc>
                <a:spcPct val="90000"/>
              </a:lnSpc>
              <a:defRPr/>
            </a:pPr>
            <a:r>
              <a:rPr lang="en-US" dirty="0"/>
              <a:t>Examples of other types of minimum requirements might be:</a:t>
            </a:r>
          </a:p>
          <a:p>
            <a:pPr lvl="1" eaLnBrk="1" hangingPunct="1">
              <a:lnSpc>
                <a:spcPct val="90000"/>
              </a:lnSpc>
              <a:defRPr/>
            </a:pPr>
            <a:r>
              <a:rPr lang="en-US" dirty="0"/>
              <a:t>A type of license, or certificate, or professional license or certification; e.g. </a:t>
            </a:r>
            <a:r>
              <a:rPr lang="en-US" b="1" dirty="0"/>
              <a:t>must</a:t>
            </a:r>
            <a:r>
              <a:rPr lang="en-US" dirty="0"/>
              <a:t>:</a:t>
            </a:r>
          </a:p>
          <a:p>
            <a:pPr lvl="2" eaLnBrk="1" hangingPunct="1">
              <a:lnSpc>
                <a:spcPct val="90000"/>
              </a:lnSpc>
              <a:defRPr/>
            </a:pPr>
            <a:r>
              <a:rPr lang="en-US" dirty="0"/>
              <a:t>Be licensed by the Md. Insurance Agency</a:t>
            </a:r>
          </a:p>
          <a:p>
            <a:pPr lvl="2" eaLnBrk="1" hangingPunct="1">
              <a:lnSpc>
                <a:spcPct val="90000"/>
              </a:lnSpc>
              <a:defRPr/>
            </a:pPr>
            <a:r>
              <a:rPr lang="en-US" dirty="0"/>
              <a:t>Be certified as a non-profit (501 C) entity by the IRS</a:t>
            </a:r>
          </a:p>
          <a:p>
            <a:pPr lvl="2" eaLnBrk="1" hangingPunct="1">
              <a:lnSpc>
                <a:spcPct val="90000"/>
              </a:lnSpc>
              <a:defRPr/>
            </a:pPr>
            <a:r>
              <a:rPr lang="en-US" dirty="0"/>
              <a:t>Be certified for workplace drug testing by the Substance Abuse &amp; Mental Health Services Administration of the U.S. Dept. of Health &amp; Human Services </a:t>
            </a:r>
          </a:p>
          <a:p>
            <a:pPr lvl="2" eaLnBrk="1" hangingPunct="1">
              <a:lnSpc>
                <a:spcPct val="90000"/>
              </a:lnSpc>
              <a:defRPr/>
            </a:pPr>
            <a:r>
              <a:rPr lang="en-US" dirty="0"/>
              <a:t>Have a Certificate of Need from the Md. Health Care Commission</a:t>
            </a:r>
          </a:p>
          <a:p>
            <a:pPr lvl="2" eaLnBrk="1" hangingPunct="1">
              <a:lnSpc>
                <a:spcPct val="90000"/>
              </a:lnSpc>
              <a:buFont typeface="Wingdings" panose="05000000000000000000" pitchFamily="2" charset="2"/>
              <a:buNone/>
              <a:defRPr/>
            </a:pPr>
            <a:r>
              <a:rPr lang="en-US" dirty="0"/>
              <a:t> </a:t>
            </a:r>
          </a:p>
        </p:txBody>
      </p:sp>
      <p:sp>
        <p:nvSpPr>
          <p:cNvPr id="6" name="Footer Placeholder 3">
            <a:extLst>
              <a:ext uri="{FF2B5EF4-FFF2-40B4-BE49-F238E27FC236}">
                <a16:creationId xmlns:a16="http://schemas.microsoft.com/office/drawing/2014/main" id="{0C7EE8C3-F2A2-4B53-A0F8-0D480087B0CA}"/>
              </a:ext>
            </a:extLst>
          </p:cNvPr>
          <p:cNvSpPr>
            <a:spLocks noGrp="1"/>
          </p:cNvSpPr>
          <p:nvPr>
            <p:ph type="ftr" sz="quarter" idx="11"/>
          </p:nvPr>
        </p:nvSpPr>
        <p:spPr>
          <a:xfrm>
            <a:off x="410834" y="6419461"/>
            <a:ext cx="9881120" cy="326572"/>
          </a:xfrm>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E0430660-D4C4-439F-8C15-C48E57F5E5CF}"/>
              </a:ext>
            </a:extLst>
          </p:cNvPr>
          <p:cNvSpPr>
            <a:spLocks noGrp="1"/>
          </p:cNvSpPr>
          <p:nvPr>
            <p:ph type="sldNum" sz="quarter" idx="12"/>
          </p:nvPr>
        </p:nvSpPr>
        <p:spPr/>
        <p:txBody>
          <a:bodyPr/>
          <a:lstStyle/>
          <a:p>
            <a:pPr>
              <a:defRPr/>
            </a:pPr>
            <a:fld id="{BB7301F0-2595-4A72-8E87-8C243A5E5027}" type="slidenum">
              <a:rPr lang="en-US" altLang="en-US"/>
              <a:pPr>
                <a:defRPr/>
              </a:pPr>
              <a:t>578</a:t>
            </a:fld>
            <a:endParaRPr lang="en-US" altLang="en-US" dirty="0"/>
          </a:p>
        </p:txBody>
      </p:sp>
    </p:spTree>
    <p:extLst>
      <p:ext uri="{BB962C8B-B14F-4D97-AF65-F5344CB8AC3E}">
        <p14:creationId xmlns:p14="http://schemas.microsoft.com/office/powerpoint/2010/main" val="2930168156"/>
      </p:ext>
    </p:extLst>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a:extLst>
              <a:ext uri="{FF2B5EF4-FFF2-40B4-BE49-F238E27FC236}">
                <a16:creationId xmlns:a16="http://schemas.microsoft.com/office/drawing/2014/main" id="{D9742D37-AD11-4630-BC78-9E3D77B0DD57}"/>
              </a:ext>
            </a:extLst>
          </p:cNvPr>
          <p:cNvSpPr>
            <a:spLocks noGrp="1" noChangeArrowheads="1"/>
          </p:cNvSpPr>
          <p:nvPr>
            <p:ph type="title"/>
          </p:nvPr>
        </p:nvSpPr>
        <p:spPr>
          <a:xfrm>
            <a:off x="273377" y="277814"/>
            <a:ext cx="11595161" cy="1246187"/>
          </a:xfrm>
        </p:spPr>
        <p:txBody>
          <a:bodyPr>
            <a:normAutofit/>
          </a:bodyPr>
          <a:lstStyle/>
          <a:p>
            <a:pPr eaLnBrk="1" hangingPunct="1">
              <a:defRPr/>
            </a:pPr>
            <a:r>
              <a:rPr lang="en-US" sz="4000" dirty="0">
                <a:solidFill>
                  <a:srgbClr val="99FF33"/>
                </a:solidFill>
              </a:rPr>
              <a:t>Minimum Vendor Requirements</a:t>
            </a:r>
            <a:r>
              <a:rPr lang="en-US" dirty="0">
                <a:solidFill>
                  <a:srgbClr val="99FF33"/>
                </a:solidFill>
              </a:rPr>
              <a:t> </a:t>
            </a:r>
            <a:r>
              <a:rPr lang="en-US" sz="2400" dirty="0">
                <a:solidFill>
                  <a:srgbClr val="99FF33"/>
                </a:solidFill>
              </a:rPr>
              <a:t>(Cont’d)</a:t>
            </a:r>
            <a:br>
              <a:rPr lang="en-US" sz="2400" dirty="0">
                <a:solidFill>
                  <a:srgbClr val="3399FF"/>
                </a:solidFill>
              </a:rPr>
            </a:br>
            <a:r>
              <a:rPr lang="en-US" sz="2400" dirty="0">
                <a:solidFill>
                  <a:srgbClr val="3399FF"/>
                </a:solidFill>
              </a:rPr>
              <a:t> </a:t>
            </a:r>
            <a:r>
              <a:rPr lang="en-US" sz="3600" dirty="0"/>
              <a:t>Other Types of Min. Requirements </a:t>
            </a:r>
            <a:r>
              <a:rPr lang="en-US" sz="2400" dirty="0"/>
              <a:t>(Cont’d)</a:t>
            </a:r>
            <a:endParaRPr lang="en-US" sz="3200" dirty="0"/>
          </a:p>
        </p:txBody>
      </p:sp>
      <p:sp>
        <p:nvSpPr>
          <p:cNvPr id="1164291" name="Rectangle 3">
            <a:extLst>
              <a:ext uri="{FF2B5EF4-FFF2-40B4-BE49-F238E27FC236}">
                <a16:creationId xmlns:a16="http://schemas.microsoft.com/office/drawing/2014/main" id="{5A3DE675-8769-4DB9-9BF7-FD12170F37FC}"/>
              </a:ext>
            </a:extLst>
          </p:cNvPr>
          <p:cNvSpPr>
            <a:spLocks noGrp="1" noChangeArrowheads="1"/>
          </p:cNvSpPr>
          <p:nvPr>
            <p:ph idx="1"/>
          </p:nvPr>
        </p:nvSpPr>
        <p:spPr>
          <a:xfrm>
            <a:off x="1981200" y="1600200"/>
            <a:ext cx="8458200" cy="4800600"/>
          </a:xfrm>
        </p:spPr>
        <p:txBody>
          <a:bodyPr>
            <a:normAutofit fontScale="92500" lnSpcReduction="20000"/>
          </a:bodyPr>
          <a:lstStyle/>
          <a:p>
            <a:pPr eaLnBrk="1" hangingPunct="1">
              <a:defRPr/>
            </a:pPr>
            <a:r>
              <a:rPr lang="en-US" dirty="0"/>
              <a:t>Specific key personnel might have to have professional licenses; e.g.,</a:t>
            </a:r>
          </a:p>
          <a:p>
            <a:pPr lvl="1" eaLnBrk="1" hangingPunct="1">
              <a:defRPr/>
            </a:pPr>
            <a:r>
              <a:rPr lang="en-US" dirty="0"/>
              <a:t>Medical license</a:t>
            </a:r>
          </a:p>
          <a:p>
            <a:pPr lvl="1" eaLnBrk="1" hangingPunct="1">
              <a:defRPr/>
            </a:pPr>
            <a:r>
              <a:rPr lang="en-US" dirty="0"/>
              <a:t>Passed Bar exam and admitted to the Md. Bar</a:t>
            </a:r>
          </a:p>
          <a:p>
            <a:pPr lvl="1" eaLnBrk="1" hangingPunct="1">
              <a:defRPr/>
            </a:pPr>
            <a:r>
              <a:rPr lang="en-US" dirty="0"/>
              <a:t>A CPA</a:t>
            </a:r>
          </a:p>
          <a:p>
            <a:pPr eaLnBrk="1" hangingPunct="1">
              <a:defRPr/>
            </a:pPr>
            <a:r>
              <a:rPr lang="en-US" dirty="0"/>
              <a:t>A minimum number of “covered Lives” for a health insurance contract</a:t>
            </a:r>
          </a:p>
          <a:p>
            <a:pPr eaLnBrk="1" hangingPunct="1">
              <a:defRPr/>
            </a:pPr>
            <a:r>
              <a:rPr lang="en-US" dirty="0"/>
              <a:t>An unqualified peer review audit for an auditing contract </a:t>
            </a:r>
          </a:p>
        </p:txBody>
      </p:sp>
      <p:sp>
        <p:nvSpPr>
          <p:cNvPr id="6" name="Footer Placeholder 3">
            <a:extLst>
              <a:ext uri="{FF2B5EF4-FFF2-40B4-BE49-F238E27FC236}">
                <a16:creationId xmlns:a16="http://schemas.microsoft.com/office/drawing/2014/main" id="{D260F7F4-37F9-4825-BE85-CC4945CE0CA1}"/>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3AA17FC-492F-4E16-A34C-CECAFCEEE8F1}"/>
              </a:ext>
            </a:extLst>
          </p:cNvPr>
          <p:cNvSpPr>
            <a:spLocks noGrp="1"/>
          </p:cNvSpPr>
          <p:nvPr>
            <p:ph type="sldNum" sz="quarter" idx="12"/>
          </p:nvPr>
        </p:nvSpPr>
        <p:spPr/>
        <p:txBody>
          <a:bodyPr/>
          <a:lstStyle/>
          <a:p>
            <a:pPr>
              <a:defRPr/>
            </a:pPr>
            <a:fld id="{72BA1AE9-F201-4F58-9F09-DFE05F3D0C08}" type="slidenum">
              <a:rPr lang="en-US" altLang="en-US"/>
              <a:pPr>
                <a:defRPr/>
              </a:pPr>
              <a:t>579</a:t>
            </a:fld>
            <a:endParaRPr lang="en-US" altLang="en-US" dirty="0"/>
          </a:p>
        </p:txBody>
      </p:sp>
    </p:spTree>
    <p:extLst>
      <p:ext uri="{BB962C8B-B14F-4D97-AF65-F5344CB8AC3E}">
        <p14:creationId xmlns:p14="http://schemas.microsoft.com/office/powerpoint/2010/main" val="7999054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4A8CD-5FCD-4373-B735-B1BC709224BA}"/>
              </a:ext>
            </a:extLst>
          </p:cNvPr>
          <p:cNvSpPr>
            <a:spLocks noGrp="1"/>
          </p:cNvSpPr>
          <p:nvPr>
            <p:ph type="title"/>
          </p:nvPr>
        </p:nvSpPr>
        <p:spPr/>
        <p:txBody>
          <a:bodyPr/>
          <a:lstStyle/>
          <a:p>
            <a:r>
              <a:rPr lang="en-US" dirty="0"/>
              <a:t>Define! Define! Define!</a:t>
            </a:r>
          </a:p>
        </p:txBody>
      </p:sp>
      <p:sp>
        <p:nvSpPr>
          <p:cNvPr id="3" name="Content Placeholder 2">
            <a:extLst>
              <a:ext uri="{FF2B5EF4-FFF2-40B4-BE49-F238E27FC236}">
                <a16:creationId xmlns:a16="http://schemas.microsoft.com/office/drawing/2014/main" id="{8227C623-FA3E-4CA9-BC5E-45A6E7A8D102}"/>
              </a:ext>
            </a:extLst>
          </p:cNvPr>
          <p:cNvSpPr>
            <a:spLocks noGrp="1"/>
          </p:cNvSpPr>
          <p:nvPr>
            <p:ph idx="1"/>
          </p:nvPr>
        </p:nvSpPr>
        <p:spPr>
          <a:xfrm>
            <a:off x="233265" y="914399"/>
            <a:ext cx="11728580" cy="5756989"/>
          </a:xfrm>
        </p:spPr>
        <p:txBody>
          <a:bodyPr>
            <a:normAutofit fontScale="85000" lnSpcReduction="10000"/>
          </a:bodyPr>
          <a:lstStyle/>
          <a:p>
            <a:r>
              <a:rPr lang="en-US" dirty="0"/>
              <a:t>But as previously stated, using a variety of wording for the same thing does not help with simplicity and clarity</a:t>
            </a:r>
          </a:p>
          <a:p>
            <a:pPr lvl="1"/>
            <a:r>
              <a:rPr lang="en-US" dirty="0"/>
              <a:t>It confuses and breaks-up the flow</a:t>
            </a:r>
          </a:p>
          <a:p>
            <a:r>
              <a:rPr lang="en-US" dirty="0"/>
              <a:t>If various words or terms are frequently used in the business arena to mean the same thing, and mentioning one or more of them will help vendors understand requirements, then define all that are used</a:t>
            </a:r>
          </a:p>
          <a:p>
            <a:pPr lvl="1"/>
            <a:r>
              <a:rPr lang="en-US" dirty="0"/>
              <a:t>Usually by fully defining the most appropriate one and then for the others saying something like, </a:t>
            </a:r>
          </a:p>
          <a:p>
            <a:pPr marL="457200" lvl="1" indent="0">
              <a:buNone/>
            </a:pPr>
            <a:r>
              <a:rPr lang="en-US" b="1" dirty="0">
                <a:solidFill>
                  <a:schemeClr val="accent4"/>
                </a:solidFill>
              </a:rPr>
              <a:t>“A commonly used industry term that for the purposes of this solicitation means the same as the defined term of _______” </a:t>
            </a:r>
          </a:p>
          <a:p>
            <a:pPr marL="0" indent="0">
              <a:buNone/>
            </a:pPr>
            <a:r>
              <a:rPr lang="en-US" dirty="0"/>
              <a:t>(Refer to handout memo from years ago with myriad undefined terms)</a:t>
            </a:r>
          </a:p>
        </p:txBody>
      </p:sp>
      <p:sp>
        <p:nvSpPr>
          <p:cNvPr id="4" name="Footer Placeholder 3">
            <a:extLst>
              <a:ext uri="{FF2B5EF4-FFF2-40B4-BE49-F238E27FC236}">
                <a16:creationId xmlns:a16="http://schemas.microsoft.com/office/drawing/2014/main" id="{107B7247-45AD-4AD4-8927-CAF5D89B322B}"/>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AA6A9817-DFFF-4390-9F5C-BDC131627C1F}"/>
              </a:ext>
            </a:extLst>
          </p:cNvPr>
          <p:cNvSpPr>
            <a:spLocks noGrp="1"/>
          </p:cNvSpPr>
          <p:nvPr>
            <p:ph type="sldNum" sz="quarter" idx="12"/>
          </p:nvPr>
        </p:nvSpPr>
        <p:spPr/>
        <p:txBody>
          <a:bodyPr/>
          <a:lstStyle/>
          <a:p>
            <a:fld id="{D57F1E4F-1CFF-5643-939E-02111984F565}" type="slidenum">
              <a:rPr lang="en-US" smtClean="0"/>
              <a:t>58</a:t>
            </a:fld>
            <a:endParaRPr lang="en-US" dirty="0"/>
          </a:p>
        </p:txBody>
      </p:sp>
    </p:spTree>
    <p:extLst>
      <p:ext uri="{BB962C8B-B14F-4D97-AF65-F5344CB8AC3E}">
        <p14:creationId xmlns:p14="http://schemas.microsoft.com/office/powerpoint/2010/main" val="4033267029"/>
      </p:ext>
    </p:extLst>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6338" name="Rectangle 2">
            <a:extLst>
              <a:ext uri="{FF2B5EF4-FFF2-40B4-BE49-F238E27FC236}">
                <a16:creationId xmlns:a16="http://schemas.microsoft.com/office/drawing/2014/main" id="{F1738E01-99C4-43AB-9297-09BDC268CDF1}"/>
              </a:ext>
            </a:extLst>
          </p:cNvPr>
          <p:cNvSpPr>
            <a:spLocks noGrp="1" noChangeArrowheads="1"/>
          </p:cNvSpPr>
          <p:nvPr>
            <p:ph type="title"/>
          </p:nvPr>
        </p:nvSpPr>
        <p:spPr>
          <a:xfrm>
            <a:off x="278091" y="277814"/>
            <a:ext cx="11590447" cy="1627187"/>
          </a:xfrm>
        </p:spPr>
        <p:txBody>
          <a:bodyPr>
            <a:normAutofit fontScale="90000"/>
          </a:bodyPr>
          <a:lstStyle/>
          <a:p>
            <a:pPr eaLnBrk="1" hangingPunct="1">
              <a:lnSpc>
                <a:spcPct val="90000"/>
              </a:lnSpc>
              <a:defRPr/>
            </a:pPr>
            <a:r>
              <a:rPr lang="en-US" sz="4000" dirty="0">
                <a:solidFill>
                  <a:srgbClr val="99FF33"/>
                </a:solidFill>
              </a:rPr>
              <a:t>Minimum Vendor Requirements </a:t>
            </a:r>
            <a:r>
              <a:rPr lang="en-US" sz="2400" dirty="0">
                <a:solidFill>
                  <a:srgbClr val="99FF33"/>
                </a:solidFill>
              </a:rPr>
              <a:t>(Cont‘d)</a:t>
            </a:r>
            <a:r>
              <a:rPr lang="en-US" dirty="0">
                <a:solidFill>
                  <a:srgbClr val="99FF33"/>
                </a:solidFill>
              </a:rPr>
              <a:t> </a:t>
            </a:r>
            <a:br>
              <a:rPr lang="en-US" sz="2400" dirty="0"/>
            </a:br>
            <a:r>
              <a:rPr lang="en-US" sz="3600" dirty="0"/>
              <a:t>References Requirements for Sealed Proposals Procurements</a:t>
            </a:r>
          </a:p>
        </p:txBody>
      </p:sp>
      <p:sp>
        <p:nvSpPr>
          <p:cNvPr id="1166339" name="Rectangle 3">
            <a:extLst>
              <a:ext uri="{FF2B5EF4-FFF2-40B4-BE49-F238E27FC236}">
                <a16:creationId xmlns:a16="http://schemas.microsoft.com/office/drawing/2014/main" id="{3ACC0BB3-5CEF-4A33-A8CC-28C800355713}"/>
              </a:ext>
            </a:extLst>
          </p:cNvPr>
          <p:cNvSpPr>
            <a:spLocks noGrp="1" noChangeArrowheads="1"/>
          </p:cNvSpPr>
          <p:nvPr>
            <p:ph idx="1"/>
          </p:nvPr>
        </p:nvSpPr>
        <p:spPr>
          <a:xfrm>
            <a:off x="1981200" y="2133600"/>
            <a:ext cx="8305800" cy="4724400"/>
          </a:xfrm>
        </p:spPr>
        <p:txBody>
          <a:bodyPr>
            <a:normAutofit/>
          </a:bodyPr>
          <a:lstStyle/>
          <a:p>
            <a:pPr eaLnBrk="1" hangingPunct="1">
              <a:lnSpc>
                <a:spcPct val="95000"/>
              </a:lnSpc>
              <a:defRPr/>
            </a:pPr>
            <a:r>
              <a:rPr lang="en-US" dirty="0"/>
              <a:t>The simplest approach is to merely require offerors to submit relevant references, with no minimums required; or</a:t>
            </a:r>
          </a:p>
          <a:p>
            <a:pPr eaLnBrk="1" hangingPunct="1">
              <a:lnSpc>
                <a:spcPct val="95000"/>
              </a:lnSpc>
              <a:defRPr/>
            </a:pPr>
            <a:r>
              <a:rPr lang="en-US" dirty="0"/>
              <a:t>It might be stated that a certain minimum number of references is </a:t>
            </a:r>
            <a:r>
              <a:rPr lang="en-US" i="1" u="sng" dirty="0">
                <a:solidFill>
                  <a:srgbClr val="F2C56C"/>
                </a:solidFill>
              </a:rPr>
              <a:t>preferred</a:t>
            </a:r>
          </a:p>
          <a:p>
            <a:pPr lvl="1" eaLnBrk="1" hangingPunct="1">
              <a:lnSpc>
                <a:spcPct val="95000"/>
              </a:lnSpc>
              <a:defRPr/>
            </a:pPr>
            <a:r>
              <a:rPr lang="en-US" dirty="0"/>
              <a:t>e.g., 3</a:t>
            </a:r>
          </a:p>
          <a:p>
            <a:pPr eaLnBrk="1" hangingPunct="1">
              <a:lnSpc>
                <a:spcPct val="95000"/>
              </a:lnSpc>
              <a:defRPr/>
            </a:pPr>
            <a:r>
              <a:rPr lang="en-US" dirty="0"/>
              <a:t>Or, experience can be used as an evaluation factor</a:t>
            </a:r>
          </a:p>
          <a:p>
            <a:pPr eaLnBrk="1" hangingPunct="1">
              <a:buFont typeface="Wingdings" panose="05000000000000000000" pitchFamily="2" charset="2"/>
              <a:buNone/>
              <a:defRPr/>
            </a:pPr>
            <a:endParaRPr lang="en-US" dirty="0"/>
          </a:p>
          <a:p>
            <a:pPr eaLnBrk="1" hangingPunct="1">
              <a:defRPr/>
            </a:pPr>
            <a:endParaRPr lang="en-US" sz="2800" dirty="0"/>
          </a:p>
        </p:txBody>
      </p:sp>
      <p:sp>
        <p:nvSpPr>
          <p:cNvPr id="6" name="Footer Placeholder 3">
            <a:extLst>
              <a:ext uri="{FF2B5EF4-FFF2-40B4-BE49-F238E27FC236}">
                <a16:creationId xmlns:a16="http://schemas.microsoft.com/office/drawing/2014/main" id="{434D311C-226E-47FA-8913-5D9AEAAEE319}"/>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CC85D08-7CA3-4391-BCFD-6D34019ECADE}"/>
              </a:ext>
            </a:extLst>
          </p:cNvPr>
          <p:cNvSpPr>
            <a:spLocks noGrp="1"/>
          </p:cNvSpPr>
          <p:nvPr>
            <p:ph type="sldNum" sz="quarter" idx="12"/>
          </p:nvPr>
        </p:nvSpPr>
        <p:spPr/>
        <p:txBody>
          <a:bodyPr/>
          <a:lstStyle/>
          <a:p>
            <a:pPr>
              <a:defRPr/>
            </a:pPr>
            <a:fld id="{99082913-7EB6-4EA7-87C0-0B4CBDC1D412}" type="slidenum">
              <a:rPr lang="en-US" altLang="en-US"/>
              <a:pPr>
                <a:defRPr/>
              </a:pPr>
              <a:t>580</a:t>
            </a:fld>
            <a:endParaRPr lang="en-US" altLang="en-US" dirty="0"/>
          </a:p>
        </p:txBody>
      </p:sp>
    </p:spTree>
    <p:extLst>
      <p:ext uri="{BB962C8B-B14F-4D97-AF65-F5344CB8AC3E}">
        <p14:creationId xmlns:p14="http://schemas.microsoft.com/office/powerpoint/2010/main" val="19397069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396" name="Rectangle 4">
            <a:extLst>
              <a:ext uri="{FF2B5EF4-FFF2-40B4-BE49-F238E27FC236}">
                <a16:creationId xmlns:a16="http://schemas.microsoft.com/office/drawing/2014/main" id="{9CEFBF21-BC33-4EA5-B7A1-80484095A3AB}"/>
              </a:ext>
            </a:extLst>
          </p:cNvPr>
          <p:cNvSpPr>
            <a:spLocks noGrp="1" noChangeArrowheads="1"/>
          </p:cNvSpPr>
          <p:nvPr>
            <p:ph type="title"/>
          </p:nvPr>
        </p:nvSpPr>
        <p:spPr>
          <a:xfrm>
            <a:off x="1183064" y="909687"/>
            <a:ext cx="9949992" cy="2138313"/>
          </a:xfrm>
        </p:spPr>
        <p:txBody>
          <a:bodyPr>
            <a:normAutofit/>
          </a:bodyPr>
          <a:lstStyle/>
          <a:p>
            <a:pPr>
              <a:defRPr/>
            </a:pPr>
            <a:r>
              <a:rPr lang="en-US" altLang="en-US" sz="5400" dirty="0">
                <a:solidFill>
                  <a:srgbClr val="99FF33"/>
                </a:solidFill>
              </a:rPr>
              <a:t>Ambiguity in Specifications</a:t>
            </a:r>
            <a:endParaRPr lang="en-US" altLang="en-US" sz="5400" dirty="0"/>
          </a:p>
        </p:txBody>
      </p:sp>
      <p:sp>
        <p:nvSpPr>
          <p:cNvPr id="1851397" name="Rectangle 5">
            <a:extLst>
              <a:ext uri="{FF2B5EF4-FFF2-40B4-BE49-F238E27FC236}">
                <a16:creationId xmlns:a16="http://schemas.microsoft.com/office/drawing/2014/main" id="{09B839FD-F1F7-4B22-A448-E51F5CE934C4}"/>
              </a:ext>
            </a:extLst>
          </p:cNvPr>
          <p:cNvSpPr>
            <a:spLocks noGrp="1" noChangeArrowheads="1"/>
          </p:cNvSpPr>
          <p:nvPr>
            <p:ph idx="1"/>
          </p:nvPr>
        </p:nvSpPr>
        <p:spPr>
          <a:xfrm>
            <a:off x="1847655" y="3500486"/>
            <a:ext cx="8531256" cy="2138314"/>
          </a:xfrm>
        </p:spPr>
        <p:txBody>
          <a:bodyPr>
            <a:normAutofit/>
          </a:bodyPr>
          <a:lstStyle/>
          <a:p>
            <a:pPr marL="0" indent="0" algn="ctr">
              <a:buNone/>
              <a:defRPr/>
            </a:pPr>
            <a:r>
              <a:rPr lang="en-US" altLang="en-US" sz="5200" b="1" dirty="0">
                <a:solidFill>
                  <a:schemeClr val="accent6"/>
                </a:solidFill>
              </a:rPr>
              <a:t>Patent </a:t>
            </a:r>
            <a:r>
              <a:rPr lang="en-US" altLang="en-US" sz="3900" dirty="0">
                <a:solidFill>
                  <a:schemeClr val="accent6"/>
                </a:solidFill>
              </a:rPr>
              <a:t>Vs. </a:t>
            </a:r>
            <a:r>
              <a:rPr lang="en-US" altLang="en-US" sz="5200" b="1" dirty="0">
                <a:solidFill>
                  <a:schemeClr val="accent6"/>
                </a:solidFill>
              </a:rPr>
              <a:t>Latent</a:t>
            </a:r>
          </a:p>
        </p:txBody>
      </p:sp>
      <p:sp>
        <p:nvSpPr>
          <p:cNvPr id="4" name="Footer Placeholder 3">
            <a:extLst>
              <a:ext uri="{FF2B5EF4-FFF2-40B4-BE49-F238E27FC236}">
                <a16:creationId xmlns:a16="http://schemas.microsoft.com/office/drawing/2014/main" id="{7B8977BA-2A6A-449E-A7A7-06FDDA8BE37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5" name="Slide Number Placeholder 4">
            <a:extLst>
              <a:ext uri="{FF2B5EF4-FFF2-40B4-BE49-F238E27FC236}">
                <a16:creationId xmlns:a16="http://schemas.microsoft.com/office/drawing/2014/main" id="{36E9F7D9-3D0E-4E6B-940B-DD8602AA20D6}"/>
              </a:ext>
            </a:extLst>
          </p:cNvPr>
          <p:cNvSpPr>
            <a:spLocks noGrp="1"/>
          </p:cNvSpPr>
          <p:nvPr>
            <p:ph type="sldNum" sz="quarter" idx="12"/>
          </p:nvPr>
        </p:nvSpPr>
        <p:spPr/>
        <p:txBody>
          <a:bodyPr/>
          <a:lstStyle/>
          <a:p>
            <a:pPr>
              <a:defRPr/>
            </a:pPr>
            <a:fld id="{623C179D-52A3-45AC-9744-7E4156ABD4B2}" type="slidenum">
              <a:rPr lang="en-US" altLang="en-US"/>
              <a:pPr>
                <a:defRPr/>
              </a:pPr>
              <a:t>59</a:t>
            </a:fld>
            <a:endParaRPr lang="en-US" altLang="en-US" dirty="0"/>
          </a:p>
        </p:txBody>
      </p:sp>
    </p:spTree>
    <p:extLst>
      <p:ext uri="{BB962C8B-B14F-4D97-AF65-F5344CB8AC3E}">
        <p14:creationId xmlns:p14="http://schemas.microsoft.com/office/powerpoint/2010/main" val="9765093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4" name="Rectangle 2">
            <a:extLst>
              <a:ext uri="{FF2B5EF4-FFF2-40B4-BE49-F238E27FC236}">
                <a16:creationId xmlns:a16="http://schemas.microsoft.com/office/drawing/2014/main" id="{6EEF6B38-F7CA-4386-AD2C-3E09F3DAEE9B}"/>
              </a:ext>
            </a:extLst>
          </p:cNvPr>
          <p:cNvSpPr>
            <a:spLocks noGrp="1" noChangeArrowheads="1"/>
          </p:cNvSpPr>
          <p:nvPr>
            <p:ph type="title"/>
          </p:nvPr>
        </p:nvSpPr>
        <p:spPr>
          <a:xfrm>
            <a:off x="169681" y="277814"/>
            <a:ext cx="11821213" cy="941386"/>
          </a:xfrm>
        </p:spPr>
        <p:txBody>
          <a:bodyPr>
            <a:normAutofit fontScale="90000"/>
          </a:bodyPr>
          <a:lstStyle/>
          <a:p>
            <a:pPr eaLnBrk="1" hangingPunct="1"/>
            <a:r>
              <a:rPr lang="en-US" altLang="en-US" sz="4000" dirty="0">
                <a:solidFill>
                  <a:srgbClr val="99FF66"/>
                </a:solidFill>
              </a:rPr>
              <a:t>Specifications</a:t>
            </a:r>
            <a:br>
              <a:rPr lang="en-US" altLang="en-US" sz="4000" dirty="0">
                <a:solidFill>
                  <a:srgbClr val="99FF66"/>
                </a:solidFill>
              </a:rPr>
            </a:br>
            <a:r>
              <a:rPr lang="en-US" altLang="en-US" sz="4000" dirty="0"/>
              <a:t>what are they?</a:t>
            </a:r>
          </a:p>
        </p:txBody>
      </p:sp>
      <p:sp>
        <p:nvSpPr>
          <p:cNvPr id="7" name="Footer Placeholder 3">
            <a:extLst>
              <a:ext uri="{FF2B5EF4-FFF2-40B4-BE49-F238E27FC236}">
                <a16:creationId xmlns:a16="http://schemas.microsoft.com/office/drawing/2014/main" id="{538D8756-0269-4340-A2B4-803281274A78}"/>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6FDCE5EF-7BD7-45D5-B136-AD72F87A3A09}"/>
              </a:ext>
            </a:extLst>
          </p:cNvPr>
          <p:cNvSpPr>
            <a:spLocks noGrp="1"/>
          </p:cNvSpPr>
          <p:nvPr>
            <p:ph type="sldNum" sz="quarter" idx="12"/>
          </p:nvPr>
        </p:nvSpPr>
        <p:spPr/>
        <p:txBody>
          <a:bodyPr/>
          <a:lstStyle/>
          <a:p>
            <a:pPr>
              <a:defRPr/>
            </a:pPr>
            <a:fld id="{C1D5099C-6058-4002-8FD9-CB97F043F85B}" type="slidenum">
              <a:rPr lang="en-US" altLang="en-US"/>
              <a:pPr>
                <a:defRPr/>
              </a:pPr>
              <a:t>6</a:t>
            </a:fld>
            <a:endParaRPr lang="en-US" altLang="en-US" dirty="0"/>
          </a:p>
        </p:txBody>
      </p:sp>
      <p:sp>
        <p:nvSpPr>
          <p:cNvPr id="5" name="Footer Placeholder 3">
            <a:extLst>
              <a:ext uri="{FF2B5EF4-FFF2-40B4-BE49-F238E27FC236}">
                <a16:creationId xmlns:a16="http://schemas.microsoft.com/office/drawing/2014/main" id="{24EA1CF6-2AC8-4976-B5B5-5C82868DFEB8}"/>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7BE29DF0-7952-468C-BFA4-16E3DF9C94FA}"/>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endParaRPr lang="en-US" altLang="en-US" sz="1200" dirty="0">
              <a:effectLst>
                <a:outerShdw blurRad="38100" dist="38100" dir="2700000" algn="tl">
                  <a:srgbClr val="000000"/>
                </a:outerShdw>
              </a:effectLst>
            </a:endParaRPr>
          </a:p>
        </p:txBody>
      </p:sp>
      <p:sp>
        <p:nvSpPr>
          <p:cNvPr id="580615" name="Text Box 3">
            <a:extLst>
              <a:ext uri="{FF2B5EF4-FFF2-40B4-BE49-F238E27FC236}">
                <a16:creationId xmlns:a16="http://schemas.microsoft.com/office/drawing/2014/main" id="{0B4B7E47-8AD3-4AAE-92AF-315E504B2139}"/>
              </a:ext>
            </a:extLst>
          </p:cNvPr>
          <p:cNvSpPr txBox="1">
            <a:spLocks noChangeArrowheads="1"/>
          </p:cNvSpPr>
          <p:nvPr/>
        </p:nvSpPr>
        <p:spPr bwMode="auto">
          <a:xfrm>
            <a:off x="315798" y="1219200"/>
            <a:ext cx="11594969" cy="5013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lnSpc>
                <a:spcPct val="85000"/>
              </a:lnSpc>
              <a:spcBef>
                <a:spcPct val="25000"/>
              </a:spcBef>
              <a:buClr>
                <a:schemeClr val="tx2"/>
              </a:buClr>
              <a:buSzTx/>
              <a:buFont typeface="Arial" panose="020B0604020202020204" pitchFamily="34" charset="0"/>
              <a:buBlip>
                <a:blip r:embed="rId3"/>
              </a:buBlip>
            </a:pPr>
            <a:endParaRPr lang="en-US" altLang="en-US" sz="3600" dirty="0"/>
          </a:p>
          <a:p>
            <a:pPr>
              <a:lnSpc>
                <a:spcPct val="85000"/>
              </a:lnSpc>
              <a:spcBef>
                <a:spcPct val="25000"/>
              </a:spcBef>
              <a:buClr>
                <a:schemeClr val="tx2"/>
              </a:buClr>
              <a:buSzTx/>
              <a:buFont typeface="Arial" panose="020B0604020202020204" pitchFamily="34" charset="0"/>
              <a:buBlip>
                <a:blip r:embed="rId3"/>
              </a:buBlip>
            </a:pPr>
            <a:r>
              <a:rPr lang="en-US" altLang="en-US" sz="3600" dirty="0"/>
              <a:t>“A clear and accurate description of the functional characteristics or the nature of an item to be procured.  It may include a statement of any of the procurement agency’s requirements and may provide for submission of samples, inspection, or testing of the item before procurement.”  </a:t>
            </a:r>
            <a:r>
              <a:rPr lang="en-US" altLang="en-US" sz="2400" dirty="0"/>
              <a:t>(COMAR 21.04.01.01)</a:t>
            </a:r>
          </a:p>
          <a:p>
            <a:pPr>
              <a:lnSpc>
                <a:spcPct val="85000"/>
              </a:lnSpc>
              <a:spcBef>
                <a:spcPct val="25000"/>
              </a:spcBef>
              <a:buClr>
                <a:schemeClr val="tx2"/>
              </a:buClr>
              <a:buSzTx/>
              <a:buNone/>
            </a:pPr>
            <a:endParaRPr lang="en-US" altLang="en-US" sz="2400" dirty="0"/>
          </a:p>
          <a:p>
            <a:pPr>
              <a:lnSpc>
                <a:spcPct val="85000"/>
              </a:lnSpc>
              <a:spcBef>
                <a:spcPct val="25000"/>
              </a:spcBef>
              <a:buClr>
                <a:schemeClr val="tx2"/>
              </a:buClr>
              <a:buSzTx/>
              <a:buFont typeface="Arial" panose="020B0604020202020204" pitchFamily="34" charset="0"/>
              <a:buBlip>
                <a:blip r:embed="rId3"/>
              </a:buBlip>
            </a:pPr>
            <a:r>
              <a:rPr lang="en-US" altLang="en-US" dirty="0"/>
              <a:t>“</a:t>
            </a:r>
            <a:r>
              <a:rPr lang="en-US" altLang="en-US" sz="3600" dirty="0"/>
              <a:t>A specification is the basis for procuring an item in a cost effective manner.”  </a:t>
            </a:r>
            <a:r>
              <a:rPr lang="en-US" altLang="en-US" sz="2400" dirty="0"/>
              <a:t>(COMAR 21.04.01.02)</a:t>
            </a:r>
          </a:p>
        </p:txBody>
      </p:sp>
      <p:sp>
        <p:nvSpPr>
          <p:cNvPr id="580616" name="Text Box 4">
            <a:extLst>
              <a:ext uri="{FF2B5EF4-FFF2-40B4-BE49-F238E27FC236}">
                <a16:creationId xmlns:a16="http://schemas.microsoft.com/office/drawing/2014/main" id="{DF91B932-9EDE-4C73-886D-505FD5434C10}"/>
              </a:ext>
            </a:extLst>
          </p:cNvPr>
          <p:cNvSpPr txBox="1">
            <a:spLocks noChangeArrowheads="1"/>
          </p:cNvSpPr>
          <p:nvPr/>
        </p:nvSpPr>
        <p:spPr bwMode="auto">
          <a:xfrm>
            <a:off x="2209800" y="1143001"/>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50000"/>
              </a:spcBef>
              <a:buClrTx/>
              <a:buSzTx/>
              <a:buFontTx/>
              <a:buNone/>
            </a:pPr>
            <a:endParaRPr lang="en-US" altLang="en-US" sz="1800" dirty="0"/>
          </a:p>
        </p:txBody>
      </p:sp>
    </p:spTree>
    <p:extLst>
      <p:ext uri="{BB962C8B-B14F-4D97-AF65-F5344CB8AC3E}">
        <p14:creationId xmlns:p14="http://schemas.microsoft.com/office/powerpoint/2010/main" val="16778823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3474" name="Rectangle 2">
            <a:extLst>
              <a:ext uri="{FF2B5EF4-FFF2-40B4-BE49-F238E27FC236}">
                <a16:creationId xmlns:a16="http://schemas.microsoft.com/office/drawing/2014/main" id="{B844AC8A-04EC-4B53-9C81-C84182A64114}"/>
              </a:ext>
            </a:extLst>
          </p:cNvPr>
          <p:cNvSpPr>
            <a:spLocks noGrp="1" noChangeArrowheads="1"/>
          </p:cNvSpPr>
          <p:nvPr>
            <p:ph type="title"/>
          </p:nvPr>
        </p:nvSpPr>
        <p:spPr>
          <a:xfrm>
            <a:off x="2057400" y="152400"/>
            <a:ext cx="8229600" cy="685800"/>
          </a:xfrm>
        </p:spPr>
        <p:txBody>
          <a:bodyPr>
            <a:normAutofit fontScale="90000"/>
          </a:bodyPr>
          <a:lstStyle/>
          <a:p>
            <a:pPr eaLnBrk="1" hangingPunct="1">
              <a:defRPr/>
            </a:pPr>
            <a:r>
              <a:rPr lang="en-US" sz="4000" dirty="0">
                <a:solidFill>
                  <a:srgbClr val="FFFF00"/>
                </a:solidFill>
              </a:rPr>
              <a:t>Ambiguity in Specifications</a:t>
            </a:r>
          </a:p>
        </p:txBody>
      </p:sp>
      <p:sp>
        <p:nvSpPr>
          <p:cNvPr id="3433475" name="Rectangle 3">
            <a:extLst>
              <a:ext uri="{FF2B5EF4-FFF2-40B4-BE49-F238E27FC236}">
                <a16:creationId xmlns:a16="http://schemas.microsoft.com/office/drawing/2014/main" id="{F3D72AD6-5057-45A6-9AF4-6917AA73A798}"/>
              </a:ext>
            </a:extLst>
          </p:cNvPr>
          <p:cNvSpPr>
            <a:spLocks noGrp="1" noChangeArrowheads="1"/>
          </p:cNvSpPr>
          <p:nvPr>
            <p:ph idx="1"/>
          </p:nvPr>
        </p:nvSpPr>
        <p:spPr>
          <a:xfrm>
            <a:off x="382553" y="1159496"/>
            <a:ext cx="11485985" cy="5546103"/>
          </a:xfrm>
        </p:spPr>
        <p:txBody>
          <a:bodyPr/>
          <a:lstStyle/>
          <a:p>
            <a:pPr algn="ctr" eaLnBrk="1" hangingPunct="1">
              <a:lnSpc>
                <a:spcPct val="90000"/>
              </a:lnSpc>
              <a:spcAft>
                <a:spcPct val="30000"/>
              </a:spcAft>
              <a:buFont typeface="Wingdings" panose="05000000000000000000" pitchFamily="2" charset="2"/>
              <a:buNone/>
              <a:defRPr/>
            </a:pPr>
            <a:r>
              <a:rPr lang="en-US" sz="3600" dirty="0">
                <a:solidFill>
                  <a:srgbClr val="00FFFF"/>
                </a:solidFill>
              </a:rPr>
              <a:t>Ambiguity = RISK</a:t>
            </a:r>
          </a:p>
          <a:p>
            <a:pPr eaLnBrk="1" hangingPunct="1">
              <a:lnSpc>
                <a:spcPct val="90000"/>
              </a:lnSpc>
              <a:spcBef>
                <a:spcPct val="0"/>
              </a:spcBef>
              <a:spcAft>
                <a:spcPct val="35000"/>
              </a:spcAft>
              <a:buFont typeface="Webdings" pitchFamily="18" charset="2"/>
              <a:buBlip>
                <a:blip r:embed="rId3"/>
              </a:buBlip>
              <a:defRPr/>
            </a:pPr>
            <a:r>
              <a:rPr lang="en-US" sz="3200" dirty="0"/>
              <a:t>Ambiguity means lack of clarity</a:t>
            </a:r>
          </a:p>
          <a:p>
            <a:pPr lvl="1" eaLnBrk="1" hangingPunct="1">
              <a:lnSpc>
                <a:spcPct val="90000"/>
              </a:lnSpc>
              <a:spcBef>
                <a:spcPct val="0"/>
              </a:spcBef>
              <a:spcAft>
                <a:spcPct val="35000"/>
              </a:spcAft>
              <a:buFont typeface="Arial" pitchFamily="34" charset="0"/>
              <a:buChar char="–"/>
              <a:defRPr/>
            </a:pPr>
            <a:r>
              <a:rPr lang="en-US" sz="2800" dirty="0"/>
              <a:t>There are 2 or more reasonable interpretations of a given set of words</a:t>
            </a:r>
          </a:p>
          <a:p>
            <a:pPr eaLnBrk="1" hangingPunct="1">
              <a:lnSpc>
                <a:spcPct val="90000"/>
              </a:lnSpc>
              <a:spcBef>
                <a:spcPct val="0"/>
              </a:spcBef>
              <a:spcAft>
                <a:spcPct val="35000"/>
              </a:spcAft>
              <a:buFont typeface="Webdings" pitchFamily="18" charset="2"/>
              <a:buBlip>
                <a:blip r:embed="rId3"/>
              </a:buBlip>
              <a:defRPr/>
            </a:pPr>
            <a:r>
              <a:rPr lang="en-US" sz="3200" dirty="0"/>
              <a:t>Ambiguity creates confusion</a:t>
            </a:r>
          </a:p>
          <a:p>
            <a:pPr eaLnBrk="1" hangingPunct="1">
              <a:lnSpc>
                <a:spcPct val="90000"/>
              </a:lnSpc>
              <a:spcBef>
                <a:spcPct val="0"/>
              </a:spcBef>
              <a:spcAft>
                <a:spcPct val="35000"/>
              </a:spcAft>
              <a:buFont typeface="Webdings" pitchFamily="18" charset="2"/>
              <a:buBlip>
                <a:blip r:embed="rId3"/>
              </a:buBlip>
              <a:defRPr/>
            </a:pPr>
            <a:r>
              <a:rPr lang="en-US" sz="3200" dirty="0"/>
              <a:t>It creates the potential for:</a:t>
            </a:r>
          </a:p>
          <a:p>
            <a:pPr lvl="1" eaLnBrk="1" hangingPunct="1">
              <a:lnSpc>
                <a:spcPct val="90000"/>
              </a:lnSpc>
              <a:spcBef>
                <a:spcPct val="0"/>
              </a:spcBef>
              <a:spcAft>
                <a:spcPct val="35000"/>
              </a:spcAft>
              <a:buFont typeface="Arial" pitchFamily="34" charset="0"/>
              <a:buChar char="–"/>
              <a:defRPr/>
            </a:pPr>
            <a:r>
              <a:rPr lang="en-US" sz="2800" dirty="0"/>
              <a:t>Having to award to a vendor you didn’t want</a:t>
            </a:r>
          </a:p>
          <a:p>
            <a:pPr lvl="1" eaLnBrk="1" hangingPunct="1">
              <a:lnSpc>
                <a:spcPct val="90000"/>
              </a:lnSpc>
              <a:spcBef>
                <a:spcPct val="0"/>
              </a:spcBef>
              <a:spcAft>
                <a:spcPct val="35000"/>
              </a:spcAft>
              <a:buFont typeface="Arial" pitchFamily="34" charset="0"/>
              <a:buChar char="–"/>
              <a:defRPr/>
            </a:pPr>
            <a:r>
              <a:rPr lang="en-US" sz="2800" dirty="0"/>
              <a:t>Performance problems later, including contract claims</a:t>
            </a:r>
            <a:endParaRPr lang="en-US" sz="2800" u="sng" dirty="0"/>
          </a:p>
          <a:p>
            <a:pPr eaLnBrk="1" hangingPunct="1">
              <a:lnSpc>
                <a:spcPct val="90000"/>
              </a:lnSpc>
              <a:spcBef>
                <a:spcPct val="0"/>
              </a:spcBef>
              <a:spcAft>
                <a:spcPct val="35000"/>
              </a:spcAft>
              <a:buFont typeface="Webdings" pitchFamily="18" charset="2"/>
              <a:buBlip>
                <a:blip r:embed="rId3"/>
              </a:buBlip>
              <a:defRPr/>
            </a:pPr>
            <a:r>
              <a:rPr lang="en-US" sz="3200" dirty="0"/>
              <a:t>It is bad &amp; should be avoided</a:t>
            </a:r>
          </a:p>
        </p:txBody>
      </p:sp>
      <p:sp>
        <p:nvSpPr>
          <p:cNvPr id="7" name="Footer Placeholder 3">
            <a:extLst>
              <a:ext uri="{FF2B5EF4-FFF2-40B4-BE49-F238E27FC236}">
                <a16:creationId xmlns:a16="http://schemas.microsoft.com/office/drawing/2014/main" id="{32714A5A-3C22-41BC-8379-7B0E3F864A7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8" name="Slide Number Placeholder 4">
            <a:extLst>
              <a:ext uri="{FF2B5EF4-FFF2-40B4-BE49-F238E27FC236}">
                <a16:creationId xmlns:a16="http://schemas.microsoft.com/office/drawing/2014/main" id="{F27DAB81-177B-49DC-8B8C-AFA657575F8A}"/>
              </a:ext>
            </a:extLst>
          </p:cNvPr>
          <p:cNvSpPr>
            <a:spLocks noGrp="1"/>
          </p:cNvSpPr>
          <p:nvPr>
            <p:ph type="sldNum" sz="quarter" idx="12"/>
          </p:nvPr>
        </p:nvSpPr>
        <p:spPr/>
        <p:txBody>
          <a:bodyPr/>
          <a:lstStyle/>
          <a:p>
            <a:pPr>
              <a:defRPr/>
            </a:pPr>
            <a:fld id="{ED7BAB31-0B95-42C2-A8D9-EF463759DBEE}" type="slidenum">
              <a:rPr lang="en-US" altLang="en-US"/>
              <a:pPr>
                <a:defRPr/>
              </a:pPr>
              <a:t>60</a:t>
            </a:fld>
            <a:endParaRPr lang="en-US" altLang="en-US" dirty="0"/>
          </a:p>
        </p:txBody>
      </p:sp>
      <p:sp>
        <p:nvSpPr>
          <p:cNvPr id="5" name="Footer Placeholder 3">
            <a:extLst>
              <a:ext uri="{FF2B5EF4-FFF2-40B4-BE49-F238E27FC236}">
                <a16:creationId xmlns:a16="http://schemas.microsoft.com/office/drawing/2014/main" id="{6C09F503-532E-41E1-9DD0-B133BDA66BE7}"/>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6" name="Slide Number Placeholder 4">
            <a:extLst>
              <a:ext uri="{FF2B5EF4-FFF2-40B4-BE49-F238E27FC236}">
                <a16:creationId xmlns:a16="http://schemas.microsoft.com/office/drawing/2014/main" id="{50560DB4-0F4E-4788-9100-BD7F88B7BA2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D58469F4-0421-4244-8460-1EEE454AFD01}" type="slidenum">
              <a:rPr lang="en-US" altLang="en-US" sz="1200">
                <a:effectLst>
                  <a:outerShdw blurRad="38100" dist="38100" dir="2700000" algn="tl">
                    <a:srgbClr val="000000"/>
                  </a:outerShdw>
                </a:effectLst>
              </a:rPr>
              <a:pPr algn="r" eaLnBrk="1" hangingPunct="1">
                <a:defRPr/>
              </a:pPr>
              <a:t>60</a:t>
            </a:fld>
            <a:endParaRPr lang="en-US" altLang="en-US" sz="1200" dirty="0">
              <a:effectLst>
                <a:outerShdw blurRad="38100" dist="38100" dir="2700000" algn="tl">
                  <a:srgbClr val="000000"/>
                </a:outerShdw>
              </a:effectLst>
            </a:endParaRPr>
          </a:p>
        </p:txBody>
      </p:sp>
      <p:sp>
        <p:nvSpPr>
          <p:cNvPr id="866312" name="Text Box 4">
            <a:extLst>
              <a:ext uri="{FF2B5EF4-FFF2-40B4-BE49-F238E27FC236}">
                <a16:creationId xmlns:a16="http://schemas.microsoft.com/office/drawing/2014/main" id="{40B5F1D2-0E83-49B1-B0B1-D321F3ED5EF8}"/>
              </a:ext>
            </a:extLst>
          </p:cNvPr>
          <p:cNvSpPr txBox="1">
            <a:spLocks noChangeArrowheads="1"/>
          </p:cNvSpPr>
          <p:nvPr/>
        </p:nvSpPr>
        <p:spPr bwMode="auto">
          <a:xfrm>
            <a:off x="2057400" y="3048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90000"/>
              <a:buFont typeface="Wingdings" panose="05000000000000000000" pitchFamily="2" charset="2"/>
              <a:buBlip>
                <a:blip r:embed="rId3"/>
              </a:buBlip>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accent2"/>
              </a:buClr>
              <a:buSzPct val="90000"/>
              <a:buFont typeface="Wingdings" panose="05000000000000000000" pitchFamily="2" charset="2"/>
              <a:buBlip>
                <a:blip r:embed="rId4"/>
              </a:buBlip>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folHlink"/>
              </a:buClr>
              <a:buSzPct val="90000"/>
              <a:buFont typeface="Wingdings" panose="05000000000000000000" pitchFamily="2" charset="2"/>
              <a:buBlip>
                <a:blip r:embed="rId5"/>
              </a:buBlip>
              <a:defRPr sz="2000">
                <a:solidFill>
                  <a:schemeClr val="tx1"/>
                </a:solidFill>
                <a:latin typeface="Arial" panose="020B0604020202020204" pitchFamily="34" charset="0"/>
              </a:defRPr>
            </a:lvl9pPr>
          </a:lstStyle>
          <a:p>
            <a:pPr>
              <a:spcBef>
                <a:spcPct val="0"/>
              </a:spcBef>
              <a:buClrTx/>
              <a:buSzTx/>
              <a:buFontTx/>
              <a:buNone/>
            </a:pPr>
            <a:endParaRPr lang="en-US" altLang="en-US" sz="1800" dirty="0"/>
          </a:p>
        </p:txBody>
      </p:sp>
    </p:spTree>
    <p:extLst>
      <p:ext uri="{BB962C8B-B14F-4D97-AF65-F5344CB8AC3E}">
        <p14:creationId xmlns:p14="http://schemas.microsoft.com/office/powerpoint/2010/main" val="257927769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9618" name="Rectangle 2">
            <a:extLst>
              <a:ext uri="{FF2B5EF4-FFF2-40B4-BE49-F238E27FC236}">
                <a16:creationId xmlns:a16="http://schemas.microsoft.com/office/drawing/2014/main" id="{75B5EB4D-0939-436D-9D68-1D285A82B1DE}"/>
              </a:ext>
            </a:extLst>
          </p:cNvPr>
          <p:cNvSpPr>
            <a:spLocks noGrp="1" noChangeArrowheads="1"/>
          </p:cNvSpPr>
          <p:nvPr>
            <p:ph type="title"/>
          </p:nvPr>
        </p:nvSpPr>
        <p:spPr>
          <a:xfrm>
            <a:off x="1828800" y="228600"/>
            <a:ext cx="8382000" cy="609600"/>
          </a:xfrm>
        </p:spPr>
        <p:txBody>
          <a:bodyPr>
            <a:normAutofit fontScale="90000"/>
          </a:bodyPr>
          <a:lstStyle/>
          <a:p>
            <a:pPr eaLnBrk="1" hangingPunct="1">
              <a:defRPr/>
            </a:pPr>
            <a:r>
              <a:rPr lang="en-US" sz="4000" dirty="0">
                <a:solidFill>
                  <a:srgbClr val="FFFF00"/>
                </a:solidFill>
              </a:rPr>
              <a:t>Latent Ambiguity</a:t>
            </a:r>
          </a:p>
        </p:txBody>
      </p:sp>
      <p:sp>
        <p:nvSpPr>
          <p:cNvPr id="870407" name="Rectangle 3">
            <a:extLst>
              <a:ext uri="{FF2B5EF4-FFF2-40B4-BE49-F238E27FC236}">
                <a16:creationId xmlns:a16="http://schemas.microsoft.com/office/drawing/2014/main" id="{A653E62E-B76D-415C-9834-F00F94EDD0B7}"/>
              </a:ext>
            </a:extLst>
          </p:cNvPr>
          <p:cNvSpPr>
            <a:spLocks noGrp="1" noChangeArrowheads="1"/>
          </p:cNvSpPr>
          <p:nvPr>
            <p:ph idx="1"/>
          </p:nvPr>
        </p:nvSpPr>
        <p:spPr>
          <a:xfrm>
            <a:off x="382553" y="990599"/>
            <a:ext cx="11485985" cy="5428861"/>
          </a:xfrm>
        </p:spPr>
        <p:txBody>
          <a:bodyPr>
            <a:normAutofit/>
          </a:bodyPr>
          <a:lstStyle/>
          <a:p>
            <a:pPr marL="455613" indent="-455613">
              <a:lnSpc>
                <a:spcPct val="85000"/>
              </a:lnSpc>
              <a:spcAft>
                <a:spcPts val="600"/>
              </a:spcAft>
              <a:buBlip>
                <a:blip r:embed="rId3"/>
              </a:buBlip>
            </a:pPr>
            <a:r>
              <a:rPr lang="en-US" altLang="en-US" sz="3600" dirty="0">
                <a:solidFill>
                  <a:srgbClr val="66FFFF"/>
                </a:solidFill>
              </a:rPr>
              <a:t>Latent = Hidden</a:t>
            </a:r>
          </a:p>
          <a:p>
            <a:pPr marL="455613" indent="-455613">
              <a:lnSpc>
                <a:spcPct val="85000"/>
              </a:lnSpc>
              <a:spcAft>
                <a:spcPts val="600"/>
              </a:spcAft>
              <a:buBlip>
                <a:blip r:embed="rId3"/>
              </a:buBlip>
            </a:pPr>
            <a:r>
              <a:rPr lang="en-US" altLang="en-US" sz="3200" dirty="0">
                <a:effectLst/>
              </a:rPr>
              <a:t>It isn’t obvious before the contract award that there is an ambiguity</a:t>
            </a:r>
          </a:p>
          <a:p>
            <a:pPr marL="855663" lvl="1">
              <a:lnSpc>
                <a:spcPct val="85000"/>
              </a:lnSpc>
              <a:spcAft>
                <a:spcPts val="600"/>
              </a:spcAft>
            </a:pPr>
            <a:r>
              <a:rPr lang="en-US" altLang="en-US" sz="2800" dirty="0">
                <a:effectLst/>
              </a:rPr>
              <a:t>Usually it is sometime after the contract is being performed that the State and the contractor discover that they have different interpretations for a given contract provision</a:t>
            </a:r>
          </a:p>
          <a:p>
            <a:pPr marL="455613" indent="-455613">
              <a:lnSpc>
                <a:spcPct val="85000"/>
              </a:lnSpc>
              <a:spcAft>
                <a:spcPts val="600"/>
              </a:spcAft>
              <a:buBlip>
                <a:blip r:embed="rId3"/>
              </a:buBlip>
            </a:pPr>
            <a:r>
              <a:rPr lang="en-US" altLang="en-US" sz="3200" dirty="0">
                <a:solidFill>
                  <a:srgbClr val="FFCC66"/>
                </a:solidFill>
                <a:effectLst/>
              </a:rPr>
              <a:t>Questions of latent ambiguity are decided </a:t>
            </a:r>
            <a:r>
              <a:rPr lang="en-US" altLang="en-US" sz="3200" u="sng" dirty="0">
                <a:solidFill>
                  <a:srgbClr val="FFCC66"/>
                </a:solidFill>
                <a:effectLst/>
              </a:rPr>
              <a:t>against the drafter </a:t>
            </a:r>
          </a:p>
          <a:p>
            <a:pPr marL="855663" lvl="1">
              <a:lnSpc>
                <a:spcPct val="85000"/>
              </a:lnSpc>
              <a:spcAft>
                <a:spcPts val="600"/>
              </a:spcAft>
            </a:pPr>
            <a:r>
              <a:rPr lang="en-US" altLang="en-US" sz="2800" dirty="0">
                <a:effectLst/>
              </a:rPr>
              <a:t>Specifications are drafted by the State</a:t>
            </a:r>
          </a:p>
          <a:p>
            <a:pPr marL="1198563" lvl="2">
              <a:lnSpc>
                <a:spcPct val="85000"/>
              </a:lnSpc>
              <a:spcAft>
                <a:spcPts val="600"/>
              </a:spcAft>
              <a:buBlip>
                <a:blip r:embed="rId4"/>
              </a:buBlip>
            </a:pPr>
            <a:r>
              <a:rPr lang="en-US" altLang="en-US" dirty="0">
                <a:effectLst/>
              </a:rPr>
              <a:t> </a:t>
            </a:r>
            <a:r>
              <a:rPr lang="en-US" altLang="en-US" sz="2400" dirty="0">
                <a:effectLst/>
              </a:rPr>
              <a:t>Even if there is a statement in the solicitation that neither party is the primary drafter</a:t>
            </a:r>
          </a:p>
        </p:txBody>
      </p:sp>
      <p:sp>
        <p:nvSpPr>
          <p:cNvPr id="6" name="Footer Placeholder 3">
            <a:extLst>
              <a:ext uri="{FF2B5EF4-FFF2-40B4-BE49-F238E27FC236}">
                <a16:creationId xmlns:a16="http://schemas.microsoft.com/office/drawing/2014/main" id="{9E9490C8-5A8D-4688-BE7A-69542799B90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BD4FDDF-59A4-4AD2-A91A-EFF4C191DE6E}"/>
              </a:ext>
            </a:extLst>
          </p:cNvPr>
          <p:cNvSpPr>
            <a:spLocks noGrp="1"/>
          </p:cNvSpPr>
          <p:nvPr>
            <p:ph type="sldNum" sz="quarter" idx="12"/>
          </p:nvPr>
        </p:nvSpPr>
        <p:spPr/>
        <p:txBody>
          <a:bodyPr/>
          <a:lstStyle/>
          <a:p>
            <a:pPr>
              <a:defRPr/>
            </a:pPr>
            <a:fld id="{C014A531-C569-440B-96D3-D9E2E862D547}" type="slidenum">
              <a:rPr lang="en-US" altLang="en-US"/>
              <a:pPr>
                <a:defRPr/>
              </a:pPr>
              <a:t>61</a:t>
            </a:fld>
            <a:endParaRPr lang="en-US" altLang="en-US" dirty="0"/>
          </a:p>
        </p:txBody>
      </p:sp>
      <p:sp>
        <p:nvSpPr>
          <p:cNvPr id="4" name="Footer Placeholder 3">
            <a:extLst>
              <a:ext uri="{FF2B5EF4-FFF2-40B4-BE49-F238E27FC236}">
                <a16:creationId xmlns:a16="http://schemas.microsoft.com/office/drawing/2014/main" id="{8DD897FC-8145-45F1-A4D8-A6F42DA1CF43}"/>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39A001FD-73FA-4820-B7C3-5D5A538AE3A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8E41912A-CC7E-47FD-A267-4963DC1E322F}" type="slidenum">
              <a:rPr lang="en-US" altLang="en-US" sz="1200">
                <a:effectLst>
                  <a:outerShdw blurRad="38100" dist="38100" dir="2700000" algn="tl">
                    <a:srgbClr val="000000"/>
                  </a:outerShdw>
                </a:effectLst>
              </a:rPr>
              <a:pPr algn="r" eaLnBrk="1" hangingPunct="1">
                <a:defRPr/>
              </a:pPr>
              <a:t>61</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32960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1666" name="Rectangle 2">
            <a:extLst>
              <a:ext uri="{FF2B5EF4-FFF2-40B4-BE49-F238E27FC236}">
                <a16:creationId xmlns:a16="http://schemas.microsoft.com/office/drawing/2014/main" id="{20B5D4E8-8F0D-4959-B4C3-29023C4F22E0}"/>
              </a:ext>
            </a:extLst>
          </p:cNvPr>
          <p:cNvSpPr>
            <a:spLocks noGrp="1" noChangeArrowheads="1"/>
          </p:cNvSpPr>
          <p:nvPr>
            <p:ph type="title"/>
          </p:nvPr>
        </p:nvSpPr>
        <p:spPr/>
        <p:txBody>
          <a:bodyPr/>
          <a:lstStyle/>
          <a:p>
            <a:pPr eaLnBrk="1" hangingPunct="1">
              <a:defRPr/>
            </a:pPr>
            <a:r>
              <a:rPr lang="en-US" sz="4000" dirty="0">
                <a:solidFill>
                  <a:srgbClr val="FFFF00"/>
                </a:solidFill>
              </a:rPr>
              <a:t>Latent Ambiguity</a:t>
            </a:r>
            <a:r>
              <a:rPr lang="en-US" sz="3200" dirty="0">
                <a:solidFill>
                  <a:srgbClr val="FFFF00"/>
                </a:solidFill>
              </a:rPr>
              <a:t> </a:t>
            </a:r>
            <a:r>
              <a:rPr lang="en-US" sz="2400" dirty="0">
                <a:solidFill>
                  <a:srgbClr val="FFFF00"/>
                </a:solidFill>
              </a:rPr>
              <a:t>(Cont’d)</a:t>
            </a:r>
          </a:p>
        </p:txBody>
      </p:sp>
      <p:sp>
        <p:nvSpPr>
          <p:cNvPr id="3441667" name="Rectangle 3">
            <a:extLst>
              <a:ext uri="{FF2B5EF4-FFF2-40B4-BE49-F238E27FC236}">
                <a16:creationId xmlns:a16="http://schemas.microsoft.com/office/drawing/2014/main" id="{B791945A-6AC9-4F78-A439-BF247C27A421}"/>
              </a:ext>
            </a:extLst>
          </p:cNvPr>
          <p:cNvSpPr>
            <a:spLocks noGrp="1" noChangeArrowheads="1"/>
          </p:cNvSpPr>
          <p:nvPr>
            <p:ph idx="1"/>
          </p:nvPr>
        </p:nvSpPr>
        <p:spPr>
          <a:xfrm>
            <a:off x="233265" y="1418734"/>
            <a:ext cx="11728580" cy="4907420"/>
          </a:xfrm>
        </p:spPr>
        <p:txBody>
          <a:bodyPr>
            <a:normAutofit/>
          </a:bodyPr>
          <a:lstStyle/>
          <a:p>
            <a:pPr eaLnBrk="1" hangingPunct="1">
              <a:spcBef>
                <a:spcPct val="0"/>
              </a:spcBef>
              <a:spcAft>
                <a:spcPct val="35000"/>
              </a:spcAft>
              <a:buClr>
                <a:srgbClr val="FF0000"/>
              </a:buClr>
              <a:buFontTx/>
              <a:buChar char="•"/>
              <a:defRPr/>
            </a:pPr>
            <a:r>
              <a:rPr lang="en-US" sz="3200" dirty="0"/>
              <a:t>A vendor doesn’t have to prove that its interpretation of the contract provision at issue is the </a:t>
            </a:r>
            <a:r>
              <a:rPr lang="en-US" sz="3200" b="1" u="sng" dirty="0">
                <a:solidFill>
                  <a:srgbClr val="00FFFF"/>
                </a:solidFill>
              </a:rPr>
              <a:t>most</a:t>
            </a:r>
            <a:r>
              <a:rPr lang="en-US" sz="3200" b="1" dirty="0">
                <a:solidFill>
                  <a:srgbClr val="FFCC00"/>
                </a:solidFill>
              </a:rPr>
              <a:t> </a:t>
            </a:r>
            <a:r>
              <a:rPr lang="en-US" sz="3200" dirty="0"/>
              <a:t>reasonable one</a:t>
            </a:r>
          </a:p>
          <a:p>
            <a:pPr eaLnBrk="1" hangingPunct="1">
              <a:spcBef>
                <a:spcPct val="0"/>
              </a:spcBef>
              <a:spcAft>
                <a:spcPct val="35000"/>
              </a:spcAft>
              <a:buClr>
                <a:srgbClr val="FF0000"/>
              </a:buClr>
              <a:buFontTx/>
              <a:buChar char="•"/>
              <a:defRPr/>
            </a:pPr>
            <a:r>
              <a:rPr lang="en-US" sz="3200" dirty="0"/>
              <a:t>It only has to prove that its interpretation is a </a:t>
            </a:r>
            <a:r>
              <a:rPr lang="en-US" sz="3200" dirty="0">
                <a:solidFill>
                  <a:schemeClr val="accent4"/>
                </a:solidFill>
              </a:rPr>
              <a:t>reasonable </a:t>
            </a:r>
            <a:r>
              <a:rPr lang="en-US" sz="3200" dirty="0"/>
              <a:t>interpretation</a:t>
            </a:r>
          </a:p>
          <a:p>
            <a:pPr eaLnBrk="1" hangingPunct="1">
              <a:spcBef>
                <a:spcPct val="0"/>
              </a:spcBef>
              <a:spcAft>
                <a:spcPct val="35000"/>
              </a:spcAft>
              <a:buClr>
                <a:srgbClr val="FF0000"/>
              </a:buClr>
              <a:buFontTx/>
              <a:buChar char="•"/>
              <a:defRPr/>
            </a:pPr>
            <a:r>
              <a:rPr lang="en-US" sz="3200" dirty="0"/>
              <a:t>Once it is determined that the vendor’s interpretation is reasonable</a:t>
            </a:r>
          </a:p>
          <a:p>
            <a:pPr lvl="1" eaLnBrk="1" hangingPunct="1">
              <a:spcBef>
                <a:spcPct val="0"/>
              </a:spcBef>
              <a:spcAft>
                <a:spcPct val="35000"/>
              </a:spcAft>
              <a:buClr>
                <a:srgbClr val="FF0000"/>
              </a:buClr>
              <a:buFontTx/>
              <a:buChar char="•"/>
              <a:defRPr/>
            </a:pPr>
            <a:r>
              <a:rPr lang="en-US" sz="2800" dirty="0"/>
              <a:t>That interpretation prevails</a:t>
            </a:r>
          </a:p>
        </p:txBody>
      </p:sp>
      <p:sp>
        <p:nvSpPr>
          <p:cNvPr id="6" name="Footer Placeholder 3">
            <a:extLst>
              <a:ext uri="{FF2B5EF4-FFF2-40B4-BE49-F238E27FC236}">
                <a16:creationId xmlns:a16="http://schemas.microsoft.com/office/drawing/2014/main" id="{26052162-5473-496B-B521-8EB841155917}"/>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3ECA8B70-0506-4240-B176-E19046DDF41A}"/>
              </a:ext>
            </a:extLst>
          </p:cNvPr>
          <p:cNvSpPr>
            <a:spLocks noGrp="1"/>
          </p:cNvSpPr>
          <p:nvPr>
            <p:ph type="sldNum" sz="quarter" idx="12"/>
          </p:nvPr>
        </p:nvSpPr>
        <p:spPr/>
        <p:txBody>
          <a:bodyPr/>
          <a:lstStyle/>
          <a:p>
            <a:pPr>
              <a:defRPr/>
            </a:pPr>
            <a:fld id="{24A349B6-F97D-4047-8DE8-71D745CC0DC6}" type="slidenum">
              <a:rPr lang="en-US" altLang="en-US"/>
              <a:pPr>
                <a:defRPr/>
              </a:pPr>
              <a:t>62</a:t>
            </a:fld>
            <a:endParaRPr lang="en-US" altLang="en-US" dirty="0"/>
          </a:p>
        </p:txBody>
      </p:sp>
      <p:sp>
        <p:nvSpPr>
          <p:cNvPr id="4" name="Footer Placeholder 3">
            <a:extLst>
              <a:ext uri="{FF2B5EF4-FFF2-40B4-BE49-F238E27FC236}">
                <a16:creationId xmlns:a16="http://schemas.microsoft.com/office/drawing/2014/main" id="{61E07974-C536-4050-8B1C-199A0B0C372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5800E035-57D7-4849-94DC-4837E94532B9}"/>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F380CA3B-8703-419A-874B-33923759469D}" type="slidenum">
              <a:rPr lang="en-US" altLang="en-US" sz="1200">
                <a:effectLst>
                  <a:outerShdw blurRad="38100" dist="38100" dir="2700000" algn="tl">
                    <a:srgbClr val="000000"/>
                  </a:outerShdw>
                </a:effectLst>
              </a:rPr>
              <a:pPr algn="r" eaLnBrk="1" hangingPunct="1">
                <a:defRPr/>
              </a:pPr>
              <a:t>62</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1862623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2690" name="Rectangle 2">
            <a:extLst>
              <a:ext uri="{FF2B5EF4-FFF2-40B4-BE49-F238E27FC236}">
                <a16:creationId xmlns:a16="http://schemas.microsoft.com/office/drawing/2014/main" id="{364F4580-85CB-470B-914C-D76268285D82}"/>
              </a:ext>
            </a:extLst>
          </p:cNvPr>
          <p:cNvSpPr>
            <a:spLocks noGrp="1" noChangeArrowheads="1"/>
          </p:cNvSpPr>
          <p:nvPr>
            <p:ph type="title"/>
          </p:nvPr>
        </p:nvSpPr>
        <p:spPr>
          <a:xfrm>
            <a:off x="1828800" y="304800"/>
            <a:ext cx="8382000" cy="609600"/>
          </a:xfrm>
        </p:spPr>
        <p:txBody>
          <a:bodyPr>
            <a:normAutofit fontScale="90000"/>
          </a:bodyPr>
          <a:lstStyle/>
          <a:p>
            <a:pPr eaLnBrk="1" hangingPunct="1">
              <a:defRPr/>
            </a:pPr>
            <a:r>
              <a:rPr lang="en-US" sz="4000" dirty="0">
                <a:solidFill>
                  <a:srgbClr val="FFFF00"/>
                </a:solidFill>
              </a:rPr>
              <a:t>Latent Ambiguity</a:t>
            </a:r>
            <a:r>
              <a:rPr lang="en-US" sz="3200" dirty="0">
                <a:solidFill>
                  <a:srgbClr val="FFFF00"/>
                </a:solidFill>
              </a:rPr>
              <a:t> </a:t>
            </a:r>
            <a:r>
              <a:rPr lang="en-US" sz="2400" dirty="0">
                <a:solidFill>
                  <a:srgbClr val="FFFF00"/>
                </a:solidFill>
              </a:rPr>
              <a:t>(Cont’d)</a:t>
            </a:r>
          </a:p>
        </p:txBody>
      </p:sp>
      <p:sp>
        <p:nvSpPr>
          <p:cNvPr id="3442691" name="Rectangle 3">
            <a:extLst>
              <a:ext uri="{FF2B5EF4-FFF2-40B4-BE49-F238E27FC236}">
                <a16:creationId xmlns:a16="http://schemas.microsoft.com/office/drawing/2014/main" id="{FCF07EC2-D484-4083-B77D-4D2F6C93F9F4}"/>
              </a:ext>
            </a:extLst>
          </p:cNvPr>
          <p:cNvSpPr>
            <a:spLocks noGrp="1" noChangeArrowheads="1"/>
          </p:cNvSpPr>
          <p:nvPr>
            <p:ph idx="1"/>
          </p:nvPr>
        </p:nvSpPr>
        <p:spPr>
          <a:xfrm>
            <a:off x="323463" y="1206631"/>
            <a:ext cx="11648578" cy="5270369"/>
          </a:xfrm>
        </p:spPr>
        <p:txBody>
          <a:bodyPr>
            <a:normAutofit/>
          </a:bodyPr>
          <a:lstStyle/>
          <a:p>
            <a:pPr marL="455613" indent="-455613">
              <a:lnSpc>
                <a:spcPct val="90000"/>
              </a:lnSpc>
              <a:spcBef>
                <a:spcPct val="0"/>
              </a:spcBef>
              <a:spcAft>
                <a:spcPct val="35000"/>
              </a:spcAft>
              <a:buClr>
                <a:srgbClr val="FF0000"/>
              </a:buClr>
              <a:buFontTx/>
              <a:buChar char="•"/>
              <a:defRPr/>
            </a:pPr>
            <a:r>
              <a:rPr lang="en-US" sz="3200" dirty="0"/>
              <a:t>Vendors can’t read our minds &amp; know what we wanted </a:t>
            </a:r>
          </a:p>
          <a:p>
            <a:pPr marL="455613" indent="-455613">
              <a:lnSpc>
                <a:spcPct val="90000"/>
              </a:lnSpc>
              <a:spcBef>
                <a:spcPct val="0"/>
              </a:spcBef>
              <a:spcAft>
                <a:spcPct val="35000"/>
              </a:spcAft>
              <a:buClr>
                <a:srgbClr val="FF0000"/>
              </a:buClr>
              <a:buFontTx/>
              <a:buChar char="•"/>
              <a:defRPr/>
            </a:pPr>
            <a:r>
              <a:rPr lang="en-US" sz="3200" dirty="0"/>
              <a:t>Or, they might purposely claim they didn’t understand</a:t>
            </a:r>
          </a:p>
          <a:p>
            <a:pPr marL="455613" indent="-455613">
              <a:lnSpc>
                <a:spcPct val="90000"/>
              </a:lnSpc>
              <a:spcBef>
                <a:spcPct val="0"/>
              </a:spcBef>
              <a:spcAft>
                <a:spcPct val="35000"/>
              </a:spcAft>
              <a:buClr>
                <a:srgbClr val="FF0000"/>
              </a:buClr>
              <a:buFontTx/>
              <a:buChar char="•"/>
              <a:defRPr/>
            </a:pPr>
            <a:r>
              <a:rPr lang="en-US" sz="3200" dirty="0"/>
              <a:t>Because we didn’t exert the time and effort to say it right, we can’t get what we want</a:t>
            </a:r>
          </a:p>
          <a:p>
            <a:pPr marL="455613" indent="-455613">
              <a:lnSpc>
                <a:spcPct val="90000"/>
              </a:lnSpc>
              <a:spcBef>
                <a:spcPct val="0"/>
              </a:spcBef>
              <a:spcAft>
                <a:spcPct val="35000"/>
              </a:spcAft>
              <a:buClr>
                <a:srgbClr val="FF0000"/>
              </a:buClr>
              <a:buFontTx/>
              <a:buChar char="•"/>
              <a:defRPr/>
            </a:pPr>
            <a:r>
              <a:rPr lang="en-US" sz="3200" dirty="0"/>
              <a:t>The lack of proper effort</a:t>
            </a:r>
          </a:p>
          <a:p>
            <a:pPr marL="855663" lvl="1">
              <a:lnSpc>
                <a:spcPct val="90000"/>
              </a:lnSpc>
              <a:spcBef>
                <a:spcPct val="0"/>
              </a:spcBef>
              <a:spcAft>
                <a:spcPct val="35000"/>
              </a:spcAft>
              <a:buClr>
                <a:srgbClr val="FF0000"/>
              </a:buClr>
              <a:buFontTx/>
              <a:buChar char="•"/>
              <a:defRPr/>
            </a:pPr>
            <a:r>
              <a:rPr lang="en-US" sz="2800" dirty="0"/>
              <a:t>Properly writing specifications </a:t>
            </a:r>
          </a:p>
          <a:p>
            <a:pPr marL="455613" indent="-455613">
              <a:lnSpc>
                <a:spcPct val="90000"/>
              </a:lnSpc>
              <a:spcBef>
                <a:spcPct val="0"/>
              </a:spcBef>
              <a:spcAft>
                <a:spcPct val="35000"/>
              </a:spcAft>
              <a:buClr>
                <a:srgbClr val="FF0000"/>
              </a:buClr>
              <a:buFontTx/>
              <a:buChar char="•"/>
              <a:defRPr/>
            </a:pPr>
            <a:r>
              <a:rPr lang="en-US" sz="3200" dirty="0"/>
              <a:t>Can come back to haunt us</a:t>
            </a:r>
          </a:p>
          <a:p>
            <a:pPr marL="855663" lvl="1">
              <a:lnSpc>
                <a:spcPct val="90000"/>
              </a:lnSpc>
              <a:spcBef>
                <a:spcPct val="0"/>
              </a:spcBef>
              <a:spcAft>
                <a:spcPct val="35000"/>
              </a:spcAft>
              <a:buClr>
                <a:srgbClr val="FF0000"/>
              </a:buClr>
              <a:buFontTx/>
              <a:buChar char="•"/>
              <a:defRPr/>
            </a:pPr>
            <a:r>
              <a:rPr lang="en-US" sz="2800" dirty="0"/>
              <a:t>Pay me now, or pay me later</a:t>
            </a:r>
          </a:p>
        </p:txBody>
      </p:sp>
      <p:sp>
        <p:nvSpPr>
          <p:cNvPr id="6" name="Footer Placeholder 3">
            <a:extLst>
              <a:ext uri="{FF2B5EF4-FFF2-40B4-BE49-F238E27FC236}">
                <a16:creationId xmlns:a16="http://schemas.microsoft.com/office/drawing/2014/main" id="{BCD28FD2-52B7-45BF-85A3-2D47BB4D258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A6917F4-F9CF-4982-9F0B-A055CBD97B4B}"/>
              </a:ext>
            </a:extLst>
          </p:cNvPr>
          <p:cNvSpPr>
            <a:spLocks noGrp="1"/>
          </p:cNvSpPr>
          <p:nvPr>
            <p:ph type="sldNum" sz="quarter" idx="12"/>
          </p:nvPr>
        </p:nvSpPr>
        <p:spPr/>
        <p:txBody>
          <a:bodyPr/>
          <a:lstStyle/>
          <a:p>
            <a:pPr>
              <a:defRPr/>
            </a:pPr>
            <a:fld id="{ADC9964E-FE66-42FD-9151-DE41A87E2427}" type="slidenum">
              <a:rPr lang="en-US" altLang="en-US"/>
              <a:pPr>
                <a:defRPr/>
              </a:pPr>
              <a:t>63</a:t>
            </a:fld>
            <a:endParaRPr lang="en-US" altLang="en-US" dirty="0"/>
          </a:p>
        </p:txBody>
      </p:sp>
      <p:sp>
        <p:nvSpPr>
          <p:cNvPr id="4" name="Footer Placeholder 3">
            <a:extLst>
              <a:ext uri="{FF2B5EF4-FFF2-40B4-BE49-F238E27FC236}">
                <a16:creationId xmlns:a16="http://schemas.microsoft.com/office/drawing/2014/main" id="{6ECDC0F9-F3C0-4609-8A55-A5AF02A4E6BF}"/>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859790F4-EFFB-4E0A-9258-ADA96D5AB87A}"/>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7E0112B4-1613-42A2-B4E4-3416E516F941}" type="slidenum">
              <a:rPr lang="en-US" altLang="en-US" sz="1200">
                <a:effectLst>
                  <a:outerShdw blurRad="38100" dist="38100" dir="2700000" algn="tl">
                    <a:srgbClr val="000000"/>
                  </a:outerShdw>
                </a:effectLst>
              </a:rPr>
              <a:pPr algn="r" eaLnBrk="1" hangingPunct="1">
                <a:defRPr/>
              </a:pPr>
              <a:t>63</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0982152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4738" name="Rectangle 2">
            <a:extLst>
              <a:ext uri="{FF2B5EF4-FFF2-40B4-BE49-F238E27FC236}">
                <a16:creationId xmlns:a16="http://schemas.microsoft.com/office/drawing/2014/main" id="{BB17391B-57DA-4134-93E6-C3E190BD570C}"/>
              </a:ext>
            </a:extLst>
          </p:cNvPr>
          <p:cNvSpPr>
            <a:spLocks noGrp="1" noChangeArrowheads="1"/>
          </p:cNvSpPr>
          <p:nvPr>
            <p:ph type="title"/>
          </p:nvPr>
        </p:nvSpPr>
        <p:spPr>
          <a:xfrm>
            <a:off x="1828800" y="216816"/>
            <a:ext cx="8382000" cy="1078584"/>
          </a:xfrm>
        </p:spPr>
        <p:txBody>
          <a:bodyPr/>
          <a:lstStyle/>
          <a:p>
            <a:pPr eaLnBrk="1" hangingPunct="1">
              <a:defRPr/>
            </a:pPr>
            <a:r>
              <a:rPr lang="en-US" sz="4000" dirty="0">
                <a:solidFill>
                  <a:srgbClr val="FFFF00"/>
                </a:solidFill>
              </a:rPr>
              <a:t>Patent Ambiguity</a:t>
            </a:r>
          </a:p>
        </p:txBody>
      </p:sp>
      <p:sp>
        <p:nvSpPr>
          <p:cNvPr id="3444739" name="Rectangle 3">
            <a:extLst>
              <a:ext uri="{FF2B5EF4-FFF2-40B4-BE49-F238E27FC236}">
                <a16:creationId xmlns:a16="http://schemas.microsoft.com/office/drawing/2014/main" id="{B7D895F2-5EE8-4E57-B863-803736005B53}"/>
              </a:ext>
            </a:extLst>
          </p:cNvPr>
          <p:cNvSpPr>
            <a:spLocks noGrp="1" noChangeArrowheads="1"/>
          </p:cNvSpPr>
          <p:nvPr>
            <p:ph idx="1"/>
          </p:nvPr>
        </p:nvSpPr>
        <p:spPr>
          <a:xfrm>
            <a:off x="546755" y="1352746"/>
            <a:ext cx="10760697" cy="5352854"/>
          </a:xfrm>
        </p:spPr>
        <p:txBody>
          <a:bodyPr>
            <a:normAutofit fontScale="92500" lnSpcReduction="10000"/>
          </a:bodyPr>
          <a:lstStyle/>
          <a:p>
            <a:pPr marL="914400" lvl="2" indent="0" algn="ctr">
              <a:buNone/>
              <a:defRPr/>
            </a:pPr>
            <a:r>
              <a:rPr lang="en-US" sz="4000" dirty="0">
                <a:solidFill>
                  <a:srgbClr val="66FFFF"/>
                </a:solidFill>
              </a:rPr>
              <a:t>Patent = Obvious</a:t>
            </a:r>
          </a:p>
          <a:p>
            <a:pPr marL="455613" indent="-455613">
              <a:defRPr/>
            </a:pPr>
            <a:r>
              <a:rPr lang="en-US" sz="3200" dirty="0"/>
              <a:t>i.e., it is obvious to virtually anyone who reads a given solicitation provision that: </a:t>
            </a:r>
          </a:p>
          <a:p>
            <a:pPr marL="855663" lvl="1">
              <a:buFont typeface="Arial" pitchFamily="34" charset="0"/>
              <a:buChar char="–"/>
              <a:defRPr/>
            </a:pPr>
            <a:r>
              <a:rPr lang="en-US" sz="3000" dirty="0"/>
              <a:t>It simply doesn’t make sense; or,</a:t>
            </a:r>
          </a:p>
          <a:p>
            <a:pPr marL="855663" lvl="1">
              <a:buFont typeface="Arial" pitchFamily="34" charset="0"/>
              <a:buChar char="–"/>
              <a:defRPr/>
            </a:pPr>
            <a:r>
              <a:rPr lang="en-US" sz="3000" dirty="0"/>
              <a:t>There is more than 1 reasonable interpretation of what is being said</a:t>
            </a:r>
          </a:p>
          <a:p>
            <a:pPr marL="455613" indent="-455613">
              <a:defRPr/>
            </a:pPr>
            <a:r>
              <a:rPr lang="en-US" sz="3200" dirty="0"/>
              <a:t>For an obvious ambiguity, the duty is on the vendor to request clarification of the ambiguity </a:t>
            </a:r>
            <a:r>
              <a:rPr lang="en-US" sz="3200" u="sng" dirty="0"/>
              <a:t>before</a:t>
            </a:r>
            <a:r>
              <a:rPr lang="en-US" sz="3200" dirty="0"/>
              <a:t> the bid/proposal due date</a:t>
            </a:r>
          </a:p>
        </p:txBody>
      </p:sp>
      <p:sp>
        <p:nvSpPr>
          <p:cNvPr id="6" name="Footer Placeholder 3">
            <a:extLst>
              <a:ext uri="{FF2B5EF4-FFF2-40B4-BE49-F238E27FC236}">
                <a16:creationId xmlns:a16="http://schemas.microsoft.com/office/drawing/2014/main" id="{EDE58FEF-6185-4A98-B500-FC2F4CB36100}"/>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FCAB18B6-CF91-4463-AC67-3FC25CCB135C}"/>
              </a:ext>
            </a:extLst>
          </p:cNvPr>
          <p:cNvSpPr>
            <a:spLocks noGrp="1"/>
          </p:cNvSpPr>
          <p:nvPr>
            <p:ph type="sldNum" sz="quarter" idx="12"/>
          </p:nvPr>
        </p:nvSpPr>
        <p:spPr/>
        <p:txBody>
          <a:bodyPr/>
          <a:lstStyle/>
          <a:p>
            <a:pPr>
              <a:defRPr/>
            </a:pPr>
            <a:fld id="{0DE7DCEB-E78C-4D3B-A465-F81A377BC794}" type="slidenum">
              <a:rPr lang="en-US" altLang="en-US"/>
              <a:pPr>
                <a:defRPr/>
              </a:pPr>
              <a:t>64</a:t>
            </a:fld>
            <a:endParaRPr lang="en-US" altLang="en-US" dirty="0"/>
          </a:p>
        </p:txBody>
      </p:sp>
      <p:sp>
        <p:nvSpPr>
          <p:cNvPr id="4" name="Footer Placeholder 3">
            <a:extLst>
              <a:ext uri="{FF2B5EF4-FFF2-40B4-BE49-F238E27FC236}">
                <a16:creationId xmlns:a16="http://schemas.microsoft.com/office/drawing/2014/main" id="{1EE57083-F3AC-47AE-8304-F720BF0C4F2F}"/>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93A36BC7-8E19-4F94-AD59-3A9E2429973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A82185DF-7D58-4080-93AC-53943DF8E2CB}" type="slidenum">
              <a:rPr lang="en-US" altLang="en-US" sz="1200">
                <a:effectLst>
                  <a:outerShdw blurRad="38100" dist="38100" dir="2700000" algn="tl">
                    <a:srgbClr val="000000"/>
                  </a:outerShdw>
                </a:effectLst>
              </a:rPr>
              <a:pPr algn="r" eaLnBrk="1" hangingPunct="1">
                <a:defRPr/>
              </a:pPr>
              <a:t>64</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2413053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6786" name="Rectangle 2">
            <a:extLst>
              <a:ext uri="{FF2B5EF4-FFF2-40B4-BE49-F238E27FC236}">
                <a16:creationId xmlns:a16="http://schemas.microsoft.com/office/drawing/2014/main" id="{C60D05C1-869F-4C14-9061-B6B6889E8347}"/>
              </a:ext>
            </a:extLst>
          </p:cNvPr>
          <p:cNvSpPr>
            <a:spLocks noGrp="1" noChangeArrowheads="1"/>
          </p:cNvSpPr>
          <p:nvPr>
            <p:ph type="title"/>
          </p:nvPr>
        </p:nvSpPr>
        <p:spPr>
          <a:xfrm>
            <a:off x="1828800" y="254524"/>
            <a:ext cx="8382000" cy="904973"/>
          </a:xfrm>
        </p:spPr>
        <p:txBody>
          <a:bodyPr/>
          <a:lstStyle/>
          <a:p>
            <a:pPr eaLnBrk="1" hangingPunct="1">
              <a:defRPr/>
            </a:pPr>
            <a:r>
              <a:rPr lang="en-US" sz="4000" dirty="0">
                <a:solidFill>
                  <a:srgbClr val="FFFF00"/>
                </a:solidFill>
              </a:rPr>
              <a:t>Patent Ambiguity </a:t>
            </a:r>
            <a:r>
              <a:rPr lang="en-US" sz="2400" dirty="0">
                <a:solidFill>
                  <a:srgbClr val="FFFF00"/>
                </a:solidFill>
              </a:rPr>
              <a:t>(Cont’d)</a:t>
            </a:r>
          </a:p>
        </p:txBody>
      </p:sp>
      <p:sp>
        <p:nvSpPr>
          <p:cNvPr id="3446787" name="Rectangle 3">
            <a:extLst>
              <a:ext uri="{FF2B5EF4-FFF2-40B4-BE49-F238E27FC236}">
                <a16:creationId xmlns:a16="http://schemas.microsoft.com/office/drawing/2014/main" id="{8A022D6F-E113-48F2-872D-4705E19D1582}"/>
              </a:ext>
            </a:extLst>
          </p:cNvPr>
          <p:cNvSpPr>
            <a:spLocks noGrp="1" noChangeArrowheads="1"/>
          </p:cNvSpPr>
          <p:nvPr>
            <p:ph idx="1"/>
          </p:nvPr>
        </p:nvSpPr>
        <p:spPr>
          <a:xfrm>
            <a:off x="268664" y="1102935"/>
            <a:ext cx="11599874" cy="5557101"/>
          </a:xfrm>
        </p:spPr>
        <p:txBody>
          <a:bodyPr>
            <a:noAutofit/>
          </a:bodyPr>
          <a:lstStyle/>
          <a:p>
            <a:pPr marL="455613" indent="-455613">
              <a:lnSpc>
                <a:spcPct val="100000"/>
              </a:lnSpc>
              <a:spcBef>
                <a:spcPts val="1200"/>
              </a:spcBef>
              <a:spcAft>
                <a:spcPts val="600"/>
              </a:spcAft>
              <a:defRPr/>
            </a:pPr>
            <a:r>
              <a:rPr lang="en-US" sz="3200" dirty="0"/>
              <a:t>The vendor cannot just stay silent about the unclear wording and decide the wording means whatever the vendor thinks it means</a:t>
            </a:r>
          </a:p>
          <a:p>
            <a:pPr marL="855663" lvl="1">
              <a:lnSpc>
                <a:spcPct val="100000"/>
              </a:lnSpc>
              <a:spcBef>
                <a:spcPts val="1200"/>
              </a:spcBef>
              <a:spcAft>
                <a:spcPts val="600"/>
              </a:spcAft>
              <a:buFont typeface="Arial" pitchFamily="34" charset="0"/>
              <a:buChar char="–"/>
              <a:defRPr/>
            </a:pPr>
            <a:r>
              <a:rPr lang="en-US" sz="2800" dirty="0"/>
              <a:t>Which generally is whatever interpretation is most advantageous to the vendor </a:t>
            </a:r>
          </a:p>
          <a:p>
            <a:pPr marL="455613" indent="-455613">
              <a:lnSpc>
                <a:spcPct val="100000"/>
              </a:lnSpc>
              <a:spcBef>
                <a:spcPts val="1200"/>
              </a:spcBef>
              <a:spcAft>
                <a:spcPts val="600"/>
              </a:spcAft>
              <a:defRPr/>
            </a:pPr>
            <a:r>
              <a:rPr lang="en-US" sz="3200" dirty="0"/>
              <a:t>And assume that is what the State means</a:t>
            </a:r>
          </a:p>
          <a:p>
            <a:pPr marL="455613" indent="-455613">
              <a:lnSpc>
                <a:spcPct val="100000"/>
              </a:lnSpc>
              <a:spcBef>
                <a:spcPts val="1200"/>
              </a:spcBef>
              <a:spcAft>
                <a:spcPts val="600"/>
              </a:spcAft>
              <a:defRPr/>
            </a:pPr>
            <a:r>
              <a:rPr lang="en-US" sz="3200" dirty="0">
                <a:solidFill>
                  <a:srgbClr val="FFCC66"/>
                </a:solidFill>
              </a:rPr>
              <a:t>For an obvious ambiguity the State’s interpretation will prevail</a:t>
            </a:r>
          </a:p>
          <a:p>
            <a:pPr marL="855663" lvl="1">
              <a:lnSpc>
                <a:spcPct val="100000"/>
              </a:lnSpc>
              <a:spcBef>
                <a:spcPts val="1200"/>
              </a:spcBef>
              <a:spcAft>
                <a:spcPts val="600"/>
              </a:spcAft>
              <a:buFont typeface="Arial" pitchFamily="34" charset="0"/>
              <a:buChar char="–"/>
              <a:defRPr/>
            </a:pPr>
            <a:r>
              <a:rPr lang="en-US" sz="2800" dirty="0"/>
              <a:t>To encourage vendors to ask the next time</a:t>
            </a:r>
          </a:p>
        </p:txBody>
      </p:sp>
      <p:sp>
        <p:nvSpPr>
          <p:cNvPr id="6" name="Footer Placeholder 3">
            <a:extLst>
              <a:ext uri="{FF2B5EF4-FFF2-40B4-BE49-F238E27FC236}">
                <a16:creationId xmlns:a16="http://schemas.microsoft.com/office/drawing/2014/main" id="{5920DF2D-1B2F-4C1E-9AFD-12DD2AEEFF16}"/>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BBDBC16-4990-4A82-962A-4D7E35495BED}"/>
              </a:ext>
            </a:extLst>
          </p:cNvPr>
          <p:cNvSpPr>
            <a:spLocks noGrp="1"/>
          </p:cNvSpPr>
          <p:nvPr>
            <p:ph type="sldNum" sz="quarter" idx="12"/>
          </p:nvPr>
        </p:nvSpPr>
        <p:spPr/>
        <p:txBody>
          <a:bodyPr/>
          <a:lstStyle/>
          <a:p>
            <a:pPr>
              <a:defRPr/>
            </a:pPr>
            <a:fld id="{5DFE1FFA-99DA-4D47-A185-E484B5EA1CE6}" type="slidenum">
              <a:rPr lang="en-US" altLang="en-US"/>
              <a:pPr>
                <a:defRPr/>
              </a:pPr>
              <a:t>65</a:t>
            </a:fld>
            <a:endParaRPr lang="en-US" altLang="en-US" dirty="0"/>
          </a:p>
        </p:txBody>
      </p:sp>
      <p:sp>
        <p:nvSpPr>
          <p:cNvPr id="4" name="Footer Placeholder 3">
            <a:extLst>
              <a:ext uri="{FF2B5EF4-FFF2-40B4-BE49-F238E27FC236}">
                <a16:creationId xmlns:a16="http://schemas.microsoft.com/office/drawing/2014/main" id="{15500849-D582-4C4F-98CD-5D7BA3FA4CDE}"/>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04B2B305-B575-472C-A601-7DDDE430FC5D}"/>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7273D1D3-F3BB-4F04-9607-FD782F301167}" type="slidenum">
              <a:rPr lang="en-US" altLang="en-US" sz="1200">
                <a:effectLst>
                  <a:outerShdw blurRad="38100" dist="38100" dir="2700000" algn="tl">
                    <a:srgbClr val="000000"/>
                  </a:outerShdw>
                </a:effectLst>
              </a:rPr>
              <a:pPr algn="r" eaLnBrk="1" hangingPunct="1">
                <a:defRPr/>
              </a:pPr>
              <a:t>65</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7580254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11E29-CDFC-43E8-B34F-1C694B9C0A9B}"/>
              </a:ext>
            </a:extLst>
          </p:cNvPr>
          <p:cNvSpPr>
            <a:spLocks noGrp="1"/>
          </p:cNvSpPr>
          <p:nvPr>
            <p:ph type="title"/>
          </p:nvPr>
        </p:nvSpPr>
        <p:spPr/>
        <p:txBody>
          <a:bodyPr>
            <a:normAutofit fontScale="90000"/>
          </a:bodyPr>
          <a:lstStyle/>
          <a:p>
            <a:r>
              <a:rPr lang="en-US" dirty="0"/>
              <a:t>Patent ambiguity shouldn’t exist</a:t>
            </a:r>
          </a:p>
        </p:txBody>
      </p:sp>
      <p:sp>
        <p:nvSpPr>
          <p:cNvPr id="3" name="Content Placeholder 2">
            <a:extLst>
              <a:ext uri="{FF2B5EF4-FFF2-40B4-BE49-F238E27FC236}">
                <a16:creationId xmlns:a16="http://schemas.microsoft.com/office/drawing/2014/main" id="{46B5F9A6-5324-4D63-AEC7-47809030423B}"/>
              </a:ext>
            </a:extLst>
          </p:cNvPr>
          <p:cNvSpPr>
            <a:spLocks noGrp="1"/>
          </p:cNvSpPr>
          <p:nvPr>
            <p:ph idx="1"/>
          </p:nvPr>
        </p:nvSpPr>
        <p:spPr>
          <a:xfrm>
            <a:off x="847023" y="1424539"/>
            <a:ext cx="10587790" cy="4901615"/>
          </a:xfrm>
        </p:spPr>
        <p:txBody>
          <a:bodyPr/>
          <a:lstStyle/>
          <a:p>
            <a:r>
              <a:rPr lang="en-US" dirty="0"/>
              <a:t>There shouldn’t be an obvious ambiguity in specifications as of the awarding of the contract!</a:t>
            </a:r>
          </a:p>
          <a:p>
            <a:r>
              <a:rPr lang="en-US" dirty="0"/>
              <a:t>An obvious problem with the specifications should be identified and fixed before an award is made</a:t>
            </a:r>
          </a:p>
          <a:p>
            <a:pPr lvl="1"/>
            <a:r>
              <a:rPr lang="en-US" dirty="0"/>
              <a:t>Not fixing an obvious ambiguity is a form of negligence</a:t>
            </a:r>
          </a:p>
          <a:p>
            <a:endParaRPr lang="en-US" dirty="0"/>
          </a:p>
        </p:txBody>
      </p:sp>
      <p:sp>
        <p:nvSpPr>
          <p:cNvPr id="4" name="Footer Placeholder 3">
            <a:extLst>
              <a:ext uri="{FF2B5EF4-FFF2-40B4-BE49-F238E27FC236}">
                <a16:creationId xmlns:a16="http://schemas.microsoft.com/office/drawing/2014/main" id="{0B0B72D2-0038-4208-9988-D0F8F58B51C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1A3DEB32-B1D9-4B62-987E-F35900C84763}"/>
              </a:ext>
            </a:extLst>
          </p:cNvPr>
          <p:cNvSpPr>
            <a:spLocks noGrp="1"/>
          </p:cNvSpPr>
          <p:nvPr>
            <p:ph type="sldNum" sz="quarter" idx="12"/>
          </p:nvPr>
        </p:nvSpPr>
        <p:spPr/>
        <p:txBody>
          <a:bodyPr/>
          <a:lstStyle/>
          <a:p>
            <a:fld id="{D57F1E4F-1CFF-5643-939E-02111984F565}" type="slidenum">
              <a:rPr lang="en-US" smtClean="0"/>
              <a:t>66</a:t>
            </a:fld>
            <a:endParaRPr lang="en-US" dirty="0"/>
          </a:p>
        </p:txBody>
      </p:sp>
    </p:spTree>
    <p:extLst>
      <p:ext uri="{BB962C8B-B14F-4D97-AF65-F5344CB8AC3E}">
        <p14:creationId xmlns:p14="http://schemas.microsoft.com/office/powerpoint/2010/main" val="33573037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8B71-B00B-407F-BB53-6C13839AADB3}"/>
              </a:ext>
            </a:extLst>
          </p:cNvPr>
          <p:cNvSpPr>
            <a:spLocks noGrp="1"/>
          </p:cNvSpPr>
          <p:nvPr>
            <p:ph type="title"/>
          </p:nvPr>
        </p:nvSpPr>
        <p:spPr/>
        <p:txBody>
          <a:bodyPr/>
          <a:lstStyle/>
          <a:p>
            <a:r>
              <a:rPr lang="en-US" dirty="0"/>
              <a:t>Ambiguity defense paradox</a:t>
            </a:r>
          </a:p>
        </p:txBody>
      </p:sp>
      <p:sp>
        <p:nvSpPr>
          <p:cNvPr id="3" name="Content Placeholder 2">
            <a:extLst>
              <a:ext uri="{FF2B5EF4-FFF2-40B4-BE49-F238E27FC236}">
                <a16:creationId xmlns:a16="http://schemas.microsoft.com/office/drawing/2014/main" id="{F5EAAEC7-3FAD-4A5D-B69C-188EDDEE40D3}"/>
              </a:ext>
            </a:extLst>
          </p:cNvPr>
          <p:cNvSpPr>
            <a:spLocks noGrp="1"/>
          </p:cNvSpPr>
          <p:nvPr>
            <p:ph idx="1"/>
          </p:nvPr>
        </p:nvSpPr>
        <p:spPr>
          <a:xfrm>
            <a:off x="163629" y="770021"/>
            <a:ext cx="11798216" cy="5794408"/>
          </a:xfrm>
        </p:spPr>
        <p:txBody>
          <a:bodyPr>
            <a:normAutofit fontScale="92500" lnSpcReduction="20000"/>
          </a:bodyPr>
          <a:lstStyle/>
          <a:p>
            <a:r>
              <a:rPr lang="en-US" dirty="0"/>
              <a:t>Remember; the contractor’s reasonable interpretation of a contract provision prevails if there is a latent (hidden) ambiguity</a:t>
            </a:r>
          </a:p>
          <a:p>
            <a:r>
              <a:rPr lang="en-US" dirty="0"/>
              <a:t>There are two possible defenses to a latent ambiguity claim</a:t>
            </a:r>
          </a:p>
          <a:p>
            <a:pPr marL="914400" lvl="1" indent="-457200">
              <a:buFont typeface="+mj-lt"/>
              <a:buAutoNum type="arabicPeriod"/>
            </a:pPr>
            <a:r>
              <a:rPr lang="en-US" dirty="0"/>
              <a:t>That there is no ambiguity</a:t>
            </a:r>
          </a:p>
          <a:p>
            <a:pPr lvl="2"/>
            <a:r>
              <a:rPr lang="en-US" dirty="0"/>
              <a:t>This is the preferred defense since well written specifications should not have ambiguity</a:t>
            </a:r>
          </a:p>
          <a:p>
            <a:pPr marL="914400" lvl="1" indent="-457200">
              <a:buFont typeface="+mj-lt"/>
              <a:buAutoNum type="arabicPeriod"/>
            </a:pPr>
            <a:r>
              <a:rPr lang="en-US" dirty="0"/>
              <a:t>If there is an ambiguity, it is patent (obvious)</a:t>
            </a:r>
          </a:p>
          <a:p>
            <a:pPr lvl="2"/>
            <a:r>
              <a:rPr lang="en-US" dirty="0"/>
              <a:t>This is what I call the </a:t>
            </a:r>
            <a:r>
              <a:rPr lang="en-US" b="1" dirty="0">
                <a:solidFill>
                  <a:srgbClr val="FFFF00"/>
                </a:solidFill>
              </a:rPr>
              <a:t>pleading stupidity or negligence argument</a:t>
            </a:r>
          </a:p>
          <a:p>
            <a:pPr lvl="2"/>
            <a:r>
              <a:rPr lang="en-US" dirty="0"/>
              <a:t>i.e., there was an obvious problem with some aspect of the specifications that we should have fixed, but we didn’t</a:t>
            </a:r>
          </a:p>
          <a:p>
            <a:pPr lvl="2"/>
            <a:r>
              <a:rPr lang="en-US" dirty="0"/>
              <a:t>So either we</a:t>
            </a:r>
          </a:p>
          <a:p>
            <a:pPr lvl="3"/>
            <a:r>
              <a:rPr lang="en-US" dirty="0"/>
              <a:t>Couldn’t identify an obvious problem before the award (we’re stupid); or,</a:t>
            </a:r>
          </a:p>
          <a:p>
            <a:pPr lvl="3"/>
            <a:r>
              <a:rPr lang="en-US" dirty="0"/>
              <a:t> We recognized the problem but didn’t bother to fix it (we’re negligent)</a:t>
            </a:r>
          </a:p>
        </p:txBody>
      </p:sp>
      <p:sp>
        <p:nvSpPr>
          <p:cNvPr id="4" name="Footer Placeholder 3">
            <a:extLst>
              <a:ext uri="{FF2B5EF4-FFF2-40B4-BE49-F238E27FC236}">
                <a16:creationId xmlns:a16="http://schemas.microsoft.com/office/drawing/2014/main" id="{77EB9025-65D5-453C-891D-DA74EF968E8B}"/>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250B8E4F-B03A-409A-ADE8-14433CADA823}"/>
              </a:ext>
            </a:extLst>
          </p:cNvPr>
          <p:cNvSpPr>
            <a:spLocks noGrp="1"/>
          </p:cNvSpPr>
          <p:nvPr>
            <p:ph type="sldNum" sz="quarter" idx="12"/>
          </p:nvPr>
        </p:nvSpPr>
        <p:spPr/>
        <p:txBody>
          <a:bodyPr/>
          <a:lstStyle/>
          <a:p>
            <a:fld id="{D57F1E4F-1CFF-5643-939E-02111984F565}" type="slidenum">
              <a:rPr lang="en-US" smtClean="0"/>
              <a:t>67</a:t>
            </a:fld>
            <a:endParaRPr lang="en-US" dirty="0"/>
          </a:p>
        </p:txBody>
      </p:sp>
    </p:spTree>
    <p:extLst>
      <p:ext uri="{BB962C8B-B14F-4D97-AF65-F5344CB8AC3E}">
        <p14:creationId xmlns:p14="http://schemas.microsoft.com/office/powerpoint/2010/main" val="286413812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8834" name="Rectangle 2">
            <a:extLst>
              <a:ext uri="{FF2B5EF4-FFF2-40B4-BE49-F238E27FC236}">
                <a16:creationId xmlns:a16="http://schemas.microsoft.com/office/drawing/2014/main" id="{90ABD60F-ABDF-4591-9B46-DC1B8AD7E3D7}"/>
              </a:ext>
            </a:extLst>
          </p:cNvPr>
          <p:cNvSpPr>
            <a:spLocks noGrp="1" noChangeArrowheads="1"/>
          </p:cNvSpPr>
          <p:nvPr>
            <p:ph type="title"/>
          </p:nvPr>
        </p:nvSpPr>
        <p:spPr>
          <a:xfrm>
            <a:off x="1828800" y="152400"/>
            <a:ext cx="8382000" cy="609600"/>
          </a:xfrm>
        </p:spPr>
        <p:txBody>
          <a:bodyPr>
            <a:normAutofit fontScale="90000"/>
          </a:bodyPr>
          <a:lstStyle/>
          <a:p>
            <a:pPr eaLnBrk="1" hangingPunct="1">
              <a:defRPr/>
            </a:pPr>
            <a:r>
              <a:rPr lang="en-US" sz="4000" dirty="0">
                <a:solidFill>
                  <a:srgbClr val="FFFF00"/>
                </a:solidFill>
              </a:rPr>
              <a:t>Ambiguity</a:t>
            </a:r>
          </a:p>
        </p:txBody>
      </p:sp>
      <p:sp>
        <p:nvSpPr>
          <p:cNvPr id="3448835" name="Rectangle 3">
            <a:extLst>
              <a:ext uri="{FF2B5EF4-FFF2-40B4-BE49-F238E27FC236}">
                <a16:creationId xmlns:a16="http://schemas.microsoft.com/office/drawing/2014/main" id="{8DA29147-06B3-4F51-BCB1-1C5CFC4B0F47}"/>
              </a:ext>
            </a:extLst>
          </p:cNvPr>
          <p:cNvSpPr>
            <a:spLocks noGrp="1" noChangeArrowheads="1"/>
          </p:cNvSpPr>
          <p:nvPr>
            <p:ph idx="1"/>
          </p:nvPr>
        </p:nvSpPr>
        <p:spPr>
          <a:xfrm>
            <a:off x="287518" y="876693"/>
            <a:ext cx="11481847" cy="5869339"/>
          </a:xfrm>
        </p:spPr>
        <p:txBody>
          <a:bodyPr>
            <a:normAutofit/>
          </a:bodyPr>
          <a:lstStyle/>
          <a:p>
            <a:pPr marL="455613" indent="-455613">
              <a:lnSpc>
                <a:spcPct val="100000"/>
              </a:lnSpc>
              <a:spcBef>
                <a:spcPct val="15000"/>
              </a:spcBef>
              <a:defRPr/>
            </a:pPr>
            <a:r>
              <a:rPr lang="en-US" sz="2800" dirty="0"/>
              <a:t>Generally ambiguity isn’t in the best interest of either the State or vendors</a:t>
            </a:r>
          </a:p>
          <a:p>
            <a:pPr marL="455613" indent="-455613">
              <a:lnSpc>
                <a:spcPct val="100000"/>
              </a:lnSpc>
              <a:spcBef>
                <a:spcPct val="15000"/>
              </a:spcBef>
              <a:defRPr/>
            </a:pPr>
            <a:r>
              <a:rPr lang="en-US" sz="2800" dirty="0"/>
              <a:t>A contractor could be seriously harmed by having to provide something it didn’t include in its pricing</a:t>
            </a:r>
          </a:p>
          <a:p>
            <a:pPr marL="455613" indent="-455613">
              <a:lnSpc>
                <a:spcPct val="100000"/>
              </a:lnSpc>
              <a:spcBef>
                <a:spcPct val="15000"/>
              </a:spcBef>
              <a:defRPr/>
            </a:pPr>
            <a:r>
              <a:rPr lang="en-US" sz="2800" dirty="0"/>
              <a:t>The State can be harmed by not getting something that it thought it was getting</a:t>
            </a:r>
          </a:p>
          <a:p>
            <a:pPr marL="855663" lvl="1">
              <a:lnSpc>
                <a:spcPct val="100000"/>
              </a:lnSpc>
              <a:spcBef>
                <a:spcPct val="15000"/>
              </a:spcBef>
              <a:buFont typeface="Arial" pitchFamily="34" charset="0"/>
              <a:buChar char="–"/>
              <a:defRPr/>
            </a:pPr>
            <a:r>
              <a:rPr lang="en-US" sz="2400" dirty="0"/>
              <a:t>Perhaps unless it does a contract modification and pays more money</a:t>
            </a:r>
          </a:p>
          <a:p>
            <a:pPr marL="455613" indent="-455613">
              <a:lnSpc>
                <a:spcPct val="100000"/>
              </a:lnSpc>
              <a:spcBef>
                <a:spcPct val="15000"/>
              </a:spcBef>
              <a:defRPr/>
            </a:pPr>
            <a:r>
              <a:rPr lang="en-US" sz="2800" dirty="0"/>
              <a:t>Other vendors may have interpreted the provision the way the State intended, hence their prices included doing what the State wanted</a:t>
            </a:r>
          </a:p>
          <a:p>
            <a:pPr marL="855663" lvl="1">
              <a:lnSpc>
                <a:spcPct val="100000"/>
              </a:lnSpc>
              <a:spcBef>
                <a:spcPct val="15000"/>
              </a:spcBef>
              <a:buFont typeface="Arial" pitchFamily="34" charset="0"/>
              <a:buChar char="–"/>
              <a:defRPr/>
            </a:pPr>
            <a:r>
              <a:rPr lang="en-US" sz="2400" dirty="0"/>
              <a:t>If it was known that vendors’ prices were based on different interpretations, maybe another vendor should have won the award</a:t>
            </a:r>
            <a:endParaRPr lang="en-US" dirty="0"/>
          </a:p>
        </p:txBody>
      </p:sp>
      <p:sp>
        <p:nvSpPr>
          <p:cNvPr id="6" name="Footer Placeholder 3">
            <a:extLst>
              <a:ext uri="{FF2B5EF4-FFF2-40B4-BE49-F238E27FC236}">
                <a16:creationId xmlns:a16="http://schemas.microsoft.com/office/drawing/2014/main" id="{49B5DA28-E329-41F9-840A-497123EBCFFE}"/>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9E5ED548-B285-40B6-8A7E-13802D3ED6D1}"/>
              </a:ext>
            </a:extLst>
          </p:cNvPr>
          <p:cNvSpPr>
            <a:spLocks noGrp="1"/>
          </p:cNvSpPr>
          <p:nvPr>
            <p:ph type="sldNum" sz="quarter" idx="12"/>
          </p:nvPr>
        </p:nvSpPr>
        <p:spPr/>
        <p:txBody>
          <a:bodyPr/>
          <a:lstStyle/>
          <a:p>
            <a:pPr>
              <a:defRPr/>
            </a:pPr>
            <a:fld id="{0A7F7FA4-6E7C-4307-912D-E17FBBA806AA}" type="slidenum">
              <a:rPr lang="en-US" altLang="en-US"/>
              <a:pPr>
                <a:defRPr/>
              </a:pPr>
              <a:t>68</a:t>
            </a:fld>
            <a:endParaRPr lang="en-US" altLang="en-US" dirty="0"/>
          </a:p>
        </p:txBody>
      </p:sp>
      <p:sp>
        <p:nvSpPr>
          <p:cNvPr id="4" name="Footer Placeholder 3">
            <a:extLst>
              <a:ext uri="{FF2B5EF4-FFF2-40B4-BE49-F238E27FC236}">
                <a16:creationId xmlns:a16="http://schemas.microsoft.com/office/drawing/2014/main" id="{4F921035-2FE1-4F00-A0E5-52AA48CAECBC}"/>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3115D116-43AA-41F9-AB06-7A61DA8AF1DE}"/>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D7039268-B894-4E42-A47B-99EDE95EE975}" type="slidenum">
              <a:rPr lang="en-US" altLang="en-US" sz="1200">
                <a:effectLst>
                  <a:outerShdw blurRad="38100" dist="38100" dir="2700000" algn="tl">
                    <a:srgbClr val="000000"/>
                  </a:outerShdw>
                </a:effectLst>
              </a:rPr>
              <a:pPr algn="r" eaLnBrk="1" hangingPunct="1">
                <a:defRPr/>
              </a:pPr>
              <a:t>68</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1464887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82" name="Rectangle 2">
            <a:extLst>
              <a:ext uri="{FF2B5EF4-FFF2-40B4-BE49-F238E27FC236}">
                <a16:creationId xmlns:a16="http://schemas.microsoft.com/office/drawing/2014/main" id="{06CB85BB-2B04-48EA-BF20-6A272A5680CD}"/>
              </a:ext>
            </a:extLst>
          </p:cNvPr>
          <p:cNvSpPr>
            <a:spLocks noGrp="1" noChangeArrowheads="1"/>
          </p:cNvSpPr>
          <p:nvPr>
            <p:ph type="title"/>
          </p:nvPr>
        </p:nvSpPr>
        <p:spPr>
          <a:xfrm>
            <a:off x="1828800" y="228600"/>
            <a:ext cx="8382000" cy="1066800"/>
          </a:xfrm>
        </p:spPr>
        <p:txBody>
          <a:bodyPr/>
          <a:lstStyle/>
          <a:p>
            <a:pPr eaLnBrk="1" hangingPunct="1">
              <a:defRPr/>
            </a:pPr>
            <a:r>
              <a:rPr lang="en-US" sz="4000" dirty="0">
                <a:solidFill>
                  <a:srgbClr val="FFFF00"/>
                </a:solidFill>
              </a:rPr>
              <a:t>Ambiguity </a:t>
            </a:r>
            <a:r>
              <a:rPr lang="en-US" sz="2400" dirty="0">
                <a:solidFill>
                  <a:srgbClr val="FFFF00"/>
                </a:solidFill>
              </a:rPr>
              <a:t>(Cont’d)</a:t>
            </a:r>
          </a:p>
        </p:txBody>
      </p:sp>
      <p:sp>
        <p:nvSpPr>
          <p:cNvPr id="3450883" name="Rectangle 3">
            <a:extLst>
              <a:ext uri="{FF2B5EF4-FFF2-40B4-BE49-F238E27FC236}">
                <a16:creationId xmlns:a16="http://schemas.microsoft.com/office/drawing/2014/main" id="{788D9263-EEE7-434B-9DA0-DC6FCF87A5AC}"/>
              </a:ext>
            </a:extLst>
          </p:cNvPr>
          <p:cNvSpPr>
            <a:spLocks noGrp="1" noChangeArrowheads="1"/>
          </p:cNvSpPr>
          <p:nvPr>
            <p:ph idx="1"/>
          </p:nvPr>
        </p:nvSpPr>
        <p:spPr>
          <a:xfrm>
            <a:off x="655164" y="1640264"/>
            <a:ext cx="10878532" cy="5217736"/>
          </a:xfrm>
        </p:spPr>
        <p:txBody>
          <a:bodyPr/>
          <a:lstStyle/>
          <a:p>
            <a:pPr marL="455613" indent="-455613">
              <a:spcAft>
                <a:spcPts val="600"/>
              </a:spcAft>
              <a:defRPr/>
            </a:pPr>
            <a:r>
              <a:rPr lang="en-US" sz="3200" dirty="0"/>
              <a:t>Neither party should want disputes after a contract is awarded</a:t>
            </a:r>
          </a:p>
          <a:p>
            <a:pPr marL="855663" lvl="1">
              <a:spcAft>
                <a:spcPts val="600"/>
              </a:spcAft>
              <a:buBlip>
                <a:blip r:embed="rId3"/>
              </a:buBlip>
              <a:defRPr/>
            </a:pPr>
            <a:r>
              <a:rPr lang="en-US" sz="2800" dirty="0"/>
              <a:t>Once a contract begins the State and the contractor should work in unison to achieve the contract objectives</a:t>
            </a:r>
          </a:p>
          <a:p>
            <a:pPr marL="855663" lvl="1">
              <a:spcAft>
                <a:spcPts val="600"/>
              </a:spcAft>
              <a:buBlip>
                <a:blip r:embed="rId3"/>
              </a:buBlip>
              <a:defRPr/>
            </a:pPr>
            <a:r>
              <a:rPr lang="en-US" sz="2800" dirty="0"/>
              <a:t>We shouldn’t be fighting with each other over money issues</a:t>
            </a:r>
          </a:p>
          <a:p>
            <a:pPr marL="1198563" lvl="2">
              <a:spcAft>
                <a:spcPts val="600"/>
              </a:spcAft>
              <a:buBlip>
                <a:blip r:embed="rId3"/>
              </a:buBlip>
              <a:defRPr/>
            </a:pPr>
            <a:r>
              <a:rPr lang="en-US" sz="2400" dirty="0"/>
              <a:t>Which is usually what disputes come down to</a:t>
            </a:r>
          </a:p>
          <a:p>
            <a:pPr marL="1198563" lvl="2">
              <a:lnSpc>
                <a:spcPct val="90000"/>
              </a:lnSpc>
              <a:buNone/>
              <a:defRPr/>
            </a:pPr>
            <a:endParaRPr lang="en-US" dirty="0"/>
          </a:p>
        </p:txBody>
      </p:sp>
      <p:sp>
        <p:nvSpPr>
          <p:cNvPr id="6" name="Footer Placeholder 3">
            <a:extLst>
              <a:ext uri="{FF2B5EF4-FFF2-40B4-BE49-F238E27FC236}">
                <a16:creationId xmlns:a16="http://schemas.microsoft.com/office/drawing/2014/main" id="{AD0C6C23-346B-4E23-B9E2-5DCEF84C50A5}"/>
              </a:ext>
            </a:extLst>
          </p:cNvPr>
          <p:cNvSpPr>
            <a:spLocks noGrp="1"/>
          </p:cNvSpPr>
          <p:nvPr>
            <p:ph type="ftr" sz="quarter" idx="11"/>
          </p:nvPr>
        </p:nvSpPr>
        <p:spPr/>
        <p:txBody>
          <a:bodyPr/>
          <a:lstStyle/>
          <a:p>
            <a:pPr>
              <a:defRPr/>
            </a:pPr>
            <a:r>
              <a:rPr lang="en-US" altLang="en-US" sz="1200" dirty="0">
                <a:effectLst>
                  <a:outerShdw blurRad="38100" dist="38100" dir="2700000" algn="tl">
                    <a:srgbClr val="000000"/>
                  </a:outerShdw>
                </a:effectLst>
                <a:latin typeface="Arial" panose="020B0604020202020204" pitchFamily="34" charset="0"/>
              </a:rPr>
              <a:t>Writing Specifications:  Copyright 1/2018 Maryland Dept. of Health (Unpublished Work)</a:t>
            </a:r>
          </a:p>
        </p:txBody>
      </p:sp>
      <p:sp>
        <p:nvSpPr>
          <p:cNvPr id="7" name="Slide Number Placeholder 4">
            <a:extLst>
              <a:ext uri="{FF2B5EF4-FFF2-40B4-BE49-F238E27FC236}">
                <a16:creationId xmlns:a16="http://schemas.microsoft.com/office/drawing/2014/main" id="{1AB5A801-3082-4161-A564-EDAEC42EC1C1}"/>
              </a:ext>
            </a:extLst>
          </p:cNvPr>
          <p:cNvSpPr>
            <a:spLocks noGrp="1"/>
          </p:cNvSpPr>
          <p:nvPr>
            <p:ph type="sldNum" sz="quarter" idx="12"/>
          </p:nvPr>
        </p:nvSpPr>
        <p:spPr/>
        <p:txBody>
          <a:bodyPr/>
          <a:lstStyle/>
          <a:p>
            <a:pPr>
              <a:defRPr/>
            </a:pPr>
            <a:fld id="{53480E78-8B9B-4B48-9B65-64ED9A774918}" type="slidenum">
              <a:rPr lang="en-US" altLang="en-US"/>
              <a:pPr>
                <a:defRPr/>
              </a:pPr>
              <a:t>69</a:t>
            </a:fld>
            <a:endParaRPr lang="en-US" altLang="en-US" dirty="0"/>
          </a:p>
        </p:txBody>
      </p:sp>
      <p:sp>
        <p:nvSpPr>
          <p:cNvPr id="4" name="Footer Placeholder 3">
            <a:extLst>
              <a:ext uri="{FF2B5EF4-FFF2-40B4-BE49-F238E27FC236}">
                <a16:creationId xmlns:a16="http://schemas.microsoft.com/office/drawing/2014/main" id="{7573C7A8-8409-4A53-B229-B1EA9ACBEB25}"/>
              </a:ext>
            </a:extLst>
          </p:cNvPr>
          <p:cNvSpPr txBox="1">
            <a:spLocks noGrp="1"/>
          </p:cNvSpPr>
          <p:nvPr/>
        </p:nvSpPr>
        <p:spPr bwMode="auto">
          <a:xfrm>
            <a:off x="1981200" y="6248400"/>
            <a:ext cx="7315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eaLnBrk="1" hangingPunct="1">
              <a:defRPr/>
            </a:pPr>
            <a:r>
              <a:rPr lang="en-US" altLang="en-US" sz="1400" dirty="0">
                <a:latin typeface="Times New Roman" panose="02020603050405020304" pitchFamily="18" charset="0"/>
                <a:cs typeface="Times New Roman" panose="02020603050405020304" pitchFamily="18" charset="0"/>
              </a:rPr>
              <a:t>11/1/2010       Copyright © 2010 Md. Department of Budget &amp; Management (Unpublished Work)</a:t>
            </a:r>
            <a:endParaRPr lang="en-US" altLang="en-US" sz="1200" dirty="0">
              <a:effectLst>
                <a:outerShdw blurRad="38100" dist="38100" dir="2700000" algn="tl">
                  <a:srgbClr val="000000"/>
                </a:outerShdw>
              </a:effectLst>
              <a:cs typeface="Times New Roman" panose="02020603050405020304" pitchFamily="18" charset="0"/>
            </a:endParaRPr>
          </a:p>
        </p:txBody>
      </p:sp>
      <p:sp>
        <p:nvSpPr>
          <p:cNvPr id="5" name="Slide Number Placeholder 4">
            <a:extLst>
              <a:ext uri="{FF2B5EF4-FFF2-40B4-BE49-F238E27FC236}">
                <a16:creationId xmlns:a16="http://schemas.microsoft.com/office/drawing/2014/main" id="{76BF3099-3C7E-43EE-AFC8-D93EC5F23B6B}"/>
              </a:ext>
            </a:extLst>
          </p:cNvPr>
          <p:cNvSpPr txBox="1">
            <a:spLocks noGrp="1"/>
          </p:cNvSpPr>
          <p:nvPr/>
        </p:nvSpPr>
        <p:spPr bwMode="auto">
          <a:xfrm>
            <a:off x="9372600" y="6243638"/>
            <a:ext cx="8382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fld id="{CF702E03-46BC-42DD-BE35-DD8D2D23AFDC}" type="slidenum">
              <a:rPr lang="en-US" altLang="en-US" sz="1200">
                <a:effectLst>
                  <a:outerShdw blurRad="38100" dist="38100" dir="2700000" algn="tl">
                    <a:srgbClr val="000000"/>
                  </a:outerShdw>
                </a:effectLst>
              </a:rPr>
              <a:pPr algn="r" eaLnBrk="1" hangingPunct="1">
                <a:defRPr/>
              </a:pPr>
              <a:t>69</a:t>
            </a:fld>
            <a:endParaRPr lang="en-US" altLang="en-US" sz="1200" dirty="0">
              <a:effectLst>
                <a:outerShdw blurRad="38100" dist="38100" dir="2700000" algn="tl">
                  <a:srgbClr val="000000"/>
                </a:outerShdw>
              </a:effectLst>
            </a:endParaRPr>
          </a:p>
        </p:txBody>
      </p:sp>
    </p:spTree>
    <p:extLst>
      <p:ext uri="{BB962C8B-B14F-4D97-AF65-F5344CB8AC3E}">
        <p14:creationId xmlns:p14="http://schemas.microsoft.com/office/powerpoint/2010/main" val="2977534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AD660-976D-4F93-AEA3-E4761CC7D5B5}"/>
              </a:ext>
            </a:extLst>
          </p:cNvPr>
          <p:cNvSpPr>
            <a:spLocks noGrp="1"/>
          </p:cNvSpPr>
          <p:nvPr>
            <p:ph type="title"/>
          </p:nvPr>
        </p:nvSpPr>
        <p:spPr>
          <a:xfrm>
            <a:off x="646111" y="230958"/>
            <a:ext cx="10642777" cy="904972"/>
          </a:xfrm>
        </p:spPr>
        <p:txBody>
          <a:bodyPr/>
          <a:lstStyle/>
          <a:p>
            <a:pPr algn="ctr"/>
            <a:r>
              <a:rPr lang="en-US" dirty="0"/>
              <a:t>What Are Specifications?</a:t>
            </a:r>
          </a:p>
        </p:txBody>
      </p:sp>
      <p:sp>
        <p:nvSpPr>
          <p:cNvPr id="3" name="Content Placeholder 2">
            <a:extLst>
              <a:ext uri="{FF2B5EF4-FFF2-40B4-BE49-F238E27FC236}">
                <a16:creationId xmlns:a16="http://schemas.microsoft.com/office/drawing/2014/main" id="{98529582-0536-4D28-82EE-B872DDA64FFC}"/>
              </a:ext>
            </a:extLst>
          </p:cNvPr>
          <p:cNvSpPr>
            <a:spLocks noGrp="1"/>
          </p:cNvSpPr>
          <p:nvPr>
            <p:ph idx="1"/>
          </p:nvPr>
        </p:nvSpPr>
        <p:spPr>
          <a:xfrm>
            <a:off x="323462" y="1286758"/>
            <a:ext cx="11545075" cy="5340284"/>
          </a:xfrm>
        </p:spPr>
        <p:txBody>
          <a:bodyPr>
            <a:normAutofit lnSpcReduction="10000"/>
          </a:bodyPr>
          <a:lstStyle/>
          <a:p>
            <a:pPr marL="0" indent="0">
              <a:buNone/>
            </a:pPr>
            <a:r>
              <a:rPr lang="en-US" sz="3200" dirty="0"/>
              <a:t>	COMAR 21.04.01.02 A: General Purpose</a:t>
            </a:r>
          </a:p>
          <a:p>
            <a:r>
              <a:rPr lang="en-US" sz="3600" b="1" dirty="0"/>
              <a:t>“It is the policy of the State that specifications be written so as to permit </a:t>
            </a:r>
            <a:r>
              <a:rPr lang="en-US" sz="3600" b="1" dirty="0">
                <a:solidFill>
                  <a:srgbClr val="FFC000"/>
                </a:solidFill>
              </a:rPr>
              <a:t>maximum practicable competition </a:t>
            </a:r>
            <a:r>
              <a:rPr lang="en-US" sz="3600" b="1" dirty="0">
                <a:solidFill>
                  <a:schemeClr val="accent6">
                    <a:lumMod val="75000"/>
                  </a:schemeClr>
                </a:solidFill>
              </a:rPr>
              <a:t>without modifying the State’s requirements</a:t>
            </a:r>
          </a:p>
          <a:p>
            <a:r>
              <a:rPr lang="en-US" sz="3600" b="1" dirty="0"/>
              <a:t>Specifications may not be drawn in such a manner as to favor a single vendor over other vendors.”</a:t>
            </a:r>
          </a:p>
          <a:p>
            <a:endParaRPr lang="en-US" dirty="0"/>
          </a:p>
        </p:txBody>
      </p:sp>
      <p:sp>
        <p:nvSpPr>
          <p:cNvPr id="4" name="Footer Placeholder 3">
            <a:extLst>
              <a:ext uri="{FF2B5EF4-FFF2-40B4-BE49-F238E27FC236}">
                <a16:creationId xmlns:a16="http://schemas.microsoft.com/office/drawing/2014/main" id="{8A1CE146-632F-4489-9111-716CD9D3F199}"/>
              </a:ext>
            </a:extLst>
          </p:cNvPr>
          <p:cNvSpPr>
            <a:spLocks noGrp="1"/>
          </p:cNvSpPr>
          <p:nvPr>
            <p:ph type="ftr" sz="quarter" idx="11"/>
          </p:nvPr>
        </p:nvSpPr>
        <p:spPr/>
        <p:txBody>
          <a:bodyPr/>
          <a:lstStyle/>
          <a:p>
            <a:r>
              <a:rPr lang="en-US" sz="1800"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B266F2C4-6F61-4839-9D24-4AAF03AE4585}"/>
              </a:ext>
            </a:extLst>
          </p:cNvPr>
          <p:cNvSpPr>
            <a:spLocks noGrp="1"/>
          </p:cNvSpPr>
          <p:nvPr>
            <p:ph type="sldNum" sz="quarter" idx="12"/>
          </p:nvPr>
        </p:nvSpPr>
        <p:spPr/>
        <p:txBody>
          <a:bodyPr/>
          <a:lstStyle/>
          <a:p>
            <a:fld id="{D57F1E4F-1CFF-5643-939E-02111984F565}" type="slidenum">
              <a:rPr lang="en-US" smtClean="0"/>
              <a:t>7</a:t>
            </a:fld>
            <a:endParaRPr lang="en-US" dirty="0"/>
          </a:p>
        </p:txBody>
      </p:sp>
    </p:spTree>
    <p:extLst>
      <p:ext uri="{BB962C8B-B14F-4D97-AF65-F5344CB8AC3E}">
        <p14:creationId xmlns:p14="http://schemas.microsoft.com/office/powerpoint/2010/main" val="3167477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17B5-E878-4EC5-A929-794562E00661}"/>
              </a:ext>
            </a:extLst>
          </p:cNvPr>
          <p:cNvSpPr>
            <a:spLocks noGrp="1"/>
          </p:cNvSpPr>
          <p:nvPr>
            <p:ph type="title"/>
          </p:nvPr>
        </p:nvSpPr>
        <p:spPr/>
        <p:txBody>
          <a:bodyPr/>
          <a:lstStyle/>
          <a:p>
            <a:r>
              <a:rPr lang="en-US" dirty="0"/>
              <a:t>Seek and destroy ambiguity</a:t>
            </a:r>
          </a:p>
        </p:txBody>
      </p:sp>
      <p:sp>
        <p:nvSpPr>
          <p:cNvPr id="3" name="Content Placeholder 2">
            <a:extLst>
              <a:ext uri="{FF2B5EF4-FFF2-40B4-BE49-F238E27FC236}">
                <a16:creationId xmlns:a16="http://schemas.microsoft.com/office/drawing/2014/main" id="{50F31579-426A-4402-93CA-76ADF6AE9FA1}"/>
              </a:ext>
            </a:extLst>
          </p:cNvPr>
          <p:cNvSpPr>
            <a:spLocks noGrp="1"/>
          </p:cNvSpPr>
          <p:nvPr>
            <p:ph idx="1"/>
          </p:nvPr>
        </p:nvSpPr>
        <p:spPr/>
        <p:txBody>
          <a:bodyPr>
            <a:normAutofit fontScale="92500" lnSpcReduction="10000"/>
          </a:bodyPr>
          <a:lstStyle/>
          <a:p>
            <a:r>
              <a:rPr lang="en-US" dirty="0"/>
              <a:t>In addition to seeking to make specifications clear and simple, read and re-read what you’ve written</a:t>
            </a:r>
          </a:p>
          <a:p>
            <a:pPr lvl="1"/>
            <a:r>
              <a:rPr lang="en-US" dirty="0"/>
              <a:t>Including a day or more after completing the specifications when you have a fresh perspective</a:t>
            </a:r>
          </a:p>
          <a:p>
            <a:r>
              <a:rPr lang="en-US" dirty="0"/>
              <a:t>Take pains to read the actual words in the document</a:t>
            </a:r>
          </a:p>
          <a:p>
            <a:pPr lvl="1"/>
            <a:r>
              <a:rPr lang="en-US" dirty="0"/>
              <a:t>Often when writing specifications – or anything – our minds overrule our eyes.  i.e. we tend to see what we intended to write, which sometimes is not what we actually did write	</a:t>
            </a:r>
          </a:p>
          <a:p>
            <a:pPr lvl="2"/>
            <a:r>
              <a:rPr lang="en-US" dirty="0"/>
              <a:t>Our mind tends to fill-in missing words, gloss-over miss-spellings, fill in punctuations that aren’t there, etc..</a:t>
            </a:r>
          </a:p>
          <a:p>
            <a:pPr lvl="2"/>
            <a:r>
              <a:rPr lang="en-US" dirty="0"/>
              <a:t>Vendors, auditors, the MSBCA, etc.. won’t do that.  They will read what is there.</a:t>
            </a:r>
          </a:p>
          <a:p>
            <a:endParaRPr lang="en-US" dirty="0"/>
          </a:p>
        </p:txBody>
      </p:sp>
      <p:sp>
        <p:nvSpPr>
          <p:cNvPr id="4" name="Footer Placeholder 3">
            <a:extLst>
              <a:ext uri="{FF2B5EF4-FFF2-40B4-BE49-F238E27FC236}">
                <a16:creationId xmlns:a16="http://schemas.microsoft.com/office/drawing/2014/main" id="{8A685C62-5E3B-4F4B-8A4C-CBB275A64E9D}"/>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CC15ADA1-3DB2-4532-87BF-520DFA4E3CB7}"/>
              </a:ext>
            </a:extLst>
          </p:cNvPr>
          <p:cNvSpPr>
            <a:spLocks noGrp="1"/>
          </p:cNvSpPr>
          <p:nvPr>
            <p:ph type="sldNum" sz="quarter" idx="12"/>
          </p:nvPr>
        </p:nvSpPr>
        <p:spPr/>
        <p:txBody>
          <a:bodyPr/>
          <a:lstStyle/>
          <a:p>
            <a:fld id="{D57F1E4F-1CFF-5643-939E-02111984F565}" type="slidenum">
              <a:rPr lang="en-US" smtClean="0"/>
              <a:t>70</a:t>
            </a:fld>
            <a:endParaRPr lang="en-US" dirty="0"/>
          </a:p>
        </p:txBody>
      </p:sp>
    </p:spTree>
    <p:extLst>
      <p:ext uri="{BB962C8B-B14F-4D97-AF65-F5344CB8AC3E}">
        <p14:creationId xmlns:p14="http://schemas.microsoft.com/office/powerpoint/2010/main" val="11999899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17B5-E878-4EC5-A929-794562E00661}"/>
              </a:ext>
            </a:extLst>
          </p:cNvPr>
          <p:cNvSpPr>
            <a:spLocks noGrp="1"/>
          </p:cNvSpPr>
          <p:nvPr>
            <p:ph type="title"/>
          </p:nvPr>
        </p:nvSpPr>
        <p:spPr/>
        <p:txBody>
          <a:bodyPr/>
          <a:lstStyle/>
          <a:p>
            <a:r>
              <a:rPr lang="en-US" b="0" dirty="0"/>
              <a:t>Seek and destroy ambiguity</a:t>
            </a:r>
          </a:p>
        </p:txBody>
      </p:sp>
      <p:sp>
        <p:nvSpPr>
          <p:cNvPr id="3" name="Content Placeholder 2">
            <a:extLst>
              <a:ext uri="{FF2B5EF4-FFF2-40B4-BE49-F238E27FC236}">
                <a16:creationId xmlns:a16="http://schemas.microsoft.com/office/drawing/2014/main" id="{50F31579-426A-4402-93CA-76ADF6AE9FA1}"/>
              </a:ext>
            </a:extLst>
          </p:cNvPr>
          <p:cNvSpPr>
            <a:spLocks noGrp="1"/>
          </p:cNvSpPr>
          <p:nvPr>
            <p:ph idx="1"/>
          </p:nvPr>
        </p:nvSpPr>
        <p:spPr>
          <a:xfrm>
            <a:off x="298383" y="951723"/>
            <a:ext cx="11570155" cy="5374431"/>
          </a:xfrm>
        </p:spPr>
        <p:txBody>
          <a:bodyPr>
            <a:normAutofit fontScale="85000" lnSpcReduction="10000"/>
          </a:bodyPr>
          <a:lstStyle/>
          <a:p>
            <a:r>
              <a:rPr lang="en-US" dirty="0"/>
              <a:t>Try to put yourself in the place of vendors</a:t>
            </a:r>
          </a:p>
          <a:p>
            <a:pPr lvl="1"/>
            <a:r>
              <a:rPr lang="en-US" dirty="0"/>
              <a:t>See if there is any reasonable way to interpret any aspects of the specifications differently that what you intended, especially if such alternate interpretation would be beneficial to vendors (the contractor)</a:t>
            </a:r>
          </a:p>
          <a:p>
            <a:pPr lvl="1"/>
            <a:r>
              <a:rPr lang="en-US" dirty="0"/>
              <a:t>If so, change the specifications to try to eliminate even halfway reasonable possible alternative interpretations</a:t>
            </a:r>
          </a:p>
          <a:p>
            <a:r>
              <a:rPr lang="en-US" dirty="0"/>
              <a:t>Ask someone else in your unit not involved with the procurement to also read the specifications, then ask them to explain what they read</a:t>
            </a:r>
          </a:p>
          <a:p>
            <a:pPr lvl="1"/>
            <a:r>
              <a:rPr lang="en-US" dirty="0"/>
              <a:t>Ask them to look for errors, inconsistencies, contradictions, wording that doesn’t seem to make sense, etc..</a:t>
            </a:r>
          </a:p>
          <a:p>
            <a:endParaRPr lang="en-US" dirty="0"/>
          </a:p>
        </p:txBody>
      </p:sp>
      <p:sp>
        <p:nvSpPr>
          <p:cNvPr id="4" name="Footer Placeholder 3">
            <a:extLst>
              <a:ext uri="{FF2B5EF4-FFF2-40B4-BE49-F238E27FC236}">
                <a16:creationId xmlns:a16="http://schemas.microsoft.com/office/drawing/2014/main" id="{8A685C62-5E3B-4F4B-8A4C-CBB275A64E9D}"/>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CC15ADA1-3DB2-4532-87BF-520DFA4E3CB7}"/>
              </a:ext>
            </a:extLst>
          </p:cNvPr>
          <p:cNvSpPr>
            <a:spLocks noGrp="1"/>
          </p:cNvSpPr>
          <p:nvPr>
            <p:ph type="sldNum" sz="quarter" idx="12"/>
          </p:nvPr>
        </p:nvSpPr>
        <p:spPr/>
        <p:txBody>
          <a:bodyPr/>
          <a:lstStyle/>
          <a:p>
            <a:fld id="{D57F1E4F-1CFF-5643-939E-02111984F565}" type="slidenum">
              <a:rPr lang="en-US" smtClean="0"/>
              <a:t>71</a:t>
            </a:fld>
            <a:endParaRPr lang="en-US" dirty="0"/>
          </a:p>
        </p:txBody>
      </p:sp>
    </p:spTree>
    <p:extLst>
      <p:ext uri="{BB962C8B-B14F-4D97-AF65-F5344CB8AC3E}">
        <p14:creationId xmlns:p14="http://schemas.microsoft.com/office/powerpoint/2010/main" val="187280583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E517B5-E878-4EC5-A929-794562E00661}"/>
              </a:ext>
            </a:extLst>
          </p:cNvPr>
          <p:cNvSpPr>
            <a:spLocks noGrp="1"/>
          </p:cNvSpPr>
          <p:nvPr>
            <p:ph type="title"/>
          </p:nvPr>
        </p:nvSpPr>
        <p:spPr/>
        <p:txBody>
          <a:bodyPr/>
          <a:lstStyle/>
          <a:p>
            <a:r>
              <a:rPr lang="en-US" b="0" dirty="0"/>
              <a:t>Seek and destroy ambiguity</a:t>
            </a:r>
          </a:p>
        </p:txBody>
      </p:sp>
      <p:sp>
        <p:nvSpPr>
          <p:cNvPr id="3" name="Content Placeholder 2">
            <a:extLst>
              <a:ext uri="{FF2B5EF4-FFF2-40B4-BE49-F238E27FC236}">
                <a16:creationId xmlns:a16="http://schemas.microsoft.com/office/drawing/2014/main" id="{50F31579-426A-4402-93CA-76ADF6AE9FA1}"/>
              </a:ext>
            </a:extLst>
          </p:cNvPr>
          <p:cNvSpPr>
            <a:spLocks noGrp="1"/>
          </p:cNvSpPr>
          <p:nvPr>
            <p:ph idx="1"/>
          </p:nvPr>
        </p:nvSpPr>
        <p:spPr/>
        <p:txBody>
          <a:bodyPr>
            <a:normAutofit fontScale="92500" lnSpcReduction="10000"/>
          </a:bodyPr>
          <a:lstStyle/>
          <a:p>
            <a:r>
              <a:rPr lang="en-US" dirty="0"/>
              <a:t>Better yet, ask multiple persons to read the specifications, or portions thereof, then ask them to explain what they read</a:t>
            </a:r>
          </a:p>
          <a:p>
            <a:pPr lvl="1"/>
            <a:r>
              <a:rPr lang="en-US" dirty="0"/>
              <a:t>With at least some of the persons having no specialized knowledge of the subject of the procurement</a:t>
            </a:r>
          </a:p>
          <a:p>
            <a:r>
              <a:rPr lang="en-US" dirty="0"/>
              <a:t>If they interpret one or more sections differently than what you intended</a:t>
            </a:r>
          </a:p>
          <a:p>
            <a:pPr lvl="1"/>
            <a:r>
              <a:rPr lang="en-US" dirty="0"/>
              <a:t>Don’t argue with them or show them how they read the section(s) wrong</a:t>
            </a:r>
          </a:p>
          <a:p>
            <a:pPr lvl="1"/>
            <a:r>
              <a:rPr lang="en-US" dirty="0"/>
              <a:t>Take another look at the specifications from their perspective</a:t>
            </a:r>
          </a:p>
          <a:p>
            <a:pPr lvl="1"/>
            <a:r>
              <a:rPr lang="en-US" dirty="0"/>
              <a:t>Make an effort to change the specifications so they more clearly say what you intend </a:t>
            </a:r>
          </a:p>
        </p:txBody>
      </p:sp>
      <p:sp>
        <p:nvSpPr>
          <p:cNvPr id="4" name="Footer Placeholder 3">
            <a:extLst>
              <a:ext uri="{FF2B5EF4-FFF2-40B4-BE49-F238E27FC236}">
                <a16:creationId xmlns:a16="http://schemas.microsoft.com/office/drawing/2014/main" id="{8A685C62-5E3B-4F4B-8A4C-CBB275A64E9D}"/>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CC15ADA1-3DB2-4532-87BF-520DFA4E3CB7}"/>
              </a:ext>
            </a:extLst>
          </p:cNvPr>
          <p:cNvSpPr>
            <a:spLocks noGrp="1"/>
          </p:cNvSpPr>
          <p:nvPr>
            <p:ph type="sldNum" sz="quarter" idx="12"/>
          </p:nvPr>
        </p:nvSpPr>
        <p:spPr/>
        <p:txBody>
          <a:bodyPr/>
          <a:lstStyle/>
          <a:p>
            <a:fld id="{D57F1E4F-1CFF-5643-939E-02111984F565}" type="slidenum">
              <a:rPr lang="en-US" smtClean="0"/>
              <a:t>72</a:t>
            </a:fld>
            <a:endParaRPr lang="en-US" dirty="0"/>
          </a:p>
        </p:txBody>
      </p:sp>
    </p:spTree>
    <p:extLst>
      <p:ext uri="{BB962C8B-B14F-4D97-AF65-F5344CB8AC3E}">
        <p14:creationId xmlns:p14="http://schemas.microsoft.com/office/powerpoint/2010/main" val="27985188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F2C4F-8D30-40B3-A98B-2EB0EF9E98F6}"/>
              </a:ext>
            </a:extLst>
          </p:cNvPr>
          <p:cNvSpPr>
            <a:spLocks noGrp="1"/>
          </p:cNvSpPr>
          <p:nvPr>
            <p:ph type="title"/>
          </p:nvPr>
        </p:nvSpPr>
        <p:spPr>
          <a:xfrm>
            <a:off x="382555" y="279918"/>
            <a:ext cx="11485984" cy="989045"/>
          </a:xfrm>
        </p:spPr>
        <p:txBody>
          <a:bodyPr/>
          <a:lstStyle/>
          <a:p>
            <a:r>
              <a:rPr lang="en-US" b="0" dirty="0"/>
              <a:t>Seek and destroy ambiguity</a:t>
            </a:r>
            <a:endParaRPr lang="en-US" dirty="0"/>
          </a:p>
        </p:txBody>
      </p:sp>
      <p:sp>
        <p:nvSpPr>
          <p:cNvPr id="3" name="Content Placeholder 2">
            <a:extLst>
              <a:ext uri="{FF2B5EF4-FFF2-40B4-BE49-F238E27FC236}">
                <a16:creationId xmlns:a16="http://schemas.microsoft.com/office/drawing/2014/main" id="{B9BA5935-BE4A-47CA-B005-B9A06BACD42F}"/>
              </a:ext>
            </a:extLst>
          </p:cNvPr>
          <p:cNvSpPr>
            <a:spLocks noGrp="1"/>
          </p:cNvSpPr>
          <p:nvPr>
            <p:ph idx="1"/>
          </p:nvPr>
        </p:nvSpPr>
        <p:spPr>
          <a:xfrm>
            <a:off x="382555" y="1268963"/>
            <a:ext cx="11485984" cy="4945225"/>
          </a:xfrm>
        </p:spPr>
        <p:txBody>
          <a:bodyPr>
            <a:normAutofit/>
          </a:bodyPr>
          <a:lstStyle/>
          <a:p>
            <a:r>
              <a:rPr lang="en-US" dirty="0"/>
              <a:t>And if anyone, especially vendors with questions, point out what they think are wording problems, don’t ignore them and just say they read it wrong</a:t>
            </a:r>
          </a:p>
          <a:p>
            <a:pPr lvl="1"/>
            <a:r>
              <a:rPr lang="en-US" dirty="0"/>
              <a:t>i.e., don’t just dismiss the issue or tell them to re-read the specifications</a:t>
            </a:r>
          </a:p>
          <a:p>
            <a:r>
              <a:rPr lang="en-US" dirty="0"/>
              <a:t>Put yourself in their place and try to see if the actual wording is confusing or wrong</a:t>
            </a:r>
          </a:p>
          <a:p>
            <a:pPr lvl="1"/>
            <a:r>
              <a:rPr lang="en-US" dirty="0"/>
              <a:t>If so, change it.</a:t>
            </a:r>
          </a:p>
        </p:txBody>
      </p:sp>
      <p:sp>
        <p:nvSpPr>
          <p:cNvPr id="4" name="Footer Placeholder 3">
            <a:extLst>
              <a:ext uri="{FF2B5EF4-FFF2-40B4-BE49-F238E27FC236}">
                <a16:creationId xmlns:a16="http://schemas.microsoft.com/office/drawing/2014/main" id="{91F3895A-9AC0-47FF-82AB-6FEAC7EDB2B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59B79C6-4DF6-40C8-8141-878CCDD87C46}"/>
              </a:ext>
            </a:extLst>
          </p:cNvPr>
          <p:cNvSpPr>
            <a:spLocks noGrp="1"/>
          </p:cNvSpPr>
          <p:nvPr>
            <p:ph type="sldNum" sz="quarter" idx="12"/>
          </p:nvPr>
        </p:nvSpPr>
        <p:spPr/>
        <p:txBody>
          <a:bodyPr/>
          <a:lstStyle/>
          <a:p>
            <a:fld id="{D57F1E4F-1CFF-5643-939E-02111984F565}" type="slidenum">
              <a:rPr lang="en-US" smtClean="0"/>
              <a:t>73</a:t>
            </a:fld>
            <a:endParaRPr lang="en-US" dirty="0"/>
          </a:p>
        </p:txBody>
      </p:sp>
    </p:spTree>
    <p:extLst>
      <p:ext uri="{BB962C8B-B14F-4D97-AF65-F5344CB8AC3E}">
        <p14:creationId xmlns:p14="http://schemas.microsoft.com/office/powerpoint/2010/main" val="154455862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8B4FCF-802C-400A-9364-BFF1D9F6CD36}"/>
              </a:ext>
            </a:extLst>
          </p:cNvPr>
          <p:cNvSpPr>
            <a:spLocks noGrp="1"/>
          </p:cNvSpPr>
          <p:nvPr>
            <p:ph type="title"/>
          </p:nvPr>
        </p:nvSpPr>
        <p:spPr/>
        <p:txBody>
          <a:bodyPr/>
          <a:lstStyle/>
          <a:p>
            <a:r>
              <a:rPr lang="en-US" dirty="0"/>
              <a:t>Not just what is; what isn’t</a:t>
            </a:r>
          </a:p>
        </p:txBody>
      </p:sp>
      <p:sp>
        <p:nvSpPr>
          <p:cNvPr id="3" name="Content Placeholder 2">
            <a:extLst>
              <a:ext uri="{FF2B5EF4-FFF2-40B4-BE49-F238E27FC236}">
                <a16:creationId xmlns:a16="http://schemas.microsoft.com/office/drawing/2014/main" id="{9EDB89B1-AB9B-472E-9165-C655DDE2A2E7}"/>
              </a:ext>
            </a:extLst>
          </p:cNvPr>
          <p:cNvSpPr>
            <a:spLocks noGrp="1"/>
          </p:cNvSpPr>
          <p:nvPr>
            <p:ph idx="1"/>
          </p:nvPr>
        </p:nvSpPr>
        <p:spPr>
          <a:xfrm>
            <a:off x="233265" y="1395663"/>
            <a:ext cx="11728580" cy="4930491"/>
          </a:xfrm>
        </p:spPr>
        <p:txBody>
          <a:bodyPr>
            <a:normAutofit fontScale="92500"/>
          </a:bodyPr>
          <a:lstStyle/>
          <a:p>
            <a:r>
              <a:rPr lang="en-US" dirty="0"/>
              <a:t>One of the best ways to eliminate ambiguity might be to specifically rule out reasonable alternate interpretations; i.e.,</a:t>
            </a:r>
          </a:p>
          <a:p>
            <a:pPr lvl="1"/>
            <a:r>
              <a:rPr lang="en-US" dirty="0"/>
              <a:t>In addition to clearly saying what requirements (specifications) are</a:t>
            </a:r>
          </a:p>
          <a:p>
            <a:pPr lvl="1"/>
            <a:r>
              <a:rPr lang="en-US" dirty="0"/>
              <a:t>If there is still one or more possible reasonable interpretations of the specifications, identify those alternative interpretations and say they are not correct</a:t>
            </a:r>
          </a:p>
          <a:p>
            <a:pPr lvl="1"/>
            <a:r>
              <a:rPr lang="en-US" dirty="0"/>
              <a:t>E.g., use wording such as:</a:t>
            </a:r>
          </a:p>
          <a:p>
            <a:pPr lvl="2"/>
            <a:r>
              <a:rPr lang="en-US" dirty="0"/>
              <a:t>“These specifications specifically shall </a:t>
            </a:r>
            <a:r>
              <a:rPr lang="en-US" b="1" i="1" u="sng" dirty="0"/>
              <a:t>not</a:t>
            </a:r>
            <a:r>
              <a:rPr lang="en-US" dirty="0"/>
              <a:t> be interpreted to mean ….” or</a:t>
            </a:r>
          </a:p>
          <a:p>
            <a:pPr lvl="2"/>
            <a:r>
              <a:rPr lang="en-US" dirty="0"/>
              <a:t>“These specifications shall specifically </a:t>
            </a:r>
            <a:r>
              <a:rPr lang="en-US" b="1" i="1" u="sng" dirty="0"/>
              <a:t>exclude</a:t>
            </a:r>
            <a:r>
              <a:rPr lang="en-US" dirty="0"/>
              <a:t> the following interpretations …”</a:t>
            </a:r>
          </a:p>
        </p:txBody>
      </p:sp>
      <p:sp>
        <p:nvSpPr>
          <p:cNvPr id="4" name="Footer Placeholder 3">
            <a:extLst>
              <a:ext uri="{FF2B5EF4-FFF2-40B4-BE49-F238E27FC236}">
                <a16:creationId xmlns:a16="http://schemas.microsoft.com/office/drawing/2014/main" id="{BE00AD90-2721-4AEC-93A8-9A795BA216FC}"/>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F44E67C-C026-4D6B-8B07-3428FB47214E}"/>
              </a:ext>
            </a:extLst>
          </p:cNvPr>
          <p:cNvSpPr>
            <a:spLocks noGrp="1"/>
          </p:cNvSpPr>
          <p:nvPr>
            <p:ph type="sldNum" sz="quarter" idx="12"/>
          </p:nvPr>
        </p:nvSpPr>
        <p:spPr/>
        <p:txBody>
          <a:bodyPr/>
          <a:lstStyle/>
          <a:p>
            <a:fld id="{D57F1E4F-1CFF-5643-939E-02111984F565}" type="slidenum">
              <a:rPr lang="en-US" smtClean="0"/>
              <a:t>74</a:t>
            </a:fld>
            <a:endParaRPr lang="en-US" dirty="0"/>
          </a:p>
        </p:txBody>
      </p:sp>
    </p:spTree>
    <p:extLst>
      <p:ext uri="{BB962C8B-B14F-4D97-AF65-F5344CB8AC3E}">
        <p14:creationId xmlns:p14="http://schemas.microsoft.com/office/powerpoint/2010/main" val="185124350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633D8-49AD-4B30-90C2-1EE3CF70C6D4}"/>
              </a:ext>
            </a:extLst>
          </p:cNvPr>
          <p:cNvSpPr>
            <a:spLocks noGrp="1"/>
          </p:cNvSpPr>
          <p:nvPr>
            <p:ph type="title"/>
          </p:nvPr>
        </p:nvSpPr>
        <p:spPr/>
        <p:txBody>
          <a:bodyPr>
            <a:normAutofit fontScale="90000"/>
          </a:bodyPr>
          <a:lstStyle/>
          <a:p>
            <a:r>
              <a:rPr lang="en-US" dirty="0"/>
              <a:t>Information Technology Analogy</a:t>
            </a:r>
          </a:p>
        </p:txBody>
      </p:sp>
      <p:sp>
        <p:nvSpPr>
          <p:cNvPr id="3" name="Content Placeholder 2">
            <a:extLst>
              <a:ext uri="{FF2B5EF4-FFF2-40B4-BE49-F238E27FC236}">
                <a16:creationId xmlns:a16="http://schemas.microsoft.com/office/drawing/2014/main" id="{7F9D2DBC-E394-4D24-B972-1C3005FE73C5}"/>
              </a:ext>
            </a:extLst>
          </p:cNvPr>
          <p:cNvSpPr>
            <a:spLocks noGrp="1"/>
          </p:cNvSpPr>
          <p:nvPr>
            <p:ph idx="1"/>
          </p:nvPr>
        </p:nvSpPr>
        <p:spPr/>
        <p:txBody>
          <a:bodyPr>
            <a:normAutofit fontScale="85000" lnSpcReduction="10000"/>
          </a:bodyPr>
          <a:lstStyle/>
          <a:p>
            <a:r>
              <a:rPr lang="en-US" dirty="0"/>
              <a:t>We all know about hackers penetrating the web sites and data systems of companies, organizations, even governments</a:t>
            </a:r>
          </a:p>
          <a:p>
            <a:pPr lvl="1"/>
            <a:r>
              <a:rPr lang="en-US" dirty="0"/>
              <a:t>Think Equifax - 145 million records exposed; Yahoo - 3 billion; Uber – 57 million; Target – 70 million; the federal personnel system – 21 million, etc..</a:t>
            </a:r>
          </a:p>
          <a:p>
            <a:r>
              <a:rPr lang="en-US" dirty="0"/>
              <a:t>People in charge of the security of such IT systems are expected to take extraordinary steps to prevent such intrusion or hacking</a:t>
            </a:r>
          </a:p>
          <a:p>
            <a:pPr lvl="1"/>
            <a:r>
              <a:rPr lang="en-US" dirty="0"/>
              <a:t>They are expected to </a:t>
            </a:r>
            <a:r>
              <a:rPr lang="en-US" b="1" u="sng" dirty="0"/>
              <a:t>proactively</a:t>
            </a:r>
            <a:r>
              <a:rPr lang="en-US" dirty="0"/>
              <a:t> look for </a:t>
            </a:r>
            <a:r>
              <a:rPr lang="en-US" b="1" u="sng" dirty="0"/>
              <a:t>vulnerabilities</a:t>
            </a:r>
            <a:r>
              <a:rPr lang="en-US" dirty="0"/>
              <a:t> in their systems</a:t>
            </a:r>
          </a:p>
          <a:p>
            <a:r>
              <a:rPr lang="en-US" dirty="0"/>
              <a:t>Not taking such steps opens them and the firms they work for up to calls of incompetence and negligence if a hack occurs</a:t>
            </a:r>
          </a:p>
          <a:p>
            <a:pPr lvl="1"/>
            <a:r>
              <a:rPr lang="en-US" dirty="0"/>
              <a:t>And often law suits based upon negligence</a:t>
            </a:r>
          </a:p>
          <a:p>
            <a:pPr lvl="1"/>
            <a:endParaRPr lang="en-US" dirty="0"/>
          </a:p>
        </p:txBody>
      </p:sp>
      <p:sp>
        <p:nvSpPr>
          <p:cNvPr id="4" name="Footer Placeholder 3">
            <a:extLst>
              <a:ext uri="{FF2B5EF4-FFF2-40B4-BE49-F238E27FC236}">
                <a16:creationId xmlns:a16="http://schemas.microsoft.com/office/drawing/2014/main" id="{040861C3-E08C-4ED2-B79B-C745E4CB9D38}"/>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DEBDCB20-DB5C-4ACD-94C4-CD6E857478C8}"/>
              </a:ext>
            </a:extLst>
          </p:cNvPr>
          <p:cNvSpPr>
            <a:spLocks noGrp="1"/>
          </p:cNvSpPr>
          <p:nvPr>
            <p:ph type="sldNum" sz="quarter" idx="12"/>
          </p:nvPr>
        </p:nvSpPr>
        <p:spPr/>
        <p:txBody>
          <a:bodyPr/>
          <a:lstStyle/>
          <a:p>
            <a:fld id="{D57F1E4F-1CFF-5643-939E-02111984F565}" type="slidenum">
              <a:rPr lang="en-US" smtClean="0"/>
              <a:t>75</a:t>
            </a:fld>
            <a:endParaRPr lang="en-US" dirty="0"/>
          </a:p>
        </p:txBody>
      </p:sp>
    </p:spTree>
    <p:extLst>
      <p:ext uri="{BB962C8B-B14F-4D97-AF65-F5344CB8AC3E}">
        <p14:creationId xmlns:p14="http://schemas.microsoft.com/office/powerpoint/2010/main" val="16814107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633D8-49AD-4B30-90C2-1EE3CF70C6D4}"/>
              </a:ext>
            </a:extLst>
          </p:cNvPr>
          <p:cNvSpPr>
            <a:spLocks noGrp="1"/>
          </p:cNvSpPr>
          <p:nvPr>
            <p:ph type="title"/>
          </p:nvPr>
        </p:nvSpPr>
        <p:spPr>
          <a:xfrm>
            <a:off x="382555" y="121299"/>
            <a:ext cx="11579290" cy="1045028"/>
          </a:xfrm>
        </p:spPr>
        <p:txBody>
          <a:bodyPr>
            <a:normAutofit fontScale="90000"/>
          </a:bodyPr>
          <a:lstStyle/>
          <a:p>
            <a:r>
              <a:rPr lang="en-US" sz="3600" b="0" dirty="0"/>
              <a:t>(Information Technology Analogy)</a:t>
            </a:r>
            <a:br>
              <a:rPr lang="en-US" sz="3600" b="0" dirty="0"/>
            </a:br>
            <a:r>
              <a:rPr lang="en-US" dirty="0"/>
              <a:t>are you naïve or negligent?</a:t>
            </a:r>
          </a:p>
        </p:txBody>
      </p:sp>
      <p:sp>
        <p:nvSpPr>
          <p:cNvPr id="3" name="Content Placeholder 2">
            <a:extLst>
              <a:ext uri="{FF2B5EF4-FFF2-40B4-BE49-F238E27FC236}">
                <a16:creationId xmlns:a16="http://schemas.microsoft.com/office/drawing/2014/main" id="{7F9D2DBC-E394-4D24-B972-1C3005FE73C5}"/>
              </a:ext>
            </a:extLst>
          </p:cNvPr>
          <p:cNvSpPr>
            <a:spLocks noGrp="1"/>
          </p:cNvSpPr>
          <p:nvPr>
            <p:ph idx="1"/>
          </p:nvPr>
        </p:nvSpPr>
        <p:spPr>
          <a:xfrm>
            <a:off x="233265" y="1166327"/>
            <a:ext cx="11728580" cy="5383763"/>
          </a:xfrm>
        </p:spPr>
        <p:txBody>
          <a:bodyPr>
            <a:normAutofit fontScale="77500" lnSpcReduction="20000"/>
          </a:bodyPr>
          <a:lstStyle/>
          <a:p>
            <a:r>
              <a:rPr lang="en-US" dirty="0"/>
              <a:t>Drafters of specifications who do not:</a:t>
            </a:r>
          </a:p>
          <a:p>
            <a:pPr lvl="1"/>
            <a:r>
              <a:rPr lang="en-US" dirty="0"/>
              <a:t>Organize and Simplify,</a:t>
            </a:r>
          </a:p>
          <a:p>
            <a:pPr lvl="1"/>
            <a:r>
              <a:rPr lang="en-US" dirty="0"/>
              <a:t>Seek and destroy ambiguity</a:t>
            </a:r>
          </a:p>
          <a:p>
            <a:pPr lvl="1"/>
            <a:r>
              <a:rPr lang="en-US" dirty="0"/>
              <a:t>Use proper definitions</a:t>
            </a:r>
          </a:p>
          <a:p>
            <a:pPr lvl="2"/>
            <a:r>
              <a:rPr lang="en-US" dirty="0"/>
              <a:t>Including avoiding undefined or unreferenced “industry terminology” or “best practices” </a:t>
            </a:r>
          </a:p>
          <a:p>
            <a:pPr lvl="1"/>
            <a:r>
              <a:rPr lang="en-US" dirty="0"/>
              <a:t>Establish appropriate deliverables acceptance criteria</a:t>
            </a:r>
          </a:p>
          <a:p>
            <a:pPr lvl="1"/>
            <a:r>
              <a:rPr lang="en-US" dirty="0"/>
              <a:t>Establish the means to determine if requirements have been met</a:t>
            </a:r>
          </a:p>
          <a:p>
            <a:pPr lvl="1"/>
            <a:r>
              <a:rPr lang="en-US" dirty="0"/>
              <a:t>Establish consequences of non-performance</a:t>
            </a:r>
          </a:p>
          <a:p>
            <a:pPr lvl="1"/>
            <a:r>
              <a:rPr lang="en-US" dirty="0"/>
              <a:t>Have any safeguards other than just trusting contractors to do the right thing</a:t>
            </a:r>
          </a:p>
          <a:p>
            <a:pPr lvl="2"/>
            <a:r>
              <a:rPr lang="en-US" dirty="0"/>
              <a:t>I.e., that don’t proactively look for loopholes and vulnerabilities in their specifications </a:t>
            </a:r>
          </a:p>
          <a:p>
            <a:r>
              <a:rPr lang="en-US" dirty="0"/>
              <a:t>Are inviting the names and associated criticism of being either or both</a:t>
            </a:r>
          </a:p>
          <a:p>
            <a:pPr lvl="1"/>
            <a:r>
              <a:rPr lang="en-US" sz="4200" b="1" dirty="0">
                <a:solidFill>
                  <a:srgbClr val="FF0000"/>
                </a:solidFill>
              </a:rPr>
              <a:t>Naive or Negligent</a:t>
            </a:r>
          </a:p>
        </p:txBody>
      </p:sp>
      <p:sp>
        <p:nvSpPr>
          <p:cNvPr id="4" name="Footer Placeholder 3">
            <a:extLst>
              <a:ext uri="{FF2B5EF4-FFF2-40B4-BE49-F238E27FC236}">
                <a16:creationId xmlns:a16="http://schemas.microsoft.com/office/drawing/2014/main" id="{040861C3-E08C-4ED2-B79B-C745E4CB9D38}"/>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DEBDCB20-DB5C-4ACD-94C4-CD6E857478C8}"/>
              </a:ext>
            </a:extLst>
          </p:cNvPr>
          <p:cNvSpPr>
            <a:spLocks noGrp="1"/>
          </p:cNvSpPr>
          <p:nvPr>
            <p:ph type="sldNum" sz="quarter" idx="12"/>
          </p:nvPr>
        </p:nvSpPr>
        <p:spPr/>
        <p:txBody>
          <a:bodyPr/>
          <a:lstStyle/>
          <a:p>
            <a:fld id="{D57F1E4F-1CFF-5643-939E-02111984F565}" type="slidenum">
              <a:rPr lang="en-US" smtClean="0"/>
              <a:t>76</a:t>
            </a:fld>
            <a:endParaRPr lang="en-US" dirty="0"/>
          </a:p>
        </p:txBody>
      </p:sp>
    </p:spTree>
    <p:extLst>
      <p:ext uri="{BB962C8B-B14F-4D97-AF65-F5344CB8AC3E}">
        <p14:creationId xmlns:p14="http://schemas.microsoft.com/office/powerpoint/2010/main" val="130304955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dirty="0"/>
              <a:t>Deliverables:</a:t>
            </a:r>
            <a:br>
              <a:rPr lang="en-US" dirty="0"/>
            </a:br>
            <a:r>
              <a:rPr lang="en-US" i="1" u="sng" dirty="0"/>
              <a:t>when! </a:t>
            </a:r>
            <a:r>
              <a:rPr lang="en-US" b="0" dirty="0"/>
              <a:t>is almost as important as </a:t>
            </a:r>
            <a:r>
              <a:rPr lang="en-US" i="1" u="sng" dirty="0"/>
              <a:t>what! </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399593"/>
            <a:ext cx="11728580" cy="5174462"/>
          </a:xfrm>
        </p:spPr>
        <p:txBody>
          <a:bodyPr>
            <a:normAutofit fontScale="85000" lnSpcReduction="10000"/>
          </a:bodyPr>
          <a:lstStyle/>
          <a:p>
            <a:r>
              <a:rPr lang="en-US" dirty="0"/>
              <a:t>Appropriately, agencies usually put a lot of emphasis in specifications on what the contractor is to do</a:t>
            </a:r>
          </a:p>
          <a:p>
            <a:r>
              <a:rPr lang="en-US" dirty="0"/>
              <a:t>But frequently there is no mention of when deliverables are due</a:t>
            </a:r>
          </a:p>
          <a:p>
            <a:r>
              <a:rPr lang="en-US" dirty="0"/>
              <a:t>For instance, monthly, quarterly or annual reports might be required</a:t>
            </a:r>
          </a:p>
          <a:p>
            <a:r>
              <a:rPr lang="en-US" dirty="0"/>
              <a:t>And the agency probably assumes that the contractor will produce these reports in a timely manner </a:t>
            </a:r>
          </a:p>
          <a:p>
            <a:r>
              <a:rPr lang="en-US" dirty="0"/>
              <a:t>But if a timeframe is not specified, timeliness is up to the contractor</a:t>
            </a:r>
          </a:p>
          <a:p>
            <a:pPr lvl="1"/>
            <a:r>
              <a:rPr lang="en-US" dirty="0"/>
              <a:t>Is it Ok if the contractor produces a monthly report:</a:t>
            </a:r>
          </a:p>
          <a:p>
            <a:pPr lvl="2"/>
            <a:r>
              <a:rPr lang="en-US" dirty="0"/>
              <a:t>A month later?; 6 weeks later? 2 or 3 reports at the same time?  </a:t>
            </a:r>
          </a:p>
          <a:p>
            <a:pPr lvl="1"/>
            <a:r>
              <a:rPr lang="en-US" dirty="0"/>
              <a:t>Or, an annual report 9 months into the next contract year?</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77</a:t>
            </a:fld>
            <a:endParaRPr lang="en-US" dirty="0"/>
          </a:p>
        </p:txBody>
      </p:sp>
    </p:spTree>
    <p:extLst>
      <p:ext uri="{BB962C8B-B14F-4D97-AF65-F5344CB8AC3E}">
        <p14:creationId xmlns:p14="http://schemas.microsoft.com/office/powerpoint/2010/main" val="169510250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dirty="0"/>
              <a:t>Deliverables:</a:t>
            </a:r>
            <a:br>
              <a:rPr lang="en-US" dirty="0"/>
            </a:br>
            <a:r>
              <a:rPr lang="en-US" b="0" dirty="0"/>
              <a:t>when! is almost as important as what! </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212980"/>
            <a:ext cx="11728580" cy="5533053"/>
          </a:xfrm>
        </p:spPr>
        <p:txBody>
          <a:bodyPr>
            <a:normAutofit fontScale="77500" lnSpcReduction="20000"/>
          </a:bodyPr>
          <a:lstStyle/>
          <a:p>
            <a:r>
              <a:rPr lang="en-US" dirty="0"/>
              <a:t>In determining when a deliverable should be due, first determine the purpose or value of the deliverable</a:t>
            </a:r>
          </a:p>
          <a:p>
            <a:pPr lvl="1"/>
            <a:r>
              <a:rPr lang="en-US" dirty="0"/>
              <a:t>i.e., what is the consequence if a deliverable is not provided by a given timeframe?</a:t>
            </a:r>
          </a:p>
          <a:p>
            <a:r>
              <a:rPr lang="en-US" dirty="0"/>
              <a:t>When the lack of  the completion of a deliverable starts to have a negative consequence for the agency, is when the deliverable should be due</a:t>
            </a:r>
          </a:p>
          <a:p>
            <a:r>
              <a:rPr lang="en-US" dirty="0"/>
              <a:t>And, if there is no perceived negative consequent of non-completion within any reasonable timeframe</a:t>
            </a:r>
          </a:p>
          <a:p>
            <a:r>
              <a:rPr lang="en-US" dirty="0"/>
              <a:t>Probably the deliverable shouldn’t be required at all</a:t>
            </a:r>
          </a:p>
          <a:p>
            <a:pPr lvl="1"/>
            <a:r>
              <a:rPr lang="en-US" dirty="0"/>
              <a:t>Why require something when there is no impact if it isn’t done?</a:t>
            </a:r>
          </a:p>
          <a:p>
            <a:pPr lvl="1"/>
            <a:r>
              <a:rPr lang="en-US" dirty="0"/>
              <a:t>It adds to cost and invites the contractor to see what other non-performance is OK</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78</a:t>
            </a:fld>
            <a:endParaRPr lang="en-US" dirty="0"/>
          </a:p>
        </p:txBody>
      </p:sp>
    </p:spTree>
    <p:extLst>
      <p:ext uri="{BB962C8B-B14F-4D97-AF65-F5344CB8AC3E}">
        <p14:creationId xmlns:p14="http://schemas.microsoft.com/office/powerpoint/2010/main" val="157373239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dirty="0"/>
              <a:t>Deliverables:</a:t>
            </a:r>
            <a:br>
              <a:rPr lang="en-US" dirty="0"/>
            </a:br>
            <a:r>
              <a:rPr lang="en-US" dirty="0"/>
              <a:t>don’t stop at what and when</a:t>
            </a:r>
            <a:endParaRPr lang="en-US" b="0" dirty="0"/>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324947"/>
            <a:ext cx="11728580" cy="5421086"/>
          </a:xfrm>
        </p:spPr>
        <p:txBody>
          <a:bodyPr>
            <a:normAutofit lnSpcReduction="10000"/>
          </a:bodyPr>
          <a:lstStyle/>
          <a:p>
            <a:r>
              <a:rPr lang="en-US" dirty="0"/>
              <a:t>Probably the most neglected aspect of specifications is contract monitoring requirements</a:t>
            </a:r>
          </a:p>
          <a:p>
            <a:r>
              <a:rPr lang="en-US" dirty="0"/>
              <a:t>Although it is absolutely essential to specify what the contractor is to do and by when</a:t>
            </a:r>
          </a:p>
          <a:p>
            <a:r>
              <a:rPr lang="en-US" dirty="0"/>
              <a:t>It is also essential to include such aspects as:</a:t>
            </a:r>
          </a:p>
          <a:p>
            <a:pPr lvl="1"/>
            <a:r>
              <a:rPr lang="en-US" dirty="0"/>
              <a:t>The </a:t>
            </a:r>
            <a:r>
              <a:rPr lang="en-US" b="1" dirty="0">
                <a:solidFill>
                  <a:srgbClr val="FFFF00"/>
                </a:solidFill>
              </a:rPr>
              <a:t>standard </a:t>
            </a:r>
            <a:r>
              <a:rPr lang="en-US" dirty="0"/>
              <a:t>that must be met to indicate successful completion</a:t>
            </a:r>
          </a:p>
          <a:p>
            <a:pPr lvl="2"/>
            <a:r>
              <a:rPr lang="en-US" dirty="0"/>
              <a:t>Acceptance criteria</a:t>
            </a:r>
          </a:p>
          <a:p>
            <a:pPr lvl="1"/>
            <a:r>
              <a:rPr lang="en-US" dirty="0"/>
              <a:t>The </a:t>
            </a:r>
            <a:r>
              <a:rPr lang="en-US" b="1" dirty="0">
                <a:solidFill>
                  <a:srgbClr val="FFC000"/>
                </a:solidFill>
              </a:rPr>
              <a:t>means to determine </a:t>
            </a:r>
            <a:r>
              <a:rPr lang="en-US" dirty="0"/>
              <a:t>if the standard is achieved</a:t>
            </a:r>
          </a:p>
          <a:p>
            <a:pPr lvl="1"/>
            <a:r>
              <a:rPr lang="en-US" dirty="0"/>
              <a:t>The </a:t>
            </a:r>
            <a:r>
              <a:rPr lang="en-US" b="1" dirty="0">
                <a:solidFill>
                  <a:srgbClr val="92D050"/>
                </a:solidFill>
              </a:rPr>
              <a:t>consequence </a:t>
            </a:r>
            <a:r>
              <a:rPr lang="en-US" dirty="0"/>
              <a:t>of non-performance  </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79</a:t>
            </a:fld>
            <a:endParaRPr lang="en-US" dirty="0"/>
          </a:p>
        </p:txBody>
      </p:sp>
    </p:spTree>
    <p:extLst>
      <p:ext uri="{BB962C8B-B14F-4D97-AF65-F5344CB8AC3E}">
        <p14:creationId xmlns:p14="http://schemas.microsoft.com/office/powerpoint/2010/main" val="6036328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0D4-2DF5-4A46-BE94-062CAA4FD649}"/>
              </a:ext>
            </a:extLst>
          </p:cNvPr>
          <p:cNvSpPr>
            <a:spLocks noGrp="1"/>
          </p:cNvSpPr>
          <p:nvPr>
            <p:ph type="title"/>
          </p:nvPr>
        </p:nvSpPr>
        <p:spPr>
          <a:xfrm>
            <a:off x="268664" y="221530"/>
            <a:ext cx="11646816" cy="1631718"/>
          </a:xfrm>
        </p:spPr>
        <p:txBody>
          <a:bodyPr>
            <a:normAutofit/>
          </a:bodyPr>
          <a:lstStyle/>
          <a:p>
            <a:r>
              <a:rPr lang="en-US" sz="4000" b="0" dirty="0"/>
              <a:t>Specifications:</a:t>
            </a:r>
            <a:br>
              <a:rPr lang="en-US" sz="4000" dirty="0"/>
            </a:br>
            <a:r>
              <a:rPr lang="en-US" sz="4000" dirty="0"/>
              <a:t>Responsibility for Preparation </a:t>
            </a:r>
            <a:r>
              <a:rPr lang="en-US" sz="2200" dirty="0"/>
              <a:t>(21.04.01.03)</a:t>
            </a:r>
          </a:p>
        </p:txBody>
      </p:sp>
      <p:sp>
        <p:nvSpPr>
          <p:cNvPr id="3" name="Content Placeholder 2">
            <a:extLst>
              <a:ext uri="{FF2B5EF4-FFF2-40B4-BE49-F238E27FC236}">
                <a16:creationId xmlns:a16="http://schemas.microsoft.com/office/drawing/2014/main" id="{CF1E6027-A1EF-42A2-B5B0-F88FDBFD23D3}"/>
              </a:ext>
            </a:extLst>
          </p:cNvPr>
          <p:cNvSpPr>
            <a:spLocks noGrp="1"/>
          </p:cNvSpPr>
          <p:nvPr>
            <p:ph idx="1"/>
          </p:nvPr>
        </p:nvSpPr>
        <p:spPr>
          <a:xfrm>
            <a:off x="233265" y="1781666"/>
            <a:ext cx="11728580" cy="4964367"/>
          </a:xfrm>
        </p:spPr>
        <p:txBody>
          <a:bodyPr>
            <a:normAutofit fontScale="92500" lnSpcReduction="20000"/>
          </a:bodyPr>
          <a:lstStyle/>
          <a:p>
            <a:r>
              <a:rPr lang="en-US" dirty="0"/>
              <a:t>“The </a:t>
            </a:r>
            <a:r>
              <a:rPr lang="en-US" b="1" dirty="0">
                <a:solidFill>
                  <a:srgbClr val="DD59D7"/>
                </a:solidFill>
              </a:rPr>
              <a:t>using </a:t>
            </a:r>
            <a:r>
              <a:rPr lang="en-US" dirty="0"/>
              <a:t>agency is responsible for preparing the specifications.  The </a:t>
            </a:r>
            <a:r>
              <a:rPr lang="en-US" b="1" dirty="0">
                <a:solidFill>
                  <a:srgbClr val="DD59D7"/>
                </a:solidFill>
              </a:rPr>
              <a:t>procuring </a:t>
            </a:r>
            <a:r>
              <a:rPr lang="en-US" dirty="0"/>
              <a:t>agency shall require contractor compliance with State Finance &amp; Procurement Article 13.212.1”</a:t>
            </a:r>
          </a:p>
          <a:p>
            <a:pPr lvl="1"/>
            <a:r>
              <a:rPr lang="en-US" dirty="0"/>
              <a:t>Which bars awards to vendors that assisted with the drafting of specifications</a:t>
            </a:r>
          </a:p>
          <a:p>
            <a:r>
              <a:rPr lang="en-US" dirty="0"/>
              <a:t>“To the extent practicable, </a:t>
            </a:r>
            <a:r>
              <a:rPr lang="en-US" b="1" u="sng" dirty="0">
                <a:solidFill>
                  <a:schemeClr val="accent3"/>
                </a:solidFill>
              </a:rPr>
              <a:t>functional</a:t>
            </a:r>
            <a:r>
              <a:rPr lang="en-US" b="1" dirty="0">
                <a:solidFill>
                  <a:schemeClr val="accent3"/>
                </a:solidFill>
              </a:rPr>
              <a:t> </a:t>
            </a:r>
            <a:r>
              <a:rPr lang="en-US" dirty="0"/>
              <a:t>or </a:t>
            </a:r>
            <a:r>
              <a:rPr lang="en-US" b="1" u="sng" dirty="0">
                <a:solidFill>
                  <a:schemeClr val="accent3"/>
                </a:solidFill>
              </a:rPr>
              <a:t>performance </a:t>
            </a:r>
            <a:r>
              <a:rPr lang="en-US" dirty="0"/>
              <a:t>criteria shall be emphasized while limiting </a:t>
            </a:r>
            <a:r>
              <a:rPr lang="en-US" b="1" u="sng" dirty="0">
                <a:solidFill>
                  <a:schemeClr val="accent6">
                    <a:lumMod val="75000"/>
                  </a:schemeClr>
                </a:solidFill>
              </a:rPr>
              <a:t>design</a:t>
            </a:r>
            <a:r>
              <a:rPr lang="en-US" b="1" dirty="0">
                <a:solidFill>
                  <a:schemeClr val="accent6">
                    <a:lumMod val="75000"/>
                  </a:schemeClr>
                </a:solidFill>
              </a:rPr>
              <a:t> </a:t>
            </a:r>
            <a:r>
              <a:rPr lang="en-US" dirty="0"/>
              <a:t>or other </a:t>
            </a:r>
            <a:r>
              <a:rPr lang="en-US" b="1" dirty="0">
                <a:solidFill>
                  <a:schemeClr val="accent6">
                    <a:lumMod val="75000"/>
                  </a:schemeClr>
                </a:solidFill>
              </a:rPr>
              <a:t>detailed physical descriptions </a:t>
            </a:r>
            <a:r>
              <a:rPr lang="en-US" dirty="0"/>
              <a:t>to those necessary to meet the needs of the State.” </a:t>
            </a:r>
          </a:p>
          <a:p>
            <a:pPr lvl="1"/>
            <a:r>
              <a:rPr lang="en-US" dirty="0"/>
              <a:t>Functional, Performance &amp; Design are described starting on slide XX</a:t>
            </a:r>
          </a:p>
        </p:txBody>
      </p:sp>
      <p:sp>
        <p:nvSpPr>
          <p:cNvPr id="4" name="Footer Placeholder 3">
            <a:extLst>
              <a:ext uri="{FF2B5EF4-FFF2-40B4-BE49-F238E27FC236}">
                <a16:creationId xmlns:a16="http://schemas.microsoft.com/office/drawing/2014/main" id="{8609770B-5DB4-4926-991C-9695E4F72D5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F576BF0-16CB-458D-94F9-3CB5F0A85504}"/>
              </a:ext>
            </a:extLst>
          </p:cNvPr>
          <p:cNvSpPr>
            <a:spLocks noGrp="1"/>
          </p:cNvSpPr>
          <p:nvPr>
            <p:ph type="sldNum" sz="quarter" idx="12"/>
          </p:nvPr>
        </p:nvSpPr>
        <p:spPr/>
        <p:txBody>
          <a:bodyPr/>
          <a:lstStyle/>
          <a:p>
            <a:fld id="{D57F1E4F-1CFF-5643-939E-02111984F565}" type="slidenum">
              <a:rPr lang="en-US" smtClean="0"/>
              <a:t>8</a:t>
            </a:fld>
            <a:endParaRPr lang="en-US" dirty="0"/>
          </a:p>
        </p:txBody>
      </p:sp>
    </p:spTree>
    <p:extLst>
      <p:ext uri="{BB962C8B-B14F-4D97-AF65-F5344CB8AC3E}">
        <p14:creationId xmlns:p14="http://schemas.microsoft.com/office/powerpoint/2010/main" val="114933820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b="0" dirty="0"/>
              <a:t>Deliverables:</a:t>
            </a:r>
            <a:br>
              <a:rPr lang="en-US" b="0" dirty="0"/>
            </a:br>
            <a:r>
              <a:rPr lang="en-US" sz="4000" dirty="0"/>
              <a:t>include contract management aspects</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259633"/>
            <a:ext cx="11728580" cy="5486399"/>
          </a:xfrm>
        </p:spPr>
        <p:txBody>
          <a:bodyPr>
            <a:normAutofit fontScale="85000" lnSpcReduction="10000"/>
          </a:bodyPr>
          <a:lstStyle/>
          <a:p>
            <a:r>
              <a:rPr lang="en-US" dirty="0"/>
              <a:t>Not identifying what will constitute acceptable performance invites  problems with a contractor</a:t>
            </a:r>
          </a:p>
          <a:p>
            <a:pPr lvl="1"/>
            <a:r>
              <a:rPr lang="en-US" dirty="0"/>
              <a:t>Without clear </a:t>
            </a:r>
            <a:r>
              <a:rPr lang="en-US" b="1" dirty="0"/>
              <a:t>ACCEPTANCE STANDARDS </a:t>
            </a:r>
            <a:r>
              <a:rPr lang="en-US" dirty="0"/>
              <a:t>you risk disputes with your contractor </a:t>
            </a:r>
          </a:p>
          <a:p>
            <a:pPr lvl="1"/>
            <a:r>
              <a:rPr lang="en-US" dirty="0"/>
              <a:t>The contractor can claim it did what was required and seek payment</a:t>
            </a:r>
          </a:p>
          <a:p>
            <a:pPr lvl="1"/>
            <a:r>
              <a:rPr lang="en-US" dirty="0"/>
              <a:t>While you say what was done wasn’t what you wanted; it wasn’t good enough</a:t>
            </a:r>
          </a:p>
          <a:p>
            <a:r>
              <a:rPr lang="en-US" dirty="0"/>
              <a:t>If you have nothing in the specifications to support your intent or interpretation, you may not be able to get what you want</a:t>
            </a:r>
          </a:p>
          <a:p>
            <a:pPr lvl="1"/>
            <a:r>
              <a:rPr lang="en-US" dirty="0"/>
              <a:t>Remember: someone other than you will decide what the requirements were</a:t>
            </a:r>
          </a:p>
          <a:p>
            <a:pPr lvl="2"/>
            <a:r>
              <a:rPr lang="en-US" dirty="0"/>
              <a:t>If the verdict is there was no requirement standard or a </a:t>
            </a:r>
            <a:r>
              <a:rPr lang="en-US" b="1" dirty="0">
                <a:solidFill>
                  <a:srgbClr val="C00000"/>
                </a:solidFill>
              </a:rPr>
              <a:t>latent ambiguity</a:t>
            </a:r>
          </a:p>
          <a:p>
            <a:pPr lvl="2"/>
            <a:r>
              <a:rPr lang="en-US" dirty="0"/>
              <a:t>You may have to forego the performance you expected, or pay more for it with a mod.</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80</a:t>
            </a:fld>
            <a:endParaRPr lang="en-US" dirty="0"/>
          </a:p>
        </p:txBody>
      </p:sp>
    </p:spTree>
    <p:extLst>
      <p:ext uri="{BB962C8B-B14F-4D97-AF65-F5344CB8AC3E}">
        <p14:creationId xmlns:p14="http://schemas.microsoft.com/office/powerpoint/2010/main" val="60455368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b="0" dirty="0"/>
              <a:t>Deliverables:</a:t>
            </a:r>
            <a:br>
              <a:rPr lang="en-US" b="0" dirty="0"/>
            </a:br>
            <a:r>
              <a:rPr lang="en-US" sz="4000" dirty="0"/>
              <a:t>include contract management aspects</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464905"/>
            <a:ext cx="11728580" cy="5281127"/>
          </a:xfrm>
        </p:spPr>
        <p:txBody>
          <a:bodyPr>
            <a:normAutofit/>
          </a:bodyPr>
          <a:lstStyle/>
          <a:p>
            <a:r>
              <a:rPr lang="en-US" dirty="0"/>
              <a:t>And your lack of acceptance criteria may favoring a vendor to win the award that seeks to exploit this loophole and low balls its price on the premise it won’t have to do what other vendors may have included in their price</a:t>
            </a:r>
          </a:p>
          <a:p>
            <a:pPr lvl="1"/>
            <a:r>
              <a:rPr lang="en-US" dirty="0"/>
              <a:t>i.e., you set yourself up for performance problems </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81</a:t>
            </a:fld>
            <a:endParaRPr lang="en-US" dirty="0"/>
          </a:p>
        </p:txBody>
      </p:sp>
    </p:spTree>
    <p:extLst>
      <p:ext uri="{BB962C8B-B14F-4D97-AF65-F5344CB8AC3E}">
        <p14:creationId xmlns:p14="http://schemas.microsoft.com/office/powerpoint/2010/main" val="4772784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b="0" dirty="0"/>
              <a:t>Deliverables:</a:t>
            </a:r>
            <a:br>
              <a:rPr lang="en-US" b="0" dirty="0"/>
            </a:br>
            <a:r>
              <a:rPr lang="en-US" sz="4000" dirty="0"/>
              <a:t>include contract management aspects</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324947"/>
            <a:ext cx="11728580" cy="5421085"/>
          </a:xfrm>
        </p:spPr>
        <p:txBody>
          <a:bodyPr>
            <a:normAutofit fontScale="85000" lnSpcReduction="10000"/>
          </a:bodyPr>
          <a:lstStyle/>
          <a:p>
            <a:r>
              <a:rPr lang="en-US" dirty="0"/>
              <a:t>Specify the </a:t>
            </a:r>
            <a:r>
              <a:rPr lang="en-US" b="1" dirty="0"/>
              <a:t>MEANS TO DETERMINE </a:t>
            </a:r>
            <a:r>
              <a:rPr lang="en-US" dirty="0"/>
              <a:t>if there is proper performance</a:t>
            </a:r>
          </a:p>
          <a:p>
            <a:r>
              <a:rPr lang="en-US" dirty="0"/>
              <a:t>Usually, establishing acceptance criteria accomplishes this purpose</a:t>
            </a:r>
          </a:p>
          <a:p>
            <a:r>
              <a:rPr lang="en-US" dirty="0"/>
              <a:t>But in case it doesn’t, say what you will do or require to indicate that the contractor has done what the contract requires, such as:</a:t>
            </a:r>
          </a:p>
          <a:p>
            <a:pPr lvl="1"/>
            <a:r>
              <a:rPr lang="en-US" dirty="0"/>
              <a:t>Reports</a:t>
            </a:r>
          </a:p>
          <a:p>
            <a:pPr lvl="1"/>
            <a:r>
              <a:rPr lang="en-US" dirty="0"/>
              <a:t>Customer Satisfaction Surveys</a:t>
            </a:r>
          </a:p>
          <a:p>
            <a:pPr lvl="1"/>
            <a:r>
              <a:rPr lang="en-US" dirty="0"/>
              <a:t>Independent Audits</a:t>
            </a:r>
          </a:p>
          <a:p>
            <a:pPr lvl="1"/>
            <a:r>
              <a:rPr lang="en-US" dirty="0"/>
              <a:t>Complaint Logs and complaint resolution procedures</a:t>
            </a:r>
          </a:p>
          <a:p>
            <a:pPr lvl="2"/>
            <a:r>
              <a:rPr lang="en-US" dirty="0"/>
              <a:t>Few or no complaints and speedily resolution of complaints indicates proper performance </a:t>
            </a:r>
          </a:p>
          <a:p>
            <a:pPr lvl="1"/>
            <a:endParaRPr lang="en-US" dirty="0"/>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82</a:t>
            </a:fld>
            <a:endParaRPr lang="en-US" dirty="0"/>
          </a:p>
        </p:txBody>
      </p:sp>
    </p:spTree>
    <p:extLst>
      <p:ext uri="{BB962C8B-B14F-4D97-AF65-F5344CB8AC3E}">
        <p14:creationId xmlns:p14="http://schemas.microsoft.com/office/powerpoint/2010/main" val="2001546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129985"/>
          </a:xfrm>
        </p:spPr>
        <p:txBody>
          <a:bodyPr>
            <a:normAutofit fontScale="90000"/>
          </a:bodyPr>
          <a:lstStyle/>
          <a:p>
            <a:r>
              <a:rPr lang="en-US" b="0" dirty="0"/>
              <a:t>Deliverables:</a:t>
            </a:r>
            <a:br>
              <a:rPr lang="en-US" b="0" dirty="0"/>
            </a:br>
            <a:r>
              <a:rPr lang="en-US" sz="4000" dirty="0"/>
              <a:t>include contract management aspects</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540042"/>
            <a:ext cx="11728580" cy="5205990"/>
          </a:xfrm>
        </p:spPr>
        <p:txBody>
          <a:bodyPr>
            <a:normAutofit fontScale="92500" lnSpcReduction="20000"/>
          </a:bodyPr>
          <a:lstStyle/>
          <a:p>
            <a:pPr>
              <a:lnSpc>
                <a:spcPct val="100000"/>
              </a:lnSpc>
            </a:pPr>
            <a:r>
              <a:rPr lang="en-US" dirty="0"/>
              <a:t>Say what will happen if there is non-performance of requirements</a:t>
            </a:r>
          </a:p>
          <a:p>
            <a:pPr>
              <a:lnSpc>
                <a:spcPct val="100000"/>
              </a:lnSpc>
            </a:pPr>
            <a:r>
              <a:rPr lang="en-US" dirty="0"/>
              <a:t>For every requirement there should be some </a:t>
            </a:r>
            <a:r>
              <a:rPr lang="en-US" b="1" dirty="0"/>
              <a:t>CONSEQUENCE OF NON-PERFORMANCE</a:t>
            </a:r>
          </a:p>
          <a:p>
            <a:pPr>
              <a:lnSpc>
                <a:spcPct val="100000"/>
              </a:lnSpc>
            </a:pPr>
            <a:r>
              <a:rPr lang="en-US" dirty="0"/>
              <a:t>If a requirement isn’t performed and there is no consequence:</a:t>
            </a:r>
          </a:p>
          <a:p>
            <a:pPr lvl="1">
              <a:lnSpc>
                <a:spcPct val="100000"/>
              </a:lnSpc>
            </a:pPr>
            <a:r>
              <a:rPr lang="en-US" dirty="0"/>
              <a:t>Maybe the requirement isn’t needed and should be dropped from the specifications before a contract is awarded</a:t>
            </a:r>
          </a:p>
          <a:p>
            <a:pPr lvl="2">
              <a:lnSpc>
                <a:spcPct val="100000"/>
              </a:lnSpc>
            </a:pPr>
            <a:r>
              <a:rPr lang="en-US" dirty="0"/>
              <a:t>You can’t do this after award without a price reduction or other concession from the contractor  </a:t>
            </a:r>
          </a:p>
          <a:p>
            <a:pPr>
              <a:lnSpc>
                <a:spcPct val="100000"/>
              </a:lnSpc>
            </a:pPr>
            <a:r>
              <a:rPr lang="en-US" dirty="0"/>
              <a:t>Or, if there is no good way to determine if a requirement is performed, obviously the requirement cannot be very important and likely should be deleted</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83</a:t>
            </a:fld>
            <a:endParaRPr lang="en-US" dirty="0"/>
          </a:p>
        </p:txBody>
      </p:sp>
    </p:spTree>
    <p:extLst>
      <p:ext uri="{BB962C8B-B14F-4D97-AF65-F5344CB8AC3E}">
        <p14:creationId xmlns:p14="http://schemas.microsoft.com/office/powerpoint/2010/main" val="24909459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b="0" dirty="0"/>
              <a:t>Deliverables:</a:t>
            </a:r>
            <a:br>
              <a:rPr lang="en-US" b="0" dirty="0"/>
            </a:br>
            <a:r>
              <a:rPr lang="en-US" sz="4000" dirty="0"/>
              <a:t>include contract management aspects</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203649"/>
            <a:ext cx="11728580" cy="5542383"/>
          </a:xfrm>
        </p:spPr>
        <p:txBody>
          <a:bodyPr>
            <a:normAutofit fontScale="85000" lnSpcReduction="10000"/>
          </a:bodyPr>
          <a:lstStyle/>
          <a:p>
            <a:r>
              <a:rPr lang="en-US" dirty="0"/>
              <a:t>The most obvious consequence of non-performance is </a:t>
            </a:r>
            <a:r>
              <a:rPr lang="en-US" b="1" dirty="0"/>
              <a:t>non-payment </a:t>
            </a:r>
          </a:p>
          <a:p>
            <a:r>
              <a:rPr lang="en-US" dirty="0"/>
              <a:t>But this requires a price that correlates to each requirement</a:t>
            </a:r>
          </a:p>
          <a:p>
            <a:r>
              <a:rPr lang="en-US" dirty="0"/>
              <a:t>Sometimes this is very easy</a:t>
            </a:r>
          </a:p>
          <a:p>
            <a:pPr lvl="1"/>
            <a:r>
              <a:rPr lang="en-US" dirty="0"/>
              <a:t>If 20 cases of paper are ordered but only 19 cases are received, obviously, only pay for 19 received cases</a:t>
            </a:r>
          </a:p>
          <a:p>
            <a:r>
              <a:rPr lang="en-US" dirty="0"/>
              <a:t>Sometimes this isn’t easy</a:t>
            </a:r>
          </a:p>
          <a:p>
            <a:pPr lvl="1"/>
            <a:r>
              <a:rPr lang="en-US" dirty="0"/>
              <a:t>E.g., a call center services contract likely has a price for each call answered</a:t>
            </a:r>
          </a:p>
          <a:p>
            <a:pPr lvl="1"/>
            <a:r>
              <a:rPr lang="en-US" dirty="0"/>
              <a:t>But, undoubtedly there is no price to withhold for </a:t>
            </a:r>
          </a:p>
          <a:p>
            <a:pPr lvl="2"/>
            <a:r>
              <a:rPr lang="en-US" dirty="0"/>
              <a:t>Long delays in calls being answered</a:t>
            </a:r>
          </a:p>
          <a:p>
            <a:pPr lvl="2"/>
            <a:r>
              <a:rPr lang="en-US" dirty="0"/>
              <a:t>Callers not getting their questions answered correctly</a:t>
            </a:r>
          </a:p>
          <a:p>
            <a:pPr lvl="2"/>
            <a:r>
              <a:rPr lang="en-US" dirty="0"/>
              <a:t>Callers being treated rudely by the customer service representatives</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84</a:t>
            </a:fld>
            <a:endParaRPr lang="en-US" dirty="0"/>
          </a:p>
        </p:txBody>
      </p:sp>
    </p:spTree>
    <p:extLst>
      <p:ext uri="{BB962C8B-B14F-4D97-AF65-F5344CB8AC3E}">
        <p14:creationId xmlns:p14="http://schemas.microsoft.com/office/powerpoint/2010/main" val="333335435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b="0" dirty="0"/>
              <a:t>Deliverables:</a:t>
            </a:r>
            <a:br>
              <a:rPr lang="en-US" b="0" dirty="0"/>
            </a:br>
            <a:r>
              <a:rPr lang="en-US" b="0" dirty="0"/>
              <a:t>call center service example</a:t>
            </a:r>
            <a:endParaRPr lang="en-US" sz="4000" dirty="0"/>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799924"/>
            <a:ext cx="11728580" cy="4946108"/>
          </a:xfrm>
        </p:spPr>
        <p:txBody>
          <a:bodyPr>
            <a:normAutofit/>
          </a:bodyPr>
          <a:lstStyle/>
          <a:p>
            <a:r>
              <a:rPr lang="en-US" dirty="0"/>
              <a:t>If the objective of a call service contract is to inform a given set of customers or resolve certain errors</a:t>
            </a:r>
          </a:p>
          <a:p>
            <a:r>
              <a:rPr lang="en-US" dirty="0"/>
              <a:t>Callers not getting through to a CSR and giving up, or</a:t>
            </a:r>
          </a:p>
          <a:p>
            <a:r>
              <a:rPr lang="en-US" dirty="0"/>
              <a:t>Callers hanging-up after long queue waits, or</a:t>
            </a:r>
          </a:p>
          <a:p>
            <a:r>
              <a:rPr lang="en-US" dirty="0"/>
              <a:t>Callers being frustrated because they can’t get answers or problems corrected </a:t>
            </a:r>
          </a:p>
          <a:p>
            <a:r>
              <a:rPr lang="en-US" dirty="0"/>
              <a:t>Defeats the purpose in awarding the contract </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85</a:t>
            </a:fld>
            <a:endParaRPr lang="en-US" dirty="0"/>
          </a:p>
        </p:txBody>
      </p:sp>
    </p:spTree>
    <p:extLst>
      <p:ext uri="{BB962C8B-B14F-4D97-AF65-F5344CB8AC3E}">
        <p14:creationId xmlns:p14="http://schemas.microsoft.com/office/powerpoint/2010/main" val="232828879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21298" y="121299"/>
            <a:ext cx="11905861" cy="1203648"/>
          </a:xfrm>
        </p:spPr>
        <p:txBody>
          <a:bodyPr>
            <a:normAutofit fontScale="90000"/>
          </a:bodyPr>
          <a:lstStyle/>
          <a:p>
            <a:r>
              <a:rPr lang="en-US" b="0" dirty="0"/>
              <a:t>Deliverables:</a:t>
            </a:r>
            <a:br>
              <a:rPr lang="en-US" b="0" dirty="0"/>
            </a:br>
            <a:r>
              <a:rPr lang="en-US" b="0" dirty="0"/>
              <a:t>call center service example</a:t>
            </a:r>
            <a:endParaRPr lang="en-US" sz="4000" dirty="0"/>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626669"/>
            <a:ext cx="11728580" cy="5119363"/>
          </a:xfrm>
        </p:spPr>
        <p:txBody>
          <a:bodyPr>
            <a:normAutofit lnSpcReduction="10000"/>
          </a:bodyPr>
          <a:lstStyle/>
          <a:p>
            <a:r>
              <a:rPr lang="en-US" dirty="0"/>
              <a:t>While payment may not be made for calls not completed to a CSR</a:t>
            </a:r>
          </a:p>
          <a:p>
            <a:r>
              <a:rPr lang="en-US" dirty="0"/>
              <a:t>That is not a sufficient resolution if:</a:t>
            </a:r>
          </a:p>
          <a:p>
            <a:pPr lvl="1"/>
            <a:r>
              <a:rPr lang="en-US" dirty="0"/>
              <a:t>Callers end up contacting their legislators, or the Governor or the news media with complaints; or,</a:t>
            </a:r>
          </a:p>
          <a:p>
            <a:pPr lvl="1"/>
            <a:r>
              <a:rPr lang="en-US" dirty="0"/>
              <a:t>Citizens forego getting health care or various forms of assistance; or</a:t>
            </a:r>
          </a:p>
          <a:p>
            <a:pPr lvl="1"/>
            <a:r>
              <a:rPr lang="en-US" dirty="0"/>
              <a:t>Doctors, pharmacies, etc.. stop serving MA recipients due to lack of information</a:t>
            </a:r>
          </a:p>
          <a:p>
            <a:endParaRPr lang="en-US" dirty="0"/>
          </a:p>
          <a:p>
            <a:endParaRPr lang="en-US" dirty="0"/>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t>86</a:t>
            </a:fld>
            <a:endParaRPr lang="en-US" dirty="0"/>
          </a:p>
        </p:txBody>
      </p:sp>
    </p:spTree>
    <p:extLst>
      <p:ext uri="{BB962C8B-B14F-4D97-AF65-F5344CB8AC3E}">
        <p14:creationId xmlns:p14="http://schemas.microsoft.com/office/powerpoint/2010/main" val="96265172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p:txBody>
          <a:bodyPr>
            <a:normAutofit fontScale="90000"/>
          </a:bodyPr>
          <a:lstStyle/>
          <a:p>
            <a:r>
              <a:rPr lang="en-US" b="0" dirty="0"/>
              <a:t>Deliverables:</a:t>
            </a:r>
            <a:br>
              <a:rPr lang="en-US" b="0" dirty="0"/>
            </a:br>
            <a:r>
              <a:rPr lang="en-US" b="0" dirty="0"/>
              <a:t>call center service example</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548882"/>
            <a:ext cx="11728580" cy="4777272"/>
          </a:xfrm>
        </p:spPr>
        <p:txBody>
          <a:bodyPr/>
          <a:lstStyle/>
          <a:p>
            <a:r>
              <a:rPr lang="en-US" sz="3200" dirty="0"/>
              <a:t>In such circumstances often should establish:</a:t>
            </a:r>
          </a:p>
          <a:p>
            <a:pPr lvl="1"/>
            <a:r>
              <a:rPr lang="en-US" sz="2800" dirty="0"/>
              <a:t>Liquidated damages</a:t>
            </a:r>
          </a:p>
          <a:p>
            <a:pPr lvl="1"/>
            <a:r>
              <a:rPr lang="en-US" sz="2800" dirty="0"/>
              <a:t>And various non-monetary aspects such as:</a:t>
            </a:r>
          </a:p>
          <a:p>
            <a:pPr lvl="2"/>
            <a:r>
              <a:rPr lang="en-US" sz="2400" dirty="0"/>
              <a:t>Satisfaction surveys</a:t>
            </a:r>
          </a:p>
          <a:p>
            <a:pPr lvl="2"/>
            <a:r>
              <a:rPr lang="en-US" sz="2400" dirty="0"/>
              <a:t>Complaint logs</a:t>
            </a:r>
          </a:p>
          <a:p>
            <a:pPr lvl="2"/>
            <a:r>
              <a:rPr lang="en-US" sz="2400" dirty="0"/>
              <a:t>Audit requirements</a:t>
            </a:r>
          </a:p>
          <a:p>
            <a:pPr marL="0" indent="0">
              <a:buNone/>
            </a:pPr>
            <a:r>
              <a:rPr lang="en-US" dirty="0"/>
              <a:t>                                                                                                                                                                                                                </a:t>
            </a:r>
          </a:p>
          <a:p>
            <a:endParaRPr lang="en-US" dirty="0"/>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pPr/>
              <a:t>87</a:t>
            </a:fld>
            <a:endParaRPr lang="en-US" dirty="0"/>
          </a:p>
        </p:txBody>
      </p:sp>
    </p:spTree>
    <p:extLst>
      <p:ext uri="{BB962C8B-B14F-4D97-AF65-F5344CB8AC3E}">
        <p14:creationId xmlns:p14="http://schemas.microsoft.com/office/powerpoint/2010/main" val="16501145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382555" y="121299"/>
            <a:ext cx="11485984" cy="1119672"/>
          </a:xfrm>
        </p:spPr>
        <p:txBody>
          <a:bodyPr>
            <a:normAutofit fontScale="90000"/>
          </a:bodyPr>
          <a:lstStyle/>
          <a:p>
            <a:r>
              <a:rPr lang="en-US" b="0" dirty="0"/>
              <a:t>Deliverables:</a:t>
            </a:r>
            <a:br>
              <a:rPr lang="en-US" dirty="0"/>
            </a:br>
            <a:r>
              <a:rPr lang="en-US" dirty="0"/>
              <a:t>who determines acceptance</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240971"/>
            <a:ext cx="11728580" cy="5243805"/>
          </a:xfrm>
        </p:spPr>
        <p:txBody>
          <a:bodyPr>
            <a:normAutofit fontScale="85000" lnSpcReduction="10000"/>
          </a:bodyPr>
          <a:lstStyle/>
          <a:p>
            <a:r>
              <a:rPr lang="en-US" dirty="0"/>
              <a:t>Often requirements are written that say “The Department” will:</a:t>
            </a:r>
          </a:p>
          <a:p>
            <a:pPr lvl="1"/>
            <a:r>
              <a:rPr lang="en-US" dirty="0"/>
              <a:t>Be the recipient of reports; or, </a:t>
            </a:r>
          </a:p>
          <a:p>
            <a:pPr lvl="1"/>
            <a:r>
              <a:rPr lang="en-US" dirty="0"/>
              <a:t>Will determine compliance, or accept deliverables; or,</a:t>
            </a:r>
          </a:p>
          <a:p>
            <a:pPr lvl="1"/>
            <a:r>
              <a:rPr lang="en-US" dirty="0"/>
              <a:t>Provide comments, etc..</a:t>
            </a:r>
          </a:p>
          <a:p>
            <a:r>
              <a:rPr lang="en-US" dirty="0"/>
              <a:t>But who/what is “The Department?” </a:t>
            </a:r>
          </a:p>
          <a:p>
            <a:pPr lvl="1"/>
            <a:r>
              <a:rPr lang="en-US" dirty="0"/>
              <a:t>Is it the Secretary?</a:t>
            </a:r>
          </a:p>
          <a:p>
            <a:pPr lvl="1"/>
            <a:r>
              <a:rPr lang="en-US" dirty="0"/>
              <a:t>Is it any of the about 8,000 MDH employees?</a:t>
            </a:r>
          </a:p>
          <a:p>
            <a:r>
              <a:rPr lang="en-US" dirty="0"/>
              <a:t>Almost always, “the Department” means the Contract Monitor</a:t>
            </a:r>
          </a:p>
          <a:p>
            <a:r>
              <a:rPr lang="en-US" dirty="0"/>
              <a:t>If Department means the Contract Monitor, then say Contract Monitor</a:t>
            </a:r>
          </a:p>
          <a:p>
            <a:pPr lvl="1"/>
            <a:r>
              <a:rPr lang="en-US" dirty="0"/>
              <a:t>Say what you mean and mean what you say                                                                                                                                                                                                                 </a:t>
            </a:r>
          </a:p>
          <a:p>
            <a:endParaRPr lang="en-US" dirty="0"/>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pPr/>
              <a:t>88</a:t>
            </a:fld>
            <a:endParaRPr lang="en-US" dirty="0"/>
          </a:p>
        </p:txBody>
      </p:sp>
    </p:spTree>
    <p:extLst>
      <p:ext uri="{BB962C8B-B14F-4D97-AF65-F5344CB8AC3E}">
        <p14:creationId xmlns:p14="http://schemas.microsoft.com/office/powerpoint/2010/main" val="25956284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382555" y="121299"/>
            <a:ext cx="11485984" cy="1119672"/>
          </a:xfrm>
        </p:spPr>
        <p:txBody>
          <a:bodyPr>
            <a:normAutofit fontScale="90000"/>
          </a:bodyPr>
          <a:lstStyle/>
          <a:p>
            <a:r>
              <a:rPr lang="en-US" b="0" dirty="0"/>
              <a:t>Deliverables:</a:t>
            </a:r>
            <a:br>
              <a:rPr lang="en-US" b="0" dirty="0"/>
            </a:br>
            <a:r>
              <a:rPr lang="en-US" b="0" dirty="0"/>
              <a:t>who determines acceptance?</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240971"/>
            <a:ext cx="11728580" cy="5419066"/>
          </a:xfrm>
        </p:spPr>
        <p:txBody>
          <a:bodyPr>
            <a:normAutofit fontScale="92500" lnSpcReduction="10000"/>
          </a:bodyPr>
          <a:lstStyle/>
          <a:p>
            <a:r>
              <a:rPr lang="en-US" dirty="0"/>
              <a:t>Included in the definition of Contract Monitor in the standard templates is this sentence:</a:t>
            </a:r>
          </a:p>
          <a:p>
            <a:pPr marL="0" indent="0">
              <a:buNone/>
            </a:pPr>
            <a:r>
              <a:rPr lang="en-US" dirty="0"/>
              <a:t>	“The Contract Monitor may authorize in writing one or more 	State representatives to act on behalf of the Contract Monitor in 	the performance of the Contract Monitor’s responsibilities.”</a:t>
            </a:r>
          </a:p>
          <a:p>
            <a:r>
              <a:rPr lang="en-US" dirty="0"/>
              <a:t>Accordingly, identifying the Contract Monitor in the specifications as a point of contact for acceptance of deliverables or providing guidance or direction, etc.. does not mean that only the single person who is the Contract Monitor may do anything related to the contract</a:t>
            </a:r>
          </a:p>
          <a:p>
            <a:endParaRPr lang="en-US" dirty="0"/>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pPr/>
              <a:t>89</a:t>
            </a:fld>
            <a:endParaRPr lang="en-US" dirty="0"/>
          </a:p>
        </p:txBody>
      </p:sp>
    </p:spTree>
    <p:extLst>
      <p:ext uri="{BB962C8B-B14F-4D97-AF65-F5344CB8AC3E}">
        <p14:creationId xmlns:p14="http://schemas.microsoft.com/office/powerpoint/2010/main" val="2292874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A10D4-2DF5-4A46-BE94-062CAA4FD649}"/>
              </a:ext>
            </a:extLst>
          </p:cNvPr>
          <p:cNvSpPr>
            <a:spLocks noGrp="1"/>
          </p:cNvSpPr>
          <p:nvPr>
            <p:ph type="title"/>
          </p:nvPr>
        </p:nvSpPr>
        <p:spPr>
          <a:xfrm>
            <a:off x="158621" y="111967"/>
            <a:ext cx="11803224" cy="1561291"/>
          </a:xfrm>
        </p:spPr>
        <p:txBody>
          <a:bodyPr>
            <a:normAutofit fontScale="90000"/>
          </a:bodyPr>
          <a:lstStyle/>
          <a:p>
            <a:r>
              <a:rPr lang="en-US" sz="3600" dirty="0"/>
              <a:t>Specifications:</a:t>
            </a:r>
            <a:br>
              <a:rPr lang="en-US" dirty="0"/>
            </a:br>
            <a:r>
              <a:rPr lang="en-US" dirty="0"/>
              <a:t> </a:t>
            </a:r>
            <a:r>
              <a:rPr lang="en-US" sz="4000" dirty="0"/>
              <a:t>Responsibility for Review and Approval </a:t>
            </a:r>
            <a:r>
              <a:rPr lang="en-US" sz="2400" dirty="0"/>
              <a:t>(21.04.01.04)</a:t>
            </a:r>
          </a:p>
        </p:txBody>
      </p:sp>
      <p:sp>
        <p:nvSpPr>
          <p:cNvPr id="3" name="Content Placeholder 2">
            <a:extLst>
              <a:ext uri="{FF2B5EF4-FFF2-40B4-BE49-F238E27FC236}">
                <a16:creationId xmlns:a16="http://schemas.microsoft.com/office/drawing/2014/main" id="{CF1E6027-A1EF-42A2-B5B0-F88FDBFD23D3}"/>
              </a:ext>
            </a:extLst>
          </p:cNvPr>
          <p:cNvSpPr>
            <a:spLocks noGrp="1"/>
          </p:cNvSpPr>
          <p:nvPr>
            <p:ph idx="1"/>
          </p:nvPr>
        </p:nvSpPr>
        <p:spPr>
          <a:xfrm>
            <a:off x="158621" y="1607270"/>
            <a:ext cx="11803223" cy="5138763"/>
          </a:xfrm>
        </p:spPr>
        <p:txBody>
          <a:bodyPr>
            <a:normAutofit/>
          </a:bodyPr>
          <a:lstStyle/>
          <a:p>
            <a:r>
              <a:rPr lang="en-US" sz="3200" dirty="0"/>
              <a:t>“The procurement officer or his designee shall be responsible for reviewing the specification for </a:t>
            </a:r>
            <a:r>
              <a:rPr lang="en-US" sz="3200" b="1" i="1" u="sng" dirty="0"/>
              <a:t>content, clarity</a:t>
            </a:r>
            <a:r>
              <a:rPr lang="en-US" sz="3200" dirty="0"/>
              <a:t>, and </a:t>
            </a:r>
            <a:r>
              <a:rPr lang="en-US" sz="3200" b="1" i="1" u="sng" dirty="0"/>
              <a:t>completeness</a:t>
            </a:r>
            <a:r>
              <a:rPr lang="en-US" sz="3200" b="1" i="1" dirty="0"/>
              <a:t> </a:t>
            </a:r>
            <a:r>
              <a:rPr lang="en-US" sz="3200" dirty="0"/>
              <a:t>and to ensure that the specification is </a:t>
            </a:r>
            <a:r>
              <a:rPr lang="en-US" sz="3200" b="1" u="sng" dirty="0">
                <a:solidFill>
                  <a:schemeClr val="accent2"/>
                </a:solidFill>
              </a:rPr>
              <a:t>nonrestrictive</a:t>
            </a:r>
            <a:r>
              <a:rPr lang="en-US" sz="3200" u="sng" dirty="0"/>
              <a:t>. </a:t>
            </a:r>
          </a:p>
          <a:p>
            <a:r>
              <a:rPr lang="en-US" sz="3200" dirty="0"/>
              <a:t> Final approval of the specifications shall rest with the procurement officer and subsequently with the Department”</a:t>
            </a:r>
          </a:p>
          <a:p>
            <a:pPr lvl="1"/>
            <a:r>
              <a:rPr lang="en-US" sz="2800" dirty="0"/>
              <a:t>In this context, Department </a:t>
            </a:r>
            <a:r>
              <a:rPr lang="en-US" sz="2800" b="1" dirty="0">
                <a:solidFill>
                  <a:srgbClr val="00B0F0"/>
                </a:solidFill>
              </a:rPr>
              <a:t>currently </a:t>
            </a:r>
            <a:r>
              <a:rPr lang="en-US" sz="2800" dirty="0"/>
              <a:t>means DGS, DBM or DoIT</a:t>
            </a:r>
          </a:p>
          <a:p>
            <a:pPr lvl="1"/>
            <a:r>
              <a:rPr lang="en-US" sz="2800" dirty="0"/>
              <a:t>After 10/1/2019 this may only mean DGS</a:t>
            </a:r>
          </a:p>
          <a:p>
            <a:pPr lvl="1"/>
            <a:endParaRPr lang="en-US" dirty="0"/>
          </a:p>
        </p:txBody>
      </p:sp>
      <p:sp>
        <p:nvSpPr>
          <p:cNvPr id="4" name="Footer Placeholder 3">
            <a:extLst>
              <a:ext uri="{FF2B5EF4-FFF2-40B4-BE49-F238E27FC236}">
                <a16:creationId xmlns:a16="http://schemas.microsoft.com/office/drawing/2014/main" id="{8609770B-5DB4-4926-991C-9695E4F72D51}"/>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6F576BF0-16CB-458D-94F9-3CB5F0A85504}"/>
              </a:ext>
            </a:extLst>
          </p:cNvPr>
          <p:cNvSpPr>
            <a:spLocks noGrp="1"/>
          </p:cNvSpPr>
          <p:nvPr>
            <p:ph type="sldNum" sz="quarter" idx="12"/>
          </p:nvPr>
        </p:nvSpPr>
        <p:spPr/>
        <p:txBody>
          <a:bodyPr/>
          <a:lstStyle/>
          <a:p>
            <a:fld id="{D57F1E4F-1CFF-5643-939E-02111984F565}" type="slidenum">
              <a:rPr lang="en-US" smtClean="0"/>
              <a:t>9</a:t>
            </a:fld>
            <a:endParaRPr lang="en-US" dirty="0"/>
          </a:p>
        </p:txBody>
      </p:sp>
    </p:spTree>
    <p:extLst>
      <p:ext uri="{BB962C8B-B14F-4D97-AF65-F5344CB8AC3E}">
        <p14:creationId xmlns:p14="http://schemas.microsoft.com/office/powerpoint/2010/main" val="423411757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39958" y="121299"/>
            <a:ext cx="11907497" cy="1119672"/>
          </a:xfrm>
        </p:spPr>
        <p:txBody>
          <a:bodyPr>
            <a:normAutofit fontScale="90000"/>
          </a:bodyPr>
          <a:lstStyle/>
          <a:p>
            <a:r>
              <a:rPr lang="en-US" b="0" dirty="0"/>
              <a:t>Saying “Contract monitor” says it all</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240971"/>
            <a:ext cx="11728580" cy="5419066"/>
          </a:xfrm>
        </p:spPr>
        <p:txBody>
          <a:bodyPr>
            <a:normAutofit fontScale="92500" lnSpcReduction="20000"/>
          </a:bodyPr>
          <a:lstStyle/>
          <a:p>
            <a:r>
              <a:rPr lang="en-US" dirty="0"/>
              <a:t>Instead, identifying the Contract Monitor as the focal point for interaction with the contractor should benefit both the contractor and agency staff, since everyone knows who is authorized to speak for the Department</a:t>
            </a:r>
          </a:p>
          <a:p>
            <a:r>
              <a:rPr lang="en-US" dirty="0"/>
              <a:t>Without such designation, who is appropriate to provide direction to, or accept feedback from, the contractor?</a:t>
            </a:r>
          </a:p>
          <a:p>
            <a:pPr lvl="1"/>
            <a:r>
              <a:rPr lang="en-US" dirty="0"/>
              <a:t>Anyone within the Department who self proclaims such authority?</a:t>
            </a:r>
          </a:p>
          <a:p>
            <a:pPr lvl="1"/>
            <a:r>
              <a:rPr lang="en-US" dirty="0"/>
              <a:t>Or, is the Contractor supposed to decide for itself who to listen to?</a:t>
            </a:r>
          </a:p>
          <a:p>
            <a:r>
              <a:rPr lang="en-US" dirty="0"/>
              <a:t>And identifying the Contract Monitor doesn’t mean that this person must make all decisions within the Department, or assume all responsibility </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pPr/>
              <a:t>90</a:t>
            </a:fld>
            <a:endParaRPr lang="en-US" dirty="0"/>
          </a:p>
        </p:txBody>
      </p:sp>
    </p:spTree>
    <p:extLst>
      <p:ext uri="{BB962C8B-B14F-4D97-AF65-F5344CB8AC3E}">
        <p14:creationId xmlns:p14="http://schemas.microsoft.com/office/powerpoint/2010/main" val="2794250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193249" y="121299"/>
            <a:ext cx="11765486" cy="1119672"/>
          </a:xfrm>
        </p:spPr>
        <p:txBody>
          <a:bodyPr>
            <a:normAutofit fontScale="90000"/>
          </a:bodyPr>
          <a:lstStyle/>
          <a:p>
            <a:r>
              <a:rPr lang="en-US" b="0" dirty="0"/>
              <a:t>Saying “Contract monitor” says it all</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904973"/>
            <a:ext cx="11728580" cy="5755064"/>
          </a:xfrm>
        </p:spPr>
        <p:txBody>
          <a:bodyPr>
            <a:normAutofit fontScale="92500" lnSpcReduction="20000"/>
          </a:bodyPr>
          <a:lstStyle/>
          <a:p>
            <a:r>
              <a:rPr lang="en-US" dirty="0"/>
              <a:t>Behind the scenes the Contract Monitor:</a:t>
            </a:r>
          </a:p>
          <a:p>
            <a:pPr lvl="1"/>
            <a:r>
              <a:rPr lang="en-US" dirty="0"/>
              <a:t>Can consult with any and all appropriate Department personnel</a:t>
            </a:r>
          </a:p>
          <a:p>
            <a:pPr lvl="1"/>
            <a:r>
              <a:rPr lang="en-US" dirty="0"/>
              <a:t>Accept direction from supervisors or senior Department officials </a:t>
            </a:r>
          </a:p>
          <a:p>
            <a:r>
              <a:rPr lang="en-US" dirty="0"/>
              <a:t>But whatever happens internally within the Department concerning the contract should be transparent to the contractor</a:t>
            </a:r>
          </a:p>
          <a:p>
            <a:r>
              <a:rPr lang="en-US" dirty="0"/>
              <a:t>All the contractor needs to know is that all communications go through the Contract Monitor, unless and until the Contract Monitor designates one or more other persons to have authority in specified situations</a:t>
            </a:r>
          </a:p>
          <a:p>
            <a:pPr lvl="1"/>
            <a:r>
              <a:rPr lang="en-US" dirty="0"/>
              <a:t>And such designations, or rescinding of designations, can happen throughout the contract term</a:t>
            </a:r>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pPr/>
              <a:t>91</a:t>
            </a:fld>
            <a:endParaRPr lang="en-US" dirty="0"/>
          </a:p>
        </p:txBody>
      </p:sp>
    </p:spTree>
    <p:extLst>
      <p:ext uri="{BB962C8B-B14F-4D97-AF65-F5344CB8AC3E}">
        <p14:creationId xmlns:p14="http://schemas.microsoft.com/office/powerpoint/2010/main" val="6952027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AD460-072B-430F-9935-F206B69FBE5D}"/>
              </a:ext>
            </a:extLst>
          </p:cNvPr>
          <p:cNvSpPr>
            <a:spLocks noGrp="1"/>
          </p:cNvSpPr>
          <p:nvPr>
            <p:ph type="title"/>
          </p:nvPr>
        </p:nvSpPr>
        <p:spPr>
          <a:xfrm>
            <a:off x="382555" y="121299"/>
            <a:ext cx="11485984" cy="1119672"/>
          </a:xfrm>
        </p:spPr>
        <p:txBody>
          <a:bodyPr>
            <a:normAutofit fontScale="90000"/>
          </a:bodyPr>
          <a:lstStyle/>
          <a:p>
            <a:r>
              <a:rPr lang="en-US" b="0" dirty="0"/>
              <a:t>Deliverables:</a:t>
            </a:r>
            <a:br>
              <a:rPr lang="en-US" b="0" dirty="0"/>
            </a:br>
            <a:r>
              <a:rPr lang="en-US" b="0" dirty="0"/>
              <a:t>who determines acceptance?</a:t>
            </a:r>
          </a:p>
        </p:txBody>
      </p:sp>
      <p:sp>
        <p:nvSpPr>
          <p:cNvPr id="3" name="Content Placeholder 2">
            <a:extLst>
              <a:ext uri="{FF2B5EF4-FFF2-40B4-BE49-F238E27FC236}">
                <a16:creationId xmlns:a16="http://schemas.microsoft.com/office/drawing/2014/main" id="{7A67EF4F-F2D0-45C0-B4DF-CEDD0E3D2FB3}"/>
              </a:ext>
            </a:extLst>
          </p:cNvPr>
          <p:cNvSpPr>
            <a:spLocks noGrp="1"/>
          </p:cNvSpPr>
          <p:nvPr>
            <p:ph idx="1"/>
          </p:nvPr>
        </p:nvSpPr>
        <p:spPr>
          <a:xfrm>
            <a:off x="233265" y="1722922"/>
            <a:ext cx="11728580" cy="4761854"/>
          </a:xfrm>
        </p:spPr>
        <p:txBody>
          <a:bodyPr>
            <a:normAutofit/>
          </a:bodyPr>
          <a:lstStyle/>
          <a:p>
            <a:r>
              <a:rPr lang="en-US" dirty="0"/>
              <a:t>And if it is known at the time specifications are written that a specific person or position should have a specific responsibility or interaction with the contractor, identify that person/position in the specifications and when the contractor should deal with him/her in lieu of the Contract Monitor</a:t>
            </a:r>
          </a:p>
          <a:p>
            <a:r>
              <a:rPr lang="en-US" dirty="0"/>
              <a:t>Saying “the Department” won’t convey this information</a:t>
            </a:r>
          </a:p>
          <a:p>
            <a:pPr marL="0" indent="0">
              <a:buNone/>
            </a:pPr>
            <a:endParaRPr lang="en-US" dirty="0"/>
          </a:p>
        </p:txBody>
      </p:sp>
      <p:sp>
        <p:nvSpPr>
          <p:cNvPr id="4" name="Footer Placeholder 3">
            <a:extLst>
              <a:ext uri="{FF2B5EF4-FFF2-40B4-BE49-F238E27FC236}">
                <a16:creationId xmlns:a16="http://schemas.microsoft.com/office/drawing/2014/main" id="{F2ED6C5B-E10F-4570-BEFB-72CC85D02806}"/>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02326B82-9ACB-421B-BC6A-F6FB5DAE4590}"/>
              </a:ext>
            </a:extLst>
          </p:cNvPr>
          <p:cNvSpPr>
            <a:spLocks noGrp="1"/>
          </p:cNvSpPr>
          <p:nvPr>
            <p:ph type="sldNum" sz="quarter" idx="12"/>
          </p:nvPr>
        </p:nvSpPr>
        <p:spPr/>
        <p:txBody>
          <a:bodyPr/>
          <a:lstStyle/>
          <a:p>
            <a:fld id="{D57F1E4F-1CFF-5643-939E-02111984F565}" type="slidenum">
              <a:rPr lang="en-US" smtClean="0"/>
              <a:pPr/>
              <a:t>92</a:t>
            </a:fld>
            <a:endParaRPr lang="en-US" dirty="0"/>
          </a:p>
        </p:txBody>
      </p:sp>
    </p:spTree>
    <p:extLst>
      <p:ext uri="{BB962C8B-B14F-4D97-AF65-F5344CB8AC3E}">
        <p14:creationId xmlns:p14="http://schemas.microsoft.com/office/powerpoint/2010/main" val="136728399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5347-3C6D-4651-9C43-E4F242DA1FFA}"/>
              </a:ext>
            </a:extLst>
          </p:cNvPr>
          <p:cNvSpPr>
            <a:spLocks noGrp="1"/>
          </p:cNvSpPr>
          <p:nvPr>
            <p:ph type="title"/>
          </p:nvPr>
        </p:nvSpPr>
        <p:spPr/>
        <p:txBody>
          <a:bodyPr>
            <a:normAutofit fontScale="90000"/>
          </a:bodyPr>
          <a:lstStyle/>
          <a:p>
            <a:r>
              <a:rPr lang="en-US" dirty="0"/>
              <a:t>Write the specifications for more than just vendors</a:t>
            </a:r>
          </a:p>
        </p:txBody>
      </p:sp>
      <p:sp>
        <p:nvSpPr>
          <p:cNvPr id="3" name="Content Placeholder 2">
            <a:extLst>
              <a:ext uri="{FF2B5EF4-FFF2-40B4-BE49-F238E27FC236}">
                <a16:creationId xmlns:a16="http://schemas.microsoft.com/office/drawing/2014/main" id="{46686DC1-7CE2-40AE-AFC2-10E8AE8AF5B3}"/>
              </a:ext>
            </a:extLst>
          </p:cNvPr>
          <p:cNvSpPr>
            <a:spLocks noGrp="1"/>
          </p:cNvSpPr>
          <p:nvPr>
            <p:ph idx="1"/>
          </p:nvPr>
        </p:nvSpPr>
        <p:spPr/>
        <p:txBody>
          <a:bodyPr>
            <a:normAutofit fontScale="92500" lnSpcReduction="10000"/>
          </a:bodyPr>
          <a:lstStyle/>
          <a:p>
            <a:r>
              <a:rPr lang="en-US" dirty="0"/>
              <a:t>In dispute situations persons other than just the contract monitor will need to make judgements about what the specifications say</a:t>
            </a:r>
          </a:p>
          <a:p>
            <a:r>
              <a:rPr lang="en-US" dirty="0"/>
              <a:t>These other persons, as identified on the prior slide, will seldom have specialized subject matter expertise</a:t>
            </a:r>
          </a:p>
          <a:p>
            <a:r>
              <a:rPr lang="en-US" dirty="0"/>
              <a:t>They will:</a:t>
            </a:r>
          </a:p>
          <a:p>
            <a:pPr lvl="1"/>
            <a:r>
              <a:rPr lang="en-US" dirty="0"/>
              <a:t>Rely solely on what is actually written in the specifications, not preconceived notions </a:t>
            </a:r>
          </a:p>
          <a:p>
            <a:pPr lvl="1"/>
            <a:r>
              <a:rPr lang="en-US" dirty="0"/>
              <a:t>Be more prone to being influenced by arguments from a vendor as to what are or are not, industry best practices or what everyone in this industry supposedly knows</a:t>
            </a:r>
          </a:p>
        </p:txBody>
      </p:sp>
      <p:sp>
        <p:nvSpPr>
          <p:cNvPr id="4" name="Footer Placeholder 3">
            <a:extLst>
              <a:ext uri="{FF2B5EF4-FFF2-40B4-BE49-F238E27FC236}">
                <a16:creationId xmlns:a16="http://schemas.microsoft.com/office/drawing/2014/main" id="{B5C56686-E537-482C-A778-918B26B3FFE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96831074-C1C7-4DC3-884E-08D67F7692F3}"/>
              </a:ext>
            </a:extLst>
          </p:cNvPr>
          <p:cNvSpPr>
            <a:spLocks noGrp="1"/>
          </p:cNvSpPr>
          <p:nvPr>
            <p:ph type="sldNum" sz="quarter" idx="12"/>
          </p:nvPr>
        </p:nvSpPr>
        <p:spPr/>
        <p:txBody>
          <a:bodyPr/>
          <a:lstStyle/>
          <a:p>
            <a:fld id="{D57F1E4F-1CFF-5643-939E-02111984F565}" type="slidenum">
              <a:rPr lang="en-US" smtClean="0"/>
              <a:t>93</a:t>
            </a:fld>
            <a:endParaRPr lang="en-US" dirty="0"/>
          </a:p>
        </p:txBody>
      </p:sp>
    </p:spTree>
    <p:extLst>
      <p:ext uri="{BB962C8B-B14F-4D97-AF65-F5344CB8AC3E}">
        <p14:creationId xmlns:p14="http://schemas.microsoft.com/office/powerpoint/2010/main" val="56726539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5347-3C6D-4651-9C43-E4F242DA1FFA}"/>
              </a:ext>
            </a:extLst>
          </p:cNvPr>
          <p:cNvSpPr>
            <a:spLocks noGrp="1"/>
          </p:cNvSpPr>
          <p:nvPr>
            <p:ph type="title"/>
          </p:nvPr>
        </p:nvSpPr>
        <p:spPr/>
        <p:txBody>
          <a:bodyPr>
            <a:normAutofit fontScale="90000"/>
          </a:bodyPr>
          <a:lstStyle/>
          <a:p>
            <a:r>
              <a:rPr lang="en-US" dirty="0"/>
              <a:t>Write the specifications for more than just vendors</a:t>
            </a:r>
          </a:p>
        </p:txBody>
      </p:sp>
      <p:sp>
        <p:nvSpPr>
          <p:cNvPr id="3" name="Content Placeholder 2">
            <a:extLst>
              <a:ext uri="{FF2B5EF4-FFF2-40B4-BE49-F238E27FC236}">
                <a16:creationId xmlns:a16="http://schemas.microsoft.com/office/drawing/2014/main" id="{46686DC1-7CE2-40AE-AFC2-10E8AE8AF5B3}"/>
              </a:ext>
            </a:extLst>
          </p:cNvPr>
          <p:cNvSpPr>
            <a:spLocks noGrp="1"/>
          </p:cNvSpPr>
          <p:nvPr>
            <p:ph idx="1"/>
          </p:nvPr>
        </p:nvSpPr>
        <p:spPr/>
        <p:txBody>
          <a:bodyPr>
            <a:normAutofit fontScale="77500" lnSpcReduction="20000"/>
          </a:bodyPr>
          <a:lstStyle/>
          <a:p>
            <a:r>
              <a:rPr lang="en-US" dirty="0"/>
              <a:t>To the extent that a vendor (contractor) can make a reasonable argument that the State’s position on a topic does not necessarily represent “industry best practice” or is not the only feasible interpretation on that topic </a:t>
            </a:r>
          </a:p>
          <a:p>
            <a:r>
              <a:rPr lang="en-US" dirty="0"/>
              <a:t>This probably will indicate that there was </a:t>
            </a:r>
            <a:r>
              <a:rPr lang="en-US" b="1" i="1" dirty="0">
                <a:solidFill>
                  <a:schemeClr val="accent4"/>
                </a:solidFill>
              </a:rPr>
              <a:t>ambiguity </a:t>
            </a:r>
            <a:r>
              <a:rPr lang="en-US" dirty="0"/>
              <a:t>in the specifications</a:t>
            </a:r>
          </a:p>
          <a:p>
            <a:r>
              <a:rPr lang="en-US" dirty="0"/>
              <a:t>And since the differing interpretation (the ambiguity) wasn’t identified until after the contract was being performed, this will constitute a </a:t>
            </a:r>
            <a:r>
              <a:rPr lang="en-US" b="1" dirty="0">
                <a:solidFill>
                  <a:schemeClr val="accent1"/>
                </a:solidFill>
              </a:rPr>
              <a:t>latent (hidden) ambiguity</a:t>
            </a:r>
          </a:p>
          <a:p>
            <a:r>
              <a:rPr lang="en-US" dirty="0"/>
              <a:t>Since, in </a:t>
            </a:r>
            <a:r>
              <a:rPr lang="en-US" dirty="0">
                <a:solidFill>
                  <a:schemeClr val="accent1"/>
                </a:solidFill>
              </a:rPr>
              <a:t>latent ambiguity </a:t>
            </a:r>
            <a:r>
              <a:rPr lang="en-US" dirty="0"/>
              <a:t>situations the interpretation of the contractor prevails, as long as that interpretation is judged to be reasonable.</a:t>
            </a:r>
          </a:p>
          <a:p>
            <a:r>
              <a:rPr lang="en-US" dirty="0"/>
              <a:t>The lack of clear specifications can result in the State having to accept a vendor’s interpretation, and either forego getting what it thought it was going to get, or pay more through a modification.</a:t>
            </a:r>
          </a:p>
        </p:txBody>
      </p:sp>
      <p:sp>
        <p:nvSpPr>
          <p:cNvPr id="4" name="Footer Placeholder 3">
            <a:extLst>
              <a:ext uri="{FF2B5EF4-FFF2-40B4-BE49-F238E27FC236}">
                <a16:creationId xmlns:a16="http://schemas.microsoft.com/office/drawing/2014/main" id="{B5C56686-E537-482C-A778-918B26B3FFE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96831074-C1C7-4DC3-884E-08D67F7692F3}"/>
              </a:ext>
            </a:extLst>
          </p:cNvPr>
          <p:cNvSpPr>
            <a:spLocks noGrp="1"/>
          </p:cNvSpPr>
          <p:nvPr>
            <p:ph type="sldNum" sz="quarter" idx="12"/>
          </p:nvPr>
        </p:nvSpPr>
        <p:spPr/>
        <p:txBody>
          <a:bodyPr/>
          <a:lstStyle/>
          <a:p>
            <a:fld id="{D57F1E4F-1CFF-5643-939E-02111984F565}" type="slidenum">
              <a:rPr lang="en-US" smtClean="0"/>
              <a:t>94</a:t>
            </a:fld>
            <a:endParaRPr lang="en-US" dirty="0"/>
          </a:p>
        </p:txBody>
      </p:sp>
    </p:spTree>
    <p:extLst>
      <p:ext uri="{BB962C8B-B14F-4D97-AF65-F5344CB8AC3E}">
        <p14:creationId xmlns:p14="http://schemas.microsoft.com/office/powerpoint/2010/main" val="65193819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15347-3C6D-4651-9C43-E4F242DA1FFA}"/>
              </a:ext>
            </a:extLst>
          </p:cNvPr>
          <p:cNvSpPr>
            <a:spLocks noGrp="1"/>
          </p:cNvSpPr>
          <p:nvPr>
            <p:ph type="title"/>
          </p:nvPr>
        </p:nvSpPr>
        <p:spPr/>
        <p:txBody>
          <a:bodyPr>
            <a:normAutofit fontScale="90000"/>
          </a:bodyPr>
          <a:lstStyle/>
          <a:p>
            <a:r>
              <a:rPr lang="en-US" dirty="0"/>
              <a:t>Write the specifications for more than just vendors</a:t>
            </a:r>
          </a:p>
        </p:txBody>
      </p:sp>
      <p:sp>
        <p:nvSpPr>
          <p:cNvPr id="3" name="Content Placeholder 2">
            <a:extLst>
              <a:ext uri="{FF2B5EF4-FFF2-40B4-BE49-F238E27FC236}">
                <a16:creationId xmlns:a16="http://schemas.microsoft.com/office/drawing/2014/main" id="{46686DC1-7CE2-40AE-AFC2-10E8AE8AF5B3}"/>
              </a:ext>
            </a:extLst>
          </p:cNvPr>
          <p:cNvSpPr>
            <a:spLocks noGrp="1"/>
          </p:cNvSpPr>
          <p:nvPr>
            <p:ph idx="1"/>
          </p:nvPr>
        </p:nvSpPr>
        <p:spPr/>
        <p:txBody>
          <a:bodyPr>
            <a:normAutofit fontScale="85000" lnSpcReduction="10000"/>
          </a:bodyPr>
          <a:lstStyle/>
          <a:p>
            <a:r>
              <a:rPr lang="en-US" dirty="0"/>
              <a:t>Don’t just assume that “everyone in the industry” will agree on what industry best practices are or “what is known in the industry.”</a:t>
            </a:r>
          </a:p>
          <a:p>
            <a:r>
              <a:rPr lang="en-US" dirty="0"/>
              <a:t>After a contract starts the contractor very possibly will be incentivized to perform the contract with the least cost possible to maximize profits, which may mean it is in the contractor’s best interest to look for contract loopholes or areas where it can claim a different, less expensive interpretation</a:t>
            </a:r>
          </a:p>
          <a:p>
            <a:r>
              <a:rPr lang="en-US" dirty="0"/>
              <a:t>Not defining and relying on the crutch of industry best practice may end up backfiring and having the contractor’s alleged interpretation prevail with the procurement officer or at the MSBCA or circuit court.</a:t>
            </a:r>
          </a:p>
        </p:txBody>
      </p:sp>
      <p:sp>
        <p:nvSpPr>
          <p:cNvPr id="4" name="Footer Placeholder 3">
            <a:extLst>
              <a:ext uri="{FF2B5EF4-FFF2-40B4-BE49-F238E27FC236}">
                <a16:creationId xmlns:a16="http://schemas.microsoft.com/office/drawing/2014/main" id="{B5C56686-E537-482C-A778-918B26B3FFE4}"/>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96831074-C1C7-4DC3-884E-08D67F7692F3}"/>
              </a:ext>
            </a:extLst>
          </p:cNvPr>
          <p:cNvSpPr>
            <a:spLocks noGrp="1"/>
          </p:cNvSpPr>
          <p:nvPr>
            <p:ph type="sldNum" sz="quarter" idx="12"/>
          </p:nvPr>
        </p:nvSpPr>
        <p:spPr/>
        <p:txBody>
          <a:bodyPr/>
          <a:lstStyle/>
          <a:p>
            <a:fld id="{D57F1E4F-1CFF-5643-939E-02111984F565}" type="slidenum">
              <a:rPr lang="en-US" smtClean="0"/>
              <a:t>95</a:t>
            </a:fld>
            <a:endParaRPr lang="en-US" dirty="0"/>
          </a:p>
        </p:txBody>
      </p:sp>
    </p:spTree>
    <p:extLst>
      <p:ext uri="{BB962C8B-B14F-4D97-AF65-F5344CB8AC3E}">
        <p14:creationId xmlns:p14="http://schemas.microsoft.com/office/powerpoint/2010/main" val="321614852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1110342"/>
          </a:xfrm>
        </p:spPr>
        <p:txBody>
          <a:bodyPr>
            <a:normAutofit fontScale="90000"/>
          </a:bodyPr>
          <a:lstStyle/>
          <a:p>
            <a:r>
              <a:rPr lang="en-US" b="0" dirty="0"/>
              <a:t>multiple audiences</a:t>
            </a:r>
            <a:br>
              <a:rPr lang="en-US" b="0" dirty="0"/>
            </a:br>
            <a:r>
              <a:rPr lang="en-US" b="0" dirty="0"/>
              <a:t>for specifications</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61257" y="1362269"/>
            <a:ext cx="11607282" cy="5057191"/>
          </a:xfrm>
        </p:spPr>
        <p:txBody>
          <a:bodyPr>
            <a:normAutofit fontScale="92500" lnSpcReduction="10000"/>
          </a:bodyPr>
          <a:lstStyle/>
          <a:p>
            <a:r>
              <a:rPr lang="en-US" dirty="0"/>
              <a:t>The primarily audience is certainly </a:t>
            </a:r>
            <a:r>
              <a:rPr lang="en-US" b="1" dirty="0">
                <a:solidFill>
                  <a:schemeClr val="accent1">
                    <a:lumMod val="60000"/>
                    <a:lumOff val="40000"/>
                  </a:schemeClr>
                </a:solidFill>
              </a:rPr>
              <a:t>vendors</a:t>
            </a:r>
          </a:p>
          <a:p>
            <a:pPr lvl="1"/>
            <a:r>
              <a:rPr lang="en-US" dirty="0"/>
              <a:t>Vendors who hopefully will compete to win an award</a:t>
            </a:r>
          </a:p>
          <a:p>
            <a:pPr lvl="2"/>
            <a:r>
              <a:rPr lang="en-US" dirty="0"/>
              <a:t>They have to understand the specifications to:</a:t>
            </a:r>
          </a:p>
          <a:p>
            <a:pPr lvl="3"/>
            <a:r>
              <a:rPr lang="en-US" dirty="0"/>
              <a:t>Calculate a price;</a:t>
            </a:r>
          </a:p>
          <a:p>
            <a:pPr lvl="3"/>
            <a:r>
              <a:rPr lang="en-US" dirty="0"/>
              <a:t>Formulate an appropriate work plan; and, </a:t>
            </a:r>
          </a:p>
          <a:p>
            <a:pPr lvl="3"/>
            <a:r>
              <a:rPr lang="en-US" dirty="0"/>
              <a:t>For competitive sealed proposals procurement's, prepare a proposal that seeks to convince an evaluation committee that it is the best vendor to perform the contract </a:t>
            </a:r>
          </a:p>
          <a:p>
            <a:pPr lvl="1"/>
            <a:r>
              <a:rPr lang="en-US" dirty="0"/>
              <a:t>Especially the vendor(s) that wins the frequently multi-year award and will be the </a:t>
            </a:r>
            <a:r>
              <a:rPr lang="en-US" dirty="0">
                <a:solidFill>
                  <a:srgbClr val="FFC000"/>
                </a:solidFill>
              </a:rPr>
              <a:t>contractor</a:t>
            </a:r>
            <a:r>
              <a:rPr lang="en-US" dirty="0"/>
              <a:t>(s) which is to abide by and fulfill the specifications</a:t>
            </a:r>
          </a:p>
          <a:p>
            <a:pPr lvl="2"/>
            <a:r>
              <a:rPr lang="en-US" dirty="0"/>
              <a:t>Which after the award serve as the contract requirements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96</a:t>
            </a:fld>
            <a:endParaRPr lang="en-US" dirty="0"/>
          </a:p>
        </p:txBody>
      </p:sp>
    </p:spTree>
    <p:extLst>
      <p:ext uri="{BB962C8B-B14F-4D97-AF65-F5344CB8AC3E}">
        <p14:creationId xmlns:p14="http://schemas.microsoft.com/office/powerpoint/2010/main" val="355585631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970383"/>
          </a:xfrm>
        </p:spPr>
        <p:txBody>
          <a:bodyPr>
            <a:normAutofit/>
          </a:bodyPr>
          <a:lstStyle/>
          <a:p>
            <a:r>
              <a:rPr lang="en-US" b="0" dirty="0"/>
              <a:t>specification audiences: </a:t>
            </a:r>
            <a:r>
              <a:rPr lang="en-US" b="0" dirty="0">
                <a:solidFill>
                  <a:schemeClr val="accent1">
                    <a:lumMod val="60000"/>
                    <a:lumOff val="40000"/>
                  </a:schemeClr>
                </a:solidFill>
              </a:rPr>
              <a:t>vendors</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61257" y="1091683"/>
            <a:ext cx="11607282" cy="5327778"/>
          </a:xfrm>
        </p:spPr>
        <p:txBody>
          <a:bodyPr>
            <a:normAutofit fontScale="92500" lnSpcReduction="20000"/>
          </a:bodyPr>
          <a:lstStyle/>
          <a:p>
            <a:r>
              <a:rPr lang="en-US" dirty="0"/>
              <a:t>Specifications need to stand the test of time</a:t>
            </a:r>
          </a:p>
          <a:p>
            <a:r>
              <a:rPr lang="en-US" dirty="0"/>
              <a:t>It is highly probable that over a 3-5 year – and sometimes longer - contract period that contractor:</a:t>
            </a:r>
          </a:p>
          <a:p>
            <a:pPr lvl="1"/>
            <a:r>
              <a:rPr lang="en-US" dirty="0"/>
              <a:t>Contract management personnel will change</a:t>
            </a:r>
          </a:p>
          <a:p>
            <a:pPr lvl="2"/>
            <a:r>
              <a:rPr lang="en-US" dirty="0"/>
              <a:t>Each successive contractor contract manager must properly understand contract requirements </a:t>
            </a:r>
          </a:p>
          <a:p>
            <a:pPr lvl="1"/>
            <a:r>
              <a:rPr lang="en-US" dirty="0"/>
              <a:t>Objectives may change</a:t>
            </a:r>
          </a:p>
          <a:p>
            <a:pPr lvl="2"/>
            <a:r>
              <a:rPr lang="en-US" dirty="0"/>
              <a:t>The contractor may decide it no longer wants to be in this line of business </a:t>
            </a:r>
          </a:p>
          <a:p>
            <a:pPr lvl="2"/>
            <a:r>
              <a:rPr lang="en-US" dirty="0"/>
              <a:t>There might be new management that seeks to maximize profits</a:t>
            </a:r>
          </a:p>
          <a:p>
            <a:pPr lvl="2"/>
            <a:r>
              <a:rPr lang="en-US" dirty="0"/>
              <a:t>In these and perhaps other scenarios the contractor might make a concerted effort to look for contract loopholes or claim that contract wording is ambiguous and seek to do as little work as possible  </a:t>
            </a:r>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97</a:t>
            </a:fld>
            <a:endParaRPr lang="en-US" dirty="0"/>
          </a:p>
        </p:txBody>
      </p:sp>
    </p:spTree>
    <p:extLst>
      <p:ext uri="{BB962C8B-B14F-4D97-AF65-F5344CB8AC3E}">
        <p14:creationId xmlns:p14="http://schemas.microsoft.com/office/powerpoint/2010/main" val="315347681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970383"/>
          </a:xfrm>
        </p:spPr>
        <p:txBody>
          <a:bodyPr>
            <a:normAutofit/>
          </a:bodyPr>
          <a:lstStyle/>
          <a:p>
            <a:r>
              <a:rPr lang="en-US" b="0" dirty="0"/>
              <a:t>specification audiences: </a:t>
            </a:r>
            <a:r>
              <a:rPr lang="en-US" b="0" dirty="0">
                <a:solidFill>
                  <a:schemeClr val="accent1">
                    <a:lumMod val="60000"/>
                    <a:lumOff val="40000"/>
                  </a:schemeClr>
                </a:solidFill>
              </a:rPr>
              <a:t>vendors</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61257" y="1091683"/>
            <a:ext cx="11607282" cy="5327778"/>
          </a:xfrm>
        </p:spPr>
        <p:txBody>
          <a:bodyPr>
            <a:normAutofit fontScale="92500" lnSpcReduction="20000"/>
          </a:bodyPr>
          <a:lstStyle/>
          <a:p>
            <a:r>
              <a:rPr lang="en-US" dirty="0"/>
              <a:t>Specifications need to be written so that it is not easy for contractors with any legitimacy to claim ambiguity or differing interpretations</a:t>
            </a:r>
          </a:p>
          <a:p>
            <a:r>
              <a:rPr lang="en-US" dirty="0"/>
              <a:t>Even if despite alleged ambiguous contract wording a contractor has been performing a contract as the Dept. Contract Monitor directs or requests</a:t>
            </a:r>
          </a:p>
          <a:p>
            <a:r>
              <a:rPr lang="en-US" dirty="0"/>
              <a:t>At any time the contractor can claim it was merely going above and beyond the contract requirements as a favor to the Dept. and will no longer do so</a:t>
            </a:r>
          </a:p>
          <a:p>
            <a:pPr lvl="1"/>
            <a:r>
              <a:rPr lang="en-US" dirty="0"/>
              <a:t>It will only perform to the letter of the contract, as per the contractor’s  interpretation</a:t>
            </a:r>
          </a:p>
          <a:p>
            <a:endParaRPr lang="en-US" dirty="0"/>
          </a:p>
          <a:p>
            <a:pPr lvl="1"/>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98</a:t>
            </a:fld>
            <a:endParaRPr lang="en-US" dirty="0"/>
          </a:p>
        </p:txBody>
      </p:sp>
    </p:spTree>
    <p:extLst>
      <p:ext uri="{BB962C8B-B14F-4D97-AF65-F5344CB8AC3E}">
        <p14:creationId xmlns:p14="http://schemas.microsoft.com/office/powerpoint/2010/main" val="60027743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B6280-9521-4410-90E5-90F09DCB4CE2}"/>
              </a:ext>
            </a:extLst>
          </p:cNvPr>
          <p:cNvSpPr>
            <a:spLocks noGrp="1"/>
          </p:cNvSpPr>
          <p:nvPr>
            <p:ph type="title"/>
          </p:nvPr>
        </p:nvSpPr>
        <p:spPr>
          <a:xfrm>
            <a:off x="177282" y="121299"/>
            <a:ext cx="11821885" cy="970383"/>
          </a:xfrm>
        </p:spPr>
        <p:txBody>
          <a:bodyPr>
            <a:normAutofit/>
          </a:bodyPr>
          <a:lstStyle/>
          <a:p>
            <a:r>
              <a:rPr lang="en-US" b="0" dirty="0"/>
              <a:t>specification audiences: </a:t>
            </a:r>
            <a:r>
              <a:rPr lang="en-US" b="0" dirty="0">
                <a:solidFill>
                  <a:schemeClr val="accent1">
                    <a:lumMod val="60000"/>
                    <a:lumOff val="40000"/>
                  </a:schemeClr>
                </a:solidFill>
              </a:rPr>
              <a:t>vendors</a:t>
            </a:r>
          </a:p>
        </p:txBody>
      </p:sp>
      <p:sp>
        <p:nvSpPr>
          <p:cNvPr id="3" name="Content Placeholder 2">
            <a:extLst>
              <a:ext uri="{FF2B5EF4-FFF2-40B4-BE49-F238E27FC236}">
                <a16:creationId xmlns:a16="http://schemas.microsoft.com/office/drawing/2014/main" id="{E2D81B70-96E7-4616-90C0-11D1D825A618}"/>
              </a:ext>
            </a:extLst>
          </p:cNvPr>
          <p:cNvSpPr>
            <a:spLocks noGrp="1"/>
          </p:cNvSpPr>
          <p:nvPr>
            <p:ph idx="1"/>
          </p:nvPr>
        </p:nvSpPr>
        <p:spPr>
          <a:xfrm>
            <a:off x="261257" y="1091683"/>
            <a:ext cx="11607282" cy="5327778"/>
          </a:xfrm>
        </p:spPr>
        <p:txBody>
          <a:bodyPr>
            <a:normAutofit/>
          </a:bodyPr>
          <a:lstStyle/>
          <a:p>
            <a:r>
              <a:rPr lang="en-US" dirty="0"/>
              <a:t>And even though there is a provision in all State contracts that says the State has the unilateral right to order a contractor to perform as directed by the P.O., within the general scope of the contract the contractor can:</a:t>
            </a:r>
          </a:p>
          <a:p>
            <a:pPr lvl="1"/>
            <a:r>
              <a:rPr lang="en-US" dirty="0"/>
              <a:t>Ignore this and not do it because it says what it is being directed to do is not within scope</a:t>
            </a:r>
          </a:p>
          <a:p>
            <a:pPr lvl="1"/>
            <a:r>
              <a:rPr lang="en-US" dirty="0"/>
              <a:t>File a claim seeking more money to do what the P.O. orders</a:t>
            </a:r>
          </a:p>
          <a:p>
            <a:endParaRPr lang="en-US" dirty="0"/>
          </a:p>
          <a:p>
            <a:pPr lvl="1"/>
            <a:endParaRPr lang="en-US" dirty="0"/>
          </a:p>
        </p:txBody>
      </p:sp>
      <p:sp>
        <p:nvSpPr>
          <p:cNvPr id="4" name="Footer Placeholder 3">
            <a:extLst>
              <a:ext uri="{FF2B5EF4-FFF2-40B4-BE49-F238E27FC236}">
                <a16:creationId xmlns:a16="http://schemas.microsoft.com/office/drawing/2014/main" id="{9C212ABD-20F4-4824-B177-AAEFA4E25AFE}"/>
              </a:ext>
            </a:extLst>
          </p:cNvPr>
          <p:cNvSpPr>
            <a:spLocks noGrp="1"/>
          </p:cNvSpPr>
          <p:nvPr>
            <p:ph type="ftr" sz="quarter" idx="11"/>
          </p:nvPr>
        </p:nvSpPr>
        <p:spPr/>
        <p:txBody>
          <a:bodyPr/>
          <a:lstStyle/>
          <a:p>
            <a:r>
              <a:rPr lang="en-US" dirty="0"/>
              <a:t>Writing Specifications:  Copyright 1/2018 Maryland Dept. of Health (Unpublished Work)</a:t>
            </a:r>
          </a:p>
        </p:txBody>
      </p:sp>
      <p:sp>
        <p:nvSpPr>
          <p:cNvPr id="5" name="Slide Number Placeholder 4">
            <a:extLst>
              <a:ext uri="{FF2B5EF4-FFF2-40B4-BE49-F238E27FC236}">
                <a16:creationId xmlns:a16="http://schemas.microsoft.com/office/drawing/2014/main" id="{71F6D2E9-D289-4309-B06E-CCDB565ADDC2}"/>
              </a:ext>
            </a:extLst>
          </p:cNvPr>
          <p:cNvSpPr>
            <a:spLocks noGrp="1"/>
          </p:cNvSpPr>
          <p:nvPr>
            <p:ph type="sldNum" sz="quarter" idx="12"/>
          </p:nvPr>
        </p:nvSpPr>
        <p:spPr/>
        <p:txBody>
          <a:bodyPr/>
          <a:lstStyle/>
          <a:p>
            <a:fld id="{D57F1E4F-1CFF-5643-939E-02111984F565}" type="slidenum">
              <a:rPr lang="en-US" smtClean="0"/>
              <a:t>99</a:t>
            </a:fld>
            <a:endParaRPr lang="en-US" dirty="0"/>
          </a:p>
        </p:txBody>
      </p:sp>
    </p:spTree>
    <p:extLst>
      <p:ext uri="{BB962C8B-B14F-4D97-AF65-F5344CB8AC3E}">
        <p14:creationId xmlns:p14="http://schemas.microsoft.com/office/powerpoint/2010/main" val="13078007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5721B611122B549815CB793CD963F0F" ma:contentTypeVersion="4" ma:contentTypeDescription="Create a new document." ma:contentTypeScope="" ma:versionID="8bde1bd378c0fb81e09235766ea47715">
  <xsd:schema xmlns:xsd="http://www.w3.org/2001/XMLSchema" xmlns:xs="http://www.w3.org/2001/XMLSchema" xmlns:p="http://schemas.microsoft.com/office/2006/metadata/properties" xmlns:ns1="http://schemas.microsoft.com/sharepoint/v3" targetNamespace="http://schemas.microsoft.com/office/2006/metadata/properties" ma:root="true" ma:fieldsID="29f8a7ee62ec5a0ae4d6004028b8cf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ma:readOnly="fals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D5F3D531-AC76-48D7-921D-C31C6BA91997}"/>
</file>

<file path=customXml/itemProps2.xml><?xml version="1.0" encoding="utf-8"?>
<ds:datastoreItem xmlns:ds="http://schemas.openxmlformats.org/officeDocument/2006/customXml" ds:itemID="{979F14E0-BA4B-4371-B55F-9E93C6D75D50}"/>
</file>

<file path=customXml/itemProps3.xml><?xml version="1.0" encoding="utf-8"?>
<ds:datastoreItem xmlns:ds="http://schemas.openxmlformats.org/officeDocument/2006/customXml" ds:itemID="{5C85B9FA-00A4-42B1-B855-06D59EA11BB9}"/>
</file>

<file path=customXml/itemProps4.xml><?xml version="1.0" encoding="utf-8"?>
<ds:datastoreItem xmlns:ds="http://schemas.openxmlformats.org/officeDocument/2006/customXml" ds:itemID="{5EA4B3D7-678B-4442-8354-DCAA2F0AFF4E}"/>
</file>

<file path=docProps/app.xml><?xml version="1.0" encoding="utf-8"?>
<Properties xmlns="http://schemas.openxmlformats.org/officeDocument/2006/extended-properties" xmlns:vt="http://schemas.openxmlformats.org/officeDocument/2006/docPropsVTypes">
  <Template>TM04033921[[fn=Damask]]</Template>
  <TotalTime>4509</TotalTime>
  <Words>50943</Words>
  <Application>Microsoft Office PowerPoint</Application>
  <PresentationFormat>Widescreen</PresentationFormat>
  <Paragraphs>5199</Paragraphs>
  <Slides>580</Slides>
  <Notes>271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580</vt:i4>
      </vt:variant>
    </vt:vector>
  </HeadingPairs>
  <TitlesOfParts>
    <vt:vector size="591" baseType="lpstr">
      <vt:lpstr>Arial</vt:lpstr>
      <vt:lpstr>Bookman Old Style</vt:lpstr>
      <vt:lpstr>Calibri</vt:lpstr>
      <vt:lpstr>PTS~font</vt:lpstr>
      <vt:lpstr>Roboto</vt:lpstr>
      <vt:lpstr>Rockwell</vt:lpstr>
      <vt:lpstr>Times New Roman</vt:lpstr>
      <vt:lpstr>Webdings</vt:lpstr>
      <vt:lpstr>Wingdings</vt:lpstr>
      <vt:lpstr>Wingdings 3</vt:lpstr>
      <vt:lpstr>Damask</vt:lpstr>
      <vt:lpstr>Practical guidelines and words of wisdom for </vt:lpstr>
      <vt:lpstr>MDH Presenters</vt:lpstr>
      <vt:lpstr>Specifications</vt:lpstr>
      <vt:lpstr>PowerPoint Presentation</vt:lpstr>
      <vt:lpstr>Specifications  per COMAR TITLE 21 (21.04.01) </vt:lpstr>
      <vt:lpstr>Specifications what are they?</vt:lpstr>
      <vt:lpstr>What Are Specifications?</vt:lpstr>
      <vt:lpstr>Specifications: Responsibility for Preparation (21.04.01.03)</vt:lpstr>
      <vt:lpstr>Specifications:  Responsibility for Review and Approval (21.04.01.04)</vt:lpstr>
      <vt:lpstr>Specifications:  Responsibility for Review and Approval (21.04.01.04)</vt:lpstr>
      <vt:lpstr>Other names for specifications</vt:lpstr>
      <vt:lpstr>WRITING SPECIFICATIONS</vt:lpstr>
      <vt:lpstr>Succinct objectives of well written specifications  </vt:lpstr>
      <vt:lpstr>Eschew Obfuscation, espouse elucidation</vt:lpstr>
      <vt:lpstr>Eschew Obfuscation, espouse elucidation (Cont’d)</vt:lpstr>
      <vt:lpstr>Eschew Obfuscation, espouse elucidation (Cont’d)</vt:lpstr>
      <vt:lpstr>clear &amp; simple</vt:lpstr>
      <vt:lpstr>clear &amp; simple</vt:lpstr>
      <vt:lpstr>clear &amp; simple</vt:lpstr>
      <vt:lpstr>Why Clear &amp; simple?</vt:lpstr>
      <vt:lpstr>What impression do you project?</vt:lpstr>
      <vt:lpstr>Perception is reality</vt:lpstr>
      <vt:lpstr>Perception is reality</vt:lpstr>
      <vt:lpstr>Specifications = communication</vt:lpstr>
      <vt:lpstr>Specifications = communication</vt:lpstr>
      <vt:lpstr>An Example from a Previous Class of inadequate specifications</vt:lpstr>
      <vt:lpstr>An Example from a Previous Class of inadequate specifications</vt:lpstr>
      <vt:lpstr>An Example from a Previous Class of inadequate specifications</vt:lpstr>
      <vt:lpstr>Say it directly</vt:lpstr>
      <vt:lpstr>Show you are smart with simplicity and clarity, not wordiness </vt:lpstr>
      <vt:lpstr>Specifications Mantra (Quote from Lucy Slaich of towson university about 2002)</vt:lpstr>
      <vt:lpstr>Say it once, well and not again!</vt:lpstr>
      <vt:lpstr>Say it once, well and not again!</vt:lpstr>
      <vt:lpstr>Say it once, well &amp; not again!</vt:lpstr>
      <vt:lpstr>Give Citations/make references </vt:lpstr>
      <vt:lpstr>Forward or backward reference</vt:lpstr>
      <vt:lpstr>Get rhythm; go with the flow</vt:lpstr>
      <vt:lpstr>Get rhythm; go with the flow</vt:lpstr>
      <vt:lpstr>Get rhythm; go with the flow</vt:lpstr>
      <vt:lpstr>organize</vt:lpstr>
      <vt:lpstr>Organize: frequent sections</vt:lpstr>
      <vt:lpstr>Organize: frequent sections</vt:lpstr>
      <vt:lpstr>Organize: frequent sections</vt:lpstr>
      <vt:lpstr>“put it where you think of it”  kills the flow/rhythm</vt:lpstr>
      <vt:lpstr>                     Organize: where am I? The easiest way to continuous convey to the reader where they are in the document is to use   numbering organization, as follows </vt:lpstr>
      <vt:lpstr>where am I?  Numbering organization</vt:lpstr>
      <vt:lpstr>where am I? Numbering organization</vt:lpstr>
      <vt:lpstr>where am I? Numbering organization</vt:lpstr>
      <vt:lpstr>where am I? Numbering organization</vt:lpstr>
      <vt:lpstr>seemingly endless Specifications are mind numbing</vt:lpstr>
      <vt:lpstr>No nos! (Cringe Words)</vt:lpstr>
      <vt:lpstr>No nos! (Cringe Words)</vt:lpstr>
      <vt:lpstr>No nos! (Cringe Words)</vt:lpstr>
      <vt:lpstr>No nos! (Cringe Words)</vt:lpstr>
      <vt:lpstr>Define! Define! Define!</vt:lpstr>
      <vt:lpstr>Define! Define! Define!</vt:lpstr>
      <vt:lpstr>Define! Define! Define!</vt:lpstr>
      <vt:lpstr>Define! Define! Define!</vt:lpstr>
      <vt:lpstr>Ambiguity in Specifications</vt:lpstr>
      <vt:lpstr>Ambiguity in Specifications</vt:lpstr>
      <vt:lpstr>Latent Ambiguity</vt:lpstr>
      <vt:lpstr>Latent Ambiguity (Cont’d)</vt:lpstr>
      <vt:lpstr>Latent Ambiguity (Cont’d)</vt:lpstr>
      <vt:lpstr>Patent Ambiguity</vt:lpstr>
      <vt:lpstr>Patent Ambiguity (Cont’d)</vt:lpstr>
      <vt:lpstr>Patent ambiguity shouldn’t exist</vt:lpstr>
      <vt:lpstr>Ambiguity defense paradox</vt:lpstr>
      <vt:lpstr>Ambiguity</vt:lpstr>
      <vt:lpstr>Ambiguity (Cont’d)</vt:lpstr>
      <vt:lpstr>Seek and destroy ambiguity</vt:lpstr>
      <vt:lpstr>Seek and destroy ambiguity</vt:lpstr>
      <vt:lpstr>Seek and destroy ambiguity</vt:lpstr>
      <vt:lpstr>Seek and destroy ambiguity</vt:lpstr>
      <vt:lpstr>Not just what is; what isn’t</vt:lpstr>
      <vt:lpstr>Information Technology Analogy</vt:lpstr>
      <vt:lpstr>(Information Technology Analogy) are you naïve or negligent?</vt:lpstr>
      <vt:lpstr>Deliverables: when! is almost as important as what! </vt:lpstr>
      <vt:lpstr>Deliverables: when! is almost as important as what! </vt:lpstr>
      <vt:lpstr>Deliverables: don’t stop at what and when</vt:lpstr>
      <vt:lpstr>Deliverables: include contract management aspects</vt:lpstr>
      <vt:lpstr>Deliverables: include contract management aspects</vt:lpstr>
      <vt:lpstr>Deliverables: include contract management aspects</vt:lpstr>
      <vt:lpstr>Deliverables: include contract management aspects</vt:lpstr>
      <vt:lpstr>Deliverables: include contract management aspects</vt:lpstr>
      <vt:lpstr>Deliverables: call center service example</vt:lpstr>
      <vt:lpstr>Deliverables: call center service example</vt:lpstr>
      <vt:lpstr>Deliverables: call center service example</vt:lpstr>
      <vt:lpstr>Deliverables: who determines acceptance</vt:lpstr>
      <vt:lpstr>Deliverables: who determines acceptance?</vt:lpstr>
      <vt:lpstr>Saying “Contract monitor” says it all</vt:lpstr>
      <vt:lpstr>Saying “Contract monitor” says it all</vt:lpstr>
      <vt:lpstr>Deliverables: who determines acceptance?</vt:lpstr>
      <vt:lpstr>Write the specifications for more than just vendors</vt:lpstr>
      <vt:lpstr>Write the specifications for more than just vendors</vt:lpstr>
      <vt:lpstr>Write the specifications for more than just vendors</vt:lpstr>
      <vt:lpstr>multiple audiences for specifications</vt:lpstr>
      <vt:lpstr>specification audiences: vendors</vt:lpstr>
      <vt:lpstr>specification audiences: vendors</vt:lpstr>
      <vt:lpstr>specification audiences: vendors</vt:lpstr>
      <vt:lpstr>specification audiences:  Department Contract Monitor</vt:lpstr>
      <vt:lpstr>Specifications audiences: procurement Officer (P.O.)</vt:lpstr>
      <vt:lpstr>Specifications audiences: procurement Officer (P.O.)</vt:lpstr>
      <vt:lpstr>Specifications audiences: procurement Officer (P.O.)</vt:lpstr>
      <vt:lpstr>Specifications audiences: procurement Officer (P.O.)</vt:lpstr>
      <vt:lpstr>Specifications audiences: assistant attorney general (AAG)</vt:lpstr>
      <vt:lpstr>Specifications audiences: control agencies &amp; bpw</vt:lpstr>
      <vt:lpstr>Specifications audiences: legislative auditors (L.A.)</vt:lpstr>
      <vt:lpstr>Specifications audiences: legislative auditors (L.A.)</vt:lpstr>
      <vt:lpstr>Specifications audiences: legislative auditors (L.A.)</vt:lpstr>
      <vt:lpstr>MDH Audit Contract</vt:lpstr>
      <vt:lpstr>MDH Audit Contract</vt:lpstr>
      <vt:lpstr>MDH Audit Contract</vt:lpstr>
      <vt:lpstr>Specifications audiences: legislative auditors (L.A.)</vt:lpstr>
      <vt:lpstr>DPSCS medical services contract</vt:lpstr>
      <vt:lpstr>Specifications audiences: legislative auditors (L.A.)</vt:lpstr>
      <vt:lpstr>Specifications audiences: Md. State Board of Contract Appeals (MSBCA)</vt:lpstr>
      <vt:lpstr>Specifications audiences: Circuit Court Judges</vt:lpstr>
      <vt:lpstr>Specifications audiences: Circuit Court Judges</vt:lpstr>
      <vt:lpstr>Wic shelf price protest</vt:lpstr>
      <vt:lpstr>Wic shelf price protest</vt:lpstr>
      <vt:lpstr>Wic shelf price protest</vt:lpstr>
      <vt:lpstr>Wic shelf price protest</vt:lpstr>
      <vt:lpstr>Wic shelf price protest</vt:lpstr>
      <vt:lpstr>Types of Specifications</vt:lpstr>
      <vt:lpstr>Types of Specifications</vt:lpstr>
      <vt:lpstr>Types of Specifications (Cont’d)</vt:lpstr>
      <vt:lpstr>Types of Specifications (Cont’d)</vt:lpstr>
      <vt:lpstr>Risk of Performance</vt:lpstr>
      <vt:lpstr>Design specifications</vt:lpstr>
      <vt:lpstr>Performance Specifications</vt:lpstr>
      <vt:lpstr>Combination Specifications</vt:lpstr>
      <vt:lpstr>Combination Specifications (Contd.)</vt:lpstr>
      <vt:lpstr>Why should the State take-on any risk?  </vt:lpstr>
      <vt:lpstr>What is risk?  (From a Google search of the definition of risk)</vt:lpstr>
      <vt:lpstr>The Issue of Risk</vt:lpstr>
      <vt:lpstr>The Bottom Line Is Price</vt:lpstr>
      <vt:lpstr>The Bottom Line Is Price Risk, Price and Avoidance </vt:lpstr>
      <vt:lpstr>The Bottom Line Is Price Risk Parallel With Vendors and Procurement</vt:lpstr>
      <vt:lpstr>The Bottom Line Is Price </vt:lpstr>
      <vt:lpstr>The Bottom Line Is Price (Contd.)</vt:lpstr>
      <vt:lpstr>The Bottom Line Is Price (Contd.)</vt:lpstr>
      <vt:lpstr>The Bottom Line Is Price (Contd.)</vt:lpstr>
      <vt:lpstr>The Bottom Line Is Price (Contd.)</vt:lpstr>
      <vt:lpstr>The Bottom Line Is Price (Contd.)</vt:lpstr>
      <vt:lpstr>The philosophy of risk (The unintended consequence of unreasonable or excessive risk)</vt:lpstr>
      <vt:lpstr>What Are Risk Takers?</vt:lpstr>
      <vt:lpstr>Daredevil Risk Takers</vt:lpstr>
      <vt:lpstr>Crazy or Naive Risk Takers</vt:lpstr>
      <vt:lpstr>Desperate Risk Takers</vt:lpstr>
      <vt:lpstr>Consequences of Risk</vt:lpstr>
      <vt:lpstr>Consequences of contract Risk</vt:lpstr>
      <vt:lpstr>Consequences of contract Risk</vt:lpstr>
      <vt:lpstr>Consequences of contract Risk</vt:lpstr>
      <vt:lpstr>Consequences of contract Risk</vt:lpstr>
      <vt:lpstr>Actual Example of a risky procurement (although it wasn’t realized at the time as being risky)</vt:lpstr>
      <vt:lpstr>DPSCS food service procurement</vt:lpstr>
      <vt:lpstr>Dpscs food service procurement</vt:lpstr>
      <vt:lpstr>Inmate food service procurement</vt:lpstr>
      <vt:lpstr>Inmate food service procurement</vt:lpstr>
      <vt:lpstr>Inmate food service procurement</vt:lpstr>
      <vt:lpstr>Inmate food service procurement</vt:lpstr>
      <vt:lpstr>Inmate food service procurement</vt:lpstr>
      <vt:lpstr>Inmate food service procurement</vt:lpstr>
      <vt:lpstr>Inmate food service procurement</vt:lpstr>
      <vt:lpstr>Inmate food service procurement risk elements </vt:lpstr>
      <vt:lpstr>Inmate food service procurement risk elements </vt:lpstr>
      <vt:lpstr>Inmate food service procurement (Cont’d)</vt:lpstr>
      <vt:lpstr>Interval pricing</vt:lpstr>
      <vt:lpstr>Interval pricing</vt:lpstr>
      <vt:lpstr>Interval pricing:  use your own situation</vt:lpstr>
      <vt:lpstr>Unreasonable Requirements</vt:lpstr>
      <vt:lpstr>Unreasonable Requirements (Cont’d)</vt:lpstr>
      <vt:lpstr>Unreasonable Requirements (Cont’d)</vt:lpstr>
      <vt:lpstr>Unreasonable Requirements (Cont’d)</vt:lpstr>
      <vt:lpstr> Unreasonable requirements Example</vt:lpstr>
      <vt:lpstr> Unreasonable requirements Example </vt:lpstr>
      <vt:lpstr> Unreasonable requirements Example </vt:lpstr>
      <vt:lpstr>Unreasonable Requirements another actual example</vt:lpstr>
      <vt:lpstr>Unreasonable Requirements another actual example</vt:lpstr>
      <vt:lpstr>Unreasonable Requirements another actual example</vt:lpstr>
      <vt:lpstr>Unreasonable Requirements another actual example</vt:lpstr>
      <vt:lpstr>Testing Unusual but Necessary Requirements</vt:lpstr>
      <vt:lpstr>Unusual Requirements (Cont’d)</vt:lpstr>
      <vt:lpstr>Unusual Requirements (Cont’d)</vt:lpstr>
      <vt:lpstr>Unusual Requirements (Cont’d)</vt:lpstr>
      <vt:lpstr>Using existing document</vt:lpstr>
      <vt:lpstr>Using existing document</vt:lpstr>
      <vt:lpstr>Using existing document</vt:lpstr>
      <vt:lpstr>Using existing document</vt:lpstr>
      <vt:lpstr>Using existing document</vt:lpstr>
      <vt:lpstr>Performance Based Contracting (PBC)</vt:lpstr>
      <vt:lpstr>Performance Based Contracting (Cont’d) </vt:lpstr>
      <vt:lpstr>Performance Based Contracting (Cont’d)</vt:lpstr>
      <vt:lpstr>Performance Based Contracting (Cont’d)</vt:lpstr>
      <vt:lpstr>Performance Based Contracting (Cont’d)</vt:lpstr>
      <vt:lpstr>Performance Based Contracting (Cont’d)</vt:lpstr>
      <vt:lpstr>Performance Based Contracting (PBC)</vt:lpstr>
      <vt:lpstr>Performance Based Contracting (Cont’d)</vt:lpstr>
      <vt:lpstr>Performance Based Contracting (Cont’d)</vt:lpstr>
      <vt:lpstr>Performance Based Contracting (Cont’d)</vt:lpstr>
      <vt:lpstr>Performance Based Contracting Components</vt:lpstr>
      <vt:lpstr>Performance Based Contracting Components (Cont’d)</vt:lpstr>
      <vt:lpstr>Performance Based Contracting Focus</vt:lpstr>
      <vt:lpstr>Performance Based Contracting Focus Examples</vt:lpstr>
      <vt:lpstr>Performance Based Contracting Focus Examples (Cont’d)</vt:lpstr>
      <vt:lpstr>Performance Based Contracting Focus Examples (Cont’d)</vt:lpstr>
      <vt:lpstr>Don’t Specify</vt:lpstr>
      <vt:lpstr>Don’t Specify (Cont’d)</vt:lpstr>
      <vt:lpstr>Don’t Specify (Cont’d)</vt:lpstr>
      <vt:lpstr>Risk of Performance</vt:lpstr>
      <vt:lpstr>Risk of Performance Downside </vt:lpstr>
      <vt:lpstr>Risk of Performance Downside (Cont’d)</vt:lpstr>
      <vt:lpstr>Risk of Performance Downside (Cont’d)</vt:lpstr>
      <vt:lpstr>Risk of Performance Downside (Cont’d)</vt:lpstr>
      <vt:lpstr>Risk of Performance Downside (Cont’d)</vt:lpstr>
      <vt:lpstr>Risk of Performance Downside (Cont’d)</vt:lpstr>
      <vt:lpstr>Other Possibilities to Reduce Risk</vt:lpstr>
      <vt:lpstr>Performance Based Contracting Minimizing Prescriptive Specifications</vt:lpstr>
      <vt:lpstr>Minimizing Prescriptive Specifications (typically for evaluated procurements) </vt:lpstr>
      <vt:lpstr>Minimizing Prescriptive Specs. (Cont’d)</vt:lpstr>
      <vt:lpstr>Minimizing Prescriptive Specs. (Cont’d)</vt:lpstr>
      <vt:lpstr>Minimizing Prescriptive Specs. (Cont’d)</vt:lpstr>
      <vt:lpstr>Minimizing Prescriptive Specs. (Cont’d)</vt:lpstr>
      <vt:lpstr>Minimizing Prescriptive Specs. (Cont’d)</vt:lpstr>
      <vt:lpstr>Performance Based Contracting</vt:lpstr>
      <vt:lpstr>Performance Based Contracting Incentives &amp; Disincentives</vt:lpstr>
      <vt:lpstr>Performance Based Contracting Disincentives</vt:lpstr>
      <vt:lpstr>Performance Based Contracting Damages (Definitions per NIGP)</vt:lpstr>
      <vt:lpstr>Performance Based Contracting Damages &amp; Penalties</vt:lpstr>
      <vt:lpstr>Performance Based Contracting Damages &amp; Disincentives </vt:lpstr>
      <vt:lpstr>Performance Based Contracting Disincentives (Cont’d)</vt:lpstr>
      <vt:lpstr>Performance Based Contracting Disincentives (Cont’d)</vt:lpstr>
      <vt:lpstr>Performance Based Contracting Disincentives (Cont’d)</vt:lpstr>
      <vt:lpstr>Performance Based Contracting Disincentives (Cont’d)</vt:lpstr>
      <vt:lpstr>Performance Based Contracting Disincentives (Cont’d)</vt:lpstr>
      <vt:lpstr>Performance Based Contracting Non-monetary Disincentives </vt:lpstr>
      <vt:lpstr>Performance Based Contracting Non-monetary Disincentives (Cont’d) </vt:lpstr>
      <vt:lpstr>Performance Based Contracting Non-monetary Disincentives (Cont’d)</vt:lpstr>
      <vt:lpstr>Performance Based Contracting Non-monetary Disincentives (Cont’d)</vt:lpstr>
      <vt:lpstr>Performance Based Contracting Non-monetary Disincentives (Cont’d)</vt:lpstr>
      <vt:lpstr>Performance Based Contracting Non-monetary Disincentives (Cont’d)</vt:lpstr>
      <vt:lpstr>Performance Based Contracting Non-monetary Disincentives (Cont’d)</vt:lpstr>
      <vt:lpstr>Performance Based Contracting Non-monetary Disincentives (Cont’d)</vt:lpstr>
      <vt:lpstr>Performance Based Contracting Disincentives (Cont’d)</vt:lpstr>
      <vt:lpstr>Performance Based Contracting Incentives</vt:lpstr>
      <vt:lpstr>Performance Based Contracting Sufficient Incentives to Motivate the Contractor </vt:lpstr>
      <vt:lpstr>Performance Based Contracting Sufficient Contractor Incentives </vt:lpstr>
      <vt:lpstr>Performance Based Contracting Sufficient Contractor Incentives (Cont’d)</vt:lpstr>
      <vt:lpstr>Performance Based Contracting Sufficient Contractor Incentives (Cont’d)</vt:lpstr>
      <vt:lpstr>Performance Based Contracting Sufficient Contractor Incentives (Cont’d)</vt:lpstr>
      <vt:lpstr>Performance Based Contracting Sufficient Contractor Incentives (Cont’d)</vt:lpstr>
      <vt:lpstr>Performance Based Contracting  State Perspective on Previous Example</vt:lpstr>
      <vt:lpstr>Performance Based Contracting  State Perspective on Previous Example</vt:lpstr>
      <vt:lpstr>Performance Based Contracting  State Perspective on Example</vt:lpstr>
      <vt:lpstr>Performance Based Contracting  Other Possible Incentive Scenarios - 1</vt:lpstr>
      <vt:lpstr>Performance Based Contracting  Other Possible Incentive Scenarios - 2 </vt:lpstr>
      <vt:lpstr>Performance Based Contracting  Other Possible Incentive Scenarios - 3</vt:lpstr>
      <vt:lpstr>Performance Based Contracting  Incentive Scenario – 3 (Cont’d)</vt:lpstr>
      <vt:lpstr>Performance Based Contracting  Incentive Scenario - Northridge earthquake </vt:lpstr>
      <vt:lpstr>Performance Based Contracting  Northridge earthquake (Cont’d)</vt:lpstr>
      <vt:lpstr>Performance Based Contracting  Northridge earthquake (Cont’d)</vt:lpstr>
      <vt:lpstr>Performance Based Contracting  Incentive Cautions Summary</vt:lpstr>
      <vt:lpstr>Performance Based Contracting Summary</vt:lpstr>
      <vt:lpstr>Performance Based Contracting</vt:lpstr>
      <vt:lpstr>When to Use Performance Based Contracting</vt:lpstr>
      <vt:lpstr>When Not to Use Performance Based Contracting</vt:lpstr>
      <vt:lpstr>When Not to Use Performance Based Contracting (Cont’d)</vt:lpstr>
      <vt:lpstr>When Not to Use Performance Based Contracting (Cont’d) </vt:lpstr>
      <vt:lpstr>Performance Based Contracting  Alternate Approach</vt:lpstr>
      <vt:lpstr>Performance Based Contracting  Alternate Approach Examples</vt:lpstr>
      <vt:lpstr>Performance Based Contracting  Alternate Approach Examples (Cont’d)</vt:lpstr>
      <vt:lpstr>Performance Based Contracting  Alternate Approach Examples (Cont’d)</vt:lpstr>
      <vt:lpstr>Performance Based Contracting  Inappropriate Example - Trash Removal </vt:lpstr>
      <vt:lpstr>Performance Based Contracting  Inappropriate Example - Trash Removal </vt:lpstr>
      <vt:lpstr>Performance Based Contracting  Inappropriate Example - Trash Removal (Cont’d)</vt:lpstr>
      <vt:lpstr>Performance Based Contracting  Trash Removal - Alternate solutions</vt:lpstr>
      <vt:lpstr>Performance Based Contracting  Appropriate Example - Recycling </vt:lpstr>
      <vt:lpstr>WRITING SPECIFICATIONS</vt:lpstr>
      <vt:lpstr>WRITING SPECIFICATIONS Where We Are Going </vt:lpstr>
      <vt:lpstr>WRITING SPECIFICATIONS</vt:lpstr>
      <vt:lpstr>WRITING SPECIFICATIONS</vt:lpstr>
      <vt:lpstr>WRITING SPECIFICATIONS</vt:lpstr>
      <vt:lpstr>WRITING SPECIFICATIONS</vt:lpstr>
      <vt:lpstr> Ambiguity (Cont’d)</vt:lpstr>
      <vt:lpstr> Ambiguity (Cont’d)</vt:lpstr>
      <vt:lpstr> Ambiguity (Cont’d)</vt:lpstr>
      <vt:lpstr> Ambiguity (Cont’d)</vt:lpstr>
      <vt:lpstr>Latent Ambiguity – Example 1</vt:lpstr>
      <vt:lpstr>Latent Ambiguity – Example 1 (Contd.) </vt:lpstr>
      <vt:lpstr>Latent Ambiguity – Example 1 (Contd.) </vt:lpstr>
      <vt:lpstr>Latent Ambiguity – Example 1 (Contd.) </vt:lpstr>
      <vt:lpstr>Latent Ambiguity – Example 1 (Contd.) </vt:lpstr>
      <vt:lpstr>Latent Ambiguity – Example 1 (Contd.)</vt:lpstr>
      <vt:lpstr>Latent Ambiguity – Example 1 (Contd.)</vt:lpstr>
      <vt:lpstr>Latent Ambiguity - Example 1 (Contd.)</vt:lpstr>
      <vt:lpstr>Latent Ambiguity - Example 1 (Contd.)</vt:lpstr>
      <vt:lpstr>Latent Ambiguity - Example 1 (Contd.)</vt:lpstr>
      <vt:lpstr>Writing Specifications</vt:lpstr>
      <vt:lpstr>Common Problematic Language</vt:lpstr>
      <vt:lpstr>Common Problematic Language</vt:lpstr>
      <vt:lpstr>Common Problematic Language</vt:lpstr>
      <vt:lpstr>Common Problematic Language</vt:lpstr>
      <vt:lpstr>Common Problematic Language</vt:lpstr>
      <vt:lpstr>Common Problematic Language</vt:lpstr>
      <vt:lpstr>Common Problematic Language</vt:lpstr>
      <vt:lpstr>Common Problematic Language  </vt:lpstr>
      <vt:lpstr>Common Problematic Language  </vt:lpstr>
      <vt:lpstr>Common Problematic Language  </vt:lpstr>
      <vt:lpstr>Language Considerations </vt:lpstr>
      <vt:lpstr>Language Considerations (Cont’d) </vt:lpstr>
      <vt:lpstr>Simple Rules Avoiding Redundancy (Cont’d) </vt:lpstr>
      <vt:lpstr>Simple Rules (Cont’d) </vt:lpstr>
      <vt:lpstr>Simple Rules (Cont’d) </vt:lpstr>
      <vt:lpstr>Simple Rules (Cont’d) </vt:lpstr>
      <vt:lpstr>Simple Rules (Cont’d) </vt:lpstr>
      <vt:lpstr>Simple Rules (Cont’d) </vt:lpstr>
      <vt:lpstr>Simple Rules (Cont’d)</vt:lpstr>
      <vt:lpstr>Simple Rules (Cont’d)</vt:lpstr>
      <vt:lpstr>Simple Rules (Cont’d)</vt:lpstr>
      <vt:lpstr>“Find Garcia!” Sufficient Information Example</vt:lpstr>
      <vt:lpstr>“Find Garcia!” Sufficient Information Example (Cont’d)</vt:lpstr>
      <vt:lpstr>“Find Garcia!” Sufficient Information Example (Cont’d)</vt:lpstr>
      <vt:lpstr>The Goldilocks Solution Sufficient Information Example (Cont’d)</vt:lpstr>
      <vt:lpstr>Simple Rules (Cont’d)</vt:lpstr>
      <vt:lpstr>Simple Rules (Cont’d)</vt:lpstr>
      <vt:lpstr>Simple Rules (Cont’d)</vt:lpstr>
      <vt:lpstr>Specifications: General Policies</vt:lpstr>
      <vt:lpstr>Salient Characteristics</vt:lpstr>
      <vt:lpstr>Salient Characteristics (Cont’d) </vt:lpstr>
      <vt:lpstr>WRITING SPECIFICATIONS</vt:lpstr>
      <vt:lpstr>Salient Characteristics (Cont’d) </vt:lpstr>
      <vt:lpstr> Salient Characteristics (Cont’d) </vt:lpstr>
      <vt:lpstr> Salient Characteristics (Cont’d) </vt:lpstr>
      <vt:lpstr>Salient Characteristics  What is the point? </vt:lpstr>
      <vt:lpstr>Salient Characteristics   What is the point? (Cont’d) </vt:lpstr>
      <vt:lpstr>Salient Characteristics   What is the point? (Cont’d) </vt:lpstr>
      <vt:lpstr>Salient Characteristics   What is the point? (Cont’d) </vt:lpstr>
      <vt:lpstr>Salient Characteristics   What is the point? (Cont’d) </vt:lpstr>
      <vt:lpstr>Salient Characteristics   What is the point? (Cont’d) </vt:lpstr>
      <vt:lpstr>Salient Characteristics The Moral</vt:lpstr>
      <vt:lpstr>Solicitation Structure (Cont’d)  The Scope of Work (Cont’d)</vt:lpstr>
      <vt:lpstr>Solicitation Structure (Cont’d)  The Scope of Work (Cont’d)</vt:lpstr>
      <vt:lpstr>Solicitation Structure (Cont’d)  The Scope of Work (Cont’d)</vt:lpstr>
      <vt:lpstr>Solicitation Structure (Cont’d)  The Scope of Work (Cont’d)</vt:lpstr>
      <vt:lpstr>Solicitation Structure (Cont’d)  The Scope of Work (Cont’d)</vt:lpstr>
      <vt:lpstr>  Basis for Award  </vt:lpstr>
      <vt:lpstr>Regional &amp; Functional Awards</vt:lpstr>
      <vt:lpstr>Regional &amp; Functional Awards (Cont’d)</vt:lpstr>
      <vt:lpstr>Regional &amp; Functional Awards (Cont’d)</vt:lpstr>
      <vt:lpstr>Regional &amp; Functional Awards (Cont’d)</vt:lpstr>
      <vt:lpstr>Regional &amp; Functional Awards (Cont’d)</vt:lpstr>
      <vt:lpstr>Regional &amp; Functional Awards (Cont’d)</vt:lpstr>
      <vt:lpstr>Regional &amp; Functional Awards (Cont’d)</vt:lpstr>
      <vt:lpstr>Regional &amp; Functional Awards (Cont’d)</vt:lpstr>
      <vt:lpstr>Regional &amp; Functional Awards (Cont’d)</vt:lpstr>
      <vt:lpstr>Basis For Award  Multiple Awards </vt:lpstr>
      <vt:lpstr>Multiple Awards What Are They?</vt:lpstr>
      <vt:lpstr>Multiple Awards What They Aren’t </vt:lpstr>
      <vt:lpstr>Consolidated Solicitation</vt:lpstr>
      <vt:lpstr>Consolidated Solicitation (Cont’d)</vt:lpstr>
      <vt:lpstr>Consolidated Solicitation (Cont’d)</vt:lpstr>
      <vt:lpstr>Consolidated Contract </vt:lpstr>
      <vt:lpstr>Master Contract</vt:lpstr>
      <vt:lpstr>Multiple Proposals </vt:lpstr>
      <vt:lpstr>Multiple Awards is not the Norm</vt:lpstr>
      <vt:lpstr>Multiple Awards  &amp; Procurement Methods </vt:lpstr>
      <vt:lpstr>Multiple Awards  &amp; Procurement Methods (Cont’d) </vt:lpstr>
      <vt:lpstr>Multiple Awards  &amp; Procurement Methods (Cont’d)</vt:lpstr>
      <vt:lpstr>Multiple Awards Conditions Per COMAR 21.06.03.10</vt:lpstr>
      <vt:lpstr>Multiple Awards Conditions  Per COMAR 21.06.03.10 (Cont’d)</vt:lpstr>
      <vt:lpstr>Multiple Awards Conditions  Per COMAR 21.06.03.10 (Cont’d)</vt:lpstr>
      <vt:lpstr>Multiple Awards Conditions  Per COMAR 21.06.03.10 (Cont’d)</vt:lpstr>
      <vt:lpstr>Key Factors for Valid Multiple Awards </vt:lpstr>
      <vt:lpstr>Variability/Unpredictability of Need  (It All Comes Down to Price)</vt:lpstr>
      <vt:lpstr>Available Capacity Costs Money</vt:lpstr>
      <vt:lpstr>Available Capacity Costs Money (Cont’d)</vt:lpstr>
      <vt:lpstr>Available Capacity Costs Money (Cont’d)</vt:lpstr>
      <vt:lpstr>Recipe for No Responses</vt:lpstr>
      <vt:lpstr>Constant Expense/Occasional Income Probably Means</vt:lpstr>
      <vt:lpstr>Constant Capacity Not Required </vt:lpstr>
      <vt:lpstr>Vendors Don’t Have to Maintain Constant Capacity</vt:lpstr>
      <vt:lpstr>Multiple Awards = Win/Win Situation</vt:lpstr>
      <vt:lpstr>Essential Solicitation Elements </vt:lpstr>
      <vt:lpstr>Essential Elements of Solicitation</vt:lpstr>
      <vt:lpstr>How to Get the Best Prices</vt:lpstr>
      <vt:lpstr>How to Get the Best Prices (Cont’d)</vt:lpstr>
      <vt:lpstr>Right-of-First-Refusal</vt:lpstr>
      <vt:lpstr>Right-of-First-Refusal (Cont’d)</vt:lpstr>
      <vt:lpstr>Right-of-First-Refusal (Cont’d)</vt:lpstr>
      <vt:lpstr>Right-of-First-Refusal (Cont’d)</vt:lpstr>
      <vt:lpstr>Right-of-First-Refusal (Cont’d)</vt:lpstr>
      <vt:lpstr>Right-of-First-Refusal (Cont’d)</vt:lpstr>
      <vt:lpstr>Possible Uncompensated Costs of Other Than the Best Contractor</vt:lpstr>
      <vt:lpstr>Right-of-First-Refusal Consideration</vt:lpstr>
      <vt:lpstr>Secondary Competition</vt:lpstr>
      <vt:lpstr>Secondary Competition (Cont’d)</vt:lpstr>
      <vt:lpstr>Secondary Competition (Cont’d)</vt:lpstr>
      <vt:lpstr>Secondary Competition (Cont’d)</vt:lpstr>
      <vt:lpstr>Secondary Competition (Cont’d)</vt:lpstr>
      <vt:lpstr>Secondary Competition (Cont’d)</vt:lpstr>
      <vt:lpstr>Secondary Competition (Cont’d)</vt:lpstr>
      <vt:lpstr>Round-Robin Usage  (Even Usage)</vt:lpstr>
      <vt:lpstr>Round-Robin Usage  (Even Usage) (Cont’d)</vt:lpstr>
      <vt:lpstr>Round-Robin Usage   (Even Usage) (Cont’d)</vt:lpstr>
      <vt:lpstr>Round-Robin Usage   (Why it Shouldn’t be Used)</vt:lpstr>
      <vt:lpstr>Round-Robin Usage   (Disadvantages) (Cont’d)</vt:lpstr>
      <vt:lpstr>Round-Robin Usage   (Disadvantages) (Cont’d)</vt:lpstr>
      <vt:lpstr>Round-Robin Usage   Agency Disadvantages (Cont’d)</vt:lpstr>
      <vt:lpstr>Round-Robin Usage   Agency Disadvantages (Cont’d)</vt:lpstr>
      <vt:lpstr>Hybrid/Combination Example</vt:lpstr>
      <vt:lpstr>Hybrid/Combination Language Interpretation Services Example (Cont’d)</vt:lpstr>
      <vt:lpstr>Hybrid/Combination</vt:lpstr>
      <vt:lpstr>Hybrid/Combination</vt:lpstr>
      <vt:lpstr>Example of Creative Award Rationale</vt:lpstr>
      <vt:lpstr>Creative Award Rationale (Cont’d)</vt:lpstr>
      <vt:lpstr>Other Means to Decide on Usage Among Contractors</vt:lpstr>
      <vt:lpstr>Caveats</vt:lpstr>
      <vt:lpstr>Caveats (For Round-Robin or Weighted Usage Scenarios)</vt:lpstr>
      <vt:lpstr>Writing Specifications</vt:lpstr>
      <vt:lpstr>Writing Specifications</vt:lpstr>
      <vt:lpstr>SOW Unit Quantity Statements</vt:lpstr>
      <vt:lpstr>Exact Quantity of Units </vt:lpstr>
      <vt:lpstr>Exact Quantity of Units (Cont’d) </vt:lpstr>
      <vt:lpstr>Minimum Quantity of Units</vt:lpstr>
      <vt:lpstr>Minimum Quantity of Units (Cont’d) </vt:lpstr>
      <vt:lpstr>Minimum Quantity of Units (Cont’d)</vt:lpstr>
      <vt:lpstr>Minimum Quantity Example (Cont’d)</vt:lpstr>
      <vt:lpstr>Minimum Quantity Example (Cont’d)</vt:lpstr>
      <vt:lpstr>Minimum Quantity Example (Cont’d)</vt:lpstr>
      <vt:lpstr>Minimum Quantity Example (Cont’d)</vt:lpstr>
      <vt:lpstr>Minimum Quantity Example (Cont’d)</vt:lpstr>
      <vt:lpstr>Minimum Quantity Example (Cont’d)</vt:lpstr>
      <vt:lpstr>Maximum Quantity of Units</vt:lpstr>
      <vt:lpstr>Maximum Quantity of Units (Cont’d)</vt:lpstr>
      <vt:lpstr>Quantity Range of Units</vt:lpstr>
      <vt:lpstr>No Guarantee of Units</vt:lpstr>
      <vt:lpstr>Estimated Quantities</vt:lpstr>
      <vt:lpstr>Estimated Quantities (Cont’d)</vt:lpstr>
      <vt:lpstr>Estimated Quantities (Cont’d)</vt:lpstr>
      <vt:lpstr>Estimated Quantities (Cont’d)</vt:lpstr>
      <vt:lpstr>Guaranteed Quantity Decision Factors</vt:lpstr>
      <vt:lpstr>Get Prices for Multiple Quantities</vt:lpstr>
      <vt:lpstr>Get Prices for Multiple Quantities (Cont’d)</vt:lpstr>
      <vt:lpstr>Get Prices for Multiple Quantities (Cont’d)</vt:lpstr>
      <vt:lpstr>Get Prices for Multiple Quantities (Cont’d)</vt:lpstr>
      <vt:lpstr>Get Prices for Multiple Quantities (Cont’d)</vt:lpstr>
      <vt:lpstr>Get Prices for Multiple Quantities (Cont’d)</vt:lpstr>
      <vt:lpstr>Writing Specifications</vt:lpstr>
      <vt:lpstr>Contract Management Plan</vt:lpstr>
      <vt:lpstr>Contract Management Plan</vt:lpstr>
      <vt:lpstr>Writing Specifications</vt:lpstr>
      <vt:lpstr>Monitoring Performance (Cont’d)</vt:lpstr>
      <vt:lpstr>Monitoring Performance (Cont’d)</vt:lpstr>
      <vt:lpstr>Monitoring Performance (Cont’d)</vt:lpstr>
      <vt:lpstr>Monitoring Performance (Cont’d)  Written Reports</vt:lpstr>
      <vt:lpstr>Monitoring Performance (Cont’d)  Written Reports (Cont’d)</vt:lpstr>
      <vt:lpstr>Monitoring Performance (Cont’d)  Written Reports (Cont’d)</vt:lpstr>
      <vt:lpstr>Monitoring Performance (Cont’d)  Written Reports (Cont’d)</vt:lpstr>
      <vt:lpstr>Monitoring Performance (Cont’d)</vt:lpstr>
      <vt:lpstr>Monitoring Performance (Cont’d)  Meetings</vt:lpstr>
      <vt:lpstr>Monitoring Performance (Cont’d)  Meetings (Cont’d)</vt:lpstr>
      <vt:lpstr>Monitoring Performance (Cont’d)  Meetings (Cont’d)</vt:lpstr>
      <vt:lpstr>Monitoring Performance (Cont’d)  Meetings (Cont’d)</vt:lpstr>
      <vt:lpstr>Monitoring Performance (Cont’d)  Meetings (Cont’d)</vt:lpstr>
      <vt:lpstr>Monitoring Performance (Cont’d)  Meetings (Cont’d)</vt:lpstr>
      <vt:lpstr>Monitoring Performance (Cont’d)  Meetings (Cont’d)</vt:lpstr>
      <vt:lpstr>Monitoring Performance (Cont’d)  Meetings (Cont’d)</vt:lpstr>
      <vt:lpstr>Monitoring Performance (Cont’d)  Meetings (Cont’d)</vt:lpstr>
      <vt:lpstr>Monitoring Performance (Cont’d)  Formal, periodic performance evaluations</vt:lpstr>
      <vt:lpstr>Monitoring Performance (Cont’d)  Periodic performance evaluations (Cont’d)</vt:lpstr>
      <vt:lpstr>Monitoring Performance (Cont’d)  Independent Audits </vt:lpstr>
      <vt:lpstr>Monitoring Performance (Cont’d)  Independent Audits (Cont’d)</vt:lpstr>
      <vt:lpstr>Writing Specifications</vt:lpstr>
      <vt:lpstr>Other Specification Considerations</vt:lpstr>
      <vt:lpstr>Writing Specifications Personnel Qualifications </vt:lpstr>
      <vt:lpstr>Personnel Qualifications (Cont’d)</vt:lpstr>
      <vt:lpstr>Personnel Qualifications (Cont’d)</vt:lpstr>
      <vt:lpstr>Personnel Qualifications (Cont’d)</vt:lpstr>
      <vt:lpstr>Writing Specifications</vt:lpstr>
      <vt:lpstr>Writing Specifications</vt:lpstr>
      <vt:lpstr>Work Location (Cont’d)</vt:lpstr>
      <vt:lpstr>Work Location (Cont’d)</vt:lpstr>
      <vt:lpstr>Writing Specifications</vt:lpstr>
      <vt:lpstr>Writing Specifications</vt:lpstr>
      <vt:lpstr>Ownership:  Ancillary Physical Property (Cont’d) </vt:lpstr>
      <vt:lpstr>Writing Specifications</vt:lpstr>
      <vt:lpstr>State Supplied Resources (Cont’d)</vt:lpstr>
      <vt:lpstr>Writing Specifications</vt:lpstr>
      <vt:lpstr>Warranty &amp; Maintenance (Cont’d)</vt:lpstr>
      <vt:lpstr>Warranty &amp; Maintenance (Cont’d)</vt:lpstr>
      <vt:lpstr>Writing Specifications</vt:lpstr>
      <vt:lpstr>Writing Specifications  Multi‑Phase Projects</vt:lpstr>
      <vt:lpstr>Multi‑Phase Projects (Cont’d)</vt:lpstr>
      <vt:lpstr>Multi‑Phase Projects (Cont’d)</vt:lpstr>
      <vt:lpstr>Multi‑Phase Projects (Cont’d)  Alternatives</vt:lpstr>
      <vt:lpstr>Multi‑Phase Projects (Cont’d)  Alternatives (Cont’d)</vt:lpstr>
      <vt:lpstr>Multi‑Phase Projects (Cont’d)  Alternatives (Cont’d)</vt:lpstr>
      <vt:lpstr>Multi‑Phase Projects (Cont’d)  Alternatives (Cont’d)</vt:lpstr>
      <vt:lpstr>Writing Specifications  Submission Timeframes</vt:lpstr>
      <vt:lpstr>Submission Timeframes (Cont’d)</vt:lpstr>
      <vt:lpstr>Submission Timeframe - Not</vt:lpstr>
      <vt:lpstr>Writing Specifications</vt:lpstr>
      <vt:lpstr>Irrevocability of Bid/offer</vt:lpstr>
      <vt:lpstr>Writing Specifications Pre-bid/proposal Conferences &amp; Site Visits</vt:lpstr>
      <vt:lpstr>Writing Specifications</vt:lpstr>
      <vt:lpstr>Writing Specifications  Damages</vt:lpstr>
      <vt:lpstr>Damages (Cont’d)</vt:lpstr>
      <vt:lpstr>Damages (Cont’d)</vt:lpstr>
      <vt:lpstr>Damages (Cont’d)</vt:lpstr>
      <vt:lpstr>Damages (Cont’d)</vt:lpstr>
      <vt:lpstr>Damages (Cont’d)</vt:lpstr>
      <vt:lpstr>Damages (Cont’d)</vt:lpstr>
      <vt:lpstr>Damages (Cont’d)</vt:lpstr>
      <vt:lpstr>Damages (Cont’d)</vt:lpstr>
      <vt:lpstr>Damages (Cont’d)</vt:lpstr>
      <vt:lpstr>Damages (Cont’d)</vt:lpstr>
      <vt:lpstr>Damages (Cont’d)</vt:lpstr>
      <vt:lpstr>Damages (Cont’d)</vt:lpstr>
      <vt:lpstr>Damages (Cont’d)</vt:lpstr>
      <vt:lpstr>Writing Specifications  Limited Liability</vt:lpstr>
      <vt:lpstr> Limited Liability</vt:lpstr>
      <vt:lpstr>Limited Liability (Cont’d)</vt:lpstr>
      <vt:lpstr>Limited Liability (Cont’d)</vt:lpstr>
      <vt:lpstr>Limited Liability (Cont’d)</vt:lpstr>
      <vt:lpstr>Writing Specifications Liquidated Damages</vt:lpstr>
      <vt:lpstr>Liquidated Damages (Cont’d)</vt:lpstr>
      <vt:lpstr>Liquidated Damages (LD) (Cont’d)</vt:lpstr>
      <vt:lpstr>Liquidated Damages (Cont’d)</vt:lpstr>
      <vt:lpstr>Liquidated Damages (Cont’d)</vt:lpstr>
      <vt:lpstr>Liquidated Damages (Cont’d)</vt:lpstr>
      <vt:lpstr>Liquidated Damages (Cont’d)  How the amount is calculated (Example #1) </vt:lpstr>
      <vt:lpstr>Liquidated Damages (Cont’d)  How the amount is calculated (Example #2) </vt:lpstr>
      <vt:lpstr>Liquidated Damages (Cont’d)  How the amount is calculated (Cont’d)</vt:lpstr>
      <vt:lpstr>Liquidated Damages (Cont’d)  How the amount is calculated (Cont’d)</vt:lpstr>
      <vt:lpstr>Insurance &amp; Bonding</vt:lpstr>
      <vt:lpstr>Is insurance needed?</vt:lpstr>
      <vt:lpstr>Insurance  Is insurance needed? (Cont’d)</vt:lpstr>
      <vt:lpstr>Writing Specifications</vt:lpstr>
      <vt:lpstr>Writing Specifications  Minimum Vendor Requirements </vt:lpstr>
      <vt:lpstr>Minimum Vendor Requirements (Cont’d)</vt:lpstr>
      <vt:lpstr>Minimum Vendor Requirements (Cont’d)</vt:lpstr>
      <vt:lpstr>Minimum Vendor Requirements (Cont’d)</vt:lpstr>
      <vt:lpstr>Minimum Vendor Requirements (Cont’d)</vt:lpstr>
      <vt:lpstr>Minimum Vendor Requirements (Cont’d)</vt:lpstr>
      <vt:lpstr>Minimum Vendor Requirements (Cont’d)</vt:lpstr>
      <vt:lpstr>Minimum Vendor Requirements (Cont’d)</vt:lpstr>
      <vt:lpstr>Minimum Vendor Requirements (Cont’d)</vt:lpstr>
      <vt:lpstr>Minimum Vendor Requirements (Cont’d)  Ideal characteristics </vt:lpstr>
      <vt:lpstr>Minimum Vendor Requirements (Cont’d)  Ideal characteristics (Cont’d)</vt:lpstr>
      <vt:lpstr>Minimum Vendor Requirements (Cont’d)  Ideal characteristics (Cont’d)</vt:lpstr>
      <vt:lpstr>Minimum Vendor Requirements (Cont’d)  Ideal characteristics (Cont’d)</vt:lpstr>
      <vt:lpstr>Minimum Vendor Requirements (Cont’d)  Ideal characteristics (Cont’d)</vt:lpstr>
      <vt:lpstr>Minimum Vendor Requirements (Cont’d)  Ideal characteristics (Cont’d)</vt:lpstr>
      <vt:lpstr>Minimum Vendor Requirements (Cont’d)  Ideal characteristics (Cont’d)</vt:lpstr>
      <vt:lpstr>Minimum Vendor Requirements (Cont’d)  Ideal characteristics (Cont’d)</vt:lpstr>
      <vt:lpstr>Minimum Vendor Requirements (Cont’d)  Ideal characteristics (Cont’d)</vt:lpstr>
      <vt:lpstr>Minimum Vendor Requirements (Cont’d)  Ideal characteristics (Cont’d)</vt:lpstr>
      <vt:lpstr>Minimum Vendor Requirements (Cont’d)</vt:lpstr>
      <vt:lpstr> Minimum Vendor Requirements (Cont’d) Minimum Level of References</vt:lpstr>
      <vt:lpstr>Minimum Vendor Requirements (Cont’d) Minimum Level of References (Cont’d)</vt:lpstr>
      <vt:lpstr>Minimum Vendor Requirements (Cont’d) Minimum Level of References (Cont’d)</vt:lpstr>
      <vt:lpstr>Minimum Vendor Requirements (Cont’d) Minimum Level of References (Cont’d)</vt:lpstr>
      <vt:lpstr>Minimum Vendor Requirements (Cont’d) Minimum Level of References (Cont’d)</vt:lpstr>
      <vt:lpstr> Minimum Level of References (Cont’d)</vt:lpstr>
      <vt:lpstr>Minimum Vendor Requirements (Cont’d) Minimum Level of References (Cont’d)</vt:lpstr>
      <vt:lpstr>Minimum Vendor Requirements (Cont’d) Minimum Level of References (Cont’d)</vt:lpstr>
      <vt:lpstr>Minimum Vendor Requirements (Cont’d) Minimum Level of References (Cont’d)</vt:lpstr>
      <vt:lpstr>Minimum Vendor Requirements (Cont’d) Minimum Level of References (Cont’d)</vt:lpstr>
      <vt:lpstr>Minimum Vendor Requirements (Cont’d) Minimum Level of References (Cont’d)</vt:lpstr>
      <vt:lpstr>Minimum Vendor Requirements (Cont’d) Minimum Level of References (Cont’d)</vt:lpstr>
      <vt:lpstr>Minimum Vendor Requirements (Cont’d) Minimum Level of References (Cont’d)</vt:lpstr>
      <vt:lpstr>Minimum Vendor Requirements (Cont’d) Minimum Level of References (Cont’d)</vt:lpstr>
      <vt:lpstr>Minimum Vendor Requirements (Cont’d) Required Reference Information</vt:lpstr>
      <vt:lpstr>Minimum Vendor Requirements (Cont’d) Required Reference Information (Cont’d)</vt:lpstr>
      <vt:lpstr>Minimum Vendor Requirements (Cont’d) Required Reference Information (Cont’d)</vt:lpstr>
      <vt:lpstr>Minimum Vendor Requirements (Cont’d) Required Reference Information (Cont’d)</vt:lpstr>
      <vt:lpstr>Minimum Vendor Requirements (Cont’d) Other Types of Minimum Requirements</vt:lpstr>
      <vt:lpstr>Minimum Vendor Requirements (Cont’d) Other Types of Min. Requirements (Cont’d)</vt:lpstr>
      <vt:lpstr>Minimum Vendor Requirements (Cont’d)  Other Types of Min. Requirements (Cont’d)</vt:lpstr>
      <vt:lpstr>Minimum Vendor Requirements (Cont‘d)  References Requirements for Sealed Proposals Procurements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Joel B. Leberknight</dc:creator>
  <cp:lastModifiedBy>Naishadh Desai</cp:lastModifiedBy>
  <cp:revision>645</cp:revision>
  <cp:lastPrinted>2018-01-18T18:09:18Z</cp:lastPrinted>
  <dcterms:created xsi:type="dcterms:W3CDTF">2017-12-07T19:12:06Z</dcterms:created>
  <dcterms:modified xsi:type="dcterms:W3CDTF">2018-01-19T20:02:26Z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0x01010015721B611122B549815CB793CD963F0F</vt:lpwstr>
  </property>
  <property fmtid="{D5CDD505-2E9C-101B-9397-08002B2CF9AE}" pid="3" name="_dlc_DocIdItemGuid">
    <vt:lpwstr>ba25dbd1-1b4d-4c43-9c83-11dde326d2ac</vt:lpwstr>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