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3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3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2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rts/colors2.xml" ContentType="application/vnd.ms-office.chartcolorstyle+xml"/>
  <Override PartName="/ppt/theme/theme1.xml" ContentType="application/vnd.openxmlformats-officedocument.theme+xml"/>
  <Override PartName="/ppt/theme/theme2.xml" ContentType="application/vnd.openxmlformats-officedocument.theme+xml"/>
  <Override PartName="/ppt/charts/style2.xml" ContentType="application/vnd.ms-office.chartstyle+xml"/>
  <Override PartName="/ppt/notesMasters/notesMaster1.xml" ContentType="application/vnd.openxmlformats-officedocument.presentationml.notesMaster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olors1.xml" ContentType="application/vnd.ms-office.chartcolorstyle+xml"/>
  <Override PartName="/ppt/handoutMasters/handoutMaster1.xml" ContentType="application/vnd.openxmlformats-officedocument.presentationml.handoutMaster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ppt/charts/chart1.xml" ContentType="application/vnd.openxmlformats-officedocument.drawingml.chart+xml"/>
  <Override PartName="/ppt/charts/style1.xml" ContentType="application/vnd.ms-office.chartstyle+xml"/>
  <Override PartName="/ppt/diagrams/colors2.xml" ContentType="application/vnd.openxmlformats-officedocument.drawingml.diagramColors+xml"/>
  <Override PartName="/ppt/theme/themeOverride1.xml" ContentType="application/vnd.openxmlformats-officedocument.themeOverrid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commentAuthors.xml" ContentType="application/vnd.openxmlformats-officedocument.presentationml.commentAuthors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</p:sldMasterIdLst>
  <p:notesMasterIdLst>
    <p:notesMasterId r:id="rId26"/>
  </p:notesMasterIdLst>
  <p:handoutMasterIdLst>
    <p:handoutMasterId r:id="rId27"/>
  </p:handoutMasterIdLst>
  <p:sldIdLst>
    <p:sldId id="272" r:id="rId4"/>
    <p:sldId id="301" r:id="rId5"/>
    <p:sldId id="331" r:id="rId6"/>
    <p:sldId id="332" r:id="rId7"/>
    <p:sldId id="333" r:id="rId8"/>
    <p:sldId id="302" r:id="rId9"/>
    <p:sldId id="303" r:id="rId10"/>
    <p:sldId id="305" r:id="rId11"/>
    <p:sldId id="328" r:id="rId12"/>
    <p:sldId id="306" r:id="rId13"/>
    <p:sldId id="308" r:id="rId14"/>
    <p:sldId id="329" r:id="rId15"/>
    <p:sldId id="310" r:id="rId16"/>
    <p:sldId id="311" r:id="rId17"/>
    <p:sldId id="312" r:id="rId18"/>
    <p:sldId id="313" r:id="rId19"/>
    <p:sldId id="318" r:id="rId20"/>
    <p:sldId id="316" r:id="rId21"/>
    <p:sldId id="319" r:id="rId22"/>
    <p:sldId id="320" r:id="rId23"/>
    <p:sldId id="326" r:id="rId24"/>
    <p:sldId id="330" r:id="rId2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3FF9A11-1905-4AFD-907C-86D44A50AE58}">
          <p14:sldIdLst>
            <p14:sldId id="272"/>
            <p14:sldId id="301"/>
            <p14:sldId id="331"/>
            <p14:sldId id="332"/>
            <p14:sldId id="333"/>
            <p14:sldId id="302"/>
            <p14:sldId id="303"/>
            <p14:sldId id="305"/>
            <p14:sldId id="328"/>
            <p14:sldId id="306"/>
            <p14:sldId id="308"/>
            <p14:sldId id="329"/>
            <p14:sldId id="310"/>
            <p14:sldId id="311"/>
            <p14:sldId id="312"/>
            <p14:sldId id="313"/>
            <p14:sldId id="318"/>
            <p14:sldId id="316"/>
            <p14:sldId id="319"/>
            <p14:sldId id="320"/>
            <p14:sldId id="326"/>
            <p14:sldId id="330"/>
          </p14:sldIdLst>
        </p14:section>
        <p14:section name="Untitled Section" id="{1D1E81BE-1961-4B70-BEE2-9905F7F8DD91}">
          <p14:sldIdLst/>
        </p14:section>
        <p14:section name="Untitled Section" id="{F3B3B7A3-65ED-4F5A-BBF6-A972C44C4DE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9" userDrawn="1">
          <p15:clr>
            <a:srgbClr val="A4A3A4"/>
          </p15:clr>
        </p15:guide>
        <p15:guide id="2" pos="2208" userDrawn="1">
          <p15:clr>
            <a:srgbClr val="A4A3A4"/>
          </p15:clr>
        </p15:guide>
        <p15:guide id="3" orient="horz" pos="292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yson Schuster" initials="AS" lastIdx="1" clrIdx="0">
    <p:extLst/>
  </p:cmAuthor>
  <p:cmAuthor id="2" name="Sule Calikoglu" initials="SC" lastIdx="0" clrIdx="1">
    <p:extLst/>
  </p:cmAuthor>
  <p:cmAuthor id="3" name="David Mann" initials="DM" lastIdx="19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3949" autoAdjust="0"/>
  </p:normalViewPr>
  <p:slideViewPr>
    <p:cSldViewPr snapToGrid="0" snapToObjects="1">
      <p:cViewPr varScale="1">
        <p:scale>
          <a:sx n="70" d="100"/>
          <a:sy n="70" d="100"/>
        </p:scale>
        <p:origin x="141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44" d="100"/>
          <a:sy n="44" d="100"/>
        </p:scale>
        <p:origin x="-2772" y="-64"/>
      </p:cViewPr>
      <p:guideLst>
        <p:guide orient="horz" pos="2899"/>
        <p:guide pos="2208"/>
        <p:guide orient="horz"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customXml" Target="../customXml/item2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PAU Distribution of Medical Cases from 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Sheet2!$Y$21:$Y$24</c:f>
              <c:strCache>
                <c:ptCount val="4"/>
                <c:pt idx="0">
                  <c:v>Other</c:v>
                </c:pt>
                <c:pt idx="1">
                  <c:v>Readmission</c:v>
                </c:pt>
                <c:pt idx="2">
                  <c:v>PQI</c:v>
                </c:pt>
                <c:pt idx="3">
                  <c:v>Sepsis</c:v>
                </c:pt>
              </c:strCache>
            </c:strRef>
          </c:cat>
          <c:val>
            <c:numRef>
              <c:f>Sheet2!$Z$21:$Z$24</c:f>
              <c:numCache>
                <c:formatCode>0%</c:formatCode>
                <c:ptCount val="4"/>
                <c:pt idx="0">
                  <c:v>0.61875771900138909</c:v>
                </c:pt>
                <c:pt idx="1">
                  <c:v>0.18143793601926766</c:v>
                </c:pt>
                <c:pt idx="2">
                  <c:v>0.15809285140232271</c:v>
                </c:pt>
                <c:pt idx="3">
                  <c:v>4.9373364727148546E-2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% Inpatient Admissions by Race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Race!$A$19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Race!$B$18:$D$18</c:f>
              <c:strCache>
                <c:ptCount val="3"/>
                <c:pt idx="0">
                  <c:v>% PQI</c:v>
                </c:pt>
                <c:pt idx="1">
                  <c:v>% Readmission</c:v>
                </c:pt>
                <c:pt idx="2">
                  <c:v>% Medical Admissions from ED</c:v>
                </c:pt>
              </c:strCache>
            </c:strRef>
          </c:cat>
          <c:val>
            <c:numRef>
              <c:f>Race!$B$19:$D$19</c:f>
              <c:numCache>
                <c:formatCode>0%</c:formatCode>
                <c:ptCount val="3"/>
                <c:pt idx="0">
                  <c:v>9.1709466309307916E-2</c:v>
                </c:pt>
                <c:pt idx="1">
                  <c:v>0.11812701368986661</c:v>
                </c:pt>
                <c:pt idx="2">
                  <c:v>0.54264443750822244</c:v>
                </c:pt>
              </c:numCache>
            </c:numRef>
          </c:val>
        </c:ser>
        <c:ser>
          <c:idx val="1"/>
          <c:order val="1"/>
          <c:tx>
            <c:strRef>
              <c:f>Race!$A$20</c:f>
              <c:strCache>
                <c:ptCount val="1"/>
                <c:pt idx="0">
                  <c:v>African-American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Race!$B$18:$D$18</c:f>
              <c:strCache>
                <c:ptCount val="3"/>
                <c:pt idx="0">
                  <c:v>% PQI</c:v>
                </c:pt>
                <c:pt idx="1">
                  <c:v>% Readmission</c:v>
                </c:pt>
                <c:pt idx="2">
                  <c:v>% Medical Admissions from ED</c:v>
                </c:pt>
              </c:strCache>
            </c:strRef>
          </c:cat>
          <c:val>
            <c:numRef>
              <c:f>Race!$B$20:$D$20</c:f>
              <c:numCache>
                <c:formatCode>0%</c:formatCode>
                <c:ptCount val="3"/>
                <c:pt idx="0">
                  <c:v>0.1040291251359691</c:v>
                </c:pt>
                <c:pt idx="1">
                  <c:v>0.13948098652518481</c:v>
                </c:pt>
                <c:pt idx="2">
                  <c:v>0.59436144471329944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3170288"/>
        <c:axId val="243170680"/>
      </c:barChart>
      <c:catAx>
        <c:axId val="243170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3170680"/>
        <c:crosses val="autoZero"/>
        <c:auto val="1"/>
        <c:lblAlgn val="ctr"/>
        <c:lblOffset val="100"/>
        <c:noMultiLvlLbl val="0"/>
      </c:catAx>
      <c:valAx>
        <c:axId val="243170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3170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B2A1F6-A17E-4DAE-BA45-45E2D577602D}" type="doc">
      <dgm:prSet loTypeId="urn:microsoft.com/office/officeart/2005/8/layout/pyramid2" loCatId="list" qsTypeId="urn:microsoft.com/office/officeart/2005/8/quickstyle/simple1" qsCatId="simple" csTypeId="urn:microsoft.com/office/officeart/2005/8/colors/colorful2" csCatId="colorful" phldr="1"/>
      <dgm:spPr/>
    </dgm:pt>
    <dgm:pt modelId="{7130512B-E43D-46A0-BFD4-DB8B931324CC}">
      <dgm:prSet phldrT="[Text]" custT="1"/>
      <dgm:spPr/>
      <dgm:t>
        <a:bodyPr/>
        <a:lstStyle/>
        <a:p>
          <a:r>
            <a:rPr lang="en-US" sz="2000" dirty="0" smtClean="0"/>
            <a:t>Enhanced base</a:t>
          </a:r>
          <a:endParaRPr lang="en-US" sz="2000" dirty="0"/>
        </a:p>
      </dgm:t>
    </dgm:pt>
    <dgm:pt modelId="{05C82943-FDB8-4A68-AEE5-4FC6B82226D5}" type="parTrans" cxnId="{6B0594D4-BA04-4448-9132-BC86E112EB8C}">
      <dgm:prSet/>
      <dgm:spPr/>
      <dgm:t>
        <a:bodyPr/>
        <a:lstStyle/>
        <a:p>
          <a:endParaRPr lang="en-US"/>
        </a:p>
      </dgm:t>
    </dgm:pt>
    <dgm:pt modelId="{1A827349-1398-4C24-B4C8-6BED687EE00D}" type="sibTrans" cxnId="{6B0594D4-BA04-4448-9132-BC86E112EB8C}">
      <dgm:prSet/>
      <dgm:spPr/>
      <dgm:t>
        <a:bodyPr/>
        <a:lstStyle/>
        <a:p>
          <a:endParaRPr lang="en-US"/>
        </a:p>
      </dgm:t>
    </dgm:pt>
    <dgm:pt modelId="{5915C6DE-F326-432E-A27A-A41780FE5383}">
      <dgm:prSet phldrT="[Text]" custT="1"/>
      <dgm:spPr/>
      <dgm:t>
        <a:bodyPr/>
        <a:lstStyle/>
        <a:p>
          <a:r>
            <a:rPr lang="en-US" sz="2000" dirty="0" smtClean="0"/>
            <a:t>Current  revenue base</a:t>
          </a:r>
          <a:endParaRPr lang="en-US" sz="2000" dirty="0"/>
        </a:p>
      </dgm:t>
    </dgm:pt>
    <dgm:pt modelId="{C6CFB1D5-9570-4B37-9AB3-B173311DB562}" type="parTrans" cxnId="{F2073D52-EE39-4FFF-B6F4-18A0024B5F81}">
      <dgm:prSet/>
      <dgm:spPr/>
      <dgm:t>
        <a:bodyPr/>
        <a:lstStyle/>
        <a:p>
          <a:endParaRPr lang="en-US"/>
        </a:p>
      </dgm:t>
    </dgm:pt>
    <dgm:pt modelId="{A4C11A43-AE8A-4DA7-AC37-9A0BABE1A60E}" type="sibTrans" cxnId="{F2073D52-EE39-4FFF-B6F4-18A0024B5F81}">
      <dgm:prSet/>
      <dgm:spPr/>
      <dgm:t>
        <a:bodyPr/>
        <a:lstStyle/>
        <a:p>
          <a:endParaRPr lang="en-US"/>
        </a:p>
      </dgm:t>
    </dgm:pt>
    <dgm:pt modelId="{7CF7A385-A716-482D-8F4A-FCDAA445B8AC}">
      <dgm:prSet phldrT="[Text]" custT="1"/>
      <dgm:spPr/>
      <dgm:t>
        <a:bodyPr/>
        <a:lstStyle/>
        <a:p>
          <a:r>
            <a:rPr lang="en-US" sz="2000" dirty="0" smtClean="0"/>
            <a:t>Reduced base</a:t>
          </a:r>
          <a:endParaRPr lang="en-US" sz="2000" dirty="0"/>
        </a:p>
      </dgm:t>
    </dgm:pt>
    <dgm:pt modelId="{7FB4FE65-D5F9-46D4-840D-D76A124DECE6}" type="parTrans" cxnId="{C69BC3F5-4D24-4088-8F31-01A8CE623957}">
      <dgm:prSet/>
      <dgm:spPr/>
      <dgm:t>
        <a:bodyPr/>
        <a:lstStyle/>
        <a:p>
          <a:endParaRPr lang="en-US"/>
        </a:p>
      </dgm:t>
    </dgm:pt>
    <dgm:pt modelId="{7AF07728-5B68-464B-946E-F6F1C0D23EC0}" type="sibTrans" cxnId="{C69BC3F5-4D24-4088-8F31-01A8CE623957}">
      <dgm:prSet/>
      <dgm:spPr/>
      <dgm:t>
        <a:bodyPr/>
        <a:lstStyle/>
        <a:p>
          <a:endParaRPr lang="en-US"/>
        </a:p>
      </dgm:t>
    </dgm:pt>
    <dgm:pt modelId="{D72C2903-D564-4782-B353-85E8CD0FC155}" type="pres">
      <dgm:prSet presAssocID="{2EB2A1F6-A17E-4DAE-BA45-45E2D577602D}" presName="compositeShape" presStyleCnt="0">
        <dgm:presLayoutVars>
          <dgm:dir/>
          <dgm:resizeHandles/>
        </dgm:presLayoutVars>
      </dgm:prSet>
      <dgm:spPr/>
    </dgm:pt>
    <dgm:pt modelId="{AF843791-B888-454C-B963-FE6381CC6293}" type="pres">
      <dgm:prSet presAssocID="{2EB2A1F6-A17E-4DAE-BA45-45E2D577602D}" presName="pyramid" presStyleLbl="node1" presStyleIdx="0" presStyleCnt="1"/>
      <dgm:spPr>
        <a:prstGeom prst="flowChartSort">
          <a:avLst/>
        </a:prstGeom>
      </dgm:spPr>
    </dgm:pt>
    <dgm:pt modelId="{43361D8D-2AA0-4766-9EBD-BACA29BBE293}" type="pres">
      <dgm:prSet presAssocID="{2EB2A1F6-A17E-4DAE-BA45-45E2D577602D}" presName="theList" presStyleCnt="0"/>
      <dgm:spPr/>
    </dgm:pt>
    <dgm:pt modelId="{479DAD4C-8865-492D-B910-D9D0D73AD956}" type="pres">
      <dgm:prSet presAssocID="{7130512B-E43D-46A0-BFD4-DB8B931324CC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7D9406-C19D-4AB1-AFD4-A277AF2E2806}" type="pres">
      <dgm:prSet presAssocID="{7130512B-E43D-46A0-BFD4-DB8B931324CC}" presName="aSpace" presStyleCnt="0"/>
      <dgm:spPr/>
    </dgm:pt>
    <dgm:pt modelId="{6BD2A16F-199D-45C9-A328-F1CEE5469198}" type="pres">
      <dgm:prSet presAssocID="{5915C6DE-F326-432E-A27A-A41780FE5383}" presName="aNode" presStyleLbl="fgAcc1" presStyleIdx="1" presStyleCnt="3" custLinFactNeighborX="-145" custLinFactNeighborY="688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381896-D0BE-431A-83BB-83BE7E03EF32}" type="pres">
      <dgm:prSet presAssocID="{5915C6DE-F326-432E-A27A-A41780FE5383}" presName="aSpace" presStyleCnt="0"/>
      <dgm:spPr/>
    </dgm:pt>
    <dgm:pt modelId="{AE9956E4-017D-4623-9431-AB140ADDC1A6}" type="pres">
      <dgm:prSet presAssocID="{7CF7A385-A716-482D-8F4A-FCDAA445B8AC}" presName="aNode" presStyleLbl="fgAcc1" presStyleIdx="2" presStyleCnt="3" custLinFactY="420" custLinFactNeighborX="-145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C7EDDF-B532-4466-AA8E-2BEC605A0692}" type="pres">
      <dgm:prSet presAssocID="{7CF7A385-A716-482D-8F4A-FCDAA445B8AC}" presName="aSpace" presStyleCnt="0"/>
      <dgm:spPr/>
    </dgm:pt>
  </dgm:ptLst>
  <dgm:cxnLst>
    <dgm:cxn modelId="{C69BC3F5-4D24-4088-8F31-01A8CE623957}" srcId="{2EB2A1F6-A17E-4DAE-BA45-45E2D577602D}" destId="{7CF7A385-A716-482D-8F4A-FCDAA445B8AC}" srcOrd="2" destOrd="0" parTransId="{7FB4FE65-D5F9-46D4-840D-D76A124DECE6}" sibTransId="{7AF07728-5B68-464B-946E-F6F1C0D23EC0}"/>
    <dgm:cxn modelId="{A11C705C-B489-4EB4-A6D6-A3D17B082558}" type="presOf" srcId="{2EB2A1F6-A17E-4DAE-BA45-45E2D577602D}" destId="{D72C2903-D564-4782-B353-85E8CD0FC155}" srcOrd="0" destOrd="0" presId="urn:microsoft.com/office/officeart/2005/8/layout/pyramid2"/>
    <dgm:cxn modelId="{F2073D52-EE39-4FFF-B6F4-18A0024B5F81}" srcId="{2EB2A1F6-A17E-4DAE-BA45-45E2D577602D}" destId="{5915C6DE-F326-432E-A27A-A41780FE5383}" srcOrd="1" destOrd="0" parTransId="{C6CFB1D5-9570-4B37-9AB3-B173311DB562}" sibTransId="{A4C11A43-AE8A-4DA7-AC37-9A0BABE1A60E}"/>
    <dgm:cxn modelId="{5555B3F0-3327-44A7-86D8-7D87DA06F9FC}" type="presOf" srcId="{7130512B-E43D-46A0-BFD4-DB8B931324CC}" destId="{479DAD4C-8865-492D-B910-D9D0D73AD956}" srcOrd="0" destOrd="0" presId="urn:microsoft.com/office/officeart/2005/8/layout/pyramid2"/>
    <dgm:cxn modelId="{14D6FDFE-946A-432B-88E6-5A31762B5F21}" type="presOf" srcId="{7CF7A385-A716-482D-8F4A-FCDAA445B8AC}" destId="{AE9956E4-017D-4623-9431-AB140ADDC1A6}" srcOrd="0" destOrd="0" presId="urn:microsoft.com/office/officeart/2005/8/layout/pyramid2"/>
    <dgm:cxn modelId="{E537EA2E-B6D8-4639-B1BD-E88AB052D36C}" type="presOf" srcId="{5915C6DE-F326-432E-A27A-A41780FE5383}" destId="{6BD2A16F-199D-45C9-A328-F1CEE5469198}" srcOrd="0" destOrd="0" presId="urn:microsoft.com/office/officeart/2005/8/layout/pyramid2"/>
    <dgm:cxn modelId="{6B0594D4-BA04-4448-9132-BC86E112EB8C}" srcId="{2EB2A1F6-A17E-4DAE-BA45-45E2D577602D}" destId="{7130512B-E43D-46A0-BFD4-DB8B931324CC}" srcOrd="0" destOrd="0" parTransId="{05C82943-FDB8-4A68-AEE5-4FC6B82226D5}" sibTransId="{1A827349-1398-4C24-B4C8-6BED687EE00D}"/>
    <dgm:cxn modelId="{AC98AF73-D912-4B7C-8C69-627BB04A736C}" type="presParOf" srcId="{D72C2903-D564-4782-B353-85E8CD0FC155}" destId="{AF843791-B888-454C-B963-FE6381CC6293}" srcOrd="0" destOrd="0" presId="urn:microsoft.com/office/officeart/2005/8/layout/pyramid2"/>
    <dgm:cxn modelId="{7F8C7E03-32EF-4DF8-8712-22493C0E4F2D}" type="presParOf" srcId="{D72C2903-D564-4782-B353-85E8CD0FC155}" destId="{43361D8D-2AA0-4766-9EBD-BACA29BBE293}" srcOrd="1" destOrd="0" presId="urn:microsoft.com/office/officeart/2005/8/layout/pyramid2"/>
    <dgm:cxn modelId="{C408055B-FC5B-4541-AC1F-F398787EE3F9}" type="presParOf" srcId="{43361D8D-2AA0-4766-9EBD-BACA29BBE293}" destId="{479DAD4C-8865-492D-B910-D9D0D73AD956}" srcOrd="0" destOrd="0" presId="urn:microsoft.com/office/officeart/2005/8/layout/pyramid2"/>
    <dgm:cxn modelId="{EFD44715-AE1A-4B93-B571-05B072779BB3}" type="presParOf" srcId="{43361D8D-2AA0-4766-9EBD-BACA29BBE293}" destId="{A97D9406-C19D-4AB1-AFD4-A277AF2E2806}" srcOrd="1" destOrd="0" presId="urn:microsoft.com/office/officeart/2005/8/layout/pyramid2"/>
    <dgm:cxn modelId="{A4715C16-C7C0-4C2D-8DC9-CAA2C2B412B4}" type="presParOf" srcId="{43361D8D-2AA0-4766-9EBD-BACA29BBE293}" destId="{6BD2A16F-199D-45C9-A328-F1CEE5469198}" srcOrd="2" destOrd="0" presId="urn:microsoft.com/office/officeart/2005/8/layout/pyramid2"/>
    <dgm:cxn modelId="{BE03E1D7-CDC9-405A-B806-F7DC16BF8985}" type="presParOf" srcId="{43361D8D-2AA0-4766-9EBD-BACA29BBE293}" destId="{EE381896-D0BE-431A-83BB-83BE7E03EF32}" srcOrd="3" destOrd="0" presId="urn:microsoft.com/office/officeart/2005/8/layout/pyramid2"/>
    <dgm:cxn modelId="{8BED1B8B-6385-4B75-9AF6-FA51538CE61A}" type="presParOf" srcId="{43361D8D-2AA0-4766-9EBD-BACA29BBE293}" destId="{AE9956E4-017D-4623-9431-AB140ADDC1A6}" srcOrd="4" destOrd="0" presId="urn:microsoft.com/office/officeart/2005/8/layout/pyramid2"/>
    <dgm:cxn modelId="{86E69D1F-ABB6-45F5-B1E3-3F1C7ACF9931}" type="presParOf" srcId="{43361D8D-2AA0-4766-9EBD-BACA29BBE293}" destId="{99C7EDDF-B532-4466-AA8E-2BEC605A0692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73432C-A287-40DA-B349-F8E8CC600A6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BDCBC6-63EF-4586-AEDA-C7E71820F40A}">
      <dgm:prSet phldrT="[Text]"/>
      <dgm:spPr/>
      <dgm:t>
        <a:bodyPr/>
        <a:lstStyle/>
        <a:p>
          <a:r>
            <a:rPr lang="en-US" dirty="0" smtClean="0"/>
            <a:t>QBR</a:t>
          </a:r>
          <a:endParaRPr lang="en-US" dirty="0"/>
        </a:p>
      </dgm:t>
    </dgm:pt>
    <dgm:pt modelId="{61F9366C-EF75-4DD8-A519-DCF9C7818B7F}" type="parTrans" cxnId="{C0C3858E-631B-4F85-92F6-F1ABB8886F7E}">
      <dgm:prSet/>
      <dgm:spPr/>
      <dgm:t>
        <a:bodyPr/>
        <a:lstStyle/>
        <a:p>
          <a:endParaRPr lang="en-US"/>
        </a:p>
      </dgm:t>
    </dgm:pt>
    <dgm:pt modelId="{D274F169-D8C8-4832-887D-2AF16A1643F3}" type="sibTrans" cxnId="{C0C3858E-631B-4F85-92F6-F1ABB8886F7E}">
      <dgm:prSet/>
      <dgm:spPr/>
      <dgm:t>
        <a:bodyPr/>
        <a:lstStyle/>
        <a:p>
          <a:endParaRPr lang="en-US"/>
        </a:p>
      </dgm:t>
    </dgm:pt>
    <dgm:pt modelId="{ED310B45-4CD5-401D-9423-69077406C46B}">
      <dgm:prSet phldrT="[Text]"/>
      <dgm:spPr/>
      <dgm:t>
        <a:bodyPr/>
        <a:lstStyle/>
        <a:p>
          <a:r>
            <a:rPr lang="en-US" dirty="0" smtClean="0"/>
            <a:t>Process of care, Safety, Mortality, Patient Experience</a:t>
          </a:r>
          <a:endParaRPr lang="en-US" dirty="0"/>
        </a:p>
      </dgm:t>
    </dgm:pt>
    <dgm:pt modelId="{8277D8A1-7929-440B-B4CC-AFC5F71EA8B0}" type="parTrans" cxnId="{0E94AB57-E8CE-400F-88D0-390304298889}">
      <dgm:prSet/>
      <dgm:spPr/>
      <dgm:t>
        <a:bodyPr/>
        <a:lstStyle/>
        <a:p>
          <a:endParaRPr lang="en-US"/>
        </a:p>
      </dgm:t>
    </dgm:pt>
    <dgm:pt modelId="{FE9F6D29-E12F-4874-B4EE-509C8C94C089}" type="sibTrans" cxnId="{0E94AB57-E8CE-400F-88D0-390304298889}">
      <dgm:prSet/>
      <dgm:spPr/>
      <dgm:t>
        <a:bodyPr/>
        <a:lstStyle/>
        <a:p>
          <a:endParaRPr lang="en-US"/>
        </a:p>
      </dgm:t>
    </dgm:pt>
    <dgm:pt modelId="{DED8C5DB-7E50-47F4-BC4D-6ACB8174D25F}">
      <dgm:prSet phldrT="[Text]"/>
      <dgm:spPr/>
      <dgm:t>
        <a:bodyPr/>
        <a:lstStyle/>
        <a:p>
          <a:r>
            <a:rPr lang="en-US" dirty="0" smtClean="0"/>
            <a:t>2 % Maximum Penalty, 1 % Reward in FY2017</a:t>
          </a:r>
          <a:endParaRPr lang="en-US" dirty="0"/>
        </a:p>
      </dgm:t>
    </dgm:pt>
    <dgm:pt modelId="{A4185666-0289-4C5A-AB82-BD7665A68203}" type="parTrans" cxnId="{8E79D426-A9D1-469D-AA03-06660955883C}">
      <dgm:prSet/>
      <dgm:spPr/>
      <dgm:t>
        <a:bodyPr/>
        <a:lstStyle/>
        <a:p>
          <a:endParaRPr lang="en-US"/>
        </a:p>
      </dgm:t>
    </dgm:pt>
    <dgm:pt modelId="{1A02B705-2DE6-4080-9F25-C7920697CA3E}" type="sibTrans" cxnId="{8E79D426-A9D1-469D-AA03-06660955883C}">
      <dgm:prSet/>
      <dgm:spPr/>
      <dgm:t>
        <a:bodyPr/>
        <a:lstStyle/>
        <a:p>
          <a:endParaRPr lang="en-US"/>
        </a:p>
      </dgm:t>
    </dgm:pt>
    <dgm:pt modelId="{3AD0C8E7-7C4F-441F-B6D1-E7608D0B0C65}">
      <dgm:prSet phldrT="[Text]"/>
      <dgm:spPr/>
      <dgm:t>
        <a:bodyPr/>
        <a:lstStyle/>
        <a:p>
          <a:r>
            <a:rPr lang="en-US" dirty="0" smtClean="0"/>
            <a:t>MHAC</a:t>
          </a:r>
          <a:endParaRPr lang="en-US" dirty="0"/>
        </a:p>
      </dgm:t>
    </dgm:pt>
    <dgm:pt modelId="{C4D2432C-3F0B-4B2F-9EF1-141F0916D297}" type="parTrans" cxnId="{F3A3106B-16B9-4E71-9776-6EBEC1DF5A57}">
      <dgm:prSet/>
      <dgm:spPr/>
      <dgm:t>
        <a:bodyPr/>
        <a:lstStyle/>
        <a:p>
          <a:endParaRPr lang="en-US"/>
        </a:p>
      </dgm:t>
    </dgm:pt>
    <dgm:pt modelId="{BAEBBCC9-5E20-49DB-8C3D-0E7B20D0CF84}" type="sibTrans" cxnId="{F3A3106B-16B9-4E71-9776-6EBEC1DF5A57}">
      <dgm:prSet/>
      <dgm:spPr/>
      <dgm:t>
        <a:bodyPr/>
        <a:lstStyle/>
        <a:p>
          <a:endParaRPr lang="en-US"/>
        </a:p>
      </dgm:t>
    </dgm:pt>
    <dgm:pt modelId="{C4CC6022-FAAD-4744-A680-A27B7BCB368D}">
      <dgm:prSet phldrT="[Text]"/>
      <dgm:spPr/>
      <dgm:t>
        <a:bodyPr/>
        <a:lstStyle/>
        <a:p>
          <a:r>
            <a:rPr lang="en-US" dirty="0" smtClean="0"/>
            <a:t>Potentially Preventable Complications</a:t>
          </a:r>
          <a:endParaRPr lang="en-US" dirty="0"/>
        </a:p>
      </dgm:t>
    </dgm:pt>
    <dgm:pt modelId="{A436A77C-863F-4FA3-8B38-DC26D29D7729}" type="parTrans" cxnId="{1D683231-B65F-4E9C-9E22-655C959412D4}">
      <dgm:prSet/>
      <dgm:spPr/>
      <dgm:t>
        <a:bodyPr/>
        <a:lstStyle/>
        <a:p>
          <a:endParaRPr lang="en-US"/>
        </a:p>
      </dgm:t>
    </dgm:pt>
    <dgm:pt modelId="{A87EB909-B3C0-4131-9477-851C72EB7E5D}" type="sibTrans" cxnId="{1D683231-B65F-4E9C-9E22-655C959412D4}">
      <dgm:prSet/>
      <dgm:spPr/>
      <dgm:t>
        <a:bodyPr/>
        <a:lstStyle/>
        <a:p>
          <a:endParaRPr lang="en-US"/>
        </a:p>
      </dgm:t>
    </dgm:pt>
    <dgm:pt modelId="{646E5CFF-4746-47BD-A7DC-1DD72C69FAFF}">
      <dgm:prSet phldrT="[Text]"/>
      <dgm:spPr/>
      <dgm:t>
        <a:bodyPr/>
        <a:lstStyle/>
        <a:p>
          <a:r>
            <a:rPr lang="en-US" dirty="0" smtClean="0"/>
            <a:t>3% Maximum Penalty, 1 % Reward in FY2017</a:t>
          </a:r>
          <a:endParaRPr lang="en-US" dirty="0"/>
        </a:p>
      </dgm:t>
    </dgm:pt>
    <dgm:pt modelId="{FC9A1E66-18DF-4FCE-86A3-870EBD0F0398}" type="parTrans" cxnId="{DC56D60C-9AFA-43EB-AC44-BB8FD650F05D}">
      <dgm:prSet/>
      <dgm:spPr/>
      <dgm:t>
        <a:bodyPr/>
        <a:lstStyle/>
        <a:p>
          <a:endParaRPr lang="en-US"/>
        </a:p>
      </dgm:t>
    </dgm:pt>
    <dgm:pt modelId="{0AA98B52-938D-4057-B815-0C8FECAF6010}" type="sibTrans" cxnId="{DC56D60C-9AFA-43EB-AC44-BB8FD650F05D}">
      <dgm:prSet/>
      <dgm:spPr/>
      <dgm:t>
        <a:bodyPr/>
        <a:lstStyle/>
        <a:p>
          <a:endParaRPr lang="en-US"/>
        </a:p>
      </dgm:t>
    </dgm:pt>
    <dgm:pt modelId="{A1025483-245F-4991-9897-0BBC75EBA105}">
      <dgm:prSet phldrT="[Text]"/>
      <dgm:spPr/>
      <dgm:t>
        <a:bodyPr/>
        <a:lstStyle/>
        <a:p>
          <a:r>
            <a:rPr lang="en-US" dirty="0" smtClean="0"/>
            <a:t>RRIP</a:t>
          </a:r>
          <a:endParaRPr lang="en-US" dirty="0"/>
        </a:p>
      </dgm:t>
    </dgm:pt>
    <dgm:pt modelId="{1BF91D42-F2E2-4DAF-98F2-1761C6AD062E}" type="parTrans" cxnId="{969402E1-2DFC-4107-BC44-0AEB23616053}">
      <dgm:prSet/>
      <dgm:spPr/>
      <dgm:t>
        <a:bodyPr/>
        <a:lstStyle/>
        <a:p>
          <a:endParaRPr lang="en-US"/>
        </a:p>
      </dgm:t>
    </dgm:pt>
    <dgm:pt modelId="{ED6EBCA9-8CA2-4201-8332-907B48AC422C}" type="sibTrans" cxnId="{969402E1-2DFC-4107-BC44-0AEB23616053}">
      <dgm:prSet/>
      <dgm:spPr/>
      <dgm:t>
        <a:bodyPr/>
        <a:lstStyle/>
        <a:p>
          <a:endParaRPr lang="en-US"/>
        </a:p>
      </dgm:t>
    </dgm:pt>
    <dgm:pt modelId="{5B7DF613-9BD5-42D6-9D3C-6CAAE5C39D29}">
      <dgm:prSet phldrT="[Text]"/>
      <dgm:spPr/>
      <dgm:t>
        <a:bodyPr/>
        <a:lstStyle/>
        <a:p>
          <a:r>
            <a:rPr lang="en-US" dirty="0" smtClean="0"/>
            <a:t>30-Day Inpatient Readmission Rate Improvement</a:t>
          </a:r>
          <a:endParaRPr lang="en-US" dirty="0"/>
        </a:p>
      </dgm:t>
    </dgm:pt>
    <dgm:pt modelId="{DAA9F434-C823-4D55-80C0-985052ECDD66}" type="parTrans" cxnId="{9F53F5B0-B93D-4146-B1A9-EB5C21AE3A2A}">
      <dgm:prSet/>
      <dgm:spPr/>
      <dgm:t>
        <a:bodyPr/>
        <a:lstStyle/>
        <a:p>
          <a:endParaRPr lang="en-US"/>
        </a:p>
      </dgm:t>
    </dgm:pt>
    <dgm:pt modelId="{059003A8-ECAB-4D35-BBBB-F4560A675FD0}" type="sibTrans" cxnId="{9F53F5B0-B93D-4146-B1A9-EB5C21AE3A2A}">
      <dgm:prSet/>
      <dgm:spPr/>
      <dgm:t>
        <a:bodyPr/>
        <a:lstStyle/>
        <a:p>
          <a:endParaRPr lang="en-US"/>
        </a:p>
      </dgm:t>
    </dgm:pt>
    <dgm:pt modelId="{79889483-755E-4338-A0EA-A9A2E9CAF3EB}">
      <dgm:prSet phldrT="[Text]"/>
      <dgm:spPr/>
      <dgm:t>
        <a:bodyPr/>
        <a:lstStyle/>
        <a:p>
          <a:r>
            <a:rPr lang="en-US" dirty="0" smtClean="0"/>
            <a:t>2 % Maximum Penalty, 1 % Reward in FY 2017</a:t>
          </a:r>
          <a:endParaRPr lang="en-US" dirty="0"/>
        </a:p>
      </dgm:t>
    </dgm:pt>
    <dgm:pt modelId="{7A9937C4-6C49-4EBB-AEF5-C6A211556DA6}" type="parTrans" cxnId="{D3AB141D-7850-4103-BB2A-F63447F31AA2}">
      <dgm:prSet/>
      <dgm:spPr/>
      <dgm:t>
        <a:bodyPr/>
        <a:lstStyle/>
        <a:p>
          <a:endParaRPr lang="en-US"/>
        </a:p>
      </dgm:t>
    </dgm:pt>
    <dgm:pt modelId="{5B32B3AA-8C1D-48C6-B609-074FCB192DE1}" type="sibTrans" cxnId="{D3AB141D-7850-4103-BB2A-F63447F31AA2}">
      <dgm:prSet/>
      <dgm:spPr/>
      <dgm:t>
        <a:bodyPr/>
        <a:lstStyle/>
        <a:p>
          <a:endParaRPr lang="en-US"/>
        </a:p>
      </dgm:t>
    </dgm:pt>
    <dgm:pt modelId="{89159C6E-5B0B-4133-AAC2-ACD6CD6899C0}">
      <dgm:prSet/>
      <dgm:spPr/>
      <dgm:t>
        <a:bodyPr/>
        <a:lstStyle/>
        <a:p>
          <a:r>
            <a:rPr lang="en-US" dirty="0" smtClean="0"/>
            <a:t>30- Day Inpatient Readmission Rate</a:t>
          </a:r>
          <a:endParaRPr lang="en-US" dirty="0"/>
        </a:p>
      </dgm:t>
    </dgm:pt>
    <dgm:pt modelId="{EB4DAC09-3FAE-4D41-8CB9-835DE6E7A013}" type="parTrans" cxnId="{1EE101A7-714B-492B-B33A-166FD8A475F2}">
      <dgm:prSet/>
      <dgm:spPr/>
      <dgm:t>
        <a:bodyPr/>
        <a:lstStyle/>
        <a:p>
          <a:endParaRPr lang="en-US"/>
        </a:p>
      </dgm:t>
    </dgm:pt>
    <dgm:pt modelId="{EA836F32-1BBC-440C-8252-174BE4A1C67B}" type="sibTrans" cxnId="{1EE101A7-714B-492B-B33A-166FD8A475F2}">
      <dgm:prSet/>
      <dgm:spPr/>
      <dgm:t>
        <a:bodyPr/>
        <a:lstStyle/>
        <a:p>
          <a:endParaRPr lang="en-US"/>
        </a:p>
      </dgm:t>
    </dgm:pt>
    <dgm:pt modelId="{AD79D6DC-D88F-4938-BF84-835D3A4A756F}">
      <dgm:prSet/>
      <dgm:spPr/>
      <dgm:t>
        <a:bodyPr/>
        <a:lstStyle/>
        <a:p>
          <a:r>
            <a:rPr lang="en-US" dirty="0" smtClean="0"/>
            <a:t>PAU Efficiency Adjustments</a:t>
          </a:r>
          <a:endParaRPr lang="en-US" dirty="0"/>
        </a:p>
      </dgm:t>
    </dgm:pt>
    <dgm:pt modelId="{6901E8DF-9DA1-404A-9AA2-5E34076948BF}" type="parTrans" cxnId="{27B38864-3976-4944-A9A6-A916BCEB9114}">
      <dgm:prSet/>
      <dgm:spPr/>
      <dgm:t>
        <a:bodyPr/>
        <a:lstStyle/>
        <a:p>
          <a:endParaRPr lang="en-US"/>
        </a:p>
      </dgm:t>
    </dgm:pt>
    <dgm:pt modelId="{C967B426-03EC-4019-80E8-CA80739C91E5}" type="sibTrans" cxnId="{27B38864-3976-4944-A9A6-A916BCEB9114}">
      <dgm:prSet/>
      <dgm:spPr/>
      <dgm:t>
        <a:bodyPr/>
        <a:lstStyle/>
        <a:p>
          <a:endParaRPr lang="en-US"/>
        </a:p>
      </dgm:t>
    </dgm:pt>
    <dgm:pt modelId="{8A053E62-A07A-49DE-9BD5-35A872760BDA}">
      <dgm:prSet/>
      <dgm:spPr/>
      <dgm:t>
        <a:bodyPr/>
        <a:lstStyle/>
        <a:p>
          <a:r>
            <a:rPr lang="en-US" dirty="0" smtClean="0"/>
            <a:t>Shared Savings</a:t>
          </a:r>
          <a:endParaRPr lang="en-US" dirty="0"/>
        </a:p>
      </dgm:t>
    </dgm:pt>
    <dgm:pt modelId="{975688A5-E335-42EC-B033-C1A73E92D7A6}" type="parTrans" cxnId="{D7A495FA-7B06-4BE5-915B-1487E6F47632}">
      <dgm:prSet/>
      <dgm:spPr/>
      <dgm:t>
        <a:bodyPr/>
        <a:lstStyle/>
        <a:p>
          <a:endParaRPr lang="en-US"/>
        </a:p>
      </dgm:t>
    </dgm:pt>
    <dgm:pt modelId="{9785890A-74D0-4949-A407-81F12E8B3CC1}" type="sibTrans" cxnId="{D7A495FA-7B06-4BE5-915B-1487E6F47632}">
      <dgm:prSet/>
      <dgm:spPr/>
      <dgm:t>
        <a:bodyPr/>
        <a:lstStyle/>
        <a:p>
          <a:endParaRPr lang="en-US"/>
        </a:p>
      </dgm:t>
    </dgm:pt>
    <dgm:pt modelId="{9603764A-F549-402A-B34B-E20E27E6DCF3}">
      <dgm:prSet/>
      <dgm:spPr/>
      <dgm:t>
        <a:bodyPr/>
        <a:lstStyle/>
        <a:p>
          <a:r>
            <a:rPr lang="en-US" dirty="0" smtClean="0"/>
            <a:t>30 Day Inpatient and Observation Readmissions, Prevention Quality Indicators, MHAC cost</a:t>
          </a:r>
          <a:endParaRPr lang="en-US" dirty="0"/>
        </a:p>
      </dgm:t>
    </dgm:pt>
    <dgm:pt modelId="{64E1B0DA-D407-4824-B46E-D2CA7CEAE16A}" type="parTrans" cxnId="{C6A9E31D-DD34-4501-944E-C72F98DAA1A6}">
      <dgm:prSet/>
      <dgm:spPr/>
      <dgm:t>
        <a:bodyPr/>
        <a:lstStyle/>
        <a:p>
          <a:endParaRPr lang="en-US"/>
        </a:p>
      </dgm:t>
    </dgm:pt>
    <dgm:pt modelId="{45B0548D-DB5A-47A3-8022-7824887D8F82}" type="sibTrans" cxnId="{C6A9E31D-DD34-4501-944E-C72F98DAA1A6}">
      <dgm:prSet/>
      <dgm:spPr/>
      <dgm:t>
        <a:bodyPr/>
        <a:lstStyle/>
        <a:p>
          <a:endParaRPr lang="en-US"/>
        </a:p>
      </dgm:t>
    </dgm:pt>
    <dgm:pt modelId="{E1104687-19E3-4258-805C-BEEB6C20ED9D}">
      <dgm:prSet/>
      <dgm:spPr/>
      <dgm:t>
        <a:bodyPr/>
        <a:lstStyle/>
        <a:p>
          <a:r>
            <a:rPr lang="en-US" dirty="0" smtClean="0"/>
            <a:t>Average next reduction of 0.2 % in FY2016</a:t>
          </a:r>
          <a:endParaRPr lang="en-US" dirty="0"/>
        </a:p>
      </dgm:t>
    </dgm:pt>
    <dgm:pt modelId="{5927A100-52DB-4C47-A184-DFE76C89A111}" type="parTrans" cxnId="{A16CA030-49CD-4F44-A9A1-5131B34CE75B}">
      <dgm:prSet/>
      <dgm:spPr/>
      <dgm:t>
        <a:bodyPr/>
        <a:lstStyle/>
        <a:p>
          <a:endParaRPr lang="en-US"/>
        </a:p>
      </dgm:t>
    </dgm:pt>
    <dgm:pt modelId="{12B3287B-15C5-44D9-A110-CF5272C9629B}" type="sibTrans" cxnId="{A16CA030-49CD-4F44-A9A1-5131B34CE75B}">
      <dgm:prSet/>
      <dgm:spPr/>
      <dgm:t>
        <a:bodyPr/>
        <a:lstStyle/>
        <a:p>
          <a:endParaRPr lang="en-US"/>
        </a:p>
      </dgm:t>
    </dgm:pt>
    <dgm:pt modelId="{6E01B0A3-7EDB-4A34-B1C7-DF924439936E}">
      <dgm:prSet/>
      <dgm:spPr/>
      <dgm:t>
        <a:bodyPr/>
        <a:lstStyle/>
        <a:p>
          <a:r>
            <a:rPr lang="en-US" dirty="0" smtClean="0"/>
            <a:t>Allowable volume growth is reduced by % GBR Revenue in PAU</a:t>
          </a:r>
          <a:endParaRPr lang="en-US" dirty="0"/>
        </a:p>
      </dgm:t>
    </dgm:pt>
    <dgm:pt modelId="{AB6578A0-30AD-4FD7-8957-DC899E5CA3D7}" type="parTrans" cxnId="{09B546D7-B528-4747-84BD-B84D659CFA12}">
      <dgm:prSet/>
      <dgm:spPr/>
    </dgm:pt>
    <dgm:pt modelId="{24E1835E-F891-4ECF-8327-89AE4BCEF21D}" type="sibTrans" cxnId="{09B546D7-B528-4747-84BD-B84D659CFA12}">
      <dgm:prSet/>
      <dgm:spPr/>
    </dgm:pt>
    <dgm:pt modelId="{FDD4798F-B7C3-4A9D-81B2-42E484F6B354}" type="pres">
      <dgm:prSet presAssocID="{FF73432C-A287-40DA-B349-F8E8CC600A6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E68856-E26A-4751-93DE-89A0F31F2691}" type="pres">
      <dgm:prSet presAssocID="{98BDCBC6-63EF-4586-AEDA-C7E71820F40A}" presName="linNode" presStyleCnt="0"/>
      <dgm:spPr/>
    </dgm:pt>
    <dgm:pt modelId="{A86F8D8C-55A7-42E5-947F-C4D2535F160E}" type="pres">
      <dgm:prSet presAssocID="{98BDCBC6-63EF-4586-AEDA-C7E71820F40A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FFA771-670A-49D1-A971-50C8FC76CF7B}" type="pres">
      <dgm:prSet presAssocID="{98BDCBC6-63EF-4586-AEDA-C7E71820F40A}" presName="descendantText" presStyleLbl="alignAccFollowNode1" presStyleIdx="0" presStyleCnt="5" custLinFactNeighborX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0AA97A-86A4-4617-9C81-AE071CFA5CEB}" type="pres">
      <dgm:prSet presAssocID="{D274F169-D8C8-4832-887D-2AF16A1643F3}" presName="sp" presStyleCnt="0"/>
      <dgm:spPr/>
    </dgm:pt>
    <dgm:pt modelId="{A76E5421-3EFE-4ED1-AFDD-1D9B2C6EF63A}" type="pres">
      <dgm:prSet presAssocID="{3AD0C8E7-7C4F-441F-B6D1-E7608D0B0C65}" presName="linNode" presStyleCnt="0"/>
      <dgm:spPr/>
    </dgm:pt>
    <dgm:pt modelId="{AAF11D8E-473F-49E1-8158-363A313FEAF6}" type="pres">
      <dgm:prSet presAssocID="{3AD0C8E7-7C4F-441F-B6D1-E7608D0B0C65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972656-F404-404C-9E5D-B50F646DA609}" type="pres">
      <dgm:prSet presAssocID="{3AD0C8E7-7C4F-441F-B6D1-E7608D0B0C65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3F0B26-9BAF-40B9-A1D7-23BA9F4A9263}" type="pres">
      <dgm:prSet presAssocID="{BAEBBCC9-5E20-49DB-8C3D-0E7B20D0CF84}" presName="sp" presStyleCnt="0"/>
      <dgm:spPr/>
    </dgm:pt>
    <dgm:pt modelId="{3D113788-E6D5-4588-8D3F-677A82F61C64}" type="pres">
      <dgm:prSet presAssocID="{A1025483-245F-4991-9897-0BBC75EBA105}" presName="linNode" presStyleCnt="0"/>
      <dgm:spPr/>
    </dgm:pt>
    <dgm:pt modelId="{4E7E7CF8-4698-4DE0-B6F9-7068ECA10235}" type="pres">
      <dgm:prSet presAssocID="{A1025483-245F-4991-9897-0BBC75EBA105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5ACD14-AC65-430C-8FDB-BB3AF478DC21}" type="pres">
      <dgm:prSet presAssocID="{A1025483-245F-4991-9897-0BBC75EBA105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3415D3-04DC-4FEF-BC79-95AD2B928185}" type="pres">
      <dgm:prSet presAssocID="{ED6EBCA9-8CA2-4201-8332-907B48AC422C}" presName="sp" presStyleCnt="0"/>
      <dgm:spPr/>
    </dgm:pt>
    <dgm:pt modelId="{18151732-B6D7-4B90-81B4-939BF5BAF991}" type="pres">
      <dgm:prSet presAssocID="{8A053E62-A07A-49DE-9BD5-35A872760BDA}" presName="linNode" presStyleCnt="0"/>
      <dgm:spPr/>
    </dgm:pt>
    <dgm:pt modelId="{DB3C2FB2-7B75-4428-91A3-6E46BF8C41D0}" type="pres">
      <dgm:prSet presAssocID="{8A053E62-A07A-49DE-9BD5-35A872760BDA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109289-FC91-4B16-838B-6AB29097CACF}" type="pres">
      <dgm:prSet presAssocID="{8A053E62-A07A-49DE-9BD5-35A872760BDA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ACD2D6-1091-4817-939E-2B05A2AE8752}" type="pres">
      <dgm:prSet presAssocID="{9785890A-74D0-4949-A407-81F12E8B3CC1}" presName="sp" presStyleCnt="0"/>
      <dgm:spPr/>
    </dgm:pt>
    <dgm:pt modelId="{AC766FF0-5AEF-4CEB-B785-BBBE8604A6BB}" type="pres">
      <dgm:prSet presAssocID="{AD79D6DC-D88F-4938-BF84-835D3A4A756F}" presName="linNode" presStyleCnt="0"/>
      <dgm:spPr/>
    </dgm:pt>
    <dgm:pt modelId="{B857CD25-42C9-40D4-8BBE-06D389704A38}" type="pres">
      <dgm:prSet presAssocID="{AD79D6DC-D88F-4938-BF84-835D3A4A756F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A9EB2E-2952-4355-AD5B-5C851DF3880C}" type="pres">
      <dgm:prSet presAssocID="{AD79D6DC-D88F-4938-BF84-835D3A4A756F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79D426-A9D1-469D-AA03-06660955883C}" srcId="{98BDCBC6-63EF-4586-AEDA-C7E71820F40A}" destId="{DED8C5DB-7E50-47F4-BC4D-6ACB8174D25F}" srcOrd="1" destOrd="0" parTransId="{A4185666-0289-4C5A-AB82-BD7665A68203}" sibTransId="{1A02B705-2DE6-4080-9F25-C7920697CA3E}"/>
    <dgm:cxn modelId="{1D683231-B65F-4E9C-9E22-655C959412D4}" srcId="{3AD0C8E7-7C4F-441F-B6D1-E7608D0B0C65}" destId="{C4CC6022-FAAD-4744-A680-A27B7BCB368D}" srcOrd="0" destOrd="0" parTransId="{A436A77C-863F-4FA3-8B38-DC26D29D7729}" sibTransId="{A87EB909-B3C0-4131-9477-851C72EB7E5D}"/>
    <dgm:cxn modelId="{903DA0D1-D0F0-426D-BE45-544271046913}" type="presOf" srcId="{9603764A-F549-402A-B34B-E20E27E6DCF3}" destId="{80A9EB2E-2952-4355-AD5B-5C851DF3880C}" srcOrd="0" destOrd="0" presId="urn:microsoft.com/office/officeart/2005/8/layout/vList5"/>
    <dgm:cxn modelId="{D3AB141D-7850-4103-BB2A-F63447F31AA2}" srcId="{A1025483-245F-4991-9897-0BBC75EBA105}" destId="{79889483-755E-4338-A0EA-A9A2E9CAF3EB}" srcOrd="1" destOrd="0" parTransId="{7A9937C4-6C49-4EBB-AEF5-C6A211556DA6}" sibTransId="{5B32B3AA-8C1D-48C6-B609-074FCB192DE1}"/>
    <dgm:cxn modelId="{B892E9B3-931A-4D38-82A6-EC42DDC02293}" type="presOf" srcId="{5B7DF613-9BD5-42D6-9D3C-6CAAE5C39D29}" destId="{0E5ACD14-AC65-430C-8FDB-BB3AF478DC21}" srcOrd="0" destOrd="0" presId="urn:microsoft.com/office/officeart/2005/8/layout/vList5"/>
    <dgm:cxn modelId="{DC56D60C-9AFA-43EB-AC44-BB8FD650F05D}" srcId="{3AD0C8E7-7C4F-441F-B6D1-E7608D0B0C65}" destId="{646E5CFF-4746-47BD-A7DC-1DD72C69FAFF}" srcOrd="1" destOrd="0" parTransId="{FC9A1E66-18DF-4FCE-86A3-870EBD0F0398}" sibTransId="{0AA98B52-938D-4057-B815-0C8FECAF6010}"/>
    <dgm:cxn modelId="{CE4E2BFA-C856-4F50-98CC-250F1B71674B}" type="presOf" srcId="{646E5CFF-4746-47BD-A7DC-1DD72C69FAFF}" destId="{79972656-F404-404C-9E5D-B50F646DA609}" srcOrd="0" destOrd="1" presId="urn:microsoft.com/office/officeart/2005/8/layout/vList5"/>
    <dgm:cxn modelId="{969402E1-2DFC-4107-BC44-0AEB23616053}" srcId="{FF73432C-A287-40DA-B349-F8E8CC600A60}" destId="{A1025483-245F-4991-9897-0BBC75EBA105}" srcOrd="2" destOrd="0" parTransId="{1BF91D42-F2E2-4DAF-98F2-1761C6AD062E}" sibTransId="{ED6EBCA9-8CA2-4201-8332-907B48AC422C}"/>
    <dgm:cxn modelId="{27B38864-3976-4944-A9A6-A916BCEB9114}" srcId="{FF73432C-A287-40DA-B349-F8E8CC600A60}" destId="{AD79D6DC-D88F-4938-BF84-835D3A4A756F}" srcOrd="4" destOrd="0" parTransId="{6901E8DF-9DA1-404A-9AA2-5E34076948BF}" sibTransId="{C967B426-03EC-4019-80E8-CA80739C91E5}"/>
    <dgm:cxn modelId="{9F53F5B0-B93D-4146-B1A9-EB5C21AE3A2A}" srcId="{A1025483-245F-4991-9897-0BBC75EBA105}" destId="{5B7DF613-9BD5-42D6-9D3C-6CAAE5C39D29}" srcOrd="0" destOrd="0" parTransId="{DAA9F434-C823-4D55-80C0-985052ECDD66}" sibTransId="{059003A8-ECAB-4D35-BBBB-F4560A675FD0}"/>
    <dgm:cxn modelId="{DDEBC4DE-BECF-48CF-A7AC-0CDE063F8568}" type="presOf" srcId="{ED310B45-4CD5-401D-9423-69077406C46B}" destId="{C3FFA771-670A-49D1-A971-50C8FC76CF7B}" srcOrd="0" destOrd="0" presId="urn:microsoft.com/office/officeart/2005/8/layout/vList5"/>
    <dgm:cxn modelId="{D7A495FA-7B06-4BE5-915B-1487E6F47632}" srcId="{FF73432C-A287-40DA-B349-F8E8CC600A60}" destId="{8A053E62-A07A-49DE-9BD5-35A872760BDA}" srcOrd="3" destOrd="0" parTransId="{975688A5-E335-42EC-B033-C1A73E92D7A6}" sibTransId="{9785890A-74D0-4949-A407-81F12E8B3CC1}"/>
    <dgm:cxn modelId="{3D654568-CAD3-4A1F-95BF-7A300EBACED4}" type="presOf" srcId="{6E01B0A3-7EDB-4A34-B1C7-DF924439936E}" destId="{80A9EB2E-2952-4355-AD5B-5C851DF3880C}" srcOrd="0" destOrd="1" presId="urn:microsoft.com/office/officeart/2005/8/layout/vList5"/>
    <dgm:cxn modelId="{93C606EA-79C8-4C42-AF15-D13B7DDF1B22}" type="presOf" srcId="{FF73432C-A287-40DA-B349-F8E8CC600A60}" destId="{FDD4798F-B7C3-4A9D-81B2-42E484F6B354}" srcOrd="0" destOrd="0" presId="urn:microsoft.com/office/officeart/2005/8/layout/vList5"/>
    <dgm:cxn modelId="{227D88D2-CF72-46D0-B9E1-3F545C27290E}" type="presOf" srcId="{3AD0C8E7-7C4F-441F-B6D1-E7608D0B0C65}" destId="{AAF11D8E-473F-49E1-8158-363A313FEAF6}" srcOrd="0" destOrd="0" presId="urn:microsoft.com/office/officeart/2005/8/layout/vList5"/>
    <dgm:cxn modelId="{09B546D7-B528-4747-84BD-B84D659CFA12}" srcId="{AD79D6DC-D88F-4938-BF84-835D3A4A756F}" destId="{6E01B0A3-7EDB-4A34-B1C7-DF924439936E}" srcOrd="1" destOrd="0" parTransId="{AB6578A0-30AD-4FD7-8957-DC899E5CA3D7}" sibTransId="{24E1835E-F891-4ECF-8327-89AE4BCEF21D}"/>
    <dgm:cxn modelId="{303452F0-F375-42F9-A72D-8FD3B9DA6403}" type="presOf" srcId="{AD79D6DC-D88F-4938-BF84-835D3A4A756F}" destId="{B857CD25-42C9-40D4-8BBE-06D389704A38}" srcOrd="0" destOrd="0" presId="urn:microsoft.com/office/officeart/2005/8/layout/vList5"/>
    <dgm:cxn modelId="{0E94AB57-E8CE-400F-88D0-390304298889}" srcId="{98BDCBC6-63EF-4586-AEDA-C7E71820F40A}" destId="{ED310B45-4CD5-401D-9423-69077406C46B}" srcOrd="0" destOrd="0" parTransId="{8277D8A1-7929-440B-B4CC-AFC5F71EA8B0}" sibTransId="{FE9F6D29-E12F-4874-B4EE-509C8C94C089}"/>
    <dgm:cxn modelId="{5A326DCA-2ED2-4803-8B1B-1DE896ECD88C}" type="presOf" srcId="{79889483-755E-4338-A0EA-A9A2E9CAF3EB}" destId="{0E5ACD14-AC65-430C-8FDB-BB3AF478DC21}" srcOrd="0" destOrd="1" presId="urn:microsoft.com/office/officeart/2005/8/layout/vList5"/>
    <dgm:cxn modelId="{36157D3D-1E96-4BE7-B0F7-462D4AD61D90}" type="presOf" srcId="{DED8C5DB-7E50-47F4-BC4D-6ACB8174D25F}" destId="{C3FFA771-670A-49D1-A971-50C8FC76CF7B}" srcOrd="0" destOrd="1" presId="urn:microsoft.com/office/officeart/2005/8/layout/vList5"/>
    <dgm:cxn modelId="{6D89765B-4219-43B2-A8E4-446CF3228FB1}" type="presOf" srcId="{89159C6E-5B0B-4133-AAC2-ACD6CD6899C0}" destId="{77109289-FC91-4B16-838B-6AB29097CACF}" srcOrd="0" destOrd="0" presId="urn:microsoft.com/office/officeart/2005/8/layout/vList5"/>
    <dgm:cxn modelId="{F3A3106B-16B9-4E71-9776-6EBEC1DF5A57}" srcId="{FF73432C-A287-40DA-B349-F8E8CC600A60}" destId="{3AD0C8E7-7C4F-441F-B6D1-E7608D0B0C65}" srcOrd="1" destOrd="0" parTransId="{C4D2432C-3F0B-4B2F-9EF1-141F0916D297}" sibTransId="{BAEBBCC9-5E20-49DB-8C3D-0E7B20D0CF84}"/>
    <dgm:cxn modelId="{C0C3858E-631B-4F85-92F6-F1ABB8886F7E}" srcId="{FF73432C-A287-40DA-B349-F8E8CC600A60}" destId="{98BDCBC6-63EF-4586-AEDA-C7E71820F40A}" srcOrd="0" destOrd="0" parTransId="{61F9366C-EF75-4DD8-A519-DCF9C7818B7F}" sibTransId="{D274F169-D8C8-4832-887D-2AF16A1643F3}"/>
    <dgm:cxn modelId="{A16CA030-49CD-4F44-A9A1-5131B34CE75B}" srcId="{8A053E62-A07A-49DE-9BD5-35A872760BDA}" destId="{E1104687-19E3-4258-805C-BEEB6C20ED9D}" srcOrd="1" destOrd="0" parTransId="{5927A100-52DB-4C47-A184-DFE76C89A111}" sibTransId="{12B3287B-15C5-44D9-A110-CF5272C9629B}"/>
    <dgm:cxn modelId="{BE8F2AD6-ED37-44FE-9CDF-2854915B2632}" type="presOf" srcId="{A1025483-245F-4991-9897-0BBC75EBA105}" destId="{4E7E7CF8-4698-4DE0-B6F9-7068ECA10235}" srcOrd="0" destOrd="0" presId="urn:microsoft.com/office/officeart/2005/8/layout/vList5"/>
    <dgm:cxn modelId="{C6A9E31D-DD34-4501-944E-C72F98DAA1A6}" srcId="{AD79D6DC-D88F-4938-BF84-835D3A4A756F}" destId="{9603764A-F549-402A-B34B-E20E27E6DCF3}" srcOrd="0" destOrd="0" parTransId="{64E1B0DA-D407-4824-B46E-D2CA7CEAE16A}" sibTransId="{45B0548D-DB5A-47A3-8022-7824887D8F82}"/>
    <dgm:cxn modelId="{79A1354E-EF33-4F8B-8A30-06D118C93A27}" type="presOf" srcId="{8A053E62-A07A-49DE-9BD5-35A872760BDA}" destId="{DB3C2FB2-7B75-4428-91A3-6E46BF8C41D0}" srcOrd="0" destOrd="0" presId="urn:microsoft.com/office/officeart/2005/8/layout/vList5"/>
    <dgm:cxn modelId="{B9FC148C-BB61-4687-BB8A-03A826FC9770}" type="presOf" srcId="{98BDCBC6-63EF-4586-AEDA-C7E71820F40A}" destId="{A86F8D8C-55A7-42E5-947F-C4D2535F160E}" srcOrd="0" destOrd="0" presId="urn:microsoft.com/office/officeart/2005/8/layout/vList5"/>
    <dgm:cxn modelId="{BB810912-A65D-42BC-9391-227E84344E5A}" type="presOf" srcId="{C4CC6022-FAAD-4744-A680-A27B7BCB368D}" destId="{79972656-F404-404C-9E5D-B50F646DA609}" srcOrd="0" destOrd="0" presId="urn:microsoft.com/office/officeart/2005/8/layout/vList5"/>
    <dgm:cxn modelId="{1EE101A7-714B-492B-B33A-166FD8A475F2}" srcId="{8A053E62-A07A-49DE-9BD5-35A872760BDA}" destId="{89159C6E-5B0B-4133-AAC2-ACD6CD6899C0}" srcOrd="0" destOrd="0" parTransId="{EB4DAC09-3FAE-4D41-8CB9-835DE6E7A013}" sibTransId="{EA836F32-1BBC-440C-8252-174BE4A1C67B}"/>
    <dgm:cxn modelId="{8219ADD2-0FD0-4BB2-9083-DBEB0E88F397}" type="presOf" srcId="{E1104687-19E3-4258-805C-BEEB6C20ED9D}" destId="{77109289-FC91-4B16-838B-6AB29097CACF}" srcOrd="0" destOrd="1" presId="urn:microsoft.com/office/officeart/2005/8/layout/vList5"/>
    <dgm:cxn modelId="{B7A35010-C6CF-4BC7-B9ED-094754929A80}" type="presParOf" srcId="{FDD4798F-B7C3-4A9D-81B2-42E484F6B354}" destId="{5DE68856-E26A-4751-93DE-89A0F31F2691}" srcOrd="0" destOrd="0" presId="urn:microsoft.com/office/officeart/2005/8/layout/vList5"/>
    <dgm:cxn modelId="{46804BD5-E2FD-4D51-9EA7-DA797D1521D6}" type="presParOf" srcId="{5DE68856-E26A-4751-93DE-89A0F31F2691}" destId="{A86F8D8C-55A7-42E5-947F-C4D2535F160E}" srcOrd="0" destOrd="0" presId="urn:microsoft.com/office/officeart/2005/8/layout/vList5"/>
    <dgm:cxn modelId="{1F8DD9D9-9A31-4B47-8563-F04D6A364104}" type="presParOf" srcId="{5DE68856-E26A-4751-93DE-89A0F31F2691}" destId="{C3FFA771-670A-49D1-A971-50C8FC76CF7B}" srcOrd="1" destOrd="0" presId="urn:microsoft.com/office/officeart/2005/8/layout/vList5"/>
    <dgm:cxn modelId="{EDB8ABA2-5E32-4771-8065-451C46115A2D}" type="presParOf" srcId="{FDD4798F-B7C3-4A9D-81B2-42E484F6B354}" destId="{5A0AA97A-86A4-4617-9C81-AE071CFA5CEB}" srcOrd="1" destOrd="0" presId="urn:microsoft.com/office/officeart/2005/8/layout/vList5"/>
    <dgm:cxn modelId="{3F463544-9A2A-463D-925C-1E7FA060069B}" type="presParOf" srcId="{FDD4798F-B7C3-4A9D-81B2-42E484F6B354}" destId="{A76E5421-3EFE-4ED1-AFDD-1D9B2C6EF63A}" srcOrd="2" destOrd="0" presId="urn:microsoft.com/office/officeart/2005/8/layout/vList5"/>
    <dgm:cxn modelId="{84E0196D-FBDD-4367-92E2-26CEB6DD25C4}" type="presParOf" srcId="{A76E5421-3EFE-4ED1-AFDD-1D9B2C6EF63A}" destId="{AAF11D8E-473F-49E1-8158-363A313FEAF6}" srcOrd="0" destOrd="0" presId="urn:microsoft.com/office/officeart/2005/8/layout/vList5"/>
    <dgm:cxn modelId="{554DC873-414C-4698-B8D3-10D7B2C00F72}" type="presParOf" srcId="{A76E5421-3EFE-4ED1-AFDD-1D9B2C6EF63A}" destId="{79972656-F404-404C-9E5D-B50F646DA609}" srcOrd="1" destOrd="0" presId="urn:microsoft.com/office/officeart/2005/8/layout/vList5"/>
    <dgm:cxn modelId="{0B7F7B0F-F1D7-4085-B2D6-381475938DD1}" type="presParOf" srcId="{FDD4798F-B7C3-4A9D-81B2-42E484F6B354}" destId="{413F0B26-9BAF-40B9-A1D7-23BA9F4A9263}" srcOrd="3" destOrd="0" presId="urn:microsoft.com/office/officeart/2005/8/layout/vList5"/>
    <dgm:cxn modelId="{09708309-8C73-4354-8E39-94ABF2B0F430}" type="presParOf" srcId="{FDD4798F-B7C3-4A9D-81B2-42E484F6B354}" destId="{3D113788-E6D5-4588-8D3F-677A82F61C64}" srcOrd="4" destOrd="0" presId="urn:microsoft.com/office/officeart/2005/8/layout/vList5"/>
    <dgm:cxn modelId="{CD3CBCC4-7276-47DA-BB1D-64334621C8A3}" type="presParOf" srcId="{3D113788-E6D5-4588-8D3F-677A82F61C64}" destId="{4E7E7CF8-4698-4DE0-B6F9-7068ECA10235}" srcOrd="0" destOrd="0" presId="urn:microsoft.com/office/officeart/2005/8/layout/vList5"/>
    <dgm:cxn modelId="{FFF82905-A61F-4FC5-96A3-52805B26B386}" type="presParOf" srcId="{3D113788-E6D5-4588-8D3F-677A82F61C64}" destId="{0E5ACD14-AC65-430C-8FDB-BB3AF478DC21}" srcOrd="1" destOrd="0" presId="urn:microsoft.com/office/officeart/2005/8/layout/vList5"/>
    <dgm:cxn modelId="{78F187D8-471C-4362-BEB2-E453F2620A25}" type="presParOf" srcId="{FDD4798F-B7C3-4A9D-81B2-42E484F6B354}" destId="{2C3415D3-04DC-4FEF-BC79-95AD2B928185}" srcOrd="5" destOrd="0" presId="urn:microsoft.com/office/officeart/2005/8/layout/vList5"/>
    <dgm:cxn modelId="{26F45D88-74A9-4A7C-88B4-36A8038B9D68}" type="presParOf" srcId="{FDD4798F-B7C3-4A9D-81B2-42E484F6B354}" destId="{18151732-B6D7-4B90-81B4-939BF5BAF991}" srcOrd="6" destOrd="0" presId="urn:microsoft.com/office/officeart/2005/8/layout/vList5"/>
    <dgm:cxn modelId="{E5707477-0F50-4535-8B8D-36F9289E794A}" type="presParOf" srcId="{18151732-B6D7-4B90-81B4-939BF5BAF991}" destId="{DB3C2FB2-7B75-4428-91A3-6E46BF8C41D0}" srcOrd="0" destOrd="0" presId="urn:microsoft.com/office/officeart/2005/8/layout/vList5"/>
    <dgm:cxn modelId="{7107036F-9282-40D2-B796-4E3D7B16D3D0}" type="presParOf" srcId="{18151732-B6D7-4B90-81B4-939BF5BAF991}" destId="{77109289-FC91-4B16-838B-6AB29097CACF}" srcOrd="1" destOrd="0" presId="urn:microsoft.com/office/officeart/2005/8/layout/vList5"/>
    <dgm:cxn modelId="{05F36247-0CA6-4AA7-B802-BFFBB2D2B5BF}" type="presParOf" srcId="{FDD4798F-B7C3-4A9D-81B2-42E484F6B354}" destId="{F2ACD2D6-1091-4817-939E-2B05A2AE8752}" srcOrd="7" destOrd="0" presId="urn:microsoft.com/office/officeart/2005/8/layout/vList5"/>
    <dgm:cxn modelId="{7AC69542-EC6D-44EE-95C8-9DB574A00C04}" type="presParOf" srcId="{FDD4798F-B7C3-4A9D-81B2-42E484F6B354}" destId="{AC766FF0-5AEF-4CEB-B785-BBBE8604A6BB}" srcOrd="8" destOrd="0" presId="urn:microsoft.com/office/officeart/2005/8/layout/vList5"/>
    <dgm:cxn modelId="{6C580A77-1097-43CD-AD81-28CA7F2A12D2}" type="presParOf" srcId="{AC766FF0-5AEF-4CEB-B785-BBBE8604A6BB}" destId="{B857CD25-42C9-40D4-8BBE-06D389704A38}" srcOrd="0" destOrd="0" presId="urn:microsoft.com/office/officeart/2005/8/layout/vList5"/>
    <dgm:cxn modelId="{44EF1DA2-2DE5-4D78-8BA4-078523945C9A}" type="presParOf" srcId="{AC766FF0-5AEF-4CEB-B785-BBBE8604A6BB}" destId="{80A9EB2E-2952-4355-AD5B-5C851DF3880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65E4F4-81F4-4571-8D60-A409BC8C07D0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78EF01E-9896-46A8-80DB-4404485D78FC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en-US" sz="1800" b="1" dirty="0" smtClean="0"/>
            <a:t>Pay Providers</a:t>
          </a:r>
          <a:endParaRPr lang="en-US" sz="1800" b="1" dirty="0"/>
        </a:p>
      </dgm:t>
    </dgm:pt>
    <dgm:pt modelId="{B2449ED9-5950-4AB4-A4D1-D255E1BB0E02}" type="parTrans" cxnId="{87C5D561-5CCD-4E78-A774-B339F3B0EE5B}">
      <dgm:prSet/>
      <dgm:spPr/>
      <dgm:t>
        <a:bodyPr/>
        <a:lstStyle/>
        <a:p>
          <a:endParaRPr lang="en-US"/>
        </a:p>
      </dgm:t>
    </dgm:pt>
    <dgm:pt modelId="{8617C56A-8BF4-4336-A6BC-EC627BA76499}" type="sibTrans" cxnId="{87C5D561-5CCD-4E78-A774-B339F3B0EE5B}">
      <dgm:prSet/>
      <dgm:spPr/>
      <dgm:t>
        <a:bodyPr/>
        <a:lstStyle/>
        <a:p>
          <a:endParaRPr lang="en-US"/>
        </a:p>
      </dgm:t>
    </dgm:pt>
    <dgm:pt modelId="{F5BC0E27-EBE9-43EC-9E03-1E329EBCDB8C}">
      <dgm:prSet custT="1"/>
      <dgm:spPr>
        <a:solidFill>
          <a:srgbClr val="EAE6DE">
            <a:alpha val="90000"/>
          </a:srgbClr>
        </a:solidFill>
      </dgm:spPr>
      <dgm:t>
        <a:bodyPr/>
        <a:lstStyle/>
        <a:p>
          <a:pPr marL="114300" indent="-114300" rtl="0"/>
          <a:r>
            <a:rPr lang="en-US" sz="2000" dirty="0" smtClean="0"/>
            <a:t>Alternative payment models, moving away from payment for volume</a:t>
          </a:r>
          <a:endParaRPr lang="en-US" sz="2000" dirty="0"/>
        </a:p>
      </dgm:t>
    </dgm:pt>
    <dgm:pt modelId="{594B9E21-9214-40C5-9903-C14F28168152}" type="parTrans" cxnId="{BA7827F4-895B-44CD-AB9F-CD57828D8932}">
      <dgm:prSet/>
      <dgm:spPr/>
      <dgm:t>
        <a:bodyPr/>
        <a:lstStyle/>
        <a:p>
          <a:endParaRPr lang="en-US"/>
        </a:p>
      </dgm:t>
    </dgm:pt>
    <dgm:pt modelId="{FE8CF50E-8BC5-40F9-A0C5-9E2462341013}" type="sibTrans" cxnId="{BA7827F4-895B-44CD-AB9F-CD57828D8932}">
      <dgm:prSet/>
      <dgm:spPr/>
      <dgm:t>
        <a:bodyPr/>
        <a:lstStyle/>
        <a:p>
          <a:endParaRPr lang="en-US"/>
        </a:p>
      </dgm:t>
    </dgm:pt>
    <dgm:pt modelId="{424DEFB1-E318-4602-A955-8A00B5D19D62}">
      <dgm:prSet custT="1"/>
      <dgm:spPr>
        <a:solidFill>
          <a:srgbClr val="EAE6DE">
            <a:alpha val="90000"/>
          </a:srgbClr>
        </a:solidFill>
      </dgm:spPr>
      <dgm:t>
        <a:bodyPr/>
        <a:lstStyle/>
        <a:p>
          <a:pPr marL="114300" indent="-114300" rtl="0"/>
          <a:r>
            <a:rPr lang="en-US" sz="2000" dirty="0" smtClean="0"/>
            <a:t>Bring proven payment models to scale</a:t>
          </a:r>
          <a:endParaRPr lang="en-US" sz="2000" dirty="0"/>
        </a:p>
      </dgm:t>
    </dgm:pt>
    <dgm:pt modelId="{23B508A4-10F4-44D6-9F25-43CE87517C97}" type="parTrans" cxnId="{BB2DB783-CA54-4F29-9B2F-535118905855}">
      <dgm:prSet/>
      <dgm:spPr/>
      <dgm:t>
        <a:bodyPr/>
        <a:lstStyle/>
        <a:p>
          <a:endParaRPr lang="en-US"/>
        </a:p>
      </dgm:t>
    </dgm:pt>
    <dgm:pt modelId="{AC466BBE-7856-4293-A980-B3DB15BF7B79}" type="sibTrans" cxnId="{BB2DB783-CA54-4F29-9B2F-535118905855}">
      <dgm:prSet/>
      <dgm:spPr/>
      <dgm:t>
        <a:bodyPr/>
        <a:lstStyle/>
        <a:p>
          <a:endParaRPr lang="en-US"/>
        </a:p>
      </dgm:t>
    </dgm:pt>
    <dgm:pt modelId="{2D98E20B-78C2-4AFA-B329-945DC544D885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en-US" sz="1800" b="1" dirty="0" smtClean="0"/>
            <a:t>Deliver Care</a:t>
          </a:r>
          <a:endParaRPr lang="en-US" sz="1800" b="1" dirty="0"/>
        </a:p>
      </dgm:t>
    </dgm:pt>
    <dgm:pt modelId="{7C593596-487B-41C6-8DFF-A6A691A244FC}" type="parTrans" cxnId="{3915BD94-E539-42EC-B781-956F62CE591F}">
      <dgm:prSet/>
      <dgm:spPr/>
      <dgm:t>
        <a:bodyPr/>
        <a:lstStyle/>
        <a:p>
          <a:endParaRPr lang="en-US"/>
        </a:p>
      </dgm:t>
    </dgm:pt>
    <dgm:pt modelId="{ABD5FE64-CE8D-4F55-A8D2-BC1D24BF6ABE}" type="sibTrans" cxnId="{3915BD94-E539-42EC-B781-956F62CE591F}">
      <dgm:prSet/>
      <dgm:spPr/>
      <dgm:t>
        <a:bodyPr/>
        <a:lstStyle/>
        <a:p>
          <a:endParaRPr lang="en-US"/>
        </a:p>
      </dgm:t>
    </dgm:pt>
    <dgm:pt modelId="{89B926E2-DF81-4EA5-85BC-65B019965BE9}">
      <dgm:prSet custT="1"/>
      <dgm:spPr>
        <a:solidFill>
          <a:srgbClr val="EAE6DE">
            <a:alpha val="90000"/>
          </a:srgbClr>
        </a:solidFill>
      </dgm:spPr>
      <dgm:t>
        <a:bodyPr/>
        <a:lstStyle/>
        <a:p>
          <a:pPr rtl="0"/>
          <a:r>
            <a:rPr lang="en-US" sz="2000" dirty="0" smtClean="0"/>
            <a:t>Encourage integration and coordination of care </a:t>
          </a:r>
          <a:endParaRPr lang="en-US" sz="2000" dirty="0"/>
        </a:p>
      </dgm:t>
    </dgm:pt>
    <dgm:pt modelId="{E193E5EC-6E5C-4999-905F-6D523A47837D}" type="parTrans" cxnId="{52AEE832-DA96-46BB-A45F-CC81CAC39F5C}">
      <dgm:prSet/>
      <dgm:spPr/>
      <dgm:t>
        <a:bodyPr/>
        <a:lstStyle/>
        <a:p>
          <a:endParaRPr lang="en-US"/>
        </a:p>
      </dgm:t>
    </dgm:pt>
    <dgm:pt modelId="{6B0A82FF-52E4-4DC7-B3E6-B464B0D132EC}" type="sibTrans" cxnId="{52AEE832-DA96-46BB-A45F-CC81CAC39F5C}">
      <dgm:prSet/>
      <dgm:spPr/>
      <dgm:t>
        <a:bodyPr/>
        <a:lstStyle/>
        <a:p>
          <a:endParaRPr lang="en-US"/>
        </a:p>
      </dgm:t>
    </dgm:pt>
    <dgm:pt modelId="{B0E14D26-0927-40D7-9151-EA96CC69C274}">
      <dgm:prSet custT="1"/>
      <dgm:spPr>
        <a:solidFill>
          <a:srgbClr val="EAE6DE">
            <a:alpha val="90000"/>
          </a:srgbClr>
        </a:solidFill>
      </dgm:spPr>
      <dgm:t>
        <a:bodyPr/>
        <a:lstStyle/>
        <a:p>
          <a:r>
            <a:rPr lang="en-US" sz="2000" dirty="0" smtClean="0"/>
            <a:t>Improve population health</a:t>
          </a:r>
        </a:p>
      </dgm:t>
    </dgm:pt>
    <dgm:pt modelId="{71EE5F22-2246-41A5-B32B-9CCBF68E87DE}" type="parTrans" cxnId="{FAD2F802-B090-4502-ADCD-B3129F59E71E}">
      <dgm:prSet/>
      <dgm:spPr/>
      <dgm:t>
        <a:bodyPr/>
        <a:lstStyle/>
        <a:p>
          <a:endParaRPr lang="en-US"/>
        </a:p>
      </dgm:t>
    </dgm:pt>
    <dgm:pt modelId="{BCE4F7C8-241D-4229-8789-59FA803EC2C9}" type="sibTrans" cxnId="{FAD2F802-B090-4502-ADCD-B3129F59E71E}">
      <dgm:prSet/>
      <dgm:spPr/>
      <dgm:t>
        <a:bodyPr/>
        <a:lstStyle/>
        <a:p>
          <a:endParaRPr lang="en-US"/>
        </a:p>
      </dgm:t>
    </dgm:pt>
    <dgm:pt modelId="{51AFD5E9-E2C0-4C10-BD23-BCF959F20D78}">
      <dgm:prSet custT="1"/>
      <dgm:spPr>
        <a:solidFill>
          <a:srgbClr val="EAE6DE">
            <a:alpha val="90000"/>
          </a:srgbClr>
        </a:solidFill>
      </dgm:spPr>
      <dgm:t>
        <a:bodyPr/>
        <a:lstStyle/>
        <a:p>
          <a:r>
            <a:rPr lang="en-US" sz="2000" dirty="0" smtClean="0"/>
            <a:t>Promote patient engagement</a:t>
          </a:r>
        </a:p>
      </dgm:t>
    </dgm:pt>
    <dgm:pt modelId="{8FDE6702-B0AD-4D75-A78F-BBF337233F97}" type="parTrans" cxnId="{0352BD42-2580-4BFA-B5FE-76E3425E2B0A}">
      <dgm:prSet/>
      <dgm:spPr/>
      <dgm:t>
        <a:bodyPr/>
        <a:lstStyle/>
        <a:p>
          <a:endParaRPr lang="en-US"/>
        </a:p>
      </dgm:t>
    </dgm:pt>
    <dgm:pt modelId="{F8C886C7-C036-4D4E-9D2C-8F5990CAC881}" type="sibTrans" cxnId="{0352BD42-2580-4BFA-B5FE-76E3425E2B0A}">
      <dgm:prSet/>
      <dgm:spPr/>
      <dgm:t>
        <a:bodyPr/>
        <a:lstStyle/>
        <a:p>
          <a:endParaRPr lang="en-US"/>
        </a:p>
      </dgm:t>
    </dgm:pt>
    <dgm:pt modelId="{4295212A-2B8D-4261-8560-E289E0E7FCDA}">
      <dgm:prSet custT="1"/>
      <dgm:spPr>
        <a:solidFill>
          <a:srgbClr val="002060"/>
        </a:solidFill>
      </dgm:spPr>
      <dgm:t>
        <a:bodyPr/>
        <a:lstStyle/>
        <a:p>
          <a:r>
            <a:rPr lang="en-US" sz="1800" b="1" dirty="0" smtClean="0"/>
            <a:t>Distribute Information</a:t>
          </a:r>
        </a:p>
      </dgm:t>
    </dgm:pt>
    <dgm:pt modelId="{E157171B-F1E7-40E7-BEE0-DCA382C2DB8B}" type="parTrans" cxnId="{99FC2D10-D937-409A-9A32-0528B3E7C797}">
      <dgm:prSet/>
      <dgm:spPr/>
      <dgm:t>
        <a:bodyPr/>
        <a:lstStyle/>
        <a:p>
          <a:endParaRPr lang="en-US"/>
        </a:p>
      </dgm:t>
    </dgm:pt>
    <dgm:pt modelId="{D4582B9E-1B16-4B9E-9D05-00728F396AB1}" type="sibTrans" cxnId="{99FC2D10-D937-409A-9A32-0528B3E7C797}">
      <dgm:prSet/>
      <dgm:spPr/>
      <dgm:t>
        <a:bodyPr/>
        <a:lstStyle/>
        <a:p>
          <a:endParaRPr lang="en-US"/>
        </a:p>
      </dgm:t>
    </dgm:pt>
    <dgm:pt modelId="{CA3EB4BE-5136-41A9-944A-03C4E2D7D174}">
      <dgm:prSet custT="1"/>
      <dgm:spPr>
        <a:solidFill>
          <a:srgbClr val="EAE6DE">
            <a:alpha val="90000"/>
          </a:srgbClr>
        </a:solidFill>
      </dgm:spPr>
      <dgm:t>
        <a:bodyPr/>
        <a:lstStyle/>
        <a:p>
          <a:r>
            <a:rPr lang="en-US" sz="2000" dirty="0" smtClean="0"/>
            <a:t>Create transparency on cost and quality information</a:t>
          </a:r>
        </a:p>
      </dgm:t>
    </dgm:pt>
    <dgm:pt modelId="{C5CC43F9-C165-4340-B6E5-4BDC4BF7220B}" type="parTrans" cxnId="{1A569E74-38CE-45D9-B636-B35EB3B7C153}">
      <dgm:prSet/>
      <dgm:spPr/>
      <dgm:t>
        <a:bodyPr/>
        <a:lstStyle/>
        <a:p>
          <a:endParaRPr lang="en-US"/>
        </a:p>
      </dgm:t>
    </dgm:pt>
    <dgm:pt modelId="{64C27939-0143-4194-9D04-3EC976A46011}" type="sibTrans" cxnId="{1A569E74-38CE-45D9-B636-B35EB3B7C153}">
      <dgm:prSet/>
      <dgm:spPr/>
      <dgm:t>
        <a:bodyPr/>
        <a:lstStyle/>
        <a:p>
          <a:endParaRPr lang="en-US"/>
        </a:p>
      </dgm:t>
    </dgm:pt>
    <dgm:pt modelId="{873B94C5-5B17-4016-AB10-9A85DE71DC43}">
      <dgm:prSet custT="1"/>
      <dgm:spPr>
        <a:solidFill>
          <a:srgbClr val="EAE6DE">
            <a:alpha val="90000"/>
          </a:srgbClr>
        </a:solidFill>
      </dgm:spPr>
      <dgm:t>
        <a:bodyPr/>
        <a:lstStyle/>
        <a:p>
          <a:r>
            <a:rPr lang="en-US" sz="2000" dirty="0" smtClean="0"/>
            <a:t>Bring electronic health information to the point of care</a:t>
          </a:r>
        </a:p>
      </dgm:t>
    </dgm:pt>
    <dgm:pt modelId="{2E1826E0-1A7E-4CF1-87C9-D5B0FB106BC7}" type="parTrans" cxnId="{81F3A650-0C9E-4D78-A98D-74BA9C666C9A}">
      <dgm:prSet/>
      <dgm:spPr/>
      <dgm:t>
        <a:bodyPr/>
        <a:lstStyle/>
        <a:p>
          <a:endParaRPr lang="en-US"/>
        </a:p>
      </dgm:t>
    </dgm:pt>
    <dgm:pt modelId="{4686C575-C2F4-49FE-98C9-57451471636E}" type="sibTrans" cxnId="{81F3A650-0C9E-4D78-A98D-74BA9C666C9A}">
      <dgm:prSet/>
      <dgm:spPr/>
      <dgm:t>
        <a:bodyPr/>
        <a:lstStyle/>
        <a:p>
          <a:endParaRPr lang="en-US"/>
        </a:p>
      </dgm:t>
    </dgm:pt>
    <dgm:pt modelId="{38B6578C-61F3-4756-8033-E6BE9A8925D8}">
      <dgm:prSet custT="1"/>
      <dgm:spPr>
        <a:solidFill>
          <a:srgbClr val="EAE6DE">
            <a:alpha val="90000"/>
          </a:srgbClr>
        </a:solidFill>
      </dgm:spPr>
      <dgm:t>
        <a:bodyPr/>
        <a:lstStyle/>
        <a:p>
          <a:pPr marL="114300" indent="-114300" rtl="0"/>
          <a:r>
            <a:rPr lang="en-US" sz="2000" dirty="0" smtClean="0"/>
            <a:t>Increase linkage of payments to value</a:t>
          </a:r>
          <a:endParaRPr lang="en-US" sz="2000" dirty="0"/>
        </a:p>
      </dgm:t>
    </dgm:pt>
    <dgm:pt modelId="{D38F0A70-AA46-4EBC-9FD8-757EB2ACE108}" type="sibTrans" cxnId="{1E259AEE-AD5E-4C72-95A5-623541EC9346}">
      <dgm:prSet/>
      <dgm:spPr/>
      <dgm:t>
        <a:bodyPr/>
        <a:lstStyle/>
        <a:p>
          <a:endParaRPr lang="en-US"/>
        </a:p>
      </dgm:t>
    </dgm:pt>
    <dgm:pt modelId="{B6D5A4C2-598B-471D-B6B2-E610D5D347CF}" type="parTrans" cxnId="{1E259AEE-AD5E-4C72-95A5-623541EC9346}">
      <dgm:prSet/>
      <dgm:spPr/>
      <dgm:t>
        <a:bodyPr/>
        <a:lstStyle/>
        <a:p>
          <a:endParaRPr lang="en-US"/>
        </a:p>
      </dgm:t>
    </dgm:pt>
    <dgm:pt modelId="{E31E5822-7BBD-40A1-8701-F61DF7924313}" type="pres">
      <dgm:prSet presAssocID="{C265E4F4-81F4-4571-8D60-A409BC8C07D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FD1942-BEDB-4664-B3DD-A363C3AC3588}" type="pres">
      <dgm:prSet presAssocID="{178EF01E-9896-46A8-80DB-4404485D78FC}" presName="linNode" presStyleCnt="0"/>
      <dgm:spPr/>
      <dgm:t>
        <a:bodyPr/>
        <a:lstStyle/>
        <a:p>
          <a:endParaRPr lang="en-US"/>
        </a:p>
      </dgm:t>
    </dgm:pt>
    <dgm:pt modelId="{9FCEF990-A166-4F5B-8977-D6337EEFD558}" type="pres">
      <dgm:prSet presAssocID="{178EF01E-9896-46A8-80DB-4404485D78FC}" presName="parentText" presStyleLbl="node1" presStyleIdx="0" presStyleCnt="3" custScaleX="51494" custScaleY="6268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5A7539-D82D-4702-98A8-5DCA0423A39A}" type="pres">
      <dgm:prSet presAssocID="{178EF01E-9896-46A8-80DB-4404485D78FC}" presName="descendantText" presStyleLbl="alignAccFollowNode1" presStyleIdx="0" presStyleCnt="3" custScaleX="107648" custScaleY="824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55C16A-E510-47E4-AC5E-9EBF75E73E1D}" type="pres">
      <dgm:prSet presAssocID="{8617C56A-8BF4-4336-A6BC-EC627BA76499}" presName="sp" presStyleCnt="0"/>
      <dgm:spPr/>
      <dgm:t>
        <a:bodyPr/>
        <a:lstStyle/>
        <a:p>
          <a:endParaRPr lang="en-US"/>
        </a:p>
      </dgm:t>
    </dgm:pt>
    <dgm:pt modelId="{5CFF288D-3DF0-4292-BFF4-447CEA387703}" type="pres">
      <dgm:prSet presAssocID="{2D98E20B-78C2-4AFA-B329-945DC544D885}" presName="linNode" presStyleCnt="0"/>
      <dgm:spPr/>
      <dgm:t>
        <a:bodyPr/>
        <a:lstStyle/>
        <a:p>
          <a:endParaRPr lang="en-US"/>
        </a:p>
      </dgm:t>
    </dgm:pt>
    <dgm:pt modelId="{92205FC1-C23D-4DE6-8BAF-AB29FEF2B266}" type="pres">
      <dgm:prSet presAssocID="{2D98E20B-78C2-4AFA-B329-945DC544D885}" presName="parentText" presStyleLbl="node1" presStyleIdx="1" presStyleCnt="3" custScaleX="51494" custScaleY="6268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A2F704-3688-46B2-B6D9-F8A7665E54B7}" type="pres">
      <dgm:prSet presAssocID="{2D98E20B-78C2-4AFA-B329-945DC544D885}" presName="descendantText" presStyleLbl="alignAccFollowNode1" presStyleIdx="1" presStyleCnt="3" custScaleX="107648" custScaleY="737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667256-1204-4D15-9462-CA4B741ACA5D}" type="pres">
      <dgm:prSet presAssocID="{ABD5FE64-CE8D-4F55-A8D2-BC1D24BF6ABE}" presName="sp" presStyleCnt="0"/>
      <dgm:spPr/>
      <dgm:t>
        <a:bodyPr/>
        <a:lstStyle/>
        <a:p>
          <a:endParaRPr lang="en-US"/>
        </a:p>
      </dgm:t>
    </dgm:pt>
    <dgm:pt modelId="{0705105F-FAFE-4291-98ED-A988AA26B46E}" type="pres">
      <dgm:prSet presAssocID="{4295212A-2B8D-4261-8560-E289E0E7FCDA}" presName="linNode" presStyleCnt="0"/>
      <dgm:spPr/>
      <dgm:t>
        <a:bodyPr/>
        <a:lstStyle/>
        <a:p>
          <a:endParaRPr lang="en-US"/>
        </a:p>
      </dgm:t>
    </dgm:pt>
    <dgm:pt modelId="{3F8B71CB-6A9A-444C-8CFC-089D77FF30CD}" type="pres">
      <dgm:prSet presAssocID="{4295212A-2B8D-4261-8560-E289E0E7FCDA}" presName="parentText" presStyleLbl="node1" presStyleIdx="2" presStyleCnt="3" custScaleX="51494" custScaleY="6268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C4A78E-B766-4117-9B49-B72AC69CC353}" type="pres">
      <dgm:prSet presAssocID="{4295212A-2B8D-4261-8560-E289E0E7FCDA}" presName="descendantText" presStyleLbl="alignAccFollowNode1" presStyleIdx="2" presStyleCnt="3" custScaleX="107648" custScaleY="725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15BD94-E539-42EC-B781-956F62CE591F}" srcId="{C265E4F4-81F4-4571-8D60-A409BC8C07D0}" destId="{2D98E20B-78C2-4AFA-B329-945DC544D885}" srcOrd="1" destOrd="0" parTransId="{7C593596-487B-41C6-8DFF-A6A691A244FC}" sibTransId="{ABD5FE64-CE8D-4F55-A8D2-BC1D24BF6ABE}"/>
    <dgm:cxn modelId="{55E3809E-657F-4977-8892-A7DA02BC8421}" type="presOf" srcId="{B0E14D26-0927-40D7-9151-EA96CC69C274}" destId="{34A2F704-3688-46B2-B6D9-F8A7665E54B7}" srcOrd="0" destOrd="1" presId="urn:microsoft.com/office/officeart/2005/8/layout/vList5"/>
    <dgm:cxn modelId="{69D4CA0B-7C08-4B8B-84A7-BDC0D80112DE}" type="presOf" srcId="{2D98E20B-78C2-4AFA-B329-945DC544D885}" destId="{92205FC1-C23D-4DE6-8BAF-AB29FEF2B266}" srcOrd="0" destOrd="0" presId="urn:microsoft.com/office/officeart/2005/8/layout/vList5"/>
    <dgm:cxn modelId="{BC34F295-95B7-4500-8E6D-BEA8F8186287}" type="presOf" srcId="{178EF01E-9896-46A8-80DB-4404485D78FC}" destId="{9FCEF990-A166-4F5B-8977-D6337EEFD558}" srcOrd="0" destOrd="0" presId="urn:microsoft.com/office/officeart/2005/8/layout/vList5"/>
    <dgm:cxn modelId="{048EDD27-48EE-4377-A31C-7B92540FA3FA}" type="presOf" srcId="{873B94C5-5B17-4016-AB10-9A85DE71DC43}" destId="{81C4A78E-B766-4117-9B49-B72AC69CC353}" srcOrd="0" destOrd="1" presId="urn:microsoft.com/office/officeart/2005/8/layout/vList5"/>
    <dgm:cxn modelId="{48F01A3E-FC3F-4FD5-87E6-A30F5884CE92}" type="presOf" srcId="{C265E4F4-81F4-4571-8D60-A409BC8C07D0}" destId="{E31E5822-7BBD-40A1-8701-F61DF7924313}" srcOrd="0" destOrd="0" presId="urn:microsoft.com/office/officeart/2005/8/layout/vList5"/>
    <dgm:cxn modelId="{315BA974-EDF2-4C3B-8B11-2DCD58A0C545}" type="presOf" srcId="{F5BC0E27-EBE9-43EC-9E03-1E329EBCDB8C}" destId="{DE5A7539-D82D-4702-98A8-5DCA0423A39A}" srcOrd="0" destOrd="1" presId="urn:microsoft.com/office/officeart/2005/8/layout/vList5"/>
    <dgm:cxn modelId="{1E259AEE-AD5E-4C72-95A5-623541EC9346}" srcId="{178EF01E-9896-46A8-80DB-4404485D78FC}" destId="{38B6578C-61F3-4756-8033-E6BE9A8925D8}" srcOrd="0" destOrd="0" parTransId="{B6D5A4C2-598B-471D-B6B2-E610D5D347CF}" sibTransId="{D38F0A70-AA46-4EBC-9FD8-757EB2ACE108}"/>
    <dgm:cxn modelId="{99FC2D10-D937-409A-9A32-0528B3E7C797}" srcId="{C265E4F4-81F4-4571-8D60-A409BC8C07D0}" destId="{4295212A-2B8D-4261-8560-E289E0E7FCDA}" srcOrd="2" destOrd="0" parTransId="{E157171B-F1E7-40E7-BEE0-DCA382C2DB8B}" sibTransId="{D4582B9E-1B16-4B9E-9D05-00728F396AB1}"/>
    <dgm:cxn modelId="{52AEE832-DA96-46BB-A45F-CC81CAC39F5C}" srcId="{2D98E20B-78C2-4AFA-B329-945DC544D885}" destId="{89B926E2-DF81-4EA5-85BC-65B019965BE9}" srcOrd="0" destOrd="0" parTransId="{E193E5EC-6E5C-4999-905F-6D523A47837D}" sibTransId="{6B0A82FF-52E4-4DC7-B3E6-B464B0D132EC}"/>
    <dgm:cxn modelId="{BA7827F4-895B-44CD-AB9F-CD57828D8932}" srcId="{38B6578C-61F3-4756-8033-E6BE9A8925D8}" destId="{F5BC0E27-EBE9-43EC-9E03-1E329EBCDB8C}" srcOrd="0" destOrd="0" parTransId="{594B9E21-9214-40C5-9903-C14F28168152}" sibTransId="{FE8CF50E-8BC5-40F9-A0C5-9E2462341013}"/>
    <dgm:cxn modelId="{BE18F429-D2EC-4B0A-AB6A-AA67C195A7A3}" type="presOf" srcId="{4295212A-2B8D-4261-8560-E289E0E7FCDA}" destId="{3F8B71CB-6A9A-444C-8CFC-089D77FF30CD}" srcOrd="0" destOrd="0" presId="urn:microsoft.com/office/officeart/2005/8/layout/vList5"/>
    <dgm:cxn modelId="{7225DB3E-E9E2-4C67-B940-45C110F06789}" type="presOf" srcId="{89B926E2-DF81-4EA5-85BC-65B019965BE9}" destId="{34A2F704-3688-46B2-B6D9-F8A7665E54B7}" srcOrd="0" destOrd="0" presId="urn:microsoft.com/office/officeart/2005/8/layout/vList5"/>
    <dgm:cxn modelId="{881EF338-43A4-46DF-92A5-8125B5D4C4B3}" type="presOf" srcId="{CA3EB4BE-5136-41A9-944A-03C4E2D7D174}" destId="{81C4A78E-B766-4117-9B49-B72AC69CC353}" srcOrd="0" destOrd="0" presId="urn:microsoft.com/office/officeart/2005/8/layout/vList5"/>
    <dgm:cxn modelId="{1A569E74-38CE-45D9-B636-B35EB3B7C153}" srcId="{4295212A-2B8D-4261-8560-E289E0E7FCDA}" destId="{CA3EB4BE-5136-41A9-944A-03C4E2D7D174}" srcOrd="0" destOrd="0" parTransId="{C5CC43F9-C165-4340-B6E5-4BDC4BF7220B}" sibTransId="{64C27939-0143-4194-9D04-3EC976A46011}"/>
    <dgm:cxn modelId="{FAD2F802-B090-4502-ADCD-B3129F59E71E}" srcId="{2D98E20B-78C2-4AFA-B329-945DC544D885}" destId="{B0E14D26-0927-40D7-9151-EA96CC69C274}" srcOrd="1" destOrd="0" parTransId="{71EE5F22-2246-41A5-B32B-9CCBF68E87DE}" sibTransId="{BCE4F7C8-241D-4229-8789-59FA803EC2C9}"/>
    <dgm:cxn modelId="{87C5D561-5CCD-4E78-A774-B339F3B0EE5B}" srcId="{C265E4F4-81F4-4571-8D60-A409BC8C07D0}" destId="{178EF01E-9896-46A8-80DB-4404485D78FC}" srcOrd="0" destOrd="0" parTransId="{B2449ED9-5950-4AB4-A4D1-D255E1BB0E02}" sibTransId="{8617C56A-8BF4-4336-A6BC-EC627BA76499}"/>
    <dgm:cxn modelId="{81F3A650-0C9E-4D78-A98D-74BA9C666C9A}" srcId="{4295212A-2B8D-4261-8560-E289E0E7FCDA}" destId="{873B94C5-5B17-4016-AB10-9A85DE71DC43}" srcOrd="1" destOrd="0" parTransId="{2E1826E0-1A7E-4CF1-87C9-D5B0FB106BC7}" sibTransId="{4686C575-C2F4-49FE-98C9-57451471636E}"/>
    <dgm:cxn modelId="{FFFDE1B3-E760-4868-9D29-6F98D45EE2C8}" type="presOf" srcId="{424DEFB1-E318-4602-A955-8A00B5D19D62}" destId="{DE5A7539-D82D-4702-98A8-5DCA0423A39A}" srcOrd="0" destOrd="2" presId="urn:microsoft.com/office/officeart/2005/8/layout/vList5"/>
    <dgm:cxn modelId="{0352BD42-2580-4BFA-B5FE-76E3425E2B0A}" srcId="{2D98E20B-78C2-4AFA-B329-945DC544D885}" destId="{51AFD5E9-E2C0-4C10-BD23-BCF959F20D78}" srcOrd="2" destOrd="0" parTransId="{8FDE6702-B0AD-4D75-A78F-BBF337233F97}" sibTransId="{F8C886C7-C036-4D4E-9D2C-8F5990CAC881}"/>
    <dgm:cxn modelId="{5E06B2D8-6BDA-4C24-A451-DA96BFBFFC07}" type="presOf" srcId="{51AFD5E9-E2C0-4C10-BD23-BCF959F20D78}" destId="{34A2F704-3688-46B2-B6D9-F8A7665E54B7}" srcOrd="0" destOrd="2" presId="urn:microsoft.com/office/officeart/2005/8/layout/vList5"/>
    <dgm:cxn modelId="{C69AE9E1-E952-4CAE-9F22-D5929EE79C3C}" type="presOf" srcId="{38B6578C-61F3-4756-8033-E6BE9A8925D8}" destId="{DE5A7539-D82D-4702-98A8-5DCA0423A39A}" srcOrd="0" destOrd="0" presId="urn:microsoft.com/office/officeart/2005/8/layout/vList5"/>
    <dgm:cxn modelId="{BB2DB783-CA54-4F29-9B2F-535118905855}" srcId="{178EF01E-9896-46A8-80DB-4404485D78FC}" destId="{424DEFB1-E318-4602-A955-8A00B5D19D62}" srcOrd="1" destOrd="0" parTransId="{23B508A4-10F4-44D6-9F25-43CE87517C97}" sibTransId="{AC466BBE-7856-4293-A980-B3DB15BF7B79}"/>
    <dgm:cxn modelId="{86576A91-3742-47EA-A8C7-18D2F87C1359}" type="presParOf" srcId="{E31E5822-7BBD-40A1-8701-F61DF7924313}" destId="{FAFD1942-BEDB-4664-B3DD-A363C3AC3588}" srcOrd="0" destOrd="0" presId="urn:microsoft.com/office/officeart/2005/8/layout/vList5"/>
    <dgm:cxn modelId="{DEDDCD5B-FF73-45D1-BF84-2BC6C021B063}" type="presParOf" srcId="{FAFD1942-BEDB-4664-B3DD-A363C3AC3588}" destId="{9FCEF990-A166-4F5B-8977-D6337EEFD558}" srcOrd="0" destOrd="0" presId="urn:microsoft.com/office/officeart/2005/8/layout/vList5"/>
    <dgm:cxn modelId="{3E46A573-E302-48DB-BE82-CF8AB0E940EB}" type="presParOf" srcId="{FAFD1942-BEDB-4664-B3DD-A363C3AC3588}" destId="{DE5A7539-D82D-4702-98A8-5DCA0423A39A}" srcOrd="1" destOrd="0" presId="urn:microsoft.com/office/officeart/2005/8/layout/vList5"/>
    <dgm:cxn modelId="{FDDF211B-109D-4789-8B86-45281529C6BC}" type="presParOf" srcId="{E31E5822-7BBD-40A1-8701-F61DF7924313}" destId="{DC55C16A-E510-47E4-AC5E-9EBF75E73E1D}" srcOrd="1" destOrd="0" presId="urn:microsoft.com/office/officeart/2005/8/layout/vList5"/>
    <dgm:cxn modelId="{9819FB76-7D30-4B6E-99DB-6A32DC3BC2A6}" type="presParOf" srcId="{E31E5822-7BBD-40A1-8701-F61DF7924313}" destId="{5CFF288D-3DF0-4292-BFF4-447CEA387703}" srcOrd="2" destOrd="0" presId="urn:microsoft.com/office/officeart/2005/8/layout/vList5"/>
    <dgm:cxn modelId="{3F7A2E0C-CA3C-4C56-9FA0-87FE25626F63}" type="presParOf" srcId="{5CFF288D-3DF0-4292-BFF4-447CEA387703}" destId="{92205FC1-C23D-4DE6-8BAF-AB29FEF2B266}" srcOrd="0" destOrd="0" presId="urn:microsoft.com/office/officeart/2005/8/layout/vList5"/>
    <dgm:cxn modelId="{74D7DA0A-37E3-423D-AA16-DD4B908647DF}" type="presParOf" srcId="{5CFF288D-3DF0-4292-BFF4-447CEA387703}" destId="{34A2F704-3688-46B2-B6D9-F8A7665E54B7}" srcOrd="1" destOrd="0" presId="urn:microsoft.com/office/officeart/2005/8/layout/vList5"/>
    <dgm:cxn modelId="{358E3094-53C6-4D50-9A7E-E72ADBAE5987}" type="presParOf" srcId="{E31E5822-7BBD-40A1-8701-F61DF7924313}" destId="{4E667256-1204-4D15-9462-CA4B741ACA5D}" srcOrd="3" destOrd="0" presId="urn:microsoft.com/office/officeart/2005/8/layout/vList5"/>
    <dgm:cxn modelId="{D436F9DD-F5C8-4942-842F-AA589DBFAF23}" type="presParOf" srcId="{E31E5822-7BBD-40A1-8701-F61DF7924313}" destId="{0705105F-FAFE-4291-98ED-A988AA26B46E}" srcOrd="4" destOrd="0" presId="urn:microsoft.com/office/officeart/2005/8/layout/vList5"/>
    <dgm:cxn modelId="{8E42A99B-9BEE-4C7F-9E60-3ACC2705C541}" type="presParOf" srcId="{0705105F-FAFE-4291-98ED-A988AA26B46E}" destId="{3F8B71CB-6A9A-444C-8CFC-089D77FF30CD}" srcOrd="0" destOrd="0" presId="urn:microsoft.com/office/officeart/2005/8/layout/vList5"/>
    <dgm:cxn modelId="{8248C95F-07AE-48B1-8190-DFE38439DA9C}" type="presParOf" srcId="{0705105F-FAFE-4291-98ED-A988AA26B46E}" destId="{81C4A78E-B766-4117-9B49-B72AC69CC35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D3A2E1-B780-4E0F-A3A8-BABE892D4009}" type="doc">
      <dgm:prSet loTypeId="urn:microsoft.com/office/officeart/2005/8/layout/pyramid1" loCatId="pyramid" qsTypeId="urn:microsoft.com/office/officeart/2005/8/quickstyle/simple1" qsCatId="simple" csTypeId="urn:microsoft.com/office/officeart/2005/8/colors/colorful5" csCatId="colorful" phldr="1"/>
      <dgm:spPr/>
    </dgm:pt>
    <dgm:pt modelId="{3AA940BC-2434-4626-8679-16C6778E4263}">
      <dgm:prSet phldrT="[Text]" custT="1"/>
      <dgm:spPr>
        <a:xfrm>
          <a:off x="1729370" y="0"/>
          <a:ext cx="1152913" cy="1173347"/>
        </a:xfrm>
        <a:solidFill>
          <a:schemeClr val="tx2"/>
        </a:solidFill>
      </dgm:spPr>
      <dgm:t>
        <a:bodyPr/>
        <a:lstStyle/>
        <a:p>
          <a:endParaRPr lang="en-US" sz="1800" b="1" dirty="0">
            <a:solidFill>
              <a:schemeClr val="bg1"/>
            </a:solidFill>
            <a:latin typeface="Calibri"/>
            <a:ea typeface="+mn-ea"/>
            <a:cs typeface="+mn-cs"/>
          </a:endParaRPr>
        </a:p>
      </dgm:t>
    </dgm:pt>
    <dgm:pt modelId="{89177086-0817-4F79-8044-FDA04408430B}" type="parTrans" cxnId="{61EDD78D-09BF-4DB0-AA93-6CE383059F6A}">
      <dgm:prSet/>
      <dgm:spPr/>
      <dgm:t>
        <a:bodyPr/>
        <a:lstStyle/>
        <a:p>
          <a:endParaRPr lang="en-US" sz="4800" b="1">
            <a:solidFill>
              <a:schemeClr val="bg1"/>
            </a:solidFill>
          </a:endParaRPr>
        </a:p>
      </dgm:t>
    </dgm:pt>
    <dgm:pt modelId="{C0D185AC-CAC9-47D2-B63C-7CE4B5E66FB3}" type="sibTrans" cxnId="{61EDD78D-09BF-4DB0-AA93-6CE383059F6A}">
      <dgm:prSet/>
      <dgm:spPr/>
      <dgm:t>
        <a:bodyPr/>
        <a:lstStyle/>
        <a:p>
          <a:endParaRPr lang="en-US" sz="4800" b="1">
            <a:solidFill>
              <a:schemeClr val="bg1"/>
            </a:solidFill>
          </a:endParaRPr>
        </a:p>
      </dgm:t>
    </dgm:pt>
    <dgm:pt modelId="{CD8D892E-F360-4DCD-ABB0-66FD6F2AA4B8}">
      <dgm:prSet phldrT="[Text]" custT="1"/>
      <dgm:spPr>
        <a:xfrm>
          <a:off x="0" y="3520043"/>
          <a:ext cx="4611655" cy="1173347"/>
        </a:xfrm>
        <a:solidFill>
          <a:srgbClr val="002060"/>
        </a:solidFill>
      </dgm:spPr>
      <dgm:t>
        <a:bodyPr/>
        <a:lstStyle/>
        <a:p>
          <a:pPr marL="0" algn="ctr" defTabSz="457200" rtl="0" eaLnBrk="1" latinLnBrk="0" hangingPunct="1"/>
          <a:r>
            <a:rPr lang="en-US" sz="1800" b="1" kern="12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Healthy</a:t>
          </a:r>
          <a:endParaRPr lang="en-US" sz="1800" b="1" kern="1200" dirty="0">
            <a:solidFill>
              <a:schemeClr val="bg1"/>
            </a:solidFill>
            <a:latin typeface="+mn-lt"/>
            <a:ea typeface="+mn-ea"/>
            <a:cs typeface="+mn-cs"/>
          </a:endParaRPr>
        </a:p>
      </dgm:t>
    </dgm:pt>
    <dgm:pt modelId="{3AF3D275-B14F-4E93-A4AE-C6F31D4A48AC}" type="parTrans" cxnId="{E779E030-B832-4F8B-A897-BD2A443917B5}">
      <dgm:prSet/>
      <dgm:spPr/>
      <dgm:t>
        <a:bodyPr/>
        <a:lstStyle/>
        <a:p>
          <a:endParaRPr lang="en-US" sz="4800" b="1">
            <a:solidFill>
              <a:schemeClr val="bg1"/>
            </a:solidFill>
          </a:endParaRPr>
        </a:p>
      </dgm:t>
    </dgm:pt>
    <dgm:pt modelId="{1D0CE977-CF2F-4E1C-A3FB-E280C0958392}" type="sibTrans" cxnId="{E779E030-B832-4F8B-A897-BD2A443917B5}">
      <dgm:prSet/>
      <dgm:spPr/>
      <dgm:t>
        <a:bodyPr/>
        <a:lstStyle/>
        <a:p>
          <a:endParaRPr lang="en-US" sz="4800" b="1">
            <a:solidFill>
              <a:schemeClr val="bg1"/>
            </a:solidFill>
          </a:endParaRPr>
        </a:p>
      </dgm:t>
    </dgm:pt>
    <dgm:pt modelId="{DA891E70-7FC3-4CB8-94F7-55E423283F5E}">
      <dgm:prSet phldrT="[Text]" custT="1"/>
      <dgm:spPr>
        <a:xfrm>
          <a:off x="576456" y="2346695"/>
          <a:ext cx="3458741" cy="1173347"/>
        </a:xfrm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marL="0" algn="ctr" defTabSz="457200" rtl="0" eaLnBrk="1" latinLnBrk="0" hangingPunct="1"/>
          <a:r>
            <a:rPr lang="en-US" sz="1600" b="1" kern="12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Chronically ill but under control</a:t>
          </a:r>
          <a:endParaRPr lang="en-US" sz="1600" b="1" kern="1200" dirty="0">
            <a:solidFill>
              <a:schemeClr val="bg1"/>
            </a:solidFill>
            <a:latin typeface="+mn-lt"/>
            <a:ea typeface="+mn-ea"/>
            <a:cs typeface="+mn-cs"/>
          </a:endParaRPr>
        </a:p>
      </dgm:t>
    </dgm:pt>
    <dgm:pt modelId="{5AC7E70F-F389-4E32-81AB-FF23072EA6B1}" type="parTrans" cxnId="{E4C196CA-82A8-4149-BF4C-563E19EC53D0}">
      <dgm:prSet/>
      <dgm:spPr/>
      <dgm:t>
        <a:bodyPr/>
        <a:lstStyle/>
        <a:p>
          <a:endParaRPr lang="en-US" sz="4800" b="1">
            <a:solidFill>
              <a:schemeClr val="bg1"/>
            </a:solidFill>
          </a:endParaRPr>
        </a:p>
      </dgm:t>
    </dgm:pt>
    <dgm:pt modelId="{5E28947B-6458-424A-A853-FB3F8CF177C5}" type="sibTrans" cxnId="{E4C196CA-82A8-4149-BF4C-563E19EC53D0}">
      <dgm:prSet/>
      <dgm:spPr/>
      <dgm:t>
        <a:bodyPr/>
        <a:lstStyle/>
        <a:p>
          <a:endParaRPr lang="en-US" sz="4800" b="1">
            <a:solidFill>
              <a:schemeClr val="bg1"/>
            </a:solidFill>
          </a:endParaRPr>
        </a:p>
      </dgm:t>
    </dgm:pt>
    <dgm:pt modelId="{3D242967-94AC-400A-AA8D-9AA561A9A3C1}">
      <dgm:prSet phldrT="[Text]" custT="1"/>
      <dgm:spPr>
        <a:xfrm>
          <a:off x="1152913" y="1173347"/>
          <a:ext cx="2305827" cy="1173347"/>
        </a:xfrm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n-US" sz="1800" b="1" dirty="0">
            <a:solidFill>
              <a:schemeClr val="bg1"/>
            </a:solidFill>
            <a:latin typeface="Calibri"/>
            <a:ea typeface="+mn-ea"/>
            <a:cs typeface="+mn-cs"/>
          </a:endParaRPr>
        </a:p>
      </dgm:t>
    </dgm:pt>
    <dgm:pt modelId="{3FBE186E-9398-4F51-8D12-42AFE8BFA16C}" type="sibTrans" cxnId="{793F4DE3-417F-4EFB-8C4F-19A7F012AEB0}">
      <dgm:prSet/>
      <dgm:spPr/>
      <dgm:t>
        <a:bodyPr/>
        <a:lstStyle/>
        <a:p>
          <a:endParaRPr lang="en-US" sz="4800" b="1">
            <a:solidFill>
              <a:schemeClr val="bg1"/>
            </a:solidFill>
          </a:endParaRPr>
        </a:p>
      </dgm:t>
    </dgm:pt>
    <dgm:pt modelId="{BC3AE585-FA12-46DB-A3CC-27CDAB4528C5}" type="parTrans" cxnId="{793F4DE3-417F-4EFB-8C4F-19A7F012AEB0}">
      <dgm:prSet/>
      <dgm:spPr/>
      <dgm:t>
        <a:bodyPr/>
        <a:lstStyle/>
        <a:p>
          <a:endParaRPr lang="en-US" sz="4800" b="1">
            <a:solidFill>
              <a:schemeClr val="bg1"/>
            </a:solidFill>
          </a:endParaRPr>
        </a:p>
      </dgm:t>
    </dgm:pt>
    <dgm:pt modelId="{64D7BA3C-5F9C-4125-A208-4DB121720508}" type="pres">
      <dgm:prSet presAssocID="{E1D3A2E1-B780-4E0F-A3A8-BABE892D4009}" presName="Name0" presStyleCnt="0">
        <dgm:presLayoutVars>
          <dgm:dir/>
          <dgm:animLvl val="lvl"/>
          <dgm:resizeHandles val="exact"/>
        </dgm:presLayoutVars>
      </dgm:prSet>
      <dgm:spPr/>
    </dgm:pt>
    <dgm:pt modelId="{F8383DFF-BDC5-46D1-8067-F9DEDD057EA3}" type="pres">
      <dgm:prSet presAssocID="{3AA940BC-2434-4626-8679-16C6778E4263}" presName="Name8" presStyleCnt="0"/>
      <dgm:spPr/>
    </dgm:pt>
    <dgm:pt modelId="{B7A2BD3B-0467-4B53-9EC9-E39BED79B133}" type="pres">
      <dgm:prSet presAssocID="{3AA940BC-2434-4626-8679-16C6778E4263}" presName="level" presStyleLbl="node1" presStyleIdx="0" presStyleCnt="4" custLinFactNeighborX="258" custLinFactNeighborY="-2643">
        <dgm:presLayoutVars>
          <dgm:chMax val="1"/>
          <dgm:bulletEnabled val="1"/>
        </dgm:presLayoutVars>
      </dgm:prSet>
      <dgm:spPr>
        <a:prstGeom prst="trapezoid">
          <a:avLst>
            <a:gd name="adj" fmla="val 50000"/>
          </a:avLst>
        </a:prstGeom>
      </dgm:spPr>
      <dgm:t>
        <a:bodyPr/>
        <a:lstStyle/>
        <a:p>
          <a:endParaRPr lang="en-US"/>
        </a:p>
      </dgm:t>
    </dgm:pt>
    <dgm:pt modelId="{6DA2F3AE-E350-4F16-A010-93D13F40FC0C}" type="pres">
      <dgm:prSet presAssocID="{3AA940BC-2434-4626-8679-16C6778E426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5F9974-55FF-4834-A0A2-732F0CB24723}" type="pres">
      <dgm:prSet presAssocID="{3D242967-94AC-400A-AA8D-9AA561A9A3C1}" presName="Name8" presStyleCnt="0"/>
      <dgm:spPr/>
    </dgm:pt>
    <dgm:pt modelId="{E614C8A0-699E-4260-B2EB-8855771A5AE6}" type="pres">
      <dgm:prSet presAssocID="{3D242967-94AC-400A-AA8D-9AA561A9A3C1}" presName="level" presStyleLbl="node1" presStyleIdx="1" presStyleCnt="4">
        <dgm:presLayoutVars>
          <dgm:chMax val="1"/>
          <dgm:bulletEnabled val="1"/>
        </dgm:presLayoutVars>
      </dgm:prSet>
      <dgm:spPr>
        <a:prstGeom prst="trapezoid">
          <a:avLst>
            <a:gd name="adj" fmla="val 49129"/>
          </a:avLst>
        </a:prstGeom>
      </dgm:spPr>
      <dgm:t>
        <a:bodyPr/>
        <a:lstStyle/>
        <a:p>
          <a:endParaRPr lang="en-US"/>
        </a:p>
      </dgm:t>
    </dgm:pt>
    <dgm:pt modelId="{5FB5E5F6-6C95-4D13-BA77-C50A05DB78CF}" type="pres">
      <dgm:prSet presAssocID="{3D242967-94AC-400A-AA8D-9AA561A9A3C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AE5337-1A4F-4259-83EE-277F9F0D09C3}" type="pres">
      <dgm:prSet presAssocID="{DA891E70-7FC3-4CB8-94F7-55E423283F5E}" presName="Name8" presStyleCnt="0"/>
      <dgm:spPr/>
    </dgm:pt>
    <dgm:pt modelId="{EE7D0671-605C-4DA4-9F48-BD832D301675}" type="pres">
      <dgm:prSet presAssocID="{DA891E70-7FC3-4CB8-94F7-55E423283F5E}" presName="level" presStyleLbl="node1" presStyleIdx="2" presStyleCnt="4">
        <dgm:presLayoutVars>
          <dgm:chMax val="1"/>
          <dgm:bulletEnabled val="1"/>
        </dgm:presLayoutVars>
      </dgm:prSet>
      <dgm:spPr>
        <a:prstGeom prst="trapezoid">
          <a:avLst>
            <a:gd name="adj" fmla="val 49129"/>
          </a:avLst>
        </a:prstGeom>
      </dgm:spPr>
      <dgm:t>
        <a:bodyPr/>
        <a:lstStyle/>
        <a:p>
          <a:endParaRPr lang="en-US"/>
        </a:p>
      </dgm:t>
    </dgm:pt>
    <dgm:pt modelId="{C3AFFCE3-8B24-4FB4-A480-47794CFB99DB}" type="pres">
      <dgm:prSet presAssocID="{DA891E70-7FC3-4CB8-94F7-55E423283F5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83B27A-109E-4788-8CEB-5D34ED055149}" type="pres">
      <dgm:prSet presAssocID="{CD8D892E-F360-4DCD-ABB0-66FD6F2AA4B8}" presName="Name8" presStyleCnt="0"/>
      <dgm:spPr/>
    </dgm:pt>
    <dgm:pt modelId="{46C24DCD-9627-44FA-AC14-6BCD268F7BC1}" type="pres">
      <dgm:prSet presAssocID="{CD8D892E-F360-4DCD-ABB0-66FD6F2AA4B8}" presName="level" presStyleLbl="node1" presStyleIdx="3" presStyleCnt="4">
        <dgm:presLayoutVars>
          <dgm:chMax val="1"/>
          <dgm:bulletEnabled val="1"/>
        </dgm:presLayoutVars>
      </dgm:prSet>
      <dgm:spPr>
        <a:prstGeom prst="trapezoid">
          <a:avLst>
            <a:gd name="adj" fmla="val 49129"/>
          </a:avLst>
        </a:prstGeom>
      </dgm:spPr>
      <dgm:t>
        <a:bodyPr/>
        <a:lstStyle/>
        <a:p>
          <a:endParaRPr lang="en-US"/>
        </a:p>
      </dgm:t>
    </dgm:pt>
    <dgm:pt modelId="{0B998D7E-B59F-4574-B934-B0A97FD5899E}" type="pres">
      <dgm:prSet presAssocID="{CD8D892E-F360-4DCD-ABB0-66FD6F2AA4B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3F4DE3-417F-4EFB-8C4F-19A7F012AEB0}" srcId="{E1D3A2E1-B780-4E0F-A3A8-BABE892D4009}" destId="{3D242967-94AC-400A-AA8D-9AA561A9A3C1}" srcOrd="1" destOrd="0" parTransId="{BC3AE585-FA12-46DB-A3CC-27CDAB4528C5}" sibTransId="{3FBE186E-9398-4F51-8D12-42AFE8BFA16C}"/>
    <dgm:cxn modelId="{01AAB9B4-C200-4814-A913-1A082470F834}" type="presOf" srcId="{CD8D892E-F360-4DCD-ABB0-66FD6F2AA4B8}" destId="{46C24DCD-9627-44FA-AC14-6BCD268F7BC1}" srcOrd="0" destOrd="0" presId="urn:microsoft.com/office/officeart/2005/8/layout/pyramid1"/>
    <dgm:cxn modelId="{209A3F78-49FD-456F-BC36-CC32AC0531D2}" type="presOf" srcId="{E1D3A2E1-B780-4E0F-A3A8-BABE892D4009}" destId="{64D7BA3C-5F9C-4125-A208-4DB121720508}" srcOrd="0" destOrd="0" presId="urn:microsoft.com/office/officeart/2005/8/layout/pyramid1"/>
    <dgm:cxn modelId="{E4C196CA-82A8-4149-BF4C-563E19EC53D0}" srcId="{E1D3A2E1-B780-4E0F-A3A8-BABE892D4009}" destId="{DA891E70-7FC3-4CB8-94F7-55E423283F5E}" srcOrd="2" destOrd="0" parTransId="{5AC7E70F-F389-4E32-81AB-FF23072EA6B1}" sibTransId="{5E28947B-6458-424A-A853-FB3F8CF177C5}"/>
    <dgm:cxn modelId="{61EDD78D-09BF-4DB0-AA93-6CE383059F6A}" srcId="{E1D3A2E1-B780-4E0F-A3A8-BABE892D4009}" destId="{3AA940BC-2434-4626-8679-16C6778E4263}" srcOrd="0" destOrd="0" parTransId="{89177086-0817-4F79-8044-FDA04408430B}" sibTransId="{C0D185AC-CAC9-47D2-B63C-7CE4B5E66FB3}"/>
    <dgm:cxn modelId="{562A3177-3119-4461-8049-82F469618D7A}" type="presOf" srcId="{CD8D892E-F360-4DCD-ABB0-66FD6F2AA4B8}" destId="{0B998D7E-B59F-4574-B934-B0A97FD5899E}" srcOrd="1" destOrd="0" presId="urn:microsoft.com/office/officeart/2005/8/layout/pyramid1"/>
    <dgm:cxn modelId="{C7710FC7-3A31-4B55-9923-10D8C6842056}" type="presOf" srcId="{3AA940BC-2434-4626-8679-16C6778E4263}" destId="{6DA2F3AE-E350-4F16-A010-93D13F40FC0C}" srcOrd="1" destOrd="0" presId="urn:microsoft.com/office/officeart/2005/8/layout/pyramid1"/>
    <dgm:cxn modelId="{A2B92C6A-A7ED-43AB-9863-40587B9364B3}" type="presOf" srcId="{3AA940BC-2434-4626-8679-16C6778E4263}" destId="{B7A2BD3B-0467-4B53-9EC9-E39BED79B133}" srcOrd="0" destOrd="0" presId="urn:microsoft.com/office/officeart/2005/8/layout/pyramid1"/>
    <dgm:cxn modelId="{0DE53CE9-3B6E-4F25-8902-9FADB07C4391}" type="presOf" srcId="{3D242967-94AC-400A-AA8D-9AA561A9A3C1}" destId="{E614C8A0-699E-4260-B2EB-8855771A5AE6}" srcOrd="0" destOrd="0" presId="urn:microsoft.com/office/officeart/2005/8/layout/pyramid1"/>
    <dgm:cxn modelId="{A85E92FE-A5EB-47FE-AA3C-A1BC34C38B06}" type="presOf" srcId="{3D242967-94AC-400A-AA8D-9AA561A9A3C1}" destId="{5FB5E5F6-6C95-4D13-BA77-C50A05DB78CF}" srcOrd="1" destOrd="0" presId="urn:microsoft.com/office/officeart/2005/8/layout/pyramid1"/>
    <dgm:cxn modelId="{846AE761-44C1-400A-B49A-BE89D21363F5}" type="presOf" srcId="{DA891E70-7FC3-4CB8-94F7-55E423283F5E}" destId="{C3AFFCE3-8B24-4FB4-A480-47794CFB99DB}" srcOrd="1" destOrd="0" presId="urn:microsoft.com/office/officeart/2005/8/layout/pyramid1"/>
    <dgm:cxn modelId="{A41B6B7F-5246-4055-AADB-AA1C424E25DD}" type="presOf" srcId="{DA891E70-7FC3-4CB8-94F7-55E423283F5E}" destId="{EE7D0671-605C-4DA4-9F48-BD832D301675}" srcOrd="0" destOrd="0" presId="urn:microsoft.com/office/officeart/2005/8/layout/pyramid1"/>
    <dgm:cxn modelId="{E779E030-B832-4F8B-A897-BD2A443917B5}" srcId="{E1D3A2E1-B780-4E0F-A3A8-BABE892D4009}" destId="{CD8D892E-F360-4DCD-ABB0-66FD6F2AA4B8}" srcOrd="3" destOrd="0" parTransId="{3AF3D275-B14F-4E93-A4AE-C6F31D4A48AC}" sibTransId="{1D0CE977-CF2F-4E1C-A3FB-E280C0958392}"/>
    <dgm:cxn modelId="{E4810F31-B971-42EF-8CE1-52BA119A5354}" type="presParOf" srcId="{64D7BA3C-5F9C-4125-A208-4DB121720508}" destId="{F8383DFF-BDC5-46D1-8067-F9DEDD057EA3}" srcOrd="0" destOrd="0" presId="urn:microsoft.com/office/officeart/2005/8/layout/pyramid1"/>
    <dgm:cxn modelId="{9DFC0544-0C12-4118-9DE3-33A24106D94C}" type="presParOf" srcId="{F8383DFF-BDC5-46D1-8067-F9DEDD057EA3}" destId="{B7A2BD3B-0467-4B53-9EC9-E39BED79B133}" srcOrd="0" destOrd="0" presId="urn:microsoft.com/office/officeart/2005/8/layout/pyramid1"/>
    <dgm:cxn modelId="{B6437944-11E8-4F40-8016-4D93B30AAAD7}" type="presParOf" srcId="{F8383DFF-BDC5-46D1-8067-F9DEDD057EA3}" destId="{6DA2F3AE-E350-4F16-A010-93D13F40FC0C}" srcOrd="1" destOrd="0" presId="urn:microsoft.com/office/officeart/2005/8/layout/pyramid1"/>
    <dgm:cxn modelId="{A5CBBCA5-ABE6-4D4C-A652-EF5A77C28323}" type="presParOf" srcId="{64D7BA3C-5F9C-4125-A208-4DB121720508}" destId="{735F9974-55FF-4834-A0A2-732F0CB24723}" srcOrd="1" destOrd="0" presId="urn:microsoft.com/office/officeart/2005/8/layout/pyramid1"/>
    <dgm:cxn modelId="{990CA8B6-B7C9-4AB3-ADC9-4A1A2E3D4974}" type="presParOf" srcId="{735F9974-55FF-4834-A0A2-732F0CB24723}" destId="{E614C8A0-699E-4260-B2EB-8855771A5AE6}" srcOrd="0" destOrd="0" presId="urn:microsoft.com/office/officeart/2005/8/layout/pyramid1"/>
    <dgm:cxn modelId="{DA78E0C2-3114-4CB9-ABC1-D8D0427A0EE6}" type="presParOf" srcId="{735F9974-55FF-4834-A0A2-732F0CB24723}" destId="{5FB5E5F6-6C95-4D13-BA77-C50A05DB78CF}" srcOrd="1" destOrd="0" presId="urn:microsoft.com/office/officeart/2005/8/layout/pyramid1"/>
    <dgm:cxn modelId="{82057094-762D-4FAD-916C-098451A9E99C}" type="presParOf" srcId="{64D7BA3C-5F9C-4125-A208-4DB121720508}" destId="{E2AE5337-1A4F-4259-83EE-277F9F0D09C3}" srcOrd="2" destOrd="0" presId="urn:microsoft.com/office/officeart/2005/8/layout/pyramid1"/>
    <dgm:cxn modelId="{75340E32-1E10-4F0A-9C43-D8BD7740340F}" type="presParOf" srcId="{E2AE5337-1A4F-4259-83EE-277F9F0D09C3}" destId="{EE7D0671-605C-4DA4-9F48-BD832D301675}" srcOrd="0" destOrd="0" presId="urn:microsoft.com/office/officeart/2005/8/layout/pyramid1"/>
    <dgm:cxn modelId="{A4A77069-4BBA-4933-8E79-927F28F2F2F2}" type="presParOf" srcId="{E2AE5337-1A4F-4259-83EE-277F9F0D09C3}" destId="{C3AFFCE3-8B24-4FB4-A480-47794CFB99DB}" srcOrd="1" destOrd="0" presId="urn:microsoft.com/office/officeart/2005/8/layout/pyramid1"/>
    <dgm:cxn modelId="{3E4BE024-2078-462B-9AB0-53696DB26D31}" type="presParOf" srcId="{64D7BA3C-5F9C-4125-A208-4DB121720508}" destId="{2783B27A-109E-4788-8CEB-5D34ED055149}" srcOrd="3" destOrd="0" presId="urn:microsoft.com/office/officeart/2005/8/layout/pyramid1"/>
    <dgm:cxn modelId="{5BB4BD37-AC39-4EED-A4F7-4D1DDBF74FF1}" type="presParOf" srcId="{2783B27A-109E-4788-8CEB-5D34ED055149}" destId="{46C24DCD-9627-44FA-AC14-6BCD268F7BC1}" srcOrd="0" destOrd="0" presId="urn:microsoft.com/office/officeart/2005/8/layout/pyramid1"/>
    <dgm:cxn modelId="{9FC6709B-AF79-4F0F-AFB9-D64B71A804F6}" type="presParOf" srcId="{2783B27A-109E-4788-8CEB-5D34ED055149}" destId="{0B998D7E-B59F-4574-B934-B0A97FD5899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AEDC2B-0DB8-4188-8363-FF1C9CE62C0C}" type="datetimeFigureOut">
              <a:rPr lang="en-US" smtClean="0"/>
              <a:pPr/>
              <a:t>4/18/2016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4E351C-DE38-4FEE-B5BC-F6592FE7BA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15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B5CD00-5233-8B47-BB56-1990643FAA60}" type="datetimeFigureOut">
              <a:rPr lang="en-US" smtClean="0"/>
              <a:pPr/>
              <a:t>4/18/2016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F89A7E-C129-9145-8621-A4974F617E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4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89A7E-C129-9145-8621-A4974F617E7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15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2383C-CE36-8C49-AE81-AF5178B0A61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89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0023" indent="-28077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23112" indent="-22462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72357" indent="-22462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21601" indent="-22462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70846" indent="-224622" defTabSz="4492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20091" indent="-224622" defTabSz="4492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369335" indent="-224622" defTabSz="4492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18580" indent="-224622" defTabSz="4492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DA42D58-EDF5-4474-9E87-50E81A7D557A}" type="slidenum">
              <a:rPr lang="en-US" altLang="en-US" smtClean="0">
                <a:latin typeface="Calibri" panose="020F0502020204030204" pitchFamily="34" charset="0"/>
              </a:rPr>
              <a:pPr/>
              <a:t>15</a:t>
            </a:fld>
            <a:endParaRPr lang="en-US" altLang="en-US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864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 smtClean="0">
                <a:latin typeface="Cambria" panose="02040503050406030204" pitchFamily="18" charset="0"/>
              </a:rPr>
              <a:t>Acutely ill-new to health system</a:t>
            </a:r>
          </a:p>
          <a:p>
            <a:pPr>
              <a:spcBef>
                <a:spcPct val="0"/>
              </a:spcBef>
            </a:pPr>
            <a:endParaRPr lang="en-US" altLang="en-US" dirty="0" smtClean="0">
              <a:latin typeface="Cambria" panose="02040503050406030204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 smtClean="0">
                <a:latin typeface="Cambria" panose="02040503050406030204" pitchFamily="18" charset="0"/>
              </a:rPr>
              <a:t>Socially complex individuals</a:t>
            </a: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37271713" indent="-36822468"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4492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89848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13477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179697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fld id="{75D8DFE3-A9C3-47E9-A915-3303A88E0526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/>
              <a:t>17</a:t>
            </a:fld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25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www.maryland.gov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www.maryland.gov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2754108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4480691"/>
            <a:ext cx="6858000" cy="898754"/>
          </a:xfrm>
        </p:spPr>
        <p:txBody>
          <a:bodyPr/>
          <a:lstStyle>
            <a:lvl1pPr marL="0" indent="0" algn="r">
              <a:buNone/>
              <a:defRPr sz="20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4875" y="2515983"/>
            <a:ext cx="7315200" cy="1280160"/>
          </a:xfrm>
          <a:prstGeom prst="rect">
            <a:avLst/>
          </a:prstGeom>
          <a:noFill/>
          <a:ln w="6350" cap="rnd" cmpd="sng" algn="ctr">
            <a:solidFill>
              <a:srgbClr val="C000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Rectangle 32"/>
          <p:cNvSpPr/>
          <p:nvPr/>
        </p:nvSpPr>
        <p:spPr>
          <a:xfrm>
            <a:off x="914400" y="4361553"/>
            <a:ext cx="7315200" cy="1155541"/>
          </a:xfrm>
          <a:prstGeom prst="rect">
            <a:avLst/>
          </a:prstGeom>
          <a:noFill/>
          <a:ln w="6350" cap="rnd" cmpd="sng" algn="ctr">
            <a:solidFill>
              <a:schemeClr val="tx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>
            <a:off x="904875" y="2515983"/>
            <a:ext cx="228600" cy="1280160"/>
          </a:xfrm>
          <a:prstGeom prst="rect">
            <a:avLst/>
          </a:prstGeom>
          <a:solidFill>
            <a:srgbClr val="C00000"/>
          </a:solidFill>
          <a:ln w="6350" cap="rnd" cmpd="sng" algn="ctr">
            <a:solidFill>
              <a:srgbClr val="C000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14400" y="4361553"/>
            <a:ext cx="228600" cy="115554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10" name="Picture 9" descr="HSCRC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170820" y="6187548"/>
            <a:ext cx="1668677" cy="6704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185A8-A803-3B40-8A76-D1B5A01A80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185A8-A803-3B40-8A76-D1B5A01A80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A6EE-6F06-4E6D-B29B-038C3C4E3D2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84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A6EE-6F06-4E6D-B29B-038C3C4E3D2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601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A6EE-6F06-4E6D-B29B-038C3C4E3D2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696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A6EE-6F06-4E6D-B29B-038C3C4E3D2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941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A6EE-6F06-4E6D-B29B-038C3C4E3D2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0897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A6EE-6F06-4E6D-B29B-038C3C4E3D2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945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A6EE-6F06-4E6D-B29B-038C3C4E3D2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869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A6EE-6F06-4E6D-B29B-038C3C4E3D2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121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86068" y="6367046"/>
            <a:ext cx="4331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0190AC2-481F-4502-89DE-7153DAFA5FF2}" type="slidenum">
              <a:rPr lang="en-US" sz="1600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5" descr="HSCRC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97566" y="6117938"/>
            <a:ext cx="1841932" cy="7400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A6EE-6F06-4E6D-B29B-038C3C4E3D2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9078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A6EE-6F06-4E6D-B29B-038C3C4E3D2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743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A6EE-6F06-4E6D-B29B-038C3C4E3D2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3079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5696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1406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99459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0713" y="1981200"/>
            <a:ext cx="38766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1981200"/>
            <a:ext cx="38766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6541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8274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3807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3245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565185A8-A803-3B40-8A76-D1B5A01A80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9" name="Picture 2" descr="maryland.gov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6115049"/>
            <a:ext cx="1600200" cy="742951"/>
          </a:xfrm>
          <a:prstGeom prst="rect">
            <a:avLst/>
          </a:prstGeom>
          <a:noFill/>
        </p:spPr>
      </p:pic>
      <p:pic>
        <p:nvPicPr>
          <p:cNvPr id="10" name="Picture 9" descr="HSCRC logo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062879" y="6088910"/>
            <a:ext cx="1841932" cy="740062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60424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1246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045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0025" y="228600"/>
            <a:ext cx="1976438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0713" y="228600"/>
            <a:ext cx="5776912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335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138" y="228600"/>
            <a:ext cx="68675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0713" y="1981200"/>
            <a:ext cx="387667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1981200"/>
            <a:ext cx="387667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4886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138" y="228600"/>
            <a:ext cx="68675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20713" y="1981200"/>
            <a:ext cx="790575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8821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138" y="228600"/>
            <a:ext cx="68675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0713" y="1981200"/>
            <a:ext cx="387667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9788" y="1981200"/>
            <a:ext cx="38766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9788" y="4114800"/>
            <a:ext cx="38766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74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6" name="TextBox 15"/>
          <p:cNvSpPr txBox="1"/>
          <p:nvPr/>
        </p:nvSpPr>
        <p:spPr>
          <a:xfrm>
            <a:off x="786068" y="6367046"/>
            <a:ext cx="4331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0190AC2-481F-4502-89DE-7153DAFA5FF2}" type="slidenum">
              <a:rPr lang="en-US" sz="1600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6" descr="HSCRC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72438" y="6014537"/>
            <a:ext cx="1944303" cy="7811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Box 12"/>
          <p:cNvSpPr txBox="1"/>
          <p:nvPr/>
        </p:nvSpPr>
        <p:spPr>
          <a:xfrm>
            <a:off x="786068" y="6367046"/>
            <a:ext cx="4331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0190AC2-481F-4502-89DE-7153DAFA5FF2}" type="slidenum">
              <a:rPr lang="en-US" sz="1600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 descr="HSCRC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45692" y="6137274"/>
            <a:ext cx="1793805" cy="7207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maryland.gov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6115049"/>
            <a:ext cx="1600200" cy="74295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786068" y="6367046"/>
            <a:ext cx="4331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0190AC2-481F-4502-89DE-7153DAFA5FF2}" type="slidenum">
              <a:rPr lang="en-US" sz="1600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 descr="HSCRC logo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084650" y="6088910"/>
            <a:ext cx="1841932" cy="7400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185A8-A803-3B40-8A76-D1B5A01A80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dirty="0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185A8-A803-3B40-8A76-D1B5A01A80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65185A8-A803-3B40-8A76-D1B5A01A80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8A6EE-6F06-4E6D-B29B-038C3C4E3D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15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99">
                <a:gamma/>
                <a:shade val="46275"/>
                <a:invGamma/>
              </a:srgbClr>
            </a:gs>
            <a:gs pos="100000">
              <a:srgbClr val="0000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1428750"/>
            <a:ext cx="9132888" cy="152400"/>
            <a:chOff x="0" y="1020"/>
            <a:chExt cx="9206" cy="109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0" y="1020"/>
              <a:ext cx="9206" cy="53"/>
            </a:xfrm>
            <a:prstGeom prst="rect">
              <a:avLst/>
            </a:prstGeom>
            <a:gradFill rotWithShape="0">
              <a:gsLst>
                <a:gs pos="0">
                  <a:srgbClr val="FFFFFF">
                    <a:gamma/>
                    <a:shade val="49804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76" name="Rectangle 4"/>
            <p:cNvSpPr>
              <a:spLocks noChangeArrowheads="1"/>
            </p:cNvSpPr>
            <p:nvPr/>
          </p:nvSpPr>
          <p:spPr bwMode="auto">
            <a:xfrm>
              <a:off x="0" y="1102"/>
              <a:ext cx="9206" cy="27"/>
            </a:xfrm>
            <a:prstGeom prst="rect">
              <a:avLst/>
            </a:prstGeom>
            <a:gradFill rotWithShape="0">
              <a:gsLst>
                <a:gs pos="0">
                  <a:srgbClr val="618FFD">
                    <a:gamma/>
                    <a:shade val="6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6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100138" y="228600"/>
            <a:ext cx="68675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6615" tIns="71086" rIns="146615" bIns="7108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0713" y="1981200"/>
            <a:ext cx="79057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6615" tIns="71086" rIns="146615" bIns="710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408635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</p:sldLayoutIdLst>
  <p:hf hdr="0" ftr="0" dt="0"/>
  <p:txStyles>
    <p:titleStyle>
      <a:lvl1pPr algn="ctr" defTabSz="1457325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457325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2pPr>
      <a:lvl3pPr algn="ctr" defTabSz="1457325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3pPr>
      <a:lvl4pPr algn="ctr" defTabSz="1457325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4pPr>
      <a:lvl5pPr algn="ctr" defTabSz="1457325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5pPr>
      <a:lvl6pPr marL="457200" algn="ctr" defTabSz="1457325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6pPr>
      <a:lvl7pPr marL="914400" algn="ctr" defTabSz="1457325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7pPr>
      <a:lvl8pPr marL="1371600" algn="ctr" defTabSz="1457325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8pPr>
      <a:lvl9pPr marL="1828800" algn="ctr" defTabSz="1457325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9pPr>
    </p:titleStyle>
    <p:bodyStyle>
      <a:lvl1pPr marL="549275" indent="-549275" algn="l" defTabSz="1457325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Monotype Sorts" pitchFamily="2" charset="2"/>
        <a:buChar char="l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1187450" indent="-458788" algn="l" defTabSz="1457325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ü"/>
        <a:defRPr sz="2400">
          <a:solidFill>
            <a:schemeClr val="tx1"/>
          </a:solidFill>
          <a:latin typeface="+mn-lt"/>
        </a:defRPr>
      </a:lvl2pPr>
      <a:lvl3pPr marL="1820863" indent="-363538" algn="l" defTabSz="1457325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Char char="•"/>
        <a:defRPr sz="2100">
          <a:solidFill>
            <a:schemeClr val="tx1"/>
          </a:solidFill>
          <a:latin typeface="+mn-lt"/>
        </a:defRPr>
      </a:lvl3pPr>
      <a:lvl4pPr marL="2551113" indent="-363538" algn="l" defTabSz="1457325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4pPr>
      <a:lvl5pPr marL="3279775" indent="-363538" algn="l" defTabSz="1457325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Times New Roman" pitchFamily="18" charset="0"/>
        </a:defRPr>
      </a:lvl5pPr>
      <a:lvl6pPr marL="3736975" indent="-363538" algn="l" defTabSz="1457325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Times New Roman" pitchFamily="18" charset="0"/>
        </a:defRPr>
      </a:lvl6pPr>
      <a:lvl7pPr marL="4194175" indent="-363538" algn="l" defTabSz="1457325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Times New Roman" pitchFamily="18" charset="0"/>
        </a:defRPr>
      </a:lvl7pPr>
      <a:lvl8pPr marL="4651375" indent="-363538" algn="l" defTabSz="1457325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Times New Roman" pitchFamily="18" charset="0"/>
        </a:defRPr>
      </a:lvl8pPr>
      <a:lvl9pPr marL="5108575" indent="-363538" algn="l" defTabSz="1457325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" b="1" dirty="0" smtClean="0"/>
              <a:t>Maryland All-Payer Model,</a:t>
            </a:r>
            <a:br>
              <a:rPr lang="en-US" sz="2000" b="1" dirty="0" smtClean="0"/>
            </a:br>
            <a:r>
              <a:rPr lang="en-US" sz="2000" b="1" dirty="0" smtClean="0"/>
              <a:t> Hospital Global Budgets</a:t>
            </a:r>
            <a:endParaRPr lang="en-US" sz="2000" b="1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Sule Calikoglu </a:t>
            </a:r>
            <a:r>
              <a:rPr lang="en-US" dirty="0" err="1" smtClean="0"/>
              <a:t>Gerovich</a:t>
            </a:r>
            <a:r>
              <a:rPr lang="en-US" dirty="0" smtClean="0"/>
              <a:t>, PhD</a:t>
            </a:r>
          </a:p>
          <a:p>
            <a:r>
              <a:rPr lang="en-US" dirty="0" smtClean="0"/>
              <a:t>Director, Center for Population-based </a:t>
            </a:r>
            <a:r>
              <a:rPr lang="en-US" smtClean="0"/>
              <a:t>Methdologies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40741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Potentially Avoidable Utilization:</a:t>
            </a:r>
            <a:br>
              <a:rPr lang="en-US" sz="2800" dirty="0" smtClean="0"/>
            </a:br>
            <a:r>
              <a:rPr lang="en-US" sz="2800" dirty="0"/>
              <a:t>	</a:t>
            </a:r>
            <a:r>
              <a:rPr lang="en-US" sz="2800" dirty="0" smtClean="0"/>
              <a:t>				Unplanned Care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Definition of PAU:	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800" dirty="0" smtClean="0"/>
              <a:t>	“Hospital care that is unplanned and can be prevented through improved care coordination, effective primary care and improved population health.”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7329516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Unplanned Admissions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55 % of all inpatient admissions are Medical admissions from Emergency Departments</a:t>
            </a:r>
          </a:p>
          <a:p>
            <a:r>
              <a:rPr lang="en-US" dirty="0" smtClean="0"/>
              <a:t>61 % of all inpatient admissions are from ED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19922" y="5600699"/>
            <a:ext cx="69280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r"/>
            <a:r>
              <a:rPr lang="en-US" sz="1200" dirty="0" smtClean="0"/>
              <a:t>PQI: AHRQ </a:t>
            </a:r>
            <a:r>
              <a:rPr lang="en-US" sz="1200" dirty="0"/>
              <a:t>Prevention Quality Indicators (PQIs</a:t>
            </a:r>
            <a:r>
              <a:rPr lang="en-US" sz="1200" dirty="0" smtClean="0"/>
              <a:t>)*</a:t>
            </a:r>
          </a:p>
          <a:p>
            <a:pPr marL="0" lvl="1" algn="r"/>
            <a:r>
              <a:rPr lang="en-US" sz="1200" dirty="0" smtClean="0"/>
              <a:t>Readmissions: 30 day all cause readmissions</a:t>
            </a:r>
            <a:endParaRPr lang="en-US" sz="1200" dirty="0"/>
          </a:p>
          <a:p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8811943"/>
              </p:ext>
            </p:extLst>
          </p:nvPr>
        </p:nvGraphicFramePr>
        <p:xfrm>
          <a:off x="4875832" y="278129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309486"/>
              </p:ext>
            </p:extLst>
          </p:nvPr>
        </p:nvGraphicFramePr>
        <p:xfrm>
          <a:off x="457200" y="3011032"/>
          <a:ext cx="4684428" cy="2842627"/>
        </p:xfrm>
        <a:graphic>
          <a:graphicData uri="http://schemas.openxmlformats.org/drawingml/2006/table">
            <a:tbl>
              <a:tblPr/>
              <a:tblGrid>
                <a:gridCol w="628646"/>
                <a:gridCol w="882133"/>
                <a:gridCol w="405578"/>
                <a:gridCol w="1176177"/>
                <a:gridCol w="405578"/>
                <a:gridCol w="740180"/>
                <a:gridCol w="446136"/>
              </a:tblGrid>
              <a:tr h="1082032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From ED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No-ED Admissions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Number of Admissions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</a:tr>
              <a:tr h="7042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Admission Type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Admissions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Admissions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  <a:tr h="35211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Medical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381,013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166,015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547,028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5211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Surgical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48,300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106,022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154,322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11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 Total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429,313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272,037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701,350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611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Addressing  Disparities is an important strategy in reducing PAUs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74653863"/>
              </p:ext>
            </p:extLst>
          </p:nvPr>
        </p:nvGraphicFramePr>
        <p:xfrm>
          <a:off x="457200" y="1219200"/>
          <a:ext cx="8229600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29106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84605" y="1512940"/>
            <a:ext cx="1371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</a:rPr>
              <a:t>Focus Areas</a:t>
            </a:r>
            <a:endParaRPr lang="en-US" sz="1600" b="1" baseline="30000" dirty="0" smtClean="0">
              <a:solidFill>
                <a:schemeClr val="tx2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84605" y="1855688"/>
            <a:ext cx="1371601" cy="0"/>
          </a:xfrm>
          <a:prstGeom prst="line">
            <a:avLst/>
          </a:prstGeom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71222" y="1499221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</a:rPr>
              <a:t>Description</a:t>
            </a:r>
            <a:endParaRPr lang="en-US" sz="1600" b="1" baseline="30000" dirty="0" smtClean="0">
              <a:solidFill>
                <a:schemeClr val="tx2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56622" y="1983834"/>
          <a:ext cx="8915928" cy="3895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Title 1"/>
          <p:cNvSpPr txBox="1">
            <a:spLocks/>
          </p:cNvSpPr>
          <p:nvPr/>
        </p:nvSpPr>
        <p:spPr bwMode="auto">
          <a:xfrm>
            <a:off x="476250" y="291699"/>
            <a:ext cx="866775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353" algn="l"/>
              </a:tabLst>
              <a:defRPr sz="19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800" b="0" dirty="0" smtClean="0"/>
              <a:t>CMS and National Strategy--</a:t>
            </a:r>
            <a:r>
              <a:rPr lang="en-US" sz="2000" b="0" dirty="0" smtClean="0"/>
              <a:t>Change Provider Payment Structures, Delivery of Care and Distribution of Information</a:t>
            </a:r>
            <a:endParaRPr lang="en-US" sz="2000" b="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571222" y="1856571"/>
            <a:ext cx="1371601" cy="0"/>
          </a:xfrm>
          <a:prstGeom prst="line">
            <a:avLst/>
          </a:prstGeom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953630" y="6381734"/>
            <a:ext cx="53996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 Summarized from Sylvia Burwell  (US Secretary of Health &amp; Human Services) presentation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26207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Healthcare Landscape in Maryland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090160"/>
          </a:xfrm>
        </p:spPr>
        <p:txBody>
          <a:bodyPr vert="horz">
            <a:normAutofit fontScale="92500" lnSpcReduction="20000"/>
          </a:bodyPr>
          <a:lstStyle/>
          <a:p>
            <a:pPr marL="274320" indent="-274320" eaLnBrk="1" hangingPunct="1">
              <a:lnSpc>
                <a:spcPct val="110000"/>
              </a:lnSpc>
              <a:buFont typeface="Wingdings 3"/>
            </a:pPr>
            <a:r>
              <a:rPr lang="en-US" altLang="en-US" b="1" dirty="0">
                <a:ea typeface="+mn-ea"/>
              </a:rPr>
              <a:t>Hospitals:  Maryland starts new All-Payer Model January 2014</a:t>
            </a:r>
          </a:p>
          <a:p>
            <a:pPr marL="548640" lvl="1" indent="-274320" eaLnBrk="1" hangingPunct="1">
              <a:lnSpc>
                <a:spcPct val="110000"/>
              </a:lnSpc>
              <a:spcAft>
                <a:spcPts val="600"/>
              </a:spcAft>
              <a:buFont typeface="Wingdings 3"/>
            </a:pPr>
            <a:r>
              <a:rPr lang="en-US" altLang="en-US" dirty="0">
                <a:ea typeface="+mn-ea"/>
              </a:rPr>
              <a:t>Moves from volume-based payment for hospital to per capita measures, including quality requirements</a:t>
            </a:r>
          </a:p>
          <a:p>
            <a:pPr marL="274320" indent="-274320" eaLnBrk="1" hangingPunct="1">
              <a:lnSpc>
                <a:spcPct val="110000"/>
              </a:lnSpc>
              <a:buFont typeface="Wingdings 3"/>
            </a:pPr>
            <a:r>
              <a:rPr lang="en-US" altLang="en-US" b="1" dirty="0">
                <a:ea typeface="+mn-ea"/>
              </a:rPr>
              <a:t>Delivery System Organizing in Alignment:</a:t>
            </a:r>
          </a:p>
          <a:p>
            <a:pPr marL="548640" lvl="1" indent="-274320" eaLnBrk="1" hangingPunct="1">
              <a:lnSpc>
                <a:spcPct val="110000"/>
              </a:lnSpc>
              <a:buFont typeface="Wingdings 3"/>
            </a:pPr>
            <a:r>
              <a:rPr lang="en-US" altLang="en-US" dirty="0">
                <a:ea typeface="+mn-ea"/>
              </a:rPr>
              <a:t>Mature medical home models in place for many privately covered persons</a:t>
            </a:r>
          </a:p>
          <a:p>
            <a:pPr marL="548640" lvl="1" indent="-274320" eaLnBrk="1" hangingPunct="1">
              <a:lnSpc>
                <a:spcPct val="110000"/>
              </a:lnSpc>
              <a:buFont typeface="Wingdings 3"/>
            </a:pPr>
            <a:r>
              <a:rPr lang="en-US" altLang="en-US" dirty="0">
                <a:ea typeface="+mn-ea"/>
              </a:rPr>
              <a:t>Accountable Care Organizations (ACOs) started </a:t>
            </a:r>
          </a:p>
          <a:p>
            <a:pPr marL="548640" lvl="1" indent="-274320" eaLnBrk="1" hangingPunct="1">
              <a:lnSpc>
                <a:spcPct val="110000"/>
              </a:lnSpc>
              <a:buFont typeface="Wingdings 3"/>
            </a:pPr>
            <a:r>
              <a:rPr lang="en-US" altLang="en-US" dirty="0">
                <a:ea typeface="+mn-ea"/>
              </a:rPr>
              <a:t>Managed care organizations expanded efforts to address Medicare patients </a:t>
            </a:r>
          </a:p>
          <a:p>
            <a:pPr marL="548640" lvl="1" indent="-274320" eaLnBrk="1" hangingPunct="1">
              <a:lnSpc>
                <a:spcPct val="110000"/>
              </a:lnSpc>
              <a:buFont typeface="Wingdings 3"/>
            </a:pPr>
            <a:r>
              <a:rPr lang="en-US" altLang="en-US" dirty="0">
                <a:ea typeface="+mn-ea"/>
              </a:rPr>
              <a:t>Hospitals and regional partnerships organizing around communities and geographic areas</a:t>
            </a:r>
          </a:p>
          <a:p>
            <a:pPr marL="822960" lvl="2" eaLnBrk="1" hangingPunct="1">
              <a:lnSpc>
                <a:spcPct val="110000"/>
              </a:lnSpc>
              <a:buClr>
                <a:schemeClr val="bg1">
                  <a:shade val="50000"/>
                </a:schemeClr>
              </a:buClr>
              <a:buFont typeface="Wingdings 3"/>
            </a:pPr>
            <a:r>
              <a:rPr lang="en-US" altLang="en-US" dirty="0">
                <a:ea typeface="+mn-ea"/>
              </a:rPr>
              <a:t>Extensive planning in 2016</a:t>
            </a:r>
          </a:p>
          <a:p>
            <a:pPr marL="822960" lvl="2" eaLnBrk="1" hangingPunct="1">
              <a:lnSpc>
                <a:spcPct val="110000"/>
              </a:lnSpc>
              <a:buClr>
                <a:schemeClr val="bg1">
                  <a:shade val="50000"/>
                </a:schemeClr>
              </a:buClr>
              <a:buFont typeface="Wingdings 3"/>
            </a:pPr>
            <a:r>
              <a:rPr lang="en-US" altLang="en-US" dirty="0">
                <a:ea typeface="+mn-ea"/>
              </a:rPr>
              <a:t>Significant progress in HIE infrastructure development</a:t>
            </a:r>
          </a:p>
          <a:p>
            <a:pPr marL="548640" lvl="1" indent="-274320" eaLnBrk="1" hangingPunct="1">
              <a:lnSpc>
                <a:spcPct val="110000"/>
              </a:lnSpc>
              <a:buFont typeface="Wingdings 3"/>
            </a:pPr>
            <a:endParaRPr lang="en-US" altLang="en-US" dirty="0">
              <a:ea typeface="+mn-ea"/>
            </a:endParaRPr>
          </a:p>
          <a:p>
            <a:pPr marL="274320" indent="-274320" eaLnBrk="1" hangingPunct="1">
              <a:lnSpc>
                <a:spcPct val="110000"/>
              </a:lnSpc>
              <a:buFont typeface="Wingdings 3"/>
            </a:pPr>
            <a:endParaRPr lang="en-US" altLang="en-US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2417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roup 5"/>
          <p:cNvGrpSpPr>
            <a:grpSpLocks/>
          </p:cNvGrpSpPr>
          <p:nvPr/>
        </p:nvGrpSpPr>
        <p:grpSpPr bwMode="auto">
          <a:xfrm>
            <a:off x="496888" y="501650"/>
            <a:ext cx="8305800" cy="6084888"/>
            <a:chOff x="912519" y="585384"/>
            <a:chExt cx="7809213" cy="4814412"/>
          </a:xfrm>
        </p:grpSpPr>
        <p:sp>
          <p:nvSpPr>
            <p:cNvPr id="7" name="Pie 6"/>
            <p:cNvSpPr/>
            <p:nvPr/>
          </p:nvSpPr>
          <p:spPr>
            <a:xfrm>
              <a:off x="912519" y="585384"/>
              <a:ext cx="3746392" cy="4759745"/>
            </a:xfrm>
            <a:prstGeom prst="pie">
              <a:avLst>
                <a:gd name="adj1" fmla="val 5400000"/>
                <a:gd name="adj2" fmla="val 16208541"/>
              </a:avLst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2767804" y="585384"/>
              <a:ext cx="5953928" cy="4347259"/>
            </a:xfrm>
            <a:custGeom>
              <a:avLst/>
              <a:gdLst>
                <a:gd name="connsiteX0" fmla="*/ 0 w 5966618"/>
                <a:gd name="connsiteY0" fmla="*/ 0 h 4525963"/>
                <a:gd name="connsiteX1" fmla="*/ 5966618 w 5966618"/>
                <a:gd name="connsiteY1" fmla="*/ 0 h 4525963"/>
                <a:gd name="connsiteX2" fmla="*/ 5966618 w 5966618"/>
                <a:gd name="connsiteY2" fmla="*/ 4525963 h 4525963"/>
                <a:gd name="connsiteX3" fmla="*/ 0 w 5966618"/>
                <a:gd name="connsiteY3" fmla="*/ 4525963 h 4525963"/>
                <a:gd name="connsiteX4" fmla="*/ 0 w 5966618"/>
                <a:gd name="connsiteY4" fmla="*/ 0 h 4525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66618" h="4525963">
                  <a:moveTo>
                    <a:pt x="0" y="0"/>
                  </a:moveTo>
                  <a:lnTo>
                    <a:pt x="5966618" y="0"/>
                  </a:lnTo>
                  <a:lnTo>
                    <a:pt x="5966618" y="4525963"/>
                  </a:lnTo>
                  <a:lnTo>
                    <a:pt x="0" y="45259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  <a:alpha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5720" rIns="3029029" bIns="3213892" spcCol="1270"/>
            <a:lstStyle/>
            <a:p>
              <a:pPr defTabSz="533400" eaLnBrk="1" hangingPunct="1">
                <a:lnSpc>
                  <a:spcPts val="1560"/>
                </a:lnSpc>
                <a:spcAft>
                  <a:spcPct val="35000"/>
                </a:spcAft>
                <a:defRPr/>
              </a:pPr>
              <a:endParaRPr lang="en-US" sz="1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defTabSz="533400" eaLnBrk="1" hangingPunct="1">
                <a:lnSpc>
                  <a:spcPts val="1560"/>
                </a:lnSpc>
                <a:spcAft>
                  <a:spcPct val="35000"/>
                </a:spcAft>
                <a:defRPr/>
              </a:pPr>
              <a:endParaRPr lang="en-US" sz="1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defTabSz="533400" eaLnBrk="1" hangingPunct="1">
                <a:lnSpc>
                  <a:spcPts val="1560"/>
                </a:lnSpc>
                <a:spcAft>
                  <a:spcPct val="35000"/>
                </a:spcAft>
                <a:defRPr/>
              </a:pPr>
              <a:r>
                <a:rPr lang="en-US" sz="1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                                     </a:t>
              </a:r>
            </a:p>
            <a:p>
              <a:pPr defTabSz="533400" eaLnBrk="1" hangingPunct="1">
                <a:lnSpc>
                  <a:spcPct val="150000"/>
                </a:lnSpc>
                <a:spcAft>
                  <a:spcPct val="35000"/>
                </a:spcAft>
                <a:defRPr/>
              </a:pPr>
              <a:endParaRPr lang="en-US" sz="12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Pie 8"/>
            <p:cNvSpPr/>
            <p:nvPr/>
          </p:nvSpPr>
          <p:spPr>
            <a:xfrm>
              <a:off x="1343876" y="2813059"/>
              <a:ext cx="2941889" cy="2497282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2767804" y="2813059"/>
              <a:ext cx="5953928" cy="2549464"/>
            </a:xfrm>
            <a:custGeom>
              <a:avLst/>
              <a:gdLst>
                <a:gd name="connsiteX0" fmla="*/ 0 w 5966618"/>
                <a:gd name="connsiteY0" fmla="*/ 0 h 2496326"/>
                <a:gd name="connsiteX1" fmla="*/ 5966618 w 5966618"/>
                <a:gd name="connsiteY1" fmla="*/ 0 h 2496326"/>
                <a:gd name="connsiteX2" fmla="*/ 5966618 w 5966618"/>
                <a:gd name="connsiteY2" fmla="*/ 2496326 h 2496326"/>
                <a:gd name="connsiteX3" fmla="*/ 0 w 5966618"/>
                <a:gd name="connsiteY3" fmla="*/ 2496326 h 2496326"/>
                <a:gd name="connsiteX4" fmla="*/ 0 w 5966618"/>
                <a:gd name="connsiteY4" fmla="*/ 0 h 2496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66618" h="2496326">
                  <a:moveTo>
                    <a:pt x="0" y="0"/>
                  </a:moveTo>
                  <a:lnTo>
                    <a:pt x="5966618" y="0"/>
                  </a:lnTo>
                  <a:lnTo>
                    <a:pt x="5966618" y="2496326"/>
                  </a:lnTo>
                  <a:lnTo>
                    <a:pt x="0" y="24963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5720" rIns="3029029" bIns="1389896" spcCol="1270"/>
            <a:lstStyle/>
            <a:p>
              <a:pPr defTabSz="5334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eaLnBrk="1" hangingPunct="1">
                <a:lnSpc>
                  <a:spcPct val="150000"/>
                </a:lnSpc>
                <a:defRPr/>
              </a:pPr>
              <a:endParaRPr lang="en-US" sz="12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Pie 10"/>
            <p:cNvSpPr/>
            <p:nvPr/>
          </p:nvSpPr>
          <p:spPr>
            <a:xfrm>
              <a:off x="2134947" y="3990882"/>
              <a:ext cx="1358254" cy="1357974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2767804" y="3993367"/>
              <a:ext cx="5953928" cy="1370399"/>
            </a:xfrm>
            <a:custGeom>
              <a:avLst/>
              <a:gdLst>
                <a:gd name="connsiteX0" fmla="*/ 0 w 5966618"/>
                <a:gd name="connsiteY0" fmla="*/ 0 h 1357787"/>
                <a:gd name="connsiteX1" fmla="*/ 5966618 w 5966618"/>
                <a:gd name="connsiteY1" fmla="*/ 0 h 1357787"/>
                <a:gd name="connsiteX2" fmla="*/ 5966618 w 5966618"/>
                <a:gd name="connsiteY2" fmla="*/ 1357787 h 1357787"/>
                <a:gd name="connsiteX3" fmla="*/ 0 w 5966618"/>
                <a:gd name="connsiteY3" fmla="*/ 1357787 h 1357787"/>
                <a:gd name="connsiteX4" fmla="*/ 0 w 5966618"/>
                <a:gd name="connsiteY4" fmla="*/ 0 h 1357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66618" h="1357787">
                  <a:moveTo>
                    <a:pt x="0" y="0"/>
                  </a:moveTo>
                  <a:lnTo>
                    <a:pt x="5966618" y="0"/>
                  </a:lnTo>
                  <a:lnTo>
                    <a:pt x="5966618" y="1357787"/>
                  </a:lnTo>
                  <a:lnTo>
                    <a:pt x="0" y="13577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5720" rIns="3029029" spcCol="1270"/>
            <a:lstStyle/>
            <a:p>
              <a:pPr defTabSz="533400" eaLnBrk="1" hangingPunct="1">
                <a:lnSpc>
                  <a:spcPts val="1560"/>
                </a:lnSpc>
                <a:spcAft>
                  <a:spcPct val="35000"/>
                </a:spcAft>
                <a:defRPr/>
              </a:pPr>
              <a:endParaRPr lang="en-US" sz="12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defTabSz="533400" eaLnBrk="1" hangingPunct="1">
                <a:spcAft>
                  <a:spcPct val="35000"/>
                </a:spcAft>
                <a:defRPr/>
              </a:pPr>
              <a:endParaRPr lang="en-US" sz="12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defTabSz="533400" eaLnBrk="1" hangingPunct="1">
                <a:spcAft>
                  <a:spcPct val="35000"/>
                </a:spcAft>
                <a:defRPr/>
              </a:pPr>
              <a:endParaRPr lang="en-US" sz="12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4415243" y="1073419"/>
              <a:ext cx="4204225" cy="2060479"/>
            </a:xfrm>
            <a:custGeom>
              <a:avLst/>
              <a:gdLst>
                <a:gd name="connsiteX0" fmla="*/ 0 w 2983309"/>
                <a:gd name="connsiteY0" fmla="*/ 0 h 1357791"/>
                <a:gd name="connsiteX1" fmla="*/ 2983309 w 2983309"/>
                <a:gd name="connsiteY1" fmla="*/ 0 h 1357791"/>
                <a:gd name="connsiteX2" fmla="*/ 2983309 w 2983309"/>
                <a:gd name="connsiteY2" fmla="*/ 1357791 h 1357791"/>
                <a:gd name="connsiteX3" fmla="*/ 0 w 2983309"/>
                <a:gd name="connsiteY3" fmla="*/ 1357791 h 1357791"/>
                <a:gd name="connsiteX4" fmla="*/ 0 w 2983309"/>
                <a:gd name="connsiteY4" fmla="*/ 0 h 1357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3309" h="1357791">
                  <a:moveTo>
                    <a:pt x="0" y="0"/>
                  </a:moveTo>
                  <a:lnTo>
                    <a:pt x="2983309" y="0"/>
                  </a:lnTo>
                  <a:lnTo>
                    <a:pt x="2983309" y="1357791"/>
                  </a:lnTo>
                  <a:lnTo>
                    <a:pt x="0" y="1357791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8100" tIns="38100" rIns="38100" bIns="38100" spcCol="1270"/>
            <a:lstStyle/>
            <a:p>
              <a:pPr marL="0" lvl="1" defTabSz="444500" eaLnBrk="1" hangingPunct="1">
                <a:spcAft>
                  <a:spcPct val="15000"/>
                </a:spcAft>
                <a:defRPr/>
              </a:pPr>
              <a:r>
                <a:rPr lang="en-US" sz="1100" dirty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marL="0" lvl="1" defTabSz="444500" eaLnBrk="1" hangingPunct="1">
                <a:spcAft>
                  <a:spcPct val="15000"/>
                </a:spcAft>
                <a:defRPr/>
              </a:pPr>
              <a:endParaRPr lang="en-US" sz="11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lvl="1" defTabSz="444500" eaLnBrk="1" hangingPunct="1">
                <a:spcAft>
                  <a:spcPct val="15000"/>
                </a:spcAft>
                <a:defRPr/>
              </a:pPr>
              <a:endParaRPr lang="en-US" sz="11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171450" lvl="1" indent="-171450" defTabSz="444500" eaLnBrk="1" hangingPunct="1">
                <a:spcAft>
                  <a:spcPct val="15000"/>
                </a:spcAft>
                <a:buFont typeface="Arial" panose="020B0604020202020204" pitchFamily="34" charset="0"/>
                <a:buChar char="•"/>
                <a:defRPr/>
              </a:pPr>
              <a:endParaRPr lang="en-US" sz="11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lvl="1" defTabSz="444500" eaLnBrk="1" hangingPunct="1">
                <a:lnSpc>
                  <a:spcPct val="90000"/>
                </a:lnSpc>
                <a:spcAft>
                  <a:spcPct val="15000"/>
                </a:spcAft>
                <a:defRPr/>
              </a:pPr>
              <a:endParaRPr lang="en-US" sz="11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lvl="1" defTabSz="444500" eaLnBrk="1" hangingPunct="1">
                <a:lnSpc>
                  <a:spcPct val="90000"/>
                </a:lnSpc>
                <a:spcAft>
                  <a:spcPct val="15000"/>
                </a:spcAft>
                <a:defRPr/>
              </a:pPr>
              <a:endParaRPr lang="en-US" sz="11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5291898" y="2752547"/>
              <a:ext cx="3250577" cy="1216855"/>
            </a:xfrm>
            <a:custGeom>
              <a:avLst/>
              <a:gdLst>
                <a:gd name="connsiteX0" fmla="*/ 0 w 2983309"/>
                <a:gd name="connsiteY0" fmla="*/ 0 h 1357787"/>
                <a:gd name="connsiteX1" fmla="*/ 2983309 w 2983309"/>
                <a:gd name="connsiteY1" fmla="*/ 0 h 1357787"/>
                <a:gd name="connsiteX2" fmla="*/ 2983309 w 2983309"/>
                <a:gd name="connsiteY2" fmla="*/ 1357787 h 1357787"/>
                <a:gd name="connsiteX3" fmla="*/ 0 w 2983309"/>
                <a:gd name="connsiteY3" fmla="*/ 1357787 h 1357787"/>
                <a:gd name="connsiteX4" fmla="*/ 0 w 2983309"/>
                <a:gd name="connsiteY4" fmla="*/ 0 h 1357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3309" h="1357787">
                  <a:moveTo>
                    <a:pt x="0" y="0"/>
                  </a:moveTo>
                  <a:lnTo>
                    <a:pt x="2983309" y="0"/>
                  </a:lnTo>
                  <a:lnTo>
                    <a:pt x="2983309" y="1357787"/>
                  </a:lnTo>
                  <a:lnTo>
                    <a:pt x="0" y="135778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8100" tIns="38100" rIns="38100" bIns="38100" spcCol="1270"/>
            <a:lstStyle/>
            <a:p>
              <a:pPr marL="171450" lvl="1" indent="-171450" defTabSz="533400" eaLnBrk="1" hangingPunct="1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  <a:defRPr/>
              </a:pPr>
              <a:endParaRPr lang="en-US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171450" lvl="1" indent="-171450" defTabSz="533400" eaLnBrk="1" hangingPunct="1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  <a:defRPr/>
              </a:pPr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57150" lvl="1" indent="-57150" algn="ctr" defTabSz="533400" eaLnBrk="1" hangingPunct="1">
                <a:lnSpc>
                  <a:spcPct val="90000"/>
                </a:lnSpc>
                <a:spcAft>
                  <a:spcPct val="35000"/>
                </a:spcAft>
                <a:buFontTx/>
                <a:buChar char="••"/>
                <a:defRPr/>
              </a:pPr>
              <a:endParaRPr lang="en-US" sz="1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57150" lvl="1" indent="-57150" defTabSz="444500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en-US" sz="1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57150" lvl="1" indent="-57150" defTabSz="444500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en-US" sz="1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4874401" y="4057948"/>
              <a:ext cx="3745066" cy="1341848"/>
            </a:xfrm>
            <a:custGeom>
              <a:avLst/>
              <a:gdLst>
                <a:gd name="connsiteX0" fmla="*/ 0 w 2983309"/>
                <a:gd name="connsiteY0" fmla="*/ 0 h 1357787"/>
                <a:gd name="connsiteX1" fmla="*/ 2983309 w 2983309"/>
                <a:gd name="connsiteY1" fmla="*/ 0 h 1357787"/>
                <a:gd name="connsiteX2" fmla="*/ 2983309 w 2983309"/>
                <a:gd name="connsiteY2" fmla="*/ 1357787 h 1357787"/>
                <a:gd name="connsiteX3" fmla="*/ 0 w 2983309"/>
                <a:gd name="connsiteY3" fmla="*/ 1357787 h 1357787"/>
                <a:gd name="connsiteX4" fmla="*/ 0 w 2983309"/>
                <a:gd name="connsiteY4" fmla="*/ 0 h 1357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3309" h="1357787">
                  <a:moveTo>
                    <a:pt x="0" y="0"/>
                  </a:moveTo>
                  <a:lnTo>
                    <a:pt x="2983309" y="0"/>
                  </a:lnTo>
                  <a:lnTo>
                    <a:pt x="2983309" y="1357787"/>
                  </a:lnTo>
                  <a:lnTo>
                    <a:pt x="0" y="135778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8100" tIns="38100" rIns="38100" bIns="38100" spcCol="1270"/>
            <a:lstStyle/>
            <a:p>
              <a:pPr marL="171450" lvl="1" indent="-171450" defTabSz="444500" eaLnBrk="1" hangingPunct="1">
                <a:spcAft>
                  <a:spcPct val="15000"/>
                </a:spcAft>
                <a:buFont typeface="Arial" panose="020B0604020202020204" pitchFamily="34" charset="0"/>
                <a:buChar char="•"/>
                <a:defRPr/>
              </a:pPr>
              <a:endParaRPr lang="en-US" sz="12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2" descr="C:\Users\plongo\AppData\Local\Microsoft\Windows\Temporary Internet Files\Content.IE5\3GKMMJYU\STANDING_STICK_FIGURE[1]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728" y="5618043"/>
            <a:ext cx="481263" cy="42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6" name="TextBox 1"/>
          <p:cNvSpPr txBox="1">
            <a:spLocks noChangeArrowheads="1"/>
          </p:cNvSpPr>
          <p:nvPr/>
        </p:nvSpPr>
        <p:spPr bwMode="auto">
          <a:xfrm>
            <a:off x="1322388" y="3929063"/>
            <a:ext cx="1219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6F6F6F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Population</a:t>
            </a:r>
          </a:p>
        </p:txBody>
      </p:sp>
      <p:sp>
        <p:nvSpPr>
          <p:cNvPr id="59397" name="TextBox 2"/>
          <p:cNvSpPr txBox="1">
            <a:spLocks noChangeArrowheads="1"/>
          </p:cNvSpPr>
          <p:nvPr/>
        </p:nvSpPr>
        <p:spPr bwMode="auto">
          <a:xfrm>
            <a:off x="1077913" y="1889125"/>
            <a:ext cx="144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6F6F6F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Care Delivery and Financing </a:t>
            </a:r>
          </a:p>
        </p:txBody>
      </p:sp>
      <p:sp>
        <p:nvSpPr>
          <p:cNvPr id="59398" name="Title 3"/>
          <p:cNvSpPr>
            <a:spLocks noGrp="1"/>
          </p:cNvSpPr>
          <p:nvPr>
            <p:ph type="title"/>
          </p:nvPr>
        </p:nvSpPr>
        <p:spPr>
          <a:xfrm>
            <a:off x="282575" y="-595313"/>
            <a:ext cx="9304338" cy="1096963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Maryland is in a Period of Rapid Cycle Change </a:t>
            </a:r>
          </a:p>
        </p:txBody>
      </p:sp>
      <p:grpSp>
        <p:nvGrpSpPr>
          <p:cNvPr id="59399" name="Group 17"/>
          <p:cNvGrpSpPr>
            <a:grpSpLocks/>
          </p:cNvGrpSpPr>
          <p:nvPr/>
        </p:nvGrpSpPr>
        <p:grpSpPr bwMode="auto">
          <a:xfrm>
            <a:off x="1265170" y="4230688"/>
            <a:ext cx="887412" cy="555625"/>
            <a:chOff x="1224504" y="4309247"/>
            <a:chExt cx="887761" cy="555459"/>
          </a:xfrm>
        </p:grpSpPr>
        <p:pic>
          <p:nvPicPr>
            <p:cNvPr id="27" name="Picture 2" descr="C:\Users\plongo\AppData\Local\Microsoft\Windows\Temporary Internet Files\Content.IE5\3GKMMJYU\STANDING_STICK_FIGURE[1].jp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lumMod val="60000"/>
                  <a:lumOff val="40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4504" y="4309247"/>
              <a:ext cx="481263" cy="4208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C:\Users\plongo\AppData\Local\Microsoft\Windows\Temporary Internet Files\Content.IE5\3GKMMJYU\STANDING_STICK_FIGURE[1].jp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lumMod val="60000"/>
                  <a:lumOff val="40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0917" y="4443899"/>
              <a:ext cx="481263" cy="4208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C:\Users\plongo\AppData\Local\Microsoft\Windows\Temporary Internet Files\Content.IE5\3GKMMJYU\STANDING_STICK_FIGURE[1].jp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lumMod val="60000"/>
                  <a:lumOff val="40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1002" y="4309247"/>
              <a:ext cx="481263" cy="4208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9400" name="AutoShape 2" descr="http://www.homeenergyefficiencyaudit.com/wp-content/uploads/2013/04/healthy-hom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6F6F6F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940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2450018"/>
            <a:ext cx="968375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2" name="TextBox 34"/>
          <p:cNvSpPr txBox="1">
            <a:spLocks noChangeArrowheads="1"/>
          </p:cNvSpPr>
          <p:nvPr/>
        </p:nvSpPr>
        <p:spPr bwMode="auto">
          <a:xfrm>
            <a:off x="1812925" y="5206155"/>
            <a:ext cx="8826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6F6F6F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</a:t>
            </a:r>
          </a:p>
        </p:txBody>
      </p:sp>
      <p:sp>
        <p:nvSpPr>
          <p:cNvPr id="59403" name="TextBox 16"/>
          <p:cNvSpPr txBox="1">
            <a:spLocks noChangeArrowheads="1"/>
          </p:cNvSpPr>
          <p:nvPr/>
        </p:nvSpPr>
        <p:spPr bwMode="auto">
          <a:xfrm>
            <a:off x="2523808" y="569417"/>
            <a:ext cx="1905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6F6F6F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Person-Centered</a:t>
            </a:r>
          </a:p>
        </p:txBody>
      </p:sp>
      <p:sp>
        <p:nvSpPr>
          <p:cNvPr id="59404" name="TextBox 22"/>
          <p:cNvSpPr txBox="1">
            <a:spLocks noChangeArrowheads="1"/>
          </p:cNvSpPr>
          <p:nvPr/>
        </p:nvSpPr>
        <p:spPr bwMode="auto">
          <a:xfrm>
            <a:off x="2523808" y="1010285"/>
            <a:ext cx="1905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6F6F6F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Value-Based</a:t>
            </a:r>
          </a:p>
        </p:txBody>
      </p:sp>
      <p:sp>
        <p:nvSpPr>
          <p:cNvPr id="59405" name="TextBox 23"/>
          <p:cNvSpPr txBox="1">
            <a:spLocks noChangeArrowheads="1"/>
          </p:cNvSpPr>
          <p:nvPr/>
        </p:nvSpPr>
        <p:spPr bwMode="auto">
          <a:xfrm>
            <a:off x="2523808" y="1891387"/>
            <a:ext cx="1905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6F6F6F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Competition</a:t>
            </a:r>
          </a:p>
        </p:txBody>
      </p:sp>
      <p:sp>
        <p:nvSpPr>
          <p:cNvPr id="59406" name="TextBox 25"/>
          <p:cNvSpPr txBox="1">
            <a:spLocks noChangeArrowheads="1"/>
          </p:cNvSpPr>
          <p:nvPr/>
        </p:nvSpPr>
        <p:spPr bwMode="auto">
          <a:xfrm>
            <a:off x="2523808" y="3339148"/>
            <a:ext cx="2087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6F6F6F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Focused on the Needs of the Community</a:t>
            </a:r>
          </a:p>
        </p:txBody>
      </p:sp>
      <p:sp>
        <p:nvSpPr>
          <p:cNvPr id="59407" name="TextBox 28"/>
          <p:cNvSpPr txBox="1">
            <a:spLocks noChangeArrowheads="1"/>
          </p:cNvSpPr>
          <p:nvPr/>
        </p:nvSpPr>
        <p:spPr bwMode="auto">
          <a:xfrm>
            <a:off x="2523808" y="3926523"/>
            <a:ext cx="25050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6F6F6F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Supporting Social Needs</a:t>
            </a:r>
          </a:p>
        </p:txBody>
      </p:sp>
      <p:sp>
        <p:nvSpPr>
          <p:cNvPr id="59408" name="TextBox 30"/>
          <p:cNvSpPr txBox="1">
            <a:spLocks noChangeArrowheads="1"/>
          </p:cNvSpPr>
          <p:nvPr/>
        </p:nvSpPr>
        <p:spPr bwMode="auto">
          <a:xfrm>
            <a:off x="2523808" y="4356100"/>
            <a:ext cx="22796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6F6F6F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Identifying High-Risk Individuals</a:t>
            </a:r>
          </a:p>
        </p:txBody>
      </p:sp>
      <p:sp>
        <p:nvSpPr>
          <p:cNvPr id="59409" name="TextBox 31"/>
          <p:cNvSpPr txBox="1">
            <a:spLocks noChangeArrowheads="1"/>
          </p:cNvSpPr>
          <p:nvPr/>
        </p:nvSpPr>
        <p:spPr bwMode="auto">
          <a:xfrm>
            <a:off x="2523808" y="4902631"/>
            <a:ext cx="1905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6F6F6F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Engaged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523808" y="5392577"/>
            <a:ext cx="1905000" cy="50270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33400" eaLnBrk="1" hangingPunct="1">
              <a:lnSpc>
                <a:spcPts val="1560"/>
              </a:lnSpc>
              <a:spcAft>
                <a:spcPct val="35000"/>
              </a:spcAft>
              <a:defRPr/>
            </a:pP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Working with a                                                      Primary Provider/Team</a:t>
            </a:r>
            <a:endParaRPr lang="en-US" sz="12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411" name="TextBox 33"/>
          <p:cNvSpPr txBox="1">
            <a:spLocks noChangeArrowheads="1"/>
          </p:cNvSpPr>
          <p:nvPr/>
        </p:nvSpPr>
        <p:spPr bwMode="auto">
          <a:xfrm>
            <a:off x="2523808" y="5996718"/>
            <a:ext cx="190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6F6F6F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Receiving Meaningful Care Coordination</a:t>
            </a:r>
          </a:p>
        </p:txBody>
      </p:sp>
      <p:sp>
        <p:nvSpPr>
          <p:cNvPr id="59412" name="TextBox 18"/>
          <p:cNvSpPr txBox="1">
            <a:spLocks noChangeArrowheads="1"/>
          </p:cNvSpPr>
          <p:nvPr/>
        </p:nvSpPr>
        <p:spPr bwMode="auto">
          <a:xfrm>
            <a:off x="4644637" y="539750"/>
            <a:ext cx="39639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6F6F6F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 marL="0"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Tailoring care to persons’ needs.  Shared Information, collaborative care coordination.</a:t>
            </a:r>
          </a:p>
        </p:txBody>
      </p:sp>
      <p:sp>
        <p:nvSpPr>
          <p:cNvPr id="59413" name="TextBox 19"/>
          <p:cNvSpPr txBox="1">
            <a:spLocks noChangeArrowheads="1"/>
          </p:cNvSpPr>
          <p:nvPr/>
        </p:nvSpPr>
        <p:spPr bwMode="auto">
          <a:xfrm>
            <a:off x="4644637" y="1019175"/>
            <a:ext cx="40941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6F6F6F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 marL="0"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Movement from volume-based care to value, incremental movement towards financial and outcomes responsibility shared by all stakeholders—payers, providers, individuals.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414" name="TextBox 20"/>
          <p:cNvSpPr txBox="1">
            <a:spLocks noChangeArrowheads="1"/>
          </p:cNvSpPr>
          <p:nvPr/>
        </p:nvSpPr>
        <p:spPr bwMode="auto">
          <a:xfrm>
            <a:off x="4644637" y="1882775"/>
            <a:ext cx="4076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6F6F6F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 marL="0"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Healthy competition based on patient satisfaction, quality, outcomes, and cost of care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415" name="TextBox 24"/>
          <p:cNvSpPr txBox="1">
            <a:spLocks noChangeArrowheads="1"/>
          </p:cNvSpPr>
          <p:nvPr/>
        </p:nvSpPr>
        <p:spPr bwMode="auto">
          <a:xfrm>
            <a:off x="4644637" y="3360420"/>
            <a:ext cx="34401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6F6F6F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 marL="0"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Community needs known and </a:t>
            </a:r>
            <a:r>
              <a:rPr lang="en-US" altLang="en-US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addressed </a:t>
            </a:r>
            <a:endParaRPr lang="en-US" altLang="en-U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416" name="TextBox 37"/>
          <p:cNvSpPr txBox="1">
            <a:spLocks noChangeArrowheads="1"/>
          </p:cNvSpPr>
          <p:nvPr/>
        </p:nvSpPr>
        <p:spPr bwMode="auto">
          <a:xfrm>
            <a:off x="4644637" y="3905661"/>
            <a:ext cx="30495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6F6F6F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 marL="0"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Address social determinants of health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417" name="TextBox 38"/>
          <p:cNvSpPr txBox="1">
            <a:spLocks noChangeArrowheads="1"/>
          </p:cNvSpPr>
          <p:nvPr/>
        </p:nvSpPr>
        <p:spPr bwMode="auto">
          <a:xfrm>
            <a:off x="4644637" y="4268153"/>
            <a:ext cx="3309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6F6F6F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 marL="0"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Focus on complex patients with high-needs, high-risk, and individuals with chronic disease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418" name="TextBox 39"/>
          <p:cNvSpPr txBox="1">
            <a:spLocks noChangeArrowheads="1"/>
          </p:cNvSpPr>
          <p:nvPr/>
        </p:nvSpPr>
        <p:spPr bwMode="auto">
          <a:xfrm>
            <a:off x="4644637" y="4889500"/>
            <a:ext cx="40925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6F6F6F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 marL="0"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Responsibility for prevention and  self-management of health; active relationship with PCP and coordination team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419" name="TextBox 43"/>
          <p:cNvSpPr txBox="1">
            <a:spLocks noChangeArrowheads="1"/>
          </p:cNvSpPr>
          <p:nvPr/>
        </p:nvSpPr>
        <p:spPr bwMode="auto">
          <a:xfrm>
            <a:off x="4644637" y="5447318"/>
            <a:ext cx="31226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6F6F6F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 marL="0"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PCP, Specialists, Nurse </a:t>
            </a:r>
            <a:r>
              <a:rPr lang="en-US" altLang="en-US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Practitioner, community health workers etc.</a:t>
            </a:r>
            <a:endParaRPr lang="en-US" altLang="en-U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420" name="TextBox 44"/>
          <p:cNvSpPr txBox="1">
            <a:spLocks noChangeArrowheads="1"/>
          </p:cNvSpPr>
          <p:nvPr/>
        </p:nvSpPr>
        <p:spPr bwMode="auto">
          <a:xfrm>
            <a:off x="4644637" y="5996108"/>
            <a:ext cx="3784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6F6F6F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 marL="0"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Consistent and coordinated support based on individual need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421" name="TextBox 41"/>
          <p:cNvSpPr txBox="1">
            <a:spLocks noChangeArrowheads="1"/>
          </p:cNvSpPr>
          <p:nvPr/>
        </p:nvSpPr>
        <p:spPr bwMode="auto">
          <a:xfrm>
            <a:off x="2523808" y="2451418"/>
            <a:ext cx="8032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6F6F6F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All-Payer</a:t>
            </a:r>
          </a:p>
        </p:txBody>
      </p:sp>
      <p:sp>
        <p:nvSpPr>
          <p:cNvPr id="59422" name="TextBox 46"/>
          <p:cNvSpPr txBox="1">
            <a:spLocks noChangeArrowheads="1"/>
          </p:cNvSpPr>
          <p:nvPr/>
        </p:nvSpPr>
        <p:spPr bwMode="auto">
          <a:xfrm>
            <a:off x="4644637" y="2422525"/>
            <a:ext cx="41640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6F6F6F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Hospital initiatives continue on an all payer basis, with global budgets used as one tool for alignment with other providers.  Non-hospital initiatives build on common principles and measures.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Flowchart: Stored Data 36"/>
          <p:cNvSpPr/>
          <p:nvPr/>
        </p:nvSpPr>
        <p:spPr>
          <a:xfrm rot="1932818">
            <a:off x="376238" y="538163"/>
            <a:ext cx="830262" cy="1555750"/>
          </a:xfrm>
          <a:prstGeom prst="flowChartOnlineStorag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15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CY 2014 All-Payer Model Results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 3" panose="05040102010807070707" pitchFamily="18" charset="2"/>
              <a:buNone/>
              <a:defRPr/>
            </a:pPr>
            <a:r>
              <a:rPr lang="en-US" altLang="en-US" sz="2800" b="1" i="1" dirty="0" smtClean="0">
                <a:solidFill>
                  <a:srgbClr val="002060"/>
                </a:solidFill>
              </a:rPr>
              <a:t>Good initial results but complex transformation ahead</a:t>
            </a:r>
          </a:p>
          <a:p>
            <a:pPr eaLnBrk="1" hangingPunct="1">
              <a:defRPr/>
            </a:pPr>
            <a:r>
              <a:rPr lang="en-US" altLang="en-US" dirty="0" smtClean="0"/>
              <a:t>All hospitals on global budgets</a:t>
            </a:r>
            <a:r>
              <a:rPr lang="en-US" altLang="en-US" dirty="0"/>
              <a:t>,</a:t>
            </a:r>
            <a:r>
              <a:rPr lang="en-US" altLang="en-US" dirty="0" smtClean="0"/>
              <a:t> ~95% of revenues</a:t>
            </a:r>
          </a:p>
          <a:p>
            <a:pPr>
              <a:defRPr/>
            </a:pPr>
            <a:r>
              <a:rPr lang="en-US" altLang="en-US" dirty="0" smtClean="0"/>
              <a:t>All Payer hospital revenue growth was contained to 1.47%, compared to the 3.58% per capita ceiling</a:t>
            </a:r>
          </a:p>
          <a:p>
            <a:pPr>
              <a:defRPr/>
            </a:pPr>
            <a:r>
              <a:rPr lang="en-US" altLang="en-US" dirty="0" smtClean="0"/>
              <a:t>Medicare hospital savings of $116 million were achieved toward the $330 million five year requirement</a:t>
            </a:r>
          </a:p>
          <a:p>
            <a:pPr eaLnBrk="1" hangingPunct="1">
              <a:defRPr/>
            </a:pPr>
            <a:r>
              <a:rPr lang="en-US" altLang="en-US" dirty="0" smtClean="0"/>
              <a:t>Rate of hospital acquired conditions declined by 28% </a:t>
            </a:r>
          </a:p>
          <a:p>
            <a:pPr eaLnBrk="1" hangingPunct="1">
              <a:defRPr/>
            </a:pPr>
            <a:r>
              <a:rPr lang="en-US" altLang="en-US" dirty="0" smtClean="0"/>
              <a:t>Percent readmissions declined by 4.5%, faster than the national declines for Medicare</a:t>
            </a:r>
            <a:endParaRPr lang="en-US" altLang="en-US" dirty="0"/>
          </a:p>
          <a:p>
            <a:pPr lvl="1" eaLnBrk="1" hangingPunct="1"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27265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" name="Diagram 77"/>
          <p:cNvGraphicFramePr/>
          <p:nvPr/>
        </p:nvGraphicFramePr>
        <p:xfrm>
          <a:off x="1712256" y="1506791"/>
          <a:ext cx="4611655" cy="4693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7343775" y="1803400"/>
            <a:ext cx="1670050" cy="20097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300" b="1" dirty="0">
                <a:solidFill>
                  <a:srgbClr val="000000"/>
                </a:solidFill>
                <a:latin typeface="Calibri" panose="020F0502020204030204" pitchFamily="34" charset="0"/>
              </a:rPr>
              <a:t>Care plans, support services, case management, new models, and other interventions for individuals with significant demands on health care resources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36538" y="2416175"/>
            <a:ext cx="1676400" cy="334645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300" b="1" dirty="0">
                <a:solidFill>
                  <a:srgbClr val="000000"/>
                </a:solidFill>
                <a:latin typeface="Calibri" panose="020F0502020204030204" pitchFamily="34" charset="0"/>
              </a:rPr>
              <a:t>Address modifiable risks and integrate and coordinate care, develop advanced patient-centered medical homes, primary care disease management, public health, and social service supports, and integrated specialty care</a:t>
            </a:r>
          </a:p>
        </p:txBody>
      </p:sp>
      <p:sp>
        <p:nvSpPr>
          <p:cNvPr id="84997" name="Text Box 11"/>
          <p:cNvSpPr txBox="1">
            <a:spLocks noChangeArrowheads="1"/>
          </p:cNvSpPr>
          <p:nvPr/>
        </p:nvSpPr>
        <p:spPr bwMode="auto">
          <a:xfrm>
            <a:off x="7418388" y="4592638"/>
            <a:ext cx="1481137" cy="1087437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300" b="1" dirty="0">
                <a:solidFill>
                  <a:srgbClr val="000000"/>
                </a:solidFill>
                <a:latin typeface="Calibri" panose="020F0502020204030204" pitchFamily="34" charset="0"/>
              </a:rPr>
              <a:t>Promote and maintain health (e.g. via patient-centered medical homes)</a:t>
            </a:r>
          </a:p>
        </p:txBody>
      </p:sp>
      <p:sp>
        <p:nvSpPr>
          <p:cNvPr id="84998" name="Left Brace 11"/>
          <p:cNvSpPr>
            <a:spLocks/>
          </p:cNvSpPr>
          <p:nvPr/>
        </p:nvSpPr>
        <p:spPr bwMode="auto">
          <a:xfrm flipH="1">
            <a:off x="7124700" y="1512888"/>
            <a:ext cx="182563" cy="1587500"/>
          </a:xfrm>
          <a:prstGeom prst="leftBrace">
            <a:avLst>
              <a:gd name="adj1" fmla="val 8253"/>
              <a:gd name="adj2" fmla="val 50000"/>
            </a:avLst>
          </a:prstGeom>
          <a:noFill/>
          <a:ln w="9525">
            <a:solidFill>
              <a:srgbClr val="4579B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4999" name="Left Brace 12"/>
          <p:cNvSpPr>
            <a:spLocks/>
          </p:cNvSpPr>
          <p:nvPr/>
        </p:nvSpPr>
        <p:spPr bwMode="auto">
          <a:xfrm>
            <a:off x="1865313" y="2514600"/>
            <a:ext cx="165100" cy="2400300"/>
          </a:xfrm>
          <a:prstGeom prst="leftBrace">
            <a:avLst>
              <a:gd name="adj1" fmla="val 8279"/>
              <a:gd name="adj2" fmla="val 50000"/>
            </a:avLst>
          </a:prstGeom>
          <a:noFill/>
          <a:ln w="9525">
            <a:solidFill>
              <a:srgbClr val="4579B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5000" name="Left Brace 12"/>
          <p:cNvSpPr>
            <a:spLocks/>
          </p:cNvSpPr>
          <p:nvPr/>
        </p:nvSpPr>
        <p:spPr bwMode="auto">
          <a:xfrm flipH="1">
            <a:off x="7140575" y="3876675"/>
            <a:ext cx="223838" cy="2298700"/>
          </a:xfrm>
          <a:prstGeom prst="leftBrace">
            <a:avLst>
              <a:gd name="adj1" fmla="val 8273"/>
              <a:gd name="adj2" fmla="val 50000"/>
            </a:avLst>
          </a:prstGeom>
          <a:noFill/>
          <a:ln w="9525">
            <a:solidFill>
              <a:srgbClr val="4579B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6" name="Oval 85"/>
          <p:cNvSpPr>
            <a:spLocks noChangeArrowheads="1"/>
          </p:cNvSpPr>
          <p:nvPr/>
        </p:nvSpPr>
        <p:spPr bwMode="auto">
          <a:xfrm>
            <a:off x="7343775" y="1365250"/>
            <a:ext cx="446088" cy="428625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prstClr val="white"/>
                </a:solidFill>
                <a:latin typeface="+mn-lt"/>
                <a:ea typeface="+mn-ea"/>
              </a:rPr>
              <a:t>A</a:t>
            </a:r>
          </a:p>
        </p:txBody>
      </p:sp>
      <p:sp>
        <p:nvSpPr>
          <p:cNvPr id="89" name="Oval 88"/>
          <p:cNvSpPr>
            <a:spLocks noChangeArrowheads="1"/>
          </p:cNvSpPr>
          <p:nvPr/>
        </p:nvSpPr>
        <p:spPr bwMode="auto">
          <a:xfrm>
            <a:off x="123825" y="1979613"/>
            <a:ext cx="427038" cy="42703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prstClr val="white"/>
                </a:solidFill>
                <a:latin typeface="+mn-lt"/>
                <a:ea typeface="+mn-ea"/>
              </a:rPr>
              <a:t>B</a:t>
            </a:r>
          </a:p>
        </p:txBody>
      </p:sp>
      <p:sp>
        <p:nvSpPr>
          <p:cNvPr id="92" name="Oval 91"/>
          <p:cNvSpPr>
            <a:spLocks noChangeArrowheads="1"/>
          </p:cNvSpPr>
          <p:nvPr/>
        </p:nvSpPr>
        <p:spPr bwMode="auto">
          <a:xfrm>
            <a:off x="7362825" y="4164013"/>
            <a:ext cx="427038" cy="428625"/>
          </a:xfrm>
          <a:prstGeom prst="ellipse">
            <a:avLst/>
          </a:prstGeom>
          <a:solidFill>
            <a:srgbClr val="17375E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chemeClr val="bg1"/>
                </a:solidFill>
                <a:latin typeface="+mn-lt"/>
                <a:ea typeface="+mn-ea"/>
              </a:rPr>
              <a:t>C</a:t>
            </a:r>
          </a:p>
        </p:txBody>
      </p:sp>
      <p:sp>
        <p:nvSpPr>
          <p:cNvPr id="85004" name="TextBox 2"/>
          <p:cNvSpPr txBox="1">
            <a:spLocks noChangeArrowheads="1"/>
          </p:cNvSpPr>
          <p:nvPr/>
        </p:nvSpPr>
        <p:spPr bwMode="auto">
          <a:xfrm>
            <a:off x="3538538" y="2233613"/>
            <a:ext cx="958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High need/</a:t>
            </a:r>
          </a:p>
          <a:p>
            <a:pPr algn="ctr"/>
            <a:r>
              <a:rPr lang="en-US" altLang="en-US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complex</a:t>
            </a:r>
          </a:p>
        </p:txBody>
      </p:sp>
      <p:sp>
        <p:nvSpPr>
          <p:cNvPr id="85005" name="TextBox 94"/>
          <p:cNvSpPr txBox="1">
            <a:spLocks noChangeArrowheads="1"/>
          </p:cNvSpPr>
          <p:nvPr/>
        </p:nvSpPr>
        <p:spPr bwMode="auto">
          <a:xfrm>
            <a:off x="3190875" y="2919413"/>
            <a:ext cx="16065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Chronically ill  but at high risk to be high need</a:t>
            </a:r>
          </a:p>
        </p:txBody>
      </p:sp>
      <p:sp>
        <p:nvSpPr>
          <p:cNvPr id="85006" name="Title 3"/>
          <p:cNvSpPr txBox="1">
            <a:spLocks/>
          </p:cNvSpPr>
          <p:nvPr/>
        </p:nvSpPr>
        <p:spPr bwMode="auto">
          <a:xfrm>
            <a:off x="390525" y="127000"/>
            <a:ext cx="827405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/>
            <a:r>
              <a:rPr lang="en-US" altLang="en-US" sz="2000" dirty="0">
                <a:solidFill>
                  <a:srgbClr val="464653"/>
                </a:solidFill>
                <a:latin typeface="Bookman Old Style" panose="02050604050505020204" pitchFamily="18" charset="0"/>
              </a:rPr>
              <a:t>Core Approach--Tailoring Care Delivery to Persons’ </a:t>
            </a:r>
            <a:r>
              <a:rPr lang="en-US" altLang="en-US" sz="2000" dirty="0" smtClean="0">
                <a:solidFill>
                  <a:srgbClr val="464653"/>
                </a:solidFill>
                <a:latin typeface="Bookman Old Style" panose="02050604050505020204" pitchFamily="18" charset="0"/>
              </a:rPr>
              <a:t>Needs. Balanced approached between short and long term investments</a:t>
            </a:r>
            <a:endParaRPr lang="en-US" altLang="en-US" sz="2000" dirty="0">
              <a:solidFill>
                <a:srgbClr val="464653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85007" name="TextBox 1"/>
          <p:cNvSpPr txBox="1">
            <a:spLocks noChangeArrowheads="1"/>
          </p:cNvSpPr>
          <p:nvPr/>
        </p:nvSpPr>
        <p:spPr bwMode="auto">
          <a:xfrm>
            <a:off x="4527550" y="2020888"/>
            <a:ext cx="8350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40 K</a:t>
            </a:r>
          </a:p>
        </p:txBody>
      </p:sp>
      <p:sp>
        <p:nvSpPr>
          <p:cNvPr id="85008" name="TextBox 16"/>
          <p:cNvSpPr txBox="1">
            <a:spLocks noChangeArrowheads="1"/>
          </p:cNvSpPr>
          <p:nvPr/>
        </p:nvSpPr>
        <p:spPr bwMode="auto">
          <a:xfrm>
            <a:off x="5054600" y="2941638"/>
            <a:ext cx="11858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&gt;200 K</a:t>
            </a:r>
          </a:p>
        </p:txBody>
      </p:sp>
    </p:spTree>
    <p:extLst>
      <p:ext uri="{BB962C8B-B14F-4D97-AF65-F5344CB8AC3E}">
        <p14:creationId xmlns:p14="http://schemas.microsoft.com/office/powerpoint/2010/main" val="36128588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900" dirty="0" smtClean="0"/>
              <a:t>The Next Steps Needed for Maryland—Care Improvements that Reduce Hospitalizations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7763"/>
            <a:ext cx="8229600" cy="5075237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2800" dirty="0" smtClean="0"/>
              <a:t>Fully implement care coordination to scale, first for complex and high needs patients</a:t>
            </a:r>
          </a:p>
          <a:p>
            <a:pPr lvl="1" eaLnBrk="1" hangingPunct="1"/>
            <a:r>
              <a:rPr lang="en-US" altLang="en-US" sz="2400" b="1" dirty="0" smtClean="0">
                <a:solidFill>
                  <a:srgbClr val="FF0000"/>
                </a:solidFill>
              </a:rPr>
              <a:t>Intense focus on Medicare and dual eligible, where supports are immature</a:t>
            </a:r>
          </a:p>
          <a:p>
            <a:pPr eaLnBrk="1" hangingPunct="1"/>
            <a:r>
              <a:rPr lang="en-US" altLang="en-US" sz="2800" dirty="0" smtClean="0"/>
              <a:t>Organize and engage consumers, primary care, long-term care, and other providers in care coordination and chronic care management</a:t>
            </a:r>
          </a:p>
          <a:p>
            <a:pPr lvl="1" eaLnBrk="1" hangingPunct="1"/>
            <a:r>
              <a:rPr lang="en-US" altLang="en-US" sz="2400" dirty="0" smtClean="0"/>
              <a:t>Build on growing Primary </a:t>
            </a:r>
            <a:r>
              <a:rPr lang="en-US" altLang="en-US" sz="2400" dirty="0"/>
              <a:t>M</a:t>
            </a:r>
            <a:r>
              <a:rPr lang="en-US" altLang="en-US" sz="2400" dirty="0" smtClean="0"/>
              <a:t>edical Home Models and Accountable Case Organizations, global budgets and geographic areas, and Medicare Chronic Care Management fees </a:t>
            </a:r>
          </a:p>
          <a:p>
            <a:pPr lvl="1">
              <a:lnSpc>
                <a:spcPct val="90000"/>
              </a:lnSpc>
            </a:pPr>
            <a:r>
              <a:rPr lang="en-US" altLang="en-US" sz="2500" dirty="0"/>
              <a:t>Ensure focus on qualified Alternative Payment Models for physicians and other providers to optimize payment levels under M</a:t>
            </a:r>
            <a:r>
              <a:rPr lang="en-US" altLang="en-US" sz="2500" dirty="0" smtClean="0"/>
              <a:t>edicare physician payment rules (MACRA legislation)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Optimize </a:t>
            </a:r>
            <a:r>
              <a:rPr lang="en-US" altLang="en-US" dirty="0"/>
              <a:t>acute/post-acute</a:t>
            </a:r>
          </a:p>
          <a:p>
            <a:pPr lvl="1" eaLnBrk="1" hangingPunct="1"/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0355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>
          <a:xfrm>
            <a:off x="457200" y="85725"/>
            <a:ext cx="8229600" cy="990600"/>
          </a:xfrm>
        </p:spPr>
        <p:txBody>
          <a:bodyPr/>
          <a:lstStyle/>
          <a:p>
            <a:r>
              <a:rPr lang="en-US" altLang="en-US" sz="3000" dirty="0" smtClean="0"/>
              <a:t>Transformation</a:t>
            </a:r>
            <a:r>
              <a:rPr lang="en-US" altLang="en-US" dirty="0" smtClean="0">
                <a:solidFill>
                  <a:srgbClr val="473A35"/>
                </a:solidFill>
              </a:rPr>
              <a:t> Planning in 2015</a:t>
            </a:r>
            <a:endParaRPr lang="en-US" altLang="en-US" dirty="0" smtClean="0"/>
          </a:p>
        </p:txBody>
      </p:sp>
      <p:sp>
        <p:nvSpPr>
          <p:cNvPr id="7782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altLang="en-US" dirty="0" smtClean="0"/>
              <a:t>Funding provided in rates for focus on reducing potentially avoidable utilization (PAU)</a:t>
            </a:r>
          </a:p>
          <a:p>
            <a:r>
              <a:rPr lang="en-US" altLang="en-US" dirty="0" smtClean="0"/>
              <a:t>Hospital and Partnerships reports</a:t>
            </a:r>
          </a:p>
          <a:p>
            <a:pPr lvl="1"/>
            <a:r>
              <a:rPr lang="en-US" altLang="en-US" dirty="0" smtClean="0"/>
              <a:t>Hospital FY 2014 and FY 2015 reports for investments to reduce PAU</a:t>
            </a:r>
          </a:p>
          <a:p>
            <a:pPr lvl="1"/>
            <a:r>
              <a:rPr lang="en-US" altLang="en-US" dirty="0" smtClean="0"/>
              <a:t>Eight regional partnership plans filed</a:t>
            </a:r>
          </a:p>
          <a:p>
            <a:pPr lvl="1"/>
            <a:r>
              <a:rPr lang="en-US" altLang="en-US" dirty="0" smtClean="0"/>
              <a:t>System Transformation Plans filed by all hospitals</a:t>
            </a:r>
          </a:p>
          <a:p>
            <a:pPr lvl="1"/>
            <a:r>
              <a:rPr lang="en-US" altLang="en-US" dirty="0" smtClean="0"/>
              <a:t>Twenty-two Implementation proposals filed </a:t>
            </a:r>
          </a:p>
          <a:p>
            <a:r>
              <a:rPr lang="en-US" altLang="en-US" dirty="0" smtClean="0"/>
              <a:t>HSCRC and other reviewers, including consultants, assessing reports and plans</a:t>
            </a:r>
          </a:p>
        </p:txBody>
      </p:sp>
    </p:spTree>
    <p:extLst>
      <p:ext uri="{BB962C8B-B14F-4D97-AF65-F5344CB8AC3E}">
        <p14:creationId xmlns:p14="http://schemas.microsoft.com/office/powerpoint/2010/main" val="6453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Maryland’s Hypothesis</a:t>
            </a:r>
            <a:endParaRPr lang="en-US" sz="4000" dirty="0"/>
          </a:p>
        </p:txBody>
      </p:sp>
      <p:sp>
        <p:nvSpPr>
          <p:cNvPr id="10" name="Rectangle 9"/>
          <p:cNvSpPr/>
          <p:nvPr/>
        </p:nvSpPr>
        <p:spPr>
          <a:xfrm>
            <a:off x="4337688" y="1600200"/>
            <a:ext cx="4120512" cy="2362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40470" y="1977097"/>
            <a:ext cx="4093930" cy="411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 Enhance Patient Experience</a:t>
            </a:r>
            <a:endParaRPr lang="en-US" sz="20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40470" y="2543731"/>
            <a:ext cx="3658406" cy="411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 Better Population Health</a:t>
            </a:r>
            <a:endParaRPr lang="en-US" sz="20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40470" y="3166287"/>
            <a:ext cx="3571301" cy="411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 Lower Total Cost of Care</a:t>
            </a:r>
            <a:endParaRPr lang="en-US" sz="2000" dirty="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800" y="1915792"/>
            <a:ext cx="2063418" cy="1879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Maryland’s All Payer Model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860548" y="2419955"/>
            <a:ext cx="1402146" cy="861483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4648200"/>
            <a:ext cx="7772400" cy="1211997"/>
          </a:xfrm>
          <a:prstGeom prst="rect">
            <a:avLst/>
          </a:prstGeom>
          <a:noFill/>
        </p:spPr>
        <p:txBody>
          <a:bodyPr wrap="square" rtlCol="0">
            <a:normAutofit fontScale="25000" lnSpcReduction="20000"/>
          </a:bodyPr>
          <a:lstStyle/>
          <a:p>
            <a:r>
              <a:rPr lang="en-US" sz="8000" b="1" dirty="0">
                <a:solidFill>
                  <a:srgbClr val="254B8E"/>
                </a:solidFill>
                <a:latin typeface="+mj-lt"/>
                <a:ea typeface="+mj-ea"/>
                <a:cs typeface="+mj-cs"/>
              </a:rPr>
              <a:t>An all payer system that is accountable for the total cost of care on a per capita basis is an effective model for establishing policies and incentives to drive system progress toward achieving the </a:t>
            </a:r>
            <a:r>
              <a:rPr lang="en-US" sz="8000" b="1" dirty="0" smtClean="0">
                <a:solidFill>
                  <a:srgbClr val="254B8E"/>
                </a:solidFill>
                <a:latin typeface="+mj-lt"/>
                <a:ea typeface="+mj-ea"/>
                <a:cs typeface="+mj-cs"/>
              </a:rPr>
              <a:t>Three </a:t>
            </a:r>
            <a:r>
              <a:rPr lang="en-US" sz="8000" b="1" dirty="0">
                <a:solidFill>
                  <a:srgbClr val="254B8E"/>
                </a:solidFill>
                <a:latin typeface="+mj-lt"/>
                <a:ea typeface="+mj-ea"/>
                <a:cs typeface="+mj-cs"/>
              </a:rPr>
              <a:t>P</a:t>
            </a:r>
            <a:r>
              <a:rPr lang="en-US" sz="8000" b="1" dirty="0" smtClean="0">
                <a:solidFill>
                  <a:srgbClr val="254B8E"/>
                </a:solidFill>
                <a:latin typeface="+mj-lt"/>
                <a:ea typeface="+mj-ea"/>
                <a:cs typeface="+mj-cs"/>
              </a:rPr>
              <a:t>art </a:t>
            </a:r>
            <a:r>
              <a:rPr lang="en-US" sz="8000" b="1" dirty="0">
                <a:solidFill>
                  <a:srgbClr val="254B8E"/>
                </a:solidFill>
                <a:latin typeface="+mj-lt"/>
                <a:ea typeface="+mj-ea"/>
                <a:cs typeface="+mj-cs"/>
              </a:rPr>
              <a:t>A</a:t>
            </a:r>
            <a:r>
              <a:rPr lang="en-US" sz="8000" b="1" dirty="0" smtClean="0">
                <a:solidFill>
                  <a:srgbClr val="254B8E"/>
                </a:solidFill>
                <a:latin typeface="+mj-lt"/>
                <a:ea typeface="+mj-ea"/>
                <a:cs typeface="+mj-cs"/>
              </a:rPr>
              <a:t>im</a:t>
            </a:r>
            <a:r>
              <a:rPr lang="en-US" sz="8000" dirty="0">
                <a:solidFill>
                  <a:srgbClr val="0000FF"/>
                </a:solidFill>
                <a:latin typeface="+mn-lt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1370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 smtClean="0"/>
              <a:t>Statewide HIE Infrastructure (CRISP) to Support Care Redesign in Progress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58750" y="2406650"/>
            <a:ext cx="1374775" cy="3427413"/>
          </a:xfrm>
          <a:prstGeom prst="roundRect">
            <a:avLst/>
          </a:prstGeom>
          <a:solidFill>
            <a:srgbClr val="EAE6DE"/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anchor="ctr"/>
          <a:lstStyle>
            <a:lvl1pPr marL="2857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1200" dirty="0"/>
              <a:t>Risk stratified patient analysis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200" dirty="0"/>
              <a:t>Care profile view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200" dirty="0"/>
              <a:t>Care management tools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200" dirty="0"/>
              <a:t>Notifications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200" dirty="0"/>
              <a:t>New clinical data feeds for care management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200" dirty="0"/>
              <a:t>Performance metrics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200" dirty="0"/>
              <a:t>Consent management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15900" y="1531938"/>
            <a:ext cx="1271588" cy="857250"/>
          </a:xfrm>
          <a:prstGeom prst="roundRect">
            <a:avLst/>
          </a:prstGeom>
          <a:solidFill>
            <a:srgbClr val="002060"/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600" dirty="0">
                <a:solidFill>
                  <a:srgbClr val="FFFFFF"/>
                </a:solidFill>
              </a:rPr>
              <a:t>Care Managers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693863" y="1550988"/>
            <a:ext cx="1290637" cy="857250"/>
          </a:xfrm>
          <a:prstGeom prst="roundRect">
            <a:avLst/>
          </a:prstGeom>
          <a:solidFill>
            <a:srgbClr val="002060"/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Clinicians Point-of-Care	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197225" y="1536700"/>
            <a:ext cx="1292225" cy="857250"/>
          </a:xfrm>
          <a:prstGeom prst="roundRect">
            <a:avLst/>
          </a:prstGeom>
          <a:solidFill>
            <a:srgbClr val="002060"/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600" dirty="0">
                <a:solidFill>
                  <a:srgbClr val="FFFFFF"/>
                </a:solidFill>
              </a:rPr>
              <a:t>LTC/HH/</a:t>
            </a:r>
          </a:p>
          <a:p>
            <a:pPr algn="ctr"/>
            <a:r>
              <a:rPr lang="en-US" altLang="en-US" sz="1600" dirty="0">
                <a:solidFill>
                  <a:srgbClr val="FFFFFF"/>
                </a:solidFill>
              </a:rPr>
              <a:t>Other Providers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635500" y="1547813"/>
            <a:ext cx="1265238" cy="858837"/>
          </a:xfrm>
          <a:prstGeom prst="roundRect">
            <a:avLst/>
          </a:prstGeom>
          <a:solidFill>
            <a:srgbClr val="002060"/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600" dirty="0">
                <a:solidFill>
                  <a:srgbClr val="FFFFFF"/>
                </a:solidFill>
              </a:rPr>
              <a:t>Public Officials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088063" y="1538288"/>
            <a:ext cx="1292225" cy="858837"/>
          </a:xfrm>
          <a:prstGeom prst="roundRect">
            <a:avLst/>
          </a:prstGeom>
          <a:solidFill>
            <a:srgbClr val="002060"/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ACO, PCMH, Other Payers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586663" y="1538288"/>
            <a:ext cx="1296987" cy="858837"/>
          </a:xfrm>
          <a:prstGeom prst="roundRect">
            <a:avLst/>
          </a:prstGeom>
          <a:solidFill>
            <a:srgbClr val="002060"/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Patients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687513" y="2406650"/>
            <a:ext cx="1371600" cy="3417888"/>
          </a:xfrm>
          <a:prstGeom prst="roundRect">
            <a:avLst/>
          </a:prstGeom>
          <a:solidFill>
            <a:srgbClr val="EAE6DE"/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anchor="ctr"/>
          <a:lstStyle>
            <a:lvl1pPr marL="2857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1200" dirty="0"/>
              <a:t>Richer clinical query portal information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200" dirty="0"/>
              <a:t>Care profile view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200" dirty="0"/>
              <a:t>Notifications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200" dirty="0"/>
              <a:t>In-context alerts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200" dirty="0"/>
              <a:t>Care alerts receive &amp; create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200" dirty="0"/>
              <a:t>Consent management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2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1200" dirty="0"/>
          </a:p>
          <a:p>
            <a:pPr>
              <a:buFont typeface="Arial" panose="020B0604020202020204" pitchFamily="34" charset="0"/>
              <a:buChar char="•"/>
            </a:pPr>
            <a:endParaRPr lang="en-US" altLang="en-US" sz="1200" dirty="0"/>
          </a:p>
          <a:p>
            <a:pPr>
              <a:buFont typeface="Arial" panose="020B0604020202020204" pitchFamily="34" charset="0"/>
              <a:buChar char="•"/>
            </a:pPr>
            <a:endParaRPr lang="en-US" altLang="en-US" sz="1200" dirty="0"/>
          </a:p>
        </p:txBody>
      </p:sp>
      <p:sp>
        <p:nvSpPr>
          <p:cNvPr id="24" name="Rounded Rectangle 23"/>
          <p:cNvSpPr/>
          <p:nvPr/>
        </p:nvSpPr>
        <p:spPr>
          <a:xfrm>
            <a:off x="3208338" y="2406650"/>
            <a:ext cx="1308100" cy="3386138"/>
          </a:xfrm>
          <a:prstGeom prst="roundRect">
            <a:avLst/>
          </a:prstGeom>
          <a:solidFill>
            <a:srgbClr val="EAE6DE"/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anchor="ctr"/>
          <a:lstStyle>
            <a:lvl1pPr marL="2857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1200" dirty="0"/>
              <a:t>Richer clinical query portal information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200" dirty="0"/>
              <a:t>Care profile view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200" dirty="0"/>
              <a:t>Performance metrics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200" dirty="0"/>
              <a:t>Consent management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1200" dirty="0"/>
          </a:p>
          <a:p>
            <a:pPr>
              <a:buFont typeface="Arial" panose="020B0604020202020204" pitchFamily="34" charset="0"/>
              <a:buChar char="•"/>
            </a:pPr>
            <a:endParaRPr lang="en-US" altLang="en-US" sz="1200" dirty="0"/>
          </a:p>
          <a:p>
            <a:pPr>
              <a:buFont typeface="Arial" panose="020B0604020202020204" pitchFamily="34" charset="0"/>
              <a:buChar char="•"/>
            </a:pPr>
            <a:endParaRPr lang="en-US" altLang="en-US" sz="1200" dirty="0"/>
          </a:p>
          <a:p>
            <a:pPr>
              <a:buFont typeface="Arial" panose="020B0604020202020204" pitchFamily="34" charset="0"/>
              <a:buChar char="•"/>
            </a:pPr>
            <a:endParaRPr lang="en-US" altLang="en-US" sz="1200" dirty="0"/>
          </a:p>
          <a:p>
            <a:pPr>
              <a:buFont typeface="Arial" panose="020B0604020202020204" pitchFamily="34" charset="0"/>
              <a:buChar char="•"/>
            </a:pPr>
            <a:endParaRPr lang="en-US" altLang="en-US" sz="1200" dirty="0"/>
          </a:p>
          <a:p>
            <a:pPr>
              <a:buFont typeface="Arial" panose="020B0604020202020204" pitchFamily="34" charset="0"/>
              <a:buChar char="•"/>
            </a:pPr>
            <a:endParaRPr lang="en-US" altLang="en-US" sz="1200" dirty="0"/>
          </a:p>
          <a:p>
            <a:pPr>
              <a:buFont typeface="Arial" panose="020B0604020202020204" pitchFamily="34" charset="0"/>
              <a:buChar char="•"/>
            </a:pPr>
            <a:endParaRPr lang="en-US" altLang="en-US" sz="1200" dirty="0"/>
          </a:p>
          <a:p>
            <a:pPr>
              <a:buFont typeface="Arial" panose="020B0604020202020204" pitchFamily="34" charset="0"/>
              <a:buChar char="•"/>
            </a:pPr>
            <a:endParaRPr lang="en-US" altLang="en-US" sz="1200" dirty="0"/>
          </a:p>
        </p:txBody>
      </p:sp>
      <p:sp>
        <p:nvSpPr>
          <p:cNvPr id="25" name="Rounded Rectangle 24"/>
          <p:cNvSpPr/>
          <p:nvPr/>
        </p:nvSpPr>
        <p:spPr>
          <a:xfrm>
            <a:off x="4651375" y="2397125"/>
            <a:ext cx="1236663" cy="3386138"/>
          </a:xfrm>
          <a:prstGeom prst="roundRect">
            <a:avLst/>
          </a:prstGeom>
          <a:solidFill>
            <a:srgbClr val="EAE6DE"/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anchor="ctr"/>
          <a:lstStyle>
            <a:lvl1pPr marL="2857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1200" dirty="0"/>
              <a:t>Performance metrics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200" dirty="0"/>
              <a:t>Statewide &amp; regional analytics</a:t>
            </a:r>
          </a:p>
          <a:p>
            <a:endParaRPr lang="en-US" altLang="en-US" sz="1200" dirty="0"/>
          </a:p>
          <a:p>
            <a:pPr>
              <a:buFont typeface="Arial" panose="020B0604020202020204" pitchFamily="34" charset="0"/>
              <a:buChar char="•"/>
            </a:pPr>
            <a:endParaRPr lang="en-US" altLang="en-US" sz="1200" dirty="0"/>
          </a:p>
          <a:p>
            <a:pPr>
              <a:buFont typeface="Arial" panose="020B0604020202020204" pitchFamily="34" charset="0"/>
              <a:buChar char="•"/>
            </a:pPr>
            <a:endParaRPr lang="en-US" altLang="en-US" sz="1200" dirty="0"/>
          </a:p>
          <a:p>
            <a:pPr>
              <a:buFont typeface="Arial" panose="020B0604020202020204" pitchFamily="34" charset="0"/>
              <a:buChar char="•"/>
            </a:pPr>
            <a:endParaRPr lang="en-US" altLang="en-US" sz="1200" dirty="0"/>
          </a:p>
          <a:p>
            <a:pPr>
              <a:buFont typeface="Arial" panose="020B0604020202020204" pitchFamily="34" charset="0"/>
              <a:buChar char="•"/>
            </a:pPr>
            <a:endParaRPr lang="en-US" altLang="en-US" sz="1200" dirty="0"/>
          </a:p>
          <a:p>
            <a:pPr>
              <a:buFont typeface="Arial" panose="020B0604020202020204" pitchFamily="34" charset="0"/>
              <a:buChar char="•"/>
            </a:pPr>
            <a:endParaRPr lang="en-US" altLang="en-US" sz="1200" dirty="0"/>
          </a:p>
          <a:p>
            <a:pPr>
              <a:buFont typeface="Arial" panose="020B0604020202020204" pitchFamily="34" charset="0"/>
              <a:buChar char="•"/>
            </a:pPr>
            <a:endParaRPr lang="en-US" altLang="en-US" sz="1200" dirty="0"/>
          </a:p>
          <a:p>
            <a:pPr>
              <a:buFont typeface="Arial" panose="020B0604020202020204" pitchFamily="34" charset="0"/>
              <a:buChar char="•"/>
            </a:pPr>
            <a:endParaRPr lang="en-US" altLang="en-US" sz="1200" dirty="0"/>
          </a:p>
          <a:p>
            <a:pPr>
              <a:buFont typeface="Arial" panose="020B0604020202020204" pitchFamily="34" charset="0"/>
              <a:buChar char="•"/>
            </a:pPr>
            <a:endParaRPr lang="en-US" altLang="en-US" sz="1200" dirty="0"/>
          </a:p>
          <a:p>
            <a:pPr>
              <a:buFont typeface="Arial" panose="020B0604020202020204" pitchFamily="34" charset="0"/>
              <a:buChar char="•"/>
            </a:pPr>
            <a:endParaRPr lang="en-US" altLang="en-US" sz="1200" dirty="0"/>
          </a:p>
          <a:p>
            <a:pPr>
              <a:buFont typeface="Arial" panose="020B0604020202020204" pitchFamily="34" charset="0"/>
              <a:buChar char="•"/>
            </a:pPr>
            <a:endParaRPr lang="en-US" altLang="en-US" sz="1200" dirty="0"/>
          </a:p>
          <a:p>
            <a:pPr>
              <a:buFont typeface="Arial" panose="020B0604020202020204" pitchFamily="34" charset="0"/>
              <a:buChar char="•"/>
            </a:pPr>
            <a:endParaRPr lang="en-US" altLang="en-US" sz="1200" dirty="0"/>
          </a:p>
        </p:txBody>
      </p:sp>
      <p:sp>
        <p:nvSpPr>
          <p:cNvPr id="26" name="Rounded Rectangle 25"/>
          <p:cNvSpPr/>
          <p:nvPr/>
        </p:nvSpPr>
        <p:spPr>
          <a:xfrm>
            <a:off x="6029325" y="2406650"/>
            <a:ext cx="1374775" cy="3386138"/>
          </a:xfrm>
          <a:prstGeom prst="roundRect">
            <a:avLst/>
          </a:prstGeom>
          <a:solidFill>
            <a:srgbClr val="EAE6DE"/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anchor="ctr"/>
          <a:lstStyle>
            <a:lvl1pPr marL="2857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1200" dirty="0"/>
              <a:t>Risk stratified patient analysis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200" dirty="0"/>
              <a:t>Care profile view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200" dirty="0"/>
              <a:t>Care management tools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200" dirty="0"/>
              <a:t>Notifications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200" dirty="0"/>
              <a:t>New clinical data feeds for care management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200" dirty="0"/>
              <a:t>Performance metrics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200" dirty="0"/>
              <a:t>Consent management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542213" y="2397125"/>
            <a:ext cx="1377950" cy="3395663"/>
          </a:xfrm>
          <a:prstGeom prst="roundRect">
            <a:avLst/>
          </a:prstGeom>
          <a:solidFill>
            <a:srgbClr val="EAE6DE"/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anchor="ctr"/>
          <a:lstStyle>
            <a:lvl1pPr marL="2857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1200" dirty="0"/>
              <a:t>Control of health data consent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200" dirty="0"/>
              <a:t>All providers have a patient-centric understanding of their health status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1200" dirty="0"/>
          </a:p>
          <a:p>
            <a:pPr>
              <a:buFont typeface="Arial" panose="020B0604020202020204" pitchFamily="34" charset="0"/>
              <a:buChar char="•"/>
            </a:pPr>
            <a:endParaRPr lang="en-US" altLang="en-US" sz="1200" dirty="0"/>
          </a:p>
          <a:p>
            <a:pPr>
              <a:buFont typeface="Arial" panose="020B0604020202020204" pitchFamily="34" charset="0"/>
              <a:buChar char="•"/>
            </a:pPr>
            <a:endParaRPr lang="en-US" altLang="en-US" sz="1200" dirty="0"/>
          </a:p>
          <a:p>
            <a:pPr>
              <a:buFont typeface="Arial" panose="020B0604020202020204" pitchFamily="34" charset="0"/>
              <a:buChar char="•"/>
            </a:pPr>
            <a:endParaRPr lang="en-US" altLang="en-US" sz="1200" dirty="0"/>
          </a:p>
          <a:p>
            <a:endParaRPr lang="en-US" altLang="en-US" sz="1200" dirty="0"/>
          </a:p>
          <a:p>
            <a:pPr>
              <a:buFont typeface="Arial" panose="020B0604020202020204" pitchFamily="34" charset="0"/>
              <a:buChar char="•"/>
            </a:pPr>
            <a:endParaRPr lang="en-US" altLang="en-US" sz="1200" dirty="0"/>
          </a:p>
          <a:p>
            <a:pPr>
              <a:buFont typeface="Arial" panose="020B0604020202020204" pitchFamily="34" charset="0"/>
              <a:buChar char="•"/>
            </a:pPr>
            <a:endParaRPr lang="en-US" altLang="en-US" sz="1200" dirty="0"/>
          </a:p>
          <a:p>
            <a:pPr>
              <a:buFont typeface="Arial" panose="020B0604020202020204" pitchFamily="34" charset="0"/>
              <a:buChar char="•"/>
            </a:pPr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03451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Plans Focused on All-Payer Model Evolution </a:t>
            </a:r>
          </a:p>
        </p:txBody>
      </p:sp>
      <p:sp>
        <p:nvSpPr>
          <p:cNvPr id="7782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en-US" sz="2400" b="1" dirty="0" smtClean="0"/>
              <a:t>The existing contract requirement with CMS:  By January 2017 Maryland must submit a proposal for a new model which shall limit, at a minimum, the Medicare per beneficiary total cost of care growth rate to take effect no later than January 2019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en-US" sz="2400" dirty="0" smtClean="0"/>
              <a:t>HSCRC will focus on this effort with DHMH and stakeholders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en-US" sz="2400" dirty="0" smtClean="0"/>
              <a:t> All-Payer Model focuses on delivery system redesign as the driver of lower growth in costs</a:t>
            </a:r>
            <a:endParaRPr lang="en-US" altLang="en-US" sz="3200" dirty="0" smtClean="0"/>
          </a:p>
          <a:p>
            <a:pPr lvl="1" eaLnBrk="1" hangingPunct="1">
              <a:spcAft>
                <a:spcPts val="600"/>
              </a:spcAft>
            </a:pPr>
            <a:r>
              <a:rPr lang="en-US" altLang="en-US" sz="2400" dirty="0" smtClean="0"/>
              <a:t>HSCRC is focusing on progressing alignment models and getting data and waivers to support efforts beyond hospitals</a:t>
            </a:r>
            <a:endParaRPr lang="en-US" alt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7392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794478" y="1219200"/>
            <a:ext cx="7435121" cy="4937125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3600" dirty="0" smtClean="0"/>
              <a:t>Thank you!</a:t>
            </a:r>
          </a:p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r>
              <a:rPr lang="en-US" sz="3600" dirty="0" smtClean="0"/>
              <a:t>Sule.Gerovich@Maryland.gov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26124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Content Placeholder 5" descr="InsidePag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73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4550"/>
          </a:xfrm>
        </p:spPr>
        <p:txBody>
          <a:bodyPr/>
          <a:lstStyle/>
          <a:p>
            <a:pPr algn="ctr" eaLnBrk="1" hangingPunct="1"/>
            <a:r>
              <a:rPr lang="en-US" altLang="en-US" sz="4000" dirty="0" smtClean="0">
                <a:solidFill>
                  <a:srgbClr val="FFFFFF"/>
                </a:solidFill>
                <a:latin typeface="Myriad Pro"/>
              </a:rPr>
              <a:t>Lower Cost</a:t>
            </a:r>
          </a:p>
        </p:txBody>
      </p:sp>
      <p:pic>
        <p:nvPicPr>
          <p:cNvPr id="8197" name="Picture 6" descr="BulletBkg_LtBlu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2095500"/>
            <a:ext cx="2884487" cy="359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Box 7"/>
          <p:cNvSpPr txBox="1">
            <a:spLocks noChangeArrowheads="1"/>
          </p:cNvSpPr>
          <p:nvPr/>
        </p:nvSpPr>
        <p:spPr bwMode="auto">
          <a:xfrm>
            <a:off x="927100" y="2389188"/>
            <a:ext cx="1982788" cy="277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 smtClean="0">
                <a:solidFill>
                  <a:srgbClr val="595959"/>
                </a:solidFill>
                <a:latin typeface="Myriad Pro"/>
              </a:rPr>
              <a:t>Annual hospital </a:t>
            </a:r>
            <a:r>
              <a:rPr lang="en-US" altLang="en-US" sz="2600" smtClean="0">
                <a:solidFill>
                  <a:srgbClr val="167691"/>
                </a:solidFill>
                <a:latin typeface="Myriad Pro"/>
              </a:rPr>
              <a:t>SPENDING CAP </a:t>
            </a:r>
            <a:r>
              <a:rPr lang="en-US" altLang="en-US" sz="2600" smtClean="0">
                <a:solidFill>
                  <a:srgbClr val="595959"/>
                </a:solidFill>
                <a:latin typeface="Myriad Pro"/>
              </a:rPr>
              <a:t>− 3.58% per capita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8199" name="Picture 8" descr="BulletBkg_LtGree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093913"/>
            <a:ext cx="2886075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Box 9"/>
          <p:cNvSpPr txBox="1">
            <a:spLocks noChangeArrowheads="1"/>
          </p:cNvSpPr>
          <p:nvPr/>
        </p:nvSpPr>
        <p:spPr bwMode="auto">
          <a:xfrm>
            <a:off x="3657600" y="2343150"/>
            <a:ext cx="2136775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 dirty="0" smtClean="0">
                <a:solidFill>
                  <a:srgbClr val="595959"/>
                </a:solidFill>
                <a:latin typeface="Myriad Pro"/>
              </a:rPr>
              <a:t>Medicare </a:t>
            </a:r>
            <a:r>
              <a:rPr lang="en-US" altLang="en-US" sz="2600" dirty="0" smtClean="0">
                <a:solidFill>
                  <a:srgbClr val="167691"/>
                </a:solidFill>
                <a:latin typeface="Myriad Pro"/>
              </a:rPr>
              <a:t>SAVINGS TARGET</a:t>
            </a:r>
            <a:r>
              <a:rPr lang="en-US" altLang="en-US" sz="2600" dirty="0" smtClean="0">
                <a:solidFill>
                  <a:srgbClr val="595959"/>
                </a:solidFill>
                <a:latin typeface="Myriad Pro"/>
              </a:rPr>
              <a:t> −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 dirty="0" smtClean="0">
                <a:solidFill>
                  <a:srgbClr val="595959"/>
                </a:solidFill>
                <a:latin typeface="Myriad Pro"/>
              </a:rPr>
              <a:t>$330 million over 5 years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8201" name="Picture 10" descr="BulletBkg_LtYellow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75" y="2095500"/>
            <a:ext cx="2886075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Rectangle 11"/>
          <p:cNvSpPr>
            <a:spLocks noChangeArrowheads="1"/>
          </p:cNvSpPr>
          <p:nvPr/>
        </p:nvSpPr>
        <p:spPr bwMode="auto">
          <a:xfrm>
            <a:off x="6367463" y="2371725"/>
            <a:ext cx="2409278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 dirty="0" smtClean="0">
                <a:solidFill>
                  <a:srgbClr val="167691"/>
                </a:solidFill>
                <a:latin typeface="Myriad Pro"/>
                <a:cs typeface="Times" pitchFamily="18" charset="0"/>
              </a:rPr>
              <a:t>GROWTH</a:t>
            </a:r>
            <a:r>
              <a:rPr lang="en-US" altLang="en-US" sz="2300" dirty="0" smtClean="0">
                <a:solidFill>
                  <a:srgbClr val="595959"/>
                </a:solidFill>
                <a:latin typeface="Myriad Pro"/>
                <a:cs typeface="Times" pitchFamily="18" charset="0"/>
              </a:rPr>
              <a:t> </a:t>
            </a:r>
            <a:r>
              <a:rPr lang="en-US" altLang="en-US" sz="2600" dirty="0" smtClean="0">
                <a:solidFill>
                  <a:srgbClr val="595959"/>
                </a:solidFill>
                <a:latin typeface="Myriad Pro"/>
                <a:cs typeface="Times" pitchFamily="18" charset="0"/>
              </a:rPr>
              <a:t>in Maryland spending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 dirty="0" smtClean="0">
                <a:solidFill>
                  <a:srgbClr val="595959"/>
                </a:solidFill>
                <a:latin typeface="Myriad Pro"/>
                <a:cs typeface="Times" pitchFamily="18" charset="0"/>
              </a:rPr>
              <a:t>per capita for Medicare cannot exceed nation</a:t>
            </a:r>
            <a:endParaRPr lang="en-US" altLang="en-US" sz="2600" i="1" dirty="0" smtClean="0">
              <a:solidFill>
                <a:srgbClr val="595959"/>
              </a:solidFill>
              <a:latin typeface="Myriad Pro"/>
              <a:cs typeface="Times" pitchFamily="18" charset="0"/>
            </a:endParaRPr>
          </a:p>
        </p:txBody>
      </p:sp>
      <p:sp>
        <p:nvSpPr>
          <p:cNvPr id="8203" name="Slide Number Placeholder 3"/>
          <p:cNvSpPr txBox="1">
            <a:spLocks/>
          </p:cNvSpPr>
          <p:nvPr/>
        </p:nvSpPr>
        <p:spPr bwMode="auto">
          <a:xfrm>
            <a:off x="6826250" y="6427788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altLang="en-US" sz="1200" dirty="0" smtClean="0">
              <a:solidFill>
                <a:srgbClr val="89898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21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Content Placeholder 5" descr="InsidePag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26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4654"/>
          </a:xfrm>
        </p:spPr>
        <p:txBody>
          <a:bodyPr/>
          <a:lstStyle/>
          <a:p>
            <a:pPr algn="ctr" eaLnBrk="1" hangingPunct="1"/>
            <a:r>
              <a:rPr lang="en-US" altLang="en-US" sz="4000" dirty="0" smtClean="0">
                <a:solidFill>
                  <a:srgbClr val="FFFFFF"/>
                </a:solidFill>
                <a:latin typeface="Myriad Pro"/>
              </a:rPr>
              <a:t>Improve Care</a:t>
            </a:r>
          </a:p>
        </p:txBody>
      </p:sp>
      <p:pic>
        <p:nvPicPr>
          <p:cNvPr id="9221" name="Picture 6" descr="IconSheil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71663"/>
            <a:ext cx="70167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844675" y="1822450"/>
            <a:ext cx="68580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167691"/>
                </a:solidFill>
                <a:latin typeface="Myriad Pro"/>
                <a:cs typeface="Myriad Pro"/>
              </a:rPr>
              <a:t>REDUCE READMISSIONS:  </a:t>
            </a: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Myriad Pro"/>
                <a:cs typeface="Myriad Pro"/>
              </a:rPr>
              <a:t>patients who return to the hospital within 30 days of </a:t>
            </a: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Myriad Pro"/>
              </a:rPr>
              <a:t>discharge</a:t>
            </a:r>
          </a:p>
        </p:txBody>
      </p:sp>
      <p:pic>
        <p:nvPicPr>
          <p:cNvPr id="9223" name="Picture 9" descr="BulletBkg_LtBlu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3017838"/>
            <a:ext cx="2884487" cy="3160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0" descr="BulletBkg_LtGree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016250"/>
            <a:ext cx="2886075" cy="3162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1" descr="BulletBkg_LtYellow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75" y="3017838"/>
            <a:ext cx="2886075" cy="3160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TextBox 12"/>
          <p:cNvSpPr txBox="1">
            <a:spLocks noChangeArrowheads="1"/>
          </p:cNvSpPr>
          <p:nvPr/>
        </p:nvSpPr>
        <p:spPr bwMode="auto">
          <a:xfrm>
            <a:off x="927100" y="3386138"/>
            <a:ext cx="1984375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595959"/>
                </a:solidFill>
                <a:latin typeface="Myriad Pro"/>
              </a:rPr>
              <a:t>Maryland ranks poorly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595959"/>
                </a:solidFill>
                <a:latin typeface="Myriad Pro"/>
              </a:rPr>
              <a:t>(almost last)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595959"/>
                </a:solidFill>
                <a:latin typeface="Myriad Pro"/>
              </a:rPr>
              <a:t>– </a:t>
            </a:r>
            <a:r>
              <a:rPr lang="en-US" altLang="en-US" sz="2500" smtClean="0">
                <a:solidFill>
                  <a:srgbClr val="167691"/>
                </a:solidFill>
                <a:latin typeface="Myriad Pro"/>
              </a:rPr>
              <a:t>49 of 51 </a:t>
            </a:r>
            <a:r>
              <a:rPr lang="en-US" altLang="en-US" sz="2400" smtClean="0">
                <a:solidFill>
                  <a:srgbClr val="595959"/>
                </a:solidFill>
                <a:latin typeface="Myriad Pro"/>
              </a:rPr>
              <a:t>states and D.C.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227" name="TextBox 13"/>
          <p:cNvSpPr txBox="1">
            <a:spLocks noChangeArrowheads="1"/>
          </p:cNvSpPr>
          <p:nvPr/>
        </p:nvSpPr>
        <p:spPr bwMode="auto">
          <a:xfrm>
            <a:off x="3633788" y="3349625"/>
            <a:ext cx="1982787" cy="295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595959"/>
                </a:solidFill>
                <a:latin typeface="Myriad Pro"/>
              </a:rPr>
              <a:t>Bring Maryland readmission rates to </a:t>
            </a:r>
            <a:r>
              <a:rPr lang="en-US" altLang="en-US" sz="2400" dirty="0" smtClean="0">
                <a:solidFill>
                  <a:srgbClr val="167691"/>
                </a:solidFill>
                <a:latin typeface="Myriad Pro"/>
              </a:rPr>
              <a:t>NATIONAL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167691"/>
                </a:solidFill>
                <a:latin typeface="Myriad Pro"/>
              </a:rPr>
              <a:t>AVERAGE</a:t>
            </a:r>
            <a:r>
              <a:rPr lang="en-US" altLang="en-US" sz="2400" dirty="0" smtClean="0">
                <a:solidFill>
                  <a:srgbClr val="595959"/>
                </a:solidFill>
                <a:latin typeface="Myriad Pro"/>
              </a:rPr>
              <a:t> in 5 years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228" name="TextBox 14"/>
          <p:cNvSpPr txBox="1">
            <a:spLocks noChangeArrowheads="1"/>
          </p:cNvSpPr>
          <p:nvPr/>
        </p:nvSpPr>
        <p:spPr bwMode="auto">
          <a:xfrm>
            <a:off x="6391275" y="3392488"/>
            <a:ext cx="198278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595959"/>
                </a:solidFill>
                <a:latin typeface="Myriad Pro"/>
              </a:rPr>
              <a:t>Better, </a:t>
            </a:r>
            <a:r>
              <a:rPr lang="en-US" altLang="en-US" sz="2400" smtClean="0">
                <a:solidFill>
                  <a:srgbClr val="167691"/>
                </a:solidFill>
                <a:latin typeface="Myriad Pro"/>
              </a:rPr>
              <a:t>SAFER</a:t>
            </a:r>
            <a:r>
              <a:rPr lang="en-US" altLang="en-US" sz="2400" smtClean="0">
                <a:solidFill>
                  <a:srgbClr val="595959"/>
                </a:solidFill>
                <a:latin typeface="Myriad Pro"/>
              </a:rPr>
              <a:t> care</a:t>
            </a:r>
            <a:endParaRPr lang="en-US" altLang="en-US" sz="2400" b="1" smtClean="0">
              <a:solidFill>
                <a:srgbClr val="167691"/>
              </a:solidFill>
              <a:latin typeface="Myriad Pro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229" name="Slide Number Placeholder 3"/>
          <p:cNvSpPr txBox="1">
            <a:spLocks/>
          </p:cNvSpPr>
          <p:nvPr/>
        </p:nvSpPr>
        <p:spPr bwMode="auto">
          <a:xfrm>
            <a:off x="6705600" y="65087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altLang="en-US" sz="1200" dirty="0" smtClean="0">
              <a:solidFill>
                <a:srgbClr val="89898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0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Content Placeholder 5" descr="InsidePag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9144000" cy="638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4412"/>
          </a:xfrm>
        </p:spPr>
        <p:txBody>
          <a:bodyPr/>
          <a:lstStyle/>
          <a:p>
            <a:pPr algn="ctr" eaLnBrk="1" hangingPunct="1"/>
            <a:r>
              <a:rPr lang="en-US" altLang="en-US" sz="4000" dirty="0" smtClean="0">
                <a:solidFill>
                  <a:srgbClr val="FFFFFF"/>
                </a:solidFill>
                <a:latin typeface="Myriad Pro"/>
              </a:rPr>
              <a:t>Safer Care</a:t>
            </a:r>
          </a:p>
        </p:txBody>
      </p:sp>
      <p:pic>
        <p:nvPicPr>
          <p:cNvPr id="10245" name="Picture 6" descr="IconSheil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71663"/>
            <a:ext cx="70167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8"/>
          <p:cNvSpPr>
            <a:spLocks noChangeArrowheads="1"/>
          </p:cNvSpPr>
          <p:nvPr/>
        </p:nvSpPr>
        <p:spPr bwMode="auto">
          <a:xfrm>
            <a:off x="1844675" y="1822450"/>
            <a:ext cx="6858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167691"/>
                </a:solidFill>
                <a:latin typeface="Myriad Pro"/>
              </a:rPr>
              <a:t>REDUCE  INFECTIONS AND COMPLICATIONS: </a:t>
            </a:r>
            <a:r>
              <a:rPr lang="en-US" altLang="en-US" sz="2400" dirty="0" smtClean="0">
                <a:solidFill>
                  <a:srgbClr val="595959"/>
                </a:solidFill>
                <a:latin typeface="Myriad Pro"/>
              </a:rPr>
              <a:t>patients who get sicker while in the hospital</a:t>
            </a:r>
          </a:p>
        </p:txBody>
      </p:sp>
      <p:pic>
        <p:nvPicPr>
          <p:cNvPr id="10247" name="Picture 9" descr="BulletBkg_LtBlu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3017838"/>
            <a:ext cx="2884487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0" descr="BulletBkg_LtGree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016250"/>
            <a:ext cx="2886075" cy="323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1" descr="BulletBkg_LtYellow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75" y="3017838"/>
            <a:ext cx="2886075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TextBox 12"/>
          <p:cNvSpPr txBox="1">
            <a:spLocks noChangeArrowheads="1"/>
          </p:cNvSpPr>
          <p:nvPr/>
        </p:nvSpPr>
        <p:spPr bwMode="auto">
          <a:xfrm>
            <a:off x="927100" y="3319463"/>
            <a:ext cx="198437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595959"/>
                </a:solidFill>
                <a:latin typeface="Myriad Pro"/>
              </a:rPr>
              <a:t>Maryland rates of infection </a:t>
            </a:r>
            <a:r>
              <a:rPr lang="en-US" altLang="en-US" sz="2400" smtClean="0">
                <a:solidFill>
                  <a:srgbClr val="167691"/>
                </a:solidFill>
                <a:latin typeface="Myriad Pro"/>
              </a:rPr>
              <a:t>HIGHER</a:t>
            </a:r>
            <a:r>
              <a:rPr lang="en-US" altLang="en-US" sz="2400" smtClean="0">
                <a:solidFill>
                  <a:srgbClr val="595959"/>
                </a:solidFill>
                <a:latin typeface="Myriad Pro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595959"/>
                </a:solidFill>
                <a:latin typeface="Myriad Pro"/>
              </a:rPr>
              <a:t>than nation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251" name="TextBox 13"/>
          <p:cNvSpPr txBox="1">
            <a:spLocks noChangeArrowheads="1"/>
          </p:cNvSpPr>
          <p:nvPr/>
        </p:nvSpPr>
        <p:spPr bwMode="auto">
          <a:xfrm>
            <a:off x="3675063" y="3289300"/>
            <a:ext cx="2119312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167691"/>
                </a:solidFill>
                <a:latin typeface="Myriad Pro"/>
              </a:rPr>
              <a:t>REDUCE</a:t>
            </a:r>
            <a:r>
              <a:rPr lang="en-US" altLang="en-US" sz="2400" smtClean="0">
                <a:solidFill>
                  <a:srgbClr val="595959"/>
                </a:solidFill>
                <a:latin typeface="Myriad Pro"/>
              </a:rPr>
              <a:t> infections and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595959"/>
                </a:solidFill>
                <a:latin typeface="Myriad Pro"/>
              </a:rPr>
              <a:t>complicationsby 30% 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595959"/>
                </a:solidFill>
                <a:latin typeface="Myriad Pro"/>
              </a:rPr>
              <a:t>5 years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252" name="TextBox 14"/>
          <p:cNvSpPr txBox="1">
            <a:spLocks noChangeArrowheads="1"/>
          </p:cNvSpPr>
          <p:nvPr/>
        </p:nvSpPr>
        <p:spPr bwMode="auto">
          <a:xfrm>
            <a:off x="6391275" y="3392488"/>
            <a:ext cx="198278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595959"/>
                </a:solidFill>
                <a:latin typeface="Myriad Pro"/>
              </a:rPr>
              <a:t>Better, </a:t>
            </a:r>
            <a:r>
              <a:rPr lang="en-US" altLang="en-US" sz="2400" smtClean="0">
                <a:solidFill>
                  <a:srgbClr val="167691"/>
                </a:solidFill>
                <a:latin typeface="Myriad Pro"/>
              </a:rPr>
              <a:t>SAFER</a:t>
            </a:r>
            <a:r>
              <a:rPr lang="en-US" altLang="en-US" sz="2400" smtClean="0">
                <a:solidFill>
                  <a:srgbClr val="595959"/>
                </a:solidFill>
                <a:latin typeface="Myriad Pro"/>
              </a:rPr>
              <a:t> care</a:t>
            </a:r>
            <a:endParaRPr lang="en-US" altLang="en-US" sz="2400" b="1" smtClean="0">
              <a:solidFill>
                <a:srgbClr val="167691"/>
              </a:solidFill>
              <a:latin typeface="Myriad Pro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253" name="Slide Number Placeholder 3"/>
          <p:cNvSpPr txBox="1">
            <a:spLocks/>
          </p:cNvSpPr>
          <p:nvPr/>
        </p:nvSpPr>
        <p:spPr bwMode="auto">
          <a:xfrm>
            <a:off x="6705600" y="65087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altLang="en-US" sz="1200" dirty="0" smtClean="0">
              <a:solidFill>
                <a:srgbClr val="89898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55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Focus Shifts from Rates to Revenues</a:t>
            </a:r>
            <a:endParaRPr lang="en-US" sz="290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idx="1"/>
          </p:nvPr>
        </p:nvSpPr>
        <p:spPr>
          <a:xfrm>
            <a:off x="607358" y="1261319"/>
            <a:ext cx="4040188" cy="685800"/>
          </a:xfrm>
        </p:spPr>
        <p:txBody>
          <a:bodyPr/>
          <a:lstStyle/>
          <a:p>
            <a:pPr algn="ctr"/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Former Model:</a:t>
            </a:r>
          </a:p>
          <a:p>
            <a:pPr algn="ctr"/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Volume Driven</a:t>
            </a: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half" idx="3"/>
          </p:nvPr>
        </p:nvSpPr>
        <p:spPr>
          <a:xfrm>
            <a:off x="4567092" y="829794"/>
            <a:ext cx="4419816" cy="1117325"/>
          </a:xfrm>
        </p:spPr>
        <p:txBody>
          <a:bodyPr>
            <a:noAutofit/>
          </a:bodyPr>
          <a:lstStyle/>
          <a:p>
            <a:pPr algn="ctr"/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New Model:</a:t>
            </a:r>
          </a:p>
          <a:p>
            <a:pPr algn="ctr"/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Population and Value Driven</a:t>
            </a: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78389" y="2097768"/>
            <a:ext cx="2601148" cy="93352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Units/Cases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293939" y="4422471"/>
            <a:ext cx="2601148" cy="922757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Hospital Revenue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551933" y="4396212"/>
            <a:ext cx="2507933" cy="975273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Allowed </a:t>
            </a:r>
          </a:p>
          <a:p>
            <a:pPr algn="ctr"/>
            <a:r>
              <a:rPr lang="en-US" b="1" dirty="0"/>
              <a:t>Revenue </a:t>
            </a:r>
            <a:r>
              <a:rPr lang="en-US" b="1" dirty="0" smtClean="0"/>
              <a:t>for Target </a:t>
            </a:r>
            <a:r>
              <a:rPr lang="en-US" b="1" dirty="0"/>
              <a:t>Year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551934" y="2083907"/>
            <a:ext cx="2507933" cy="93352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Revenue Base Year</a:t>
            </a:r>
          </a:p>
        </p:txBody>
      </p:sp>
      <p:sp>
        <p:nvSpPr>
          <p:cNvPr id="4" name="Rectangle 3"/>
          <p:cNvSpPr/>
          <p:nvPr/>
        </p:nvSpPr>
        <p:spPr>
          <a:xfrm>
            <a:off x="1837055" y="3277375"/>
            <a:ext cx="16429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Rate </a:t>
            </a:r>
            <a:r>
              <a:rPr lang="en-US" b="1" dirty="0"/>
              <a:t>Per Unit or Case</a:t>
            </a:r>
          </a:p>
        </p:txBody>
      </p:sp>
      <p:sp>
        <p:nvSpPr>
          <p:cNvPr id="5" name="Multiply 4"/>
          <p:cNvSpPr/>
          <p:nvPr/>
        </p:nvSpPr>
        <p:spPr>
          <a:xfrm>
            <a:off x="1478173" y="3426159"/>
            <a:ext cx="358882" cy="384385"/>
          </a:xfrm>
          <a:prstGeom prst="mathMultiply">
            <a:avLst>
              <a:gd name="adj1" fmla="val 1680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742904" y="3216548"/>
            <a:ext cx="23169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Updates for Trend, Population, Value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208712" y="5442598"/>
            <a:ext cx="36603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Known at the beginning of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More units does not create more revenue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1041265" y="5442598"/>
            <a:ext cx="31064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Unknown at the beginning of year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More units creates more revenue</a:t>
            </a:r>
            <a:endParaRPr lang="en-US" sz="1400" dirty="0"/>
          </a:p>
        </p:txBody>
      </p:sp>
      <p:sp>
        <p:nvSpPr>
          <p:cNvPr id="32" name="Multiply 31"/>
          <p:cNvSpPr/>
          <p:nvPr/>
        </p:nvSpPr>
        <p:spPr>
          <a:xfrm>
            <a:off x="5463157" y="3345215"/>
            <a:ext cx="358882" cy="384385"/>
          </a:xfrm>
          <a:prstGeom prst="mathMultiply">
            <a:avLst>
              <a:gd name="adj1" fmla="val 1680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7" name="Down Arrow 6"/>
          <p:cNvSpPr/>
          <p:nvPr/>
        </p:nvSpPr>
        <p:spPr>
          <a:xfrm>
            <a:off x="2474661" y="3994652"/>
            <a:ext cx="239697" cy="35687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own Arrow 34"/>
          <p:cNvSpPr/>
          <p:nvPr/>
        </p:nvSpPr>
        <p:spPr>
          <a:xfrm>
            <a:off x="6657151" y="3923706"/>
            <a:ext cx="239697" cy="35687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5330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7"/>
            <a:ext cx="8229600" cy="1143000"/>
          </a:xfrm>
        </p:spPr>
        <p:txBody>
          <a:bodyPr/>
          <a:lstStyle/>
          <a:p>
            <a:r>
              <a:rPr lang="en-US" smtClean="0"/>
              <a:t>Global Budget Model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27237"/>
            <a:ext cx="4038600" cy="4525963"/>
          </a:xfrm>
        </p:spPr>
        <p:txBody>
          <a:bodyPr>
            <a:normAutofit/>
          </a:bodyPr>
          <a:lstStyle/>
          <a:p>
            <a:pPr lvl="1"/>
            <a:endParaRPr lang="en-US" smtClean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173163"/>
            <a:ext cx="4038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Global Budget Model: revenue budget with annual adjustments</a:t>
            </a:r>
          </a:p>
          <a:p>
            <a:pPr lvl="1"/>
            <a:r>
              <a:rPr lang="en-US" sz="2000" i="1" dirty="0" smtClean="0"/>
              <a:t>The initial revenue budget would be based on historical revenue</a:t>
            </a:r>
          </a:p>
          <a:p>
            <a:pPr lvl="1"/>
            <a:r>
              <a:rPr lang="en-US" sz="2000" i="1" dirty="0" smtClean="0"/>
              <a:t>This budget could be enhanced or reduced based on hospital efficiency and utilization</a:t>
            </a:r>
          </a:p>
          <a:p>
            <a:pPr lvl="1"/>
            <a:r>
              <a:rPr lang="en-US" sz="2000" i="1" dirty="0" smtClean="0"/>
              <a:t>The budget would be adjusted annually for changes in market share, population and quality</a:t>
            </a:r>
            <a:endParaRPr lang="en-US" sz="2000" i="1" dirty="0"/>
          </a:p>
        </p:txBody>
      </p:sp>
      <p:graphicFrame>
        <p:nvGraphicFramePr>
          <p:cNvPr id="8" name="Content Placeholder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2521989"/>
              </p:ext>
            </p:extLst>
          </p:nvPr>
        </p:nvGraphicFramePr>
        <p:xfrm>
          <a:off x="304800" y="990600"/>
          <a:ext cx="3733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4191000" y="2133600"/>
            <a:ext cx="0" cy="2362200"/>
          </a:xfrm>
          <a:prstGeom prst="straightConnector1">
            <a:avLst/>
          </a:prstGeom>
          <a:ln w="73025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191000" y="2549652"/>
            <a:ext cx="1143000" cy="15696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1600" i="1" dirty="0" smtClean="0"/>
              <a:t>Adjust for Population and  Market Share Changes</a:t>
            </a:r>
            <a:endParaRPr lang="en-US" sz="1600" i="1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04800" y="4060732"/>
            <a:ext cx="0" cy="926812"/>
          </a:xfrm>
          <a:prstGeom prst="straightConnector1">
            <a:avLst/>
          </a:prstGeom>
          <a:ln w="73025">
            <a:solidFill>
              <a:schemeClr val="accent6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04800" y="1562100"/>
            <a:ext cx="0" cy="926812"/>
          </a:xfrm>
          <a:prstGeom prst="straightConnector1">
            <a:avLst/>
          </a:prstGeom>
          <a:ln w="73025">
            <a:solidFill>
              <a:schemeClr val="accent6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538348" y="1501360"/>
            <a:ext cx="1371600" cy="9875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Efficient High Quality Hospital</a:t>
            </a:r>
            <a:endParaRPr lang="en-US" sz="1600" dirty="0"/>
          </a:p>
        </p:txBody>
      </p:sp>
      <p:sp>
        <p:nvSpPr>
          <p:cNvPr id="14" name="Rounded Rectangle 13"/>
          <p:cNvSpPr/>
          <p:nvPr/>
        </p:nvSpPr>
        <p:spPr>
          <a:xfrm>
            <a:off x="538348" y="4060732"/>
            <a:ext cx="1371600" cy="9834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Inefficient Low Quality </a:t>
            </a:r>
            <a:r>
              <a:rPr lang="en-US" sz="1600" dirty="0"/>
              <a:t>H</a:t>
            </a:r>
            <a:r>
              <a:rPr lang="en-US" sz="1600" dirty="0" smtClean="0"/>
              <a:t>ospital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6143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Budget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key aspects of the Global Revenue Budget are as follows:</a:t>
            </a:r>
          </a:p>
          <a:p>
            <a:pPr lvl="1">
              <a:spcAft>
                <a:spcPts val="500"/>
              </a:spcAft>
            </a:pPr>
            <a:r>
              <a:rPr lang="en-US" dirty="0" smtClean="0"/>
              <a:t>Fixed revenue base for 12 month period with annual adjustments</a:t>
            </a:r>
          </a:p>
          <a:p>
            <a:pPr lvl="1">
              <a:spcAft>
                <a:spcPts val="500"/>
              </a:spcAft>
            </a:pPr>
            <a:r>
              <a:rPr lang="en-US" dirty="0" smtClean="0"/>
              <a:t>Hospitals change their rates within +-5% corridor to charge for their budget </a:t>
            </a:r>
          </a:p>
          <a:p>
            <a:pPr lvl="1">
              <a:spcAft>
                <a:spcPts val="500"/>
              </a:spcAft>
            </a:pPr>
            <a:r>
              <a:rPr lang="en-US" dirty="0" smtClean="0"/>
              <a:t>If a hospital reduces potentially avoidable utilization (PAU), they retain savings  </a:t>
            </a:r>
          </a:p>
          <a:p>
            <a:pPr lvl="2">
              <a:spcAft>
                <a:spcPts val="500"/>
              </a:spcAft>
            </a:pPr>
            <a:r>
              <a:rPr lang="en-US" dirty="0" smtClean="0"/>
              <a:t> Invest savings in care improvement.</a:t>
            </a:r>
          </a:p>
          <a:p>
            <a:pPr lvl="1">
              <a:spcAft>
                <a:spcPts val="500"/>
              </a:spcAft>
            </a:pPr>
            <a:r>
              <a:rPr lang="en-US" dirty="0" smtClean="0"/>
              <a:t>Annual adjustments for medical inflation, population growth, market shifts etc.</a:t>
            </a:r>
          </a:p>
          <a:p>
            <a:pPr lvl="1">
              <a:spcAft>
                <a:spcPts val="500"/>
              </a:spcAft>
            </a:pPr>
            <a:r>
              <a:rPr lang="en-US" dirty="0" smtClean="0"/>
              <a:t>Annual quality adjustments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291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Maryland Performance-Based Payment Programs and Risk levels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624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SCRC - Maryland">
  <a:themeElements>
    <a:clrScheme name="Custom 1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C00000"/>
      </a:accent1>
      <a:accent2>
        <a:srgbClr val="7F7F7F"/>
      </a:accent2>
      <a:accent3>
        <a:srgbClr val="E8E2E0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bllines.ppt - Double Lines">
  <a:themeElements>
    <a:clrScheme name="dbllines.ppt - Double Lines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bllines.ppt - Double Lin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bllines.ppt - Double 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s.ppt - Double Lin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bllines.ppt - Double Lin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s.ppt - Double Lin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s.ppt - Double Lin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s.ppt - Double Lin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s.ppt - Double Lin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C00000"/>
    </a:accent1>
    <a:accent2>
      <a:srgbClr val="7F7F7F"/>
    </a:accent2>
    <a:accent3>
      <a:srgbClr val="E8E2E0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433B70C632064384C83DF0175E9CA7" ma:contentTypeVersion="11" ma:contentTypeDescription="Create a new document." ma:contentTypeScope="" ma:versionID="64e60f4f03c41066fee84b909395d39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9f8a7ee62ec5a0ae4d6004028b8cf6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 ma:readOnly="fals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7904B4-C602-4679-92CC-03C54E86EDEE}"/>
</file>

<file path=customXml/itemProps2.xml><?xml version="1.0" encoding="utf-8"?>
<ds:datastoreItem xmlns:ds="http://schemas.openxmlformats.org/officeDocument/2006/customXml" ds:itemID="{341EE047-1575-4BA2-AE8C-EEBA8A206888}"/>
</file>

<file path=customXml/itemProps3.xml><?xml version="1.0" encoding="utf-8"?>
<ds:datastoreItem xmlns:ds="http://schemas.openxmlformats.org/officeDocument/2006/customXml" ds:itemID="{04FDD4DD-4D72-47F2-83F1-0B9167695566}"/>
</file>

<file path=docProps/app.xml><?xml version="1.0" encoding="utf-8"?>
<Properties xmlns="http://schemas.openxmlformats.org/officeDocument/2006/extended-properties" xmlns:vt="http://schemas.openxmlformats.org/officeDocument/2006/docPropsVTypes">
  <Template>HSCRC - Maryland.thmx</Template>
  <TotalTime>42606</TotalTime>
  <Words>1576</Words>
  <Application>Microsoft Office PowerPoint</Application>
  <PresentationFormat>On-screen Show (4:3)</PresentationFormat>
  <Paragraphs>305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8" baseType="lpstr">
      <vt:lpstr>ＭＳ Ｐゴシック</vt:lpstr>
      <vt:lpstr>ＭＳ Ｐゴシック</vt:lpstr>
      <vt:lpstr>Arial</vt:lpstr>
      <vt:lpstr>Bookman Old Style</vt:lpstr>
      <vt:lpstr>Calibri</vt:lpstr>
      <vt:lpstr>Cambria</vt:lpstr>
      <vt:lpstr>Gill Sans MT</vt:lpstr>
      <vt:lpstr>Monotype Sorts</vt:lpstr>
      <vt:lpstr>Myriad Pro</vt:lpstr>
      <vt:lpstr>Times</vt:lpstr>
      <vt:lpstr>Times New Roman</vt:lpstr>
      <vt:lpstr>Wingdings</vt:lpstr>
      <vt:lpstr>Wingdings 3</vt:lpstr>
      <vt:lpstr>HSCRC - Maryland</vt:lpstr>
      <vt:lpstr>Office Theme</vt:lpstr>
      <vt:lpstr>dbllines.ppt - Double Lines</vt:lpstr>
      <vt:lpstr>Maryland All-Payer Model,  Hospital Global Budgets</vt:lpstr>
      <vt:lpstr>Maryland’s Hypothesis</vt:lpstr>
      <vt:lpstr>Lower Cost</vt:lpstr>
      <vt:lpstr>Improve Care</vt:lpstr>
      <vt:lpstr>Safer Care</vt:lpstr>
      <vt:lpstr>Focus Shifts from Rates to Revenues</vt:lpstr>
      <vt:lpstr>Global Budget Model</vt:lpstr>
      <vt:lpstr>Global Budget Model</vt:lpstr>
      <vt:lpstr>Maryland Performance-Based Payment Programs and Risk levels</vt:lpstr>
      <vt:lpstr>Potentially Avoidable Utilization:      Unplanned Care</vt:lpstr>
      <vt:lpstr>Unplanned Admissions</vt:lpstr>
      <vt:lpstr>Addressing  Disparities is an important strategy in reducing PAUs</vt:lpstr>
      <vt:lpstr>PowerPoint Presentation</vt:lpstr>
      <vt:lpstr>Healthcare Landscape in Maryland</vt:lpstr>
      <vt:lpstr>Maryland is in a Period of Rapid Cycle Change </vt:lpstr>
      <vt:lpstr>CY 2014 All-Payer Model Results</vt:lpstr>
      <vt:lpstr>PowerPoint Presentation</vt:lpstr>
      <vt:lpstr>The Next Steps Needed for Maryland—Care Improvements that Reduce Hospitalizations</vt:lpstr>
      <vt:lpstr>Transformation Planning in 2015</vt:lpstr>
      <vt:lpstr>Statewide HIE Infrastructure (CRISP) to Support Care Redesign in Progress</vt:lpstr>
      <vt:lpstr>Plans Focused on All-Payer Model Evolution </vt:lpstr>
      <vt:lpstr>PowerPoint Presentation</vt:lpstr>
    </vt:vector>
  </TitlesOfParts>
  <Company>Johns Hopkins Medicine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HSCRC</dc:creator>
  <cp:lastModifiedBy>Christina Shaklee</cp:lastModifiedBy>
  <cp:revision>595</cp:revision>
  <cp:lastPrinted>2016-01-13T16:58:09Z</cp:lastPrinted>
  <dcterms:created xsi:type="dcterms:W3CDTF">2013-11-22T19:49:39Z</dcterms:created>
  <dcterms:modified xsi:type="dcterms:W3CDTF">2016-04-18T23:37:15Z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0x01010084433B70C632064384C83DF0175E9CA7</vt:lpwstr>
  </property>
</Properties>
</file>