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8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layout3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quickStyle3.xml" ContentType="application/vnd.openxmlformats-officedocument.drawingml.diagramStyl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3.xml" ContentType="application/vnd.openxmlformats-officedocument.theme+xml"/>
  <Override PartName="/ppt/diagrams/drawing2.xml" ContentType="application/vnd.ms-office.drawingml.diagramDrawing+xml"/>
  <Override PartName="/ppt/theme/theme2.xml" ContentType="application/vnd.openxmlformats-officedocument.theme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90" r:id="rId2"/>
  </p:sldMasterIdLst>
  <p:notesMasterIdLst>
    <p:notesMasterId r:id="rId17"/>
  </p:notesMasterIdLst>
  <p:sldIdLst>
    <p:sldId id="257" r:id="rId3"/>
    <p:sldId id="258" r:id="rId4"/>
    <p:sldId id="259" r:id="rId5"/>
    <p:sldId id="269" r:id="rId6"/>
    <p:sldId id="260" r:id="rId7"/>
    <p:sldId id="271" r:id="rId8"/>
    <p:sldId id="262" r:id="rId9"/>
    <p:sldId id="270" r:id="rId10"/>
    <p:sldId id="272" r:id="rId11"/>
    <p:sldId id="274" r:id="rId12"/>
    <p:sldId id="275" r:id="rId13"/>
    <p:sldId id="265" r:id="rId14"/>
    <p:sldId id="268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69718" autoAdjust="0"/>
  </p:normalViewPr>
  <p:slideViewPr>
    <p:cSldViewPr snapToGrid="0">
      <p:cViewPr varScale="1">
        <p:scale>
          <a:sx n="49" d="100"/>
          <a:sy n="49" d="100"/>
        </p:scale>
        <p:origin x="180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luster2\hsia_shared\Personal\CPerman\SIM\Pop%20Health%20Sustainability\Summit\Presentation\Chronic%20Disease%20Costs\DHMH%20Pop%20Health%20Data_CRISP%20pulled_3.25.1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</a:rPr>
              <a:t>Per </a:t>
            </a:r>
            <a:r>
              <a:rPr lang="en-US" dirty="0" smtClean="0">
                <a:solidFill>
                  <a:schemeClr val="tx2"/>
                </a:solidFill>
              </a:rPr>
              <a:t>Capita, All-Payer </a:t>
            </a:r>
            <a:r>
              <a:rPr lang="en-US" dirty="0">
                <a:solidFill>
                  <a:schemeClr val="tx2"/>
                </a:solidFill>
              </a:rPr>
              <a:t>Hospital Costs by 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defRPr>
                <a:solidFill>
                  <a:schemeClr val="tx2"/>
                </a:solidFill>
              </a:defRPr>
            </a:pPr>
            <a:r>
              <a:rPr lang="en-US" dirty="0" smtClean="0">
                <a:solidFill>
                  <a:schemeClr val="tx2"/>
                </a:solidFill>
              </a:rPr>
              <a:t># </a:t>
            </a:r>
            <a:r>
              <a:rPr lang="en-US" dirty="0">
                <a:solidFill>
                  <a:schemeClr val="tx2"/>
                </a:solidFill>
              </a:rPr>
              <a:t>of Chronic Conditions, </a:t>
            </a:r>
            <a:r>
              <a:rPr lang="en-US" dirty="0" smtClean="0">
                <a:solidFill>
                  <a:schemeClr val="tx2"/>
                </a:solidFill>
              </a:rPr>
              <a:t>2015 </a:t>
            </a:r>
            <a:endParaRPr lang="en-US" dirty="0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'# of Chronic Conditions'!$L$3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7.1698175801925904E-3"/>
                  <c:y val="-4.0216003272090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 rtl="0">
                  <a:defRPr lang="en-US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'# of Chronic Conditions'!$K$4</c:f>
              <c:strCache>
                <c:ptCount val="1"/>
                <c:pt idx="0">
                  <c:v>Per Capita Costs</c:v>
                </c:pt>
              </c:strCache>
            </c:strRef>
          </c:cat>
          <c:val>
            <c:numRef>
              <c:f>'# of Chronic Conditions'!$L$4</c:f>
              <c:numCache>
                <c:formatCode>"$"#,##0_);[Red]\("$"#,##0\)</c:formatCode>
                <c:ptCount val="1"/>
                <c:pt idx="0">
                  <c:v>2934.8353062930669</c:v>
                </c:pt>
              </c:numCache>
            </c:numRef>
          </c:val>
        </c:ser>
        <c:ser>
          <c:idx val="1"/>
          <c:order val="1"/>
          <c:tx>
            <c:strRef>
              <c:f>'# of Chronic Conditions'!$M$3</c:f>
              <c:strCache>
                <c:ptCount val="1"/>
                <c:pt idx="0">
                  <c:v>1+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7930825801176801E-2"/>
                  <c:y val="-3.8076108896933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 rtl="0">
                  <a:defRPr lang="en-US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'# of Chronic Conditions'!$K$4</c:f>
              <c:strCache>
                <c:ptCount val="1"/>
                <c:pt idx="0">
                  <c:v>Per Capita Costs</c:v>
                </c:pt>
              </c:strCache>
            </c:strRef>
          </c:cat>
          <c:val>
            <c:numRef>
              <c:f>'# of Chronic Conditions'!$M$4</c:f>
              <c:numCache>
                <c:formatCode>_("$"* #,##0_);_("$"* \(#,##0\);_("$"* "-"??_);_(@_)</c:formatCode>
                <c:ptCount val="1"/>
                <c:pt idx="0">
                  <c:v>12365.25986099804</c:v>
                </c:pt>
              </c:numCache>
            </c:numRef>
          </c:val>
        </c:ser>
        <c:ser>
          <c:idx val="2"/>
          <c:order val="2"/>
          <c:tx>
            <c:strRef>
              <c:f>'# of Chronic Conditions'!$N$3</c:f>
              <c:strCache>
                <c:ptCount val="1"/>
                <c:pt idx="0">
                  <c:v>3+</c:v>
                </c:pt>
              </c:strCache>
            </c:strRef>
          </c:tx>
          <c:spPr>
            <a:solidFill>
              <a:srgbClr val="E97B0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4.0524893037312298E-2"/>
                  <c:y val="-4.50597437590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'# of Chronic Conditions'!$K$4</c:f>
              <c:strCache>
                <c:ptCount val="1"/>
                <c:pt idx="0">
                  <c:v>Per Capita Costs</c:v>
                </c:pt>
              </c:strCache>
            </c:strRef>
          </c:cat>
          <c:val>
            <c:numRef>
              <c:f>'# of Chronic Conditions'!$N$4</c:f>
              <c:numCache>
                <c:formatCode>_("$"* #,##0_);_("$"* \(#,##0\);_("$"* "-"??_);_(@_)</c:formatCode>
                <c:ptCount val="1"/>
                <c:pt idx="0">
                  <c:v>21314.380723449409</c:v>
                </c:pt>
              </c:numCache>
            </c:numRef>
          </c:val>
        </c:ser>
        <c:ser>
          <c:idx val="3"/>
          <c:order val="3"/>
          <c:tx>
            <c:strRef>
              <c:f>'# of Chronic Conditions'!$O$3</c:f>
              <c:strCache>
                <c:ptCount val="1"/>
                <c:pt idx="0">
                  <c:v>5+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1515734591272999E-2"/>
                  <c:y val="-3.6161600077431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'# of Chronic Conditions'!$K$4</c:f>
              <c:strCache>
                <c:ptCount val="1"/>
                <c:pt idx="0">
                  <c:v>Per Capita Costs</c:v>
                </c:pt>
              </c:strCache>
            </c:strRef>
          </c:cat>
          <c:val>
            <c:numRef>
              <c:f>'# of Chronic Conditions'!$O$4</c:f>
              <c:numCache>
                <c:formatCode>_("$"* #,##0_);_("$"* \(#,##0\);_("$"* "-"??_);_(@_)</c:formatCode>
                <c:ptCount val="1"/>
                <c:pt idx="0">
                  <c:v>34679.31833873361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37362784"/>
        <c:axId val="237363176"/>
        <c:axId val="0"/>
      </c:bar3DChart>
      <c:catAx>
        <c:axId val="23736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363176"/>
        <c:crosses val="autoZero"/>
        <c:auto val="1"/>
        <c:lblAlgn val="ctr"/>
        <c:lblOffset val="100"/>
        <c:noMultiLvlLbl val="0"/>
      </c:catAx>
      <c:valAx>
        <c:axId val="237363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 Capita Costs</a:t>
                </a:r>
              </a:p>
            </c:rich>
          </c:tx>
          <c:layout>
            <c:manualLayout>
              <c:xMode val="edge"/>
              <c:yMode val="edge"/>
              <c:x val="1.8579616839212401E-2"/>
              <c:y val="0.449854153104505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_);[Red]\(&quot;$&quot;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3627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8355A4-E03F-46B0-AC9B-B8633C895210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2FED9707-8EF5-4C00-AD2B-740B62C26736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1">
                <a:lumMod val="50000"/>
              </a:schemeClr>
            </a:gs>
            <a:gs pos="80000">
              <a:schemeClr val="accent1">
                <a:lumMod val="75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</a:gradFill>
        <a:effectLst>
          <a:outerShdw blurRad="40000" dist="23000" dir="5400000" sx="87000" sy="87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6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Hospital Global Budgets</a:t>
          </a:r>
          <a:endParaRPr lang="en-US" sz="1600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1B2A572A-4F30-4145-9165-8775B82075C2}" type="parTrans" cxnId="{A174995D-66C9-4905-9D11-D04DEAFFD0DF}">
      <dgm:prSet/>
      <dgm:spPr/>
      <dgm:t>
        <a:bodyPr/>
        <a:lstStyle/>
        <a:p>
          <a:endParaRPr lang="en-US"/>
        </a:p>
      </dgm:t>
    </dgm:pt>
    <dgm:pt modelId="{9C6A3A30-FC08-414A-B2D7-26F0FDE179AA}" type="sibTrans" cxnId="{A174995D-66C9-4905-9D11-D04DEAFFD0DF}">
      <dgm:prSet/>
      <dgm:spPr/>
      <dgm:t>
        <a:bodyPr/>
        <a:lstStyle/>
        <a:p>
          <a:endParaRPr lang="en-US"/>
        </a:p>
      </dgm:t>
    </dgm:pt>
    <dgm:pt modelId="{BC4541FD-996F-48F7-BB3F-FDC361AF6D64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1">
                <a:lumMod val="50000"/>
              </a:schemeClr>
            </a:gs>
            <a:gs pos="80000">
              <a:schemeClr val="accent1">
                <a:lumMod val="75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16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Financial Alignment</a:t>
          </a:r>
          <a:endParaRPr lang="en-US" sz="1600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C24A29AB-7120-4B10-B133-CED68752FC19}" type="parTrans" cxnId="{25DD8530-C2A6-4A36-BA39-4F2078EA974F}">
      <dgm:prSet/>
      <dgm:spPr/>
      <dgm:t>
        <a:bodyPr/>
        <a:lstStyle/>
        <a:p>
          <a:endParaRPr lang="en-US"/>
        </a:p>
      </dgm:t>
    </dgm:pt>
    <dgm:pt modelId="{4B192CBF-2578-4CE4-8715-0F77B5817F25}" type="sibTrans" cxnId="{25DD8530-C2A6-4A36-BA39-4F2078EA974F}">
      <dgm:prSet/>
      <dgm:spPr/>
      <dgm:t>
        <a:bodyPr/>
        <a:lstStyle/>
        <a:p>
          <a:endParaRPr lang="en-US"/>
        </a:p>
      </dgm:t>
    </dgm:pt>
    <dgm:pt modelId="{342B67B7-A0FC-491C-B6A0-F6E4BBF08E61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1">
                <a:lumMod val="50000"/>
              </a:schemeClr>
            </a:gs>
            <a:gs pos="80000">
              <a:schemeClr val="accent1">
                <a:lumMod val="75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16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Total Cost of Care</a:t>
          </a:r>
          <a:endParaRPr lang="en-US" sz="1600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4E3BCF99-A291-492F-A0DF-F18358F28B56}" type="parTrans" cxnId="{2776F9EA-81F4-4ABF-9D84-30D45F7E86E2}">
      <dgm:prSet/>
      <dgm:spPr/>
      <dgm:t>
        <a:bodyPr/>
        <a:lstStyle/>
        <a:p>
          <a:endParaRPr lang="en-US"/>
        </a:p>
      </dgm:t>
    </dgm:pt>
    <dgm:pt modelId="{10206199-FDEC-4931-8E0B-579616D2C526}" type="sibTrans" cxnId="{2776F9EA-81F4-4ABF-9D84-30D45F7E86E2}">
      <dgm:prSet/>
      <dgm:spPr/>
      <dgm:t>
        <a:bodyPr/>
        <a:lstStyle/>
        <a:p>
          <a:endParaRPr lang="en-US"/>
        </a:p>
      </dgm:t>
    </dgm:pt>
    <dgm:pt modelId="{2B3FDE00-AE23-4703-9C5A-3339E573854F}" type="pres">
      <dgm:prSet presAssocID="{DA8355A4-E03F-46B0-AC9B-B8633C895210}" presName="Name0" presStyleCnt="0">
        <dgm:presLayoutVars>
          <dgm:dir/>
          <dgm:animLvl val="lvl"/>
          <dgm:resizeHandles val="exact"/>
        </dgm:presLayoutVars>
      </dgm:prSet>
      <dgm:spPr/>
    </dgm:pt>
    <dgm:pt modelId="{C2BB8A1F-BB7C-4194-997F-A189A58BC5E5}" type="pres">
      <dgm:prSet presAssocID="{2FED9707-8EF5-4C00-AD2B-740B62C2673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34B62C-0D6A-4828-ABD2-2633D4336D7B}" type="pres">
      <dgm:prSet presAssocID="{9C6A3A30-FC08-414A-B2D7-26F0FDE179AA}" presName="parTxOnlySpace" presStyleCnt="0"/>
      <dgm:spPr/>
    </dgm:pt>
    <dgm:pt modelId="{3488EF45-635F-40D4-9CEC-F9774C6D16CC}" type="pres">
      <dgm:prSet presAssocID="{BC4541FD-996F-48F7-BB3F-FDC361AF6D6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1A5879-D28F-47A3-896A-83D7A26C2925}" type="pres">
      <dgm:prSet presAssocID="{4B192CBF-2578-4CE4-8715-0F77B5817F25}" presName="parTxOnlySpace" presStyleCnt="0"/>
      <dgm:spPr/>
    </dgm:pt>
    <dgm:pt modelId="{20F06528-86E0-405D-B98A-978736C6F74D}" type="pres">
      <dgm:prSet presAssocID="{342B67B7-A0FC-491C-B6A0-F6E4BBF08E61}" presName="parTxOnly" presStyleLbl="node1" presStyleIdx="2" presStyleCnt="3" custLinFactNeighborY="-10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76F9EA-81F4-4ABF-9D84-30D45F7E86E2}" srcId="{DA8355A4-E03F-46B0-AC9B-B8633C895210}" destId="{342B67B7-A0FC-491C-B6A0-F6E4BBF08E61}" srcOrd="2" destOrd="0" parTransId="{4E3BCF99-A291-492F-A0DF-F18358F28B56}" sibTransId="{10206199-FDEC-4931-8E0B-579616D2C526}"/>
    <dgm:cxn modelId="{113BA8F3-30DD-9B49-A8DF-F1A7EEF17206}" type="presOf" srcId="{BC4541FD-996F-48F7-BB3F-FDC361AF6D64}" destId="{3488EF45-635F-40D4-9CEC-F9774C6D16CC}" srcOrd="0" destOrd="0" presId="urn:microsoft.com/office/officeart/2005/8/layout/chevron1"/>
    <dgm:cxn modelId="{25DD8530-C2A6-4A36-BA39-4F2078EA974F}" srcId="{DA8355A4-E03F-46B0-AC9B-B8633C895210}" destId="{BC4541FD-996F-48F7-BB3F-FDC361AF6D64}" srcOrd="1" destOrd="0" parTransId="{C24A29AB-7120-4B10-B133-CED68752FC19}" sibTransId="{4B192CBF-2578-4CE4-8715-0F77B5817F25}"/>
    <dgm:cxn modelId="{333BC831-2707-964C-B7E8-6F5639F05556}" type="presOf" srcId="{DA8355A4-E03F-46B0-AC9B-B8633C895210}" destId="{2B3FDE00-AE23-4703-9C5A-3339E573854F}" srcOrd="0" destOrd="0" presId="urn:microsoft.com/office/officeart/2005/8/layout/chevron1"/>
    <dgm:cxn modelId="{A0974387-077A-7B48-9045-D0FDAAE24509}" type="presOf" srcId="{2FED9707-8EF5-4C00-AD2B-740B62C26736}" destId="{C2BB8A1F-BB7C-4194-997F-A189A58BC5E5}" srcOrd="0" destOrd="0" presId="urn:microsoft.com/office/officeart/2005/8/layout/chevron1"/>
    <dgm:cxn modelId="{697E2551-15DA-704F-BC7C-6DAF8A0FDC44}" type="presOf" srcId="{342B67B7-A0FC-491C-B6A0-F6E4BBF08E61}" destId="{20F06528-86E0-405D-B98A-978736C6F74D}" srcOrd="0" destOrd="0" presId="urn:microsoft.com/office/officeart/2005/8/layout/chevron1"/>
    <dgm:cxn modelId="{A174995D-66C9-4905-9D11-D04DEAFFD0DF}" srcId="{DA8355A4-E03F-46B0-AC9B-B8633C895210}" destId="{2FED9707-8EF5-4C00-AD2B-740B62C26736}" srcOrd="0" destOrd="0" parTransId="{1B2A572A-4F30-4145-9165-8775B82075C2}" sibTransId="{9C6A3A30-FC08-414A-B2D7-26F0FDE179AA}"/>
    <dgm:cxn modelId="{292AFBB5-279F-FE49-B289-D1149B0E803A}" type="presParOf" srcId="{2B3FDE00-AE23-4703-9C5A-3339E573854F}" destId="{C2BB8A1F-BB7C-4194-997F-A189A58BC5E5}" srcOrd="0" destOrd="0" presId="urn:microsoft.com/office/officeart/2005/8/layout/chevron1"/>
    <dgm:cxn modelId="{22755134-A334-4D40-8149-9106C4B17D62}" type="presParOf" srcId="{2B3FDE00-AE23-4703-9C5A-3339E573854F}" destId="{F234B62C-0D6A-4828-ABD2-2633D4336D7B}" srcOrd="1" destOrd="0" presId="urn:microsoft.com/office/officeart/2005/8/layout/chevron1"/>
    <dgm:cxn modelId="{C86E095B-A8F8-F14F-8B76-E0A5AD4D98CE}" type="presParOf" srcId="{2B3FDE00-AE23-4703-9C5A-3339E573854F}" destId="{3488EF45-635F-40D4-9CEC-F9774C6D16CC}" srcOrd="2" destOrd="0" presId="urn:microsoft.com/office/officeart/2005/8/layout/chevron1"/>
    <dgm:cxn modelId="{896C0A98-1AC9-7447-B5D3-3BD3C888DC29}" type="presParOf" srcId="{2B3FDE00-AE23-4703-9C5A-3339E573854F}" destId="{7B1A5879-D28F-47A3-896A-83D7A26C2925}" srcOrd="3" destOrd="0" presId="urn:microsoft.com/office/officeart/2005/8/layout/chevron1"/>
    <dgm:cxn modelId="{420383EF-B566-DC4D-84F8-6470C336E1AC}" type="presParOf" srcId="{2B3FDE00-AE23-4703-9C5A-3339E573854F}" destId="{20F06528-86E0-405D-B98A-978736C6F74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8355A4-E03F-46B0-AC9B-B8633C895210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2FED9707-8EF5-4C00-AD2B-740B62C26736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E97B01"/>
            </a:gs>
            <a:gs pos="80000">
              <a:srgbClr val="FCA304"/>
            </a:gs>
            <a:gs pos="100000">
              <a:srgbClr val="FFC000"/>
            </a:gs>
          </a:gsLst>
        </a:gradFill>
      </dgm:spPr>
      <dgm:t>
        <a:bodyPr/>
        <a:lstStyle/>
        <a:p>
          <a:r>
            <a:rPr lang="en-US" sz="16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SHIP and LHICs</a:t>
          </a:r>
          <a:endParaRPr lang="en-US" sz="1600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1B2A572A-4F30-4145-9165-8775B82075C2}" type="parTrans" cxnId="{A174995D-66C9-4905-9D11-D04DEAFFD0DF}">
      <dgm:prSet/>
      <dgm:spPr/>
      <dgm:t>
        <a:bodyPr/>
        <a:lstStyle/>
        <a:p>
          <a:endParaRPr lang="en-US"/>
        </a:p>
      </dgm:t>
    </dgm:pt>
    <dgm:pt modelId="{9C6A3A30-FC08-414A-B2D7-26F0FDE179AA}" type="sibTrans" cxnId="{A174995D-66C9-4905-9D11-D04DEAFFD0DF}">
      <dgm:prSet/>
      <dgm:spPr/>
      <dgm:t>
        <a:bodyPr/>
        <a:lstStyle/>
        <a:p>
          <a:endParaRPr lang="en-US"/>
        </a:p>
      </dgm:t>
    </dgm:pt>
    <dgm:pt modelId="{BC4541FD-996F-48F7-BB3F-FDC361AF6D64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E97B01"/>
            </a:gs>
            <a:gs pos="80000">
              <a:srgbClr val="FCA304"/>
            </a:gs>
            <a:gs pos="100000">
              <a:srgbClr val="FFC000"/>
            </a:gs>
          </a:gsLst>
        </a:gradFill>
      </dgm:spPr>
      <dgm:t>
        <a:bodyPr/>
        <a:lstStyle/>
        <a:p>
          <a:r>
            <a:rPr lang="en-US" sz="16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Formal Partnerships &amp; Infrastructure</a:t>
          </a:r>
          <a:endParaRPr lang="en-US" sz="1600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C24A29AB-7120-4B10-B133-CED68752FC19}" type="parTrans" cxnId="{25DD8530-C2A6-4A36-BA39-4F2078EA974F}">
      <dgm:prSet/>
      <dgm:spPr/>
      <dgm:t>
        <a:bodyPr/>
        <a:lstStyle/>
        <a:p>
          <a:endParaRPr lang="en-US"/>
        </a:p>
      </dgm:t>
    </dgm:pt>
    <dgm:pt modelId="{4B192CBF-2578-4CE4-8715-0F77B5817F25}" type="sibTrans" cxnId="{25DD8530-C2A6-4A36-BA39-4F2078EA974F}">
      <dgm:prSet/>
      <dgm:spPr/>
      <dgm:t>
        <a:bodyPr/>
        <a:lstStyle/>
        <a:p>
          <a:endParaRPr lang="en-US"/>
        </a:p>
      </dgm:t>
    </dgm:pt>
    <dgm:pt modelId="{342B67B7-A0FC-491C-B6A0-F6E4BBF08E61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E97B01"/>
            </a:gs>
            <a:gs pos="80000">
              <a:srgbClr val="FCA304"/>
            </a:gs>
            <a:gs pos="100000">
              <a:srgbClr val="FFC000"/>
            </a:gs>
          </a:gsLst>
        </a:gradFill>
      </dgm:spPr>
      <dgm:t>
        <a:bodyPr/>
        <a:lstStyle/>
        <a:p>
          <a:r>
            <a:rPr lang="en-US" sz="16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Sustainable Population Health Models</a:t>
          </a:r>
          <a:endParaRPr lang="en-US" sz="1600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4E3BCF99-A291-492F-A0DF-F18358F28B56}" type="parTrans" cxnId="{2776F9EA-81F4-4ABF-9D84-30D45F7E86E2}">
      <dgm:prSet/>
      <dgm:spPr/>
      <dgm:t>
        <a:bodyPr/>
        <a:lstStyle/>
        <a:p>
          <a:endParaRPr lang="en-US"/>
        </a:p>
      </dgm:t>
    </dgm:pt>
    <dgm:pt modelId="{10206199-FDEC-4931-8E0B-579616D2C526}" type="sibTrans" cxnId="{2776F9EA-81F4-4ABF-9D84-30D45F7E86E2}">
      <dgm:prSet/>
      <dgm:spPr/>
      <dgm:t>
        <a:bodyPr/>
        <a:lstStyle/>
        <a:p>
          <a:endParaRPr lang="en-US"/>
        </a:p>
      </dgm:t>
    </dgm:pt>
    <dgm:pt modelId="{2B3FDE00-AE23-4703-9C5A-3339E573854F}" type="pres">
      <dgm:prSet presAssocID="{DA8355A4-E03F-46B0-AC9B-B8633C895210}" presName="Name0" presStyleCnt="0">
        <dgm:presLayoutVars>
          <dgm:dir/>
          <dgm:animLvl val="lvl"/>
          <dgm:resizeHandles val="exact"/>
        </dgm:presLayoutVars>
      </dgm:prSet>
      <dgm:spPr/>
    </dgm:pt>
    <dgm:pt modelId="{C2BB8A1F-BB7C-4194-997F-A189A58BC5E5}" type="pres">
      <dgm:prSet presAssocID="{2FED9707-8EF5-4C00-AD2B-740B62C26736}" presName="parTxOnly" presStyleLbl="node1" presStyleIdx="0" presStyleCnt="3" custLinFactNeighborX="-821" custLinFactNeighborY="32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34B62C-0D6A-4828-ABD2-2633D4336D7B}" type="pres">
      <dgm:prSet presAssocID="{9C6A3A30-FC08-414A-B2D7-26F0FDE179AA}" presName="parTxOnlySpace" presStyleCnt="0"/>
      <dgm:spPr/>
    </dgm:pt>
    <dgm:pt modelId="{3488EF45-635F-40D4-9CEC-F9774C6D16CC}" type="pres">
      <dgm:prSet presAssocID="{BC4541FD-996F-48F7-BB3F-FDC361AF6D64}" presName="parTxOnly" presStyleLbl="node1" presStyleIdx="1" presStyleCnt="3" custScaleX="118280" custLinFactNeighborX="3101" custLinFactNeighborY="32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1A5879-D28F-47A3-896A-83D7A26C2925}" type="pres">
      <dgm:prSet presAssocID="{4B192CBF-2578-4CE4-8715-0F77B5817F25}" presName="parTxOnlySpace" presStyleCnt="0"/>
      <dgm:spPr/>
    </dgm:pt>
    <dgm:pt modelId="{20F06528-86E0-405D-B98A-978736C6F74D}" type="pres">
      <dgm:prSet presAssocID="{342B67B7-A0FC-491C-B6A0-F6E4BBF08E61}" presName="parTxOnly" presStyleLbl="node1" presStyleIdx="2" presStyleCnt="3" custLinFactNeighborY="21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339349-F85C-944D-93A0-F641893C7244}" type="presOf" srcId="{2FED9707-8EF5-4C00-AD2B-740B62C26736}" destId="{C2BB8A1F-BB7C-4194-997F-A189A58BC5E5}" srcOrd="0" destOrd="0" presId="urn:microsoft.com/office/officeart/2005/8/layout/chevron1"/>
    <dgm:cxn modelId="{AEBE15D6-D252-5A4D-A7DB-FEC0F67D2091}" type="presOf" srcId="{DA8355A4-E03F-46B0-AC9B-B8633C895210}" destId="{2B3FDE00-AE23-4703-9C5A-3339E573854F}" srcOrd="0" destOrd="0" presId="urn:microsoft.com/office/officeart/2005/8/layout/chevron1"/>
    <dgm:cxn modelId="{4AD734EE-6954-5E48-84BB-5B430F4DBF80}" type="presOf" srcId="{342B67B7-A0FC-491C-B6A0-F6E4BBF08E61}" destId="{20F06528-86E0-405D-B98A-978736C6F74D}" srcOrd="0" destOrd="0" presId="urn:microsoft.com/office/officeart/2005/8/layout/chevron1"/>
    <dgm:cxn modelId="{CE6C8AD3-EA28-E047-BBBB-6682B36D08D0}" type="presOf" srcId="{BC4541FD-996F-48F7-BB3F-FDC361AF6D64}" destId="{3488EF45-635F-40D4-9CEC-F9774C6D16CC}" srcOrd="0" destOrd="0" presId="urn:microsoft.com/office/officeart/2005/8/layout/chevron1"/>
    <dgm:cxn modelId="{2776F9EA-81F4-4ABF-9D84-30D45F7E86E2}" srcId="{DA8355A4-E03F-46B0-AC9B-B8633C895210}" destId="{342B67B7-A0FC-491C-B6A0-F6E4BBF08E61}" srcOrd="2" destOrd="0" parTransId="{4E3BCF99-A291-492F-A0DF-F18358F28B56}" sibTransId="{10206199-FDEC-4931-8E0B-579616D2C526}"/>
    <dgm:cxn modelId="{25DD8530-C2A6-4A36-BA39-4F2078EA974F}" srcId="{DA8355A4-E03F-46B0-AC9B-B8633C895210}" destId="{BC4541FD-996F-48F7-BB3F-FDC361AF6D64}" srcOrd="1" destOrd="0" parTransId="{C24A29AB-7120-4B10-B133-CED68752FC19}" sibTransId="{4B192CBF-2578-4CE4-8715-0F77B5817F25}"/>
    <dgm:cxn modelId="{A174995D-66C9-4905-9D11-D04DEAFFD0DF}" srcId="{DA8355A4-E03F-46B0-AC9B-B8633C895210}" destId="{2FED9707-8EF5-4C00-AD2B-740B62C26736}" srcOrd="0" destOrd="0" parTransId="{1B2A572A-4F30-4145-9165-8775B82075C2}" sibTransId="{9C6A3A30-FC08-414A-B2D7-26F0FDE179AA}"/>
    <dgm:cxn modelId="{67077B36-2CEF-A240-9735-74B71720E101}" type="presParOf" srcId="{2B3FDE00-AE23-4703-9C5A-3339E573854F}" destId="{C2BB8A1F-BB7C-4194-997F-A189A58BC5E5}" srcOrd="0" destOrd="0" presId="urn:microsoft.com/office/officeart/2005/8/layout/chevron1"/>
    <dgm:cxn modelId="{6DE6C1D1-DA2A-AA4E-B37F-4C68F1765F9C}" type="presParOf" srcId="{2B3FDE00-AE23-4703-9C5A-3339E573854F}" destId="{F234B62C-0D6A-4828-ABD2-2633D4336D7B}" srcOrd="1" destOrd="0" presId="urn:microsoft.com/office/officeart/2005/8/layout/chevron1"/>
    <dgm:cxn modelId="{180A6EC9-A8A9-B346-B15E-6CEF73EB8E2B}" type="presParOf" srcId="{2B3FDE00-AE23-4703-9C5A-3339E573854F}" destId="{3488EF45-635F-40D4-9CEC-F9774C6D16CC}" srcOrd="2" destOrd="0" presId="urn:microsoft.com/office/officeart/2005/8/layout/chevron1"/>
    <dgm:cxn modelId="{45090D61-F127-3648-9BF2-FEF896A32877}" type="presParOf" srcId="{2B3FDE00-AE23-4703-9C5A-3339E573854F}" destId="{7B1A5879-D28F-47A3-896A-83D7A26C2925}" srcOrd="3" destOrd="0" presId="urn:microsoft.com/office/officeart/2005/8/layout/chevron1"/>
    <dgm:cxn modelId="{E77A4D4E-9A1A-A14B-90E9-72133039D1AA}" type="presParOf" srcId="{2B3FDE00-AE23-4703-9C5A-3339E573854F}" destId="{20F06528-86E0-405D-B98A-978736C6F74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D3A2E1-B780-4E0F-A3A8-BABE892D4009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</dgm:pt>
    <dgm:pt modelId="{3AA940BC-2434-4626-8679-16C6778E4263}">
      <dgm:prSet phldrT="[Text]" custT="1"/>
      <dgm:spPr>
        <a:xfrm>
          <a:off x="1729370" y="0"/>
          <a:ext cx="1152913" cy="1173347"/>
        </a:xfrm>
        <a:solidFill>
          <a:srgbClr val="CA242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9177086-0817-4F79-8044-FDA04408430B}" type="parTrans" cxnId="{61EDD78D-09BF-4DB0-AA93-6CE383059F6A}">
      <dgm:prSet/>
      <dgm:spPr/>
      <dgm:t>
        <a:bodyPr/>
        <a:lstStyle/>
        <a:p>
          <a:endParaRPr lang="en-US" sz="4800" b="1"/>
        </a:p>
      </dgm:t>
    </dgm:pt>
    <dgm:pt modelId="{C0D185AC-CAC9-47D2-B63C-7CE4B5E66FB3}" type="sibTrans" cxnId="{61EDD78D-09BF-4DB0-AA93-6CE383059F6A}">
      <dgm:prSet/>
      <dgm:spPr/>
      <dgm:t>
        <a:bodyPr/>
        <a:lstStyle/>
        <a:p>
          <a:endParaRPr lang="en-US" sz="4800" b="1"/>
        </a:p>
      </dgm:t>
    </dgm:pt>
    <dgm:pt modelId="{CD8D892E-F360-4DCD-ABB0-66FD6F2AA4B8}">
      <dgm:prSet phldrT="[Text]" custT="1"/>
      <dgm:spPr>
        <a:xfrm>
          <a:off x="0" y="3520043"/>
          <a:ext cx="4611655" cy="1173347"/>
        </a:xfrm>
        <a:solidFill>
          <a:srgbClr val="80C858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Healthy</a:t>
          </a:r>
          <a:endParaRPr lang="en-US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AF3D275-B14F-4E93-A4AE-C6F31D4A48AC}" type="parTrans" cxnId="{E779E030-B832-4F8B-A897-BD2A443917B5}">
      <dgm:prSet/>
      <dgm:spPr/>
      <dgm:t>
        <a:bodyPr/>
        <a:lstStyle/>
        <a:p>
          <a:endParaRPr lang="en-US" sz="4800" b="1"/>
        </a:p>
      </dgm:t>
    </dgm:pt>
    <dgm:pt modelId="{1D0CE977-CF2F-4E1C-A3FB-E280C0958392}" type="sibTrans" cxnId="{E779E030-B832-4F8B-A897-BD2A443917B5}">
      <dgm:prSet/>
      <dgm:spPr/>
      <dgm:t>
        <a:bodyPr/>
        <a:lstStyle/>
        <a:p>
          <a:endParaRPr lang="en-US" sz="4800" b="1"/>
        </a:p>
      </dgm:t>
    </dgm:pt>
    <dgm:pt modelId="{DA891E70-7FC3-4CB8-94F7-55E423283F5E}">
      <dgm:prSet phldrT="[Text]" custT="1"/>
      <dgm:spPr>
        <a:xfrm>
          <a:off x="576456" y="2346695"/>
          <a:ext cx="3458741" cy="1173347"/>
        </a:xfrm>
        <a:solidFill>
          <a:srgbClr val="FFC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Chronically ill but under control</a:t>
          </a:r>
          <a:endParaRPr lang="en-US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AC7E70F-F389-4E32-81AB-FF23072EA6B1}" type="parTrans" cxnId="{E4C196CA-82A8-4149-BF4C-563E19EC53D0}">
      <dgm:prSet/>
      <dgm:spPr/>
      <dgm:t>
        <a:bodyPr/>
        <a:lstStyle/>
        <a:p>
          <a:endParaRPr lang="en-US" sz="4800" b="1"/>
        </a:p>
      </dgm:t>
    </dgm:pt>
    <dgm:pt modelId="{5E28947B-6458-424A-A853-FB3F8CF177C5}" type="sibTrans" cxnId="{E4C196CA-82A8-4149-BF4C-563E19EC53D0}">
      <dgm:prSet/>
      <dgm:spPr/>
      <dgm:t>
        <a:bodyPr/>
        <a:lstStyle/>
        <a:p>
          <a:endParaRPr lang="en-US" sz="4800" b="1"/>
        </a:p>
      </dgm:t>
    </dgm:pt>
    <dgm:pt modelId="{3D242967-94AC-400A-AA8D-9AA561A9A3C1}">
      <dgm:prSet phldrT="[Text]" custT="1"/>
      <dgm:spPr>
        <a:xfrm>
          <a:off x="1152913" y="1173347"/>
          <a:ext cx="2305827" cy="1173347"/>
        </a:xfrm>
        <a:solidFill>
          <a:srgbClr val="E97B0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FBE186E-9398-4F51-8D12-42AFE8BFA16C}" type="sibTrans" cxnId="{793F4DE3-417F-4EFB-8C4F-19A7F012AEB0}">
      <dgm:prSet/>
      <dgm:spPr/>
      <dgm:t>
        <a:bodyPr/>
        <a:lstStyle/>
        <a:p>
          <a:endParaRPr lang="en-US" sz="4800" b="1"/>
        </a:p>
      </dgm:t>
    </dgm:pt>
    <dgm:pt modelId="{BC3AE585-FA12-46DB-A3CC-27CDAB4528C5}" type="parTrans" cxnId="{793F4DE3-417F-4EFB-8C4F-19A7F012AEB0}">
      <dgm:prSet/>
      <dgm:spPr/>
      <dgm:t>
        <a:bodyPr/>
        <a:lstStyle/>
        <a:p>
          <a:endParaRPr lang="en-US" sz="4800" b="1"/>
        </a:p>
      </dgm:t>
    </dgm:pt>
    <dgm:pt modelId="{64D7BA3C-5F9C-4125-A208-4DB121720508}" type="pres">
      <dgm:prSet presAssocID="{E1D3A2E1-B780-4E0F-A3A8-BABE892D4009}" presName="Name0" presStyleCnt="0">
        <dgm:presLayoutVars>
          <dgm:dir/>
          <dgm:animLvl val="lvl"/>
          <dgm:resizeHandles val="exact"/>
        </dgm:presLayoutVars>
      </dgm:prSet>
      <dgm:spPr/>
    </dgm:pt>
    <dgm:pt modelId="{F8383DFF-BDC5-46D1-8067-F9DEDD057EA3}" type="pres">
      <dgm:prSet presAssocID="{3AA940BC-2434-4626-8679-16C6778E4263}" presName="Name8" presStyleCnt="0"/>
      <dgm:spPr/>
    </dgm:pt>
    <dgm:pt modelId="{B7A2BD3B-0467-4B53-9EC9-E39BED79B133}" type="pres">
      <dgm:prSet presAssocID="{3AA940BC-2434-4626-8679-16C6778E4263}" presName="level" presStyleLbl="node1" presStyleIdx="0" presStyleCnt="4">
        <dgm:presLayoutVars>
          <dgm:chMax val="1"/>
          <dgm:bulletEnabled val="1"/>
        </dgm:presLayoutVars>
      </dgm:prSet>
      <dgm:spPr>
        <a:prstGeom prst="trapezoid">
          <a:avLst>
            <a:gd name="adj" fmla="val 50000"/>
          </a:avLst>
        </a:prstGeom>
      </dgm:spPr>
      <dgm:t>
        <a:bodyPr/>
        <a:lstStyle/>
        <a:p>
          <a:endParaRPr lang="en-US"/>
        </a:p>
      </dgm:t>
    </dgm:pt>
    <dgm:pt modelId="{6DA2F3AE-E350-4F16-A010-93D13F40FC0C}" type="pres">
      <dgm:prSet presAssocID="{3AA940BC-2434-4626-8679-16C6778E426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F9974-55FF-4834-A0A2-732F0CB24723}" type="pres">
      <dgm:prSet presAssocID="{3D242967-94AC-400A-AA8D-9AA561A9A3C1}" presName="Name8" presStyleCnt="0"/>
      <dgm:spPr/>
    </dgm:pt>
    <dgm:pt modelId="{E614C8A0-699E-4260-B2EB-8855771A5AE6}" type="pres">
      <dgm:prSet presAssocID="{3D242967-94AC-400A-AA8D-9AA561A9A3C1}" presName="level" presStyleLbl="node1" presStyleIdx="1" presStyleCnt="4">
        <dgm:presLayoutVars>
          <dgm:chMax val="1"/>
          <dgm:bulletEnabled val="1"/>
        </dgm:presLayoutVars>
      </dgm:prSet>
      <dgm:spPr>
        <a:prstGeom prst="trapezoid">
          <a:avLst>
            <a:gd name="adj" fmla="val 49129"/>
          </a:avLst>
        </a:prstGeom>
      </dgm:spPr>
      <dgm:t>
        <a:bodyPr/>
        <a:lstStyle/>
        <a:p>
          <a:endParaRPr lang="en-US"/>
        </a:p>
      </dgm:t>
    </dgm:pt>
    <dgm:pt modelId="{5FB5E5F6-6C95-4D13-BA77-C50A05DB78CF}" type="pres">
      <dgm:prSet presAssocID="{3D242967-94AC-400A-AA8D-9AA561A9A3C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AE5337-1A4F-4259-83EE-277F9F0D09C3}" type="pres">
      <dgm:prSet presAssocID="{DA891E70-7FC3-4CB8-94F7-55E423283F5E}" presName="Name8" presStyleCnt="0"/>
      <dgm:spPr/>
    </dgm:pt>
    <dgm:pt modelId="{EE7D0671-605C-4DA4-9F48-BD832D301675}" type="pres">
      <dgm:prSet presAssocID="{DA891E70-7FC3-4CB8-94F7-55E423283F5E}" presName="level" presStyleLbl="node1" presStyleIdx="2" presStyleCnt="4">
        <dgm:presLayoutVars>
          <dgm:chMax val="1"/>
          <dgm:bulletEnabled val="1"/>
        </dgm:presLayoutVars>
      </dgm:prSet>
      <dgm:spPr>
        <a:prstGeom prst="trapezoid">
          <a:avLst>
            <a:gd name="adj" fmla="val 49129"/>
          </a:avLst>
        </a:prstGeom>
      </dgm:spPr>
      <dgm:t>
        <a:bodyPr/>
        <a:lstStyle/>
        <a:p>
          <a:endParaRPr lang="en-US"/>
        </a:p>
      </dgm:t>
    </dgm:pt>
    <dgm:pt modelId="{C3AFFCE3-8B24-4FB4-A480-47794CFB99DB}" type="pres">
      <dgm:prSet presAssocID="{DA891E70-7FC3-4CB8-94F7-55E423283F5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3B27A-109E-4788-8CEB-5D34ED055149}" type="pres">
      <dgm:prSet presAssocID="{CD8D892E-F360-4DCD-ABB0-66FD6F2AA4B8}" presName="Name8" presStyleCnt="0"/>
      <dgm:spPr/>
    </dgm:pt>
    <dgm:pt modelId="{46C24DCD-9627-44FA-AC14-6BCD268F7BC1}" type="pres">
      <dgm:prSet presAssocID="{CD8D892E-F360-4DCD-ABB0-66FD6F2AA4B8}" presName="level" presStyleLbl="node1" presStyleIdx="3" presStyleCnt="4">
        <dgm:presLayoutVars>
          <dgm:chMax val="1"/>
          <dgm:bulletEnabled val="1"/>
        </dgm:presLayoutVars>
      </dgm:prSet>
      <dgm:spPr>
        <a:prstGeom prst="trapezoid">
          <a:avLst>
            <a:gd name="adj" fmla="val 49129"/>
          </a:avLst>
        </a:prstGeom>
      </dgm:spPr>
      <dgm:t>
        <a:bodyPr/>
        <a:lstStyle/>
        <a:p>
          <a:endParaRPr lang="en-US"/>
        </a:p>
      </dgm:t>
    </dgm:pt>
    <dgm:pt modelId="{0B998D7E-B59F-4574-B934-B0A97FD5899E}" type="pres">
      <dgm:prSet presAssocID="{CD8D892E-F360-4DCD-ABB0-66FD6F2AA4B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2E93A7-9ACF-974E-991E-7326B6B73279}" type="presOf" srcId="{DA891E70-7FC3-4CB8-94F7-55E423283F5E}" destId="{C3AFFCE3-8B24-4FB4-A480-47794CFB99DB}" srcOrd="1" destOrd="0" presId="urn:microsoft.com/office/officeart/2005/8/layout/pyramid1"/>
    <dgm:cxn modelId="{5CA772A9-42C8-8244-A5F0-567ADCB4DD99}" type="presOf" srcId="{3D242967-94AC-400A-AA8D-9AA561A9A3C1}" destId="{5FB5E5F6-6C95-4D13-BA77-C50A05DB78CF}" srcOrd="1" destOrd="0" presId="urn:microsoft.com/office/officeart/2005/8/layout/pyramid1"/>
    <dgm:cxn modelId="{793F4DE3-417F-4EFB-8C4F-19A7F012AEB0}" srcId="{E1D3A2E1-B780-4E0F-A3A8-BABE892D4009}" destId="{3D242967-94AC-400A-AA8D-9AA561A9A3C1}" srcOrd="1" destOrd="0" parTransId="{BC3AE585-FA12-46DB-A3CC-27CDAB4528C5}" sibTransId="{3FBE186E-9398-4F51-8D12-42AFE8BFA16C}"/>
    <dgm:cxn modelId="{8AF9C5D1-6F03-AD40-909C-A7BE77A01352}" type="presOf" srcId="{E1D3A2E1-B780-4E0F-A3A8-BABE892D4009}" destId="{64D7BA3C-5F9C-4125-A208-4DB121720508}" srcOrd="0" destOrd="0" presId="urn:microsoft.com/office/officeart/2005/8/layout/pyramid1"/>
    <dgm:cxn modelId="{EF3FC14F-B914-BC47-84FA-0D50D67030D0}" type="presOf" srcId="{3AA940BC-2434-4626-8679-16C6778E4263}" destId="{B7A2BD3B-0467-4B53-9EC9-E39BED79B133}" srcOrd="0" destOrd="0" presId="urn:microsoft.com/office/officeart/2005/8/layout/pyramid1"/>
    <dgm:cxn modelId="{E4C196CA-82A8-4149-BF4C-563E19EC53D0}" srcId="{E1D3A2E1-B780-4E0F-A3A8-BABE892D4009}" destId="{DA891E70-7FC3-4CB8-94F7-55E423283F5E}" srcOrd="2" destOrd="0" parTransId="{5AC7E70F-F389-4E32-81AB-FF23072EA6B1}" sibTransId="{5E28947B-6458-424A-A853-FB3F8CF177C5}"/>
    <dgm:cxn modelId="{61EDD78D-09BF-4DB0-AA93-6CE383059F6A}" srcId="{E1D3A2E1-B780-4E0F-A3A8-BABE892D4009}" destId="{3AA940BC-2434-4626-8679-16C6778E4263}" srcOrd="0" destOrd="0" parTransId="{89177086-0817-4F79-8044-FDA04408430B}" sibTransId="{C0D185AC-CAC9-47D2-B63C-7CE4B5E66FB3}"/>
    <dgm:cxn modelId="{C204A447-0A15-F348-BAB4-B750DE1A9D96}" type="presOf" srcId="{DA891E70-7FC3-4CB8-94F7-55E423283F5E}" destId="{EE7D0671-605C-4DA4-9F48-BD832D301675}" srcOrd="0" destOrd="0" presId="urn:microsoft.com/office/officeart/2005/8/layout/pyramid1"/>
    <dgm:cxn modelId="{AEDC2C91-FB12-364D-BBC9-D930D0101863}" type="presOf" srcId="{CD8D892E-F360-4DCD-ABB0-66FD6F2AA4B8}" destId="{46C24DCD-9627-44FA-AC14-6BCD268F7BC1}" srcOrd="0" destOrd="0" presId="urn:microsoft.com/office/officeart/2005/8/layout/pyramid1"/>
    <dgm:cxn modelId="{A8025D4F-F621-CC4A-A5D2-796E7B1D3865}" type="presOf" srcId="{CD8D892E-F360-4DCD-ABB0-66FD6F2AA4B8}" destId="{0B998D7E-B59F-4574-B934-B0A97FD5899E}" srcOrd="1" destOrd="0" presId="urn:microsoft.com/office/officeart/2005/8/layout/pyramid1"/>
    <dgm:cxn modelId="{D58279F7-4901-3049-8968-4DFECD46A3BA}" type="presOf" srcId="{3AA940BC-2434-4626-8679-16C6778E4263}" destId="{6DA2F3AE-E350-4F16-A010-93D13F40FC0C}" srcOrd="1" destOrd="0" presId="urn:microsoft.com/office/officeart/2005/8/layout/pyramid1"/>
    <dgm:cxn modelId="{2544D7E5-28A8-F54E-852D-1529986FB82E}" type="presOf" srcId="{3D242967-94AC-400A-AA8D-9AA561A9A3C1}" destId="{E614C8A0-699E-4260-B2EB-8855771A5AE6}" srcOrd="0" destOrd="0" presId="urn:microsoft.com/office/officeart/2005/8/layout/pyramid1"/>
    <dgm:cxn modelId="{E779E030-B832-4F8B-A897-BD2A443917B5}" srcId="{E1D3A2E1-B780-4E0F-A3A8-BABE892D4009}" destId="{CD8D892E-F360-4DCD-ABB0-66FD6F2AA4B8}" srcOrd="3" destOrd="0" parTransId="{3AF3D275-B14F-4E93-A4AE-C6F31D4A48AC}" sibTransId="{1D0CE977-CF2F-4E1C-A3FB-E280C0958392}"/>
    <dgm:cxn modelId="{C595820A-EA0A-C443-9AD6-255AF2B6C52A}" type="presParOf" srcId="{64D7BA3C-5F9C-4125-A208-4DB121720508}" destId="{F8383DFF-BDC5-46D1-8067-F9DEDD057EA3}" srcOrd="0" destOrd="0" presId="urn:microsoft.com/office/officeart/2005/8/layout/pyramid1"/>
    <dgm:cxn modelId="{B7889BDA-CFBD-9147-823D-EB962F7821CB}" type="presParOf" srcId="{F8383DFF-BDC5-46D1-8067-F9DEDD057EA3}" destId="{B7A2BD3B-0467-4B53-9EC9-E39BED79B133}" srcOrd="0" destOrd="0" presId="urn:microsoft.com/office/officeart/2005/8/layout/pyramid1"/>
    <dgm:cxn modelId="{7D08B1AA-1323-BB4F-AD61-C4F8499D0CE7}" type="presParOf" srcId="{F8383DFF-BDC5-46D1-8067-F9DEDD057EA3}" destId="{6DA2F3AE-E350-4F16-A010-93D13F40FC0C}" srcOrd="1" destOrd="0" presId="urn:microsoft.com/office/officeart/2005/8/layout/pyramid1"/>
    <dgm:cxn modelId="{270396B3-A1F7-3E48-9981-4E32A0DE72A3}" type="presParOf" srcId="{64D7BA3C-5F9C-4125-A208-4DB121720508}" destId="{735F9974-55FF-4834-A0A2-732F0CB24723}" srcOrd="1" destOrd="0" presId="urn:microsoft.com/office/officeart/2005/8/layout/pyramid1"/>
    <dgm:cxn modelId="{14BA1144-874C-3945-A481-0BD0095392B7}" type="presParOf" srcId="{735F9974-55FF-4834-A0A2-732F0CB24723}" destId="{E614C8A0-699E-4260-B2EB-8855771A5AE6}" srcOrd="0" destOrd="0" presId="urn:microsoft.com/office/officeart/2005/8/layout/pyramid1"/>
    <dgm:cxn modelId="{6944C01C-1C2B-6743-8698-45EC22616176}" type="presParOf" srcId="{735F9974-55FF-4834-A0A2-732F0CB24723}" destId="{5FB5E5F6-6C95-4D13-BA77-C50A05DB78CF}" srcOrd="1" destOrd="0" presId="urn:microsoft.com/office/officeart/2005/8/layout/pyramid1"/>
    <dgm:cxn modelId="{F0835975-2E22-4A44-9DF6-72726C3F9319}" type="presParOf" srcId="{64D7BA3C-5F9C-4125-A208-4DB121720508}" destId="{E2AE5337-1A4F-4259-83EE-277F9F0D09C3}" srcOrd="2" destOrd="0" presId="urn:microsoft.com/office/officeart/2005/8/layout/pyramid1"/>
    <dgm:cxn modelId="{1727AAC2-DA57-364C-A296-90FA46B9673E}" type="presParOf" srcId="{E2AE5337-1A4F-4259-83EE-277F9F0D09C3}" destId="{EE7D0671-605C-4DA4-9F48-BD832D301675}" srcOrd="0" destOrd="0" presId="urn:microsoft.com/office/officeart/2005/8/layout/pyramid1"/>
    <dgm:cxn modelId="{E92984C4-0FF4-4B45-9179-DAE3245B4433}" type="presParOf" srcId="{E2AE5337-1A4F-4259-83EE-277F9F0D09C3}" destId="{C3AFFCE3-8B24-4FB4-A480-47794CFB99DB}" srcOrd="1" destOrd="0" presId="urn:microsoft.com/office/officeart/2005/8/layout/pyramid1"/>
    <dgm:cxn modelId="{DB8689A8-C4C4-C149-90E3-F17744BCDB70}" type="presParOf" srcId="{64D7BA3C-5F9C-4125-A208-4DB121720508}" destId="{2783B27A-109E-4788-8CEB-5D34ED055149}" srcOrd="3" destOrd="0" presId="urn:microsoft.com/office/officeart/2005/8/layout/pyramid1"/>
    <dgm:cxn modelId="{9E8BF07B-FB64-C844-B24D-E0E9E336FB1B}" type="presParOf" srcId="{2783B27A-109E-4788-8CEB-5D34ED055149}" destId="{46C24DCD-9627-44FA-AC14-6BCD268F7BC1}" srcOrd="0" destOrd="0" presId="urn:microsoft.com/office/officeart/2005/8/layout/pyramid1"/>
    <dgm:cxn modelId="{4004C0A0-942C-4443-9806-3DF0913D0077}" type="presParOf" srcId="{2783B27A-109E-4788-8CEB-5D34ED055149}" destId="{0B998D7E-B59F-4574-B934-B0A97FD5899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DE6A9-AEDE-4E03-BD10-6DBF444BDF65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EEEEA-9AD9-442B-8329-5CA5B6170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94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 on efforts currently underway or under development that promote</a:t>
            </a:r>
          </a:p>
          <a:p>
            <a:endParaRPr lang="en-US" dirty="0" smtClean="0"/>
          </a:p>
          <a:p>
            <a:r>
              <a:rPr lang="en-US" dirty="0" smtClean="0"/>
              <a:t>population health, including those that promote the linkage of health care and </a:t>
            </a:r>
          </a:p>
          <a:p>
            <a:endParaRPr lang="en-US" dirty="0" smtClean="0"/>
          </a:p>
          <a:p>
            <a:r>
              <a:rPr lang="en-US" dirty="0" smtClean="0"/>
              <a:t>social needs or that address broader factors influencing health;</a:t>
            </a:r>
          </a:p>
          <a:p>
            <a:endParaRPr lang="en-US" dirty="0" smtClean="0"/>
          </a:p>
          <a:p>
            <a:r>
              <a:rPr lang="en-US" dirty="0" smtClean="0"/>
              <a:t>- Where a model like the HEZs might fit; and</a:t>
            </a:r>
          </a:p>
          <a:p>
            <a:endParaRPr lang="en-US" dirty="0" smtClean="0"/>
          </a:p>
          <a:p>
            <a:r>
              <a:rPr lang="en-US" dirty="0" smtClean="0"/>
              <a:t>- How the HEZs might position themselves to participate in these efforts.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69A0C-11A5-4D7C-84F3-52DD5484E03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75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5ED51-E8C6-416A-B902-B03AA496665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478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University of Wisconsin Population Health Institute. C</a:t>
            </a:r>
          </a:p>
          <a:p>
            <a:r>
              <a:rPr lang="en-US" dirty="0" smtClean="0"/>
              <a:t>http://www.countyhealthrankings.org/sites/default/files/state/downloads/CHR2016_MD.pdfounty Health Rankings 2016</a:t>
            </a:r>
          </a:p>
          <a:p>
            <a:endParaRPr lang="en-US" dirty="0" smtClean="0"/>
          </a:p>
          <a:p>
            <a:r>
              <a:rPr lang="en-US" dirty="0" smtClean="0"/>
              <a:t>From the recent release of RWJF’s 2016 County Health Rankings,</a:t>
            </a:r>
            <a:r>
              <a:rPr lang="en-US" baseline="0" dirty="0" smtClean="0"/>
              <a:t> here is a summary of how the state is doing on a variety of </a:t>
            </a:r>
            <a:r>
              <a:rPr lang="en-US" b="1" baseline="0" dirty="0" smtClean="0"/>
              <a:t>outcome measures </a:t>
            </a:r>
            <a:r>
              <a:rPr lang="en-US" baseline="0" dirty="0" smtClean="0"/>
              <a:t>and </a:t>
            </a:r>
            <a:r>
              <a:rPr lang="en-US" b="1" baseline="0" dirty="0" smtClean="0"/>
              <a:t>health determinants </a:t>
            </a:r>
            <a:r>
              <a:rPr lang="en-US" baseline="0" dirty="0" smtClean="0"/>
              <a:t>as compared to the US median. As you know, this varies by county.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Generally, Maryland is </a:t>
            </a:r>
            <a:r>
              <a:rPr lang="en-US" b="1" baseline="0" dirty="0" smtClean="0"/>
              <a:t>above</a:t>
            </a:r>
            <a:r>
              <a:rPr lang="en-US" baseline="0" dirty="0" smtClean="0"/>
              <a:t> the median in health related outcomes and clinical care.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It’s much more mixed in the health and social determinants that drive long-term health outcomes.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69A0C-11A5-4D7C-84F3-52DD5484E034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97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5ED51-E8C6-416A-B902-B03AA496665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38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5ED51-E8C6-416A-B902-B03AA496665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353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5ED51-E8C6-416A-B902-B03AA496665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095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Walk through slide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sheep as an example</a:t>
            </a:r>
          </a:p>
          <a:p>
            <a:r>
              <a:rPr lang="en-US" baseline="0" dirty="0" smtClean="0"/>
              <a:t>Note that policies underpin the success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Population health includes</a:t>
            </a:r>
            <a:r>
              <a:rPr lang="en-US" baseline="0" dirty="0" smtClean="0"/>
              <a:t> overall outcomes for a population, but also is concerned with issues of health equity within the population.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Clinical management alone will not continue to produce improvement in population health – and, consequently, it will not continue to produce additional savings under global budgets and other value based payment structures.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(Reference the graph on the right)  To continue improving population health – and generating savings – we must align programs and policies and address health behaviors, social and economic factors, and the physical environment.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5C985-D058-4CB1-9F21-73593C5D40B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42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Lets look at this as</a:t>
            </a:r>
            <a:r>
              <a:rPr lang="en-US" baseline="0" dirty="0" smtClean="0"/>
              <a:t> directionally where Maryland is pointing its modernized healthcare delivery system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5ED51-E8C6-416A-B902-B03AA496665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582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5ED51-E8C6-416A-B902-B03AA496665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410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9538" y="1181100"/>
            <a:ext cx="4251325" cy="318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2014 - 2015:  Emphasize that we are building on the success of SHIP and the LHICs</a:t>
            </a:r>
            <a:r>
              <a:rPr lang="en-US" baseline="0" dirty="0" smtClean="0"/>
              <a:t> – not replacing them.  We want to take them to the next level.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2016 to 2018:  Hospitals are entering into new financial relationships with physicians and other entities.  There is a significant opportunity for local health departments and community organizations to enter into those financial relationships, share data, and coordinate services.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E48DF-9A3C-47A7-BA37-DEFB243EBDE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161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 Dr. Haft for that introduction and for your leadership on this issue.  </a:t>
            </a:r>
          </a:p>
          <a:p>
            <a:endParaRPr lang="en-US" dirty="0" smtClean="0"/>
          </a:p>
          <a:p>
            <a:r>
              <a:rPr lang="en-US" dirty="0" smtClean="0"/>
              <a:t>Dr. Haft presented the overall</a:t>
            </a:r>
            <a:r>
              <a:rPr lang="en-US" baseline="0" dirty="0" smtClean="0"/>
              <a:t> vision… now, how do we get there?</a:t>
            </a:r>
          </a:p>
          <a:p>
            <a:endParaRPr lang="en-US" baseline="0" dirty="0" smtClean="0"/>
          </a:p>
          <a:p>
            <a:r>
              <a:rPr lang="en-US" dirty="0" smtClean="0"/>
              <a:t>As Dr. Haft mentioned, population health includes both management of current patients and improvement in underlying health status.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5ED51-E8C6-416A-B902-B03AA496665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61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69A0C-11A5-4D7C-84F3-52DD5484E0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69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aseline="0" dirty="0" smtClean="0">
                <a:latin typeface="Cambria" panose="02040503050406030204" pitchFamily="18" charset="0"/>
              </a:rPr>
              <a:t>High utilizers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>
                <a:latin typeface="Cambria" panose="02040503050406030204" pitchFamily="18" charset="0"/>
              </a:rPr>
              <a:t>Management activities help achieve short range reductions in utilization and cost savings.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>
                <a:latin typeface="Cambria" panose="02040503050406030204" pitchFamily="18" charset="0"/>
              </a:rPr>
              <a:t>Significant improvement in quality of life is also possible.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>
                <a:latin typeface="Cambria" panose="02040503050406030204" pitchFamily="18" charset="0"/>
              </a:rPr>
              <a:t>The so called low-hanging fruit.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>
                <a:latin typeface="Cambria" panose="02040503050406030204" pitchFamily="18" charset="0"/>
              </a:rPr>
              <a:t>Focus of most population health efforts – and for good reason.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>
                <a:latin typeface="Cambria" panose="02040503050406030204" pitchFamily="18" charset="0"/>
              </a:rPr>
              <a:t>Receiving most care from the red bucket.</a:t>
            </a:r>
          </a:p>
          <a:p>
            <a:endParaRPr lang="en-US" baseline="0" dirty="0" smtClean="0">
              <a:latin typeface="Cambria" panose="02040503050406030204" pitchFamily="18" charset="0"/>
            </a:endParaRPr>
          </a:p>
          <a:p>
            <a:r>
              <a:rPr lang="en-US" baseline="0" dirty="0" smtClean="0">
                <a:latin typeface="Cambria" panose="02040503050406030204" pitchFamily="18" charset="0"/>
              </a:rPr>
              <a:t>Chronically ill at risk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>
                <a:latin typeface="Cambria" panose="02040503050406030204" pitchFamily="18" charset="0"/>
              </a:rPr>
              <a:t>For the chronically ill at risk of being high utilizers, short term impact is still possible by preventing admissions.</a:t>
            </a:r>
          </a:p>
          <a:p>
            <a:endParaRPr lang="en-US" baseline="0" dirty="0" smtClean="0">
              <a:latin typeface="Cambria" panose="02040503050406030204" pitchFamily="18" charset="0"/>
            </a:endParaRPr>
          </a:p>
          <a:p>
            <a:r>
              <a:rPr lang="en-US" baseline="0" dirty="0" smtClean="0">
                <a:latin typeface="Cambria" panose="02040503050406030204" pitchFamily="18" charset="0"/>
              </a:rPr>
              <a:t>For chronically ill under control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Cambria" panose="02040503050406030204" pitchFamily="18" charset="0"/>
              </a:rPr>
              <a:t>interventions may focus on behavior and lifestyle interventions in community based settings.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Cambria" panose="02040503050406030204" pitchFamily="18" charset="0"/>
              </a:rPr>
              <a:t>Preventing utilization that would otherwise come 10 years or more down the road.</a:t>
            </a:r>
          </a:p>
          <a:p>
            <a:endParaRPr lang="en-US" baseline="0" dirty="0" smtClean="0">
              <a:latin typeface="Cambria" panose="02040503050406030204" pitchFamily="18" charset="0"/>
            </a:endParaRPr>
          </a:p>
          <a:p>
            <a:r>
              <a:rPr lang="en-US" baseline="0" dirty="0" smtClean="0">
                <a:latin typeface="Cambria" panose="02040503050406030204" pitchFamily="18" charset="0"/>
              </a:rPr>
              <a:t>For the healthy population, the focus is on long-term prevention.  </a:t>
            </a:r>
          </a:p>
          <a:p>
            <a:endParaRPr lang="en-US" baseline="0" dirty="0" smtClean="0">
              <a:latin typeface="Cambria" panose="02040503050406030204" pitchFamily="18" charset="0"/>
            </a:endParaRPr>
          </a:p>
          <a:p>
            <a:r>
              <a:rPr lang="en-US" baseline="0" dirty="0" smtClean="0">
                <a:latin typeface="Cambria" panose="02040503050406030204" pitchFamily="18" charset="0"/>
              </a:rPr>
              <a:t>Short-term savings from the top of the pyramid may be used to fund interventions with long-range impact in the healthier populations.</a:t>
            </a:r>
          </a:p>
          <a:p>
            <a:endParaRPr lang="en-US" baseline="0" dirty="0" smtClean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E7A69-9331-4754-BFEC-800F7931CE1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210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look</a:t>
            </a:r>
            <a:r>
              <a:rPr lang="en-US" baseline="0" dirty="0" smtClean="0"/>
              <a:t> at Chronic Conditions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cost data we have today comes from HSCRC’s Case-Mix data. We want you to see this data to get a sense for the spend associated with particular conditions. </a:t>
            </a:r>
            <a:endParaRPr lang="en-US" dirty="0" smtClean="0"/>
          </a:p>
          <a:p>
            <a:r>
              <a:rPr lang="en-US" dirty="0" smtClean="0"/>
              <a:t>As I mentioned before, the caveat is that these are  “Costs</a:t>
            </a:r>
            <a:r>
              <a:rPr lang="en-US" baseline="0" dirty="0" smtClean="0"/>
              <a:t> associated” not necessarily “directly attributable. Our kind friends at CRISP use chronic condition flags that are based on ICD-10 codes. The definitions align closely to the Medicare's Chronic Care Ware definitions. So for example, if a patient has any ICD codes for diabetes in a given year, he will be flagged as a diabetic and all of his hospital costs will show up. Not </a:t>
            </a:r>
            <a:r>
              <a:rPr lang="en-US" baseline="0" dirty="0" err="1" smtClean="0"/>
              <a:t>necessarly</a:t>
            </a:r>
            <a:r>
              <a:rPr lang="en-US" baseline="0" dirty="0" smtClean="0"/>
              <a:t> his/her primary diagnosis.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you see here are per capita, hospital costs (Inpatient, ED, and Observation spending) by the number of Chronic Conditions in 2015. </a:t>
            </a:r>
          </a:p>
          <a:p>
            <a:r>
              <a:rPr lang="en-US" baseline="0" dirty="0" smtClean="0"/>
              <a:t>Notice the minimal costs for individuals without chronic conditions, and then the steady progression from there.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6C2FE-CA71-4D0B-9489-6509C8B7CB4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740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4770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37517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C487EDA-0124-4F26-A91F-677873D424A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344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A0F078A-12ED-463C-BC60-3EB6EFC2208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634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9E552C9-CEF8-48F8-967D-F0486918851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87240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A33A847-C159-4F85-8CA8-32D7E1D25BC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38282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87338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 sz="1800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7807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80160"/>
            <a:ext cx="8976360" cy="4480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+mn-lt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1440" y="5852160"/>
            <a:ext cx="8979408" cy="73152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000" baseline="0">
                <a:solidFill>
                  <a:srgbClr val="3C3A3B"/>
                </a:solidFill>
                <a:latin typeface="Georgia" pitchFamily="18" charset="0"/>
                <a:cs typeface="Georgia" pitchFamily="18" charset="0"/>
              </a:defRPr>
            </a:lvl1pPr>
          </a:lstStyle>
          <a:p>
            <a:pPr lvl="0" algn="l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  <a:p>
            <a:pPr lvl="1" algn="l">
              <a:spcBef>
                <a:spcPts val="0"/>
              </a:spcBef>
            </a:pPr>
            <a:r>
              <a:rPr lang="en-US" smtClean="0"/>
              <a:t>Second level</a:t>
            </a:r>
          </a:p>
          <a:p>
            <a:pPr lvl="2" algn="l">
              <a:spcBef>
                <a:spcPts val="0"/>
              </a:spcBef>
            </a:pPr>
            <a:r>
              <a:rPr lang="en-US" smtClean="0"/>
              <a:t>Third level</a:t>
            </a:r>
          </a:p>
          <a:p>
            <a:pPr lvl="3" algn="l">
              <a:spcBef>
                <a:spcPts val="0"/>
              </a:spcBef>
            </a:pPr>
            <a:r>
              <a:rPr lang="en-US" smtClean="0"/>
              <a:t>Fourth level</a:t>
            </a:r>
          </a:p>
          <a:p>
            <a:pPr lvl="4" algn="l">
              <a:spcBef>
                <a:spcPts val="0"/>
              </a:spcBef>
            </a:pPr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92947"/>
                </a:solidFill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236245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4770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C9967D6B-1252-41FB-AED8-17AEC50A7F97}" type="datetimeFigureOut">
              <a:rPr lang="en-US" smtClean="0"/>
              <a:t>4/18/2016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4843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</a:lstStyle>
          <a:p>
            <a:r>
              <a:rPr lang="en-US" dirty="0" smtClean="0"/>
              <a:t>CLICK TO EDIT MASTER TITLE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1" name="Picture 3" descr="C:\Users\MCRegan\Desktop\blue_wb_logo_circ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08" y="6334010"/>
            <a:ext cx="531057" cy="53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23629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9967D6B-1252-41FB-AED8-17AEC50A7F9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342C336-5DB4-48BB-9053-20A8595C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0561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9967D6B-1252-41FB-AED8-17AEC50A7F9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342C336-5DB4-48BB-9053-20A8595C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6314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</a:lstStyle>
          <a:p>
            <a:r>
              <a:rPr lang="en-US" dirty="0" smtClean="0"/>
              <a:t>CLICK TO EDIT MASTER TITLE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1" name="Picture 3" descr="C:\Users\MCRegan\Desktop\blue_wb_logo_circ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08" y="6334010"/>
            <a:ext cx="531057" cy="53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MCRegan\Desktop\blue_wb_logo_circ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08" y="6334010"/>
            <a:ext cx="531057" cy="53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97108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9967D6B-1252-41FB-AED8-17AEC50A7F9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342C336-5DB4-48BB-9053-20A8595C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227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87338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 sz="180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1909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9967D6B-1252-41FB-AED8-17AEC50A7F9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342C336-5DB4-48BB-9053-20A8595C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927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9967D6B-1252-41FB-AED8-17AEC50A7F9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342C336-5DB4-48BB-9053-20A8595C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696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9967D6B-1252-41FB-AED8-17AEC50A7F9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342C336-5DB4-48BB-9053-20A8595C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67665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9967D6B-1252-41FB-AED8-17AEC50A7F9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342C336-5DB4-48BB-9053-20A8595C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487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9967D6B-1252-41FB-AED8-17AEC50A7F9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342C336-5DB4-48BB-9053-20A8595C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745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9967D6B-1252-41FB-AED8-17AEC50A7F9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342C336-5DB4-48BB-9053-20A8595C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4884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9967D6B-1252-41FB-AED8-17AEC50A7F9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342C336-5DB4-48BB-9053-20A8595C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0221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4A1A8F2-0B66-4C4D-958C-B2CC6B9CE77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90121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9D45F62-F7C7-4336-9481-C618B1908BA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75699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AC00422-8766-4565-A0AB-C81CA0562F4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113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87338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 sz="180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4218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F34340A-F0E2-4EE0-B624-A06197BF12F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309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2C4FB64-0700-4E91-802D-FD33C8A1884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9159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5ED0395-02B3-46DB-83E1-A8F61B9954F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27965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MCRegan\Downloads\template4-01 (3)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" y="428"/>
            <a:ext cx="9142858" cy="68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Rectangle 13"/>
          <p:cNvSpPr/>
          <p:nvPr/>
        </p:nvSpPr>
        <p:spPr bwMode="auto">
          <a:xfrm>
            <a:off x="0" y="944881"/>
            <a:ext cx="9144000" cy="45719"/>
          </a:xfrm>
          <a:prstGeom prst="rect">
            <a:avLst/>
          </a:prstGeom>
          <a:gradFill>
            <a:gsLst>
              <a:gs pos="0">
                <a:srgbClr val="C00000"/>
              </a:gs>
              <a:gs pos="30000">
                <a:srgbClr val="FF0000"/>
              </a:gs>
              <a:gs pos="54000">
                <a:srgbClr val="FFC000"/>
              </a:gs>
              <a:gs pos="84000">
                <a:srgbClr val="FFC000"/>
              </a:gs>
              <a:gs pos="100000">
                <a:srgbClr val="FFFF00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prstClr val="black"/>
              </a:solidFill>
            </a:endParaRPr>
          </a:p>
        </p:txBody>
      </p:sp>
      <p:pic>
        <p:nvPicPr>
          <p:cNvPr id="5" name="Picture 3" descr="C:\Users\MCRegan\Downloads\template4-01 (3)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" y="428"/>
            <a:ext cx="9142858" cy="68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0" y="944881"/>
            <a:ext cx="9144000" cy="45719"/>
          </a:xfrm>
          <a:prstGeom prst="rect">
            <a:avLst/>
          </a:prstGeom>
          <a:gradFill>
            <a:gsLst>
              <a:gs pos="0">
                <a:srgbClr val="C00000"/>
              </a:gs>
              <a:gs pos="30000">
                <a:srgbClr val="FF0000"/>
              </a:gs>
              <a:gs pos="54000">
                <a:srgbClr val="FFC000"/>
              </a:gs>
              <a:gs pos="84000">
                <a:srgbClr val="FFC000"/>
              </a:gs>
              <a:gs pos="100000">
                <a:srgbClr val="FFFF00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prstClr val="black"/>
              </a:solidFill>
            </a:endParaRPr>
          </a:p>
        </p:txBody>
      </p:sp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76200" y="6553200"/>
            <a:ext cx="7299960" cy="274320"/>
          </a:xfrm>
          <a:prstGeom prst="rect">
            <a:avLst/>
          </a:prstGeom>
        </p:spPr>
        <p:txBody>
          <a:bodyPr anchor="b" anchorCtr="0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rgbClr val="DC7A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Peterson-Kaiser Health System Tracker</a:t>
            </a:r>
          </a:p>
        </p:txBody>
      </p:sp>
    </p:spTree>
    <p:extLst>
      <p:ext uri="{BB962C8B-B14F-4D97-AF65-F5344CB8AC3E}">
        <p14:creationId xmlns:p14="http://schemas.microsoft.com/office/powerpoint/2010/main" val="98630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transition>
    <p:fade/>
  </p:transition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MCRegan\Downloads\template4-01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" y="428"/>
            <a:ext cx="9142858" cy="68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Rectangle 13"/>
          <p:cNvSpPr/>
          <p:nvPr/>
        </p:nvSpPr>
        <p:spPr bwMode="auto">
          <a:xfrm>
            <a:off x="0" y="944881"/>
            <a:ext cx="9144000" cy="45719"/>
          </a:xfrm>
          <a:prstGeom prst="rect">
            <a:avLst/>
          </a:prstGeom>
          <a:gradFill>
            <a:gsLst>
              <a:gs pos="0">
                <a:srgbClr val="C00000"/>
              </a:gs>
              <a:gs pos="30000">
                <a:srgbClr val="FF0000"/>
              </a:gs>
              <a:gs pos="54000">
                <a:srgbClr val="FFC000"/>
              </a:gs>
              <a:gs pos="84000">
                <a:srgbClr val="FFC000"/>
              </a:gs>
              <a:gs pos="100000">
                <a:srgbClr val="FFFF00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397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russ.montgomery@maryland.gov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876300"/>
            <a:ext cx="9144000" cy="3333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7" name="Picture 3" descr="C:\Users\MCRegan\Downloads\template4-01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"/>
            <a:ext cx="9142858" cy="68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67378" y="456053"/>
            <a:ext cx="8077200" cy="590068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400" kern="0" dirty="0" smtClean="0">
                <a:cs typeface="Times New Roman" pitchFamily="18" charset="0"/>
              </a:rPr>
              <a:t/>
            </a:r>
            <a:br>
              <a:rPr lang="en-US" sz="3400" kern="0" dirty="0" smtClean="0">
                <a:cs typeface="Times New Roman" pitchFamily="18" charset="0"/>
              </a:rPr>
            </a:br>
            <a:r>
              <a:rPr lang="en-US" sz="3600" b="1" kern="0" dirty="0" smtClean="0">
                <a:cs typeface="Times New Roman" pitchFamily="18" charset="0"/>
              </a:rPr>
              <a:t/>
            </a:r>
            <a:br>
              <a:rPr lang="en-US" sz="3600" b="1" kern="0" dirty="0" smtClean="0">
                <a:cs typeface="Times New Roman" pitchFamily="18" charset="0"/>
              </a:rPr>
            </a:br>
            <a:r>
              <a:rPr lang="en-US" sz="3600" b="1" kern="0" dirty="0" smtClean="0">
                <a:cs typeface="Times New Roman" pitchFamily="18" charset="0"/>
              </a:rPr>
              <a:t/>
            </a:r>
            <a:br>
              <a:rPr lang="en-US" sz="3600" b="1" kern="0" dirty="0" smtClean="0">
                <a:cs typeface="Times New Roman" pitchFamily="18" charset="0"/>
              </a:rPr>
            </a:br>
            <a:endParaRPr lang="en-US" sz="1100" b="1" kern="0" dirty="0" smtClean="0"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1100" b="1" kern="0" dirty="0"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1100" b="1" kern="0" dirty="0" smtClean="0"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3600" b="1" kern="0" dirty="0" smtClean="0">
                <a:cs typeface="Times New Roman" pitchFamily="18" charset="0"/>
              </a:rPr>
              <a:t/>
            </a:r>
            <a:br>
              <a:rPr lang="en-US" sz="3600" b="1" kern="0" dirty="0" smtClean="0">
                <a:cs typeface="Times New Roman" pitchFamily="18" charset="0"/>
              </a:rPr>
            </a:br>
            <a:r>
              <a:rPr lang="en-US" sz="3200" kern="0" dirty="0" smtClean="0">
                <a:cs typeface="Times New Roman" pitchFamily="18" charset="0"/>
              </a:rPr>
              <a:t>Population Health Improvement in Maryland:</a:t>
            </a:r>
          </a:p>
          <a:p>
            <a:pPr eaLnBrk="1" hangingPunct="1">
              <a:defRPr/>
            </a:pPr>
            <a:r>
              <a:rPr lang="en-US" sz="3200" kern="0" dirty="0" smtClean="0">
                <a:solidFill>
                  <a:srgbClr val="000000"/>
                </a:solidFill>
                <a:cs typeface="Times New Roman" pitchFamily="18" charset="0"/>
              </a:rPr>
              <a:t>Moving </a:t>
            </a:r>
            <a:r>
              <a:rPr lang="en-US" sz="3200" kern="0" dirty="0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US" sz="3200" kern="0" dirty="0" smtClean="0">
                <a:solidFill>
                  <a:srgbClr val="000000"/>
                </a:solidFill>
                <a:cs typeface="Times New Roman" pitchFamily="18" charset="0"/>
              </a:rPr>
              <a:t>oward Sustainability</a:t>
            </a:r>
            <a:endParaRPr lang="en-US" sz="1800" kern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1800" kern="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1800" kern="0" dirty="0" smtClean="0">
                <a:solidFill>
                  <a:srgbClr val="000000"/>
                </a:solidFill>
                <a:cs typeface="Times New Roman" pitchFamily="18" charset="0"/>
              </a:rPr>
              <a:t>All-Zone Meeting on Sustainability</a:t>
            </a:r>
          </a:p>
          <a:p>
            <a:pPr eaLnBrk="1" hangingPunct="1">
              <a:defRPr/>
            </a:pPr>
            <a:r>
              <a:rPr lang="en-US" sz="1800" kern="0" dirty="0" smtClean="0">
                <a:solidFill>
                  <a:srgbClr val="000000"/>
                </a:solidFill>
                <a:cs typeface="Times New Roman" pitchFamily="18" charset="0"/>
              </a:rPr>
              <a:t>April 14, 2016</a:t>
            </a:r>
          </a:p>
          <a:p>
            <a:pPr eaLnBrk="1" hangingPunct="1">
              <a:defRPr/>
            </a:pPr>
            <a:endParaRPr lang="en-US" sz="1800" kern="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1800" kern="0" dirty="0" smtClean="0">
                <a:solidFill>
                  <a:srgbClr val="000000"/>
                </a:solidFill>
                <a:cs typeface="Times New Roman" pitchFamily="18" charset="0"/>
              </a:rPr>
              <a:t>Russ </a:t>
            </a:r>
            <a:r>
              <a:rPr lang="en-US" sz="1800" kern="0" dirty="0">
                <a:solidFill>
                  <a:srgbClr val="000000"/>
                </a:solidFill>
                <a:cs typeface="Times New Roman" pitchFamily="18" charset="0"/>
              </a:rPr>
              <a:t>Montgomery, </a:t>
            </a:r>
            <a:r>
              <a:rPr lang="en-US" sz="1800" kern="0" dirty="0" smtClean="0">
                <a:solidFill>
                  <a:srgbClr val="000000"/>
                </a:solidFill>
                <a:cs typeface="Times New Roman" pitchFamily="18" charset="0"/>
              </a:rPr>
              <a:t>PhD</a:t>
            </a:r>
          </a:p>
          <a:p>
            <a:pPr eaLnBrk="1" hangingPunct="1">
              <a:defRPr/>
            </a:pPr>
            <a:r>
              <a:rPr lang="en-US" sz="1800" kern="0" dirty="0" smtClean="0">
                <a:solidFill>
                  <a:srgbClr val="000000"/>
                </a:solidFill>
                <a:cs typeface="Times New Roman" pitchFamily="18" charset="0"/>
              </a:rPr>
              <a:t>Director</a:t>
            </a:r>
            <a:r>
              <a:rPr lang="en-US" sz="1800" kern="0" dirty="0">
                <a:solidFill>
                  <a:srgbClr val="000000"/>
                </a:solidFill>
                <a:cs typeface="Times New Roman" pitchFamily="18" charset="0"/>
              </a:rPr>
              <a:t>, Office of Population Health Improvement</a:t>
            </a:r>
          </a:p>
          <a:p>
            <a:pPr eaLnBrk="1" hangingPunct="1">
              <a:defRPr/>
            </a:pPr>
            <a:endParaRPr lang="en-US" sz="1800" kern="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1800" kern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104" y="721631"/>
            <a:ext cx="1995789" cy="212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246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itle 4"/>
          <p:cNvSpPr>
            <a:spLocks noGrp="1"/>
          </p:cNvSpPr>
          <p:nvPr>
            <p:ph type="title"/>
          </p:nvPr>
        </p:nvSpPr>
        <p:spPr>
          <a:xfrm>
            <a:off x="529536" y="268835"/>
            <a:ext cx="8229600" cy="523220"/>
          </a:xfrm>
        </p:spPr>
        <p:txBody>
          <a:bodyPr wrap="square">
            <a:spAutoFit/>
          </a:bodyPr>
          <a:lstStyle/>
          <a:p>
            <a:r>
              <a:rPr lang="en-US" sz="2800" kern="1200" cap="all" dirty="0" smtClean="0">
                <a:solidFill>
                  <a:srgbClr val="000000"/>
                </a:solidFill>
                <a:ea typeface="+mn-ea"/>
                <a:cs typeface="Times New Roman" pitchFamily="18" charset="0"/>
              </a:rPr>
              <a:t>Ship Measures NOT improving</a:t>
            </a:r>
            <a:endParaRPr lang="en-US" sz="2800" kern="1200" cap="all" dirty="0">
              <a:solidFill>
                <a:srgbClr val="000000"/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407774" y="1187654"/>
            <a:ext cx="5730443" cy="4732638"/>
          </a:xfrm>
        </p:spPr>
        <p:txBody>
          <a:bodyPr/>
          <a:lstStyle/>
          <a:p>
            <a:r>
              <a:rPr lang="en-US" sz="1800" dirty="0" smtClean="0"/>
              <a:t>Adult obesity/overweight</a:t>
            </a:r>
          </a:p>
          <a:p>
            <a:r>
              <a:rPr lang="en-US" sz="1800" dirty="0" smtClean="0"/>
              <a:t>Flu vaccinations</a:t>
            </a:r>
          </a:p>
          <a:p>
            <a:r>
              <a:rPr lang="en-US" sz="1800" dirty="0"/>
              <a:t>Children with recommended </a:t>
            </a:r>
            <a:r>
              <a:rPr lang="en-US" sz="1800" dirty="0" smtClean="0"/>
              <a:t>vaccinations</a:t>
            </a:r>
          </a:p>
          <a:p>
            <a:r>
              <a:rPr lang="en-US" sz="1800" dirty="0" smtClean="0"/>
              <a:t>Low </a:t>
            </a:r>
            <a:r>
              <a:rPr lang="en-US" sz="1800" dirty="0" err="1" smtClean="0"/>
              <a:t>birthweight</a:t>
            </a:r>
            <a:endParaRPr lang="en-US" sz="1800" dirty="0" smtClean="0"/>
          </a:p>
          <a:p>
            <a:r>
              <a:rPr lang="en-US" sz="1800" dirty="0" smtClean="0"/>
              <a:t>Early prenatal care</a:t>
            </a:r>
          </a:p>
          <a:p>
            <a:r>
              <a:rPr lang="en-US" sz="1800" dirty="0"/>
              <a:t>Pedestrian injuries on roads</a:t>
            </a:r>
          </a:p>
          <a:p>
            <a:r>
              <a:rPr lang="en-US" sz="1800" dirty="0" smtClean="0"/>
              <a:t>Affordable housing</a:t>
            </a:r>
          </a:p>
          <a:p>
            <a:r>
              <a:rPr lang="en-US" sz="1800" dirty="0" smtClean="0"/>
              <a:t>Chlamydia infections</a:t>
            </a:r>
          </a:p>
          <a:p>
            <a:r>
              <a:rPr lang="en-US" sz="1800" dirty="0" smtClean="0"/>
              <a:t>Suicide</a:t>
            </a:r>
            <a:endParaRPr lang="en-US" sz="1800" dirty="0"/>
          </a:p>
          <a:p>
            <a:r>
              <a:rPr lang="en-US" sz="1800" dirty="0"/>
              <a:t>Fall related deaths</a:t>
            </a:r>
          </a:p>
          <a:p>
            <a:r>
              <a:rPr lang="en-US" sz="1800" dirty="0"/>
              <a:t>Drug induced deaths</a:t>
            </a:r>
          </a:p>
          <a:p>
            <a:r>
              <a:rPr lang="en-US" sz="1800" dirty="0" smtClean="0"/>
              <a:t>Diabetes </a:t>
            </a:r>
            <a:r>
              <a:rPr lang="en-US" sz="1800" dirty="0"/>
              <a:t>ED visits</a:t>
            </a:r>
          </a:p>
          <a:p>
            <a:pPr lvl="0"/>
            <a:r>
              <a:rPr lang="en-US" sz="1800" dirty="0"/>
              <a:t>Hypertension </a:t>
            </a:r>
            <a:r>
              <a:rPr lang="en-US" sz="1800" dirty="0">
                <a:solidFill>
                  <a:srgbClr val="000000"/>
                </a:solidFill>
              </a:rPr>
              <a:t>ED visits</a:t>
            </a:r>
          </a:p>
          <a:p>
            <a:r>
              <a:rPr lang="en-US" sz="1800" dirty="0"/>
              <a:t>Mental health related ED visits</a:t>
            </a:r>
          </a:p>
          <a:p>
            <a:r>
              <a:rPr lang="en-US" sz="1800" dirty="0"/>
              <a:t>Addictions related ED visits</a:t>
            </a:r>
          </a:p>
          <a:p>
            <a:endParaRPr lang="en-US" sz="1200" dirty="0" smtClean="0"/>
          </a:p>
          <a:p>
            <a:endParaRPr lang="en-US" sz="1600" dirty="0"/>
          </a:p>
          <a:p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marL="385762" indent="-342900"/>
            <a:endParaRPr lang="en-US" sz="1600" dirty="0"/>
          </a:p>
          <a:p>
            <a:pPr marL="342900" lvl="1" indent="0">
              <a:buNone/>
            </a:pPr>
            <a:endParaRPr lang="en-US" sz="1600" dirty="0"/>
          </a:p>
        </p:txBody>
      </p:sp>
      <p:pic>
        <p:nvPicPr>
          <p:cNvPr id="2050" name="Picture 2" descr="https://s-media-cache-ak0.pinimg.com/originals/2a/13/b6/2a13b69921f6c90ecd1a52718b3a68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256" y="1656534"/>
            <a:ext cx="257175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0521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629" y="242272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kern="1200" cap="all" dirty="0" smtClean="0">
                <a:solidFill>
                  <a:srgbClr val="000000"/>
                </a:solidFill>
                <a:ea typeface="+mn-ea"/>
                <a:cs typeface="Times New Roman" pitchFamily="18" charset="0"/>
              </a:rPr>
              <a:t>County </a:t>
            </a:r>
            <a:r>
              <a:rPr lang="en-US" sz="2800" kern="1200" cap="all" dirty="0">
                <a:solidFill>
                  <a:srgbClr val="000000"/>
                </a:solidFill>
                <a:ea typeface="+mn-ea"/>
                <a:cs typeface="Times New Roman" pitchFamily="18" charset="0"/>
              </a:rPr>
              <a:t>Health Rankings </a:t>
            </a:r>
            <a:r>
              <a:rPr lang="en-US" sz="2800" kern="1200" cap="all" dirty="0" smtClean="0">
                <a:solidFill>
                  <a:srgbClr val="000000"/>
                </a:solidFill>
                <a:ea typeface="+mn-ea"/>
                <a:cs typeface="Times New Roman" pitchFamily="18" charset="0"/>
              </a:rPr>
              <a:t>Maryland Summary</a:t>
            </a:r>
            <a:endParaRPr lang="en-US" sz="2800" kern="1200" cap="all" dirty="0">
              <a:solidFill>
                <a:srgbClr val="000000"/>
              </a:solidFill>
              <a:ea typeface="+mn-ea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62751" y="1024329"/>
          <a:ext cx="7423360" cy="5191561"/>
        </p:xfrm>
        <a:graphic>
          <a:graphicData uri="http://schemas.openxmlformats.org/drawingml/2006/table">
            <a:tbl>
              <a:tblPr/>
              <a:tblGrid>
                <a:gridCol w="3711680"/>
                <a:gridCol w="3711680"/>
              </a:tblGrid>
              <a:tr h="28677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Better than US Median</a:t>
                      </a:r>
                    </a:p>
                  </a:txBody>
                  <a:tcPr marL="7531" marR="7531" marT="7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Worse than US Median</a:t>
                      </a:r>
                    </a:p>
                  </a:txBody>
                  <a:tcPr marL="7531" marR="7531" marT="7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3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 OUTCOMES</a:t>
                      </a:r>
                    </a:p>
                  </a:txBody>
                  <a:tcPr marL="7531" marR="7531" marT="7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31" marR="7531" marT="7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17133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Premature death</a:t>
                      </a:r>
                    </a:p>
                  </a:txBody>
                  <a:tcPr marL="7531" marR="7531" marT="7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birthweight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3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Poor or fair health</a:t>
                      </a:r>
                    </a:p>
                  </a:txBody>
                  <a:tcPr marL="7531" marR="7531" marT="7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31" marR="7531" marT="7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3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Poor physical health days</a:t>
                      </a:r>
                    </a:p>
                  </a:txBody>
                  <a:tcPr marL="7531" marR="7531" marT="7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31" marR="7531" marT="7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3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Poor mental health days</a:t>
                      </a:r>
                    </a:p>
                  </a:txBody>
                  <a:tcPr marL="7531" marR="7531" marT="7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31" marR="7531" marT="7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3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 BEHAVIORS</a:t>
                      </a:r>
                    </a:p>
                  </a:txBody>
                  <a:tcPr marL="7531" marR="7531" marT="7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31" marR="7531" marT="7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17133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Adult smoking</a:t>
                      </a:r>
                    </a:p>
                  </a:txBody>
                  <a:tcPr marL="7531" marR="7531" marT="7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Food environment index</a:t>
                      </a:r>
                    </a:p>
                  </a:txBody>
                  <a:tcPr marL="7531" marR="7531" marT="7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3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Adult obesity</a:t>
                      </a:r>
                    </a:p>
                  </a:txBody>
                  <a:tcPr marL="7531" marR="7531" marT="7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Alcohol‐impaired driving death</a:t>
                      </a:r>
                    </a:p>
                  </a:txBody>
                  <a:tcPr marL="7531" marR="7531" marT="7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3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Physical inactivity</a:t>
                      </a:r>
                    </a:p>
                  </a:txBody>
                  <a:tcPr marL="7531" marR="7531" marT="7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Sexually transmitted infections</a:t>
                      </a:r>
                    </a:p>
                  </a:txBody>
                  <a:tcPr marL="7531" marR="7531" marT="7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3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Access to exercise opportunities </a:t>
                      </a:r>
                    </a:p>
                  </a:txBody>
                  <a:tcPr marL="7531" marR="7531" marT="7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31" marR="7531" marT="7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3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Teen births</a:t>
                      </a:r>
                    </a:p>
                  </a:txBody>
                  <a:tcPr marL="7531" marR="7531" marT="7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31" marR="7531" marT="7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3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CLINICAL CARE</a:t>
                      </a:r>
                    </a:p>
                  </a:txBody>
                  <a:tcPr marL="7531" marR="7531" marT="7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31" marR="7531" marT="7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17133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Uninsured</a:t>
                      </a:r>
                    </a:p>
                  </a:txBody>
                  <a:tcPr marL="7531" marR="7531" marT="7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31" marR="7531" marT="7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3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Primary care physicians</a:t>
                      </a:r>
                    </a:p>
                  </a:txBody>
                  <a:tcPr marL="7531" marR="7531" marT="7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31" marR="7531" marT="7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3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Dentists</a:t>
                      </a:r>
                    </a:p>
                  </a:txBody>
                  <a:tcPr marL="7531" marR="7531" marT="7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31" marR="7531" marT="7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3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Mental health providers</a:t>
                      </a:r>
                    </a:p>
                  </a:txBody>
                  <a:tcPr marL="7531" marR="7531" marT="7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31" marR="7531" marT="7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3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Preventable hospital stays</a:t>
                      </a:r>
                    </a:p>
                  </a:txBody>
                  <a:tcPr marL="7531" marR="7531" marT="7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31" marR="7531" marT="7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3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Mammography screening</a:t>
                      </a:r>
                    </a:p>
                  </a:txBody>
                  <a:tcPr marL="7531" marR="7531" marT="7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31" marR="7531" marT="7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3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AND ECONOMIC FACTORS</a:t>
                      </a:r>
                    </a:p>
                  </a:txBody>
                  <a:tcPr marL="7531" marR="7531" marT="7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31" marR="7531" marT="7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17133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 college</a:t>
                      </a:r>
                    </a:p>
                  </a:txBody>
                  <a:tcPr marL="7531" marR="7531" marT="7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school graduation</a:t>
                      </a:r>
                    </a:p>
                  </a:txBody>
                  <a:tcPr marL="7531" marR="7531" marT="7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3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Unemployment</a:t>
                      </a:r>
                    </a:p>
                  </a:txBody>
                  <a:tcPr marL="7531" marR="7531" marT="7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Income inequality</a:t>
                      </a:r>
                    </a:p>
                  </a:txBody>
                  <a:tcPr marL="7531" marR="7531" marT="7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3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Children in poverty</a:t>
                      </a:r>
                    </a:p>
                  </a:txBody>
                  <a:tcPr marL="7531" marR="7531" marT="7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Children in single‐parent household</a:t>
                      </a:r>
                    </a:p>
                  </a:txBody>
                  <a:tcPr marL="7531" marR="7531" marT="7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3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Injury deaths</a:t>
                      </a:r>
                    </a:p>
                  </a:txBody>
                  <a:tcPr marL="7531" marR="7531" marT="7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associations</a:t>
                      </a:r>
                    </a:p>
                  </a:txBody>
                  <a:tcPr marL="7531" marR="7531" marT="7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3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31" marR="7531" marT="7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Violent crime</a:t>
                      </a:r>
                    </a:p>
                  </a:txBody>
                  <a:tcPr marL="7531" marR="7531" marT="7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3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PHYSICAL ENVIRONMENT</a:t>
                      </a:r>
                    </a:p>
                  </a:txBody>
                  <a:tcPr marL="7531" marR="7531" marT="7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31" marR="7531" marT="7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17133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Driving alone to work</a:t>
                      </a:r>
                    </a:p>
                  </a:txBody>
                  <a:tcPr marL="7531" marR="7531" marT="7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 pollution – particulate matter</a:t>
                      </a:r>
                    </a:p>
                  </a:txBody>
                  <a:tcPr marL="7531" marR="7531" marT="7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3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31" marR="7531" marT="7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Severe housing problems</a:t>
                      </a:r>
                    </a:p>
                  </a:txBody>
                  <a:tcPr marL="7531" marR="7531" marT="7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3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31" marR="7531" marT="7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Long commute – driving alone</a:t>
                      </a:r>
                    </a:p>
                  </a:txBody>
                  <a:tcPr marL="7531" marR="7531" marT="75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43291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itle 4"/>
          <p:cNvSpPr>
            <a:spLocks noGrp="1"/>
          </p:cNvSpPr>
          <p:nvPr>
            <p:ph type="title"/>
          </p:nvPr>
        </p:nvSpPr>
        <p:spPr>
          <a:xfrm>
            <a:off x="529536" y="268835"/>
            <a:ext cx="8229600" cy="523220"/>
          </a:xfrm>
        </p:spPr>
        <p:txBody>
          <a:bodyPr wrap="square">
            <a:spAutoFit/>
          </a:bodyPr>
          <a:lstStyle/>
          <a:p>
            <a:r>
              <a:rPr lang="en-US" sz="2800" kern="1200" cap="all" smtClean="0">
                <a:solidFill>
                  <a:srgbClr val="000000"/>
                </a:solidFill>
                <a:ea typeface="+mn-ea"/>
                <a:cs typeface="Times New Roman" pitchFamily="18" charset="0"/>
              </a:rPr>
              <a:t>sustainability Scenario</a:t>
            </a:r>
            <a:endParaRPr lang="en-US" sz="2800" kern="1200" cap="all" dirty="0">
              <a:solidFill>
                <a:srgbClr val="000000"/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78" name="Freeform 77"/>
          <p:cNvSpPr/>
          <p:nvPr/>
        </p:nvSpPr>
        <p:spPr>
          <a:xfrm>
            <a:off x="826716" y="1485900"/>
            <a:ext cx="7978140" cy="1062990"/>
          </a:xfrm>
          <a:custGeom>
            <a:avLst/>
            <a:gdLst>
              <a:gd name="connsiteX0" fmla="*/ 0 w 7978140"/>
              <a:gd name="connsiteY0" fmla="*/ 914400 h 1062990"/>
              <a:gd name="connsiteX1" fmla="*/ 0 w 7978140"/>
              <a:gd name="connsiteY1" fmla="*/ 1062990 h 1062990"/>
              <a:gd name="connsiteX2" fmla="*/ 7966710 w 7978140"/>
              <a:gd name="connsiteY2" fmla="*/ 617220 h 1062990"/>
              <a:gd name="connsiteX3" fmla="*/ 7978140 w 7978140"/>
              <a:gd name="connsiteY3" fmla="*/ 0 h 1062990"/>
              <a:gd name="connsiteX4" fmla="*/ 0 w 7978140"/>
              <a:gd name="connsiteY4" fmla="*/ 914400 h 1062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8140" h="1062990">
                <a:moveTo>
                  <a:pt x="0" y="914400"/>
                </a:moveTo>
                <a:lnTo>
                  <a:pt x="0" y="1062990"/>
                </a:lnTo>
                <a:lnTo>
                  <a:pt x="7966710" y="617220"/>
                </a:lnTo>
                <a:lnTo>
                  <a:pt x="797814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F7964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838146" y="2057400"/>
            <a:ext cx="7920990" cy="845820"/>
          </a:xfrm>
          <a:custGeom>
            <a:avLst/>
            <a:gdLst>
              <a:gd name="connsiteX0" fmla="*/ 0 w 7920990"/>
              <a:gd name="connsiteY0" fmla="*/ 480060 h 845820"/>
              <a:gd name="connsiteX1" fmla="*/ 7920990 w 7920990"/>
              <a:gd name="connsiteY1" fmla="*/ 0 h 845820"/>
              <a:gd name="connsiteX2" fmla="*/ 7909560 w 7920990"/>
              <a:gd name="connsiteY2" fmla="*/ 57150 h 845820"/>
              <a:gd name="connsiteX3" fmla="*/ 6320790 w 7920990"/>
              <a:gd name="connsiteY3" fmla="*/ 285750 h 845820"/>
              <a:gd name="connsiteX4" fmla="*/ 4400550 w 7920990"/>
              <a:gd name="connsiteY4" fmla="*/ 514350 h 845820"/>
              <a:gd name="connsiteX5" fmla="*/ 2788920 w 7920990"/>
              <a:gd name="connsiteY5" fmla="*/ 640080 h 845820"/>
              <a:gd name="connsiteX6" fmla="*/ 11430 w 7920990"/>
              <a:gd name="connsiteY6" fmla="*/ 845820 h 845820"/>
              <a:gd name="connsiteX7" fmla="*/ 0 w 7920990"/>
              <a:gd name="connsiteY7" fmla="*/ 480060 h 845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0990" h="845820">
                <a:moveTo>
                  <a:pt x="0" y="480060"/>
                </a:moveTo>
                <a:lnTo>
                  <a:pt x="7920990" y="0"/>
                </a:lnTo>
                <a:lnTo>
                  <a:pt x="7909560" y="57150"/>
                </a:lnTo>
                <a:lnTo>
                  <a:pt x="6320790" y="285750"/>
                </a:lnTo>
                <a:lnTo>
                  <a:pt x="4400550" y="514350"/>
                </a:lnTo>
                <a:lnTo>
                  <a:pt x="2788920" y="640080"/>
                </a:lnTo>
                <a:lnTo>
                  <a:pt x="11430" y="845820"/>
                </a:lnTo>
                <a:lnTo>
                  <a:pt x="0" y="480060"/>
                </a:lnTo>
                <a:close/>
              </a:path>
            </a:pathLst>
          </a:custGeom>
          <a:solidFill>
            <a:srgbClr val="8064A2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Freeform 79"/>
          <p:cNvSpPr/>
          <p:nvPr/>
        </p:nvSpPr>
        <p:spPr>
          <a:xfrm>
            <a:off x="3649926" y="2125980"/>
            <a:ext cx="5143500" cy="605790"/>
          </a:xfrm>
          <a:custGeom>
            <a:avLst/>
            <a:gdLst>
              <a:gd name="connsiteX0" fmla="*/ 0 w 5143500"/>
              <a:gd name="connsiteY0" fmla="*/ 605790 h 605790"/>
              <a:gd name="connsiteX1" fmla="*/ 1828800 w 5143500"/>
              <a:gd name="connsiteY1" fmla="*/ 560070 h 605790"/>
              <a:gd name="connsiteX2" fmla="*/ 2971800 w 5143500"/>
              <a:gd name="connsiteY2" fmla="*/ 548640 h 605790"/>
              <a:gd name="connsiteX3" fmla="*/ 4137660 w 5143500"/>
              <a:gd name="connsiteY3" fmla="*/ 537210 h 605790"/>
              <a:gd name="connsiteX4" fmla="*/ 5132070 w 5143500"/>
              <a:gd name="connsiteY4" fmla="*/ 582930 h 605790"/>
              <a:gd name="connsiteX5" fmla="*/ 5143500 w 5143500"/>
              <a:gd name="connsiteY5" fmla="*/ 0 h 605790"/>
              <a:gd name="connsiteX6" fmla="*/ 3703320 w 5143500"/>
              <a:gd name="connsiteY6" fmla="*/ 194310 h 605790"/>
              <a:gd name="connsiteX7" fmla="*/ 2400300 w 5143500"/>
              <a:gd name="connsiteY7" fmla="*/ 354330 h 605790"/>
              <a:gd name="connsiteX8" fmla="*/ 1177290 w 5143500"/>
              <a:gd name="connsiteY8" fmla="*/ 468630 h 605790"/>
              <a:gd name="connsiteX9" fmla="*/ 125730 w 5143500"/>
              <a:gd name="connsiteY9" fmla="*/ 582930 h 605790"/>
              <a:gd name="connsiteX10" fmla="*/ 0 w 5143500"/>
              <a:gd name="connsiteY10" fmla="*/ 605790 h 60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43500" h="605790">
                <a:moveTo>
                  <a:pt x="0" y="605790"/>
                </a:moveTo>
                <a:lnTo>
                  <a:pt x="1828800" y="560070"/>
                </a:lnTo>
                <a:lnTo>
                  <a:pt x="2971800" y="548640"/>
                </a:lnTo>
                <a:lnTo>
                  <a:pt x="4137660" y="537210"/>
                </a:lnTo>
                <a:lnTo>
                  <a:pt x="5132070" y="582930"/>
                </a:lnTo>
                <a:lnTo>
                  <a:pt x="5143500" y="0"/>
                </a:lnTo>
                <a:lnTo>
                  <a:pt x="3703320" y="194310"/>
                </a:lnTo>
                <a:lnTo>
                  <a:pt x="2400300" y="354330"/>
                </a:lnTo>
                <a:lnTo>
                  <a:pt x="1177290" y="468630"/>
                </a:lnTo>
                <a:lnTo>
                  <a:pt x="125730" y="582930"/>
                </a:lnTo>
                <a:lnTo>
                  <a:pt x="0" y="605790"/>
                </a:lnTo>
                <a:close/>
              </a:path>
            </a:pathLst>
          </a:custGeom>
          <a:solidFill>
            <a:srgbClr val="9BBB5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 flipH="1" flipV="1">
            <a:off x="579740" y="1138443"/>
            <a:ext cx="5409" cy="4428095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90" name="Straight Connector 89"/>
          <p:cNvCxnSpPr/>
          <p:nvPr/>
        </p:nvCxnSpPr>
        <p:spPr>
          <a:xfrm>
            <a:off x="567383" y="5566538"/>
            <a:ext cx="8271559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92" name="Rectangle 91"/>
          <p:cNvSpPr/>
          <p:nvPr/>
        </p:nvSpPr>
        <p:spPr>
          <a:xfrm>
            <a:off x="838785" y="3300640"/>
            <a:ext cx="1215236" cy="47111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Can 92"/>
          <p:cNvSpPr/>
          <p:nvPr/>
        </p:nvSpPr>
        <p:spPr>
          <a:xfrm>
            <a:off x="2244279" y="3577795"/>
            <a:ext cx="1162764" cy="991435"/>
          </a:xfrm>
          <a:prstGeom prst="can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Fund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baseline="0" dirty="0" smtClean="0">
                <a:solidFill>
                  <a:prstClr val="white"/>
                </a:solidFill>
                <a:latin typeface="Calibri"/>
              </a:rPr>
              <a:t>Partnership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 flipV="1">
            <a:off x="2022506" y="3812126"/>
            <a:ext cx="344042" cy="71368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97" name="Straight Arrow Connector 96"/>
          <p:cNvCxnSpPr/>
          <p:nvPr/>
        </p:nvCxnSpPr>
        <p:spPr>
          <a:xfrm>
            <a:off x="2022506" y="4093012"/>
            <a:ext cx="379492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98" name="Straight Arrow Connector 97"/>
          <p:cNvCxnSpPr/>
          <p:nvPr/>
        </p:nvCxnSpPr>
        <p:spPr>
          <a:xfrm>
            <a:off x="2022506" y="4279545"/>
            <a:ext cx="344042" cy="120871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99" name="Content Placeholder 5"/>
          <p:cNvSpPr txBox="1">
            <a:spLocks/>
          </p:cNvSpPr>
          <p:nvPr/>
        </p:nvSpPr>
        <p:spPr>
          <a:xfrm>
            <a:off x="3100656" y="4693371"/>
            <a:ext cx="1494228" cy="654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b="1" dirty="0" smtClean="0">
                <a:solidFill>
                  <a:schemeClr val="tx2"/>
                </a:solidFill>
                <a:latin typeface="Calibri"/>
              </a:rPr>
              <a:t>Evidence-Based Interventions</a:t>
            </a:r>
            <a:endParaRPr lang="en-US" sz="1600" b="1" dirty="0" smtClean="0">
              <a:solidFill>
                <a:schemeClr val="tx2"/>
              </a:solidFill>
              <a:latin typeface="Calibri"/>
            </a:endParaRPr>
          </a:p>
        </p:txBody>
      </p:sp>
      <p:cxnSp>
        <p:nvCxnSpPr>
          <p:cNvPr id="100" name="Straight Arrow Connector 99"/>
          <p:cNvCxnSpPr/>
          <p:nvPr/>
        </p:nvCxnSpPr>
        <p:spPr>
          <a:xfrm flipV="1">
            <a:off x="3303527" y="3823207"/>
            <a:ext cx="344042" cy="71368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01" name="Straight Arrow Connector 100"/>
          <p:cNvCxnSpPr/>
          <p:nvPr/>
        </p:nvCxnSpPr>
        <p:spPr>
          <a:xfrm>
            <a:off x="3303527" y="4104093"/>
            <a:ext cx="379492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02" name="Straight Arrow Connector 101"/>
          <p:cNvCxnSpPr/>
          <p:nvPr/>
        </p:nvCxnSpPr>
        <p:spPr>
          <a:xfrm>
            <a:off x="3303527" y="4290626"/>
            <a:ext cx="344042" cy="120871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03" name="Content Placeholder 5"/>
          <p:cNvSpPr txBox="1">
            <a:spLocks/>
          </p:cNvSpPr>
          <p:nvPr/>
        </p:nvSpPr>
        <p:spPr>
          <a:xfrm>
            <a:off x="9471" y="3731951"/>
            <a:ext cx="2087219" cy="794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200" b="1" dirty="0" smtClean="0">
                <a:solidFill>
                  <a:prstClr val="black"/>
                </a:solidFill>
                <a:latin typeface="Calibri"/>
              </a:rPr>
              <a:t>Other entities at-risk</a:t>
            </a:r>
            <a:endParaRPr lang="en-US" sz="1200" b="1" dirty="0">
              <a:solidFill>
                <a:prstClr val="black"/>
              </a:solidFill>
              <a:latin typeface="Calibri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200" b="1" dirty="0" smtClean="0">
                <a:solidFill>
                  <a:prstClr val="black"/>
                </a:solidFill>
                <a:latin typeface="Calibri"/>
              </a:rPr>
              <a:t>Community benefit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200" b="1" dirty="0" smtClean="0">
                <a:solidFill>
                  <a:prstClr val="black"/>
                </a:solidFill>
                <a:latin typeface="Calibri"/>
              </a:rPr>
              <a:t>Public/private grants</a:t>
            </a:r>
            <a:endParaRPr lang="en-US" sz="1200" b="1" dirty="0">
              <a:solidFill>
                <a:prstClr val="black"/>
              </a:solidFill>
              <a:latin typeface="Calibri"/>
            </a:endParaRPr>
          </a:p>
          <a:p>
            <a:pPr marL="0" indent="0" algn="r">
              <a:buFont typeface="Arial" panose="020B0604020202020204" pitchFamily="34" charset="0"/>
              <a:buNone/>
            </a:pPr>
            <a:endParaRPr lang="en-US" sz="1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Content Placeholder 5"/>
          <p:cNvSpPr txBox="1">
            <a:spLocks/>
          </p:cNvSpPr>
          <p:nvPr/>
        </p:nvSpPr>
        <p:spPr>
          <a:xfrm rot="21425567">
            <a:off x="7520298" y="1804603"/>
            <a:ext cx="1377438" cy="399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b="1" dirty="0" smtClean="0">
                <a:solidFill>
                  <a:srgbClr val="C0504D"/>
                </a:solidFill>
                <a:latin typeface="Calibri"/>
              </a:rPr>
              <a:t>Global Budget</a:t>
            </a:r>
          </a:p>
        </p:txBody>
      </p:sp>
      <p:sp>
        <p:nvSpPr>
          <p:cNvPr id="105" name="Content Placeholder 5"/>
          <p:cNvSpPr txBox="1">
            <a:spLocks/>
          </p:cNvSpPr>
          <p:nvPr/>
        </p:nvSpPr>
        <p:spPr>
          <a:xfrm rot="16200000">
            <a:off x="-735764" y="4410108"/>
            <a:ext cx="2184747" cy="4215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i="1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Hospital Spending </a:t>
            </a:r>
            <a:r>
              <a:rPr lang="en-US" sz="1800" b="1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</a:t>
            </a:r>
            <a:endParaRPr lang="en-US" sz="1600" b="1" dirty="0" smtClean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06" name="Content Placeholder 5"/>
          <p:cNvSpPr txBox="1">
            <a:spLocks/>
          </p:cNvSpPr>
          <p:nvPr/>
        </p:nvSpPr>
        <p:spPr>
          <a:xfrm>
            <a:off x="462092" y="5580393"/>
            <a:ext cx="919315" cy="4215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i="1" dirty="0" smtClean="0">
                <a:solidFill>
                  <a:prstClr val="black"/>
                </a:solidFill>
                <a:latin typeface="Calibri"/>
              </a:rPr>
              <a:t>Time</a:t>
            </a:r>
            <a:r>
              <a:rPr lang="en-US" sz="1600" b="1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</a:t>
            </a:r>
            <a:endParaRPr lang="en-US" sz="1600" b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Freeform 106"/>
          <p:cNvSpPr/>
          <p:nvPr/>
        </p:nvSpPr>
        <p:spPr>
          <a:xfrm rot="21333523">
            <a:off x="834277" y="2422393"/>
            <a:ext cx="7940510" cy="191477"/>
          </a:xfrm>
          <a:custGeom>
            <a:avLst/>
            <a:gdLst>
              <a:gd name="connsiteX0" fmla="*/ 0 w 7132320"/>
              <a:gd name="connsiteY0" fmla="*/ 457200 h 501194"/>
              <a:gd name="connsiteX1" fmla="*/ 3909060 w 7132320"/>
              <a:gd name="connsiteY1" fmla="*/ 457200 h 501194"/>
              <a:gd name="connsiteX2" fmla="*/ 7132320 w 7132320"/>
              <a:gd name="connsiteY2" fmla="*/ 0 h 50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32320" h="501194">
                <a:moveTo>
                  <a:pt x="0" y="457200"/>
                </a:moveTo>
                <a:cubicBezTo>
                  <a:pt x="1360170" y="495300"/>
                  <a:pt x="2720340" y="533400"/>
                  <a:pt x="3909060" y="457200"/>
                </a:cubicBezTo>
                <a:cubicBezTo>
                  <a:pt x="5097780" y="381000"/>
                  <a:pt x="6115050" y="190500"/>
                  <a:pt x="7132320" y="0"/>
                </a:cubicBezTo>
              </a:path>
            </a:pathLst>
          </a:custGeom>
          <a:noFill/>
          <a:ln w="412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 flipV="1">
            <a:off x="809063" y="2057400"/>
            <a:ext cx="7950073" cy="481878"/>
          </a:xfrm>
          <a:prstGeom prst="line">
            <a:avLst/>
          </a:prstGeom>
          <a:noFill/>
          <a:ln w="31750" cap="flat" cmpd="sng" algn="ctr">
            <a:solidFill>
              <a:srgbClr val="C0504D">
                <a:lumMod val="75000"/>
              </a:srgbClr>
            </a:solidFill>
            <a:prstDash val="dash"/>
          </a:ln>
          <a:effectLst/>
        </p:spPr>
      </p:cxnSp>
      <p:cxnSp>
        <p:nvCxnSpPr>
          <p:cNvPr id="109" name="Straight Connector 108"/>
          <p:cNvCxnSpPr>
            <a:endCxn id="78" idx="3"/>
          </p:cNvCxnSpPr>
          <p:nvPr/>
        </p:nvCxnSpPr>
        <p:spPr>
          <a:xfrm flipV="1">
            <a:off x="809063" y="1485900"/>
            <a:ext cx="7995793" cy="927000"/>
          </a:xfrm>
          <a:prstGeom prst="line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ysDot"/>
          </a:ln>
          <a:effectLst/>
        </p:spPr>
      </p:cxnSp>
      <p:sp>
        <p:nvSpPr>
          <p:cNvPr id="110" name="Content Placeholder 5"/>
          <p:cNvSpPr txBox="1">
            <a:spLocks/>
          </p:cNvSpPr>
          <p:nvPr/>
        </p:nvSpPr>
        <p:spPr>
          <a:xfrm rot="21238482">
            <a:off x="6656118" y="1316214"/>
            <a:ext cx="2473743" cy="399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b="1" dirty="0" smtClean="0">
                <a:solidFill>
                  <a:srgbClr val="4F81BD"/>
                </a:solidFill>
                <a:latin typeface="Calibri"/>
              </a:rPr>
              <a:t>Non-Constrained Spending</a:t>
            </a:r>
          </a:p>
        </p:txBody>
      </p:sp>
      <p:sp>
        <p:nvSpPr>
          <p:cNvPr id="111" name="Content Placeholder 5"/>
          <p:cNvSpPr txBox="1">
            <a:spLocks/>
          </p:cNvSpPr>
          <p:nvPr/>
        </p:nvSpPr>
        <p:spPr>
          <a:xfrm>
            <a:off x="5560951" y="2381239"/>
            <a:ext cx="3083885" cy="497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400" b="1" i="1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Additional Hospital Savings</a:t>
            </a:r>
          </a:p>
        </p:txBody>
      </p:sp>
      <p:sp>
        <p:nvSpPr>
          <p:cNvPr id="112" name="Freeform 111"/>
          <p:cNvSpPr/>
          <p:nvPr/>
        </p:nvSpPr>
        <p:spPr>
          <a:xfrm>
            <a:off x="3169866" y="2663190"/>
            <a:ext cx="5612130" cy="80010"/>
          </a:xfrm>
          <a:custGeom>
            <a:avLst/>
            <a:gdLst>
              <a:gd name="connsiteX0" fmla="*/ 0 w 5612130"/>
              <a:gd name="connsiteY0" fmla="*/ 80010 h 80010"/>
              <a:gd name="connsiteX1" fmla="*/ 2857500 w 5612130"/>
              <a:gd name="connsiteY1" fmla="*/ 0 h 80010"/>
              <a:gd name="connsiteX2" fmla="*/ 4594860 w 5612130"/>
              <a:gd name="connsiteY2" fmla="*/ 11430 h 80010"/>
              <a:gd name="connsiteX3" fmla="*/ 5612130 w 5612130"/>
              <a:gd name="connsiteY3" fmla="*/ 57150 h 8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2130" h="80010">
                <a:moveTo>
                  <a:pt x="0" y="80010"/>
                </a:moveTo>
                <a:lnTo>
                  <a:pt x="2857500" y="0"/>
                </a:lnTo>
                <a:lnTo>
                  <a:pt x="4594860" y="11430"/>
                </a:lnTo>
                <a:cubicBezTo>
                  <a:pt x="5053965" y="20955"/>
                  <a:pt x="5612130" y="57150"/>
                  <a:pt x="5612130" y="57150"/>
                </a:cubicBezTo>
              </a:path>
            </a:pathLst>
          </a:custGeom>
          <a:noFill/>
          <a:ln w="412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3" name="Curved Connector 112"/>
          <p:cNvCxnSpPr/>
          <p:nvPr/>
        </p:nvCxnSpPr>
        <p:spPr>
          <a:xfrm>
            <a:off x="1705633" y="2755789"/>
            <a:ext cx="1120028" cy="932700"/>
          </a:xfrm>
          <a:prstGeom prst="curvedConnector3">
            <a:avLst>
              <a:gd name="adj1" fmla="val 50000"/>
            </a:avLst>
          </a:prstGeom>
          <a:noFill/>
          <a:ln w="117475" cap="flat" cmpd="sng" algn="ctr">
            <a:gradFill flip="none" rotWithShape="1">
              <a:gsLst>
                <a:gs pos="0">
                  <a:srgbClr val="8064A2">
                    <a:lumMod val="20000"/>
                    <a:lumOff val="80000"/>
                  </a:srgbClr>
                </a:gs>
                <a:gs pos="31000">
                  <a:srgbClr val="8064A2">
                    <a:lumMod val="60000"/>
                    <a:lumOff val="40000"/>
                  </a:srgbClr>
                </a:gs>
                <a:gs pos="54000">
                  <a:srgbClr val="8064A2">
                    <a:lumMod val="60000"/>
                    <a:lumOff val="40000"/>
                  </a:srgbClr>
                </a:gs>
                <a:gs pos="76000">
                  <a:srgbClr val="8064A2">
                    <a:lumMod val="75000"/>
                  </a:srgbClr>
                </a:gs>
              </a:gsLst>
              <a:lin ang="2700000" scaled="1"/>
              <a:tileRect/>
            </a:gradFill>
            <a:prstDash val="solid"/>
            <a:tailEnd type="triangle"/>
          </a:ln>
          <a:effectLst/>
        </p:spPr>
      </p:cxnSp>
      <p:sp>
        <p:nvSpPr>
          <p:cNvPr id="114" name="Content Placeholder 5"/>
          <p:cNvSpPr txBox="1">
            <a:spLocks/>
          </p:cNvSpPr>
          <p:nvPr/>
        </p:nvSpPr>
        <p:spPr>
          <a:xfrm>
            <a:off x="1184632" y="2506702"/>
            <a:ext cx="2087219" cy="497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i="1" dirty="0" smtClean="0">
                <a:solidFill>
                  <a:srgbClr val="8064A2">
                    <a:lumMod val="75000"/>
                  </a:srgbClr>
                </a:solidFill>
                <a:latin typeface="Calibri"/>
              </a:rPr>
              <a:t>Savings to Hospital</a:t>
            </a:r>
          </a:p>
        </p:txBody>
      </p:sp>
      <p:sp>
        <p:nvSpPr>
          <p:cNvPr id="115" name="Content Placeholder 5"/>
          <p:cNvSpPr txBox="1">
            <a:spLocks/>
          </p:cNvSpPr>
          <p:nvPr/>
        </p:nvSpPr>
        <p:spPr>
          <a:xfrm>
            <a:off x="4073773" y="3408979"/>
            <a:ext cx="1320461" cy="923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0000" b="1" dirty="0">
                <a:solidFill>
                  <a:srgbClr val="9BBB59">
                    <a:lumMod val="40000"/>
                    <a:lumOff val="60000"/>
                  </a:srgbClr>
                </a:solidFill>
                <a:latin typeface="Calibri"/>
              </a:rPr>
              <a:t>✓</a:t>
            </a:r>
            <a:endParaRPr lang="en-US" sz="10000" b="1" dirty="0" smtClean="0">
              <a:solidFill>
                <a:srgbClr val="9BBB59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16" name="Right Brace 115"/>
          <p:cNvSpPr/>
          <p:nvPr/>
        </p:nvSpPr>
        <p:spPr>
          <a:xfrm>
            <a:off x="4105054" y="3873886"/>
            <a:ext cx="204879" cy="506071"/>
          </a:xfrm>
          <a:prstGeom prst="rightBrace">
            <a:avLst>
              <a:gd name="adj1" fmla="val 38098"/>
              <a:gd name="adj2" fmla="val 49181"/>
            </a:avLst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7" name="Curved Connector 116"/>
          <p:cNvCxnSpPr/>
          <p:nvPr/>
        </p:nvCxnSpPr>
        <p:spPr>
          <a:xfrm flipV="1">
            <a:off x="4826241" y="2550935"/>
            <a:ext cx="1677905" cy="1673376"/>
          </a:xfrm>
          <a:prstGeom prst="curvedConnector3">
            <a:avLst>
              <a:gd name="adj1" fmla="val 50000"/>
            </a:avLst>
          </a:prstGeom>
          <a:noFill/>
          <a:ln w="117475" cap="flat" cmpd="sng" algn="ctr">
            <a:gradFill flip="none" rotWithShape="1">
              <a:gsLst>
                <a:gs pos="0">
                  <a:srgbClr val="9BBB59">
                    <a:lumMod val="20000"/>
                    <a:lumOff val="80000"/>
                  </a:srgbClr>
                </a:gs>
                <a:gs pos="34000">
                  <a:srgbClr val="9BBB59">
                    <a:lumMod val="40000"/>
                    <a:lumOff val="60000"/>
                  </a:srgbClr>
                </a:gs>
                <a:gs pos="51000">
                  <a:srgbClr val="9BBB59">
                    <a:lumMod val="60000"/>
                    <a:lumOff val="40000"/>
                  </a:srgbClr>
                </a:gs>
                <a:gs pos="80000">
                  <a:srgbClr val="9BBB59">
                    <a:lumMod val="75000"/>
                  </a:srgbClr>
                </a:gs>
              </a:gsLst>
              <a:lin ang="2700000" scaled="1"/>
              <a:tileRect/>
            </a:gradFill>
            <a:prstDash val="solid"/>
            <a:tailEnd type="triangle"/>
          </a:ln>
          <a:effectLst/>
        </p:spPr>
      </p:cxnSp>
      <p:sp>
        <p:nvSpPr>
          <p:cNvPr id="118" name="Content Placeholder 5"/>
          <p:cNvSpPr txBox="1">
            <a:spLocks/>
          </p:cNvSpPr>
          <p:nvPr/>
        </p:nvSpPr>
        <p:spPr>
          <a:xfrm>
            <a:off x="5385600" y="1870973"/>
            <a:ext cx="2087219" cy="497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i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Savings to Payers</a:t>
            </a:r>
          </a:p>
        </p:txBody>
      </p:sp>
      <p:cxnSp>
        <p:nvCxnSpPr>
          <p:cNvPr id="119" name="Straight Arrow Connector 118"/>
          <p:cNvCxnSpPr/>
          <p:nvPr/>
        </p:nvCxnSpPr>
        <p:spPr>
          <a:xfrm>
            <a:off x="5408663" y="1889922"/>
            <a:ext cx="0" cy="337509"/>
          </a:xfrm>
          <a:prstGeom prst="straightConnector1">
            <a:avLst/>
          </a:prstGeom>
          <a:noFill/>
          <a:ln w="9525" cap="flat" cmpd="sng" algn="ctr">
            <a:solidFill>
              <a:srgbClr val="F79646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131" name="Straight Arrow Connector 130"/>
          <p:cNvCxnSpPr/>
          <p:nvPr/>
        </p:nvCxnSpPr>
        <p:spPr>
          <a:xfrm>
            <a:off x="1184632" y="2522382"/>
            <a:ext cx="0" cy="337509"/>
          </a:xfrm>
          <a:prstGeom prst="straightConnector1">
            <a:avLst/>
          </a:prstGeom>
          <a:noFill/>
          <a:ln w="9525" cap="flat" cmpd="sng" algn="ctr">
            <a:solidFill>
              <a:srgbClr val="8064A2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136" name="Straight Arrow Connector 135"/>
          <p:cNvCxnSpPr/>
          <p:nvPr/>
        </p:nvCxnSpPr>
        <p:spPr>
          <a:xfrm>
            <a:off x="8683068" y="2175240"/>
            <a:ext cx="0" cy="476520"/>
          </a:xfrm>
          <a:prstGeom prst="straightConnector1">
            <a:avLst/>
          </a:prstGeom>
          <a:noFill/>
          <a:ln w="34925" cap="flat" cmpd="sng" algn="ctr">
            <a:solidFill>
              <a:srgbClr val="9BBB59">
                <a:lumMod val="50000"/>
              </a:srgbClr>
            </a:solidFill>
            <a:prstDash val="solid"/>
            <a:tailEnd type="triangle"/>
          </a:ln>
          <a:effectLst/>
        </p:spPr>
      </p:cxnSp>
      <p:sp>
        <p:nvSpPr>
          <p:cNvPr id="137" name="Content Placeholder 5"/>
          <p:cNvSpPr txBox="1">
            <a:spLocks/>
          </p:cNvSpPr>
          <p:nvPr/>
        </p:nvSpPr>
        <p:spPr>
          <a:xfrm>
            <a:off x="4217247" y="3797644"/>
            <a:ext cx="925529" cy="723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Improved health status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315" y="3537431"/>
            <a:ext cx="541149" cy="578980"/>
          </a:xfrm>
          <a:prstGeom prst="rect">
            <a:avLst/>
          </a:prstGeom>
        </p:spPr>
      </p:pic>
      <p:pic>
        <p:nvPicPr>
          <p:cNvPr id="42" name="Picture 6" descr="http://pngimg.com/upload/bucket_PNG777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011" y="4125022"/>
            <a:ext cx="567118" cy="55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8413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93" grpId="0" animBg="1"/>
      <p:bldP spid="99" grpId="0"/>
      <p:bldP spid="103" grpId="0"/>
      <p:bldP spid="111" grpId="0"/>
      <p:bldP spid="112" grpId="0" animBg="1"/>
      <p:bldP spid="115" grpId="0"/>
      <p:bldP spid="116" grpId="0" animBg="1"/>
      <p:bldP spid="1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itle 4"/>
          <p:cNvSpPr>
            <a:spLocks noGrp="1"/>
          </p:cNvSpPr>
          <p:nvPr>
            <p:ph type="title"/>
          </p:nvPr>
        </p:nvSpPr>
        <p:spPr>
          <a:xfrm>
            <a:off x="529536" y="268835"/>
            <a:ext cx="8229600" cy="523220"/>
          </a:xfrm>
        </p:spPr>
        <p:txBody>
          <a:bodyPr wrap="square">
            <a:spAutoFit/>
          </a:bodyPr>
          <a:lstStyle/>
          <a:p>
            <a:r>
              <a:rPr lang="en-US" sz="2800" kern="1200" cap="all" dirty="0" smtClean="0">
                <a:solidFill>
                  <a:srgbClr val="000000"/>
                </a:solidFill>
                <a:ea typeface="+mn-ea"/>
                <a:cs typeface="Times New Roman" pitchFamily="18" charset="0"/>
              </a:rPr>
              <a:t>Potential funding opportunities</a:t>
            </a:r>
            <a:endParaRPr lang="en-US" sz="2800" kern="1200" cap="all" dirty="0">
              <a:solidFill>
                <a:srgbClr val="000000"/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296563" y="1334530"/>
            <a:ext cx="6167497" cy="4732638"/>
          </a:xfrm>
        </p:spPr>
        <p:txBody>
          <a:bodyPr/>
          <a:lstStyle/>
          <a:p>
            <a:r>
              <a:rPr lang="en-US" sz="2000" dirty="0" smtClean="0"/>
              <a:t>Reducing </a:t>
            </a:r>
            <a:r>
              <a:rPr lang="en-US" sz="2000" dirty="0"/>
              <a:t>ED visits and hospitalizations has a direct positive impact on </a:t>
            </a:r>
            <a:r>
              <a:rPr lang="en-US" sz="2000" dirty="0" smtClean="0"/>
              <a:t>finances of hospitals, MCOs, and private insurers</a:t>
            </a:r>
          </a:p>
          <a:p>
            <a:endParaRPr lang="en-US" sz="1400" dirty="0" smtClean="0"/>
          </a:p>
          <a:p>
            <a:pPr marL="257175" lvl="1" indent="-257175">
              <a:buFontTx/>
              <a:buChar char="•"/>
            </a:pPr>
            <a:r>
              <a:rPr lang="en-US" sz="2000" dirty="0" smtClean="0"/>
              <a:t>Hospitals see need </a:t>
            </a:r>
            <a:r>
              <a:rPr lang="en-US" sz="2000" dirty="0"/>
              <a:t>for community based </a:t>
            </a:r>
            <a:r>
              <a:rPr lang="en-US" sz="2000" dirty="0" smtClean="0"/>
              <a:t>services</a:t>
            </a:r>
          </a:p>
          <a:p>
            <a:pPr lvl="1"/>
            <a:r>
              <a:rPr lang="en-US" sz="1800" dirty="0"/>
              <a:t>Many are hesitant to administer </a:t>
            </a:r>
            <a:r>
              <a:rPr lang="en-US" sz="1800" dirty="0" smtClean="0"/>
              <a:t>directly                       and </a:t>
            </a:r>
            <a:r>
              <a:rPr lang="en-US" sz="1800" dirty="0"/>
              <a:t>are looking for partners</a:t>
            </a:r>
          </a:p>
          <a:p>
            <a:pPr marL="257175" lvl="1" indent="-257175">
              <a:buFontTx/>
              <a:buChar char="•"/>
            </a:pPr>
            <a:endParaRPr lang="en-US" sz="1400" dirty="0" smtClean="0"/>
          </a:p>
          <a:p>
            <a:r>
              <a:rPr lang="en-US" sz="2000" dirty="0" smtClean="0"/>
              <a:t>Approach potential partners with data on reduced utilization and highlight potential ROI</a:t>
            </a:r>
            <a:endParaRPr lang="en-US" sz="1800" dirty="0" smtClean="0"/>
          </a:p>
          <a:p>
            <a:pPr lvl="1"/>
            <a:endParaRPr lang="en-US" sz="1600" dirty="0"/>
          </a:p>
          <a:p>
            <a:r>
              <a:rPr lang="en-US" sz="2000" dirty="0" smtClean="0"/>
              <a:t>Additional opportunities in the pipeline</a:t>
            </a:r>
          </a:p>
          <a:p>
            <a:pPr lvl="1"/>
            <a:r>
              <a:rPr lang="en-US" sz="1800" dirty="0" smtClean="0"/>
              <a:t>Medicare Diabetes Prevention Program</a:t>
            </a:r>
          </a:p>
          <a:p>
            <a:pPr lvl="1"/>
            <a:r>
              <a:rPr lang="en-US" sz="1800" dirty="0" smtClean="0"/>
              <a:t>HSCRC Population Health Workforce Support RFP</a:t>
            </a:r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marL="385762" indent="-342900"/>
            <a:endParaRPr lang="en-US" sz="2000" dirty="0"/>
          </a:p>
          <a:p>
            <a:pPr marL="342900" lvl="1" indent="0">
              <a:buNone/>
            </a:pPr>
            <a:endParaRPr lang="en-US" sz="2000" dirty="0"/>
          </a:p>
        </p:txBody>
      </p:sp>
      <p:pic>
        <p:nvPicPr>
          <p:cNvPr id="1026" name="Picture 2" descr="http://images.tmcnet.com/it-magazine/1008/business-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134" y="2174167"/>
            <a:ext cx="2489353" cy="272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723" y="2937257"/>
            <a:ext cx="556958" cy="59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999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529535" y="1334530"/>
            <a:ext cx="8107837" cy="4732638"/>
          </a:xfrm>
        </p:spPr>
        <p:txBody>
          <a:bodyPr/>
          <a:lstStyle/>
          <a:p>
            <a:pPr marL="0" indent="0" algn="ctr">
              <a:buNone/>
            </a:pPr>
            <a:endParaRPr lang="en-US" sz="2000" dirty="0" smtClean="0">
              <a:hlinkClick r:id="rId3"/>
            </a:endParaRPr>
          </a:p>
          <a:p>
            <a:pPr marL="0" indent="0" algn="ctr">
              <a:buNone/>
            </a:pPr>
            <a:endParaRPr lang="en-US" sz="2000" dirty="0">
              <a:hlinkClick r:id="rId3"/>
            </a:endParaRPr>
          </a:p>
          <a:p>
            <a:pPr marL="0" indent="0" algn="ctr">
              <a:buNone/>
            </a:pPr>
            <a:r>
              <a:rPr lang="en-US" sz="3200" dirty="0" smtClean="0"/>
              <a:t>Questions?  Comments?</a:t>
            </a:r>
            <a:endParaRPr lang="en-US" sz="2000" dirty="0">
              <a:hlinkClick r:id="rId3"/>
            </a:endParaRPr>
          </a:p>
          <a:p>
            <a:pPr marL="0" indent="0" algn="ctr">
              <a:buNone/>
            </a:pPr>
            <a:endParaRPr lang="en-US" sz="2000" dirty="0" smtClean="0">
              <a:hlinkClick r:id="rId3"/>
            </a:endParaRPr>
          </a:p>
          <a:p>
            <a:pPr marL="0" indent="0" algn="ctr">
              <a:buNone/>
            </a:pPr>
            <a:endParaRPr lang="en-US" sz="2000" dirty="0">
              <a:hlinkClick r:id="rId3"/>
            </a:endParaRPr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russ.montgomery@maryland.gov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(410) 767-5612</a:t>
            </a:r>
            <a:endParaRPr lang="en-US" sz="20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marL="385762" indent="-342900"/>
            <a:endParaRPr lang="en-US" sz="2000" dirty="0"/>
          </a:p>
          <a:p>
            <a:pPr marL="3429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911203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220"/>
          </a:xfrm>
        </p:spPr>
        <p:txBody>
          <a:bodyPr wrap="square">
            <a:spAutoFit/>
          </a:bodyPr>
          <a:lstStyle/>
          <a:p>
            <a:r>
              <a:rPr lang="en-US" sz="2800" kern="1200" cap="all" dirty="0" smtClean="0">
                <a:solidFill>
                  <a:srgbClr val="000000"/>
                </a:solidFill>
                <a:ea typeface="+mn-ea"/>
                <a:cs typeface="Times New Roman" pitchFamily="18" charset="0"/>
              </a:rPr>
              <a:t>Defining </a:t>
            </a:r>
            <a:r>
              <a:rPr lang="en-US" sz="2800" kern="1200" cap="all" dirty="0">
                <a:solidFill>
                  <a:srgbClr val="000000"/>
                </a:solidFill>
                <a:ea typeface="+mn-ea"/>
                <a:cs typeface="Times New Roman" pitchFamily="18" charset="0"/>
              </a:rPr>
              <a:t>Population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236" y="1311832"/>
            <a:ext cx="4235612" cy="4525963"/>
          </a:xfrm>
        </p:spPr>
        <p:txBody>
          <a:bodyPr/>
          <a:lstStyle/>
          <a:p>
            <a:r>
              <a:rPr lang="en-US" sz="2000" b="1" dirty="0"/>
              <a:t>Population health is </a:t>
            </a:r>
            <a:r>
              <a:rPr lang="en-US" sz="2000" b="1" u="sng" dirty="0"/>
              <a:t>both</a:t>
            </a:r>
            <a:r>
              <a:rPr lang="en-US" sz="2000" b="1" dirty="0"/>
              <a:t>:</a:t>
            </a:r>
            <a:r>
              <a:rPr lang="en-US" sz="2000" b="1" u="sng" dirty="0"/>
              <a:t> </a:t>
            </a:r>
          </a:p>
          <a:p>
            <a:pPr lvl="1"/>
            <a:r>
              <a:rPr lang="en-US" sz="2000" dirty="0"/>
              <a:t>the health outcomes of a group of individuals, and</a:t>
            </a:r>
          </a:p>
          <a:p>
            <a:pPr lvl="1"/>
            <a:r>
              <a:rPr lang="en-US" sz="2000" dirty="0"/>
              <a:t>the distribution of such outcomes within the group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000" b="1" dirty="0"/>
              <a:t>Improving population health requires </a:t>
            </a:r>
            <a:r>
              <a:rPr lang="en-US" sz="2000" b="1" u="sng" dirty="0"/>
              <a:t>both:</a:t>
            </a:r>
          </a:p>
          <a:p>
            <a:pPr lvl="1"/>
            <a:r>
              <a:rPr lang="en-US" sz="2000" dirty="0"/>
              <a:t>clinical management of individuals in the group, and</a:t>
            </a:r>
          </a:p>
          <a:p>
            <a:pPr lvl="1"/>
            <a:r>
              <a:rPr lang="en-US" sz="2000" dirty="0"/>
              <a:t>addressing underlying determinants of health status across the group</a:t>
            </a:r>
          </a:p>
          <a:p>
            <a:pPr marL="342900" lvl="1" indent="0">
              <a:buNone/>
            </a:pP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744" y="1160027"/>
            <a:ext cx="4419256" cy="482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4016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647284" y="1150298"/>
            <a:ext cx="4312588" cy="5091860"/>
          </a:xfrm>
          <a:prstGeom prst="ellipse">
            <a:avLst/>
          </a:prstGeom>
          <a:solidFill>
            <a:srgbClr val="FEF0B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800" b="1" smtClean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21573" y="1157343"/>
            <a:ext cx="5245155" cy="2216910"/>
          </a:xfrm>
          <a:prstGeom prst="rect">
            <a:avLst/>
          </a:prstGeom>
          <a:gradFill>
            <a:gsLst>
              <a:gs pos="100000">
                <a:srgbClr val="FFEB85"/>
              </a:gs>
              <a:gs pos="0">
                <a:srgbClr val="FEF0B4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800" b="1" smtClean="0">
              <a:solidFill>
                <a:srgbClr val="000000"/>
              </a:solidFill>
            </a:endParaRPr>
          </a:p>
        </p:txBody>
      </p:sp>
      <p:sp>
        <p:nvSpPr>
          <p:cNvPr id="53" name="AutoShape 2" descr="http://www.homeenergyefficiencyaudit.com/wp-content/uploads/2013/04/healthy-home.jpg"/>
          <p:cNvSpPr>
            <a:spLocks noChangeAspect="1" noChangeArrowheads="1"/>
          </p:cNvSpPr>
          <p:nvPr/>
        </p:nvSpPr>
        <p:spPr bwMode="auto">
          <a:xfrm>
            <a:off x="-265112" y="19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77" name="Slide Number Placeholder 21"/>
          <p:cNvSpPr>
            <a:spLocks noGrp="1"/>
          </p:cNvSpPr>
          <p:nvPr/>
        </p:nvSpPr>
        <p:spPr>
          <a:xfrm>
            <a:off x="6665913" y="65010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4793B54-73A5-4D8B-8471-825450EC2C8B}" type="slidenum">
              <a:rPr lang="en-US">
                <a:solidFill>
                  <a:sysClr val="windowText" lastClr="000000">
                    <a:tint val="75000"/>
                  </a:sysClr>
                </a:solidFill>
                <a:latin typeface="Calibri" panose="020F0502020204030204"/>
              </a:rPr>
              <a:pPr>
                <a:defRPr/>
              </a:pPr>
              <a:t>3</a:t>
            </a:fld>
            <a:endParaRPr lang="en-US" dirty="0">
              <a:solidFill>
                <a:sysClr val="windowText" lastClr="000000">
                  <a:tint val="75000"/>
                </a:sysClr>
              </a:solidFill>
              <a:latin typeface="Calibri" panose="020F0502020204030204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220"/>
          </a:xfrm>
        </p:spPr>
        <p:txBody>
          <a:bodyPr wrap="square">
            <a:spAutoFit/>
          </a:bodyPr>
          <a:lstStyle/>
          <a:p>
            <a:r>
              <a:rPr lang="en-US" sz="2800" kern="1200" cap="all" dirty="0">
                <a:solidFill>
                  <a:srgbClr val="000000"/>
                </a:solidFill>
                <a:ea typeface="+mn-ea"/>
                <a:cs typeface="Times New Roman" pitchFamily="18" charset="0"/>
              </a:rPr>
              <a:t>VISION FOR MARYLAND HEALTH SYSTEM</a:t>
            </a:r>
          </a:p>
        </p:txBody>
      </p:sp>
      <p:sp>
        <p:nvSpPr>
          <p:cNvPr id="9" name="Rectangle 8"/>
          <p:cNvSpPr/>
          <p:nvPr/>
        </p:nvSpPr>
        <p:spPr>
          <a:xfrm>
            <a:off x="785536" y="6020862"/>
            <a:ext cx="71005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kern="0" cap="small" spc="-100" dirty="0">
                <a:solidFill>
                  <a:srgbClr val="FFFFFF"/>
                </a:solidFill>
                <a:cs typeface="Times New Roman" pitchFamily="18" charset="0"/>
              </a:rPr>
              <a:t>Maryland Population Health Summit  ·  April 6, 2016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3184513" y="1446047"/>
            <a:ext cx="1896688" cy="636114"/>
          </a:xfrm>
          <a:prstGeom prst="roundRect">
            <a:avLst/>
          </a:prstGeom>
          <a:solidFill>
            <a:srgbClr val="FFD966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</a:rPr>
              <a:t>All Payer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5521381" y="1445981"/>
            <a:ext cx="1896692" cy="636115"/>
          </a:xfrm>
          <a:prstGeom prst="roundRect">
            <a:avLst/>
          </a:prstGeom>
          <a:solidFill>
            <a:srgbClr val="FFD966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</a:rPr>
              <a:t>Patient-Centered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177104" y="2322097"/>
            <a:ext cx="1896692" cy="674195"/>
          </a:xfrm>
          <a:prstGeom prst="roundRect">
            <a:avLst/>
          </a:prstGeom>
          <a:solidFill>
            <a:srgbClr val="FFD966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</a:rPr>
              <a:t>Value-Based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521381" y="2321965"/>
            <a:ext cx="1896692" cy="680877"/>
          </a:xfrm>
          <a:prstGeom prst="roundRect">
            <a:avLst/>
          </a:prstGeom>
          <a:solidFill>
            <a:srgbClr val="FFD966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Competitive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2725" y="1843868"/>
            <a:ext cx="1574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Care Delivery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and Financing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24777" y="3373327"/>
            <a:ext cx="2200124" cy="2875876"/>
          </a:xfrm>
          <a:prstGeom prst="ellipse">
            <a:avLst/>
          </a:prstGeom>
          <a:solidFill>
            <a:srgbClr val="F7AE6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800" b="1" smtClean="0">
              <a:solidFill>
                <a:srgbClr val="000000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558741" y="5125514"/>
            <a:ext cx="950480" cy="1134445"/>
          </a:xfrm>
          <a:prstGeom prst="ellipse">
            <a:avLst/>
          </a:prstGeom>
          <a:solidFill>
            <a:srgbClr val="BBE0E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800" b="1" smtClean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007744" y="5117199"/>
            <a:ext cx="6069771" cy="115463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800" b="1" smtClean="0">
              <a:solidFill>
                <a:srgbClr val="0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3189451" y="5357038"/>
            <a:ext cx="1886811" cy="66454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</a:rPr>
              <a:t>Surrounded </a:t>
            </a:r>
            <a:r>
              <a:rPr lang="en-US" sz="1600" b="1" dirty="0">
                <a:solidFill>
                  <a:srgbClr val="000000"/>
                </a:solidFill>
              </a:rPr>
              <a:t>by 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Support Team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5523447" y="5357038"/>
            <a:ext cx="1892560" cy="6638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Engaged and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Health Literate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0787" y="5328340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Patient</a:t>
            </a: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26" name="Picture 16" descr="https://cdn1.iconfinder.com/data/icons/complete-medical-healthcare-icons-for-apps-and-web/128/caduceus-symbol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592" y="2419081"/>
            <a:ext cx="526735" cy="52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2.psd100.com/ppp/2013/11/2701/Outpatient-112715053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49" y="5632933"/>
            <a:ext cx="447024" cy="44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8040469" y="413857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HEZ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1996957" y="3374254"/>
            <a:ext cx="6069771" cy="1762208"/>
          </a:xfrm>
          <a:prstGeom prst="rect">
            <a:avLst/>
          </a:prstGeom>
          <a:gradFill>
            <a:gsLst>
              <a:gs pos="0">
                <a:srgbClr val="F7AE65"/>
              </a:gs>
              <a:gs pos="100000">
                <a:srgbClr val="F9AE63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rgbClr val="0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528877" y="3493141"/>
            <a:ext cx="1889196" cy="675880"/>
          </a:xfrm>
          <a:prstGeom prst="roundRect">
            <a:avLst/>
          </a:prstGeom>
          <a:solidFill>
            <a:srgbClr val="E97B01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</a:rPr>
              <a:t>Address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</a:rPr>
              <a:t>Social Needs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4339863" y="4311431"/>
            <a:ext cx="1896692" cy="680516"/>
          </a:xfrm>
          <a:prstGeom prst="roundRect">
            <a:avLst/>
          </a:prstGeom>
          <a:solidFill>
            <a:srgbClr val="E97B01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Achieve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Health Equity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85181" y="3948768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Population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184513" y="3500279"/>
            <a:ext cx="1889283" cy="660767"/>
          </a:xfrm>
          <a:prstGeom prst="roundRect">
            <a:avLst/>
          </a:prstGeom>
          <a:solidFill>
            <a:srgbClr val="E97B01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</a:rPr>
              <a:t>Focus </a:t>
            </a:r>
            <a:r>
              <a:rPr lang="en-US" sz="1600" b="1" dirty="0">
                <a:solidFill>
                  <a:srgbClr val="000000"/>
                </a:solidFill>
              </a:rPr>
              <a:t>on Needs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of the Community</a:t>
            </a:r>
          </a:p>
        </p:txBody>
      </p:sp>
      <p:pic>
        <p:nvPicPr>
          <p:cNvPr id="25" name="Picture 24" descr="http://image005.flaticon.com/1/png/512/32/3244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848" y="4194528"/>
            <a:ext cx="534916" cy="53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 bwMode="auto">
          <a:xfrm>
            <a:off x="1481226" y="3384800"/>
            <a:ext cx="6585502" cy="1751659"/>
          </a:xfrm>
          <a:prstGeom prst="rect">
            <a:avLst/>
          </a:prstGeom>
          <a:noFill/>
          <a:ln w="47625" cap="flat" cmpd="thickThin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3855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itle 4"/>
          <p:cNvSpPr>
            <a:spLocks noGrp="1"/>
          </p:cNvSpPr>
          <p:nvPr>
            <p:ph type="title"/>
          </p:nvPr>
        </p:nvSpPr>
        <p:spPr>
          <a:xfrm>
            <a:off x="529536" y="268835"/>
            <a:ext cx="8229600" cy="523220"/>
          </a:xfrm>
        </p:spPr>
        <p:txBody>
          <a:bodyPr wrap="square">
            <a:spAutoFit/>
          </a:bodyPr>
          <a:lstStyle/>
          <a:p>
            <a:r>
              <a:rPr lang="en-US" sz="2800" kern="1200" cap="all" dirty="0" smtClean="0">
                <a:solidFill>
                  <a:srgbClr val="000000"/>
                </a:solidFill>
                <a:ea typeface="+mn-ea"/>
                <a:cs typeface="Times New Roman" pitchFamily="18" charset="0"/>
              </a:rPr>
              <a:t>EXISTING Population health infrastructure</a:t>
            </a:r>
            <a:endParaRPr lang="en-US" sz="2800" kern="1200" cap="all" dirty="0">
              <a:solidFill>
                <a:srgbClr val="000000"/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370703" y="1161535"/>
            <a:ext cx="8044247" cy="5226908"/>
          </a:xfrm>
        </p:spPr>
        <p:txBody>
          <a:bodyPr/>
          <a:lstStyle/>
          <a:p>
            <a:r>
              <a:rPr lang="en-US" sz="2000" b="1" dirty="0" smtClean="0"/>
              <a:t>State Health Improvement Process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State level </a:t>
            </a:r>
            <a:r>
              <a:rPr lang="en-US" sz="1800" dirty="0">
                <a:solidFill>
                  <a:srgbClr val="000000"/>
                </a:solidFill>
              </a:rPr>
              <a:t>improvement </a:t>
            </a:r>
            <a:r>
              <a:rPr lang="en-US" sz="1800" dirty="0" smtClean="0">
                <a:solidFill>
                  <a:srgbClr val="000000"/>
                </a:solidFill>
              </a:rPr>
              <a:t>targets across 39 measures using common platform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Data available by at the county level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Data used to monitor population health changes under All Payer Model</a:t>
            </a:r>
            <a:endParaRPr lang="en-US" sz="1800" dirty="0">
              <a:solidFill>
                <a:srgbClr val="000000"/>
              </a:solidFill>
            </a:endParaRPr>
          </a:p>
          <a:p>
            <a:endParaRPr lang="en-US" sz="1600" b="1" dirty="0" smtClean="0"/>
          </a:p>
          <a:p>
            <a:r>
              <a:rPr lang="en-US" sz="2000" b="1" dirty="0" smtClean="0"/>
              <a:t>Local Health Improvement Coalitions</a:t>
            </a:r>
          </a:p>
          <a:p>
            <a:pPr lvl="1"/>
            <a:r>
              <a:rPr lang="en-US" sz="1800" dirty="0" smtClean="0"/>
              <a:t>County-level (except Lower Shore)</a:t>
            </a:r>
          </a:p>
          <a:p>
            <a:pPr lvl="1"/>
            <a:r>
              <a:rPr lang="en-US" sz="1800" dirty="0" smtClean="0"/>
              <a:t>Less formal, typically driven by local health department</a:t>
            </a:r>
          </a:p>
          <a:p>
            <a:pPr lvl="1"/>
            <a:r>
              <a:rPr lang="en-US" sz="1800" dirty="0" smtClean="0"/>
              <a:t>Use SHIP data to set common action plans and monitor progress</a:t>
            </a:r>
          </a:p>
          <a:p>
            <a:pPr lvl="1"/>
            <a:endParaRPr lang="en-US" sz="1600" dirty="0" smtClean="0"/>
          </a:p>
          <a:p>
            <a:r>
              <a:rPr lang="en-US" sz="2000" b="1" dirty="0" smtClean="0"/>
              <a:t>Regional Partnerships</a:t>
            </a:r>
          </a:p>
          <a:p>
            <a:pPr lvl="1"/>
            <a:r>
              <a:rPr lang="en-US" sz="1800" dirty="0" smtClean="0"/>
              <a:t>More formal, led by hospitals (or groups of hospitals)</a:t>
            </a:r>
          </a:p>
          <a:p>
            <a:pPr lvl="1"/>
            <a:r>
              <a:rPr lang="en-US" sz="1800" dirty="0" smtClean="0"/>
              <a:t>Initial </a:t>
            </a:r>
            <a:r>
              <a:rPr lang="en-US" sz="1800" dirty="0"/>
              <a:t>planning phase in </a:t>
            </a:r>
            <a:r>
              <a:rPr lang="en-US" sz="1800" dirty="0" smtClean="0"/>
              <a:t>2015 via competitive grant applications</a:t>
            </a:r>
          </a:p>
          <a:p>
            <a:pPr lvl="1"/>
            <a:r>
              <a:rPr lang="en-US" sz="1800" dirty="0" smtClean="0"/>
              <a:t>Recently submitted applications for competitive implementation funding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marL="385762" indent="-342900"/>
            <a:endParaRPr lang="en-US" sz="1600" dirty="0"/>
          </a:p>
          <a:p>
            <a:pPr marL="342900" lvl="1" indent="0">
              <a:buNone/>
            </a:pPr>
            <a:endParaRPr lang="en-US" sz="1600" dirty="0"/>
          </a:p>
        </p:txBody>
      </p:sp>
      <p:sp>
        <p:nvSpPr>
          <p:cNvPr id="2" name="Explosion 2 1"/>
          <p:cNvSpPr/>
          <p:nvPr/>
        </p:nvSpPr>
        <p:spPr bwMode="auto">
          <a:xfrm rot="21007169">
            <a:off x="3158685" y="4722983"/>
            <a:ext cx="796651" cy="520912"/>
          </a:xfrm>
          <a:prstGeom prst="irregularSeal2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NEW</a:t>
            </a: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246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338"/>
            <a:ext cx="8229600" cy="523220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en-US" sz="2800" kern="1200" cap="all" dirty="0">
                <a:solidFill>
                  <a:srgbClr val="000000"/>
                </a:solidFill>
                <a:ea typeface="+mn-ea"/>
                <a:cs typeface="Times New Roman" pitchFamily="18" charset="0"/>
              </a:rPr>
              <a:t>Transformation Progression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0776298"/>
              </p:ext>
            </p:extLst>
          </p:nvPr>
        </p:nvGraphicFramePr>
        <p:xfrm>
          <a:off x="1528869" y="2009492"/>
          <a:ext cx="6987540" cy="172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0190" y="1809751"/>
            <a:ext cx="2125980" cy="36933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2014 – 2015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22049" y="1809751"/>
            <a:ext cx="2064403" cy="36933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2016 –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59137" y="1809751"/>
            <a:ext cx="2067595" cy="36933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2019 and Beyond</a:t>
            </a: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0310754"/>
              </p:ext>
            </p:extLst>
          </p:nvPr>
        </p:nvGraphicFramePr>
        <p:xfrm>
          <a:off x="1528869" y="3165185"/>
          <a:ext cx="6987540" cy="1738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164854"/>
              </p:ext>
            </p:extLst>
          </p:nvPr>
        </p:nvGraphicFramePr>
        <p:xfrm>
          <a:off x="308919" y="2358390"/>
          <a:ext cx="1211271" cy="2245682"/>
        </p:xfrm>
        <a:graphic>
          <a:graphicData uri="http://schemas.openxmlformats.org/drawingml/2006/table">
            <a:tbl>
              <a:tblPr bandRow="1">
                <a:tableStyleId>{EB344D84-9AFB-497E-A393-DC336BA19D2E}</a:tableStyleId>
              </a:tblPr>
              <a:tblGrid>
                <a:gridCol w="1211271"/>
              </a:tblGrid>
              <a:tr h="1086620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ALL</a:t>
                      </a:r>
                      <a:r>
                        <a:rPr lang="en-US" sz="1100" b="1" baseline="0" dirty="0" smtClean="0"/>
                        <a:t>-PAYER</a:t>
                      </a:r>
                    </a:p>
                    <a:p>
                      <a:r>
                        <a:rPr lang="en-US" sz="1100" b="1" baseline="0" dirty="0" smtClean="0"/>
                        <a:t>MODEL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1159062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POPULATION HEALTH</a:t>
                      </a:r>
                      <a:endParaRPr lang="en-US" sz="11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 bwMode="auto">
          <a:xfrm>
            <a:off x="3646171" y="3459892"/>
            <a:ext cx="4941776" cy="1183860"/>
          </a:xfrm>
          <a:prstGeom prst="rect">
            <a:avLst/>
          </a:prstGeom>
          <a:noFill/>
          <a:ln w="47625" cap="flat" cmpd="thickThin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8393" y="474191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HEZ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3" idx="3"/>
          </p:cNvCxnSpPr>
          <p:nvPr/>
        </p:nvCxnSpPr>
        <p:spPr bwMode="auto">
          <a:xfrm>
            <a:off x="5314724" y="4926585"/>
            <a:ext cx="2812008" cy="3761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0819657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3" descr="C:\Users\MCRegan\Downloads\template4-01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"/>
            <a:ext cx="9142858" cy="68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ight Arrow 55"/>
          <p:cNvSpPr/>
          <p:nvPr/>
        </p:nvSpPr>
        <p:spPr>
          <a:xfrm rot="10800000">
            <a:off x="5490952" y="2918408"/>
            <a:ext cx="1662433" cy="969077"/>
          </a:xfrm>
          <a:prstGeom prst="rightArrow">
            <a:avLst>
              <a:gd name="adj1" fmla="val 61161"/>
              <a:gd name="adj2" fmla="val 59825"/>
            </a:avLst>
          </a:prstGeom>
          <a:gradFill flip="none" rotWithShape="1">
            <a:gsLst>
              <a:gs pos="0">
                <a:sysClr val="window" lastClr="FFFFFF"/>
              </a:gs>
              <a:gs pos="80000">
                <a:srgbClr val="9BBB59">
                  <a:lumMod val="60000"/>
                  <a:lumOff val="40000"/>
                </a:srgbClr>
              </a:gs>
              <a:gs pos="100000">
                <a:srgbClr val="9BBB59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Right Arrow 56"/>
          <p:cNvSpPr/>
          <p:nvPr/>
        </p:nvSpPr>
        <p:spPr>
          <a:xfrm>
            <a:off x="2404051" y="2934931"/>
            <a:ext cx="1662433" cy="969077"/>
          </a:xfrm>
          <a:prstGeom prst="rightArrow">
            <a:avLst>
              <a:gd name="adj1" fmla="val 61161"/>
              <a:gd name="adj2" fmla="val 59825"/>
            </a:avLst>
          </a:prstGeom>
          <a:gradFill flip="none" rotWithShape="1">
            <a:gsLst>
              <a:gs pos="0">
                <a:sysClr val="window" lastClr="FFFFFF"/>
              </a:gs>
              <a:gs pos="80000">
                <a:srgbClr val="4F81BD">
                  <a:lumMod val="60000"/>
                  <a:lumOff val="40000"/>
                </a:srgbClr>
              </a:gs>
              <a:gs pos="100000">
                <a:srgbClr val="1F497D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Freeform 57"/>
          <p:cNvSpPr/>
          <p:nvPr/>
        </p:nvSpPr>
        <p:spPr>
          <a:xfrm>
            <a:off x="3021815" y="1897380"/>
            <a:ext cx="5657850" cy="982980"/>
          </a:xfrm>
          <a:custGeom>
            <a:avLst/>
            <a:gdLst>
              <a:gd name="connsiteX0" fmla="*/ 0 w 5657850"/>
              <a:gd name="connsiteY0" fmla="*/ 0 h 982980"/>
              <a:gd name="connsiteX1" fmla="*/ 1325880 w 5657850"/>
              <a:gd name="connsiteY1" fmla="*/ 217170 h 982980"/>
              <a:gd name="connsiteX2" fmla="*/ 3348990 w 5657850"/>
              <a:gd name="connsiteY2" fmla="*/ 434340 h 982980"/>
              <a:gd name="connsiteX3" fmla="*/ 4171950 w 5657850"/>
              <a:gd name="connsiteY3" fmla="*/ 480060 h 982980"/>
              <a:gd name="connsiteX4" fmla="*/ 4709160 w 5657850"/>
              <a:gd name="connsiteY4" fmla="*/ 514350 h 982980"/>
              <a:gd name="connsiteX5" fmla="*/ 5646420 w 5657850"/>
              <a:gd name="connsiteY5" fmla="*/ 514350 h 982980"/>
              <a:gd name="connsiteX6" fmla="*/ 5657850 w 5657850"/>
              <a:gd name="connsiteY6" fmla="*/ 982980 h 982980"/>
              <a:gd name="connsiteX7" fmla="*/ 5257800 w 5657850"/>
              <a:gd name="connsiteY7" fmla="*/ 971550 h 982980"/>
              <a:gd name="connsiteX8" fmla="*/ 4411980 w 5657850"/>
              <a:gd name="connsiteY8" fmla="*/ 880110 h 982980"/>
              <a:gd name="connsiteX9" fmla="*/ 2994660 w 5657850"/>
              <a:gd name="connsiteY9" fmla="*/ 651510 h 982980"/>
              <a:gd name="connsiteX10" fmla="*/ 1463040 w 5657850"/>
              <a:gd name="connsiteY10" fmla="*/ 354330 h 982980"/>
              <a:gd name="connsiteX11" fmla="*/ 68580 w 5657850"/>
              <a:gd name="connsiteY11" fmla="*/ 22860 h 982980"/>
              <a:gd name="connsiteX12" fmla="*/ 297180 w 5657850"/>
              <a:gd name="connsiteY12" fmla="*/ 57150 h 982980"/>
              <a:gd name="connsiteX13" fmla="*/ 445770 w 5657850"/>
              <a:gd name="connsiteY13" fmla="*/ 68580 h 982980"/>
              <a:gd name="connsiteX14" fmla="*/ 80010 w 5657850"/>
              <a:gd name="connsiteY14" fmla="*/ 22860 h 982980"/>
              <a:gd name="connsiteX15" fmla="*/ 102870 w 5657850"/>
              <a:gd name="connsiteY15" fmla="*/ 22860 h 982980"/>
              <a:gd name="connsiteX16" fmla="*/ 114300 w 5657850"/>
              <a:gd name="connsiteY16" fmla="*/ 34290 h 982980"/>
              <a:gd name="connsiteX17" fmla="*/ 160020 w 5657850"/>
              <a:gd name="connsiteY17" fmla="*/ 34290 h 982980"/>
              <a:gd name="connsiteX18" fmla="*/ 217170 w 5657850"/>
              <a:gd name="connsiteY18" fmla="*/ 57150 h 982980"/>
              <a:gd name="connsiteX19" fmla="*/ 262890 w 5657850"/>
              <a:gd name="connsiteY19" fmla="*/ 57150 h 982980"/>
              <a:gd name="connsiteX20" fmla="*/ 297180 w 5657850"/>
              <a:gd name="connsiteY20" fmla="*/ 45720 h 982980"/>
              <a:gd name="connsiteX21" fmla="*/ 297180 w 5657850"/>
              <a:gd name="connsiteY21" fmla="*/ 68580 h 982980"/>
              <a:gd name="connsiteX22" fmla="*/ 342900 w 5657850"/>
              <a:gd name="connsiteY22" fmla="*/ 68580 h 982980"/>
              <a:gd name="connsiteX23" fmla="*/ 80010 w 5657850"/>
              <a:gd name="connsiteY23" fmla="*/ 22860 h 982980"/>
              <a:gd name="connsiteX24" fmla="*/ 0 w 5657850"/>
              <a:gd name="connsiteY24" fmla="*/ 0 h 98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657850" h="982980">
                <a:moveTo>
                  <a:pt x="0" y="0"/>
                </a:moveTo>
                <a:lnTo>
                  <a:pt x="1325880" y="217170"/>
                </a:lnTo>
                <a:lnTo>
                  <a:pt x="3348990" y="434340"/>
                </a:lnTo>
                <a:lnTo>
                  <a:pt x="4171950" y="480060"/>
                </a:lnTo>
                <a:lnTo>
                  <a:pt x="4709160" y="514350"/>
                </a:lnTo>
                <a:lnTo>
                  <a:pt x="5646420" y="514350"/>
                </a:lnTo>
                <a:lnTo>
                  <a:pt x="5657850" y="982980"/>
                </a:lnTo>
                <a:lnTo>
                  <a:pt x="5257800" y="971550"/>
                </a:lnTo>
                <a:lnTo>
                  <a:pt x="4411980" y="880110"/>
                </a:lnTo>
                <a:lnTo>
                  <a:pt x="2994660" y="651510"/>
                </a:lnTo>
                <a:lnTo>
                  <a:pt x="1463040" y="354330"/>
                </a:lnTo>
                <a:lnTo>
                  <a:pt x="68580" y="22860"/>
                </a:lnTo>
                <a:lnTo>
                  <a:pt x="297180" y="57150"/>
                </a:lnTo>
                <a:lnTo>
                  <a:pt x="445770" y="68580"/>
                </a:lnTo>
                <a:lnTo>
                  <a:pt x="80010" y="22860"/>
                </a:lnTo>
                <a:lnTo>
                  <a:pt x="102870" y="22860"/>
                </a:lnTo>
                <a:lnTo>
                  <a:pt x="114300" y="34290"/>
                </a:lnTo>
                <a:lnTo>
                  <a:pt x="160020" y="34290"/>
                </a:lnTo>
                <a:lnTo>
                  <a:pt x="217170" y="57150"/>
                </a:lnTo>
                <a:lnTo>
                  <a:pt x="262890" y="57150"/>
                </a:lnTo>
                <a:lnTo>
                  <a:pt x="297180" y="45720"/>
                </a:lnTo>
                <a:lnTo>
                  <a:pt x="297180" y="68580"/>
                </a:lnTo>
                <a:lnTo>
                  <a:pt x="342900" y="68580"/>
                </a:lnTo>
                <a:lnTo>
                  <a:pt x="80010" y="22860"/>
                </a:lnTo>
                <a:lnTo>
                  <a:pt x="0" y="0"/>
                </a:lnTo>
                <a:close/>
              </a:path>
            </a:pathLst>
          </a:custGeom>
          <a:solidFill>
            <a:srgbClr val="9BBB5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Content Placeholder 5"/>
          <p:cNvSpPr txBox="1">
            <a:spLocks/>
          </p:cNvSpPr>
          <p:nvPr/>
        </p:nvSpPr>
        <p:spPr>
          <a:xfrm>
            <a:off x="998705" y="2739411"/>
            <a:ext cx="3421534" cy="1492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Care coordination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Disease management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I</a:t>
            </a:r>
            <a:r>
              <a:rPr lang="en-US" sz="1400" b="1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nformation sharing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C</a:t>
            </a:r>
            <a:r>
              <a:rPr lang="en-US" sz="1400" b="1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linical integration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P</a:t>
            </a:r>
            <a:r>
              <a:rPr lang="en-US" sz="1400" b="1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atient safety initiatives</a:t>
            </a:r>
          </a:p>
        </p:txBody>
      </p:sp>
      <p:sp>
        <p:nvSpPr>
          <p:cNvPr id="60" name="Content Placeholder 5"/>
          <p:cNvSpPr txBox="1">
            <a:spLocks/>
          </p:cNvSpPr>
          <p:nvPr/>
        </p:nvSpPr>
        <p:spPr>
          <a:xfrm>
            <a:off x="6152717" y="3084475"/>
            <a:ext cx="2139058" cy="1461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b="1" dirty="0" smtClean="0">
                <a:solidFill>
                  <a:srgbClr val="9BBB59">
                    <a:lumMod val="75000"/>
                  </a:srgbClr>
                </a:solidFill>
                <a:latin typeface="Calibri"/>
              </a:rPr>
              <a:t>Addressing health determinants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H="1" flipV="1">
            <a:off x="531536" y="1309131"/>
            <a:ext cx="5409" cy="4428095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62" name="Straight Connector 61"/>
          <p:cNvCxnSpPr/>
          <p:nvPr/>
        </p:nvCxnSpPr>
        <p:spPr>
          <a:xfrm>
            <a:off x="519179" y="5737226"/>
            <a:ext cx="8271559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63" name="Content Placeholder 5"/>
          <p:cNvSpPr txBox="1">
            <a:spLocks/>
          </p:cNvSpPr>
          <p:nvPr/>
        </p:nvSpPr>
        <p:spPr>
          <a:xfrm rot="16200000">
            <a:off x="-1446098" y="3695236"/>
            <a:ext cx="3662435" cy="4215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i="1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Potentially Avoidable Utilization </a:t>
            </a:r>
            <a:r>
              <a:rPr lang="en-US" sz="1800" b="1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</a:t>
            </a:r>
            <a:r>
              <a:rPr lang="en-US" sz="1800" b="1" i="1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</a:t>
            </a:r>
            <a:endParaRPr lang="en-US" sz="1600" b="1" dirty="0" smtClean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64" name="Content Placeholder 5"/>
          <p:cNvSpPr txBox="1">
            <a:spLocks/>
          </p:cNvSpPr>
          <p:nvPr/>
        </p:nvSpPr>
        <p:spPr>
          <a:xfrm>
            <a:off x="413888" y="5751081"/>
            <a:ext cx="919315" cy="4215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i="1" dirty="0" smtClean="0">
                <a:solidFill>
                  <a:prstClr val="black"/>
                </a:solidFill>
                <a:latin typeface="Calibri"/>
              </a:rPr>
              <a:t>Time</a:t>
            </a:r>
            <a:r>
              <a:rPr lang="en-US" sz="1600" b="1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</a:t>
            </a:r>
            <a:endParaRPr lang="en-US" sz="1600" b="1" dirty="0" smtClean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8065321" y="2437968"/>
            <a:ext cx="247" cy="396827"/>
          </a:xfrm>
          <a:prstGeom prst="straightConnector1">
            <a:avLst/>
          </a:prstGeom>
          <a:noFill/>
          <a:ln w="34925" cap="flat" cmpd="sng" algn="ctr">
            <a:solidFill>
              <a:srgbClr val="9BBB59">
                <a:lumMod val="50000"/>
              </a:srgbClr>
            </a:solidFill>
            <a:prstDash val="solid"/>
            <a:tailEnd type="triangle"/>
          </a:ln>
          <a:effectLst/>
        </p:spPr>
      </p:cxnSp>
      <p:sp>
        <p:nvSpPr>
          <p:cNvPr id="66" name="Freeform 65"/>
          <p:cNvSpPr/>
          <p:nvPr/>
        </p:nvSpPr>
        <p:spPr>
          <a:xfrm>
            <a:off x="998705" y="1405890"/>
            <a:ext cx="7669530" cy="1003982"/>
          </a:xfrm>
          <a:custGeom>
            <a:avLst/>
            <a:gdLst>
              <a:gd name="connsiteX0" fmla="*/ 0 w 7669530"/>
              <a:gd name="connsiteY0" fmla="*/ 0 h 1003982"/>
              <a:gd name="connsiteX1" fmla="*/ 2457450 w 7669530"/>
              <a:gd name="connsiteY1" fmla="*/ 571500 h 1003982"/>
              <a:gd name="connsiteX2" fmla="*/ 5726430 w 7669530"/>
              <a:gd name="connsiteY2" fmla="*/ 948690 h 1003982"/>
              <a:gd name="connsiteX3" fmla="*/ 7669530 w 7669530"/>
              <a:gd name="connsiteY3" fmla="*/ 994410 h 100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69530" h="1003982">
                <a:moveTo>
                  <a:pt x="0" y="0"/>
                </a:moveTo>
                <a:cubicBezTo>
                  <a:pt x="751522" y="206692"/>
                  <a:pt x="1503045" y="413385"/>
                  <a:pt x="2457450" y="571500"/>
                </a:cubicBezTo>
                <a:cubicBezTo>
                  <a:pt x="3411855" y="729615"/>
                  <a:pt x="4857750" y="878205"/>
                  <a:pt x="5726430" y="948690"/>
                </a:cubicBezTo>
                <a:cubicBezTo>
                  <a:pt x="6595110" y="1019175"/>
                  <a:pt x="7132320" y="1006792"/>
                  <a:pt x="7669530" y="994410"/>
                </a:cubicBezTo>
              </a:path>
            </a:pathLst>
          </a:custGeom>
          <a:noFill/>
          <a:ln w="444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998705" y="1405890"/>
            <a:ext cx="7692390" cy="1485900"/>
          </a:xfrm>
          <a:custGeom>
            <a:avLst/>
            <a:gdLst>
              <a:gd name="connsiteX0" fmla="*/ 0 w 7692390"/>
              <a:gd name="connsiteY0" fmla="*/ 0 h 1485900"/>
              <a:gd name="connsiteX1" fmla="*/ 2000250 w 7692390"/>
              <a:gd name="connsiteY1" fmla="*/ 502920 h 1485900"/>
              <a:gd name="connsiteX2" fmla="*/ 4366260 w 7692390"/>
              <a:gd name="connsiteY2" fmla="*/ 1017270 h 1485900"/>
              <a:gd name="connsiteX3" fmla="*/ 6469380 w 7692390"/>
              <a:gd name="connsiteY3" fmla="*/ 1371600 h 1485900"/>
              <a:gd name="connsiteX4" fmla="*/ 7692390 w 7692390"/>
              <a:gd name="connsiteY4" fmla="*/ 148590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2390" h="1485900">
                <a:moveTo>
                  <a:pt x="0" y="0"/>
                </a:moveTo>
                <a:cubicBezTo>
                  <a:pt x="636270" y="166687"/>
                  <a:pt x="1272540" y="333375"/>
                  <a:pt x="2000250" y="502920"/>
                </a:cubicBezTo>
                <a:cubicBezTo>
                  <a:pt x="2727960" y="672465"/>
                  <a:pt x="3621405" y="872490"/>
                  <a:pt x="4366260" y="1017270"/>
                </a:cubicBezTo>
                <a:cubicBezTo>
                  <a:pt x="5111115" y="1162050"/>
                  <a:pt x="5915025" y="1293495"/>
                  <a:pt x="6469380" y="1371600"/>
                </a:cubicBezTo>
                <a:cubicBezTo>
                  <a:pt x="7023735" y="1449705"/>
                  <a:pt x="7358062" y="1467802"/>
                  <a:pt x="7692390" y="1485900"/>
                </a:cubicBezTo>
              </a:path>
            </a:pathLst>
          </a:custGeom>
          <a:noFill/>
          <a:ln w="444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Content Placeholder 5"/>
          <p:cNvSpPr txBox="1">
            <a:spLocks/>
          </p:cNvSpPr>
          <p:nvPr/>
        </p:nvSpPr>
        <p:spPr>
          <a:xfrm>
            <a:off x="4005032" y="3232031"/>
            <a:ext cx="2796374" cy="375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↓ Readmissions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400" b="1" dirty="0">
              <a:solidFill>
                <a:prstClr val="black"/>
              </a:solidFill>
              <a:latin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400" b="1" dirty="0" smtClean="0">
              <a:solidFill>
                <a:prstClr val="black"/>
              </a:solidFill>
              <a:latin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Content Placeholder 5"/>
          <p:cNvSpPr txBox="1">
            <a:spLocks/>
          </p:cNvSpPr>
          <p:nvPr/>
        </p:nvSpPr>
        <p:spPr>
          <a:xfrm>
            <a:off x="3984394" y="2916066"/>
            <a:ext cx="1611732" cy="342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↓ </a:t>
            </a:r>
            <a:r>
              <a:rPr lang="en-US" sz="1800" b="1" dirty="0">
                <a:solidFill>
                  <a:prstClr val="black"/>
                </a:solidFill>
                <a:latin typeface="Calibri"/>
              </a:rPr>
              <a:t>Admissions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400" b="1" dirty="0">
              <a:solidFill>
                <a:prstClr val="black"/>
              </a:solidFill>
              <a:latin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400" b="1" dirty="0" smtClean="0">
              <a:solidFill>
                <a:prstClr val="black"/>
              </a:solidFill>
              <a:latin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Content Placeholder 5"/>
          <p:cNvSpPr txBox="1">
            <a:spLocks/>
          </p:cNvSpPr>
          <p:nvPr/>
        </p:nvSpPr>
        <p:spPr>
          <a:xfrm>
            <a:off x="4005032" y="3538034"/>
            <a:ext cx="2796374" cy="2789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↓ HAIs</a:t>
            </a:r>
            <a:endParaRPr lang="en-US" sz="1600" b="1" dirty="0">
              <a:solidFill>
                <a:prstClr val="black"/>
              </a:solidFill>
              <a:latin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400" b="1" dirty="0">
              <a:solidFill>
                <a:prstClr val="black"/>
              </a:solidFill>
              <a:latin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400" b="1" dirty="0" smtClean="0">
              <a:solidFill>
                <a:prstClr val="black"/>
              </a:solidFill>
              <a:latin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Content Placeholder 5"/>
          <p:cNvSpPr txBox="1">
            <a:spLocks/>
          </p:cNvSpPr>
          <p:nvPr/>
        </p:nvSpPr>
        <p:spPr>
          <a:xfrm>
            <a:off x="4022467" y="3004579"/>
            <a:ext cx="2796374" cy="293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 smtClean="0">
                <a:solidFill>
                  <a:prstClr val="black"/>
                </a:solidFill>
                <a:latin typeface="Calibri"/>
              </a:rPr>
              <a:t>↓ Admissions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400" b="1" dirty="0" smtClean="0">
              <a:solidFill>
                <a:prstClr val="black"/>
              </a:solidFill>
              <a:latin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Title 4"/>
          <p:cNvSpPr>
            <a:spLocks noGrp="1"/>
          </p:cNvSpPr>
          <p:nvPr>
            <p:ph type="title"/>
          </p:nvPr>
        </p:nvSpPr>
        <p:spPr>
          <a:xfrm>
            <a:off x="529536" y="268835"/>
            <a:ext cx="8229600" cy="523220"/>
          </a:xfrm>
        </p:spPr>
        <p:txBody>
          <a:bodyPr wrap="square">
            <a:spAutoFit/>
          </a:bodyPr>
          <a:lstStyle/>
          <a:p>
            <a:r>
              <a:rPr lang="en-US" sz="2800" kern="1200" cap="all" dirty="0" smtClean="0">
                <a:solidFill>
                  <a:srgbClr val="000000"/>
                </a:solidFill>
                <a:ea typeface="+mn-ea"/>
                <a:cs typeface="Times New Roman" pitchFamily="18" charset="0"/>
              </a:rPr>
              <a:t>NEED FOR MANAGEMENT </a:t>
            </a:r>
            <a:r>
              <a:rPr lang="en-US" sz="2800" u="sng" kern="1200" cap="all" dirty="0" smtClean="0">
                <a:solidFill>
                  <a:srgbClr val="000000"/>
                </a:solidFill>
                <a:ea typeface="+mn-ea"/>
                <a:cs typeface="Times New Roman" pitchFamily="18" charset="0"/>
              </a:rPr>
              <a:t>AND</a:t>
            </a:r>
            <a:r>
              <a:rPr lang="en-US" sz="2800" kern="1200" cap="all" dirty="0" smtClean="0">
                <a:solidFill>
                  <a:srgbClr val="000000"/>
                </a:solidFill>
                <a:ea typeface="+mn-ea"/>
                <a:cs typeface="Times New Roman" pitchFamily="18" charset="0"/>
              </a:rPr>
              <a:t> IMPROVEMENT</a:t>
            </a:r>
            <a:endParaRPr lang="en-US" sz="2800" kern="1200" cap="all" dirty="0">
              <a:solidFill>
                <a:srgbClr val="000000"/>
              </a:solidFill>
              <a:ea typeface="+mn-ea"/>
              <a:cs typeface="Times New Roman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938876" y="4722869"/>
            <a:ext cx="4179631" cy="748498"/>
            <a:chOff x="938876" y="4953413"/>
            <a:chExt cx="4179631" cy="748498"/>
          </a:xfrm>
        </p:grpSpPr>
        <p:sp>
          <p:nvSpPr>
            <p:cNvPr id="35" name="Oval 34"/>
            <p:cNvSpPr/>
            <p:nvPr/>
          </p:nvSpPr>
          <p:spPr bwMode="auto">
            <a:xfrm>
              <a:off x="938876" y="4953413"/>
              <a:ext cx="4179631" cy="731520"/>
            </a:xfrm>
            <a:prstGeom prst="ellipse">
              <a:avLst/>
            </a:prstGeom>
            <a:solidFill>
              <a:schemeClr val="accent5">
                <a:lumMod val="5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222878" y="4959375"/>
              <a:ext cx="13244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</a:rPr>
                <a:t>Health Care</a:t>
              </a:r>
            </a:p>
          </p:txBody>
        </p:sp>
        <p:pic>
          <p:nvPicPr>
            <p:cNvPr id="37" name="Picture 16" descr="https://cdn1.iconfinder.com/data/icons/complete-medical-healthcare-icons-for-apps-and-web/128/caduceus-symbol-51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180" y="5049708"/>
              <a:ext cx="526735" cy="526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2376567" y="5332579"/>
              <a:ext cx="1595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i="1" dirty="0">
                  <a:solidFill>
                    <a:srgbClr val="000000"/>
                  </a:solidFill>
                </a:rPr>
                <a:t>Management</a:t>
              </a:r>
              <a:endParaRPr lang="en-US" sz="1600" b="1" i="1" dirty="0">
                <a:solidFill>
                  <a:srgbClr val="00000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720952" y="5227679"/>
              <a:ext cx="149592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 dirty="0">
                  <a:solidFill>
                    <a:srgbClr val="000000"/>
                  </a:solidFill>
                </a:rPr>
                <a:t>Population Health</a:t>
              </a:r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>
              <a:off x="1804416" y="5227679"/>
              <a:ext cx="21065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3987728" y="4722869"/>
            <a:ext cx="4179631" cy="748498"/>
            <a:chOff x="3987728" y="4953413"/>
            <a:chExt cx="4179631" cy="748498"/>
          </a:xfrm>
        </p:grpSpPr>
        <p:sp>
          <p:nvSpPr>
            <p:cNvPr id="42" name="Oval 41"/>
            <p:cNvSpPr/>
            <p:nvPr/>
          </p:nvSpPr>
          <p:spPr bwMode="auto">
            <a:xfrm>
              <a:off x="3987728" y="4953413"/>
              <a:ext cx="4179631" cy="731520"/>
            </a:xfrm>
            <a:prstGeom prst="ellipse">
              <a:avLst/>
            </a:prstGeom>
            <a:solidFill>
              <a:schemeClr val="accent5">
                <a:lumMod val="5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485803" y="4968426"/>
              <a:ext cx="14847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</a:rPr>
                <a:t>Public Health</a:t>
              </a:r>
            </a:p>
          </p:txBody>
        </p:sp>
        <p:pic>
          <p:nvPicPr>
            <p:cNvPr id="44" name="Picture 24" descr="http://image005.flaticon.com/1/png/512/32/3244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405" y="5041527"/>
              <a:ext cx="534916" cy="534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5793311" y="5332579"/>
              <a:ext cx="16337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i="1" dirty="0">
                  <a:solidFill>
                    <a:srgbClr val="000000"/>
                  </a:solidFill>
                </a:rPr>
                <a:t>Improvement</a:t>
              </a:r>
              <a:endParaRPr lang="en-US" sz="1600" b="1" i="1" dirty="0">
                <a:solidFill>
                  <a:srgbClr val="000000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166093" y="5232442"/>
              <a:ext cx="149592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 dirty="0">
                  <a:solidFill>
                    <a:srgbClr val="000000"/>
                  </a:solidFill>
                </a:rPr>
                <a:t>Population Health</a:t>
              </a:r>
            </a:p>
          </p:txBody>
        </p:sp>
        <p:cxnSp>
          <p:nvCxnSpPr>
            <p:cNvPr id="47" name="Straight Connector 46"/>
            <p:cNvCxnSpPr/>
            <p:nvPr/>
          </p:nvCxnSpPr>
          <p:spPr bwMode="auto">
            <a:xfrm>
              <a:off x="5130699" y="5227679"/>
              <a:ext cx="21065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923635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8" grpId="0" animBg="1"/>
      <p:bldP spid="60" grpId="0"/>
      <p:bldP spid="67" grpId="0" animBg="1"/>
      <p:bldP spid="69" grpId="0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 descr="C:\Users\MCRegan\Downloads\template4-01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"/>
            <a:ext cx="9142858" cy="68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252" y="2181991"/>
            <a:ext cx="1974002" cy="2112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277151"/>
            <a:ext cx="9143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INTERVENTION FRAMEWORK: 3 BUCKETS OF PREVENTION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054" name="Picture 6" descr="http://pngimg.com/upload/bucket_PNG777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598" y="2158759"/>
            <a:ext cx="2235791" cy="218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Image result for BUCK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 descr="http://pngimg.com/upload/bucket_PNG777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79" y="2111999"/>
            <a:ext cx="2006681" cy="214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50835" y="1577395"/>
            <a:ext cx="20119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Traditional Clinical</a:t>
            </a:r>
          </a:p>
          <a:p>
            <a:pPr algn="ctr"/>
            <a:r>
              <a:rPr lang="en-US" sz="1600" b="1" dirty="0" smtClean="0"/>
              <a:t>Intervention</a:t>
            </a:r>
            <a:endParaRPr lang="en-US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563189" y="1573984"/>
            <a:ext cx="2053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Community-Based </a:t>
            </a:r>
          </a:p>
          <a:p>
            <a:pPr algn="ctr"/>
            <a:r>
              <a:rPr lang="en-US" sz="1600" b="1" dirty="0" smtClean="0"/>
              <a:t>Intervention</a:t>
            </a:r>
            <a:endParaRPr lang="en-US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856928" y="1573984"/>
            <a:ext cx="2495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Total Community/ Population Prevention</a:t>
            </a:r>
            <a:endParaRPr lang="en-US" sz="1600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938876" y="4722869"/>
            <a:ext cx="4179631" cy="748498"/>
            <a:chOff x="938876" y="4953413"/>
            <a:chExt cx="4179631" cy="748498"/>
          </a:xfrm>
        </p:grpSpPr>
        <p:sp>
          <p:nvSpPr>
            <p:cNvPr id="13" name="Oval 12"/>
            <p:cNvSpPr/>
            <p:nvPr/>
          </p:nvSpPr>
          <p:spPr bwMode="auto">
            <a:xfrm>
              <a:off x="938876" y="4953413"/>
              <a:ext cx="4179631" cy="731520"/>
            </a:xfrm>
            <a:prstGeom prst="ellipse">
              <a:avLst/>
            </a:prstGeom>
            <a:solidFill>
              <a:schemeClr val="accent5">
                <a:lumMod val="5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22878" y="4959375"/>
              <a:ext cx="13244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/>
                <a:t>Health Care</a:t>
              </a:r>
              <a:endParaRPr lang="en-US" sz="1600" b="1" dirty="0"/>
            </a:p>
          </p:txBody>
        </p:sp>
        <p:pic>
          <p:nvPicPr>
            <p:cNvPr id="2064" name="Picture 16" descr="https://cdn1.iconfinder.com/data/icons/complete-medical-healthcare-icons-for-apps-and-web/128/caduceus-symbol-51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180" y="5049708"/>
              <a:ext cx="526735" cy="526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2376567" y="5332579"/>
              <a:ext cx="1595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i="1" dirty="0" smtClean="0"/>
                <a:t>Management</a:t>
              </a:r>
              <a:endParaRPr lang="en-US" sz="1600" b="1" i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20952" y="5227679"/>
              <a:ext cx="149592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 dirty="0"/>
                <a:t>Population Health</a:t>
              </a: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1804416" y="5227679"/>
              <a:ext cx="21065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3987728" y="4722869"/>
            <a:ext cx="4179631" cy="748498"/>
            <a:chOff x="3987728" y="4953413"/>
            <a:chExt cx="4179631" cy="748498"/>
          </a:xfrm>
        </p:grpSpPr>
        <p:sp>
          <p:nvSpPr>
            <p:cNvPr id="23" name="Oval 22"/>
            <p:cNvSpPr/>
            <p:nvPr/>
          </p:nvSpPr>
          <p:spPr bwMode="auto">
            <a:xfrm>
              <a:off x="3987728" y="4953413"/>
              <a:ext cx="4179631" cy="731520"/>
            </a:xfrm>
            <a:prstGeom prst="ellipse">
              <a:avLst/>
            </a:prstGeom>
            <a:solidFill>
              <a:schemeClr val="accent5">
                <a:lumMod val="5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85803" y="4968426"/>
              <a:ext cx="14847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/>
                <a:t>Public Health</a:t>
              </a:r>
              <a:endParaRPr lang="en-US" sz="1600" b="1" dirty="0"/>
            </a:p>
          </p:txBody>
        </p:sp>
        <p:pic>
          <p:nvPicPr>
            <p:cNvPr id="2072" name="Picture 24" descr="http://image005.flaticon.com/1/png/512/32/32441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405" y="5041527"/>
              <a:ext cx="534916" cy="534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5793311" y="5332579"/>
              <a:ext cx="16337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i="1" dirty="0" smtClean="0"/>
                <a:t>Improvement</a:t>
              </a:r>
              <a:endParaRPr lang="en-US" sz="1600" b="1" i="1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166093" y="5232442"/>
              <a:ext cx="149592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 dirty="0"/>
                <a:t>Population Health</a:t>
              </a:r>
            </a:p>
          </p:txBody>
        </p:sp>
        <p:cxnSp>
          <p:nvCxnSpPr>
            <p:cNvPr id="37" name="Straight Connector 36"/>
            <p:cNvCxnSpPr/>
            <p:nvPr/>
          </p:nvCxnSpPr>
          <p:spPr bwMode="auto">
            <a:xfrm>
              <a:off x="5130699" y="5227679"/>
              <a:ext cx="21065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2" name="TextBox 41"/>
          <p:cNvSpPr txBox="1"/>
          <p:nvPr/>
        </p:nvSpPr>
        <p:spPr>
          <a:xfrm>
            <a:off x="1381292" y="2555571"/>
            <a:ext cx="1371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Increase use of evidence-based clinical services</a:t>
            </a:r>
            <a:endParaRPr lang="en-US" sz="12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78606" y="2618003"/>
            <a:ext cx="1461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Provide services outside the clinical setting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354816" y="2505633"/>
            <a:ext cx="1525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Implement interventions that reach whole population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42596" y="6017817"/>
            <a:ext cx="631255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Adapted from </a:t>
            </a:r>
            <a:r>
              <a:rPr lang="en-US" sz="1050" dirty="0" err="1" smtClean="0"/>
              <a:t>Auerbach</a:t>
            </a:r>
            <a:r>
              <a:rPr lang="en-US" sz="1050" dirty="0" smtClean="0"/>
              <a:t>, J, </a:t>
            </a:r>
            <a:r>
              <a:rPr lang="en-US" sz="1050" dirty="0"/>
              <a:t>Public Health Management Practice, 2016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3398541" y="1475128"/>
            <a:ext cx="2345776" cy="3046642"/>
          </a:xfrm>
          <a:prstGeom prst="rect">
            <a:avLst/>
          </a:prstGeom>
          <a:noFill/>
          <a:ln w="47625" cap="flat" cmpd="thickThin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8263" y="110922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8400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185" y="262093"/>
            <a:ext cx="8604591" cy="523220"/>
          </a:xfrm>
          <a:extLst/>
        </p:spPr>
        <p:txBody>
          <a:bodyPr wrap="square">
            <a:spAutoFit/>
          </a:bodyPr>
          <a:lstStyle/>
          <a:p>
            <a:r>
              <a:rPr lang="en-US" sz="2800" kern="1200" dirty="0" smtClean="0">
                <a:solidFill>
                  <a:srgbClr val="000000"/>
                </a:solidFill>
                <a:ea typeface="+mn-ea"/>
                <a:cs typeface="Times New Roman" pitchFamily="18" charset="0"/>
              </a:rPr>
              <a:t>LEVELS OF RISK AND TIME HORIZONS</a:t>
            </a:r>
            <a:endParaRPr lang="en-US" sz="2800" kern="1200" dirty="0">
              <a:solidFill>
                <a:srgbClr val="000000"/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6800270" y="3535553"/>
            <a:ext cx="2381830" cy="1184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u="sng" dirty="0">
                <a:solidFill>
                  <a:prstClr val="black"/>
                </a:solidFill>
                <a:latin typeface="Calibri"/>
                <a:ea typeface="Times New Roman" pitchFamily="33" charset="0"/>
                <a:cs typeface="Calibri"/>
              </a:rPr>
              <a:t>Medium Range Impact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201120" y="4844878"/>
            <a:ext cx="2001475" cy="55190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u="sng" dirty="0">
                <a:solidFill>
                  <a:prstClr val="black"/>
                </a:solidFill>
                <a:latin typeface="Calibri"/>
                <a:ea typeface="Times New Roman" pitchFamily="33" charset="0"/>
                <a:cs typeface="Calibri"/>
              </a:rPr>
              <a:t>Long Range Impact </a:t>
            </a:r>
            <a:endParaRPr lang="en-US" b="1" dirty="0">
              <a:solidFill>
                <a:prstClr val="black"/>
              </a:solidFill>
              <a:latin typeface="Calibri"/>
              <a:ea typeface="Times New Roman" pitchFamily="33" charset="0"/>
              <a:cs typeface="Calibri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48023" y="1983190"/>
            <a:ext cx="427728" cy="427728"/>
            <a:chOff x="7737091" y="1593676"/>
            <a:chExt cx="427728" cy="427728"/>
          </a:xfrm>
        </p:grpSpPr>
        <p:sp>
          <p:nvSpPr>
            <p:cNvPr id="23" name="Oval 22"/>
            <p:cNvSpPr/>
            <p:nvPr/>
          </p:nvSpPr>
          <p:spPr>
            <a:xfrm>
              <a:off x="7737091" y="1593676"/>
              <a:ext cx="427728" cy="427728"/>
            </a:xfrm>
            <a:prstGeom prst="ellipse">
              <a:avLst/>
            </a:prstGeom>
            <a:solidFill>
              <a:srgbClr val="CA242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797888" y="1632659"/>
              <a:ext cx="3065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prstClr val="black"/>
                  </a:solidFill>
                </a:rPr>
                <a:t>A</a:t>
              </a:r>
            </a:p>
          </p:txBody>
        </p:sp>
      </p:grpSp>
      <p:grpSp>
        <p:nvGrpSpPr>
          <p:cNvPr id="25" name="Group 22"/>
          <p:cNvGrpSpPr/>
          <p:nvPr/>
        </p:nvGrpSpPr>
        <p:grpSpPr>
          <a:xfrm>
            <a:off x="7759274" y="3137310"/>
            <a:ext cx="427728" cy="427728"/>
            <a:chOff x="7737091" y="1593676"/>
            <a:chExt cx="427728" cy="427728"/>
          </a:xfrm>
          <a:solidFill>
            <a:srgbClr val="EC8038"/>
          </a:solidFill>
        </p:grpSpPr>
        <p:sp>
          <p:nvSpPr>
            <p:cNvPr id="26" name="Oval 25"/>
            <p:cNvSpPr/>
            <p:nvPr/>
          </p:nvSpPr>
          <p:spPr>
            <a:xfrm>
              <a:off x="7737091" y="1593676"/>
              <a:ext cx="427728" cy="427728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5696" y="1620467"/>
              <a:ext cx="3065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prstClr val="black"/>
                  </a:solidFill>
                </a:rPr>
                <a:t>B</a:t>
              </a:r>
            </a:p>
          </p:txBody>
        </p:sp>
      </p:grpSp>
      <p:grpSp>
        <p:nvGrpSpPr>
          <p:cNvPr id="28" name="Group 25"/>
          <p:cNvGrpSpPr/>
          <p:nvPr/>
        </p:nvGrpSpPr>
        <p:grpSpPr>
          <a:xfrm>
            <a:off x="967073" y="4497234"/>
            <a:ext cx="427728" cy="427728"/>
            <a:chOff x="7737091" y="1593676"/>
            <a:chExt cx="427728" cy="427728"/>
          </a:xfrm>
          <a:solidFill>
            <a:srgbClr val="80C858"/>
          </a:solidFill>
        </p:grpSpPr>
        <p:sp>
          <p:nvSpPr>
            <p:cNvPr id="29" name="Oval 28"/>
            <p:cNvSpPr/>
            <p:nvPr/>
          </p:nvSpPr>
          <p:spPr>
            <a:xfrm>
              <a:off x="7737091" y="1593676"/>
              <a:ext cx="427728" cy="427728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785696" y="1632659"/>
              <a:ext cx="3065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prstClr val="black"/>
                  </a:solidFill>
                </a:rPr>
                <a:t>C</a:t>
              </a:r>
            </a:p>
          </p:txBody>
        </p:sp>
      </p:grpSp>
      <p:graphicFrame>
        <p:nvGraphicFramePr>
          <p:cNvPr id="33" name="Diagram 32"/>
          <p:cNvGraphicFramePr/>
          <p:nvPr>
            <p:extLst/>
          </p:nvPr>
        </p:nvGraphicFramePr>
        <p:xfrm>
          <a:off x="2397695" y="1061473"/>
          <a:ext cx="4611655" cy="4879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4122069" y="1618261"/>
            <a:ext cx="1151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Calibri"/>
                <a:cs typeface="Calibri"/>
              </a:rPr>
              <a:t>High utilizer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848654" y="2536164"/>
            <a:ext cx="1697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Calibri"/>
                <a:cs typeface="Calibri"/>
              </a:rPr>
              <a:t>Chronically ill at risk of being high utilizer</a:t>
            </a:r>
          </a:p>
        </p:txBody>
      </p:sp>
      <p:sp>
        <p:nvSpPr>
          <p:cNvPr id="4" name="Rectangle 3"/>
          <p:cNvSpPr/>
          <p:nvPr/>
        </p:nvSpPr>
        <p:spPr>
          <a:xfrm>
            <a:off x="155506" y="2369449"/>
            <a:ext cx="2059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u="sng" dirty="0">
                <a:solidFill>
                  <a:prstClr val="black"/>
                </a:solidFill>
                <a:latin typeface="Calibri"/>
                <a:ea typeface="Times New Roman" pitchFamily="33" charset="0"/>
                <a:cs typeface="Calibri"/>
              </a:rPr>
              <a:t>Short Range Impact</a:t>
            </a:r>
          </a:p>
        </p:txBody>
      </p:sp>
      <p:sp>
        <p:nvSpPr>
          <p:cNvPr id="5" name="Right Brace 4"/>
          <p:cNvSpPr/>
          <p:nvPr/>
        </p:nvSpPr>
        <p:spPr bwMode="auto">
          <a:xfrm rot="10800000">
            <a:off x="2062788" y="1093974"/>
            <a:ext cx="613812" cy="2447536"/>
          </a:xfrm>
          <a:prstGeom prst="rightBrace">
            <a:avLst>
              <a:gd name="adj1" fmla="val 30008"/>
              <a:gd name="adj2" fmla="val 50000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</p:txBody>
      </p:sp>
      <p:sp>
        <p:nvSpPr>
          <p:cNvPr id="45" name="Right Brace 44"/>
          <p:cNvSpPr/>
          <p:nvPr/>
        </p:nvSpPr>
        <p:spPr bwMode="auto">
          <a:xfrm>
            <a:off x="6374546" y="2268670"/>
            <a:ext cx="613812" cy="2403967"/>
          </a:xfrm>
          <a:prstGeom prst="rightBrace">
            <a:avLst>
              <a:gd name="adj1" fmla="val 30008"/>
              <a:gd name="adj2" fmla="val 50000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</p:txBody>
      </p:sp>
      <p:sp>
        <p:nvSpPr>
          <p:cNvPr id="49" name="Right Brace 48"/>
          <p:cNvSpPr/>
          <p:nvPr/>
        </p:nvSpPr>
        <p:spPr bwMode="auto">
          <a:xfrm rot="10800000">
            <a:off x="2057326" y="3541510"/>
            <a:ext cx="613812" cy="2364568"/>
          </a:xfrm>
          <a:prstGeom prst="rightBrace">
            <a:avLst>
              <a:gd name="adj1" fmla="val 30008"/>
              <a:gd name="adj2" fmla="val 50000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456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4" grpId="0"/>
      <p:bldP spid="5" grpId="0" animBg="1"/>
      <p:bldP spid="45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629" y="277243"/>
            <a:ext cx="8229600" cy="523220"/>
          </a:xfrm>
        </p:spPr>
        <p:txBody>
          <a:bodyPr wrap="square">
            <a:spAutoFit/>
          </a:bodyPr>
          <a:lstStyle/>
          <a:p>
            <a:r>
              <a:rPr lang="en-US" sz="2800" kern="1200" cap="all" dirty="0" smtClean="0">
                <a:solidFill>
                  <a:srgbClr val="000000"/>
                </a:solidFill>
                <a:ea typeface="+mn-ea"/>
                <a:cs typeface="Times New Roman" pitchFamily="18" charset="0"/>
              </a:rPr>
              <a:t>Hospital spending on chronic conditions</a:t>
            </a:r>
            <a:endParaRPr lang="en-US" sz="2800" kern="1200" cap="all" dirty="0">
              <a:solidFill>
                <a:srgbClr val="000000"/>
              </a:solidFill>
              <a:ea typeface="+mn-ea"/>
              <a:cs typeface="Times New Roman" pitchFamily="18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587842" y="1050617"/>
          <a:ext cx="7475504" cy="5124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6185" y="6442320"/>
            <a:ext cx="5730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Data </a:t>
            </a:r>
            <a:r>
              <a:rPr lang="en-US" sz="1200" dirty="0">
                <a:solidFill>
                  <a:srgbClr val="FFFFFF"/>
                </a:solidFill>
              </a:rPr>
              <a:t>source: </a:t>
            </a:r>
            <a:r>
              <a:rPr lang="en-US" sz="1200" dirty="0" smtClean="0">
                <a:solidFill>
                  <a:srgbClr val="FFFFFF"/>
                </a:solidFill>
              </a:rPr>
              <a:t>HSCRC/CRISP</a:t>
            </a:r>
            <a:endParaRPr lang="en-US" sz="1200" baseline="30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8931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2" id="{24F6F494-D9B8-4F48-8862-C1B08466C31B}" vid="{4F4749D6-BE7B-4D34-9B4A-9E1069079D47}"/>
    </a:ext>
  </a:extLst>
</a:theme>
</file>

<file path=ppt/theme/theme2.xml><?xml version="1.0" encoding="utf-8"?>
<a:theme xmlns:a="http://schemas.openxmlformats.org/drawingml/2006/main" name="DHMH new them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HMH new theme" id="{EB6C99FF-2169-4A54-877C-F0D264F08CDA}" vid="{6E5B3E9D-72EA-4847-978F-DD4B696F421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433B70C632064384C83DF0175E9CA7" ma:contentTypeVersion="11" ma:contentTypeDescription="Create a new document." ma:contentTypeScope="" ma:versionID="64e60f4f03c41066fee84b909395d39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9f8a7ee62ec5a0ae4d6004028b8cf6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 ma:readOnly="fals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20005A6-1C04-4E73-A2BB-2390B0ACFDF0}"/>
</file>

<file path=customXml/itemProps2.xml><?xml version="1.0" encoding="utf-8"?>
<ds:datastoreItem xmlns:ds="http://schemas.openxmlformats.org/officeDocument/2006/customXml" ds:itemID="{765957EA-C076-4358-8F60-ACA247D11112}"/>
</file>

<file path=customXml/itemProps3.xml><?xml version="1.0" encoding="utf-8"?>
<ds:datastoreItem xmlns:ds="http://schemas.openxmlformats.org/officeDocument/2006/customXml" ds:itemID="{49EA1A6F-44A1-42E6-87B0-DDD7BE32E3E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1807</TotalTime>
  <Words>1393</Words>
  <Application>Microsoft Office PowerPoint</Application>
  <PresentationFormat>On-screen Show (4:3)</PresentationFormat>
  <Paragraphs>333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Cambria</vt:lpstr>
      <vt:lpstr>Century Gothic</vt:lpstr>
      <vt:lpstr>Georgia</vt:lpstr>
      <vt:lpstr>Times New Roman</vt:lpstr>
      <vt:lpstr>Wingdings</vt:lpstr>
      <vt:lpstr>Theme2</vt:lpstr>
      <vt:lpstr>DHMH new theme</vt:lpstr>
      <vt:lpstr>PowerPoint Presentation</vt:lpstr>
      <vt:lpstr>Defining Population Health</vt:lpstr>
      <vt:lpstr>VISION FOR MARYLAND HEALTH SYSTEM</vt:lpstr>
      <vt:lpstr>EXISTING Population health infrastructure</vt:lpstr>
      <vt:lpstr>Transformation Progression</vt:lpstr>
      <vt:lpstr>NEED FOR MANAGEMENT AND IMPROVEMENT</vt:lpstr>
      <vt:lpstr>PowerPoint Presentation</vt:lpstr>
      <vt:lpstr>LEVELS OF RISK AND TIME HORIZONS</vt:lpstr>
      <vt:lpstr>Hospital spending on chronic conditions</vt:lpstr>
      <vt:lpstr>Ship Measures NOT improving</vt:lpstr>
      <vt:lpstr>County Health Rankings Maryland Summary</vt:lpstr>
      <vt:lpstr>sustainability Scenario</vt:lpstr>
      <vt:lpstr>Potential funding opportunities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 Montgomery</dc:creator>
  <cp:lastModifiedBy>Christina Shaklee</cp:lastModifiedBy>
  <cp:revision>37</cp:revision>
  <dcterms:created xsi:type="dcterms:W3CDTF">2016-04-12T16:35:22Z</dcterms:created>
  <dcterms:modified xsi:type="dcterms:W3CDTF">2016-04-18T23:38:15Z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0x01010084433B70C632064384C83DF0175E9CA7</vt:lpwstr>
  </property>
</Properties>
</file>