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70" r:id="rId2"/>
    <p:sldId id="259" r:id="rId3"/>
    <p:sldId id="261" r:id="rId4"/>
    <p:sldId id="264" r:id="rId5"/>
    <p:sldId id="269" r:id="rId6"/>
    <p:sldId id="265" r:id="rId7"/>
    <p:sldId id="268" r:id="rId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A760"/>
    <a:srgbClr val="EE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8" autoAdjust="0"/>
    <p:restoredTop sz="94660"/>
  </p:normalViewPr>
  <p:slideViewPr>
    <p:cSldViewPr>
      <p:cViewPr varScale="1">
        <p:scale>
          <a:sx n="66" d="100"/>
          <a:sy n="66" d="100"/>
        </p:scale>
        <p:origin x="1162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2AF87-E57C-4E83-9A8A-38CA200C9529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342B1-0788-4F32-98C4-E842DC40B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A83F5F-8B9F-48ED-85E3-DB65E5B38C69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6BA8EA-18FD-4731-A841-D5E7A708EF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6BA8EA-18FD-4731-A841-D5E7A708EF7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0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F991-38A9-4966-B2B6-163EC6C3FCEF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3F617-E6D7-4471-A11E-FC96E8DB37EB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EA053-9CFD-49CB-A150-89A4B52BEB09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9C50-539C-40BB-A6D8-057D18714E29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52864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F21E-37D8-429C-9D6D-A39763C03FBE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2B70B-1B2E-4722-99FA-528D1A4E16AF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A1D7F-81AB-435E-947C-8408E3E71E4C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1CB-96F2-4388-9E93-B8FBB2FFD3C7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DBA-8BCB-4BC7-AD80-E16EB3388A81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8F79E-942A-4924-BE0B-E955DA39DB45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02A92-27E0-4EBB-9E7E-6E5E333C890C}" type="datetime1">
              <a:rPr lang="en-US" smtClean="0"/>
              <a:t>6/25/2014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840A1F2-DF70-44EE-86F8-D10B46B173E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2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3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422E8B9-4C8E-446C-B7FA-26E54D840ABE}" type="datetime1">
              <a:rPr lang="en-US" smtClean="0"/>
              <a:t>6/25/2014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5350192"/>
          </a:xfrm>
        </p:spPr>
        <p:txBody>
          <a:bodyPr>
            <a:normAutofit lnSpcReduction="10000"/>
          </a:bodyPr>
          <a:lstStyle/>
          <a:p>
            <a:pPr marL="114300" lvl="0" indent="0" algn="ctr">
              <a:buClr>
                <a:srgbClr val="D16349"/>
              </a:buClr>
              <a:buNone/>
            </a:pPr>
            <a:r>
              <a:rPr lang="en-US" sz="4800" b="1" dirty="0" smtClean="0">
                <a:solidFill>
                  <a:schemeClr val="accent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Cambria"/>
              </a:rPr>
              <a:t>Caroline/Dorchester HEZ</a:t>
            </a:r>
          </a:p>
          <a:p>
            <a:pPr marL="114300" indent="0" algn="ctr">
              <a:buClr>
                <a:srgbClr val="D16349"/>
              </a:buClr>
              <a:buNone/>
            </a:pP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Diabetes, Hypertension and Behavioral Health Concerns</a:t>
            </a:r>
          </a:p>
          <a:p>
            <a:pPr marL="114300" indent="0" algn="ctr">
              <a:spcAft>
                <a:spcPts val="600"/>
              </a:spcAft>
              <a:buNone/>
            </a:pPr>
            <a:r>
              <a:rPr lang="en-US" sz="28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Year One Accomplishments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Primary Care Health Practitioners – 10.4 FTEs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Support Staff/Community Health Outreach Workers/Peer Recovery Specialists/Other - 14 FTEs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Chesapeake Women’s Health Center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Community Health Outreach Team – 60 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Expanded School Based Wellness – 196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Mobile Health Crisis Team – 120 Diversions 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Expanded Behavioral Health Peer Recovery Support – 63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Low-income Access to Maryland Healthy Weighs – 46</a:t>
            </a:r>
          </a:p>
          <a:p>
            <a:pPr marL="0" indent="0" algn="ctr">
              <a:buNone/>
            </a:pPr>
            <a:r>
              <a:rPr 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591 Unduplicated Individuals – 56.4% Minority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3,267 Unduplicated Participant Visits </a:t>
            </a:r>
          </a:p>
          <a:p>
            <a:pPr marL="114300" indent="0" algn="ctr">
              <a:buClr>
                <a:srgbClr val="D16349"/>
              </a:buClr>
              <a:buNone/>
            </a:pPr>
            <a:endParaRPr lang="en-US" sz="1800" b="1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0" indent="0" algn="ctr">
              <a:buClr>
                <a:srgbClr val="D16349"/>
              </a:buClr>
              <a:buNone/>
            </a:pPr>
            <a:endParaRPr lang="en-US" sz="1800" b="1" dirty="0">
              <a:solidFill>
                <a:schemeClr val="accent1"/>
              </a:solidFill>
            </a:endParaRPr>
          </a:p>
        </p:txBody>
      </p:sp>
      <p:pic>
        <p:nvPicPr>
          <p:cNvPr id="10" name="Picture 9" descr="LogoDHMH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17" y="372394"/>
            <a:ext cx="1390020" cy="711553"/>
          </a:xfrm>
          <a:prstGeom prst="rect">
            <a:avLst/>
          </a:prstGeom>
        </p:spPr>
      </p:pic>
      <p:pic>
        <p:nvPicPr>
          <p:cNvPr id="12" name="Picture 11" descr="HEZ Logo (2)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688" y="326575"/>
            <a:ext cx="1006878" cy="944562"/>
          </a:xfrm>
          <a:prstGeom prst="rect">
            <a:avLst/>
          </a:prstGeom>
        </p:spPr>
      </p:pic>
      <p:pic>
        <p:nvPicPr>
          <p:cNvPr id="13" name="Picture 12" descr="logoCHRC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0" y="372394"/>
            <a:ext cx="1493347" cy="712388"/>
          </a:xfrm>
          <a:prstGeom prst="rect">
            <a:avLst/>
          </a:prstGeom>
        </p:spPr>
      </p:pic>
      <p:pic>
        <p:nvPicPr>
          <p:cNvPr id="14" name="Picture 13" descr="logo Heart map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2388" y="349383"/>
            <a:ext cx="1675113" cy="786717"/>
          </a:xfrm>
          <a:prstGeom prst="rect">
            <a:avLst/>
          </a:prstGeom>
        </p:spPr>
      </p:pic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0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112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1"/>
                </a:solidFill>
                <a:cs typeface="Times New Roman" pitchFamily="18" charset="0"/>
              </a:rPr>
              <a:t>Goals - Year One Progress</a:t>
            </a:r>
            <a:endParaRPr lang="en-US" u="sng" dirty="0">
              <a:solidFill>
                <a:schemeClr val="accent1"/>
              </a:solidFill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00150"/>
            <a:ext cx="7086600" cy="5200650"/>
          </a:xfrm>
        </p:spPr>
        <p:txBody>
          <a:bodyPr>
            <a:normAutofit fontScale="92500" lnSpcReduction="20000"/>
          </a:bodyPr>
          <a:lstStyle/>
          <a:p>
            <a:pPr marL="571500" indent="-457200">
              <a:buAutoNum type="arabicPeriod"/>
            </a:pPr>
            <a:r>
              <a:rPr lang="en-US" sz="1900" dirty="0" smtClean="0">
                <a:solidFill>
                  <a:srgbClr val="0070C0"/>
                </a:solidFill>
              </a:rPr>
              <a:t>Improve outcomes and reduce risk factors related to Diabetes, Hypertension, and Behavioral Health (BH) conditions.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Improve healthy weights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102 Adults BMI Measured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173 </a:t>
            </a:r>
            <a:r>
              <a:rPr lang="en-US" dirty="0"/>
              <a:t>Nutrition/Physical Activity </a:t>
            </a:r>
            <a:r>
              <a:rPr lang="en-US" dirty="0" smtClean="0"/>
              <a:t>Counseling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74 improved weight since BMI Baseline Measure</a:t>
            </a:r>
            <a:endParaRPr lang="en-US" dirty="0"/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MD Healthy Weighs Served 46 – Average 10% Weight Reduction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Reduce child/adolescent obesity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180 Students BMI Measured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3 Nutrition/Physical Activity Counseling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 improved weight since BMI Baseline Measure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Reduce diabetes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52 participants </a:t>
            </a:r>
            <a:r>
              <a:rPr lang="en-US" dirty="0"/>
              <a:t>with </a:t>
            </a:r>
            <a:r>
              <a:rPr lang="en-US" dirty="0" smtClean="0"/>
              <a:t>diabetes - improved </a:t>
            </a:r>
            <a:r>
              <a:rPr lang="en-US" dirty="0"/>
              <a:t>HbA1c </a:t>
            </a:r>
            <a:r>
              <a:rPr lang="en-US" dirty="0" smtClean="0"/>
              <a:t>reading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Reduce hypertension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77 participants with hypertension - improved BP reading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Improve behavioral health support and addiction recovery rates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296 participants screened for BH conditions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58 improved BH status per social worker observation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sz="1900" dirty="0" smtClean="0">
                <a:solidFill>
                  <a:srgbClr val="0070C0"/>
                </a:solidFill>
              </a:rPr>
              <a:t>Expand </a:t>
            </a:r>
            <a:r>
              <a:rPr lang="en-US" sz="1900" dirty="0">
                <a:solidFill>
                  <a:srgbClr val="0070C0"/>
                </a:solidFill>
              </a:rPr>
              <a:t>the primary care </a:t>
            </a:r>
            <a:r>
              <a:rPr lang="en-US" sz="1900" dirty="0" smtClean="0">
                <a:solidFill>
                  <a:srgbClr val="0070C0"/>
                </a:solidFill>
              </a:rPr>
              <a:t>workforce.</a:t>
            </a:r>
            <a:endParaRPr lang="en-US" sz="1900" dirty="0">
              <a:solidFill>
                <a:srgbClr val="0070C0"/>
              </a:solidFill>
            </a:endParaRP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10.4 primary </a:t>
            </a:r>
            <a:r>
              <a:rPr lang="en-US" dirty="0"/>
              <a:t>care </a:t>
            </a:r>
            <a:r>
              <a:rPr lang="en-US" dirty="0" smtClean="0"/>
              <a:t>FTEs added</a:t>
            </a: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sz="1900" dirty="0" smtClean="0">
                <a:solidFill>
                  <a:srgbClr val="0070C0"/>
                </a:solidFill>
              </a:rPr>
              <a:t>Increase </a:t>
            </a:r>
            <a:r>
              <a:rPr lang="en-US" sz="1900" dirty="0">
                <a:solidFill>
                  <a:srgbClr val="0070C0"/>
                </a:solidFill>
              </a:rPr>
              <a:t>the community health  </a:t>
            </a:r>
            <a:r>
              <a:rPr lang="en-US" sz="1900" dirty="0" smtClean="0">
                <a:solidFill>
                  <a:srgbClr val="0070C0"/>
                </a:solidFill>
              </a:rPr>
              <a:t>workforce. </a:t>
            </a:r>
            <a:endParaRPr lang="en-US" sz="1900" dirty="0">
              <a:solidFill>
                <a:srgbClr val="0070C0"/>
              </a:solidFill>
            </a:endParaRP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14 FTE’s added</a:t>
            </a:r>
            <a:endParaRPr lang="en-US" dirty="0"/>
          </a:p>
          <a:p>
            <a:pPr marL="114300" indent="0">
              <a:buClr>
                <a:srgbClr val="0070C0"/>
              </a:buClr>
              <a:buNone/>
            </a:pPr>
            <a:endParaRPr lang="en-US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848600" y="152400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11212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chemeClr val="accent1"/>
                </a:solidFill>
              </a:rPr>
              <a:t>Goals – Year One Progress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85850"/>
            <a:ext cx="7010400" cy="5314950"/>
          </a:xfrm>
        </p:spPr>
        <p:txBody>
          <a:bodyPr>
            <a:normAutofit fontScale="85000" lnSpcReduction="20000"/>
          </a:bodyPr>
          <a:lstStyle/>
          <a:p>
            <a:pPr marL="628650" indent="-514350">
              <a:buAutoNum type="arabicPeriod" startAt="4"/>
            </a:pPr>
            <a:r>
              <a:rPr lang="en-US" sz="2100" dirty="0" smtClean="0">
                <a:solidFill>
                  <a:srgbClr val="0070C0"/>
                </a:solidFill>
              </a:rPr>
              <a:t>Increase community resources that promote health and well-being.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ccess to healthy food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food distribution benefiting 100 individuals 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O</a:t>
            </a:r>
            <a:r>
              <a:rPr lang="en-US" dirty="0" smtClean="0"/>
              <a:t>pportunities for safe physical activity 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Resources to support optimal mental health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120 diversions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157 behavioral health referrals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97 </a:t>
            </a:r>
            <a:r>
              <a:rPr lang="en-US" dirty="0"/>
              <a:t>life skills </a:t>
            </a:r>
            <a:r>
              <a:rPr lang="en-US" dirty="0" smtClean="0"/>
              <a:t>referrals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R</a:t>
            </a:r>
            <a:r>
              <a:rPr lang="en-US" dirty="0" smtClean="0"/>
              <a:t>esources to support addiction recovery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5 primary care referrals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14 behavioral health referrals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144 </a:t>
            </a:r>
            <a:r>
              <a:rPr lang="en-US" dirty="0"/>
              <a:t>life skills referrals</a:t>
            </a:r>
          </a:p>
          <a:p>
            <a:pPr marL="628650" indent="-514350">
              <a:buAutoNum type="arabicPeriod" startAt="5"/>
            </a:pPr>
            <a:r>
              <a:rPr lang="en-US" sz="2100" dirty="0" smtClean="0">
                <a:solidFill>
                  <a:srgbClr val="0070C0"/>
                </a:solidFill>
              </a:rPr>
              <a:t>Reduce </a:t>
            </a:r>
            <a:r>
              <a:rPr lang="en-US" sz="2100" dirty="0">
                <a:solidFill>
                  <a:srgbClr val="0070C0"/>
                </a:solidFill>
              </a:rPr>
              <a:t>Emergency Department visits and </a:t>
            </a:r>
            <a:r>
              <a:rPr lang="en-US" sz="2100" dirty="0" smtClean="0">
                <a:solidFill>
                  <a:srgbClr val="0070C0"/>
                </a:solidFill>
              </a:rPr>
              <a:t>hospitalizations.</a:t>
            </a:r>
            <a:endParaRPr lang="en-US" sz="2100" dirty="0">
              <a:solidFill>
                <a:srgbClr val="0070C0"/>
              </a:solidFill>
            </a:endParaRPr>
          </a:p>
          <a:p>
            <a:pPr lvl="2">
              <a:buClrTx/>
              <a:buFont typeface="Wingdings" pitchFamily="2" charset="2"/>
              <a:buChar char="ü"/>
            </a:pPr>
            <a:r>
              <a:rPr lang="en-US" sz="1600" dirty="0" smtClean="0"/>
              <a:t>Diabetes; hypertension; behavioral </a:t>
            </a:r>
            <a:r>
              <a:rPr lang="en-US" sz="1600" dirty="0"/>
              <a:t>h</a:t>
            </a:r>
            <a:r>
              <a:rPr lang="en-US" sz="1600" dirty="0" smtClean="0"/>
              <a:t>ealth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/>
              <a:t>52 participants with diabetes - improved HbA1c reading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/>
              <a:t>77 participants with hypertension - improved BP </a:t>
            </a:r>
            <a:r>
              <a:rPr lang="en-US" dirty="0" smtClean="0"/>
              <a:t>reading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BP screenings @ community locations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90 ER </a:t>
            </a:r>
            <a:r>
              <a:rPr lang="en-US" dirty="0"/>
              <a:t>diversions </a:t>
            </a:r>
            <a:endParaRPr lang="en-US" dirty="0" smtClean="0"/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/>
              <a:t>14 behavioral health referrals 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/>
              <a:t>144 life skills </a:t>
            </a:r>
            <a:r>
              <a:rPr lang="en-US" dirty="0" smtClean="0"/>
              <a:t>referrals</a:t>
            </a:r>
            <a:endParaRPr lang="en-US" dirty="0"/>
          </a:p>
          <a:p>
            <a:pPr marL="571500" indent="-457200">
              <a:buFont typeface="+mj-lt"/>
              <a:buAutoNum type="arabicPeriod" startAt="6"/>
            </a:pPr>
            <a:r>
              <a:rPr lang="en-US" sz="2100" dirty="0" smtClean="0">
                <a:solidFill>
                  <a:srgbClr val="0070C0"/>
                </a:solidFill>
              </a:rPr>
              <a:t>Reduce </a:t>
            </a:r>
            <a:r>
              <a:rPr lang="en-US" sz="2100" dirty="0">
                <a:solidFill>
                  <a:srgbClr val="0070C0"/>
                </a:solidFill>
              </a:rPr>
              <a:t>unnecessary health-care </a:t>
            </a:r>
            <a:r>
              <a:rPr lang="en-US" sz="2100" dirty="0" smtClean="0">
                <a:solidFill>
                  <a:srgbClr val="0070C0"/>
                </a:solidFill>
              </a:rPr>
              <a:t>costs.</a:t>
            </a:r>
          </a:p>
          <a:p>
            <a:pPr lvl="2">
              <a:buClrTx/>
              <a:buFont typeface="Wingdings" pitchFamily="2" charset="2"/>
              <a:buChar char="ü"/>
            </a:pPr>
            <a:r>
              <a:rPr lang="en-US" sz="1600" dirty="0"/>
              <a:t>R</a:t>
            </a:r>
            <a:r>
              <a:rPr lang="en-US" sz="1600" dirty="0" smtClean="0"/>
              <a:t>elated to ED visits and preventable diseases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90 ER Diversions = $216,000 Savings</a:t>
            </a:r>
          </a:p>
          <a:p>
            <a:pPr lvl="4">
              <a:buClrTx/>
              <a:buFont typeface="Wingdings" pitchFamily="2" charset="2"/>
              <a:buChar char="ü"/>
            </a:pPr>
            <a:r>
              <a:rPr lang="en-US" dirty="0" smtClean="0"/>
              <a:t>CHOW – Return on investment = $209,000</a:t>
            </a:r>
          </a:p>
          <a:p>
            <a:pPr lvl="4">
              <a:buClr>
                <a:srgbClr val="0070C0"/>
              </a:buClr>
              <a:buFont typeface="Wingdings" pitchFamily="2" charset="2"/>
              <a:buChar char="ü"/>
            </a:pPr>
            <a:endParaRPr lang="en-US" sz="1200" dirty="0"/>
          </a:p>
          <a:p>
            <a:pPr marL="114300" indent="0">
              <a:buClr>
                <a:srgbClr val="0070C0"/>
              </a:buClr>
              <a:buNone/>
            </a:pPr>
            <a:endParaRPr lang="en-US" dirty="0" smtClean="0"/>
          </a:p>
        </p:txBody>
      </p:sp>
      <p:sp>
        <p:nvSpPr>
          <p:cNvPr id="6" name="Left Arrow 5"/>
          <p:cNvSpPr/>
          <p:nvPr/>
        </p:nvSpPr>
        <p:spPr>
          <a:xfrm>
            <a:off x="7848600" y="152400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1"/>
                </a:solidFill>
              </a:rPr>
              <a:t>Challenges - Year One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7620000" cy="4800600"/>
          </a:xfrm>
        </p:spPr>
        <p:txBody>
          <a:bodyPr anchor="ctr"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Securing a location for an adult behavioral health clinic in Federalsburg zip code. 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Affordable, accessible buildings are at a premium. We believe we now have a location, ready to start renovations.</a:t>
            </a:r>
          </a:p>
          <a:p>
            <a:pPr marL="1120140" lvl="2" indent="-3429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Referrals to Community Health Outreach Workers.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Board of Nursing scope of practice issues.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Legislative changes.</a:t>
            </a:r>
          </a:p>
          <a:p>
            <a:pPr marL="1120140" lvl="2" indent="-3429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Calculating cost savings.</a:t>
            </a:r>
          </a:p>
          <a:p>
            <a:pPr lvl="2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Could use technical assistance in locating formulas.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7848600" y="122238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0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spcAft>
                <a:spcPts val="600"/>
              </a:spcAft>
            </a:pPr>
            <a:r>
              <a:rPr lang="en-US" u="sng" dirty="0">
                <a:solidFill>
                  <a:schemeClr val="accent1"/>
                </a:solidFill>
              </a:rPr>
              <a:t>Goals - Year </a:t>
            </a:r>
            <a:r>
              <a:rPr lang="en-US" u="sng" dirty="0" smtClean="0">
                <a:solidFill>
                  <a:schemeClr val="accent1"/>
                </a:solidFill>
              </a:rPr>
              <a:t>Two</a:t>
            </a:r>
            <a:r>
              <a:rPr lang="en-US" sz="1400" u="sng" dirty="0">
                <a:solidFill>
                  <a:schemeClr val="accent1"/>
                </a:solidFill>
              </a:rPr>
              <a:t/>
            </a:r>
            <a:br>
              <a:rPr lang="en-US" sz="1400" u="sng" dirty="0">
                <a:solidFill>
                  <a:schemeClr val="accent1"/>
                </a:solidFill>
              </a:rPr>
            </a:br>
            <a:r>
              <a:rPr lang="en-US" sz="2800" b="1" dirty="0" smtClean="0">
                <a:solidFill>
                  <a:schemeClr val="accent1"/>
                </a:solidFill>
              </a:rPr>
              <a:t>Same as Year One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5029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0"/>
              </a:spcBef>
              <a:buClrTx/>
              <a:buNone/>
            </a:pPr>
            <a:r>
              <a:rPr lang="en-US" sz="1900" dirty="0" smtClean="0">
                <a:solidFill>
                  <a:schemeClr val="accent1"/>
                </a:solidFill>
              </a:rPr>
              <a:t>1.      </a:t>
            </a:r>
            <a:r>
              <a:rPr lang="en-US" sz="1900" dirty="0" smtClean="0">
                <a:solidFill>
                  <a:srgbClr val="0070C0"/>
                </a:solidFill>
              </a:rPr>
              <a:t>Improve </a:t>
            </a:r>
            <a:r>
              <a:rPr lang="en-US" sz="1900" dirty="0">
                <a:solidFill>
                  <a:srgbClr val="0070C0"/>
                </a:solidFill>
              </a:rPr>
              <a:t>outcomes and reduce risk factors related to Diabetes, Hypertension, </a:t>
            </a:r>
            <a:r>
              <a:rPr lang="en-US" sz="1900" dirty="0" smtClean="0">
                <a:solidFill>
                  <a:srgbClr val="0070C0"/>
                </a:solidFill>
              </a:rPr>
              <a:t> and </a:t>
            </a:r>
            <a:r>
              <a:rPr lang="en-US" sz="1900" dirty="0">
                <a:solidFill>
                  <a:srgbClr val="0070C0"/>
                </a:solidFill>
              </a:rPr>
              <a:t>Behavioral Health conditions.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sz="1900" dirty="0"/>
              <a:t>Improve healthy weights 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Reduce </a:t>
            </a:r>
            <a:r>
              <a:rPr lang="en-US" dirty="0"/>
              <a:t>child/adolescent obesity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Reduce </a:t>
            </a:r>
            <a:r>
              <a:rPr lang="en-US" dirty="0"/>
              <a:t>diabetes 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Reduce </a:t>
            </a:r>
            <a:r>
              <a:rPr lang="en-US" dirty="0"/>
              <a:t>hypertension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 smtClean="0"/>
              <a:t>Improve </a:t>
            </a:r>
            <a:r>
              <a:rPr lang="en-US" dirty="0"/>
              <a:t>behavioral health support and addiction recovery rates</a:t>
            </a:r>
          </a:p>
          <a:p>
            <a:pPr marL="114300" indent="-118872">
              <a:buNone/>
            </a:pPr>
            <a:r>
              <a:rPr lang="en-US" sz="1900" dirty="0" smtClean="0">
                <a:solidFill>
                  <a:schemeClr val="accent1"/>
                </a:solidFill>
              </a:rPr>
              <a:t>2</a:t>
            </a:r>
            <a:r>
              <a:rPr lang="en-US" sz="1900" dirty="0">
                <a:solidFill>
                  <a:schemeClr val="accent1"/>
                </a:solidFill>
              </a:rPr>
              <a:t>. </a:t>
            </a:r>
            <a:r>
              <a:rPr lang="en-US" sz="1900" dirty="0" smtClean="0">
                <a:solidFill>
                  <a:schemeClr val="accent1"/>
                </a:solidFill>
              </a:rPr>
              <a:t>     </a:t>
            </a:r>
            <a:r>
              <a:rPr lang="en-US" sz="1900" dirty="0" smtClean="0">
                <a:solidFill>
                  <a:srgbClr val="0070C0"/>
                </a:solidFill>
              </a:rPr>
              <a:t>Expand </a:t>
            </a:r>
            <a:r>
              <a:rPr lang="en-US" sz="1900" dirty="0">
                <a:solidFill>
                  <a:srgbClr val="0070C0"/>
                </a:solidFill>
              </a:rPr>
              <a:t>the primary care </a:t>
            </a:r>
            <a:r>
              <a:rPr lang="en-US" sz="1900" dirty="0" smtClean="0">
                <a:solidFill>
                  <a:srgbClr val="0070C0"/>
                </a:solidFill>
              </a:rPr>
              <a:t>workforce.</a:t>
            </a:r>
            <a:endParaRPr lang="en-US" sz="1900" dirty="0">
              <a:solidFill>
                <a:srgbClr val="0070C0"/>
              </a:solidFill>
            </a:endParaRPr>
          </a:p>
          <a:p>
            <a:pPr marL="114300" indent="-118872">
              <a:buClrTx/>
              <a:buNone/>
            </a:pPr>
            <a:r>
              <a:rPr lang="en-US" sz="1900" dirty="0" smtClean="0">
                <a:solidFill>
                  <a:schemeClr val="accent1"/>
                </a:solidFill>
              </a:rPr>
              <a:t>3</a:t>
            </a:r>
            <a:r>
              <a:rPr lang="en-US" sz="1900" dirty="0">
                <a:solidFill>
                  <a:schemeClr val="accent1"/>
                </a:solidFill>
              </a:rPr>
              <a:t>. </a:t>
            </a:r>
            <a:r>
              <a:rPr lang="en-US" sz="1900" dirty="0" smtClean="0">
                <a:solidFill>
                  <a:schemeClr val="accent1"/>
                </a:solidFill>
              </a:rPr>
              <a:t>     </a:t>
            </a:r>
            <a:r>
              <a:rPr lang="en-US" sz="1900" dirty="0" smtClean="0">
                <a:solidFill>
                  <a:srgbClr val="0070C0"/>
                </a:solidFill>
              </a:rPr>
              <a:t>Increase </a:t>
            </a:r>
            <a:r>
              <a:rPr lang="en-US" sz="1900" dirty="0">
                <a:solidFill>
                  <a:srgbClr val="0070C0"/>
                </a:solidFill>
              </a:rPr>
              <a:t>the community health  </a:t>
            </a:r>
            <a:r>
              <a:rPr lang="en-US" sz="1900" dirty="0" smtClean="0">
                <a:solidFill>
                  <a:srgbClr val="0070C0"/>
                </a:solidFill>
              </a:rPr>
              <a:t>workforce. </a:t>
            </a:r>
          </a:p>
          <a:p>
            <a:pPr marL="114300" indent="-118872">
              <a:buClrTx/>
              <a:buNone/>
            </a:pPr>
            <a:r>
              <a:rPr lang="en-US" sz="1900" dirty="0" smtClean="0">
                <a:solidFill>
                  <a:schemeClr val="accent1"/>
                </a:solidFill>
              </a:rPr>
              <a:t>4.      </a:t>
            </a:r>
            <a:r>
              <a:rPr lang="en-US" sz="1900" dirty="0" smtClean="0">
                <a:solidFill>
                  <a:srgbClr val="0070C0"/>
                </a:solidFill>
              </a:rPr>
              <a:t>Increase </a:t>
            </a:r>
            <a:r>
              <a:rPr lang="en-US" sz="1900" dirty="0">
                <a:solidFill>
                  <a:srgbClr val="0070C0"/>
                </a:solidFill>
              </a:rPr>
              <a:t>community resources that promote health and </a:t>
            </a:r>
            <a:r>
              <a:rPr lang="en-US" sz="1900" dirty="0" smtClean="0">
                <a:solidFill>
                  <a:srgbClr val="0070C0"/>
                </a:solidFill>
              </a:rPr>
              <a:t>well-being.</a:t>
            </a:r>
            <a:endParaRPr lang="en-US" sz="1900" dirty="0">
              <a:solidFill>
                <a:srgbClr val="0070C0"/>
              </a:solidFill>
            </a:endParaRP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to healthy food 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O</a:t>
            </a:r>
            <a:r>
              <a:rPr lang="en-US" dirty="0" smtClean="0"/>
              <a:t>pportunities </a:t>
            </a:r>
            <a:r>
              <a:rPr lang="en-US" dirty="0"/>
              <a:t>for safe physical activity 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R</a:t>
            </a:r>
            <a:r>
              <a:rPr lang="en-US" dirty="0" smtClean="0"/>
              <a:t>esources </a:t>
            </a:r>
            <a:r>
              <a:rPr lang="en-US" dirty="0"/>
              <a:t>to support optimal mental health</a:t>
            </a:r>
          </a:p>
          <a:p>
            <a:pPr marL="1120140" lvl="2" indent="-342900">
              <a:buClrTx/>
              <a:buFont typeface="+mj-lt"/>
              <a:buAutoNum type="alphaUcPeriod"/>
            </a:pPr>
            <a:r>
              <a:rPr lang="en-US" dirty="0"/>
              <a:t>R</a:t>
            </a:r>
            <a:r>
              <a:rPr lang="en-US" dirty="0" smtClean="0"/>
              <a:t>esources </a:t>
            </a:r>
            <a:r>
              <a:rPr lang="en-US" dirty="0"/>
              <a:t>to support addiction recovery</a:t>
            </a:r>
          </a:p>
          <a:p>
            <a:pPr marL="457200" indent="-457200">
              <a:buClrTx/>
              <a:buNone/>
            </a:pPr>
            <a:r>
              <a:rPr lang="en-US" sz="1700" dirty="0" smtClean="0">
                <a:solidFill>
                  <a:schemeClr val="accent1"/>
                </a:solidFill>
              </a:rPr>
              <a:t>5.       </a:t>
            </a:r>
            <a:r>
              <a:rPr lang="en-US" sz="1700" dirty="0" smtClean="0">
                <a:solidFill>
                  <a:srgbClr val="0070C0"/>
                </a:solidFill>
              </a:rPr>
              <a:t>Reduce </a:t>
            </a:r>
            <a:r>
              <a:rPr lang="en-US" sz="1700" dirty="0">
                <a:solidFill>
                  <a:srgbClr val="0070C0"/>
                </a:solidFill>
              </a:rPr>
              <a:t>Emergency Department visits and hospitalizations related to Diabetes, </a:t>
            </a:r>
            <a:r>
              <a:rPr lang="en-US" sz="1700" dirty="0" smtClean="0">
                <a:solidFill>
                  <a:srgbClr val="0070C0"/>
                </a:solidFill>
              </a:rPr>
              <a:t>   Hypertension</a:t>
            </a:r>
            <a:r>
              <a:rPr lang="en-US" sz="1700" dirty="0">
                <a:solidFill>
                  <a:srgbClr val="0070C0"/>
                </a:solidFill>
              </a:rPr>
              <a:t>, and Behavioral Health conditions.</a:t>
            </a:r>
          </a:p>
          <a:p>
            <a:pPr marL="114300" indent="-118872">
              <a:buNone/>
            </a:pPr>
            <a:r>
              <a:rPr lang="en-US" sz="1700" dirty="0" smtClean="0">
                <a:solidFill>
                  <a:schemeClr val="accent1"/>
                </a:solidFill>
              </a:rPr>
              <a:t>6</a:t>
            </a:r>
            <a:r>
              <a:rPr lang="en-US" sz="1700" dirty="0">
                <a:solidFill>
                  <a:schemeClr val="accent1"/>
                </a:solidFill>
              </a:rPr>
              <a:t>. </a:t>
            </a:r>
            <a:r>
              <a:rPr lang="en-US" sz="1700" dirty="0" smtClean="0">
                <a:solidFill>
                  <a:schemeClr val="accent1"/>
                </a:solidFill>
              </a:rPr>
              <a:t>      </a:t>
            </a:r>
            <a:r>
              <a:rPr lang="en-US" sz="1700" dirty="0" smtClean="0">
                <a:solidFill>
                  <a:srgbClr val="0070C0"/>
                </a:solidFill>
              </a:rPr>
              <a:t>Reduce </a:t>
            </a:r>
            <a:r>
              <a:rPr lang="en-US" sz="1700" dirty="0">
                <a:solidFill>
                  <a:srgbClr val="0070C0"/>
                </a:solidFill>
              </a:rPr>
              <a:t>unnecessary health-care </a:t>
            </a:r>
            <a:r>
              <a:rPr lang="en-US" sz="1700" dirty="0" smtClean="0">
                <a:solidFill>
                  <a:srgbClr val="0070C0"/>
                </a:solidFill>
              </a:rPr>
              <a:t>costs related </a:t>
            </a:r>
            <a:r>
              <a:rPr lang="en-US" sz="1700" dirty="0">
                <a:solidFill>
                  <a:srgbClr val="0070C0"/>
                </a:solidFill>
              </a:rPr>
              <a:t>to ED visits and preventable </a:t>
            </a:r>
            <a:r>
              <a:rPr lang="en-US" sz="1700" dirty="0" smtClean="0">
                <a:solidFill>
                  <a:srgbClr val="0070C0"/>
                </a:solidFill>
              </a:rPr>
              <a:t>diseases.</a:t>
            </a:r>
            <a:endParaRPr lang="en-US" sz="1700" dirty="0">
              <a:solidFill>
                <a:srgbClr val="0070C0"/>
              </a:solidFill>
            </a:endParaRPr>
          </a:p>
          <a:p>
            <a:pPr marL="114300" indent="0">
              <a:buClrTx/>
              <a:buNone/>
            </a:pPr>
            <a:endParaRPr lang="en-US" sz="19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7848600" y="122238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1"/>
                </a:solidFill>
              </a:rPr>
              <a:t>Activities - Year Two 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953000"/>
          </a:xfrm>
        </p:spPr>
        <p:txBody>
          <a:bodyPr anchor="ctr">
            <a:normAutofit fontScale="85000" lnSpcReduction="20000"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Continue implementation of activities to improve outcomes and       risk factors for diabetes, hypertension and behavioral health while reducing emergency room visits and healthcare costs for these conditions. (Goals 1, 4, 5 &amp; 6)</a:t>
            </a:r>
          </a:p>
          <a:p>
            <a:pPr marL="1120140" lvl="2" indent="-34290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/>
              <a:t>Case management</a:t>
            </a:r>
          </a:p>
          <a:p>
            <a:pPr marL="1120140" lvl="2" indent="-34290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/>
              <a:t>Expanded mobile crisis services</a:t>
            </a:r>
          </a:p>
          <a:p>
            <a:pPr marL="1120140" lvl="2" indent="-34290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/>
              <a:t>Increased outpatient BH services for adolescents</a:t>
            </a:r>
          </a:p>
          <a:p>
            <a:pPr marL="1120140" lvl="2" indent="-34290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/>
              <a:t>Community interventions encouraging healthy lifestyle </a:t>
            </a:r>
          </a:p>
          <a:p>
            <a:pPr marL="1120140" lvl="2" indent="-342900">
              <a:lnSpc>
                <a:spcPct val="120000"/>
              </a:lnSpc>
              <a:spcBef>
                <a:spcPts val="0"/>
              </a:spcBef>
              <a:buClr>
                <a:schemeClr val="tx1"/>
              </a:buClr>
              <a:buFont typeface="+mj-lt"/>
              <a:buAutoNum type="alphaUcPeriod"/>
            </a:pPr>
            <a:r>
              <a:rPr lang="en-US" sz="2000" dirty="0" smtClean="0"/>
              <a:t>Support individuals confronting addiction and other BH challenges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Continue recruitment/retention efforts for primary care providers    and community health workforce and resources. (Goals 2 &amp; 3)</a:t>
            </a:r>
          </a:p>
          <a:p>
            <a:pPr marL="1120140" lvl="2" indent="-342900">
              <a:spcBef>
                <a:spcPts val="0"/>
              </a:spcBef>
              <a:buClrTx/>
              <a:buFont typeface="+mj-lt"/>
              <a:buAutoNum type="alphaUcPeriod"/>
            </a:pPr>
            <a:r>
              <a:rPr lang="en-US" sz="2000" dirty="0" smtClean="0"/>
              <a:t>Hiring incentives</a:t>
            </a:r>
          </a:p>
          <a:p>
            <a:pPr marL="1120140" lvl="2" indent="-342900">
              <a:spcBef>
                <a:spcPts val="0"/>
              </a:spcBef>
              <a:buClrTx/>
              <a:buFont typeface="+mj-lt"/>
              <a:buAutoNum type="alphaUcPeriod"/>
            </a:pPr>
            <a:r>
              <a:rPr lang="en-US" sz="2000" dirty="0" smtClean="0"/>
              <a:t>Training – cultural competence and community health literacy</a:t>
            </a:r>
          </a:p>
          <a:p>
            <a:pPr marL="1120140" lvl="2" indent="-342900">
              <a:spcBef>
                <a:spcPts val="0"/>
              </a:spcBef>
              <a:spcAft>
                <a:spcPts val="600"/>
              </a:spcAft>
              <a:buClrTx/>
              <a:buFont typeface="+mj-lt"/>
              <a:buAutoNum type="alphaUcPeriod"/>
            </a:pPr>
            <a:r>
              <a:rPr lang="en-US" sz="2000" dirty="0" smtClean="0"/>
              <a:t>CHOW updates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Open adult mental health clinic in Federalsburg expanding              community BH services. (Goals 1, 4, 5, &amp; 6)</a:t>
            </a:r>
          </a:p>
          <a:p>
            <a:pPr marL="1120140" lvl="2" indent="-342900">
              <a:spcBef>
                <a:spcPts val="0"/>
              </a:spcBef>
              <a:buClrTx/>
              <a:buFont typeface="+mj-lt"/>
              <a:buAutoNum type="alphaUcPeriod"/>
            </a:pPr>
            <a:r>
              <a:rPr lang="en-US" sz="2000" dirty="0" smtClean="0"/>
              <a:t>Increased outpatient BH services for adults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7848600" y="152400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6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ctr"/>
            <a:r>
              <a:rPr lang="en-US" sz="4000" u="sng" dirty="0" smtClean="0">
                <a:solidFill>
                  <a:schemeClr val="accent1"/>
                </a:solidFill>
              </a:rPr>
              <a:t>Second Modification Request</a:t>
            </a:r>
            <a:endParaRPr lang="en-US" sz="4000" u="sng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90600"/>
            <a:ext cx="7620000" cy="5638800"/>
          </a:xfrm>
        </p:spPr>
        <p:txBody>
          <a:bodyPr>
            <a:normAutofit/>
          </a:bodyPr>
          <a:lstStyle/>
          <a:p>
            <a:pPr marL="11430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 smtClean="0"/>
              <a:t>Reallocate </a:t>
            </a:r>
            <a:r>
              <a:rPr lang="en-US" sz="3200" b="1" u="sng" dirty="0"/>
              <a:t>$</a:t>
            </a:r>
            <a:r>
              <a:rPr lang="en-US" sz="3200" b="1" u="sng" dirty="0" smtClean="0"/>
              <a:t>192,551 </a:t>
            </a:r>
            <a:r>
              <a:rPr lang="en-US" sz="3200" b="1" dirty="0" smtClean="0"/>
              <a:t>from year one unexpended funds from delayed start-up.</a:t>
            </a:r>
            <a:endParaRPr lang="en-US" sz="3200" b="1" dirty="0"/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en-US" sz="2200" b="1" dirty="0">
                <a:solidFill>
                  <a:srgbClr val="0070C0"/>
                </a:solidFill>
              </a:rPr>
              <a:t>$</a:t>
            </a:r>
            <a:r>
              <a:rPr lang="en-US" sz="2200" b="1" dirty="0" smtClean="0">
                <a:solidFill>
                  <a:srgbClr val="0070C0"/>
                </a:solidFill>
              </a:rPr>
              <a:t>15,500 </a:t>
            </a:r>
            <a:r>
              <a:rPr lang="en-US" sz="2200" dirty="0" smtClean="0">
                <a:solidFill>
                  <a:srgbClr val="0070C0"/>
                </a:solidFill>
              </a:rPr>
              <a:t>- </a:t>
            </a:r>
            <a:r>
              <a:rPr lang="en-US" sz="2200" dirty="0">
                <a:solidFill>
                  <a:srgbClr val="0070C0"/>
                </a:solidFill>
              </a:rPr>
              <a:t>Med-Chi - additional hiring </a:t>
            </a:r>
            <a:r>
              <a:rPr lang="en-US" sz="2200" dirty="0" smtClean="0">
                <a:solidFill>
                  <a:srgbClr val="0070C0"/>
                </a:solidFill>
              </a:rPr>
              <a:t>bonuses.         (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</a:rPr>
              <a:t>$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</a:rPr>
              <a:t>60,000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Approved 1</a:t>
            </a:r>
            <a:r>
              <a:rPr lang="en-US" sz="2200" baseline="30000" dirty="0" smtClean="0">
                <a:solidFill>
                  <a:srgbClr val="0070C0"/>
                </a:solidFill>
              </a:rPr>
              <a:t>st</a:t>
            </a:r>
            <a:r>
              <a:rPr lang="en-US" sz="2200" dirty="0" smtClean="0">
                <a:solidFill>
                  <a:srgbClr val="0070C0"/>
                </a:solidFill>
              </a:rPr>
              <a:t> Modification.)  </a:t>
            </a:r>
            <a:endParaRPr lang="en-US" sz="2200" dirty="0">
              <a:solidFill>
                <a:srgbClr val="0070C0"/>
              </a:solidFill>
            </a:endParaRP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 smtClean="0">
                <a:solidFill>
                  <a:srgbClr val="0070C0"/>
                </a:solidFill>
              </a:rPr>
              <a:t>$65,000 </a:t>
            </a:r>
            <a:r>
              <a:rPr lang="en-US" sz="2200" dirty="0" smtClean="0">
                <a:solidFill>
                  <a:srgbClr val="0070C0"/>
                </a:solidFill>
              </a:rPr>
              <a:t>- Federalsburg clinic delayed opening.</a:t>
            </a: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 smtClean="0">
                <a:solidFill>
                  <a:srgbClr val="0070C0"/>
                </a:solidFill>
              </a:rPr>
              <a:t>$27,237 </a:t>
            </a:r>
            <a:r>
              <a:rPr lang="en-US" sz="2200" dirty="0" smtClean="0">
                <a:solidFill>
                  <a:srgbClr val="0070C0"/>
                </a:solidFill>
              </a:rPr>
              <a:t>- Dorchester Health Department - Increased salaries for grant coordination/administration.</a:t>
            </a: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 smtClean="0">
                <a:solidFill>
                  <a:srgbClr val="0070C0"/>
                </a:solidFill>
              </a:rPr>
              <a:t>$18,000 </a:t>
            </a:r>
            <a:r>
              <a:rPr lang="en-US" sz="2200" dirty="0">
                <a:solidFill>
                  <a:srgbClr val="0070C0"/>
                </a:solidFill>
              </a:rPr>
              <a:t>-</a:t>
            </a:r>
            <a:r>
              <a:rPr lang="en-US" sz="2200" dirty="0" smtClean="0">
                <a:solidFill>
                  <a:srgbClr val="0070C0"/>
                </a:solidFill>
              </a:rPr>
              <a:t> Eastern Shore Area Health Education Center – Year two trainings.</a:t>
            </a: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 smtClean="0">
                <a:solidFill>
                  <a:srgbClr val="0070C0"/>
                </a:solidFill>
              </a:rPr>
              <a:t>$692 </a:t>
            </a:r>
            <a:r>
              <a:rPr lang="en-US" sz="2200" dirty="0">
                <a:solidFill>
                  <a:srgbClr val="0070C0"/>
                </a:solidFill>
              </a:rPr>
              <a:t>-</a:t>
            </a:r>
            <a:r>
              <a:rPr lang="en-US" sz="2200" dirty="0" smtClean="0">
                <a:solidFill>
                  <a:srgbClr val="0070C0"/>
                </a:solidFill>
              </a:rPr>
              <a:t> Chesapeake Voyagers Inc. - Furniture. </a:t>
            </a: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 smtClean="0">
                <a:solidFill>
                  <a:srgbClr val="0070C0"/>
                </a:solidFill>
              </a:rPr>
              <a:t>$1,000 </a:t>
            </a:r>
            <a:r>
              <a:rPr lang="en-US" sz="2200" dirty="0">
                <a:solidFill>
                  <a:srgbClr val="0070C0"/>
                </a:solidFill>
              </a:rPr>
              <a:t>-</a:t>
            </a:r>
            <a:r>
              <a:rPr lang="en-US" sz="2200" dirty="0" smtClean="0">
                <a:solidFill>
                  <a:srgbClr val="0070C0"/>
                </a:solidFill>
              </a:rPr>
              <a:t> MD Healthy Weighs – Electronic Health Records computer equipment. </a:t>
            </a: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 smtClean="0">
                <a:solidFill>
                  <a:srgbClr val="0070C0"/>
                </a:solidFill>
              </a:rPr>
              <a:t>$7,000 </a:t>
            </a:r>
            <a:r>
              <a:rPr lang="en-US" sz="2200" dirty="0" smtClean="0">
                <a:solidFill>
                  <a:srgbClr val="0070C0"/>
                </a:solidFill>
              </a:rPr>
              <a:t>- Increased evaluation 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>
                <a:solidFill>
                  <a:srgbClr val="0070C0"/>
                </a:solidFill>
              </a:rPr>
              <a:t>costs. </a:t>
            </a:r>
          </a:p>
          <a:p>
            <a:pPr marL="1005840" lvl="1" indent="-457200">
              <a:spcBef>
                <a:spcPts val="0"/>
              </a:spcBef>
              <a:buClr>
                <a:schemeClr val="accent1"/>
              </a:buClr>
              <a:buFont typeface="+mj-lt"/>
              <a:buAutoNum type="arabicPeriod" startAt="2"/>
            </a:pPr>
            <a:r>
              <a:rPr lang="en-US" sz="2200" b="1" dirty="0">
                <a:solidFill>
                  <a:srgbClr val="FF0000"/>
                </a:solidFill>
              </a:rPr>
              <a:t>$</a:t>
            </a:r>
            <a:r>
              <a:rPr lang="en-US" sz="2200" b="1" dirty="0" smtClean="0">
                <a:solidFill>
                  <a:srgbClr val="FF0000"/>
                </a:solidFill>
              </a:rPr>
              <a:t>1,878 </a:t>
            </a:r>
            <a:r>
              <a:rPr lang="en-US" sz="2200" dirty="0" smtClean="0">
                <a:solidFill>
                  <a:srgbClr val="0070C0"/>
                </a:solidFill>
              </a:rPr>
              <a:t>- Decreased Shore Wellness Partners </a:t>
            </a:r>
            <a:r>
              <a:rPr lang="en-US" sz="2200" dirty="0">
                <a:solidFill>
                  <a:srgbClr val="0070C0"/>
                </a:solidFill>
              </a:rPr>
              <a:t>b</a:t>
            </a:r>
            <a:r>
              <a:rPr lang="en-US" sz="2200" dirty="0" smtClean="0">
                <a:solidFill>
                  <a:srgbClr val="0070C0"/>
                </a:solidFill>
              </a:rPr>
              <a:t>udget.</a:t>
            </a:r>
            <a:endParaRPr lang="en-US" sz="2200" b="1" dirty="0"/>
          </a:p>
          <a:p>
            <a:pPr marL="114300" indent="0" algn="ctr">
              <a:buNone/>
            </a:pPr>
            <a:endParaRPr lang="en-US" sz="3300" b="1" dirty="0" smtClean="0"/>
          </a:p>
        </p:txBody>
      </p:sp>
      <p:sp>
        <p:nvSpPr>
          <p:cNvPr id="7" name="Left Arrow 6"/>
          <p:cNvSpPr/>
          <p:nvPr/>
        </p:nvSpPr>
        <p:spPr>
          <a:xfrm>
            <a:off x="7848600" y="122238"/>
            <a:ext cx="1295400" cy="1295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0A1F2-DF70-44EE-86F8-D10B46B173E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3C6404C7909443B5AE7631F248FCC0" ma:contentTypeVersion="4" ma:contentTypeDescription="Create a new document." ma:contentTypeScope="" ma:versionID="887ba6d75b188408b56840fbdd97028e">
  <xsd:schema xmlns:xsd="http://www.w3.org/2001/XMLSchema" xmlns:xs="http://www.w3.org/2001/XMLSchema" xmlns:p="http://schemas.microsoft.com/office/2006/metadata/properties" xmlns:ns1="http://schemas.microsoft.com/sharepoint/v3" xmlns:ns2="c60b771f-8c35-4ca7-ac84-7d5ecbec2039" targetNamespace="http://schemas.microsoft.com/office/2006/metadata/properties" ma:root="true" ma:fieldsID="c71bc1237b1311644874c566a90c21d0" ns1:_="" ns2:_="">
    <xsd:import namespace="http://schemas.microsoft.com/sharepoint/v3"/>
    <xsd:import namespace="c60b771f-8c35-4ca7-ac84-7d5ecbec203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b771f-8c35-4ca7-ac84-7d5ecbec203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33B70C632064384C83DF0175E9CA7" ma:contentTypeVersion="11" ma:contentTypeDescription="Create a new document." ma:contentTypeScope="" ma:versionID="64e60f4f03c41066fee84b909395d39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466C1C9-4CF4-4DA7-8694-71695AF0CCDA}"/>
</file>

<file path=customXml/itemProps2.xml><?xml version="1.0" encoding="utf-8"?>
<ds:datastoreItem xmlns:ds="http://schemas.openxmlformats.org/officeDocument/2006/customXml" ds:itemID="{52448EF3-36DA-4364-9AEA-A1AC3C19D8E2}"/>
</file>

<file path=customXml/itemProps3.xml><?xml version="1.0" encoding="utf-8"?>
<ds:datastoreItem xmlns:ds="http://schemas.openxmlformats.org/officeDocument/2006/customXml" ds:itemID="{2869F310-5766-44BC-B52B-B95EABBE91EA}"/>
</file>

<file path=customXml/itemProps4.xml><?xml version="1.0" encoding="utf-8"?>
<ds:datastoreItem xmlns:ds="http://schemas.openxmlformats.org/officeDocument/2006/customXml" ds:itemID="{39FF30B1-1238-4FEF-A2C2-E460A5828AF3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5427</TotalTime>
  <Words>780</Words>
  <Application>Microsoft Office PowerPoint</Application>
  <PresentationFormat>On-screen Show (4:3)</PresentationFormat>
  <Paragraphs>118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Wingdings</vt:lpstr>
      <vt:lpstr>Adjacency</vt:lpstr>
      <vt:lpstr>  </vt:lpstr>
      <vt:lpstr>Goals - Year One Progress</vt:lpstr>
      <vt:lpstr>Goals – Year One Progress</vt:lpstr>
      <vt:lpstr>Challenges - Year One</vt:lpstr>
      <vt:lpstr>Goals - Year Two Same as Year One</vt:lpstr>
      <vt:lpstr>Activities - Year Two </vt:lpstr>
      <vt:lpstr>Second Modification Request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Roy Walls</dc:creator>
  <cp:lastModifiedBy>Edith Budd</cp:lastModifiedBy>
  <cp:revision>181</cp:revision>
  <cp:lastPrinted>2014-06-25T14:24:57Z</cp:lastPrinted>
  <dcterms:created xsi:type="dcterms:W3CDTF">2012-12-07T16:14:20Z</dcterms:created>
  <dcterms:modified xsi:type="dcterms:W3CDTF">2014-06-25T14:25:29Z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0x01010084433B70C632064384C83DF0175E9CA7</vt:lpwstr>
  </property>
  <property fmtid="{D5CDD505-2E9C-101B-9397-08002B2CF9AE}" pid="3" name="_dlc_DocIdItemGuid">
    <vt:lpwstr>c01816be-d227-42be-864c-5007d0017279</vt:lpwstr>
  </property>
</Properties>
</file>