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7" r:id="rId4"/>
    <p:sldId id="261" r:id="rId5"/>
    <p:sldId id="263" r:id="rId6"/>
    <p:sldId id="269" r:id="rId7"/>
    <p:sldId id="265" r:id="rId8"/>
    <p:sldId id="266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184">
          <p15:clr>
            <a:srgbClr val="A4A3A4"/>
          </p15:clr>
        </p15:guide>
        <p15:guide id="4" orient="horz" pos="816">
          <p15:clr>
            <a:srgbClr val="A4A3A4"/>
          </p15:clr>
        </p15:guide>
        <p15:guide id="5" orient="horz" pos="2352">
          <p15:clr>
            <a:srgbClr val="A4A3A4"/>
          </p15:clr>
        </p15:guide>
        <p15:guide id="6" orient="horz" pos="1907" userDrawn="1">
          <p15:clr>
            <a:srgbClr val="A4A3A4"/>
          </p15:clr>
        </p15:guide>
        <p15:guide id="8" pos="3819">
          <p15:clr>
            <a:srgbClr val="A4A3A4"/>
          </p15:clr>
        </p15:guide>
        <p15:guide id="9" pos="5594" userDrawn="1">
          <p15:clr>
            <a:srgbClr val="A4A3A4"/>
          </p15:clr>
        </p15:guide>
        <p15:guide id="10" orient="horz" pos="2112" userDrawn="1">
          <p15:clr>
            <a:srgbClr val="A4A3A4"/>
          </p15:clr>
        </p15:guide>
        <p15:guide id="11" orient="horz" pos="1398">
          <p15:clr>
            <a:srgbClr val="A4A3A4"/>
          </p15:clr>
        </p15:guide>
        <p15:guide id="12" orient="horz" pos="624">
          <p15:clr>
            <a:srgbClr val="A4A3A4"/>
          </p15:clr>
        </p15:guide>
        <p15:guide id="13" orient="horz" pos="3744">
          <p15:clr>
            <a:srgbClr val="A4A3A4"/>
          </p15:clr>
        </p15:guide>
        <p15:guide id="14" orient="horz" pos="144">
          <p15:clr>
            <a:srgbClr val="A4A3A4"/>
          </p15:clr>
        </p15:guide>
        <p15:guide id="15" pos="2928" userDrawn="1">
          <p15:clr>
            <a:srgbClr val="A4A3A4"/>
          </p15:clr>
        </p15:guide>
        <p15:guide id="16" orient="horz" pos="4319">
          <p15:clr>
            <a:srgbClr val="A4A3A4"/>
          </p15:clr>
        </p15:guide>
        <p15:guide id="17" orient="horz" pos="2688">
          <p15:clr>
            <a:srgbClr val="A4A3A4"/>
          </p15:clr>
        </p15:guide>
        <p15:guide id="18" orient="horz" pos="1320">
          <p15:clr>
            <a:srgbClr val="A4A3A4"/>
          </p15:clr>
        </p15:guide>
        <p15:guide id="19" orient="horz" pos="864">
          <p15:clr>
            <a:srgbClr val="A4A3A4"/>
          </p15:clr>
        </p15:guide>
        <p15:guide id="20" pos="5616">
          <p15:clr>
            <a:srgbClr val="A4A3A4"/>
          </p15:clr>
        </p15:guide>
        <p15:guide id="21" pos="1536">
          <p15:clr>
            <a:srgbClr val="A4A3A4"/>
          </p15:clr>
        </p15:guide>
        <p15:guide id="22" pos="288">
          <p15:clr>
            <a:srgbClr val="A4A3A4"/>
          </p15:clr>
        </p15:guide>
        <p15:guide id="23" pos="1200">
          <p15:clr>
            <a:srgbClr val="A4A3A4"/>
          </p15:clr>
        </p15:guide>
        <p15:guide id="24" orient="horz" pos="762">
          <p15:clr>
            <a:srgbClr val="A4A3A4"/>
          </p15:clr>
        </p15:guide>
        <p15:guide id="25" orient="horz" pos="2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  <p15:guide id="3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F7F7F"/>
    <a:srgbClr val="EA008C"/>
    <a:srgbClr val="A0CE67"/>
    <a:srgbClr val="EAE8E6"/>
    <a:srgbClr val="007AC9"/>
    <a:srgbClr val="D7E4BD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127" autoAdjust="0"/>
  </p:normalViewPr>
  <p:slideViewPr>
    <p:cSldViewPr showGuides="1">
      <p:cViewPr varScale="1">
        <p:scale>
          <a:sx n="66" d="100"/>
          <a:sy n="66" d="100"/>
        </p:scale>
        <p:origin x="1210" y="58"/>
      </p:cViewPr>
      <p:guideLst>
        <p:guide orient="horz" pos="2160"/>
        <p:guide orient="horz" pos="4032"/>
        <p:guide orient="horz" pos="184"/>
        <p:guide orient="horz" pos="816"/>
        <p:guide orient="horz" pos="2352"/>
        <p:guide orient="horz" pos="1907"/>
        <p:guide pos="3819"/>
        <p:guide pos="5594"/>
        <p:guide orient="horz" pos="2112"/>
        <p:guide orient="horz" pos="1398"/>
        <p:guide orient="horz" pos="624"/>
        <p:guide orient="horz" pos="3744"/>
        <p:guide orient="horz" pos="144"/>
        <p:guide pos="2928"/>
        <p:guide orient="horz" pos="4319"/>
        <p:guide orient="horz" pos="2688"/>
        <p:guide orient="horz" pos="1320"/>
        <p:guide orient="horz" pos="864"/>
        <p:guide pos="5616"/>
        <p:guide pos="1536"/>
        <p:guide pos="288"/>
        <p:guide pos="1200"/>
        <p:guide orient="horz" pos="762"/>
        <p:guide orient="horz" pos="2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536" y="1986"/>
      </p:cViewPr>
      <p:guideLst>
        <p:guide orient="horz" pos="2928"/>
        <p:guide pos="2167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59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C53549-1757-4E89-89A6-F69337522938}" type="datetimeFigureOut">
              <a:rPr lang="en-US"/>
              <a:pPr>
                <a:defRPr/>
              </a:pPr>
              <a:t>6/25/2014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7259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89353B-E297-448F-876A-B3BE69B4FF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90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3F1775-C172-4179-BD78-103F428D4927}" type="datetimeFigureOut">
              <a:rPr lang="en-US"/>
              <a:pPr>
                <a:defRPr/>
              </a:pPr>
              <a:t>6/25/2014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0" y="4416427"/>
            <a:ext cx="5486400" cy="418306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141BC6-4339-4610-B200-1AE382483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07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41BC6-4339-4610-B200-1AE38248389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8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KEY MILESTONES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Goal 1: Increase access to primary care services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Completed Global Vision opening and on task at Q4 with Greater Baden Medical Services expansion in Zone </a:t>
            </a:r>
          </a:p>
          <a:p>
            <a:pPr marL="290513" indent="-290513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Completed the development and initiated the community health worker program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Goal 2: Increase community health resources</a:t>
            </a:r>
          </a:p>
          <a:p>
            <a:pPr marL="290513" indent="-290513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Completed development of the health information exchange (HIE) and connection to the State HIE</a:t>
            </a:r>
            <a:r>
              <a:rPr lang="en-US" baseline="0" dirty="0" smtClean="0"/>
              <a:t>, but </a:t>
            </a:r>
            <a:r>
              <a:rPr lang="en-US" dirty="0" smtClean="0"/>
              <a:t>delayed in the connectivity to the various PCMHs and hospital electronic medical records to the HIE</a:t>
            </a:r>
          </a:p>
          <a:p>
            <a:pPr marL="290513" indent="-290513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task with development and completion</a:t>
            </a:r>
            <a:r>
              <a:rPr lang="en-US" baseline="0" dirty="0" smtClean="0"/>
              <a:t> </a:t>
            </a:r>
            <a:r>
              <a:rPr lang="en-US" dirty="0" smtClean="0"/>
              <a:t>of the needs requirement</a:t>
            </a:r>
            <a:r>
              <a:rPr lang="en-US" baseline="0" dirty="0" smtClean="0"/>
              <a:t> documents for the Care Coordination software application, but delayed in acquiring the software.</a:t>
            </a:r>
          </a:p>
          <a:p>
            <a:pPr marL="290513" indent="-290513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task establishing post discharge care coordination protocols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    On task developing and delayed in implementation of electronic Healthy Eating Active Living Wellness Plan Template</a:t>
            </a:r>
          </a:p>
          <a:p>
            <a:pPr marL="171450" indent="-1714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On task developing and conducting health literacy surveys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rgbClr val="0070C0"/>
                </a:solidFill>
              </a:rPr>
              <a:t>Goal 3: Promote Cultural Competency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Comprehensive cultural competency curriculum developed and on task as of Q3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State will provide training to providers in year 2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rgbClr val="0070C0"/>
                </a:solidFill>
              </a:rPr>
              <a:t>Completed Milestones in Year 1</a:t>
            </a:r>
          </a:p>
          <a:p>
            <a:pPr marL="171450" indent="-1714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Opened and staff at Global Vision PCMH site</a:t>
            </a:r>
          </a:p>
          <a:p>
            <a:pPr marL="171450" indent="-1714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Expanded services at Greater Baden PCMH site</a:t>
            </a:r>
          </a:p>
          <a:p>
            <a:pPr marL="171450" indent="-1714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Identified additional service provided by Prince George’s County Heath Department (complementing PCMH-related services in the Zone</a:t>
            </a:r>
          </a:p>
          <a:p>
            <a:pPr marL="290513" indent="-290513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200" dirty="0" smtClean="0"/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70AC6FD-AB92-4E00-8554-F0FE12F777DB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7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YEAR ONE CORE GOALS OF THE ZONE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Increase the primary care workforce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Added 8.3 HEZ practitioners by end of Q4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Added 6.8 physicians, PA, and NPs category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Added 1.5 clinical nurses category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Added 5 community health workers by end of Q4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At Q4 925 unduplicated patients seen across Zone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At Q4 3,251 patient visits across the Zone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At Q4 community health workers conducted over 6,000 outreach encounters assisting Zone residents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41BC6-4339-4610-B200-1AE38248389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6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Identifying suitable properties to serve as healthcare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Enlisted assistance of County agencies for funding sources, property renovation, and contractor management</a:t>
            </a:r>
          </a:p>
          <a:p>
            <a:endParaRPr lang="en-US" sz="1200" dirty="0" smtClean="0"/>
          </a:p>
          <a:p>
            <a:r>
              <a:rPr lang="en-US" sz="1200" b="1" dirty="0" smtClean="0">
                <a:solidFill>
                  <a:srgbClr val="0070C0"/>
                </a:solidFill>
              </a:rPr>
              <a:t>Establishing the interface between </a:t>
            </a:r>
            <a:r>
              <a:rPr lang="en-US" b="1" dirty="0" smtClean="0">
                <a:solidFill>
                  <a:srgbClr val="0070C0"/>
                </a:solidFill>
              </a:rPr>
              <a:t>HIE </a:t>
            </a:r>
            <a:r>
              <a:rPr lang="en-US" sz="1200" b="1" dirty="0" smtClean="0">
                <a:solidFill>
                  <a:srgbClr val="0070C0"/>
                </a:solidFill>
              </a:rPr>
              <a:t>and the Zone providers’ electronic health record (EMR)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PGCHEZ submitted proposal to private foundation to work to secure adding funding to support this task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Need additional funds from state for interface</a:t>
            </a:r>
          </a:p>
          <a:p>
            <a:endParaRPr lang="en-US" sz="1200" dirty="0" smtClean="0"/>
          </a:p>
          <a:p>
            <a:r>
              <a:rPr lang="en-US" sz="1200" b="1" dirty="0" smtClean="0">
                <a:solidFill>
                  <a:srgbClr val="0070C0"/>
                </a:solidFill>
              </a:rPr>
              <a:t>Developing a complete measure of hospital inpatient admissions and readmissions for the HEZ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Enlisted technical assistance provided by </a:t>
            </a:r>
            <a:r>
              <a:rPr lang="en-US" sz="1200" smtClean="0"/>
              <a:t>the State </a:t>
            </a:r>
            <a:r>
              <a:rPr lang="en-US" sz="1200" dirty="0" smtClean="0"/>
              <a:t>for readmission data available through CRISP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rgbClr val="0070C0"/>
                </a:solidFill>
              </a:rPr>
              <a:t>Hiring Delays and Other Challenges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CHW recruitment delays due to time required to secure approvals for contracts, agreements, and consents 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Limited health literacy of some community residents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Difficulty recruiting residents in Zone to switch care to Zone providers instead of outside of the Zone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Manpower and hours required for community canvasing to keep residents informed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endParaRPr lang="en-US" sz="1200" b="1" dirty="0" smtClean="0"/>
          </a:p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sz="1200" b="1" dirty="0" smtClean="0">
                <a:solidFill>
                  <a:srgbClr val="0070C0"/>
                </a:solidFill>
              </a:rPr>
              <a:t>Lack of Marketing Funds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New PCMHs did not have sufficient funds to support the marketing and outreach to attract new patients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New PCMHs did not have sufficient operating capital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Health Department has leveraged other projects to assist HEZ and developed communications and website development as part of Be a Part of the Healthy Revolution </a:t>
            </a:r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41BC6-4339-4610-B200-1AE38248389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spc="0" dirty="0" smtClean="0">
                <a:solidFill>
                  <a:srgbClr val="FF0000"/>
                </a:solidFill>
              </a:rPr>
              <a:t>UPDATE ON YEAR 2 CORE STRATEGIC GOALS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Goal 1: Increase accessibility and availability of primary care services in 20743</a:t>
            </a:r>
          </a:p>
          <a:p>
            <a:pPr marL="796907" lvl="1" indent="-33972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Complete build out project for Gerald Family Care PCMH by Fall Year 2-on task</a:t>
            </a:r>
          </a:p>
          <a:p>
            <a:pPr marL="796907" lvl="1" indent="-33972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Secure addition support for PGCHEZ operating costs and prepare proposal applications-on task</a:t>
            </a:r>
          </a:p>
          <a:p>
            <a:pPr marL="796907" lvl="1" indent="-33972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Establish two PCMHs hubs in Year 2-One on task and the other is pending agreements finalized for Dimensions Provider PCMH-on task</a:t>
            </a:r>
          </a:p>
          <a:p>
            <a:pPr marL="0" lvl="0" indent="-18">
              <a:buFontTx/>
              <a:buNone/>
              <a:defRPr/>
            </a:pPr>
            <a:endParaRPr lang="en-US" b="1" dirty="0" smtClean="0"/>
          </a:p>
          <a:p>
            <a:pPr marL="0" lvl="0" indent="-18">
              <a:buFontTx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Goal 2: Improve health outcomes for the residents of zip code 20743</a:t>
            </a:r>
          </a:p>
          <a:p>
            <a:pPr marL="742932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Delayed to August and October 2014</a:t>
            </a:r>
          </a:p>
          <a:p>
            <a:pPr marL="0" lvl="0" indent="0">
              <a:buFontTx/>
              <a:buNone/>
              <a:defRPr/>
            </a:pPr>
            <a:endParaRPr lang="en-US" b="1" dirty="0" smtClean="0"/>
          </a:p>
          <a:p>
            <a:pPr marL="0" lvl="0" indent="0">
              <a:buFontTx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Goal 3: Increase the number of community health workers delivering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Completed</a:t>
            </a:r>
          </a:p>
          <a:p>
            <a:pPr marL="0" lvl="0" indent="0">
              <a:buFontTx/>
              <a:buNone/>
              <a:defRPr/>
            </a:pPr>
            <a:endParaRPr lang="en-US" b="1" dirty="0" smtClean="0"/>
          </a:p>
          <a:p>
            <a:pPr marL="0" lvl="0" indent="0">
              <a:buFontTx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Goal 4: Increase community resources for health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Delays due to care coordination software implementation</a:t>
            </a:r>
          </a:p>
          <a:p>
            <a:pPr marL="0" lvl="0" indent="0">
              <a:buFontTx/>
              <a:buNone/>
              <a:defRPr/>
            </a:pPr>
            <a:endParaRPr lang="en-US" b="1" dirty="0" smtClean="0"/>
          </a:p>
          <a:p>
            <a:pPr marL="0" lvl="0" indent="0">
              <a:buFontTx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Goal 5: Reduce preventable hospitalizations and emergency department (ED) visits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Wellness plans created and TA for providers and training delayed until September, 2014</a:t>
            </a:r>
          </a:p>
          <a:p>
            <a:pPr marL="0" lvl="0" indent="0">
              <a:buFontTx/>
              <a:buNone/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Goal 6: Monitor and evaluate PGCHEZ process and outcomes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Completed data collection tools and other objective delayed pending IRB approvals</a:t>
            </a:r>
          </a:p>
          <a:p>
            <a:pPr marL="339725" indent="-339725">
              <a:buFontTx/>
              <a:buBlip>
                <a:blip r:embed="rId3"/>
              </a:buBlip>
              <a:defRPr/>
            </a:pPr>
            <a:endParaRPr lang="en-US" sz="1800" dirty="0" smtClean="0"/>
          </a:p>
          <a:p>
            <a:pPr marL="339725" indent="-339725">
              <a:buFontTx/>
              <a:buBlip>
                <a:blip r:embed="rId3"/>
              </a:buBlip>
              <a:defRPr/>
            </a:pPr>
            <a:endParaRPr lang="en-US" sz="1800" dirty="0" smtClean="0"/>
          </a:p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5EC36D6-8811-474C-BC0E-8A4B59BB19A5}" type="slidenum">
              <a:rPr lang="en-US" altLang="en-US">
                <a:latin typeface="Calibri" pitchFamily="34" charset="0"/>
              </a:rPr>
              <a:pPr/>
              <a:t>5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5EC36D6-8811-474C-BC0E-8A4B59BB19A5}" type="slidenum">
              <a:rPr lang="en-US" altLang="en-US">
                <a:latin typeface="Calibri" pitchFamily="34" charset="0"/>
              </a:rPr>
              <a:pPr/>
              <a:t>6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18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7267BE7-F760-4F27-8B1E-F3A72FBF135B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03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D2D9B2B-225B-43AB-94BB-E9C0C68310D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29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6391275"/>
            <a:ext cx="6675438" cy="493713"/>
          </a:xfrm>
          <a:prstGeom prst="rect">
            <a:avLst/>
          </a:prstGeom>
          <a:solidFill>
            <a:srgbClr val="A0CE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1323975" y="6391275"/>
            <a:ext cx="6675438" cy="490538"/>
          </a:xfrm>
          <a:prstGeom prst="rect">
            <a:avLst/>
          </a:prstGeom>
          <a:solidFill>
            <a:srgbClr val="897F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706563" y="6391275"/>
            <a:ext cx="6675437" cy="490538"/>
          </a:xfrm>
          <a:prstGeom prst="rect">
            <a:avLst/>
          </a:prstGeom>
          <a:solidFill>
            <a:srgbClr val="AAA2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2070100" y="6391275"/>
            <a:ext cx="6675438" cy="490538"/>
          </a:xfrm>
          <a:prstGeom prst="rect">
            <a:avLst/>
          </a:prstGeom>
          <a:solidFill>
            <a:srgbClr val="CDC8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320800" y="6392863"/>
            <a:ext cx="6675438" cy="4905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703388" y="6392863"/>
            <a:ext cx="6675437" cy="490537"/>
          </a:xfrm>
          <a:prstGeom prst="rect">
            <a:avLst/>
          </a:prstGeom>
          <a:solidFill>
            <a:srgbClr val="AAA2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2066925" y="6392863"/>
            <a:ext cx="6675438" cy="490537"/>
          </a:xfrm>
          <a:prstGeom prst="rect">
            <a:avLst/>
          </a:prstGeom>
          <a:solidFill>
            <a:srgbClr val="CDC8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2443163" y="6388100"/>
            <a:ext cx="6675437" cy="495300"/>
          </a:xfrm>
          <a:prstGeom prst="rect">
            <a:avLst/>
          </a:prstGeom>
          <a:solidFill>
            <a:srgbClr val="EAE8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2697162" y="6467475"/>
            <a:ext cx="62690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0" i="1" dirty="0">
                <a:solidFill>
                  <a:srgbClr val="897F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 Healthier Prince George’s County</a:t>
            </a:r>
            <a:endParaRPr lang="en-US" altLang="en-US" sz="5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" y="5405223"/>
            <a:ext cx="1371600" cy="84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6"/>
          <p:cNvGrpSpPr>
            <a:grpSpLocks/>
          </p:cNvGrpSpPr>
          <p:nvPr userDrawn="1"/>
        </p:nvGrpSpPr>
        <p:grpSpPr bwMode="auto">
          <a:xfrm>
            <a:off x="-76199" y="5261053"/>
            <a:ext cx="1147382" cy="1200707"/>
            <a:chOff x="1016415" y="5283048"/>
            <a:chExt cx="791521" cy="895656"/>
          </a:xfrm>
        </p:grpSpPr>
        <p:pic>
          <p:nvPicPr>
            <p:cNvPr id="15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903" y="5283048"/>
              <a:ext cx="588645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1016415" y="5967414"/>
              <a:ext cx="791521" cy="21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500" b="1" dirty="0" err="1"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Rushern</a:t>
              </a:r>
              <a:r>
                <a:rPr lang="en-US" altLang="en-US" sz="500" b="1" dirty="0"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L. Baker, III</a:t>
              </a:r>
            </a:p>
            <a:p>
              <a:pPr algn="ctr"/>
              <a:r>
                <a:rPr lang="en-US" altLang="en-US" sz="500" dirty="0"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County Executive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982" y="381000"/>
            <a:ext cx="8457418" cy="1295399"/>
          </a:xfrm>
        </p:spPr>
        <p:txBody>
          <a:bodyPr anchor="t">
            <a:normAutofit/>
          </a:bodyPr>
          <a:lstStyle>
            <a:lvl1pPr algn="ctr">
              <a:defRPr kumimoji="0" lang="en-US" sz="3200" b="0" i="0" u="none" strike="noStrike" kern="1200" cap="all" normalizeH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639" y="4216195"/>
            <a:ext cx="8483282" cy="872258"/>
          </a:xfrm>
        </p:spPr>
        <p:txBody>
          <a:bodyPr/>
          <a:lstStyle>
            <a:lvl1pPr marL="0" indent="0" algn="ctr">
              <a:buNone/>
              <a:defRPr lang="en-US" sz="2400" b="1" kern="1400" dirty="0" smtClean="0">
                <a:solidFill>
                  <a:srgbClr val="0070C0"/>
                </a:solidFill>
                <a:latin typeface="Arial Narrow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15404482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8" b="14798"/>
          <a:stretch>
            <a:fillRect/>
          </a:stretch>
        </p:blipFill>
        <p:spPr bwMode="auto">
          <a:xfrm>
            <a:off x="2397049" y="1828801"/>
            <a:ext cx="2071536" cy="215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 descr="16666908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>
            <a:fillRect/>
          </a:stretch>
        </p:blipFill>
        <p:spPr bwMode="auto">
          <a:xfrm>
            <a:off x="6995886" y="1828800"/>
            <a:ext cx="2141524" cy="219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 descr="dv75500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r="15659"/>
          <a:stretch>
            <a:fillRect/>
          </a:stretch>
        </p:blipFill>
        <p:spPr bwMode="auto">
          <a:xfrm>
            <a:off x="4723269" y="1828800"/>
            <a:ext cx="2017932" cy="215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3" name="Arc 19"/>
          <p:cNvSpPr>
            <a:spLocks/>
          </p:cNvSpPr>
          <p:nvPr userDrawn="1"/>
        </p:nvSpPr>
        <p:spPr bwMode="auto">
          <a:xfrm rot="1310405">
            <a:off x="-4504616" y="-839633"/>
            <a:ext cx="6020166" cy="3875999"/>
          </a:xfrm>
          <a:custGeom>
            <a:avLst/>
            <a:gdLst>
              <a:gd name="G0" fmla="+- 0 0 0"/>
              <a:gd name="G1" fmla="+- 12434 0 0"/>
              <a:gd name="G2" fmla="+- 21600 0 0"/>
              <a:gd name="T0" fmla="*/ 17663 w 21600"/>
              <a:gd name="T1" fmla="*/ 0 h 14406"/>
              <a:gd name="T2" fmla="*/ 21510 w 21600"/>
              <a:gd name="T3" fmla="*/ 14406 h 14406"/>
              <a:gd name="T4" fmla="*/ 0 w 21600"/>
              <a:gd name="T5" fmla="*/ 12434 h 14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406" fill="none" extrusionOk="0">
                <a:moveTo>
                  <a:pt x="17662" y="0"/>
                </a:moveTo>
                <a:cubicBezTo>
                  <a:pt x="20224" y="3640"/>
                  <a:pt x="21600" y="7982"/>
                  <a:pt x="21600" y="12434"/>
                </a:cubicBezTo>
                <a:cubicBezTo>
                  <a:pt x="21600" y="13092"/>
                  <a:pt x="21569" y="13750"/>
                  <a:pt x="21509" y="14405"/>
                </a:cubicBezTo>
              </a:path>
              <a:path w="21600" h="14406" stroke="0" extrusionOk="0">
                <a:moveTo>
                  <a:pt x="17662" y="0"/>
                </a:moveTo>
                <a:cubicBezTo>
                  <a:pt x="20224" y="3640"/>
                  <a:pt x="21600" y="7982"/>
                  <a:pt x="21600" y="12434"/>
                </a:cubicBezTo>
                <a:cubicBezTo>
                  <a:pt x="21600" y="13092"/>
                  <a:pt x="21569" y="13750"/>
                  <a:pt x="21509" y="14405"/>
                </a:cubicBezTo>
                <a:lnTo>
                  <a:pt x="0" y="12434"/>
                </a:lnTo>
                <a:close/>
              </a:path>
            </a:pathLst>
          </a:custGeom>
          <a:noFill/>
          <a:ln w="1905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Arc 20"/>
          <p:cNvSpPr>
            <a:spLocks/>
          </p:cNvSpPr>
          <p:nvPr userDrawn="1"/>
        </p:nvSpPr>
        <p:spPr bwMode="auto">
          <a:xfrm rot="-1601418">
            <a:off x="-1396410" y="228075"/>
            <a:ext cx="3083801" cy="4319073"/>
          </a:xfrm>
          <a:custGeom>
            <a:avLst/>
            <a:gdLst>
              <a:gd name="G0" fmla="+- 0 0 0"/>
              <a:gd name="G1" fmla="+- 11579 0 0"/>
              <a:gd name="G2" fmla="+- 21600 0 0"/>
              <a:gd name="T0" fmla="*/ 18234 w 21600"/>
              <a:gd name="T1" fmla="*/ 0 h 26256"/>
              <a:gd name="T2" fmla="*/ 15848 w 21600"/>
              <a:gd name="T3" fmla="*/ 26256 h 26256"/>
              <a:gd name="T4" fmla="*/ 0 w 21600"/>
              <a:gd name="T5" fmla="*/ 11579 h 26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256" fill="none" extrusionOk="0">
                <a:moveTo>
                  <a:pt x="18234" y="-1"/>
                </a:moveTo>
                <a:cubicBezTo>
                  <a:pt x="20432" y="3461"/>
                  <a:pt x="21600" y="7478"/>
                  <a:pt x="21600" y="11579"/>
                </a:cubicBezTo>
                <a:cubicBezTo>
                  <a:pt x="21600" y="17021"/>
                  <a:pt x="19545" y="22262"/>
                  <a:pt x="15847" y="26255"/>
                </a:cubicBezTo>
              </a:path>
              <a:path w="21600" h="26256" stroke="0" extrusionOk="0">
                <a:moveTo>
                  <a:pt x="18234" y="-1"/>
                </a:moveTo>
                <a:cubicBezTo>
                  <a:pt x="20432" y="3461"/>
                  <a:pt x="21600" y="7478"/>
                  <a:pt x="21600" y="11579"/>
                </a:cubicBezTo>
                <a:cubicBezTo>
                  <a:pt x="21600" y="17021"/>
                  <a:pt x="19545" y="22262"/>
                  <a:pt x="15847" y="26255"/>
                </a:cubicBezTo>
                <a:lnTo>
                  <a:pt x="0" y="11579"/>
                </a:lnTo>
                <a:close/>
              </a:path>
            </a:pathLst>
          </a:custGeom>
          <a:noFill/>
          <a:ln w="1905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90" y="5405223"/>
            <a:ext cx="1580510" cy="87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12052304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>
            <a:fillRect/>
          </a:stretch>
        </p:blipFill>
        <p:spPr bwMode="auto">
          <a:xfrm>
            <a:off x="0" y="1828800"/>
            <a:ext cx="2142365" cy="215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7700" y="342899"/>
            <a:ext cx="7226300" cy="859971"/>
          </a:xfrm>
        </p:spPr>
        <p:txBody>
          <a:bodyPr>
            <a:normAutofit/>
          </a:bodyPr>
          <a:lstStyle>
            <a:lvl1pPr algn="l">
              <a:defRPr sz="32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5730" y="1295400"/>
            <a:ext cx="8286633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rgbClr val="007A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AC488-DB84-4C2C-BFD7-C36A045DEB36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C4B8-DAF6-4F47-B122-17E79A6A2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896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 - Pictures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152400" y="2209800"/>
            <a:ext cx="4114800" cy="44958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7700" y="346111"/>
            <a:ext cx="7226300" cy="859536"/>
          </a:xfrm>
        </p:spPr>
        <p:txBody>
          <a:bodyPr>
            <a:normAutofit/>
          </a:bodyPr>
          <a:lstStyle>
            <a:lvl1pPr algn="l">
              <a:defRPr sz="32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5730" y="1295400"/>
            <a:ext cx="8286633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rgbClr val="007A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1485" y="2057400"/>
            <a:ext cx="8235315" cy="2362200"/>
          </a:xfrm>
        </p:spPr>
        <p:txBody>
          <a:bodyPr/>
          <a:lstStyle>
            <a:lvl1pPr>
              <a:buClr>
                <a:srgbClr val="0070C0"/>
              </a:buCl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6566-1DBB-423E-A14A-426BEA6B9B39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B353-305C-42F0-8ED1-8BEF8A0F5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0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7700" y="342900"/>
            <a:ext cx="7145338" cy="859536"/>
          </a:xfrm>
        </p:spPr>
        <p:txBody>
          <a:bodyPr>
            <a:normAutofit/>
          </a:bodyPr>
          <a:lstStyle>
            <a:lvl1pPr algn="l">
              <a:defRPr sz="32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50A88-144E-4724-8709-F8F955E0F0B4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929438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5A01E-679D-46BE-A5A8-A6FCD2515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1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21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422B-4DD3-424A-8A60-B47BC153D4CA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2732C-F32F-412B-BBD6-A5C672D40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1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22AB-92D3-460B-A4AA-C496FC815D86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B636D-D2BA-4D28-BDFF-9C761728C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3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0D38-3FC4-442F-9C74-8F81AD8B2934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BF84-BF50-4F41-8708-9BC06858F7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8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B809-9A7A-4BF5-90D7-08DA9A686DBE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07E7-5A97-42F6-BAD7-A3CDEFD76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3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/>
          <a:lstStyle>
            <a:lvl1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2DFB-5C6B-4F6B-9C6A-B30CBEBED047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F5829-2451-4FA6-BD33-C70F73F0C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343357"/>
            <a:ext cx="7239000" cy="859536"/>
          </a:xfrm>
        </p:spPr>
        <p:txBody>
          <a:bodyPr>
            <a:normAutofit/>
          </a:bodyPr>
          <a:lstStyle>
            <a:lvl1pPr algn="l">
              <a:defRPr sz="32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875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1208" userDrawn="1">
          <p15:clr>
            <a:srgbClr val="FBAE40"/>
          </p15:clr>
        </p15:guide>
        <p15:guide id="3" orient="horz" pos="2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c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76C9-3571-4CD4-B2B5-7EDB4123971C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36E2-4B46-4A79-A1DD-E67E7F265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1863" y="3962400"/>
            <a:ext cx="6637338" cy="806675"/>
          </a:xfrm>
        </p:spPr>
        <p:txBody>
          <a:bodyPr>
            <a:normAutofit/>
          </a:bodyPr>
          <a:lstStyle>
            <a:lvl1pPr algn="l"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13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39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65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204335" cy="4419600"/>
          </a:xfrm>
        </p:spPr>
        <p:txBody>
          <a:bodyPr/>
          <a:lstStyle>
            <a:lvl1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7700" y="333474"/>
            <a:ext cx="7226300" cy="856697"/>
          </a:xfrm>
        </p:spPr>
        <p:txBody>
          <a:bodyPr>
            <a:normAutofit/>
          </a:bodyPr>
          <a:lstStyle>
            <a:lvl1pPr algn="l">
              <a:defRPr sz="32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5730" y="1295400"/>
            <a:ext cx="4205805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>
                <a:solidFill>
                  <a:srgbClr val="007A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4953000" y="1828800"/>
            <a:ext cx="3931920" cy="4419600"/>
          </a:xfrm>
          <a:ln w="12700">
            <a:solidFill>
              <a:srgbClr val="A0CE67"/>
            </a:solidFill>
          </a:ln>
        </p:spPr>
        <p:txBody>
          <a:bodyPr/>
          <a:lstStyle>
            <a:lvl1pPr>
              <a:buClr>
                <a:srgbClr val="A0CE67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A0CE67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A0CE67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A0CE67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A0CE67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953000" y="1295400"/>
            <a:ext cx="393192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>
                <a:solidFill>
                  <a:srgbClr val="A0CE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BD9A8-DD9E-479E-9F4D-DA79C8BE3D5A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0393-5A3B-4EC7-8AD5-78D36205D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1"/>
            <a:ext cx="8288338" cy="2120900"/>
          </a:xfrm>
        </p:spPr>
        <p:txBody>
          <a:bodyPr>
            <a:normAutofit/>
          </a:bodyPr>
          <a:lstStyle>
            <a:lvl1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1372" y="331220"/>
            <a:ext cx="7158037" cy="858951"/>
          </a:xfrm>
        </p:spPr>
        <p:txBody>
          <a:bodyPr>
            <a:normAutofit/>
          </a:bodyPr>
          <a:lstStyle>
            <a:lvl1pPr algn="l">
              <a:defRPr sz="32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457200" y="3733800"/>
            <a:ext cx="4038600" cy="2598193"/>
          </a:xfrm>
        </p:spPr>
        <p:txBody>
          <a:bodyPr>
            <a:normAutofit/>
          </a:bodyPr>
          <a:lstStyle>
            <a:lvl1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4800600" y="3733800"/>
            <a:ext cx="4191000" cy="2598193"/>
          </a:xfrm>
        </p:spPr>
        <p:txBody>
          <a:bodyPr>
            <a:normAutofit/>
          </a:bodyPr>
          <a:lstStyle>
            <a:lvl1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AC9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B17B-DBD5-4A3D-AC08-5908D09A546C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18A7-13B9-4F0F-9648-A9D77C8E8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1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18" y="3581400"/>
            <a:ext cx="5653882" cy="2667000"/>
          </a:xfrm>
        </p:spPr>
        <p:txBody>
          <a:bodyPr/>
          <a:lstStyle>
            <a:lvl1pPr>
              <a:buClr>
                <a:srgbClr val="007AC9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AC9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AC9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AC9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AC9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223" y="330200"/>
            <a:ext cx="7236777" cy="838200"/>
          </a:xfrm>
        </p:spPr>
        <p:txBody>
          <a:bodyPr anchor="ctr" anchorCtr="0">
            <a:normAutofit/>
          </a:bodyPr>
          <a:lstStyle>
            <a:lvl1pPr algn="l"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304799" y="1371600"/>
            <a:ext cx="8437245" cy="1752600"/>
          </a:xfrm>
        </p:spPr>
        <p:txBody>
          <a:bodyPr/>
          <a:lstStyle>
            <a:lvl1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AC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1157-1839-4E31-98DF-280FC151F8CC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9A47B-4112-4E07-A052-CD1CF506F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1387"/>
            <a:ext cx="7772400" cy="481013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800" b="1" kern="1400" dirty="0">
                <a:solidFill>
                  <a:srgbClr val="77C450"/>
                </a:solidFill>
                <a:latin typeface="Arial Narrow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60" y="39624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kumimoji="0" lang="en-US" sz="2800" b="0" i="0" u="none" strike="noStrike" kern="1200" cap="all" normalizeH="0" dirty="0" smtClean="0">
                <a:ln>
                  <a:noFill/>
                </a:ln>
                <a:solidFill>
                  <a:srgbClr val="007AC9"/>
                </a:solidFill>
                <a:effectLst/>
                <a:latin typeface="Arial Black" panose="020B0A04020102020204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0" y="6400800"/>
            <a:ext cx="91440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 anchor="t" anchorCtr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0" i="1" dirty="0">
                <a:solidFill>
                  <a:srgbClr val="897F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 Healthier Prince George’s County</a:t>
            </a:r>
            <a:endParaRPr lang="en-US" altLang="en-US" sz="5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2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1372" y="330200"/>
            <a:ext cx="7213600" cy="838200"/>
          </a:xfrm>
        </p:spPr>
        <p:txBody>
          <a:bodyPr>
            <a:normAutofit/>
          </a:bodyPr>
          <a:lstStyle>
            <a:lvl1pPr algn="l">
              <a:defRPr sz="32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2D34-887F-41AC-9F58-770865D332AE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56D3-4EC9-4378-961C-DBF171E5C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330200"/>
            <a:ext cx="7239000" cy="838200"/>
          </a:xfrm>
        </p:spPr>
        <p:txBody>
          <a:bodyPr/>
          <a:lstStyle>
            <a:lvl1pPr algn="l">
              <a:defRPr sz="32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3D9BE-B644-4E46-A0CF-5CA75876B459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BAB1-3A66-4D53-AC68-B23D1E3E8B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4410DF-0058-45D7-9C59-52C75994AB80}" type="datetime1">
              <a:rPr lang="en-US" smtClean="0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1F47F-49E4-429A-82BA-8300DE8212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01" r:id="rId14"/>
    <p:sldLayoutId id="2147483702" r:id="rId15"/>
    <p:sldLayoutId id="2147483703" r:id="rId16"/>
    <p:sldLayoutId id="2147483704" r:id="rId17"/>
    <p:sldLayoutId id="214748372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0C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0C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0C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0C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0C0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" userDrawn="1">
          <p15:clr>
            <a:srgbClr val="F26B43"/>
          </p15:clr>
        </p15:guide>
        <p15:guide id="2" pos="1208" userDrawn="1">
          <p15:clr>
            <a:srgbClr val="F26B43"/>
          </p15:clr>
        </p15:guide>
        <p15:guide id="3" orient="horz" pos="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4000" dirty="0">
                <a:solidFill>
                  <a:srgbClr val="7F7F7F"/>
                </a:solidFill>
                <a:latin typeface="Arial Narrow" panose="020B0606020202030204" pitchFamily="34" charset="0"/>
              </a:rPr>
              <a:t>Prince George’s </a:t>
            </a:r>
            <a:r>
              <a:rPr sz="40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County</a:t>
            </a:r>
            <a:br>
              <a:rPr sz="4000" dirty="0" smtClean="0">
                <a:solidFill>
                  <a:srgbClr val="7F7F7F"/>
                </a:solidFill>
                <a:latin typeface="Arial Narrow" panose="020B0606020202030204" pitchFamily="34" charset="0"/>
              </a:rPr>
            </a:br>
            <a:r>
              <a:rPr sz="4000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Health </a:t>
            </a:r>
            <a:r>
              <a:rPr sz="4000" dirty="0">
                <a:solidFill>
                  <a:srgbClr val="7F7F7F"/>
                </a:solidFill>
                <a:latin typeface="Arial Narrow" panose="020B0606020202030204" pitchFamily="34" charset="0"/>
              </a:rPr>
              <a:t>Department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1639" y="4114800"/>
            <a:ext cx="8483282" cy="872258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FROM THE PGCHEZ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7F7F7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Pamela Creekmur, Health Officer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Year One Core Goals of the </a:t>
            </a:r>
            <a:r>
              <a:rPr lang="en-US" sz="3000" dirty="0" smtClean="0"/>
              <a:t>Zone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924800" y="502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32541"/>
              </p:ext>
            </p:extLst>
          </p:nvPr>
        </p:nvGraphicFramePr>
        <p:xfrm>
          <a:off x="502917" y="1371599"/>
          <a:ext cx="8336284" cy="4468939"/>
        </p:xfrm>
        <a:graphic>
          <a:graphicData uri="http://schemas.openxmlformats.org/drawingml/2006/table">
            <a:tbl>
              <a:tblPr/>
              <a:tblGrid>
                <a:gridCol w="5750116"/>
                <a:gridCol w="760769"/>
                <a:gridCol w="596637"/>
                <a:gridCol w="614381"/>
                <a:gridCol w="614381"/>
              </a:tblGrid>
              <a:tr h="25032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Key Milestones</a:t>
                      </a:r>
                      <a:endParaRPr lang="en-US" sz="15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Year One</a:t>
                      </a:r>
                      <a:endParaRPr lang="en-US" sz="15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Q1</a:t>
                      </a:r>
                      <a:endParaRPr lang="en-US" sz="15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Q2</a:t>
                      </a:r>
                      <a:endParaRPr lang="en-US" sz="15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Q3</a:t>
                      </a:r>
                      <a:endParaRPr lang="en-US" sz="15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Q4</a:t>
                      </a:r>
                      <a:endParaRPr lang="en-US" sz="15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958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Goal 1:  Increase access to primary care services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Open and/or expand 2 new PCMH sites in the </a:t>
                      </a: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Zone</a:t>
                      </a:r>
                    </a:p>
                  </a:txBody>
                  <a:tcPr marL="86797" marR="867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888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Develop and Initiate Community Health Worker </a:t>
                      </a: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program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F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F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F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6958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Goal 2:  Increase community health resources 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Develop a Health Information Exchange (HIE) and connect various electronic medical records to the HIE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44855">
                <a:tc>
                  <a:txBody>
                    <a:bodyPr/>
                    <a:lstStyle/>
                    <a:p>
                      <a:pPr marL="635" marR="0" indent="-571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Develop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and implement care coordination software application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88836">
                <a:tc>
                  <a:txBody>
                    <a:bodyPr/>
                    <a:lstStyle/>
                    <a:p>
                      <a:pPr marL="635" marR="0" indent="-571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Establish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post discharge care coordination protocols 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00650">
                <a:tc>
                  <a:txBody>
                    <a:bodyPr/>
                    <a:lstStyle/>
                    <a:p>
                      <a:pPr marL="635" marR="0" indent="-571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Develop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and implement electronic Healthy Eating Active Living Wellness Plan Template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8836">
                <a:tc>
                  <a:txBody>
                    <a:bodyPr/>
                    <a:lstStyle/>
                    <a:p>
                      <a:pPr marL="635" marR="0" indent="-571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Conduct health literacy surveys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9581">
                <a:tc gridSpan="5">
                  <a:txBody>
                    <a:bodyPr/>
                    <a:lstStyle/>
                    <a:p>
                      <a:pPr marL="0" marR="0" indent="6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Goal 3:  Promote Cultural Competency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Develop comprehensive cultural competency training curriculum</a:t>
                      </a: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FF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86797" marR="86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73343"/>
              </p:ext>
            </p:extLst>
          </p:nvPr>
        </p:nvGraphicFramePr>
        <p:xfrm>
          <a:off x="533400" y="6172200"/>
          <a:ext cx="8229601" cy="289768"/>
        </p:xfrm>
        <a:graphic>
          <a:graphicData uri="http://schemas.openxmlformats.org/drawingml/2006/table">
            <a:tbl>
              <a:tblPr/>
              <a:tblGrid>
                <a:gridCol w="374073"/>
                <a:gridCol w="2871171"/>
                <a:gridCol w="412356"/>
                <a:gridCol w="2667000"/>
                <a:gridCol w="381000"/>
                <a:gridCol w="1524001"/>
              </a:tblGrid>
              <a:tr h="2836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85413" marR="85413" marT="9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Completed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85413" marR="85413" marT="9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85413" marR="85413" marT="9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FF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On-Task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85413" marR="85413" marT="9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85413" marR="85413" marT="9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Delayed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85413" marR="85413" marT="9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7700" y="342231"/>
            <a:ext cx="7226300" cy="85997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Process Measures</a:t>
            </a:r>
            <a:endParaRPr lang="en-US" sz="3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69768"/>
              </p:ext>
            </p:extLst>
          </p:nvPr>
        </p:nvGraphicFramePr>
        <p:xfrm>
          <a:off x="457199" y="1576388"/>
          <a:ext cx="8396305" cy="30718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65173"/>
                <a:gridCol w="822174"/>
                <a:gridCol w="822174"/>
                <a:gridCol w="827562"/>
                <a:gridCol w="827562"/>
                <a:gridCol w="731660"/>
              </a:tblGrid>
              <a:tr h="668136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9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US" sz="1900" b="1" spc="-5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9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US" sz="1900" b="1" spc="-5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ts val="9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900" b="1" spc="-5" baseline="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b="1" spc="-5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en-US" sz="2400" b="1" spc="-5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2400" b="1" spc="5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2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oc</a:t>
                      </a:r>
                      <a:r>
                        <a:rPr lang="en-US" sz="2400" b="1" spc="-15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2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ss</a:t>
                      </a:r>
                      <a:r>
                        <a:rPr lang="en-US" sz="2400" b="1" spc="-5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400" b="1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2400" b="1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2400" b="1" spc="-1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2400" b="1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2400" b="1" spc="-1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u</a:t>
                      </a:r>
                      <a:r>
                        <a:rPr lang="en-US" sz="2400" b="1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2400" b="1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es</a:t>
                      </a:r>
                      <a:endParaRPr lang="en-US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805" marR="93980" indent="2540" algn="ctr">
                        <a:lnSpc>
                          <a:spcPct val="9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ear </a:t>
                      </a:r>
                      <a:r>
                        <a:rPr lang="en-US" sz="1800" b="1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800" b="1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 Goa</a:t>
                      </a:r>
                      <a:r>
                        <a:rPr lang="en-US" sz="1800" b="1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ls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-5" dirty="0" smtClean="0"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18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ear</a:t>
                      </a:r>
                      <a:r>
                        <a:rPr lang="en-US" sz="1800" b="1" spc="-35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1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800" b="1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1905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800" b="1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umu</a:t>
                      </a:r>
                      <a:r>
                        <a:rPr lang="en-US" sz="1800" b="1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at</a:t>
                      </a:r>
                      <a:r>
                        <a:rPr lang="en-US" sz="1800" b="1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iv</a:t>
                      </a: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800" b="1" spc="-7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1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ota</a:t>
                      </a:r>
                      <a:r>
                        <a:rPr lang="en-US" sz="1800" b="1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ls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4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marR="0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 smtClean="0"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  <a:p>
                      <a:pPr marL="133350" marR="0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Q1</a:t>
                      </a:r>
                      <a:endParaRPr lang="en-US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 smtClean="0"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  <a:p>
                      <a:pPr marL="0" marR="1270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Q2</a:t>
                      </a:r>
                      <a:endParaRPr lang="en-US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 smtClean="0"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  <a:p>
                      <a:pPr marL="0" marR="1270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Q3</a:t>
                      </a:r>
                      <a:endParaRPr lang="en-US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 smtClean="0"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  <a:p>
                      <a:pPr marL="136525" marR="0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Q4</a:t>
                      </a:r>
                      <a:endParaRPr lang="en-US" sz="19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58">
                <a:tc>
                  <a:txBody>
                    <a:bodyPr/>
                    <a:lstStyle/>
                    <a:p>
                      <a:pPr marL="64770" marR="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#</a:t>
                      </a:r>
                      <a:r>
                        <a:rPr lang="en-US" sz="1800" spc="-3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of</a:t>
                      </a:r>
                      <a:r>
                        <a:rPr lang="en-US" sz="1800" spc="-3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Z</a:t>
                      </a:r>
                      <a:r>
                        <a:rPr lang="en-US" sz="1800" spc="-2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pra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on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rs</a:t>
                      </a:r>
                      <a:r>
                        <a:rPr lang="en-US" sz="1800" spc="-3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dd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*</a:t>
                      </a:r>
                      <a:r>
                        <a:rPr lang="en-US" sz="1800" spc="-2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(F</a:t>
                      </a:r>
                      <a:r>
                        <a:rPr lang="en-US" sz="1800" spc="-1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)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 marR="19367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7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3195" marR="165100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0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193675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0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 marR="0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.5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0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.3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45">
                <a:tc>
                  <a:txBody>
                    <a:bodyPr/>
                    <a:lstStyle/>
                    <a:p>
                      <a:pPr marL="64770" marR="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#</a:t>
                      </a:r>
                      <a:r>
                        <a:rPr lang="en-US" sz="1800" spc="-3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of</a:t>
                      </a:r>
                      <a:r>
                        <a:rPr lang="en-US" sz="1800" spc="-2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1800" spc="1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W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800" spc="-2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dd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800" spc="-1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(F</a:t>
                      </a:r>
                      <a:r>
                        <a:rPr lang="en-US" sz="1800" spc="-1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)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5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3195" marR="16510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0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19367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0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 marR="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.0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5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.0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33">
                <a:tc>
                  <a:txBody>
                    <a:bodyPr/>
                    <a:lstStyle/>
                    <a:p>
                      <a:pPr marL="64770" marR="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#</a:t>
                      </a:r>
                      <a:r>
                        <a:rPr lang="en-US" sz="1800" spc="-4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of</a:t>
                      </a:r>
                      <a:r>
                        <a:rPr lang="en-US" sz="1800" spc="-3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at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ie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ts</a:t>
                      </a:r>
                      <a:r>
                        <a:rPr lang="en-US" sz="1800" spc="-3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(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undup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lic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at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)</a:t>
                      </a:r>
                      <a:r>
                        <a:rPr lang="en-US" sz="1800" spc="-3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spc="1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ro</a:t>
                      </a:r>
                      <a:r>
                        <a:rPr lang="en-US" sz="1800" spc="-1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800" spc="-3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Zo</a:t>
                      </a:r>
                      <a:r>
                        <a:rPr lang="en-US" sz="1800" spc="1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A8A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00050" marR="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800" spc="-4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Q4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935" marR="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spc="-5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925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45">
                <a:tc>
                  <a:txBody>
                    <a:bodyPr/>
                    <a:lstStyle/>
                    <a:p>
                      <a:pPr marL="64770" marR="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#</a:t>
                      </a:r>
                      <a:r>
                        <a:rPr lang="en-US" sz="1800" spc="-3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of</a:t>
                      </a:r>
                      <a:r>
                        <a:rPr lang="en-US" sz="1800" spc="-2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pat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ie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nt</a:t>
                      </a:r>
                      <a:r>
                        <a:rPr lang="en-US" sz="1800" spc="-2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800" spc="1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800" spc="-1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ts</a:t>
                      </a:r>
                      <a:r>
                        <a:rPr lang="en-US" sz="1800" spc="-2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800" spc="1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800" spc="-2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Zone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A8A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marR="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spc="-5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3</a:t>
                      </a: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800" spc="-5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251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33">
                <a:tc>
                  <a:txBody>
                    <a:bodyPr/>
                    <a:lstStyle/>
                    <a:p>
                      <a:pPr marL="64770" marR="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#</a:t>
                      </a:r>
                      <a:r>
                        <a:rPr lang="en-US" sz="1800" spc="-3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of</a:t>
                      </a:r>
                      <a:r>
                        <a:rPr lang="en-US" sz="1800" spc="-3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HW</a:t>
                      </a:r>
                      <a:r>
                        <a:rPr lang="en-US" sz="1800" spc="-3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u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tr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1800" spc="-2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800" spc="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un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800" spc="1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A8A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marR="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6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800" spc="-5" dirty="0">
                          <a:effectLst/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000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t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81999" y="4953000"/>
            <a:ext cx="61801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302997"/>
              </p:ext>
            </p:extLst>
          </p:nvPr>
        </p:nvGraphicFramePr>
        <p:xfrm>
          <a:off x="457200" y="1600200"/>
          <a:ext cx="8458200" cy="4615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481303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latin typeface="Arial Narrow" panose="020B0606020202030204" pitchFamily="34" charset="0"/>
                        </a:rPr>
                        <a:t>Challenge</a:t>
                      </a:r>
                      <a:endParaRPr lang="en-US" sz="19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 Narrow" panose="020B0606020202030204" pitchFamily="34" charset="0"/>
                        </a:rPr>
                        <a:t>State Assistance Needed</a:t>
                      </a:r>
                      <a:endParaRPr lang="en-US" sz="1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85497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latin typeface="Arial Narrow" panose="020B0606020202030204" pitchFamily="34" charset="0"/>
                        </a:rPr>
                        <a:t>Identifying suitable properties to serve as healthcare facilities</a:t>
                      </a:r>
                    </a:p>
                    <a:p>
                      <a:endParaRPr lang="en-US" sz="19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dirty="0" smtClean="0">
                          <a:latin typeface="Arial Narrow" panose="020B0606020202030204" pitchFamily="34" charset="0"/>
                        </a:rPr>
                        <a:t>Funding sources, property renovation, and contractor management</a:t>
                      </a:r>
                    </a:p>
                  </a:txBody>
                  <a:tcPr/>
                </a:tc>
              </a:tr>
              <a:tr h="1057937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latin typeface="Arial Narrow" panose="020B0606020202030204" pitchFamily="34" charset="0"/>
                        </a:rPr>
                        <a:t>Establishing the interfaces between HIE and the Zone providers’ electronic health record (EMR)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smtClean="0">
                          <a:latin typeface="Arial Narrow" panose="020B0606020202030204" pitchFamily="34" charset="0"/>
                        </a:rPr>
                        <a:t>Need additional funds from state for interfaces</a:t>
                      </a:r>
                    </a:p>
                  </a:txBody>
                  <a:tcPr/>
                </a:tc>
              </a:tr>
              <a:tr h="1057937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latin typeface="Arial Narrow" panose="020B0606020202030204" pitchFamily="34" charset="0"/>
                        </a:rPr>
                        <a:t>Developing a complete measure of hospital inpatient admissions and readmissions for the HEZ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dirty="0" smtClean="0">
                          <a:latin typeface="Arial Narrow" panose="020B0606020202030204" pitchFamily="34" charset="0"/>
                        </a:rPr>
                        <a:t>Obtaining Maryland data from CRISP and pursuing DC</a:t>
                      </a:r>
                      <a:r>
                        <a:rPr lang="en-US" sz="1900" baseline="0" dirty="0" smtClean="0">
                          <a:latin typeface="Arial Narrow" panose="020B0606020202030204" pitchFamily="34" charset="0"/>
                        </a:rPr>
                        <a:t> data</a:t>
                      </a:r>
                      <a:endParaRPr lang="en-US" sz="19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057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latin typeface="Arial Narrow" panose="020B0606020202030204" pitchFamily="34" charset="0"/>
                        </a:rPr>
                        <a:t>Lack of marketing funds and start-up</a:t>
                      </a:r>
                      <a:r>
                        <a:rPr lang="en-US" sz="1900" b="1" baseline="0" dirty="0" smtClean="0">
                          <a:latin typeface="Arial Narrow" panose="020B0606020202030204" pitchFamily="34" charset="0"/>
                        </a:rPr>
                        <a:t> operating capital</a:t>
                      </a:r>
                      <a:endParaRPr lang="en-US" sz="19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dirty="0" smtClean="0">
                          <a:latin typeface="Arial Narrow" panose="020B0606020202030204" pitchFamily="34" charset="0"/>
                        </a:rPr>
                        <a:t>Need additional funds from state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700"/>
              </a:lnSpc>
              <a:spcBef>
                <a:spcPts val="0"/>
              </a:spcBef>
              <a:defRPr/>
            </a:pPr>
            <a:r>
              <a:rPr lang="en-US" sz="3000" dirty="0" smtClean="0"/>
              <a:t>Challenges &amp; Overcoming Barriers </a:t>
            </a:r>
            <a:r>
              <a:rPr lang="en-US" sz="3000" dirty="0"/>
              <a:t>in the </a:t>
            </a:r>
            <a:r>
              <a:rPr lang="en-US" sz="3000" dirty="0" smtClean="0"/>
              <a:t>Zone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76180"/>
              </p:ext>
            </p:extLst>
          </p:nvPr>
        </p:nvGraphicFramePr>
        <p:xfrm>
          <a:off x="457200" y="1524000"/>
          <a:ext cx="84582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Strategic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Goals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Status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Increase accessibility and availability of primary care services in 20743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9707" lvl="0" indent="-339725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Complete build out project for Gerald Family Care PCMH by Fall Year 2</a:t>
                      </a:r>
                    </a:p>
                    <a:p>
                      <a:pPr marL="339707" lvl="0" indent="-339725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Secure addition support for PGCHEZ operating costs and prepare proposal applications</a:t>
                      </a:r>
                    </a:p>
                    <a:p>
                      <a:pPr marL="339707" lvl="0" indent="-339725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Establish two PCMHs hubs in Year 2-One on task and the other is pending agreements finalized for Dimensions Provider PCMH</a:t>
                      </a:r>
                    </a:p>
                  </a:txBody>
                  <a:tcPr/>
                </a:tc>
              </a:tr>
              <a:tr h="970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Improve health outcomes for the residents of zip code 20743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Delayed to August and October 2014</a:t>
                      </a:r>
                    </a:p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Increase the number of community health workers delivering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i="0" dirty="0" smtClean="0">
                          <a:latin typeface="Arial Narrow" panose="020B0606020202030204" pitchFamily="34" charset="0"/>
                        </a:rPr>
                        <a:t>Completed</a:t>
                      </a:r>
                      <a:endParaRPr lang="en-US" i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Update on Year 2 Core Strategic </a:t>
            </a:r>
            <a:r>
              <a:rPr lang="en-US" sz="3000" dirty="0" smtClean="0"/>
              <a:t>Goals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664029"/>
              </p:ext>
            </p:extLst>
          </p:nvPr>
        </p:nvGraphicFramePr>
        <p:xfrm>
          <a:off x="457200" y="1524000"/>
          <a:ext cx="84582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 Narrow" panose="020B0606020202030204" pitchFamily="34" charset="0"/>
                        </a:rPr>
                        <a:t>Strategic</a:t>
                      </a:r>
                      <a:r>
                        <a:rPr lang="en-US" sz="1900" baseline="0" dirty="0" smtClean="0"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sz="1900" dirty="0" smtClean="0">
                          <a:latin typeface="Arial Narrow" panose="020B0606020202030204" pitchFamily="34" charset="0"/>
                        </a:rPr>
                        <a:t>Goals</a:t>
                      </a:r>
                      <a:endParaRPr lang="en-US" sz="1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 Narrow" panose="020B0606020202030204" pitchFamily="34" charset="0"/>
                        </a:rPr>
                        <a:t>Status</a:t>
                      </a:r>
                      <a:endParaRPr lang="en-US" sz="1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latin typeface="Arial Narrow" panose="020B0606020202030204" pitchFamily="34" charset="0"/>
                        </a:rPr>
                        <a:t>Increase community resources for health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i="0" dirty="0" smtClean="0">
                          <a:latin typeface="Arial Narrow" panose="020B0606020202030204" pitchFamily="34" charset="0"/>
                        </a:rPr>
                        <a:t>Delays due to Care Coordination software implementation</a:t>
                      </a:r>
                    </a:p>
                    <a:p>
                      <a:pPr algn="l"/>
                      <a:endParaRPr lang="en-US" sz="1900" i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latin typeface="Arial Narrow" panose="020B0606020202030204" pitchFamily="34" charset="0"/>
                        </a:rPr>
                        <a:t>Reduce preventable hospitalizations and emergency department (ED) visits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i="0" dirty="0" smtClean="0">
                          <a:latin typeface="Arial Narrow" panose="020B0606020202030204" pitchFamily="34" charset="0"/>
                        </a:rPr>
                        <a:t>Wellness plans created and TA for providers and training delayed until September, 2014</a:t>
                      </a:r>
                    </a:p>
                    <a:p>
                      <a:pPr algn="l"/>
                      <a:endParaRPr lang="en-US" sz="1900" i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latin typeface="Arial Narrow" panose="020B0606020202030204" pitchFamily="34" charset="0"/>
                        </a:rPr>
                        <a:t>Monitor and evaluate PGCHEZ process and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i="0" dirty="0" smtClean="0">
                          <a:latin typeface="Arial Narrow" panose="020B0606020202030204" pitchFamily="34" charset="0"/>
                        </a:rPr>
                        <a:t>Completed data collection tools and other objective delayed pending IRB approvals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900" i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latin typeface="Arial Narrow" panose="020B0606020202030204" pitchFamily="34" charset="0"/>
                        </a:rPr>
                        <a:t>Added</a:t>
                      </a:r>
                      <a:r>
                        <a:rPr lang="en-US" sz="1900" b="1" baseline="0" dirty="0" smtClean="0">
                          <a:latin typeface="Arial Narrow" panose="020B0606020202030204" pitchFamily="34" charset="0"/>
                        </a:rPr>
                        <a:t> Value</a:t>
                      </a:r>
                      <a:endParaRPr lang="en-US" sz="19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i="0" dirty="0" smtClean="0">
                          <a:latin typeface="Arial Narrow" panose="020B0606020202030204" pitchFamily="34" charset="0"/>
                        </a:rPr>
                        <a:t>Consent 2 Share</a:t>
                      </a:r>
                      <a:r>
                        <a:rPr lang="en-US" sz="1900" i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900" i="0" baseline="0" dirty="0" smtClean="0">
                          <a:latin typeface="Arial Narrow" panose="020B0606020202030204" pitchFamily="34" charset="0"/>
                          <a:sym typeface="Symbol"/>
                        </a:rPr>
                        <a:t> </a:t>
                      </a:r>
                      <a:r>
                        <a:rPr lang="en-US" sz="1900" i="0" dirty="0" smtClean="0">
                          <a:latin typeface="Arial Narrow" panose="020B0606020202030204" pitchFamily="34" charset="0"/>
                        </a:rPr>
                        <a:t>Health Department awarded a six-month pilot project funded by SAMHSA contract in the amount of $340K</a:t>
                      </a:r>
                      <a:endParaRPr lang="en-US" sz="1900" i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Update on Year 2 Core Strategic </a:t>
            </a:r>
            <a:r>
              <a:rPr lang="en-US" sz="3000" dirty="0" smtClean="0"/>
              <a:t>Goals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638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Year </a:t>
            </a:r>
            <a:r>
              <a:rPr lang="en-US" sz="3000" dirty="0"/>
              <a:t>One Modification and Unexpended </a:t>
            </a:r>
            <a:r>
              <a:rPr lang="en-US" sz="3000" dirty="0" smtClean="0"/>
              <a:t>Funds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2813"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Arial Narrow" panose="020B0606020202030204" pitchFamily="34" charset="0"/>
              </a:rPr>
              <a:t>Prior request </a:t>
            </a:r>
            <a:r>
              <a:rPr lang="en-US" sz="2400" dirty="0">
                <a:latin typeface="Arial Narrow" panose="020B0606020202030204" pitchFamily="34" charset="0"/>
              </a:rPr>
              <a:t>submitted to carry over $</a:t>
            </a:r>
            <a:r>
              <a:rPr lang="en-US" sz="2400" dirty="0" smtClean="0">
                <a:latin typeface="Arial Narrow" panose="020B0606020202030204" pitchFamily="34" charset="0"/>
              </a:rPr>
              <a:t>79K (this was approved by the Commission at the last meeting/January 2014)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800100" lvl="1" indent="-342900" defTabSz="9128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Narrow" panose="020B0606020202030204" pitchFamily="34" charset="0"/>
              </a:rPr>
              <a:t>Care Coordination Software development costs $50K</a:t>
            </a:r>
          </a:p>
          <a:p>
            <a:pPr marL="1257300" lvl="2" indent="-342900" defTabSz="912813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 Narrow" panose="020B0606020202030204" pitchFamily="34" charset="0"/>
              </a:rPr>
              <a:t>Delayed at Q4 due to contract not fully executed.  </a:t>
            </a:r>
          </a:p>
          <a:p>
            <a:pPr marL="1257300" lvl="2" indent="-342900" defTabSz="912813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 Narrow" panose="020B0606020202030204" pitchFamily="34" charset="0"/>
              </a:rPr>
              <a:t>Status: Contract fully executed; funds expended</a:t>
            </a:r>
          </a:p>
          <a:p>
            <a:pPr marL="800100" lvl="1" indent="-342900" defTabSz="9128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Narrow" panose="020B0606020202030204" pitchFamily="34" charset="0"/>
              </a:rPr>
              <a:t>Health Data Web Portal development costs $29K</a:t>
            </a:r>
          </a:p>
          <a:p>
            <a:pPr marL="1257300" lvl="2" indent="-342900" defTabSz="912813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 Narrow" panose="020B0606020202030204" pitchFamily="34" charset="0"/>
              </a:rPr>
              <a:t>Delayed at Q4 due to contract not fully executed</a:t>
            </a:r>
          </a:p>
          <a:p>
            <a:pPr marL="1257300" lvl="2" indent="-342900" defTabSz="912813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 Narrow" panose="020B0606020202030204" pitchFamily="34" charset="0"/>
              </a:rPr>
              <a:t>Status: Contract fully executed; funds expended</a:t>
            </a:r>
          </a:p>
          <a:p>
            <a:pPr marL="0" indent="0" defTabSz="912813">
              <a:lnSpc>
                <a:spcPct val="90000"/>
              </a:lnSpc>
              <a:buNone/>
              <a:defRPr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 defTabSz="912813">
              <a:lnSpc>
                <a:spcPct val="90000"/>
              </a:lnSpc>
              <a:buNone/>
              <a:defRPr/>
            </a:pPr>
            <a:r>
              <a:rPr lang="en-US" sz="2400" dirty="0">
                <a:latin typeface="Arial Narrow" panose="020B0606020202030204" pitchFamily="34" charset="0"/>
              </a:rPr>
              <a:t>All other project funds expended to date in the amount of $1,035,854 (Tax and hiring credits not included in amount.)</a:t>
            </a: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Questions</a:t>
            </a:r>
            <a:endParaRPr lang="en-US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1" y="1179096"/>
            <a:ext cx="7556500" cy="56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33B70C632064384C83DF0175E9CA7" ma:contentTypeVersion="11" ma:contentTypeDescription="Create a new document." ma:contentTypeScope="" ma:versionID="64e60f4f03c41066fee84b909395d39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c60b771f-8c35-4ca7-ac84-7d5ecbec2039">JHQQSZKKEHZ5-4-66</_dlc_DocId>
    <_dlc_DocIdUrl xmlns="c60b771f-8c35-4ca7-ac84-7d5ecbec2039">
      <Url>http://dev.dhmh.maryland.gov/healthenterprisezones/_layouts/DocIdRedir.aspx?ID=JHQQSZKKEHZ5-4-66</Url>
      <Description>JHQQSZKKEHZ5-4-66</Description>
    </_dlc_DocIdUrl>
  </documentManagement>
</p:properties>
</file>

<file path=customXml/itemProps1.xml><?xml version="1.0" encoding="utf-8"?>
<ds:datastoreItem xmlns:ds="http://schemas.openxmlformats.org/officeDocument/2006/customXml" ds:itemID="{289CD1E2-0C45-49FF-968C-B5EABCF4F551}"/>
</file>

<file path=customXml/itemProps2.xml><?xml version="1.0" encoding="utf-8"?>
<ds:datastoreItem xmlns:ds="http://schemas.openxmlformats.org/officeDocument/2006/customXml" ds:itemID="{8D1AC194-D46C-4B1D-8FE4-DD44137007D0}"/>
</file>

<file path=customXml/itemProps3.xml><?xml version="1.0" encoding="utf-8"?>
<ds:datastoreItem xmlns:ds="http://schemas.openxmlformats.org/officeDocument/2006/customXml" ds:itemID="{6E1354BD-83C5-4C53-A4C5-FB40DD613B28}"/>
</file>

<file path=customXml/itemProps4.xml><?xml version="1.0" encoding="utf-8"?>
<ds:datastoreItem xmlns:ds="http://schemas.openxmlformats.org/officeDocument/2006/customXml" ds:itemID="{8D1AC194-D46C-4B1D-8FE4-DD44137007D0}"/>
</file>

<file path=docProps/app.xml><?xml version="1.0" encoding="utf-8"?>
<Properties xmlns="http://schemas.openxmlformats.org/officeDocument/2006/extended-properties" xmlns:vt="http://schemas.openxmlformats.org/officeDocument/2006/docPropsVTypes">
  <TotalTime>25379</TotalTime>
  <Words>1171</Words>
  <Application>Microsoft Office PowerPoint</Application>
  <PresentationFormat>On-screen Show (4:3)</PresentationFormat>
  <Paragraphs>220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Courier New</vt:lpstr>
      <vt:lpstr>Symbol</vt:lpstr>
      <vt:lpstr>Times New Roman</vt:lpstr>
      <vt:lpstr>Verdana</vt:lpstr>
      <vt:lpstr>Wingdings</vt:lpstr>
      <vt:lpstr>Office Theme</vt:lpstr>
      <vt:lpstr>Prince George’s County Health Department </vt:lpstr>
      <vt:lpstr>Year One Core Goals of the Zone</vt:lpstr>
      <vt:lpstr>Process Measures</vt:lpstr>
      <vt:lpstr>Challenges &amp; Overcoming Barriers in the Zone</vt:lpstr>
      <vt:lpstr>Update on Year 2 Core Strategic Goals</vt:lpstr>
      <vt:lpstr>Update on Year 2 Core Strategic Goals</vt:lpstr>
      <vt:lpstr>Year One Modification and Unexpended Funds</vt:lpstr>
      <vt:lpstr>Questions</vt:lpstr>
    </vt:vector>
  </TitlesOfParts>
  <Company>Prince George's County Govt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Williams</dc:creator>
  <cp:lastModifiedBy>Edith Budd</cp:lastModifiedBy>
  <cp:revision>455</cp:revision>
  <cp:lastPrinted>2014-06-24T19:09:35Z</cp:lastPrinted>
  <dcterms:created xsi:type="dcterms:W3CDTF">2014-05-08T19:19:18Z</dcterms:created>
  <dcterms:modified xsi:type="dcterms:W3CDTF">2014-06-25T14:29:31Z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0x01010084433B70C632064384C83DF0175E9CA7</vt:lpwstr>
  </property>
  <property fmtid="{D5CDD505-2E9C-101B-9397-08002B2CF9AE}" pid="3" name="_dlc_DocIdItemGuid">
    <vt:lpwstr>c308e0dd-514d-4d2b-b093-134c52ad132a</vt:lpwstr>
  </property>
</Properties>
</file>