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F8FA-F678-4D2F-B37C-B83485B8BCB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650FA-C01D-48F3-BEBD-E6AA62972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50FA-C01D-48F3-BEBD-E6AA629721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389CC-BE7A-4120-96EA-6B1258101DBB}" type="datetime1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6582C-D467-4648-9CC2-2F70FCDB46C6}" type="datetime1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BF9E12-986D-4CB4-B0EF-10D6476DE97C}" type="datetime1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74B4D-5F6F-427B-861C-9F6F16883C0A}" type="datetime1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DC82BD-5E12-446E-BF43-BA368C39912E}" type="datetime1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E993D-D337-41F0-B300-7226854F9582}" type="datetime1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24D2D-53C5-4039-A1D4-4FAE6BAF0A6F}" type="datetime1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D2E2-9806-4E45-90E5-56550287E3E9}" type="datetime1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F087F-A949-46C0-9A32-565EDD95C48C}" type="datetime1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54DCC-D42A-476C-BA0C-566BC39D842C}" type="datetime1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E8137-290C-4CDA-AA82-78175B0FA1D5}" type="datetime1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B3AC65-7DD9-418E-8457-E1D00D83045E}" type="datetime1">
              <a:rPr lang="en-US" smtClean="0"/>
              <a:t>10/27/2014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F72CB8-D5D8-4CFB-95D0-8DE9B9BB6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erri_Frank@smhwecare.com" TargetMode="External"/><Relationship Id="rId2" Type="http://schemas.openxmlformats.org/officeDocument/2006/relationships/hyperlink" Target="mailto:Lori_Werrell@smhwecar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gela.cochran@maryland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Hospital-Community Partnerships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496568"/>
          </a:xfrm>
        </p:spPr>
        <p:txBody>
          <a:bodyPr>
            <a:normAutofit/>
          </a:bodyPr>
          <a:lstStyle/>
          <a:p>
            <a:r>
              <a:rPr lang="en-US" dirty="0" err="1" smtClean="0"/>
              <a:t>MedStar</a:t>
            </a:r>
            <a:r>
              <a:rPr lang="en-US" dirty="0" smtClean="0"/>
              <a:t> St. Mary’s Hospital</a:t>
            </a:r>
          </a:p>
          <a:p>
            <a:r>
              <a:rPr lang="en-US" dirty="0" smtClean="0"/>
              <a:t>St. Mary’s County Health Department</a:t>
            </a:r>
          </a:p>
          <a:p>
            <a:r>
              <a:rPr lang="en-US" dirty="0" smtClean="0"/>
              <a:t>Walden Sierra, Inc.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://media.washingtonpost.com/wp-srv/metro/specials/communityhandbook/gr/map-stmary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33216"/>
            <a:ext cx="3267075" cy="300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Behavioral Health Integration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83880" cy="4187952"/>
          </a:xfrm>
        </p:spPr>
        <p:txBody>
          <a:bodyPr/>
          <a:lstStyle/>
          <a:p>
            <a:r>
              <a:rPr lang="en-US" dirty="0" smtClean="0"/>
              <a:t>Started as a small pilot between Walden and MSMH </a:t>
            </a:r>
            <a:r>
              <a:rPr lang="en-US" i="1" dirty="0" smtClean="0"/>
              <a:t>Get Connected to Health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Expanded to full time with Health Enterprise Zone Grant</a:t>
            </a:r>
          </a:p>
          <a:p>
            <a:r>
              <a:rPr lang="en-US" dirty="0" smtClean="0"/>
              <a:t>Long term vision is true integration in Community Health Center and private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/>
          <a:lstStyle/>
          <a:p>
            <a:r>
              <a:rPr lang="en-US" dirty="0" smtClean="0"/>
              <a:t>Million Hearts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187952"/>
          </a:xfrm>
        </p:spPr>
        <p:txBody>
          <a:bodyPr/>
          <a:lstStyle/>
          <a:p>
            <a:r>
              <a:rPr lang="en-US" dirty="0" smtClean="0"/>
              <a:t>Health Department led</a:t>
            </a:r>
          </a:p>
          <a:p>
            <a:r>
              <a:rPr lang="en-US" dirty="0" smtClean="0"/>
              <a:t>Primary care providers, case management and pharmacist working together to stabilize hard to control </a:t>
            </a:r>
            <a:r>
              <a:rPr lang="en-US" dirty="0" err="1" smtClean="0"/>
              <a:t>hypertensives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Pharmacists (hospital) provide consultation to providers. </a:t>
            </a:r>
          </a:p>
          <a:p>
            <a:r>
              <a:rPr lang="en-US" dirty="0" smtClean="0"/>
              <a:t>Case manager (hospital) provides additional support to prevent high utilization.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Lori_Werrell@smhwecare.com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Kerri_Frank@smhwecare.com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Angela.cochran@maryland.gov</a:t>
            </a:r>
            <a:endParaRPr lang="en-US" dirty="0" smtClean="0"/>
          </a:p>
          <a:p>
            <a:r>
              <a:rPr lang="en-US" dirty="0" smtClean="0"/>
              <a:t>Betsy@walden.com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Partner?</a:t>
            </a:r>
            <a:endParaRPr lang="en-US" dirty="0"/>
          </a:p>
        </p:txBody>
      </p:sp>
      <p:pic>
        <p:nvPicPr>
          <p:cNvPr id="5" name="Content Placeholder 4" descr="Glimmingehus-Moat-castles-149387_1920_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124200"/>
            <a:ext cx="3699164" cy="277229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i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2493818" cy="4156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990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old ways don’t work anymore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/>
          <a:lstStyle/>
          <a:p>
            <a:r>
              <a:rPr lang="en-US" dirty="0" smtClean="0"/>
              <a:t>In the New World Order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83880" cy="4187952"/>
          </a:xfrm>
        </p:spPr>
        <p:txBody>
          <a:bodyPr/>
          <a:lstStyle/>
          <a:p>
            <a:r>
              <a:rPr lang="en-US" dirty="0" smtClean="0"/>
              <a:t>Population Health initiatives require innovation, integration and collaboration on a whole new level to achieve the Triple Aim in our community</a:t>
            </a:r>
          </a:p>
        </p:txBody>
      </p:sp>
      <p:pic>
        <p:nvPicPr>
          <p:cNvPr id="4" name="Picture 3" descr="Triple_Ai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05200"/>
            <a:ext cx="5956308" cy="25117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How We Set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83880" cy="4187952"/>
          </a:xfrm>
        </p:spPr>
        <p:txBody>
          <a:bodyPr/>
          <a:lstStyle/>
          <a:p>
            <a:r>
              <a:rPr lang="en-US" dirty="0" smtClean="0"/>
              <a:t>Needs Assessments</a:t>
            </a:r>
          </a:p>
          <a:p>
            <a:pPr lvl="1"/>
            <a:r>
              <a:rPr lang="en-US" dirty="0" smtClean="0"/>
              <a:t>2015 in process</a:t>
            </a:r>
          </a:p>
          <a:p>
            <a:r>
              <a:rPr lang="en-US" dirty="0" smtClean="0"/>
              <a:t>LHIC Action teams</a:t>
            </a:r>
          </a:p>
          <a:p>
            <a:pPr lvl="1"/>
            <a:r>
              <a:rPr lang="en-US" dirty="0" smtClean="0"/>
              <a:t>Community Conversations</a:t>
            </a:r>
          </a:p>
          <a:p>
            <a:r>
              <a:rPr lang="en-US" dirty="0" smtClean="0"/>
              <a:t>Right thing to do</a:t>
            </a:r>
          </a:p>
        </p:txBody>
      </p:sp>
      <p:pic>
        <p:nvPicPr>
          <p:cNvPr id="5" name="Picture 4" descr="cropped-Healthy-St_-Marys-Partnership-Hori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0"/>
            <a:ext cx="5918982" cy="1943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Your Community</a:t>
            </a:r>
            <a:endParaRPr lang="en-US" dirty="0"/>
          </a:p>
        </p:txBody>
      </p:sp>
      <p:pic>
        <p:nvPicPr>
          <p:cNvPr id="4" name="Content Placeholder 3" descr="HSMP04_2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283" y="530225"/>
            <a:ext cx="6605471" cy="41878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Common Goals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 Teams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Healthy Eating, Active Living, and Overweight/Obesity</a:t>
            </a:r>
          </a:p>
          <a:p>
            <a:r>
              <a:rPr lang="en-US" dirty="0" smtClean="0"/>
              <a:t>Tobacco Use and Exposure to Secondhand Smoke</a:t>
            </a:r>
          </a:p>
          <a:p>
            <a:r>
              <a:rPr lang="en-US" dirty="0" smtClean="0"/>
              <a:t>Behavioral Health (including Mental Health and Substance Abuse)</a:t>
            </a:r>
          </a:p>
          <a:p>
            <a:r>
              <a:rPr lang="en-US" dirty="0" smtClean="0"/>
              <a:t>Access to Healthcare Services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Obesity – Adult and Child</a:t>
            </a:r>
          </a:p>
          <a:p>
            <a:r>
              <a:rPr lang="en-US" dirty="0" smtClean="0"/>
              <a:t>Substance Abuse – Alcohol and </a:t>
            </a:r>
            <a:r>
              <a:rPr lang="en-US" dirty="0" err="1" smtClean="0"/>
              <a:t>Tobacca</a:t>
            </a:r>
            <a:endParaRPr lang="en-US" dirty="0" smtClean="0"/>
          </a:p>
          <a:p>
            <a:r>
              <a:rPr lang="en-US" dirty="0" smtClean="0"/>
              <a:t>Access to Care – </a:t>
            </a:r>
            <a:r>
              <a:rPr lang="en-US" dirty="0" err="1" smtClean="0"/>
              <a:t>Disperities</a:t>
            </a:r>
            <a:r>
              <a:rPr lang="en-US" dirty="0" smtClean="0"/>
              <a:t> and Provider Shortage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Elements of a Successful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Buy in by all partners–common goals</a:t>
            </a:r>
          </a:p>
          <a:p>
            <a:r>
              <a:rPr lang="en-US" dirty="0" smtClean="0"/>
              <a:t>MOUs or other guiding documents</a:t>
            </a:r>
          </a:p>
          <a:p>
            <a:r>
              <a:rPr lang="en-US" dirty="0" smtClean="0"/>
              <a:t>Evaluation plan in advance</a:t>
            </a:r>
          </a:p>
          <a:p>
            <a:r>
              <a:rPr lang="en-US" dirty="0" smtClean="0"/>
              <a:t>Realistic expectations – achievable goals</a:t>
            </a:r>
          </a:p>
          <a:p>
            <a:r>
              <a:rPr lang="en-US" dirty="0" smtClean="0"/>
              <a:t>Funding ---- $$ is important  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Be true to your mission</a:t>
            </a:r>
          </a:p>
          <a:p>
            <a:r>
              <a:rPr lang="en-US" dirty="0" smtClean="0"/>
              <a:t>Agree to do what you are good at </a:t>
            </a:r>
          </a:p>
          <a:p>
            <a:r>
              <a:rPr lang="en-US" dirty="0" smtClean="0"/>
              <a:t>Do what no one can do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from St. Mary’s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4187952"/>
          </a:xfrm>
        </p:spPr>
        <p:txBody>
          <a:bodyPr/>
          <a:lstStyle/>
          <a:p>
            <a:r>
              <a:rPr lang="en-US" dirty="0" smtClean="0"/>
              <a:t>Domestic Violence</a:t>
            </a:r>
          </a:p>
          <a:p>
            <a:r>
              <a:rPr lang="en-US" dirty="0" smtClean="0"/>
              <a:t>Behavioral Health Integration</a:t>
            </a:r>
          </a:p>
          <a:p>
            <a:r>
              <a:rPr lang="en-US" dirty="0" smtClean="0"/>
              <a:t>Million Hearts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Hospital Based Domestic Violence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r>
              <a:rPr lang="en-US" dirty="0" smtClean="0"/>
              <a:t>Need identified by Domestic Violence Coordinating Council</a:t>
            </a:r>
          </a:p>
          <a:p>
            <a:r>
              <a:rPr lang="en-US" dirty="0" smtClean="0"/>
              <a:t>Grant funding supported by partners for start-up (3 different funders and significant in kind)</a:t>
            </a:r>
          </a:p>
          <a:p>
            <a:r>
              <a:rPr lang="en-US" dirty="0" smtClean="0"/>
              <a:t>Referrals to partners for appropriate follow-up</a:t>
            </a:r>
          </a:p>
          <a:p>
            <a:r>
              <a:rPr lang="en-US" dirty="0" smtClean="0"/>
              <a:t>Ongoing meetings to achieve rapid cycle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2CB8-D5D8-4CFB-95D0-8DE9B9BB69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3C55BACFE3C44A420786DE287DB81" ma:contentTypeVersion="9" ma:contentTypeDescription="Create a new document." ma:contentTypeScope="" ma:versionID="a1f22e13b404c77b079077e1a5bfb42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00d6e856316b04bbfd8642c332e56b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60b771f-8c35-4ca7-ac84-7d5ecbec2039">JHQQSZKKEHZ5-6-107</_dlc_DocId>
    <_dlc_DocIdUrl xmlns="c60b771f-8c35-4ca7-ac84-7d5ecbec2039">
      <Url>http://dev.dhmh.maryland.gov/mchrc/_layouts/DocIdRedir.aspx?ID=JHQQSZKKEHZ5-6-107</Url>
      <Description>JHQQSZKKEHZ5-6-107</Description>
    </_dlc_DocIdUrl>
  </documentManagement>
</p:properties>
</file>

<file path=customXml/itemProps1.xml><?xml version="1.0" encoding="utf-8"?>
<ds:datastoreItem xmlns:ds="http://schemas.openxmlformats.org/officeDocument/2006/customXml" ds:itemID="{8930AD15-E9A3-49F7-9640-95136CA54F8E}"/>
</file>

<file path=customXml/itemProps2.xml><?xml version="1.0" encoding="utf-8"?>
<ds:datastoreItem xmlns:ds="http://schemas.openxmlformats.org/officeDocument/2006/customXml" ds:itemID="{385B4A12-1CA3-4D6D-A479-66FF3AA45578}"/>
</file>

<file path=customXml/itemProps3.xml><?xml version="1.0" encoding="utf-8"?>
<ds:datastoreItem xmlns:ds="http://schemas.openxmlformats.org/officeDocument/2006/customXml" ds:itemID="{1FF9D8C0-7283-4453-B044-D47A7937E4BD}"/>
</file>

<file path=customXml/itemProps4.xml><?xml version="1.0" encoding="utf-8"?>
<ds:datastoreItem xmlns:ds="http://schemas.openxmlformats.org/officeDocument/2006/customXml" ds:itemID="{385B4A12-1CA3-4D6D-A479-66FF3AA45578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</TotalTime>
  <Words>337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 2</vt:lpstr>
      <vt:lpstr>Aspect</vt:lpstr>
      <vt:lpstr>Hospital-Community Partnerships </vt:lpstr>
      <vt:lpstr>Why Partner?</vt:lpstr>
      <vt:lpstr>In the New World Order </vt:lpstr>
      <vt:lpstr>How We Set Priorities</vt:lpstr>
      <vt:lpstr>Listen to Your Community</vt:lpstr>
      <vt:lpstr>Common Goals </vt:lpstr>
      <vt:lpstr>Elements of a Successful Partnership</vt:lpstr>
      <vt:lpstr>Examples from St. Mary’s County</vt:lpstr>
      <vt:lpstr>Hospital Based Domestic Violence Program</vt:lpstr>
      <vt:lpstr>Behavioral Health Integration </vt:lpstr>
      <vt:lpstr>Million Hearts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community partnerships</dc:title>
  <dc:creator>Dad</dc:creator>
  <cp:lastModifiedBy>Edith Budd</cp:lastModifiedBy>
  <cp:revision>18</cp:revision>
  <dcterms:created xsi:type="dcterms:W3CDTF">2014-10-25T18:25:45Z</dcterms:created>
  <dcterms:modified xsi:type="dcterms:W3CDTF">2014-10-27T18:36:41Z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0x010100C1A3C55BACFE3C44A420786DE287DB81</vt:lpwstr>
  </property>
  <property fmtid="{D5CDD505-2E9C-101B-9397-08002B2CF9AE}" pid="3" name="_dlc_DocIdItemGuid">
    <vt:lpwstr>a31130c1-85f4-47ce-bf91-c8d848bbcee4</vt:lpwstr>
  </property>
</Properties>
</file>