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67" r:id="rId4"/>
    <p:sldId id="262" r:id="rId5"/>
    <p:sldId id="264" r:id="rId6"/>
    <p:sldId id="258" r:id="rId7"/>
    <p:sldId id="259" r:id="rId8"/>
    <p:sldId id="260" r:id="rId9"/>
    <p:sldId id="263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28" autoAdjust="0"/>
  </p:normalViewPr>
  <p:slideViewPr>
    <p:cSldViewPr>
      <p:cViewPr varScale="1">
        <p:scale>
          <a:sx n="62" d="100"/>
          <a:sy n="62" d="100"/>
        </p:scale>
        <p:origin x="130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7514F-5732-46F7-8E4E-E3A54B459D7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062D0-998A-45EC-84C1-6B384C1D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5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062D0-998A-45EC-84C1-6B384C1DDE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6963-BD8D-45B5-B23F-6997D9F644E3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B5BB-5499-4778-B0E7-C91E3E2B2F93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417B-B149-49F3-86EE-32F71EA2920A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136B-822D-4058-87CB-E18C9051FD2A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E261-C691-4CBF-8A64-65F11512A4FE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33CC-96B6-4C37-872E-847A194BB128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7C70-604A-4459-A297-58F3C1429D12}" type="datetime1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2AC3-6DA1-4215-B129-D7AFA3E95891}" type="datetime1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B4D-B5CC-499E-A9F3-D00BC0F88670}" type="datetime1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DC88-D17A-4932-B472-98EAE60CB6A1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E25A-6B24-4C11-9557-AE5E3431FBC2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D5D12A-2A60-4890-8B30-B049BB3D7A09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30711F-D925-4E76-966B-9729BEEED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175351" cy="1793167"/>
          </a:xfrm>
        </p:spPr>
        <p:txBody>
          <a:bodyPr/>
          <a:lstStyle/>
          <a:p>
            <a:r>
              <a:rPr lang="en-US" dirty="0" smtClean="0"/>
              <a:t>Population Health</a:t>
            </a:r>
            <a:br>
              <a:rPr lang="en-US" dirty="0" smtClean="0"/>
            </a:br>
            <a:r>
              <a:rPr lang="en-US" dirty="0" smtClean="0"/>
              <a:t>at Washington Adventist Hospital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5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6512511" cy="1143000"/>
          </a:xfrm>
        </p:spPr>
        <p:txBody>
          <a:bodyPr/>
          <a:lstStyle/>
          <a:p>
            <a:r>
              <a:rPr lang="en-US" dirty="0" smtClean="0"/>
              <a:t>EMS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28600"/>
            <a:ext cx="6400800" cy="5334000"/>
          </a:xfrm>
        </p:spPr>
        <p:txBody>
          <a:bodyPr>
            <a:normAutofit fontScale="47500" lnSpcReduction="20000"/>
          </a:bodyPr>
          <a:lstStyle/>
          <a:p>
            <a:r>
              <a:rPr lang="en-US" sz="5053" dirty="0" smtClean="0"/>
              <a:t>Situation:  </a:t>
            </a:r>
          </a:p>
          <a:p>
            <a:pPr lvl="1"/>
            <a:r>
              <a:rPr lang="en-US" sz="5000" dirty="0" smtClean="0"/>
              <a:t>Local EMS is overloaded with calls and are often the only “eyes” into the patient’s home environment</a:t>
            </a:r>
          </a:p>
          <a:p>
            <a:r>
              <a:rPr lang="en-US" sz="5053" dirty="0" smtClean="0"/>
              <a:t>Background:  </a:t>
            </a:r>
          </a:p>
          <a:p>
            <a:pPr lvl="1"/>
            <a:r>
              <a:rPr lang="en-US" sz="5000" dirty="0" smtClean="0"/>
              <a:t>Montgomery County EMS receives about 80,000 calls per year</a:t>
            </a:r>
          </a:p>
          <a:p>
            <a:pPr marL="228600" lvl="1"/>
            <a:r>
              <a:rPr lang="en-US" sz="5053" dirty="0" smtClean="0"/>
              <a:t>Assessment:</a:t>
            </a:r>
          </a:p>
          <a:p>
            <a:pPr marL="502920" lvl="2"/>
            <a:r>
              <a:rPr lang="en-US" sz="5000" dirty="0" smtClean="0"/>
              <a:t>Often times safety and social issues are the cause of the call and could be avoided</a:t>
            </a:r>
          </a:p>
          <a:p>
            <a:r>
              <a:rPr lang="en-US" sz="5053" dirty="0" smtClean="0"/>
              <a:t>Recommendation:  </a:t>
            </a:r>
          </a:p>
          <a:p>
            <a:pPr lvl="1"/>
            <a:r>
              <a:rPr lang="en-US" sz="5053" dirty="0" smtClean="0"/>
              <a:t>EMS/Community partnership to standardize home safety assessment and allocate resources as needed</a:t>
            </a:r>
          </a:p>
          <a:p>
            <a:pPr lvl="1"/>
            <a:endParaRPr lang="en-US" sz="80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LMI areas of Montgomery County</a:t>
            </a:r>
          </a:p>
          <a:p>
            <a:r>
              <a:rPr lang="en-US" sz="2600" dirty="0" smtClean="0"/>
              <a:t>Home safety and social checks</a:t>
            </a:r>
          </a:p>
          <a:p>
            <a:r>
              <a:rPr lang="en-US" sz="2600" dirty="0" smtClean="0"/>
              <a:t>Community Outreach Workers</a:t>
            </a:r>
          </a:p>
          <a:p>
            <a:r>
              <a:rPr lang="en-US" sz="2600" dirty="0" smtClean="0"/>
              <a:t>Spanish and Korean workers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7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Clinic, </a:t>
            </a:r>
            <a:r>
              <a:rPr lang="en-US" dirty="0" err="1"/>
              <a:t>Inc</a:t>
            </a:r>
            <a:r>
              <a:rPr lang="en-US" dirty="0"/>
              <a:t> Partnership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64280"/>
          </a:xfrm>
        </p:spPr>
        <p:txBody>
          <a:bodyPr>
            <a:normAutofit fontScale="92500" lnSpcReduction="10000"/>
          </a:bodyPr>
          <a:lstStyle/>
          <a:p>
            <a:r>
              <a:rPr lang="en-US" sz="2595" dirty="0" smtClean="0"/>
              <a:t>Onsite location at WAH</a:t>
            </a:r>
          </a:p>
          <a:p>
            <a:r>
              <a:rPr lang="en-US" sz="2595" dirty="0" smtClean="0"/>
              <a:t>See You in 7!</a:t>
            </a:r>
          </a:p>
          <a:p>
            <a:pPr lvl="1"/>
            <a:r>
              <a:rPr lang="en-US" sz="2162" dirty="0" smtClean="0"/>
              <a:t>All patient appointments made within 7 days of discharge</a:t>
            </a:r>
          </a:p>
          <a:p>
            <a:r>
              <a:rPr lang="en-US" sz="2400" dirty="0" smtClean="0"/>
              <a:t>Transitional Care workflow</a:t>
            </a:r>
          </a:p>
          <a:p>
            <a:r>
              <a:rPr lang="en-US" sz="2400" dirty="0" smtClean="0"/>
              <a:t>Uninsured/Underinsured</a:t>
            </a:r>
          </a:p>
          <a:p>
            <a:r>
              <a:rPr lang="en-US" sz="2400" dirty="0" smtClean="0"/>
              <a:t>Patient-centered care</a:t>
            </a:r>
          </a:p>
          <a:p>
            <a:pPr lvl="2"/>
            <a:r>
              <a:rPr lang="en-US" sz="2162" dirty="0" smtClean="0"/>
              <a:t>Enhanced communication </a:t>
            </a:r>
          </a:p>
          <a:p>
            <a:pPr lvl="2"/>
            <a:r>
              <a:rPr lang="en-US" sz="2162" dirty="0" smtClean="0"/>
              <a:t>Increased care coordination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Clinic, </a:t>
            </a:r>
            <a:r>
              <a:rPr lang="en-US" dirty="0" err="1"/>
              <a:t>Inc</a:t>
            </a:r>
            <a:r>
              <a:rPr lang="en-US" dirty="0"/>
              <a:t>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Data Sharing</a:t>
            </a:r>
          </a:p>
          <a:p>
            <a:r>
              <a:rPr lang="en-US" sz="2400" dirty="0" smtClean="0"/>
              <a:t>Ebola partnership</a:t>
            </a:r>
          </a:p>
          <a:p>
            <a:r>
              <a:rPr lang="en-US" sz="2400" dirty="0" smtClean="0"/>
              <a:t>Chronic disease management-shared care plans</a:t>
            </a:r>
          </a:p>
          <a:p>
            <a:r>
              <a:rPr lang="en-US" sz="2400" dirty="0" smtClean="0"/>
              <a:t>Facility expansion planned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840480"/>
          </a:xfrm>
        </p:spPr>
        <p:txBody>
          <a:bodyPr>
            <a:normAutofit fontScale="92500" lnSpcReduction="10000"/>
          </a:bodyPr>
          <a:lstStyle/>
          <a:p>
            <a:r>
              <a:rPr lang="en-US" sz="2811" dirty="0" smtClean="0"/>
              <a:t>Senior Peer Health Advocate</a:t>
            </a:r>
          </a:p>
          <a:p>
            <a:pPr lvl="1"/>
            <a:r>
              <a:rPr lang="en-US" sz="2400" dirty="0" smtClean="0"/>
              <a:t>October 30</a:t>
            </a:r>
            <a:r>
              <a:rPr lang="en-US" sz="2400" baseline="30000" dirty="0" smtClean="0"/>
              <a:t>th</a:t>
            </a:r>
          </a:p>
          <a:p>
            <a:pPr lvl="1"/>
            <a:r>
              <a:rPr lang="en-US" sz="2400" dirty="0" smtClean="0"/>
              <a:t>Volunteer based</a:t>
            </a:r>
            <a:endParaRPr lang="en-US" sz="2400" baseline="30000" dirty="0" smtClean="0"/>
          </a:p>
          <a:p>
            <a:pPr lvl="1"/>
            <a:r>
              <a:rPr lang="en-US" sz="2400" dirty="0" smtClean="0"/>
              <a:t>Leveraging community support</a:t>
            </a:r>
          </a:p>
          <a:p>
            <a:pPr lvl="1"/>
            <a:r>
              <a:rPr lang="en-US" sz="2400" dirty="0" smtClean="0"/>
              <a:t>50+ seniors matched</a:t>
            </a:r>
            <a:r>
              <a:rPr lang="en-US" dirty="0" smtClean="0"/>
              <a:t> </a:t>
            </a:r>
          </a:p>
          <a:p>
            <a:pPr lvl="2"/>
            <a:r>
              <a:rPr lang="en-US" sz="2162" dirty="0" smtClean="0"/>
              <a:t>Low Health Literacy</a:t>
            </a:r>
          </a:p>
          <a:p>
            <a:pPr lvl="2"/>
            <a:r>
              <a:rPr lang="en-US" sz="2162" dirty="0" smtClean="0"/>
              <a:t>Risk for Poor Health Outcomes</a:t>
            </a:r>
          </a:p>
          <a:p>
            <a:pPr lvl="2"/>
            <a:r>
              <a:rPr lang="en-US" sz="2162" dirty="0" smtClean="0"/>
              <a:t>Risk for unnecessary admissions</a:t>
            </a:r>
          </a:p>
          <a:p>
            <a:pPr lvl="2"/>
            <a:r>
              <a:rPr lang="en-US" sz="2162" dirty="0" smtClean="0"/>
              <a:t>Underserved populations</a:t>
            </a:r>
            <a:endParaRPr lang="en-US" sz="2162" dirty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5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Care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90-day program</a:t>
            </a:r>
          </a:p>
          <a:p>
            <a:r>
              <a:rPr lang="en-US" sz="2600" dirty="0" smtClean="0"/>
              <a:t>Initial visit in the hospital-safe discharge</a:t>
            </a:r>
          </a:p>
          <a:p>
            <a:r>
              <a:rPr lang="en-US" sz="2600" dirty="0" smtClean="0"/>
              <a:t>Home visit</a:t>
            </a:r>
          </a:p>
          <a:p>
            <a:r>
              <a:rPr lang="en-US" sz="2600" dirty="0" smtClean="0"/>
              <a:t>Weekly calls for 1 month</a:t>
            </a:r>
          </a:p>
          <a:p>
            <a:r>
              <a:rPr lang="en-US" sz="2600" dirty="0" smtClean="0"/>
              <a:t>Monthly calls for 2 months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Care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600" dirty="0" smtClean="0"/>
              <a:t>Safe Discharge Hospital Visits</a:t>
            </a:r>
          </a:p>
          <a:p>
            <a:pPr lvl="1"/>
            <a:r>
              <a:rPr lang="en-US" sz="2400" dirty="0" smtClean="0"/>
              <a:t>New safe discharge checklist</a:t>
            </a:r>
          </a:p>
          <a:p>
            <a:pPr lvl="2"/>
            <a:r>
              <a:rPr lang="en-US" sz="2200" dirty="0" smtClean="0"/>
              <a:t>Multidisciplinary effort</a:t>
            </a:r>
          </a:p>
          <a:p>
            <a:pPr lvl="1"/>
            <a:r>
              <a:rPr lang="en-US" sz="2400" dirty="0" smtClean="0"/>
              <a:t>Ensuring patient understands all instructions</a:t>
            </a:r>
          </a:p>
          <a:p>
            <a:pPr lvl="1"/>
            <a:r>
              <a:rPr lang="en-US" sz="2400" dirty="0" smtClean="0"/>
              <a:t>Ensuring patient has needed equipment or resources to obtain upon discharge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Care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600" dirty="0" smtClean="0"/>
              <a:t>Transitional Care Home Visits</a:t>
            </a:r>
          </a:p>
          <a:p>
            <a:pPr lvl="1"/>
            <a:r>
              <a:rPr lang="en-US" sz="2400" dirty="0" smtClean="0"/>
              <a:t>“5 Pillars”</a:t>
            </a:r>
          </a:p>
          <a:p>
            <a:pPr lvl="2"/>
            <a:r>
              <a:rPr lang="en-US" sz="2000" dirty="0" smtClean="0"/>
              <a:t>Medication Reconciliation</a:t>
            </a:r>
            <a:endParaRPr lang="en-US" dirty="0" smtClean="0"/>
          </a:p>
          <a:p>
            <a:pPr lvl="2"/>
            <a:r>
              <a:rPr lang="en-US" sz="2000" dirty="0" smtClean="0"/>
              <a:t>Follow Up Appointment within 7 days of D/C</a:t>
            </a:r>
          </a:p>
          <a:p>
            <a:pPr lvl="2"/>
            <a:r>
              <a:rPr lang="en-US" sz="2000" dirty="0" smtClean="0"/>
              <a:t>Personal Health Record</a:t>
            </a:r>
          </a:p>
          <a:p>
            <a:pPr lvl="2"/>
            <a:r>
              <a:rPr lang="en-US" sz="2000" dirty="0" smtClean="0"/>
              <a:t>Red Flags/Disease Management Understanding</a:t>
            </a:r>
          </a:p>
          <a:p>
            <a:pPr lvl="2"/>
            <a:r>
              <a:rPr lang="en-US" sz="2000" dirty="0" smtClean="0"/>
              <a:t>Home Safety Check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5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Care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600" dirty="0" smtClean="0"/>
              <a:t>Success stories already</a:t>
            </a:r>
          </a:p>
          <a:p>
            <a:pPr lvl="1"/>
            <a:r>
              <a:rPr lang="en-US" sz="2400" dirty="0" smtClean="0"/>
              <a:t>Follow up changed from 14 days to 7; transportation arranged to get to the patient’s PCP</a:t>
            </a:r>
          </a:p>
          <a:p>
            <a:pPr lvl="1"/>
            <a:r>
              <a:rPr lang="en-US" sz="2400" dirty="0" smtClean="0"/>
              <a:t>Patient out of glucose test strips; had 2 bottles of medications that she was taking that were expired; 1 bottle that was discontinued months ago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EMS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600" dirty="0" smtClean="0"/>
              <a:t>Grant obtained through Community Reinvestment Act</a:t>
            </a:r>
          </a:p>
          <a:p>
            <a:pPr lvl="1"/>
            <a:r>
              <a:rPr lang="en-US" sz="2600" dirty="0" smtClean="0"/>
              <a:t>Partnership with:</a:t>
            </a:r>
          </a:p>
          <a:p>
            <a:pPr lvl="2"/>
            <a:r>
              <a:rPr lang="en-US" sz="2400" dirty="0" smtClean="0"/>
              <a:t>Montgomery County EMS</a:t>
            </a:r>
          </a:p>
          <a:p>
            <a:pPr lvl="2"/>
            <a:r>
              <a:rPr lang="en-US" sz="2400" dirty="0" smtClean="0"/>
              <a:t>Long Branch Enterprise </a:t>
            </a:r>
          </a:p>
          <a:p>
            <a:pPr lvl="2"/>
            <a:r>
              <a:rPr lang="en-US" sz="2400" dirty="0" smtClean="0"/>
              <a:t>H.E.A.L.T.H. partners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11F-D925-4E76-966B-9729BEEED53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8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A3C55BACFE3C44A420786DE287DB81" ma:contentTypeVersion="9" ma:contentTypeDescription="Create a new document." ma:contentTypeScope="" ma:versionID="a1f22e13b404c77b079077e1a5bfb42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00d6e856316b04bbfd8642c332e56b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ABD71A-5EAC-4E6B-A0B6-DA25011D370F}"/>
</file>

<file path=customXml/itemProps2.xml><?xml version="1.0" encoding="utf-8"?>
<ds:datastoreItem xmlns:ds="http://schemas.openxmlformats.org/officeDocument/2006/customXml" ds:itemID="{DC1573E3-431D-4819-8E49-49341315B9BF}"/>
</file>

<file path=customXml/itemProps3.xml><?xml version="1.0" encoding="utf-8"?>
<ds:datastoreItem xmlns:ds="http://schemas.openxmlformats.org/officeDocument/2006/customXml" ds:itemID="{03B2294D-C795-4213-94D6-9E8C71FD1B48}"/>
</file>

<file path=customXml/itemProps4.xml><?xml version="1.0" encoding="utf-8"?>
<ds:datastoreItem xmlns:ds="http://schemas.openxmlformats.org/officeDocument/2006/customXml" ds:itemID="{DC1573E3-431D-4819-8E49-49341315B9BF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333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Georgia</vt:lpstr>
      <vt:lpstr>Trebuchet MS</vt:lpstr>
      <vt:lpstr>Slipstream</vt:lpstr>
      <vt:lpstr>Population Health at Washington Adventist Hospital </vt:lpstr>
      <vt:lpstr>Community Clinic, Inc Partnership </vt:lpstr>
      <vt:lpstr>Community Clinic, Inc Partnership</vt:lpstr>
      <vt:lpstr>SPA Program</vt:lpstr>
      <vt:lpstr>Transitional Care Program</vt:lpstr>
      <vt:lpstr>Transitional Care Program </vt:lpstr>
      <vt:lpstr>Transitional Care Program</vt:lpstr>
      <vt:lpstr>Transitional Care Program</vt:lpstr>
      <vt:lpstr>EMS Partnership</vt:lpstr>
      <vt:lpstr>EMS Partnership</vt:lpstr>
      <vt:lpstr>EMS Partnership</vt:lpstr>
    </vt:vector>
  </TitlesOfParts>
  <Company>AHC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Health</dc:title>
  <dc:creator>Zachary Goodling</dc:creator>
  <cp:lastModifiedBy>Edith Budd</cp:lastModifiedBy>
  <cp:revision>9</cp:revision>
  <dcterms:created xsi:type="dcterms:W3CDTF">2014-10-27T18:13:34Z</dcterms:created>
  <dcterms:modified xsi:type="dcterms:W3CDTF">2014-10-27T19:53:35Z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0x010100C1A3C55BACFE3C44A420786DE287DB81</vt:lpwstr>
  </property>
  <property fmtid="{D5CDD505-2E9C-101B-9397-08002B2CF9AE}" pid="3" name="_dlc_DocIdItemGuid">
    <vt:lpwstr>311936ae-84eb-40be-9686-9c32323c0257</vt:lpwstr>
  </property>
</Properties>
</file>