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6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67" r:id="rId5"/>
    <p:sldId id="259" r:id="rId6"/>
    <p:sldId id="261" r:id="rId7"/>
    <p:sldId id="260" r:id="rId8"/>
    <p:sldId id="263" r:id="rId9"/>
    <p:sldId id="265" r:id="rId10"/>
    <p:sldId id="266" r:id="rId11"/>
    <p:sldId id="262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8" autoAdjust="0"/>
    <p:restoredTop sz="94751" autoAdjust="0"/>
  </p:normalViewPr>
  <p:slideViewPr>
    <p:cSldViewPr>
      <p:cViewPr varScale="1">
        <p:scale>
          <a:sx n="74" d="100"/>
          <a:sy n="74" d="100"/>
        </p:scale>
        <p:origin x="-40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customXml" Target="../customXml/item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9FCD502-55E4-4260-B076-0B0A2E49EE52}" type="datetimeFigureOut">
              <a:rPr lang="en-US"/>
              <a:pPr>
                <a:defRPr/>
              </a:pPr>
              <a:t>9/20/2012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6C8A9CE-399A-4B96-82AD-1804FA6802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In Canada, all home births are registered with a hospital L &amp; D, so that they are aware of that mother/baby couplet, should transfer be necessary</a:t>
            </a:r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088E293-4460-4CB1-A23C-FA6C1C36FC4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75936-6B6E-425F-BCBE-646767799A7C}" type="datetimeFigureOut">
              <a:rPr lang="en-US"/>
              <a:pPr>
                <a:defRPr/>
              </a:pPr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A7529C-CD6A-4D9E-B749-DF39D55363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32C05-D66E-4A26-AA9B-1E21FD3E9237}" type="datetimeFigureOut">
              <a:rPr lang="en-US"/>
              <a:pPr>
                <a:defRPr/>
              </a:pPr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F3D51D-719E-48BE-9177-B15AB728E2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C05AB-4F33-4E5C-A9FD-8BCEFBFF500D}" type="datetimeFigureOut">
              <a:rPr lang="en-US"/>
              <a:pPr>
                <a:defRPr/>
              </a:pPr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0245D-5411-428A-A7A4-F9F5766E95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0A9D5-FE94-4571-A797-CDAB78F2FBB1}" type="datetimeFigureOut">
              <a:rPr lang="en-US"/>
              <a:pPr>
                <a:defRPr/>
              </a:pPr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7BB8D-E896-44CC-85F1-0DA8FC871A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980D70-2430-42B9-8405-B2907E17A9D9}" type="datetimeFigureOut">
              <a:rPr lang="en-US"/>
              <a:pPr>
                <a:defRPr/>
              </a:pPr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3795B-345E-48B1-A021-59C0DB52DF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89B76-F8CA-4F1B-A6C5-CF805510CA24}" type="datetimeFigureOut">
              <a:rPr lang="en-US"/>
              <a:pPr>
                <a:defRPr/>
              </a:pPr>
              <a:t>9/20/2012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E07726-C5FD-4366-8366-C1A202F845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BFC3D-0BAF-4A40-9024-3F82477B1E76}" type="datetimeFigureOut">
              <a:rPr lang="en-US"/>
              <a:pPr>
                <a:defRPr/>
              </a:pPr>
              <a:t>9/20/2012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3661F-B433-4595-9A73-F04C15095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0744A-94D8-4ED1-A699-CD5A2658554D}" type="datetimeFigureOut">
              <a:rPr lang="en-US"/>
              <a:pPr>
                <a:defRPr/>
              </a:pPr>
              <a:t>9/20/2012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641B3C-EF07-4671-A292-5F1AE939C1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69D32D-CE24-4880-9963-E2E22802A673}" type="datetimeFigureOut">
              <a:rPr lang="en-US"/>
              <a:pPr>
                <a:defRPr/>
              </a:pPr>
              <a:t>9/20/2012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DAFF58-7A02-4A34-8D6A-92628B5B99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E32D7-5AFB-4199-A206-2511788DE988}" type="datetimeFigureOut">
              <a:rPr lang="en-US"/>
              <a:pPr>
                <a:defRPr/>
              </a:pPr>
              <a:t>9/20/2012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627F5-C8AE-4E18-B6D2-329C8AF0CE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6AE18-43FB-4406-8937-0280C1B7F4E6}" type="datetimeFigureOut">
              <a:rPr lang="en-US"/>
              <a:pPr>
                <a:defRPr/>
              </a:pPr>
              <a:t>9/20/2012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58F25-A265-4314-A6F4-FEDECD86A1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E051223-51AE-4F37-A858-2758147A8E3F}" type="datetimeFigureOut">
              <a:rPr lang="en-US"/>
              <a:pPr>
                <a:defRPr/>
              </a:pPr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1484608-9E2C-432C-A80F-B0A7CE9596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Considerations for the Neonate Delivered at Home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Susan J Dulkerian, MD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Director of Nurseries, Mercy Medical Center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Fetus and Newborn 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</a:rPr>
              <a:t>Subcommitee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 Chair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AAP, Maryland Chapter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Congenital Cyanotic Heart Disease Screening (CCHD)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As of September 1, 2012 all neonates should be screened for CCHD at 24-48 hours</a:t>
            </a:r>
          </a:p>
          <a:p>
            <a:r>
              <a:rPr lang="en-US" smtClean="0"/>
              <a:t>Those who do not pass screen will need further evaluation and an echocardiogram as soon as possible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Transition of Care	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Follow up pediatric provider should receive a summary of infant’s history and neonatal course</a:t>
            </a:r>
          </a:p>
          <a:p>
            <a:r>
              <a:rPr lang="en-US" smtClean="0"/>
              <a:t>Arrange for reevaluation within 24-48 hours by a pediatric provider </a:t>
            </a:r>
          </a:p>
          <a:p>
            <a:r>
              <a:rPr lang="en-US" smtClean="0"/>
              <a:t>Follow up assessment for hyperbilirubinemia and level if clinically indicated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State of Maryland Infant Mortality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Several years ago, rate was significantly higher than the national average.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Many state-wide initiatives have been made-&gt; with resultant significant decrease in mortality and improved safety and quality of care is delivered to neonates throughout the state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Mortality rate at 6.7/1000 in 2010 &amp; 2011 – lowest in recorded history of stats in MD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Neonatal Care in the </a:t>
            </a:r>
            <a:br>
              <a:rPr lang="en-US" dirty="0" smtClean="0"/>
            </a:br>
            <a:r>
              <a:rPr lang="en-US" dirty="0" err="1" smtClean="0"/>
              <a:t>Peripartum</a:t>
            </a:r>
            <a:r>
              <a:rPr lang="en-US" dirty="0" smtClean="0"/>
              <a:t> period</a:t>
            </a:r>
            <a:endParaRPr lang="en-US" dirty="0"/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Care as outlined in the </a:t>
            </a:r>
            <a:r>
              <a:rPr lang="en-US" i="1" smtClean="0"/>
              <a:t>Guidelines of Perinatal Care, Sixth Edition</a:t>
            </a:r>
          </a:p>
          <a:p>
            <a:r>
              <a:rPr lang="en-US" smtClean="0"/>
              <a:t>NRP expertise and equipment</a:t>
            </a:r>
          </a:p>
          <a:p>
            <a:r>
              <a:rPr lang="en-US" smtClean="0"/>
              <a:t>Transition of Care of the acute infant</a:t>
            </a:r>
          </a:p>
          <a:p>
            <a:r>
              <a:rPr lang="en-US" smtClean="0"/>
              <a:t>Newborn Screening</a:t>
            </a:r>
          </a:p>
          <a:p>
            <a:r>
              <a:rPr lang="en-US" smtClean="0"/>
              <a:t>Bilirubin screening and follow-up</a:t>
            </a:r>
          </a:p>
          <a:p>
            <a:r>
              <a:rPr lang="en-US" smtClean="0"/>
              <a:t>Follow up care</a:t>
            </a:r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Neonatal Care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Care delivered to a neonate should be the same, independent of the delivery site.</a:t>
            </a:r>
          </a:p>
          <a:p>
            <a:r>
              <a:rPr lang="en-US" smtClean="0"/>
              <a:t>Care should be as outlined in guidelines, and should take into consideration: mother’s history, the labor and delivery history, and the neonatal exam and course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Neonatal Transition and Resuscitation</a:t>
            </a:r>
            <a:endParaRPr lang="en-US" dirty="0"/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Birth is usually a benign and natural event</a:t>
            </a:r>
          </a:p>
          <a:p>
            <a:r>
              <a:rPr lang="en-US" smtClean="0"/>
              <a:t>10% of all deliveries will require some assistance of the normal transition to exteruterine life</a:t>
            </a:r>
          </a:p>
          <a:p>
            <a:r>
              <a:rPr lang="en-US" smtClean="0"/>
              <a:t>Neonatal Resuscitation Program (NRP) Guidelines</a:t>
            </a:r>
          </a:p>
          <a:p>
            <a:pPr>
              <a:buFont typeface="Arial" charset="0"/>
              <a:buNone/>
            </a:pPr>
            <a:r>
              <a:rPr lang="en-US" smtClean="0"/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NRP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One person present at the delivery whose sole responsibility is to care for the infant, </a:t>
            </a:r>
            <a:r>
              <a:rPr lang="en-US" i="1" smtClean="0"/>
              <a:t>and</a:t>
            </a:r>
            <a:r>
              <a:rPr lang="en-US" smtClean="0"/>
              <a:t> who can perform neonatal resuscitation, including intubation</a:t>
            </a:r>
          </a:p>
          <a:p>
            <a:r>
              <a:rPr lang="en-US" smtClean="0"/>
              <a:t>Appropriate neonatal equipment should be immediately available for all deliveries</a:t>
            </a:r>
          </a:p>
          <a:p>
            <a:pPr>
              <a:buFont typeface="Arial" charset="0"/>
              <a:buNone/>
            </a:pPr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Neonatal Transition and Resuscitation</a:t>
            </a:r>
            <a:endParaRPr lang="en-US" dirty="0"/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smtClean="0"/>
              <a:t>Prior</a:t>
            </a:r>
            <a:r>
              <a:rPr lang="en-US" smtClean="0"/>
              <a:t> arrangements should be made between the midwife provider and the accepting facility/providers, in the event that transfer is necessary</a:t>
            </a:r>
          </a:p>
          <a:p>
            <a:r>
              <a:rPr lang="en-US" smtClean="0"/>
              <a:t>Assure complete and accurate transition of care to accepting pediatric provider</a:t>
            </a:r>
          </a:p>
          <a:p>
            <a:r>
              <a:rPr lang="en-US" smtClean="0"/>
              <a:t>Prior arrangements for transport, if needed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Immediate Neonatal Care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Assess for risk factors for </a:t>
            </a:r>
            <a:r>
              <a:rPr lang="en-US" u="sng" dirty="0" smtClean="0"/>
              <a:t>hypoglycemia</a:t>
            </a:r>
            <a:r>
              <a:rPr lang="en-US" dirty="0" smtClean="0"/>
              <a:t>, screen if indicated. If persistent, transport should be arranged for ongoing monitoring and treatment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Cord blood type and Coombs should be sent in all RH negative moms, </a:t>
            </a:r>
            <a:r>
              <a:rPr lang="en-US" dirty="0" err="1" smtClean="0"/>
              <a:t>bilirubin</a:t>
            </a:r>
            <a:r>
              <a:rPr lang="en-US" dirty="0" smtClean="0"/>
              <a:t> level as clinically indicated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Consider evaluation of infants born to O+ moms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u="sng" dirty="0" smtClean="0"/>
              <a:t>Intramuscular </a:t>
            </a:r>
            <a:r>
              <a:rPr lang="en-US" u="sng" dirty="0" err="1" smtClean="0"/>
              <a:t>Vit</a:t>
            </a:r>
            <a:r>
              <a:rPr lang="en-US" u="sng" dirty="0" smtClean="0"/>
              <a:t> K- </a:t>
            </a:r>
            <a:r>
              <a:rPr lang="en-US" dirty="0" smtClean="0"/>
              <a:t>studies show that oral vitamin K is not well absorbed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Newborn Screening		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Metabolic screening- done at 24 hours after initiation of feeds- screens for inborn errors of metabolism which are life-threatening if missed; hypothyroidism, sickle cell disease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Hearing screening- every neonate should be screened for congenital hearing loss (intervention works!)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Congenital Cyanotic Heart Disease Screening (CCHD)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40E2F603072CF4088BDF0E7B0EB219A" ma:contentTypeVersion="11" ma:contentTypeDescription="Create a new document." ma:contentTypeScope="" ma:versionID="0979ac12af20f5bfafb7043759ff23b5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e00d6e856316b04bbfd8642c332e56b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 ma:readOnly="false">
      <xsd:simpleType>
        <xsd:restriction base="dms:Unknown"/>
      </xsd:simpleType>
    </xsd:element>
    <xsd:element name="PublishingExpirationDate" ma:index="5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5C53F36-2D68-4925-8398-67FC73915EB7}"/>
</file>

<file path=customXml/itemProps2.xml><?xml version="1.0" encoding="utf-8"?>
<ds:datastoreItem xmlns:ds="http://schemas.openxmlformats.org/officeDocument/2006/customXml" ds:itemID="{F1E50367-3704-427D-9FE6-E8B6F3EBF4BC}"/>
</file>

<file path=customXml/itemProps3.xml><?xml version="1.0" encoding="utf-8"?>
<ds:datastoreItem xmlns:ds="http://schemas.openxmlformats.org/officeDocument/2006/customXml" ds:itemID="{1C26197A-A055-4AF9-91DD-CCD4E9F05E3E}"/>
</file>

<file path=customXml/itemProps4.xml><?xml version="1.0" encoding="utf-8"?>
<ds:datastoreItem xmlns:ds="http://schemas.openxmlformats.org/officeDocument/2006/customXml" ds:itemID="{67F35C02-6A57-4ADA-B005-8329D90884B9}"/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476</Words>
  <Application>Microsoft Office PowerPoint</Application>
  <PresentationFormat>On-screen Show (4:3)</PresentationFormat>
  <Paragraphs>49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Calibri</vt:lpstr>
      <vt:lpstr>Arial</vt:lpstr>
      <vt:lpstr>Office Theme</vt:lpstr>
      <vt:lpstr>Considerations for the Neonate Delivered at Home</vt:lpstr>
      <vt:lpstr>State of Maryland Infant Mortality</vt:lpstr>
      <vt:lpstr>Neonatal Care in the  Peripartum period</vt:lpstr>
      <vt:lpstr>Neonatal Care</vt:lpstr>
      <vt:lpstr>Neonatal Transition and Resuscitation</vt:lpstr>
      <vt:lpstr>NRP</vt:lpstr>
      <vt:lpstr>Neonatal Transition and Resuscitation</vt:lpstr>
      <vt:lpstr>Immediate Neonatal Care </vt:lpstr>
      <vt:lpstr>Newborn Screening  </vt:lpstr>
      <vt:lpstr> Congenital Cyanotic Heart Disease Screening (CCHD) </vt:lpstr>
      <vt:lpstr>Transition of Care </vt:lpstr>
    </vt:vector>
  </TitlesOfParts>
  <Company>Mercy Health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Considerations for the Neonate Delivered at Home</dc:title>
  <dc:creator>sdulkerian</dc:creator>
  <cp:lastModifiedBy>mdwyer</cp:lastModifiedBy>
  <cp:revision>11</cp:revision>
  <dcterms:created xsi:type="dcterms:W3CDTF">2012-09-19T16:29:11Z</dcterms:created>
  <dcterms:modified xsi:type="dcterms:W3CDTF">2012-09-20T15:41:05Z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0x010100A40E2F603072CF4088BDF0E7B0EB219A</vt:lpwstr>
  </property>
  <property fmtid="{D5CDD505-2E9C-101B-9397-08002B2CF9AE}" pid="3" name="_dlc_DocIdItemGuid">
    <vt:lpwstr>c092a658-631c-4266-874a-01e76018b2f9</vt:lpwstr>
  </property>
  <property fmtid="{D5CDD505-2E9C-101B-9397-08002B2CF9AE}" pid="4" name="Order">
    <vt:r8>2900</vt:r8>
  </property>
  <property fmtid="{D5CDD505-2E9C-101B-9397-08002B2CF9AE}" pid="5" name="TemplateUrl">
    <vt:lpwstr/>
  </property>
  <property fmtid="{D5CDD505-2E9C-101B-9397-08002B2CF9AE}" pid="6" name="xd_Signature">
    <vt:bool>false</vt:bool>
  </property>
  <property fmtid="{D5CDD505-2E9C-101B-9397-08002B2CF9AE}" pid="7" name="xd_ProgID">
    <vt:lpwstr/>
  </property>
  <property fmtid="{D5CDD505-2E9C-101B-9397-08002B2CF9AE}" pid="8" name="_SourceUrl">
    <vt:lpwstr/>
  </property>
  <property fmtid="{D5CDD505-2E9C-101B-9397-08002B2CF9AE}" pid="9" name="_SharedFileIndex">
    <vt:lpwstr/>
  </property>
</Properties>
</file>