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21.xml" ContentType="application/vnd.openxmlformats-officedocument.presentationml.notesSlide+xml"/>
  <Override PartName="/ppt/notesSlides/notesSlide26.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7"/>
  </p:notesMasterIdLst>
  <p:sldIdLst>
    <p:sldId id="256" r:id="rId2"/>
    <p:sldId id="261" r:id="rId3"/>
    <p:sldId id="277" r:id="rId4"/>
    <p:sldId id="258" r:id="rId5"/>
    <p:sldId id="262" r:id="rId6"/>
    <p:sldId id="279" r:id="rId7"/>
    <p:sldId id="278" r:id="rId8"/>
    <p:sldId id="281" r:id="rId9"/>
    <p:sldId id="287" r:id="rId10"/>
    <p:sldId id="289" r:id="rId11"/>
    <p:sldId id="282" r:id="rId12"/>
    <p:sldId id="280" r:id="rId13"/>
    <p:sldId id="260" r:id="rId14"/>
    <p:sldId id="265" r:id="rId15"/>
    <p:sldId id="263" r:id="rId16"/>
    <p:sldId id="266" r:id="rId17"/>
    <p:sldId id="267" r:id="rId18"/>
    <p:sldId id="272" r:id="rId19"/>
    <p:sldId id="271" r:id="rId20"/>
    <p:sldId id="273" r:id="rId21"/>
    <p:sldId id="274" r:id="rId22"/>
    <p:sldId id="270" r:id="rId23"/>
    <p:sldId id="268" r:id="rId24"/>
    <p:sldId id="269" r:id="rId25"/>
    <p:sldId id="283" r:id="rId26"/>
    <p:sldId id="275" r:id="rId27"/>
    <p:sldId id="288" r:id="rId28"/>
    <p:sldId id="284" r:id="rId29"/>
    <p:sldId id="290" r:id="rId30"/>
    <p:sldId id="291" r:id="rId31"/>
    <p:sldId id="294" r:id="rId32"/>
    <p:sldId id="293" r:id="rId33"/>
    <p:sldId id="285" r:id="rId34"/>
    <p:sldId id="286" r:id="rId35"/>
    <p:sldId id="276" r:id="rId3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81935" autoAdjust="0"/>
  </p:normalViewPr>
  <p:slideViewPr>
    <p:cSldViewPr>
      <p:cViewPr varScale="1">
        <p:scale>
          <a:sx n="98" d="100"/>
          <a:sy n="98" d="100"/>
        </p:scale>
        <p:origin x="1164" y="78"/>
      </p:cViewPr>
      <p:guideLst>
        <p:guide orient="horz" pos="1620"/>
        <p:guide pos="2880"/>
      </p:guideLst>
    </p:cSldViewPr>
  </p:slideViewPr>
  <p:outlineViewPr>
    <p:cViewPr>
      <p:scale>
        <a:sx n="33" d="100"/>
        <a:sy n="33" d="100"/>
      </p:scale>
      <p:origin x="5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20" Type="http://schemas.openxmlformats.org/officeDocument/2006/relationships/slide" Target="slides/slide19.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45"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342872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IFB – min </a:t>
            </a:r>
            <a:r>
              <a:rPr lang="en-US" dirty="0" err="1"/>
              <a:t>quals</a:t>
            </a:r>
            <a:r>
              <a:rPr lang="en-US" dirty="0"/>
              <a:t> section of IFB very important</a:t>
            </a:r>
          </a:p>
          <a:p>
            <a:pPr lvl="0">
              <a:spcBef>
                <a:spcPts val="0"/>
              </a:spcBef>
              <a:buNone/>
            </a:pPr>
            <a:r>
              <a:rPr lang="en-US" dirty="0"/>
              <a:t>RFP – Discretionary</a:t>
            </a:r>
            <a:r>
              <a:rPr lang="en-US" baseline="0" dirty="0"/>
              <a:t> choice; financial and technical usually given equal weight</a:t>
            </a:r>
          </a:p>
          <a:p>
            <a:pPr lvl="0">
              <a:spcBef>
                <a:spcPts val="0"/>
              </a:spcBef>
              <a:buNone/>
            </a:pPr>
            <a:r>
              <a:rPr lang="en-US" baseline="0" dirty="0"/>
              <a:t>RFI – learning tool for MDH; no financial information to be included with submission; no guarantee that a solicitation will result from RFI</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It is the unit’s responsibility</a:t>
            </a:r>
            <a:r>
              <a:rPr lang="en-US" baseline="0" dirty="0"/>
              <a:t> to set the goal; PRG’s responsibility is to decide if that’s an achievable goal (higher or lower)</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Documents filled out</a:t>
            </a:r>
            <a:r>
              <a:rPr lang="en-US" baseline="0" dirty="0"/>
              <a:t> completely &amp; accurately</a:t>
            </a:r>
            <a:endParaRPr lang="en-US" dirty="0"/>
          </a:p>
          <a:p>
            <a:pPr lvl="0">
              <a:spcBef>
                <a:spcPts val="0"/>
              </a:spcBef>
              <a:buNone/>
            </a:pPr>
            <a:r>
              <a:rPr lang="en-US" dirty="0"/>
              <a:t>SOW</a:t>
            </a:r>
            <a:r>
              <a:rPr lang="en-US" baseline="0" dirty="0"/>
              <a:t> important to assist PRG members in understanding the purpose of the contract</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Ex: IT – AA Woman prime may not count 15%; must choose</a:t>
            </a:r>
            <a:r>
              <a:rPr lang="en-US" baseline="0" dirty="0"/>
              <a:t> one subgroup</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NAICS</a:t>
            </a:r>
            <a:r>
              <a:rPr lang="en-US" baseline="0" dirty="0"/>
              <a:t> codes are important for keyword searches; MBEs are encouraged to register for as many NAICS codes as possible in order to expand their opportunities</a:t>
            </a: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MBEs/VSBEs who are currently</a:t>
            </a:r>
            <a:r>
              <a:rPr lang="en-US" baseline="0" dirty="0"/>
              <a:t> in the process of registration may NOT be used as subcontractors</a:t>
            </a: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Non-curable:</a:t>
            </a:r>
            <a:r>
              <a:rPr lang="en-US" baseline="0" dirty="0"/>
              <a:t> MBE prime listing themselves as the subcontractor, sub performing work that they’re not registered to do (NAISC codes)</a:t>
            </a: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Percentage</a:t>
            </a:r>
            <a:r>
              <a:rPr lang="en-US" baseline="0" dirty="0"/>
              <a:t>: Entry is NOT total percentage of the goal; curable error</a:t>
            </a: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Good faith effort</a:t>
            </a:r>
            <a:r>
              <a:rPr lang="en-US" baseline="0" dirty="0"/>
              <a:t> docs must be submitted within 10 days of after notice of apparent awardee</a:t>
            </a:r>
          </a:p>
          <a:p>
            <a:pPr lvl="0">
              <a:spcBef>
                <a:spcPts val="0"/>
              </a:spcBef>
              <a:buNone/>
            </a:pPr>
            <a:r>
              <a:rPr lang="en-US" dirty="0"/>
              <a:t>Ex:</a:t>
            </a:r>
            <a:r>
              <a:rPr lang="en-US" baseline="0" dirty="0"/>
              <a:t> </a:t>
            </a:r>
            <a:r>
              <a:rPr lang="en-US" baseline="0" dirty="0" err="1"/>
              <a:t>Turlington</a:t>
            </a:r>
            <a:r>
              <a:rPr lang="en-US" baseline="0" dirty="0"/>
              <a:t> contract – contacted subs before award, did not negotiate with subs who were qualified and interested, told subs their bids were too high after he was apparent awardee</a:t>
            </a: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Mandate:</a:t>
            </a:r>
            <a:r>
              <a:rPr lang="en-US" baseline="0" dirty="0"/>
              <a:t> MDH must designate 15% of total procurement to SBR</a:t>
            </a:r>
          </a:p>
          <a:p>
            <a:pPr lvl="0">
              <a:spcBef>
                <a:spcPts val="0"/>
              </a:spcBef>
              <a:buNone/>
            </a:pPr>
            <a:r>
              <a:rPr lang="en-US" baseline="0" dirty="0"/>
              <a:t>Goal: What MDH is attempting to achieve</a:t>
            </a:r>
          </a:p>
          <a:p>
            <a:pPr lvl="0">
              <a:spcBef>
                <a:spcPts val="0"/>
              </a:spcBef>
              <a:buNone/>
            </a:pPr>
            <a:endParaRPr lang="en-US" baseline="0" dirty="0"/>
          </a:p>
          <a:p>
            <a:pPr lvl="0">
              <a:spcBef>
                <a:spcPts val="0"/>
              </a:spcBef>
              <a:buNone/>
            </a:pPr>
            <a:r>
              <a:rPr lang="en-US" baseline="0" dirty="0"/>
              <a:t>Encourage &gt;$50k ➝ direct solicitation of MBEs</a:t>
            </a: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Example:</a:t>
            </a:r>
            <a:r>
              <a:rPr lang="en-US" baseline="0" dirty="0"/>
              <a:t> late delivery of item - corrective action is directing the contractor to provide delivery by a certain date; MBE example: payment reports not received on monthly basis; not on track to meet goal; these letters come from the procurement officer with input from MBE liaison</a:t>
            </a: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All dollar amounts</a:t>
            </a:r>
            <a:r>
              <a:rPr lang="en-US" baseline="0" dirty="0"/>
              <a:t> are on contract-by-contract basis; ex: contract termination/canceling – difference between the dollar value of the MBE participation commitment and the dollar value of the actual work performed.</a:t>
            </a:r>
          </a:p>
          <a:p>
            <a:pPr lvl="0">
              <a:spcBef>
                <a:spcPts val="0"/>
              </a:spcBef>
              <a:buNone/>
            </a:pPr>
            <a:r>
              <a:rPr lang="en-US" baseline="0" dirty="0"/>
              <a:t>Ex: failure to meet goal – difference between the dollar value of the total MBE participation commitment and the MBE participation actually achieved</a:t>
            </a: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SBR Exemption</a:t>
            </a:r>
            <a:r>
              <a:rPr lang="en-US" baseline="0" dirty="0"/>
              <a:t> – cost of contract</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SBR Exemption</a:t>
            </a:r>
            <a:r>
              <a:rPr lang="en-US" baseline="0" dirty="0"/>
              <a:t> – large dollar amount, less than 3 qualified SBRs</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Less language in COMAR</a:t>
            </a:r>
            <a:r>
              <a:rPr lang="en-US" baseline="0" dirty="0"/>
              <a:t> regulating this program; follows MBE processes</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*subcontractable items not listed</a:t>
            </a:r>
            <a:r>
              <a:rPr lang="en-US" baseline="0" dirty="0"/>
              <a:t> in SOW (allows contractor choice); *Liaison attends only CFTs for contracts with goals</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NC:</a:t>
            </a:r>
            <a:r>
              <a:rPr lang="en-US" baseline="0" dirty="0"/>
              <a:t> </a:t>
            </a:r>
            <a:r>
              <a:rPr lang="en-US" baseline="0" dirty="0" err="1"/>
              <a:t>Rudolphs</a:t>
            </a:r>
            <a:r>
              <a:rPr lang="en-US" baseline="0" dirty="0"/>
              <a:t>, Language Line</a:t>
            </a:r>
          </a:p>
          <a:p>
            <a:pPr lvl="0">
              <a:spcBef>
                <a:spcPts val="0"/>
              </a:spcBef>
              <a:buNone/>
            </a:pPr>
            <a:r>
              <a:rPr lang="en-US" baseline="0" dirty="0"/>
              <a:t>SS: Proprietary software; Preferred Providers also considered SS</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Emergency: HVAC failure</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152400" y="462915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152400" y="462915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9143996" cy="5143500"/>
          </a:xfrm>
          <a:prstGeom prst="rect">
            <a:avLst/>
          </a:prstGeom>
          <a:noFill/>
          <a:ln w="9525" cap="flat" cmpd="sng">
            <a:solidFill>
              <a:srgbClr val="FFFFFF"/>
            </a:solidFill>
            <a:prstDash val="solid"/>
            <a:round/>
            <a:headEnd type="none" w="med" len="med"/>
            <a:tailEnd type="none" w="med" len="med"/>
          </a:ln>
        </p:spPr>
      </p:pic>
      <p:cxnSp>
        <p:nvCxnSpPr>
          <p:cNvPr id="55" name="Shape 55"/>
          <p:cNvCxnSpPr/>
          <p:nvPr/>
        </p:nvCxnSpPr>
        <p:spPr>
          <a:xfrm rot="10800000">
            <a:off x="956175" y="1383600"/>
            <a:ext cx="0" cy="1810800"/>
          </a:xfrm>
          <a:prstGeom prst="straightConnector1">
            <a:avLst/>
          </a:prstGeom>
          <a:noFill/>
          <a:ln w="19050" cap="flat" cmpd="sng">
            <a:solidFill>
              <a:srgbClr val="F3F3F3"/>
            </a:solidFill>
            <a:prstDash val="solid"/>
            <a:round/>
            <a:headEnd type="none" w="lg" len="lg"/>
            <a:tailEnd type="none" w="lg" len="lg"/>
          </a:ln>
        </p:spPr>
      </p:cxnSp>
      <p:cxnSp>
        <p:nvCxnSpPr>
          <p:cNvPr id="56" name="Shape 56"/>
          <p:cNvCxnSpPr/>
          <p:nvPr/>
        </p:nvCxnSpPr>
        <p:spPr>
          <a:xfrm rot="10800000">
            <a:off x="8304825" y="1383775"/>
            <a:ext cx="0" cy="1794000"/>
          </a:xfrm>
          <a:prstGeom prst="straightConnector1">
            <a:avLst/>
          </a:prstGeom>
          <a:noFill/>
          <a:ln w="19050" cap="flat" cmpd="sng">
            <a:solidFill>
              <a:srgbClr val="F3F3F3"/>
            </a:solidFill>
            <a:prstDash val="solid"/>
            <a:round/>
            <a:headEnd type="none" w="lg" len="lg"/>
            <a:tailEnd type="none" w="lg" len="lg"/>
          </a:ln>
        </p:spPr>
      </p:cxnSp>
      <p:cxnSp>
        <p:nvCxnSpPr>
          <p:cNvPr id="57" name="Shape 57"/>
          <p:cNvCxnSpPr/>
          <p:nvPr/>
        </p:nvCxnSpPr>
        <p:spPr>
          <a:xfrm>
            <a:off x="957223" y="1383600"/>
            <a:ext cx="7347600" cy="0"/>
          </a:xfrm>
          <a:prstGeom prst="straightConnector1">
            <a:avLst/>
          </a:prstGeom>
          <a:noFill/>
          <a:ln w="19050" cap="flat" cmpd="sng">
            <a:solidFill>
              <a:srgbClr val="F3F3F3"/>
            </a:solidFill>
            <a:prstDash val="solid"/>
            <a:round/>
            <a:headEnd type="none" w="lg" len="lg"/>
            <a:tailEnd type="none" w="lg" len="lg"/>
          </a:ln>
        </p:spPr>
      </p:cxnSp>
      <p:sp>
        <p:nvSpPr>
          <p:cNvPr id="58" name="Shape 58"/>
          <p:cNvSpPr txBox="1"/>
          <p:nvPr/>
        </p:nvSpPr>
        <p:spPr>
          <a:xfrm>
            <a:off x="1047600" y="1504950"/>
            <a:ext cx="7132200" cy="1141825"/>
          </a:xfrm>
          <a:prstGeom prst="rect">
            <a:avLst/>
          </a:prstGeom>
          <a:noFill/>
          <a:ln>
            <a:noFill/>
          </a:ln>
        </p:spPr>
        <p:txBody>
          <a:bodyPr lIns="91425" tIns="91425" rIns="91425" bIns="91425" anchor="t" anchorCtr="0">
            <a:noAutofit/>
          </a:bodyPr>
          <a:lstStyle/>
          <a:p>
            <a:pPr lvl="0" algn="ctr"/>
            <a:r>
              <a:rPr lang="en-US" sz="3200" b="1" dirty="0">
                <a:solidFill>
                  <a:srgbClr val="FFFFFF"/>
                </a:solidFill>
                <a:latin typeface="Georgia"/>
                <a:ea typeface="Georgia"/>
                <a:cs typeface="Georgia"/>
                <a:sym typeface="Georgia"/>
              </a:rPr>
              <a:t>MBE/VSBE/SBR </a:t>
            </a:r>
            <a:br>
              <a:rPr lang="en-US" sz="3200" b="1" dirty="0">
                <a:solidFill>
                  <a:srgbClr val="FFFFFF"/>
                </a:solidFill>
                <a:latin typeface="Georgia"/>
                <a:ea typeface="Georgia"/>
                <a:cs typeface="Georgia"/>
                <a:sym typeface="Georgia"/>
              </a:rPr>
            </a:br>
            <a:r>
              <a:rPr lang="en-US" sz="3200" b="1" dirty="0">
                <a:solidFill>
                  <a:srgbClr val="FFFFFF"/>
                </a:solidFill>
                <a:latin typeface="Georgia"/>
                <a:ea typeface="Georgia"/>
                <a:cs typeface="Georgia"/>
                <a:sym typeface="Georgia"/>
              </a:rPr>
              <a:t>Procurement Programs</a:t>
            </a:r>
            <a:endParaRPr lang="en" sz="3200" b="1" dirty="0">
              <a:solidFill>
                <a:srgbClr val="FFFFFF"/>
              </a:solidFill>
              <a:latin typeface="Georgia"/>
              <a:ea typeface="Georgia"/>
              <a:cs typeface="Georgia"/>
              <a:sym typeface="Georgia"/>
            </a:endParaRPr>
          </a:p>
        </p:txBody>
      </p:sp>
      <p:cxnSp>
        <p:nvCxnSpPr>
          <p:cNvPr id="59" name="Shape 59"/>
          <p:cNvCxnSpPr/>
          <p:nvPr/>
        </p:nvCxnSpPr>
        <p:spPr>
          <a:xfrm rot="10800000">
            <a:off x="8304819" y="3169500"/>
            <a:ext cx="0" cy="1179900"/>
          </a:xfrm>
          <a:prstGeom prst="straightConnector1">
            <a:avLst/>
          </a:prstGeom>
          <a:noFill/>
          <a:ln w="9525" cap="flat" cmpd="sng">
            <a:solidFill>
              <a:srgbClr val="980000"/>
            </a:solidFill>
            <a:prstDash val="solid"/>
            <a:round/>
            <a:headEnd type="none" w="lg" len="lg"/>
            <a:tailEnd type="none" w="lg" len="lg"/>
          </a:ln>
        </p:spPr>
      </p:cxnSp>
      <p:cxnSp>
        <p:nvCxnSpPr>
          <p:cNvPr id="60" name="Shape 60"/>
          <p:cNvCxnSpPr/>
          <p:nvPr/>
        </p:nvCxnSpPr>
        <p:spPr>
          <a:xfrm rot="10800000">
            <a:off x="956175" y="3176568"/>
            <a:ext cx="0" cy="1165800"/>
          </a:xfrm>
          <a:prstGeom prst="straightConnector1">
            <a:avLst/>
          </a:prstGeom>
          <a:noFill/>
          <a:ln w="9525" cap="flat" cmpd="sng">
            <a:solidFill>
              <a:srgbClr val="980000"/>
            </a:solidFill>
            <a:prstDash val="solid"/>
            <a:round/>
            <a:headEnd type="none" w="lg" len="lg"/>
            <a:tailEnd type="none" w="lg" len="lg"/>
          </a:ln>
        </p:spPr>
      </p:cxnSp>
      <p:cxnSp>
        <p:nvCxnSpPr>
          <p:cNvPr id="61" name="Shape 61"/>
          <p:cNvCxnSpPr/>
          <p:nvPr/>
        </p:nvCxnSpPr>
        <p:spPr>
          <a:xfrm>
            <a:off x="945125" y="4343060"/>
            <a:ext cx="7359900" cy="0"/>
          </a:xfrm>
          <a:prstGeom prst="straightConnector1">
            <a:avLst/>
          </a:prstGeom>
          <a:noFill/>
          <a:ln w="9525" cap="flat" cmpd="sng">
            <a:solidFill>
              <a:srgbClr val="980000"/>
            </a:solidFill>
            <a:prstDash val="solid"/>
            <a:round/>
            <a:headEnd type="none" w="lg" len="lg"/>
            <a:tailEnd type="none" w="lg" len="lg"/>
          </a:ln>
        </p:spPr>
      </p:cxnSp>
      <p:sp>
        <p:nvSpPr>
          <p:cNvPr id="62" name="Shape 62"/>
          <p:cNvSpPr txBox="1"/>
          <p:nvPr/>
        </p:nvSpPr>
        <p:spPr>
          <a:xfrm>
            <a:off x="1179900" y="3253525"/>
            <a:ext cx="6901200" cy="853200"/>
          </a:xfrm>
          <a:prstGeom prst="rect">
            <a:avLst/>
          </a:prstGeom>
          <a:noFill/>
          <a:ln>
            <a:noFill/>
          </a:ln>
        </p:spPr>
        <p:txBody>
          <a:bodyPr lIns="91425" tIns="91425" rIns="91425" bIns="91425" anchor="t" anchorCtr="0">
            <a:noAutofit/>
          </a:bodyPr>
          <a:lstStyle/>
          <a:p>
            <a:pPr lvl="0" algn="ctr" rtl="0">
              <a:spcBef>
                <a:spcPts val="0"/>
              </a:spcBef>
              <a:buNone/>
            </a:pPr>
            <a:r>
              <a:rPr lang="en" sz="1800" dirty="0">
                <a:solidFill>
                  <a:srgbClr val="980000"/>
                </a:solidFill>
                <a:latin typeface="Georgia"/>
                <a:ea typeface="Georgia"/>
                <a:cs typeface="Georgia"/>
                <a:sym typeface="Georgia"/>
              </a:rPr>
              <a:t>Janelle Robinson</a:t>
            </a:r>
          </a:p>
          <a:p>
            <a:pPr lvl="0" algn="ctr" rtl="0">
              <a:spcBef>
                <a:spcPts val="0"/>
              </a:spcBef>
              <a:buNone/>
            </a:pPr>
            <a:r>
              <a:rPr lang="en" sz="1800" dirty="0">
                <a:solidFill>
                  <a:srgbClr val="980000"/>
                </a:solidFill>
                <a:latin typeface="Georgia"/>
                <a:ea typeface="Georgia"/>
                <a:cs typeface="Georgia"/>
                <a:sym typeface="Georgia"/>
              </a:rPr>
              <a:t>Director, Minority Business Enterprise Program</a:t>
            </a:r>
          </a:p>
          <a:p>
            <a:pPr lvl="0" algn="ctr" rtl="0">
              <a:spcBef>
                <a:spcPts val="0"/>
              </a:spcBef>
              <a:buNone/>
            </a:pPr>
            <a:r>
              <a:rPr lang="en" sz="1800" dirty="0">
                <a:solidFill>
                  <a:srgbClr val="980000"/>
                </a:solidFill>
                <a:latin typeface="Georgia"/>
                <a:ea typeface="Georgia"/>
                <a:cs typeface="Georgia"/>
                <a:sym typeface="Georgia"/>
              </a:rPr>
              <a:t>Office of Equal Employment Programs</a:t>
            </a:r>
          </a:p>
        </p:txBody>
      </p:sp>
      <p:pic>
        <p:nvPicPr>
          <p:cNvPr id="63" name="Shape 63"/>
          <p:cNvPicPr preferRelativeResize="0"/>
          <p:nvPr/>
        </p:nvPicPr>
        <p:blipFill>
          <a:blip r:embed="rId4">
            <a:alphaModFix/>
          </a:blip>
          <a:stretch>
            <a:fillRect/>
          </a:stretch>
        </p:blipFill>
        <p:spPr>
          <a:xfrm>
            <a:off x="7147275" y="3658300"/>
            <a:ext cx="2069024" cy="20690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TYPES OF SOLICITATIONS</a:t>
            </a:r>
            <a:endParaRPr lang="en" sz="2400" b="1" dirty="0">
              <a:solidFill>
                <a:srgbClr val="000000"/>
              </a:solidFill>
              <a:latin typeface="Georgia"/>
              <a:ea typeface="Georgia"/>
              <a:cs typeface="Georgia"/>
              <a:sym typeface="Georgia"/>
            </a:endParaRPr>
          </a:p>
        </p:txBody>
      </p:sp>
      <p:cxnSp>
        <p:nvCxnSpPr>
          <p:cNvPr id="70" name="Shape 70"/>
          <p:cNvCxnSpPr/>
          <p:nvPr/>
        </p:nvCxnSpPr>
        <p:spPr>
          <a:xfrm>
            <a:off x="5105400" y="798150"/>
            <a:ext cx="38862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10</a:t>
            </a:fld>
            <a:endParaRPr lang="en"/>
          </a:p>
        </p:txBody>
      </p:sp>
      <p:sp>
        <p:nvSpPr>
          <p:cNvPr id="2" name="TextBox 1"/>
          <p:cNvSpPr txBox="1"/>
          <p:nvPr/>
        </p:nvSpPr>
        <p:spPr>
          <a:xfrm>
            <a:off x="609600" y="1047750"/>
            <a:ext cx="7848600" cy="3416320"/>
          </a:xfrm>
          <a:prstGeom prst="rect">
            <a:avLst/>
          </a:prstGeom>
          <a:noFill/>
        </p:spPr>
        <p:txBody>
          <a:bodyPr wrap="square" rtlCol="0">
            <a:spAutoFit/>
          </a:bodyPr>
          <a:lstStyle/>
          <a:p>
            <a:r>
              <a:rPr lang="en-US" sz="1800" b="1" dirty="0">
                <a:latin typeface="Georgia" panose="02040502050405020303" pitchFamily="18" charset="0"/>
              </a:rPr>
              <a:t>Invitation for Bids (IFB)</a:t>
            </a:r>
            <a:r>
              <a:rPr lang="en-US" sz="1800" dirty="0">
                <a:latin typeface="Georgia" panose="02040502050405020303" pitchFamily="18" charset="0"/>
              </a:rPr>
              <a:t> – Preferred solicitation method. Vendors provide a price quote for services/commodities. MDH </a:t>
            </a:r>
            <a:r>
              <a:rPr lang="en-US" sz="1800" b="1" dirty="0">
                <a:latin typeface="Georgia" panose="02040502050405020303" pitchFamily="18" charset="0"/>
              </a:rPr>
              <a:t>must</a:t>
            </a:r>
            <a:r>
              <a:rPr lang="en-US" sz="1800" dirty="0">
                <a:latin typeface="Georgia" panose="02040502050405020303" pitchFamily="18" charset="0"/>
              </a:rPr>
              <a:t> award contract to the lowest bidder. </a:t>
            </a:r>
          </a:p>
          <a:p>
            <a:endParaRPr lang="en-US" sz="1800" dirty="0">
              <a:latin typeface="Georgia" panose="02040502050405020303" pitchFamily="18" charset="0"/>
            </a:endParaRPr>
          </a:p>
          <a:p>
            <a:r>
              <a:rPr lang="en-US" sz="1800" b="1" dirty="0">
                <a:latin typeface="Georgia" panose="02040502050405020303" pitchFamily="18" charset="0"/>
              </a:rPr>
              <a:t>Request for Proposals (RFP)</a:t>
            </a:r>
            <a:r>
              <a:rPr lang="en-US" sz="1800" dirty="0">
                <a:latin typeface="Georgia" panose="02040502050405020303" pitchFamily="18" charset="0"/>
              </a:rPr>
              <a:t> – Bid submissions consist of both a technical and financial proposal. MDH evaluates the proposal based on cost and best value for the State. MDH is free to select a bidder who may have a higher priced proposal and a superior value.</a:t>
            </a:r>
          </a:p>
          <a:p>
            <a:endParaRPr lang="en-US" sz="1800" dirty="0">
              <a:latin typeface="Georgia" panose="02040502050405020303" pitchFamily="18" charset="0"/>
            </a:endParaRPr>
          </a:p>
          <a:p>
            <a:r>
              <a:rPr lang="en-US" sz="1800" b="1" dirty="0">
                <a:latin typeface="Georgia" panose="02040502050405020303" pitchFamily="18" charset="0"/>
              </a:rPr>
              <a:t>Request for Information (RFI)</a:t>
            </a:r>
            <a:r>
              <a:rPr lang="en-US" sz="1800" dirty="0">
                <a:latin typeface="Georgia" panose="02040502050405020303" pitchFamily="18" charset="0"/>
              </a:rPr>
              <a:t> – Allows MDH to gain familiarity with currently available products and services that may be useful to the State. RFI is </a:t>
            </a:r>
            <a:r>
              <a:rPr lang="en-US" sz="1800" b="1" dirty="0">
                <a:latin typeface="Georgia" panose="02040502050405020303" pitchFamily="18" charset="0"/>
              </a:rPr>
              <a:t>not</a:t>
            </a:r>
            <a:r>
              <a:rPr lang="en-US" sz="1800" dirty="0">
                <a:latin typeface="Georgia" panose="02040502050405020303" pitchFamily="18" charset="0"/>
              </a:rPr>
              <a:t> a procurement.</a:t>
            </a:r>
          </a:p>
        </p:txBody>
      </p:sp>
    </p:spTree>
    <p:extLst>
      <p:ext uri="{BB962C8B-B14F-4D97-AF65-F5344CB8AC3E}">
        <p14:creationId xmlns:p14="http://schemas.microsoft.com/office/powerpoint/2010/main" val="181599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SETTING MBE/VSBE GOALS</a:t>
            </a:r>
            <a:endParaRPr lang="en" sz="24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457200" y="971550"/>
            <a:ext cx="8042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SBR designation, and MBE and VSBE goals are set for each contract on a case-by-case basis. </a:t>
            </a:r>
            <a:r>
              <a:rPr lang="en-US" b="1" dirty="0">
                <a:solidFill>
                  <a:srgbClr val="434343"/>
                </a:solidFill>
                <a:latin typeface="Georgia"/>
                <a:ea typeface="Georgia"/>
                <a:cs typeface="Georgia"/>
                <a:sym typeface="Georgia"/>
              </a:rPr>
              <a:t>These goals are developed by each unit and based on the scope of work and the estimated cost of the contract.</a:t>
            </a:r>
          </a:p>
          <a:p>
            <a:pPr lvl="0"/>
            <a:r>
              <a:rPr lang="en-US" dirty="0">
                <a:solidFill>
                  <a:srgbClr val="434343"/>
                </a:solidFill>
                <a:latin typeface="Georgia"/>
                <a:ea typeface="Georgia"/>
                <a:cs typeface="Georgia"/>
                <a:sym typeface="Georgia"/>
              </a:rPr>
              <a:t>Once the scope of work and cost of the contract has been determined, subcontractable areas and their respective costs should be determined by the </a:t>
            </a:r>
            <a:r>
              <a:rPr lang="en-US" b="1" dirty="0">
                <a:solidFill>
                  <a:srgbClr val="434343"/>
                </a:solidFill>
                <a:latin typeface="Georgia"/>
                <a:ea typeface="Georgia"/>
                <a:cs typeface="Georgia"/>
                <a:sym typeface="Georgia"/>
              </a:rPr>
              <a:t>unit</a:t>
            </a:r>
            <a:r>
              <a:rPr lang="en-US" dirty="0">
                <a:solidFill>
                  <a:srgbClr val="434343"/>
                </a:solidFill>
                <a:latin typeface="Georgia"/>
                <a:ea typeface="Georgia"/>
                <a:cs typeface="Georgia"/>
                <a:sym typeface="Georgia"/>
              </a:rPr>
              <a:t>. </a:t>
            </a:r>
          </a:p>
          <a:p>
            <a:pPr lvl="0" algn="ctr"/>
            <a:r>
              <a:rPr lang="en-US" b="1" dirty="0">
                <a:solidFill>
                  <a:srgbClr val="434343"/>
                </a:solidFill>
                <a:latin typeface="Georgia"/>
                <a:ea typeface="Georgia"/>
                <a:cs typeface="Georgia"/>
                <a:sym typeface="Georgia"/>
              </a:rPr>
              <a:t>Common Subcontractable Areas include:</a:t>
            </a:r>
          </a:p>
          <a:p>
            <a:pPr lvl="0" algn="ctr"/>
            <a:r>
              <a:rPr lang="en-US" dirty="0">
                <a:solidFill>
                  <a:srgbClr val="434343"/>
                </a:solidFill>
                <a:latin typeface="Georgia"/>
                <a:ea typeface="Georgia"/>
                <a:cs typeface="Georgia"/>
                <a:sym typeface="Georgia"/>
              </a:rPr>
              <a:t>Printing  •  Accounting  •  Staffing  •  Mail Services  •  Data Entry</a:t>
            </a:r>
          </a:p>
        </p:txBody>
      </p:sp>
      <p:cxnSp>
        <p:nvCxnSpPr>
          <p:cNvPr id="70" name="Shape 70"/>
          <p:cNvCxnSpPr/>
          <p:nvPr/>
        </p:nvCxnSpPr>
        <p:spPr>
          <a:xfrm>
            <a:off x="5181600" y="798150"/>
            <a:ext cx="39768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11</a:t>
            </a:fld>
            <a:endParaRPr lang="en"/>
          </a:p>
        </p:txBody>
      </p:sp>
    </p:spTree>
    <p:extLst>
      <p:ext uri="{BB962C8B-B14F-4D97-AF65-F5344CB8AC3E}">
        <p14:creationId xmlns:p14="http://schemas.microsoft.com/office/powerpoint/2010/main" val="3260816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SETTING MBE/VSBE GOALS</a:t>
            </a:r>
            <a:endParaRPr lang="en" sz="24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Some contracts do not have any areas available for subcontracting. </a:t>
            </a:r>
          </a:p>
          <a:p>
            <a:pPr lvl="0"/>
            <a:r>
              <a:rPr lang="en-US" dirty="0">
                <a:solidFill>
                  <a:srgbClr val="434343"/>
                </a:solidFill>
                <a:latin typeface="Georgia"/>
                <a:ea typeface="Georgia"/>
                <a:cs typeface="Georgia"/>
                <a:sym typeface="Georgia"/>
              </a:rPr>
              <a:t>•  Contracts for medical staffing (physicians, psychologists, nursing) do not have areas available for subcontracting.</a:t>
            </a:r>
          </a:p>
          <a:p>
            <a:r>
              <a:rPr lang="en-US" dirty="0">
                <a:solidFill>
                  <a:srgbClr val="434343"/>
                </a:solidFill>
                <a:latin typeface="Georgia"/>
                <a:ea typeface="Georgia"/>
                <a:cs typeface="Georgia"/>
                <a:sym typeface="Georgia"/>
              </a:rPr>
              <a:t>•  Contracts for proprietary hardware or software are considered Sole Source contracts and typically do not have areas available for subcontracting.</a:t>
            </a:r>
          </a:p>
        </p:txBody>
      </p:sp>
      <p:cxnSp>
        <p:nvCxnSpPr>
          <p:cNvPr id="70" name="Shape 70"/>
          <p:cNvCxnSpPr/>
          <p:nvPr/>
        </p:nvCxnSpPr>
        <p:spPr>
          <a:xfrm>
            <a:off x="5181600" y="798150"/>
            <a:ext cx="39768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12</a:t>
            </a:fld>
            <a:endParaRPr lang="en"/>
          </a:p>
        </p:txBody>
      </p:sp>
    </p:spTree>
    <p:extLst>
      <p:ext uri="{BB962C8B-B14F-4D97-AF65-F5344CB8AC3E}">
        <p14:creationId xmlns:p14="http://schemas.microsoft.com/office/powerpoint/2010/main" val="3628432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PROCUREMENT REVIEW GROUP</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8200" y="1123950"/>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r>
              <a:rPr lang="en-US" dirty="0">
                <a:solidFill>
                  <a:srgbClr val="434343"/>
                </a:solidFill>
                <a:latin typeface="Georgia"/>
                <a:ea typeface="Georgia"/>
                <a:cs typeface="Georgia"/>
                <a:sym typeface="Georgia"/>
              </a:rPr>
              <a:t>In order to enhance the procurement and MBE Program process by maximizing opportunities for participation of small, minority and veteran-owned businesses on contracts with the Department of Health, and to facilitate the achievement of these goals, we have established a Procurement Review Group (PRG).  The PRG reviews contracts over $100,000 for subcontracting opportunities for small, minority and veteran-owned businesses. </a:t>
            </a:r>
          </a:p>
          <a:p>
            <a:r>
              <a:rPr lang="en-US" b="1" dirty="0">
                <a:solidFill>
                  <a:srgbClr val="434343"/>
                </a:solidFill>
                <a:latin typeface="Georgia"/>
                <a:ea typeface="Georgia"/>
                <a:cs typeface="Georgia"/>
                <a:sym typeface="Georgia"/>
              </a:rPr>
              <a:t>Procurements between $50,000 and $100,000 are reviewed and approved by the Director of OPASS &amp; the MBE Liaison.</a:t>
            </a:r>
          </a:p>
          <a:p>
            <a:pPr lvl="0"/>
            <a:endParaRPr lang="en-US" sz="2000" dirty="0">
              <a:solidFill>
                <a:srgbClr val="434343"/>
              </a:solidFill>
              <a:latin typeface="Georgia"/>
              <a:ea typeface="Georgia"/>
              <a:cs typeface="Georgia"/>
              <a:sym typeface="Georgia"/>
            </a:endParaRP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a:off x="6858000" y="798150"/>
            <a:ext cx="23004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13</a:t>
            </a:fld>
            <a:endParaRPr lang="en"/>
          </a:p>
        </p:txBody>
      </p:sp>
    </p:spTree>
    <p:extLst>
      <p:ext uri="{BB962C8B-B14F-4D97-AF65-F5344CB8AC3E}">
        <p14:creationId xmlns:p14="http://schemas.microsoft.com/office/powerpoint/2010/main" val="2948327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PRG DOCUMENTATION</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sz="2000" dirty="0">
                <a:solidFill>
                  <a:srgbClr val="434343"/>
                </a:solidFill>
                <a:latin typeface="Georgia"/>
                <a:ea typeface="Georgia"/>
                <a:cs typeface="Georgia"/>
                <a:sym typeface="Georgia"/>
              </a:rPr>
              <a:t>The documents </a:t>
            </a:r>
            <a:r>
              <a:rPr lang="en-US" sz="2000" b="1" dirty="0">
                <a:solidFill>
                  <a:srgbClr val="434343"/>
                </a:solidFill>
                <a:latin typeface="Georgia"/>
                <a:ea typeface="Georgia"/>
                <a:cs typeface="Georgia"/>
                <a:sym typeface="Georgia"/>
              </a:rPr>
              <a:t>required</a:t>
            </a:r>
            <a:r>
              <a:rPr lang="en-US" sz="2000" dirty="0">
                <a:solidFill>
                  <a:srgbClr val="434343"/>
                </a:solidFill>
                <a:latin typeface="Georgia"/>
                <a:ea typeface="Georgia"/>
                <a:cs typeface="Georgia"/>
                <a:sym typeface="Georgia"/>
              </a:rPr>
              <a:t> to be reviewed by the PRG are:</a:t>
            </a:r>
          </a:p>
          <a:p>
            <a:pPr marL="342900" lvl="0" indent="-342900">
              <a:buFont typeface="Arial" panose="020B0604020202020204" pitchFamily="34" charset="0"/>
              <a:buChar char="•"/>
            </a:pPr>
            <a:r>
              <a:rPr lang="en-US" sz="2000" dirty="0">
                <a:solidFill>
                  <a:srgbClr val="434343"/>
                </a:solidFill>
                <a:latin typeface="Georgia"/>
                <a:ea typeface="Georgia"/>
                <a:cs typeface="Georgia"/>
                <a:sym typeface="Georgia"/>
              </a:rPr>
              <a:t>SBR Exemption Form (if applicable) (including first page of search results)</a:t>
            </a:r>
          </a:p>
          <a:p>
            <a:pPr marL="342900" lvl="0" indent="-342900">
              <a:buFont typeface="Arial" panose="020B0604020202020204" pitchFamily="34" charset="0"/>
              <a:buChar char="•"/>
            </a:pPr>
            <a:r>
              <a:rPr lang="en-US" sz="2000" dirty="0">
                <a:solidFill>
                  <a:srgbClr val="434343"/>
                </a:solidFill>
                <a:latin typeface="Georgia"/>
                <a:ea typeface="Georgia"/>
                <a:cs typeface="Georgia"/>
                <a:sym typeface="Georgia"/>
              </a:rPr>
              <a:t>MBE Goal Setting Form (including first page of search results)</a:t>
            </a:r>
          </a:p>
          <a:p>
            <a:pPr marL="342900" lvl="0" indent="-342900">
              <a:buFont typeface="Arial" panose="020B0604020202020204" pitchFamily="34" charset="0"/>
              <a:buChar char="•"/>
            </a:pPr>
            <a:r>
              <a:rPr lang="en-US" sz="2000" dirty="0">
                <a:solidFill>
                  <a:srgbClr val="434343"/>
                </a:solidFill>
                <a:latin typeface="Georgia"/>
                <a:ea typeface="Georgia"/>
                <a:cs typeface="Georgia"/>
                <a:sym typeface="Georgia"/>
              </a:rPr>
              <a:t>VSBE Goal Setting Form (including first page of search results)</a:t>
            </a:r>
          </a:p>
          <a:p>
            <a:pPr marL="342900" lvl="0" indent="-342900">
              <a:buFont typeface="Arial" panose="020B0604020202020204" pitchFamily="34" charset="0"/>
              <a:buChar char="•"/>
            </a:pPr>
            <a:r>
              <a:rPr lang="en-US" sz="2000" dirty="0">
                <a:solidFill>
                  <a:srgbClr val="434343"/>
                </a:solidFill>
                <a:latin typeface="Georgia"/>
                <a:ea typeface="Georgia"/>
                <a:cs typeface="Georgia"/>
                <a:sym typeface="Georgia"/>
              </a:rPr>
              <a:t>Scope of Work</a:t>
            </a: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a:off x="5029200" y="798150"/>
            <a:ext cx="41292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14</a:t>
            </a:fld>
            <a:endParaRPr lang="en"/>
          </a:p>
        </p:txBody>
      </p:sp>
    </p:spTree>
    <p:extLst>
      <p:ext uri="{BB962C8B-B14F-4D97-AF65-F5344CB8AC3E}">
        <p14:creationId xmlns:p14="http://schemas.microsoft.com/office/powerpoint/2010/main" val="2875632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SBR DESIGNATION</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US" dirty="0">
                <a:solidFill>
                  <a:srgbClr val="434343"/>
                </a:solidFill>
                <a:latin typeface="Georgia"/>
                <a:ea typeface="Georgia"/>
                <a:cs typeface="Georgia"/>
                <a:sym typeface="Georgia"/>
              </a:rPr>
              <a:t>Every contract starts as an SBR Designated contract. Using eMaryland Marketplace, each unit should search for vendors able to complete the Scope of Work. </a:t>
            </a:r>
          </a:p>
          <a:p>
            <a:pPr lvl="0">
              <a:spcBef>
                <a:spcPts val="0"/>
              </a:spcBef>
              <a:buNone/>
            </a:pPr>
            <a:r>
              <a:rPr lang="en-US" dirty="0">
                <a:solidFill>
                  <a:srgbClr val="434343"/>
                </a:solidFill>
                <a:latin typeface="Georgia"/>
                <a:ea typeface="Georgia"/>
                <a:cs typeface="Georgia"/>
                <a:sym typeface="Georgia"/>
              </a:rPr>
              <a:t>If there are </a:t>
            </a:r>
            <a:r>
              <a:rPr lang="en-US" b="1" dirty="0">
                <a:solidFill>
                  <a:srgbClr val="434343"/>
                </a:solidFill>
                <a:latin typeface="Georgia"/>
                <a:ea typeface="Georgia"/>
                <a:cs typeface="Georgia"/>
                <a:sym typeface="Georgia"/>
              </a:rPr>
              <a:t>three (3) or more</a:t>
            </a:r>
            <a:r>
              <a:rPr lang="en-US" dirty="0">
                <a:solidFill>
                  <a:srgbClr val="434343"/>
                </a:solidFill>
                <a:latin typeface="Georgia"/>
                <a:ea typeface="Georgia"/>
                <a:cs typeface="Georgia"/>
                <a:sym typeface="Georgia"/>
              </a:rPr>
              <a:t> registered and qualified SBRs, the contract </a:t>
            </a:r>
            <a:r>
              <a:rPr lang="en-US" b="1" dirty="0">
                <a:solidFill>
                  <a:srgbClr val="434343"/>
                </a:solidFill>
                <a:latin typeface="Georgia"/>
                <a:ea typeface="Georgia"/>
                <a:cs typeface="Georgia"/>
                <a:sym typeface="Georgia"/>
              </a:rPr>
              <a:t>must</a:t>
            </a:r>
            <a:r>
              <a:rPr lang="en-US" dirty="0">
                <a:solidFill>
                  <a:srgbClr val="434343"/>
                </a:solidFill>
                <a:latin typeface="Georgia"/>
                <a:ea typeface="Georgia"/>
                <a:cs typeface="Georgia"/>
                <a:sym typeface="Georgia"/>
              </a:rPr>
              <a:t> be designated as an SBR Procurement.</a:t>
            </a:r>
          </a:p>
          <a:p>
            <a:pPr lvl="0" algn="ctr">
              <a:spcBef>
                <a:spcPts val="0"/>
              </a:spcBef>
              <a:buNone/>
            </a:pPr>
            <a:r>
              <a:rPr lang="en-US" dirty="0">
                <a:solidFill>
                  <a:srgbClr val="434343"/>
                </a:solidFill>
                <a:latin typeface="Georgia"/>
                <a:ea typeface="Georgia"/>
                <a:cs typeface="Georgia"/>
                <a:sym typeface="Georgia"/>
              </a:rPr>
              <a:t>eMaryland Marketplace SBR Vendor Search:</a:t>
            </a:r>
          </a:p>
          <a:p>
            <a:pPr lvl="0" algn="ctr"/>
            <a:r>
              <a:rPr lang="en-US" dirty="0">
                <a:solidFill>
                  <a:srgbClr val="434343"/>
                </a:solidFill>
                <a:latin typeface="Georgia"/>
                <a:ea typeface="Georgia"/>
                <a:cs typeface="Georgia"/>
                <a:sym typeface="Georgia"/>
              </a:rPr>
              <a:t>https://emaryland.buyspeed.com/bso/</a:t>
            </a:r>
            <a:endParaRPr dirty="0">
              <a:solidFill>
                <a:srgbClr val="434343"/>
              </a:solidFill>
              <a:latin typeface="Georgia"/>
              <a:ea typeface="Georgia"/>
              <a:cs typeface="Georgia"/>
              <a:sym typeface="Georgia"/>
            </a:endParaRPr>
          </a:p>
        </p:txBody>
      </p:sp>
      <p:cxnSp>
        <p:nvCxnSpPr>
          <p:cNvPr id="70" name="Shape 70"/>
          <p:cNvCxnSpPr/>
          <p:nvPr/>
        </p:nvCxnSpPr>
        <p:spPr>
          <a:xfrm>
            <a:off x="4267200" y="798150"/>
            <a:ext cx="48912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15</a:t>
            </a:fld>
            <a:endParaRPr lang="en"/>
          </a:p>
        </p:txBody>
      </p:sp>
    </p:spTree>
    <p:extLst>
      <p:ext uri="{BB962C8B-B14F-4D97-AF65-F5344CB8AC3E}">
        <p14:creationId xmlns:p14="http://schemas.microsoft.com/office/powerpoint/2010/main" val="3933066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SBR EXEMPTION</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US" dirty="0">
                <a:solidFill>
                  <a:srgbClr val="434343"/>
                </a:solidFill>
                <a:latin typeface="Georgia"/>
                <a:ea typeface="Georgia"/>
                <a:cs typeface="Georgia"/>
                <a:sym typeface="Georgia"/>
              </a:rPr>
              <a:t>In order to qualify for an exemption to the SBR designation, the unit must provide a valid justification. Valid justifications include:</a:t>
            </a:r>
          </a:p>
          <a:p>
            <a:pPr marL="285750" lvl="0" indent="-285750">
              <a:spcBef>
                <a:spcPts val="0"/>
              </a:spcBef>
              <a:buFont typeface="Arial" panose="020B0604020202020204" pitchFamily="34" charset="0"/>
              <a:buChar char="•"/>
            </a:pPr>
            <a:r>
              <a:rPr lang="en-US" dirty="0">
                <a:solidFill>
                  <a:srgbClr val="434343"/>
                </a:solidFill>
                <a:latin typeface="Georgia"/>
                <a:ea typeface="Georgia"/>
                <a:cs typeface="Georgia"/>
                <a:sym typeface="Georgia"/>
              </a:rPr>
              <a:t>Sole Source </a:t>
            </a:r>
          </a:p>
          <a:p>
            <a:pPr marL="285750" lvl="0" indent="-285750">
              <a:spcBef>
                <a:spcPts val="0"/>
              </a:spcBef>
              <a:buFont typeface="Arial" panose="020B0604020202020204" pitchFamily="34" charset="0"/>
              <a:buChar char="•"/>
            </a:pPr>
            <a:r>
              <a:rPr lang="en-US" dirty="0">
                <a:solidFill>
                  <a:srgbClr val="434343"/>
                </a:solidFill>
                <a:latin typeface="Georgia"/>
                <a:ea typeface="Georgia"/>
                <a:cs typeface="Georgia"/>
                <a:sym typeface="Georgia"/>
              </a:rPr>
              <a:t>Large scope of work/dollar amount of contract</a:t>
            </a:r>
          </a:p>
          <a:p>
            <a:pPr marL="285750" lvl="0" indent="-285750">
              <a:spcBef>
                <a:spcPts val="0"/>
              </a:spcBef>
              <a:buFont typeface="Arial" panose="020B0604020202020204" pitchFamily="34" charset="0"/>
              <a:buChar char="•"/>
            </a:pPr>
            <a:r>
              <a:rPr lang="en-US" dirty="0">
                <a:solidFill>
                  <a:srgbClr val="434343"/>
                </a:solidFill>
                <a:latin typeface="Georgia"/>
                <a:ea typeface="Georgia"/>
                <a:cs typeface="Georgia"/>
                <a:sym typeface="Georgia"/>
              </a:rPr>
              <a:t>No available SBR vendors</a:t>
            </a:r>
          </a:p>
          <a:p>
            <a:pPr lvl="0">
              <a:spcBef>
                <a:spcPts val="0"/>
              </a:spcBef>
            </a:pPr>
            <a:r>
              <a:rPr lang="en-US" dirty="0">
                <a:solidFill>
                  <a:srgbClr val="434343"/>
                </a:solidFill>
                <a:latin typeface="Georgia"/>
                <a:ea typeface="Georgia"/>
                <a:cs typeface="Georgia"/>
                <a:sym typeface="Georgia"/>
              </a:rPr>
              <a:t>The exemption justification </a:t>
            </a:r>
            <a:r>
              <a:rPr lang="en-US" b="1" dirty="0">
                <a:solidFill>
                  <a:srgbClr val="434343"/>
                </a:solidFill>
                <a:latin typeface="Georgia"/>
                <a:ea typeface="Georgia"/>
                <a:cs typeface="Georgia"/>
                <a:sym typeface="Georgia"/>
              </a:rPr>
              <a:t>must</a:t>
            </a:r>
            <a:r>
              <a:rPr lang="en-US" dirty="0">
                <a:solidFill>
                  <a:srgbClr val="434343"/>
                </a:solidFill>
                <a:latin typeface="Georgia"/>
                <a:ea typeface="Georgia"/>
                <a:cs typeface="Georgia"/>
                <a:sym typeface="Georgia"/>
              </a:rPr>
              <a:t> include a brief description of the scope of work, the amount of available vendors and the reason for the exemption request.</a:t>
            </a:r>
          </a:p>
          <a:p>
            <a:pPr marL="285750" lvl="0" indent="-285750">
              <a:spcBef>
                <a:spcPts val="0"/>
              </a:spcBef>
              <a:buFont typeface="Arial" panose="020B0604020202020204" pitchFamily="34" charset="0"/>
              <a:buChar char="•"/>
            </a:pPr>
            <a:endParaRPr dirty="0">
              <a:solidFill>
                <a:srgbClr val="434343"/>
              </a:solidFill>
              <a:latin typeface="Georgia"/>
              <a:ea typeface="Georgia"/>
              <a:cs typeface="Georgia"/>
              <a:sym typeface="Georgia"/>
            </a:endParaRPr>
          </a:p>
        </p:txBody>
      </p:sp>
      <p:cxnSp>
        <p:nvCxnSpPr>
          <p:cNvPr id="70" name="Shape 70"/>
          <p:cNvCxnSpPr/>
          <p:nvPr/>
        </p:nvCxnSpPr>
        <p:spPr>
          <a:xfrm>
            <a:off x="3733800" y="798150"/>
            <a:ext cx="5424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16</a:t>
            </a:fld>
            <a:endParaRPr lang="en"/>
          </a:p>
        </p:txBody>
      </p:sp>
    </p:spTree>
    <p:extLst>
      <p:ext uri="{BB962C8B-B14F-4D97-AF65-F5344CB8AC3E}">
        <p14:creationId xmlns:p14="http://schemas.microsoft.com/office/powerpoint/2010/main" val="1460756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SBR Exemption</a:t>
            </a:r>
          </a:p>
          <a:p>
            <a:pPr lvl="0"/>
            <a:r>
              <a:rPr lang="en-US" dirty="0">
                <a:solidFill>
                  <a:srgbClr val="434343"/>
                </a:solidFill>
                <a:latin typeface="Georgia"/>
                <a:ea typeface="Georgia"/>
                <a:cs typeface="Georgia"/>
                <a:sym typeface="Georgia"/>
              </a:rPr>
              <a:t>The Prevention and Health Promotion Administration requests a SBR exemption for the RFP. This is one of the Center for Cancer Prevention and Control's largest contracts and it involves specialized services that would not be suitable for small businesses. The incumbent contractor, Westat, Inc., does not qualify for the SBR program and while we hope to expand the competition for the new contract, we do not want to exclude the incumbent from competing for it. </a:t>
            </a:r>
            <a:endParaRPr dirty="0">
              <a:solidFill>
                <a:srgbClr val="434343"/>
              </a:solidFill>
              <a:latin typeface="Georgia"/>
              <a:ea typeface="Georgia"/>
              <a:cs typeface="Georgia"/>
              <a:sym typeface="Georgia"/>
            </a:endParaRP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17</a:t>
            </a:fld>
            <a:endParaRPr lang="en"/>
          </a:p>
        </p:txBody>
      </p:sp>
    </p:spTree>
    <p:extLst>
      <p:ext uri="{BB962C8B-B14F-4D97-AF65-F5344CB8AC3E}">
        <p14:creationId xmlns:p14="http://schemas.microsoft.com/office/powerpoint/2010/main" val="172299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MBE Goal (0%)</a:t>
            </a:r>
          </a:p>
          <a:p>
            <a:pPr lvl="0"/>
            <a:r>
              <a:rPr lang="en-US" dirty="0">
                <a:solidFill>
                  <a:srgbClr val="434343"/>
                </a:solidFill>
                <a:latin typeface="Georgia"/>
                <a:ea typeface="Georgia"/>
                <a:cs typeface="Georgia"/>
                <a:sym typeface="Georgia"/>
              </a:rPr>
              <a:t>The Prevention and Health Promotion Administration recommends a 0% goal for the contract because of the highly specialized tasks involved that are not available from MBE vendors.  The work described in this solicitation must be performed by individuals who are both knowledgeable and have experience with the reporting requirements for submitting cancer data.</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18</a:t>
            </a:fld>
            <a:endParaRPr lang="en"/>
          </a:p>
        </p:txBody>
      </p:sp>
    </p:spTree>
    <p:extLst>
      <p:ext uri="{BB962C8B-B14F-4D97-AF65-F5344CB8AC3E}">
        <p14:creationId xmlns:p14="http://schemas.microsoft.com/office/powerpoint/2010/main" val="3321840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MBE Goal (&gt;0%)</a:t>
            </a:r>
          </a:p>
          <a:p>
            <a:pPr lvl="0"/>
            <a:r>
              <a:rPr lang="en-US" dirty="0">
                <a:solidFill>
                  <a:srgbClr val="434343"/>
                </a:solidFill>
                <a:latin typeface="Georgia"/>
                <a:ea typeface="Georgia"/>
                <a:cs typeface="Georgia"/>
                <a:sym typeface="Georgia"/>
              </a:rPr>
              <a:t>It is the Commissions’ determination that a MBE subcontractor would be most suitable providing the functions of printing, preparing and mailing the survey; entering and transmitting data; performing follow up correspondence; receiving, tabulating and categorizing comments, complaints and inquiries about the survey; formatting and distributing the final report.</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19</a:t>
            </a:fld>
            <a:endParaRPr lang="en"/>
          </a:p>
        </p:txBody>
      </p:sp>
    </p:spTree>
    <p:extLst>
      <p:ext uri="{BB962C8B-B14F-4D97-AF65-F5344CB8AC3E}">
        <p14:creationId xmlns:p14="http://schemas.microsoft.com/office/powerpoint/2010/main" val="313819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MINORITY BUSINESS ENTERPRISE</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In 1978, Maryland's General Assembly enacted legislation creating the Minority Business Enterprise (MBE) Program to ensure that socially- and economically-disadvantaged small business owners are included in the State’s procurement and contracting opportunities. The Department examines procurements and sets specific minority participation goals on a contract-by-contract basis.  Procedures are followed to assure that an award of a contract is not made until a prime contractor has agreed to meet the established MBE goal(s) by subcontracting with a certified small, minority- or women-owned firm(s), </a:t>
            </a:r>
            <a:r>
              <a:rPr lang="en-US" b="1" dirty="0">
                <a:solidFill>
                  <a:srgbClr val="434343"/>
                </a:solidFill>
                <a:latin typeface="Georgia"/>
                <a:ea typeface="Georgia"/>
                <a:cs typeface="Georgia"/>
                <a:sym typeface="Georgia"/>
              </a:rPr>
              <a:t>or</a:t>
            </a:r>
            <a:r>
              <a:rPr lang="en-US" dirty="0">
                <a:solidFill>
                  <a:srgbClr val="434343"/>
                </a:solidFill>
                <a:latin typeface="Georgia"/>
                <a:ea typeface="Georgia"/>
                <a:cs typeface="Georgia"/>
                <a:sym typeface="Georgia"/>
              </a:rPr>
              <a:t> has demonstrated a good faith effort to meet those  goal(s).</a:t>
            </a: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a:off x="7315200" y="798150"/>
            <a:ext cx="18432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a:t>
            </a:fld>
            <a:endParaRPr lang="en"/>
          </a:p>
        </p:txBody>
      </p:sp>
    </p:spTree>
    <p:extLst>
      <p:ext uri="{BB962C8B-B14F-4D97-AF65-F5344CB8AC3E}">
        <p14:creationId xmlns:p14="http://schemas.microsoft.com/office/powerpoint/2010/main" val="363806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VSBE Goal (0%)</a:t>
            </a:r>
          </a:p>
          <a:p>
            <a:pPr lvl="0"/>
            <a:r>
              <a:rPr lang="en-US" dirty="0">
                <a:solidFill>
                  <a:srgbClr val="434343"/>
                </a:solidFill>
                <a:latin typeface="Georgia"/>
                <a:ea typeface="Georgia"/>
                <a:cs typeface="Georgia"/>
                <a:sym typeface="Georgia"/>
              </a:rPr>
              <a:t>The Health Services Cost Review Commission is looking for one individual to support the work activities under the RFP to be performed primarily by a senior level individual. Given the nature of the senior level consulting, and the expertise required, this work does not lend itself to subcontracting. Therefore, we are asking for an exemption from the VSBE requirement. </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20</a:t>
            </a:fld>
            <a:endParaRPr lang="en"/>
          </a:p>
        </p:txBody>
      </p:sp>
    </p:spTree>
    <p:extLst>
      <p:ext uri="{BB962C8B-B14F-4D97-AF65-F5344CB8AC3E}">
        <p14:creationId xmlns:p14="http://schemas.microsoft.com/office/powerpoint/2010/main" val="1617915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JUSTIFICATION EXAMPLES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b="1" dirty="0">
                <a:solidFill>
                  <a:srgbClr val="434343"/>
                </a:solidFill>
                <a:latin typeface="Georgia"/>
                <a:ea typeface="Georgia"/>
                <a:cs typeface="Georgia"/>
                <a:sym typeface="Georgia"/>
              </a:rPr>
              <a:t>VSBE Goal (&gt;0%)</a:t>
            </a:r>
          </a:p>
          <a:p>
            <a:pPr lvl="0"/>
            <a:r>
              <a:rPr lang="en-US" dirty="0">
                <a:solidFill>
                  <a:srgbClr val="434343"/>
                </a:solidFill>
                <a:latin typeface="Georgia"/>
                <a:ea typeface="Georgia"/>
                <a:cs typeface="Georgia"/>
                <a:sym typeface="Georgia"/>
              </a:rPr>
              <a:t>It is the Commissions’ determination that a subcontractor would be most suitable providing the functions of printing, preparing and mailing the survey; entering and transmitting data; performing follow up correspondence; receiving, tabulating and categorizing comments, complaints and inquiries about the survey; formatting and distributing the final report. The Commission will comply with the state recommended minimum goal of 1%.</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21</a:t>
            </a:fld>
            <a:endParaRPr lang="en"/>
          </a:p>
        </p:txBody>
      </p:sp>
    </p:spTree>
    <p:extLst>
      <p:ext uri="{BB962C8B-B14F-4D97-AF65-F5344CB8AC3E}">
        <p14:creationId xmlns:p14="http://schemas.microsoft.com/office/powerpoint/2010/main" val="354948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MBE SUBGOALS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149547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sz="1600" dirty="0">
                <a:solidFill>
                  <a:srgbClr val="434343"/>
                </a:solidFill>
                <a:latin typeface="Georgia"/>
                <a:ea typeface="Georgia"/>
                <a:cs typeface="Georgia"/>
                <a:sym typeface="Georgia"/>
              </a:rPr>
              <a:t>MDH sets subgoals on contracts with an MBE goal of </a:t>
            </a:r>
            <a:r>
              <a:rPr lang="en-US" sz="1600" b="1" dirty="0">
                <a:solidFill>
                  <a:srgbClr val="434343"/>
                </a:solidFill>
                <a:latin typeface="Georgia"/>
                <a:ea typeface="Georgia"/>
                <a:cs typeface="Georgia"/>
                <a:sym typeface="Georgia"/>
              </a:rPr>
              <a:t>25% or higher</a:t>
            </a:r>
            <a:r>
              <a:rPr lang="en-US" sz="1600" dirty="0">
                <a:solidFill>
                  <a:srgbClr val="434343"/>
                </a:solidFill>
                <a:latin typeface="Georgia"/>
                <a:ea typeface="Georgia"/>
                <a:cs typeface="Georgia"/>
                <a:sym typeface="Georgia"/>
              </a:rPr>
              <a:t>. Subgoals are based on the dollar amount of the contract, the MBE goal and the type of subcontractable work available. A prime vendor who is also a certified MBE may count 100% towards </a:t>
            </a:r>
            <a:r>
              <a:rPr lang="en-US" sz="1600" b="1" dirty="0">
                <a:solidFill>
                  <a:srgbClr val="434343"/>
                </a:solidFill>
                <a:latin typeface="Georgia"/>
                <a:ea typeface="Georgia"/>
                <a:cs typeface="Georgia"/>
                <a:sym typeface="Georgia"/>
              </a:rPr>
              <a:t>one (1)</a:t>
            </a:r>
            <a:r>
              <a:rPr lang="en-US" sz="1600" dirty="0">
                <a:solidFill>
                  <a:srgbClr val="434343"/>
                </a:solidFill>
                <a:latin typeface="Georgia"/>
                <a:ea typeface="Georgia"/>
                <a:cs typeface="Georgia"/>
                <a:sym typeface="Georgia"/>
              </a:rPr>
              <a:t> of the categories they are certified for.</a:t>
            </a:r>
          </a:p>
          <a:p>
            <a:pPr lvl="0"/>
            <a:endParaRPr dirty="0">
              <a:solidFill>
                <a:srgbClr val="434343"/>
              </a:solidFill>
              <a:latin typeface="Georgia"/>
              <a:ea typeface="Georgia"/>
              <a:cs typeface="Georgia"/>
              <a:sym typeface="Georgia"/>
            </a:endParaRPr>
          </a:p>
        </p:txBody>
      </p:sp>
      <p:cxnSp>
        <p:nvCxnSpPr>
          <p:cNvPr id="70" name="Shape 70"/>
          <p:cNvCxnSpPr/>
          <p:nvPr/>
        </p:nvCxnSpPr>
        <p:spPr>
          <a:xfrm>
            <a:off x="3657600" y="798150"/>
            <a:ext cx="55008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graphicFrame>
        <p:nvGraphicFramePr>
          <p:cNvPr id="4" name="Table 3"/>
          <p:cNvGraphicFramePr>
            <a:graphicFrameLocks noGrp="1"/>
          </p:cNvGraphicFramePr>
          <p:nvPr>
            <p:extLst>
              <p:ext uri="{D42A27DB-BD31-4B8C-83A1-F6EECF244321}">
                <p14:modId xmlns:p14="http://schemas.microsoft.com/office/powerpoint/2010/main" val="2270138451"/>
              </p:ext>
            </p:extLst>
          </p:nvPr>
        </p:nvGraphicFramePr>
        <p:xfrm>
          <a:off x="2133600" y="2652460"/>
          <a:ext cx="4603704" cy="2011680"/>
        </p:xfrm>
        <a:graphic>
          <a:graphicData uri="http://schemas.openxmlformats.org/drawingml/2006/table">
            <a:tbl>
              <a:tblPr/>
              <a:tblGrid>
                <a:gridCol w="1708008">
                  <a:extLst>
                    <a:ext uri="{9D8B030D-6E8A-4147-A177-3AD203B41FA5}">
                      <a16:colId xmlns:a16="http://schemas.microsoft.com/office/drawing/2014/main" val="20000"/>
                    </a:ext>
                  </a:extLst>
                </a:gridCol>
                <a:gridCol w="723924">
                  <a:extLst>
                    <a:ext uri="{9D8B030D-6E8A-4147-A177-3AD203B41FA5}">
                      <a16:colId xmlns:a16="http://schemas.microsoft.com/office/drawing/2014/main" val="20001"/>
                    </a:ext>
                  </a:extLst>
                </a:gridCol>
                <a:gridCol w="723924">
                  <a:extLst>
                    <a:ext uri="{9D8B030D-6E8A-4147-A177-3AD203B41FA5}">
                      <a16:colId xmlns:a16="http://schemas.microsoft.com/office/drawing/2014/main" val="20002"/>
                    </a:ext>
                  </a:extLst>
                </a:gridCol>
                <a:gridCol w="723924">
                  <a:extLst>
                    <a:ext uri="{9D8B030D-6E8A-4147-A177-3AD203B41FA5}">
                      <a16:colId xmlns:a16="http://schemas.microsoft.com/office/drawing/2014/main" val="20003"/>
                    </a:ext>
                  </a:extLst>
                </a:gridCol>
                <a:gridCol w="723924">
                  <a:extLst>
                    <a:ext uri="{9D8B030D-6E8A-4147-A177-3AD203B41FA5}">
                      <a16:colId xmlns:a16="http://schemas.microsoft.com/office/drawing/2014/main" val="20004"/>
                    </a:ext>
                  </a:extLst>
                </a:gridCol>
              </a:tblGrid>
              <a:tr h="182880">
                <a:tc gridSpan="5">
                  <a:txBody>
                    <a:bodyPr/>
                    <a:lstStyle/>
                    <a:p>
                      <a:pPr algn="ctr" fontAlgn="b"/>
                      <a:r>
                        <a:rPr lang="en-US" sz="1600" b="1" i="0" u="none" strike="noStrike" dirty="0">
                          <a:solidFill>
                            <a:srgbClr val="000000"/>
                          </a:solidFill>
                          <a:effectLst/>
                          <a:latin typeface="Calibri"/>
                        </a:rPr>
                        <a:t>Recommended Subgoals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2880">
                <a:tc>
                  <a:txBody>
                    <a:bodyPr/>
                    <a:lstStyle/>
                    <a:p>
                      <a:pPr algn="ctr" fontAlgn="b"/>
                      <a:r>
                        <a:rPr lang="en-US" sz="1600" b="1" i="0" u="none" strike="noStrike">
                          <a:solidFill>
                            <a:srgbClr val="000000"/>
                          </a:solidFill>
                          <a:effectLst/>
                          <a:latin typeface="Calibri"/>
                        </a:rPr>
                        <a:t>Industry Category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1" i="0" u="none" strike="noStrike">
                          <a:solidFill>
                            <a:srgbClr val="000000"/>
                          </a:solidFill>
                          <a:effectLst/>
                          <a:latin typeface="Calibri"/>
                        </a:rPr>
                        <a:t>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1" i="0" u="none" strike="noStrike">
                          <a:solidFill>
                            <a:srgbClr val="000000"/>
                          </a:solidFill>
                          <a:effectLst/>
                          <a:latin typeface="Calibri"/>
                        </a:rPr>
                        <a:t>IT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1" i="0" u="none" strike="noStrike">
                          <a:solidFill>
                            <a:srgbClr val="000000"/>
                          </a:solidFill>
                          <a:effectLst/>
                          <a:latin typeface="Calibri"/>
                        </a:rPr>
                        <a:t>Serv</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600" b="1" i="0" u="none" strike="noStrike" dirty="0">
                          <a:solidFill>
                            <a:srgbClr val="000000"/>
                          </a:solidFill>
                          <a:effectLst/>
                          <a:latin typeface="Calibri"/>
                        </a:rPr>
                        <a:t>CSE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82880">
                <a:tc>
                  <a:txBody>
                    <a:bodyPr/>
                    <a:lstStyle/>
                    <a:p>
                      <a:pPr algn="ctr" fontAlgn="b"/>
                      <a:r>
                        <a:rPr lang="en-US" sz="1600" b="1" i="0" u="none" strike="noStrike" dirty="0">
                          <a:solidFill>
                            <a:srgbClr val="000000"/>
                          </a:solidFill>
                          <a:effectLst/>
                          <a:latin typeface="Calibri"/>
                        </a:rPr>
                        <a:t>Subgroups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16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16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1600" b="0" i="0" u="none" strike="noStrike" dirty="0">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182880">
                <a:tc>
                  <a:txBody>
                    <a:bodyPr/>
                    <a:lstStyle/>
                    <a:p>
                      <a:pPr algn="l" fontAlgn="b"/>
                      <a:r>
                        <a:rPr lang="en-US" sz="1600" b="0" i="0" u="none" strike="noStrike">
                          <a:solidFill>
                            <a:srgbClr val="000000"/>
                          </a:solidFill>
                          <a:effectLst/>
                          <a:latin typeface="Calibri"/>
                        </a:rPr>
                        <a:t>African American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lgn="l" fontAlgn="b"/>
                      <a:r>
                        <a:rPr lang="en-US" sz="1600" b="0" i="0" u="none" strike="noStrike">
                          <a:solidFill>
                            <a:srgbClr val="000000"/>
                          </a:solidFill>
                          <a:effectLst/>
                          <a:latin typeface="Calibri"/>
                        </a:rPr>
                        <a:t>Hispanic American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lgn="l" fontAlgn="b"/>
                      <a:r>
                        <a:rPr lang="en-US" sz="1600" b="0" i="0" u="none" strike="noStrike" dirty="0">
                          <a:solidFill>
                            <a:srgbClr val="000000"/>
                          </a:solidFill>
                          <a:effectLst/>
                          <a:latin typeface="Calibri"/>
                        </a:rPr>
                        <a:t>Asian American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lgn="l" fontAlgn="b"/>
                      <a:r>
                        <a:rPr lang="en-US" sz="1600" b="0" i="0" u="none" strike="noStrike">
                          <a:solidFill>
                            <a:srgbClr val="000000"/>
                          </a:solidFill>
                          <a:effectLst/>
                          <a:latin typeface="Calibri"/>
                        </a:rPr>
                        <a:t>Women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lgn="ctr" fontAlgn="b"/>
                      <a:r>
                        <a:rPr lang="en-US" sz="1600" b="1" i="0" u="none" strike="noStrike" dirty="0">
                          <a:solidFill>
                            <a:srgbClr val="000000"/>
                          </a:solidFill>
                          <a:effectLst/>
                          <a:latin typeface="Calibri"/>
                        </a:rPr>
                        <a:t>Subgoal 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22</a:t>
            </a:fld>
            <a:endParaRPr lang="en"/>
          </a:p>
        </p:txBody>
      </p:sp>
    </p:spTree>
    <p:extLst>
      <p:ext uri="{BB962C8B-B14F-4D97-AF65-F5344CB8AC3E}">
        <p14:creationId xmlns:p14="http://schemas.microsoft.com/office/powerpoint/2010/main" val="4033791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DIRECT SOLICITATION</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Direct solicitation is recommended for every contract. Direct solicitations can increase the pool of vendors, specifically small and minority-owned businesses. </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Previous bidders</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Vendor Outreaches</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Keyword searches</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Internet search</a:t>
            </a:r>
            <a:endParaRPr dirty="0">
              <a:solidFill>
                <a:srgbClr val="434343"/>
              </a:solidFill>
              <a:latin typeface="Georgia"/>
              <a:ea typeface="Georgia"/>
              <a:cs typeface="Georgia"/>
              <a:sym typeface="Georgia"/>
            </a:endParaRPr>
          </a:p>
        </p:txBody>
      </p:sp>
      <p:cxnSp>
        <p:nvCxnSpPr>
          <p:cNvPr id="70" name="Shape 70"/>
          <p:cNvCxnSpPr/>
          <p:nvPr/>
        </p:nvCxnSpPr>
        <p:spPr>
          <a:xfrm>
            <a:off x="5029200" y="798150"/>
            <a:ext cx="41292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23</a:t>
            </a:fld>
            <a:endParaRPr lang="en"/>
          </a:p>
        </p:txBody>
      </p:sp>
    </p:spTree>
    <p:extLst>
      <p:ext uri="{BB962C8B-B14F-4D97-AF65-F5344CB8AC3E}">
        <p14:creationId xmlns:p14="http://schemas.microsoft.com/office/powerpoint/2010/main" val="3149414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VENDOR SEARCHES</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lgn="ctr"/>
            <a:r>
              <a:rPr lang="en-US" dirty="0">
                <a:solidFill>
                  <a:srgbClr val="434343"/>
                </a:solidFill>
                <a:latin typeface="Georgia"/>
                <a:ea typeface="Georgia"/>
                <a:cs typeface="Georgia"/>
                <a:sym typeface="Georgia"/>
              </a:rPr>
              <a:t>A list of certified SBR vendors can be found at:</a:t>
            </a:r>
          </a:p>
          <a:p>
            <a:pPr lvl="0" algn="ctr"/>
            <a:r>
              <a:rPr lang="en-US" b="1" dirty="0">
                <a:solidFill>
                  <a:srgbClr val="434343"/>
                </a:solidFill>
                <a:latin typeface="Georgia"/>
                <a:ea typeface="Georgia"/>
                <a:cs typeface="Georgia"/>
                <a:sym typeface="Georgia"/>
              </a:rPr>
              <a:t>https://emaryland.buyspeed.com/bso/</a:t>
            </a:r>
          </a:p>
          <a:p>
            <a:pPr lvl="0" algn="ctr"/>
            <a:r>
              <a:rPr lang="en-US" dirty="0">
                <a:solidFill>
                  <a:srgbClr val="434343"/>
                </a:solidFill>
                <a:latin typeface="Georgia"/>
                <a:ea typeface="Georgia"/>
                <a:cs typeface="Georgia"/>
                <a:sym typeface="Georgia"/>
              </a:rPr>
              <a:t>A list of certified MBE vendors can be found at: </a:t>
            </a:r>
          </a:p>
          <a:p>
            <a:pPr lvl="0" algn="ctr"/>
            <a:r>
              <a:rPr lang="en-US" b="1" dirty="0">
                <a:solidFill>
                  <a:srgbClr val="434343"/>
                </a:solidFill>
                <a:latin typeface="Georgia"/>
                <a:ea typeface="Georgia"/>
                <a:cs typeface="Georgia"/>
                <a:sym typeface="Georgia"/>
              </a:rPr>
              <a:t>https://mbe.mdot.maryland.gov/directory/</a:t>
            </a:r>
          </a:p>
          <a:p>
            <a:pPr lvl="0" algn="ctr"/>
            <a:r>
              <a:rPr lang="en-US" dirty="0">
                <a:solidFill>
                  <a:srgbClr val="434343"/>
                </a:solidFill>
                <a:latin typeface="Georgia"/>
                <a:ea typeface="Georgia"/>
                <a:cs typeface="Georgia"/>
                <a:sym typeface="Georgia"/>
              </a:rPr>
              <a:t>A list of VSBE vendors can be found at </a:t>
            </a:r>
          </a:p>
          <a:p>
            <a:pPr lvl="0" algn="ctr"/>
            <a:r>
              <a:rPr lang="en-US" b="1" dirty="0">
                <a:solidFill>
                  <a:srgbClr val="434343"/>
                </a:solidFill>
                <a:latin typeface="Georgia"/>
                <a:ea typeface="Georgia"/>
                <a:cs typeface="Georgia"/>
                <a:sym typeface="Georgia"/>
              </a:rPr>
              <a:t>https://www.vip.vetbiz.gov/</a:t>
            </a:r>
            <a:endParaRPr b="1" dirty="0">
              <a:solidFill>
                <a:srgbClr val="434343"/>
              </a:solidFill>
              <a:latin typeface="Georgia"/>
              <a:ea typeface="Georgia"/>
              <a:cs typeface="Georgia"/>
              <a:sym typeface="Georgia"/>
            </a:endParaRPr>
          </a:p>
        </p:txBody>
      </p:sp>
      <p:cxnSp>
        <p:nvCxnSpPr>
          <p:cNvPr id="70" name="Shape 70"/>
          <p:cNvCxnSpPr/>
          <p:nvPr/>
        </p:nvCxnSpPr>
        <p:spPr>
          <a:xfrm>
            <a:off x="4495800" y="798150"/>
            <a:ext cx="4662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24</a:t>
            </a:fld>
            <a:endParaRPr lang="en"/>
          </a:p>
        </p:txBody>
      </p:sp>
    </p:spTree>
    <p:extLst>
      <p:ext uri="{BB962C8B-B14F-4D97-AF65-F5344CB8AC3E}">
        <p14:creationId xmlns:p14="http://schemas.microsoft.com/office/powerpoint/2010/main" val="614252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VENDOR REGISTRATION</a:t>
            </a:r>
            <a:endParaRPr lang="en" b="1" dirty="0">
              <a:solidFill>
                <a:srgbClr val="000000"/>
              </a:solidFill>
              <a:latin typeface="Georgia"/>
              <a:ea typeface="Georgia"/>
              <a:cs typeface="Georgia"/>
              <a:sym typeface="Georgia"/>
            </a:endParaRPr>
          </a:p>
        </p:txBody>
      </p:sp>
      <p:cxnSp>
        <p:nvCxnSpPr>
          <p:cNvPr id="70" name="Shape 70"/>
          <p:cNvCxnSpPr/>
          <p:nvPr/>
        </p:nvCxnSpPr>
        <p:spPr>
          <a:xfrm>
            <a:off x="5334000" y="798150"/>
            <a:ext cx="38244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25</a:t>
            </a:fld>
            <a:endParaRPr lang="en"/>
          </a:p>
        </p:txBody>
      </p:sp>
      <p:sp>
        <p:nvSpPr>
          <p:cNvPr id="2" name="Text Placeholder 1"/>
          <p:cNvSpPr>
            <a:spLocks noGrp="1"/>
          </p:cNvSpPr>
          <p:nvPr>
            <p:ph type="body" idx="1"/>
          </p:nvPr>
        </p:nvSpPr>
        <p:spPr/>
        <p:txBody>
          <a:bodyPr/>
          <a:lstStyle/>
          <a:p>
            <a:r>
              <a:rPr lang="en-US" b="1" dirty="0">
                <a:latin typeface="Georgia" panose="02040502050405020303" pitchFamily="18" charset="0"/>
              </a:rPr>
              <a:t>SBR</a:t>
            </a:r>
            <a:r>
              <a:rPr lang="en-US" dirty="0">
                <a:latin typeface="Georgia" panose="02040502050405020303" pitchFamily="18" charset="0"/>
              </a:rPr>
              <a:t> – Small businesses can register on </a:t>
            </a:r>
            <a:r>
              <a:rPr lang="en-US" dirty="0" err="1">
                <a:latin typeface="Georgia" panose="02040502050405020303" pitchFamily="18" charset="0"/>
              </a:rPr>
              <a:t>eMM</a:t>
            </a:r>
            <a:r>
              <a:rPr lang="en-US" dirty="0">
                <a:latin typeface="Georgia" panose="02040502050405020303" pitchFamily="18" charset="0"/>
              </a:rPr>
              <a:t> in order to do business with the State. The SBR registration is self-certifying and must be renewed on an annual basis. </a:t>
            </a:r>
          </a:p>
          <a:p>
            <a:r>
              <a:rPr lang="en-US" b="1" dirty="0">
                <a:latin typeface="Georgia" panose="02040502050405020303" pitchFamily="18" charset="0"/>
              </a:rPr>
              <a:t>MBE</a:t>
            </a:r>
            <a:r>
              <a:rPr lang="en-US" dirty="0">
                <a:latin typeface="Georgia" panose="02040502050405020303" pitchFamily="18" charset="0"/>
              </a:rPr>
              <a:t> – Minority-owned businesses must register with MDOT. This process can take up to three months. </a:t>
            </a:r>
          </a:p>
          <a:p>
            <a:r>
              <a:rPr lang="en-US" b="1" dirty="0">
                <a:latin typeface="Georgia" panose="02040502050405020303" pitchFamily="18" charset="0"/>
              </a:rPr>
              <a:t>VSBE</a:t>
            </a:r>
            <a:r>
              <a:rPr lang="en-US" dirty="0">
                <a:latin typeface="Georgia" panose="02040502050405020303" pitchFamily="18" charset="0"/>
              </a:rPr>
              <a:t> – Veteran-owned businesses must register with the Center for Veteran Enterprises (CVE), a unit in the Department of Veterans Affairs. This process is similar to the MBE approval process.</a:t>
            </a:r>
          </a:p>
        </p:txBody>
      </p:sp>
    </p:spTree>
    <p:extLst>
      <p:ext uri="{BB962C8B-B14F-4D97-AF65-F5344CB8AC3E}">
        <p14:creationId xmlns:p14="http://schemas.microsoft.com/office/powerpoint/2010/main" val="3578639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26</a:t>
            </a:fld>
            <a:endParaRPr lang="en"/>
          </a:p>
        </p:txBody>
      </p:sp>
      <p:sp>
        <p:nvSpPr>
          <p:cNvPr id="2" name="Text Placeholder 1"/>
          <p:cNvSpPr>
            <a:spLocks noGrp="1"/>
          </p:cNvSpPr>
          <p:nvPr>
            <p:ph type="body" idx="1"/>
          </p:nvPr>
        </p:nvSpPr>
        <p:spPr>
          <a:xfrm>
            <a:off x="304800" y="1047750"/>
            <a:ext cx="8520600" cy="3540337"/>
          </a:xfrm>
        </p:spPr>
        <p:txBody>
          <a:bodyPr/>
          <a:lstStyle/>
          <a:p>
            <a:r>
              <a:rPr lang="en-US" dirty="0">
                <a:latin typeface="Georgia" panose="02040502050405020303" pitchFamily="18" charset="0"/>
              </a:rPr>
              <a:t>COMAR regulates contract compliance before and after award. Along with bid or proposal submissions, if applicable, bidders/</a:t>
            </a:r>
            <a:r>
              <a:rPr lang="en-US" dirty="0" err="1">
                <a:latin typeface="Georgia" panose="02040502050405020303" pitchFamily="18" charset="0"/>
              </a:rPr>
              <a:t>offerors</a:t>
            </a:r>
            <a:r>
              <a:rPr lang="en-US" dirty="0">
                <a:latin typeface="Georgia" panose="02040502050405020303" pitchFamily="18" charset="0"/>
              </a:rPr>
              <a:t> are required to submit the following:</a:t>
            </a:r>
          </a:p>
          <a:p>
            <a:pPr marL="285750" lvl="2" indent="-285750">
              <a:buFont typeface="Arial" panose="020B0604020202020204" pitchFamily="34" charset="0"/>
              <a:buChar char="•"/>
            </a:pPr>
            <a:r>
              <a:rPr lang="en-US" sz="1800" dirty="0">
                <a:latin typeface="Georgia" panose="02040502050405020303" pitchFamily="18" charset="0"/>
              </a:rPr>
              <a:t>MDOT Certified MBE Utilization and Fair Solicitation Affidavit &amp; MBE Participation Schedule (Attachment D-1)</a:t>
            </a:r>
          </a:p>
          <a:p>
            <a:pPr marL="285750" lvl="2" indent="-285750">
              <a:buFont typeface="Arial" panose="020B0604020202020204" pitchFamily="34" charset="0"/>
              <a:buChar char="•"/>
            </a:pPr>
            <a:r>
              <a:rPr lang="en-US" sz="1800" dirty="0">
                <a:latin typeface="Georgia" panose="02040502050405020303" pitchFamily="18" charset="0"/>
              </a:rPr>
              <a:t>VSBE Utilization Affidavit &amp; Subcontractor Participation Schedule (Attachment M-1)</a:t>
            </a:r>
          </a:p>
          <a:p>
            <a:pPr lvl="2" algn="ctr"/>
            <a:r>
              <a:rPr lang="en-US" sz="1800" b="1" dirty="0">
                <a:latin typeface="Georgia" panose="02040502050405020303" pitchFamily="18" charset="0"/>
              </a:rPr>
              <a:t>Non-submission or non-curable errors will disqualify a bid or proposal from consideration.</a:t>
            </a:r>
          </a:p>
        </p:txBody>
      </p:sp>
    </p:spTree>
    <p:extLst>
      <p:ext uri="{BB962C8B-B14F-4D97-AF65-F5344CB8AC3E}">
        <p14:creationId xmlns:p14="http://schemas.microsoft.com/office/powerpoint/2010/main" val="1408941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27</a:t>
            </a:fld>
            <a:endParaRPr lang="en"/>
          </a:p>
        </p:txBody>
      </p:sp>
      <p:sp>
        <p:nvSpPr>
          <p:cNvPr id="2" name="Text Placeholder 1"/>
          <p:cNvSpPr>
            <a:spLocks noGrp="1"/>
          </p:cNvSpPr>
          <p:nvPr>
            <p:ph type="body" idx="1"/>
          </p:nvPr>
        </p:nvSpPr>
        <p:spPr/>
        <p:txBody>
          <a:bodyPr/>
          <a:lstStyle/>
          <a:p>
            <a:pPr lvl="2"/>
            <a:r>
              <a:rPr lang="en-US" sz="1800" dirty="0">
                <a:latin typeface="Georgia" panose="02040502050405020303" pitchFamily="18" charset="0"/>
              </a:rPr>
              <a:t>These forms require the vendors to acknowledge their intention to meet the overall goal(s) set for the solicitation. These forms also require the vendors to provide the name(s) of the minority or veteran-owned business enterprises the vendor intends to use, their MDOT MBE or DUNS certification number, as well as their certification category. Additionally, the percentage of the </a:t>
            </a:r>
            <a:r>
              <a:rPr lang="en-US" sz="1800" b="1" dirty="0">
                <a:latin typeface="Georgia" panose="02040502050405020303" pitchFamily="18" charset="0"/>
              </a:rPr>
              <a:t>total contract value</a:t>
            </a:r>
            <a:r>
              <a:rPr lang="en-US" sz="1800" dirty="0">
                <a:latin typeface="Georgia" panose="02040502050405020303" pitchFamily="18" charset="0"/>
              </a:rPr>
              <a:t> to be provided by the particular subcontractor should be entered, as well as a specific description of the work that is to be performed by that particular subcontractor.</a:t>
            </a:r>
          </a:p>
        </p:txBody>
      </p:sp>
    </p:spTree>
    <p:extLst>
      <p:ext uri="{BB962C8B-B14F-4D97-AF65-F5344CB8AC3E}">
        <p14:creationId xmlns:p14="http://schemas.microsoft.com/office/powerpoint/2010/main" val="2598166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28</a:t>
            </a:fld>
            <a:endParaRPr lang="en"/>
          </a:p>
        </p:txBody>
      </p:sp>
      <p:sp>
        <p:nvSpPr>
          <p:cNvPr id="3" name="Text Placeholder 2"/>
          <p:cNvSpPr>
            <a:spLocks noGrp="1"/>
          </p:cNvSpPr>
          <p:nvPr>
            <p:ph type="body" idx="1"/>
          </p:nvPr>
        </p:nvSpPr>
        <p:spPr/>
        <p:txBody>
          <a:bodyPr/>
          <a:lstStyle/>
          <a:p>
            <a:pPr algn="ctr"/>
            <a:r>
              <a:rPr lang="en-US" b="1" dirty="0">
                <a:latin typeface="Georgia" panose="02040502050405020303" pitchFamily="18" charset="0"/>
              </a:rPr>
              <a:t>Waiver Requests &amp; Good Faith Efforts</a:t>
            </a:r>
          </a:p>
          <a:p>
            <a:r>
              <a:rPr lang="en-US" sz="1600" dirty="0">
                <a:latin typeface="Georgia" panose="02040502050405020303" pitchFamily="18" charset="0"/>
              </a:rPr>
              <a:t>Bidders/</a:t>
            </a:r>
            <a:r>
              <a:rPr lang="en-US" sz="1600" dirty="0" err="1">
                <a:latin typeface="Georgia" panose="02040502050405020303" pitchFamily="18" charset="0"/>
              </a:rPr>
              <a:t>offerors</a:t>
            </a:r>
            <a:r>
              <a:rPr lang="en-US" sz="1600" dirty="0">
                <a:latin typeface="Georgia" panose="02040502050405020303" pitchFamily="18" charset="0"/>
              </a:rPr>
              <a:t> may request a waiver of either the MBE or VSBE goal, or both. In order to obtain a waiver, a bidder must demonstrate that it took all necessary and reasonable steps to achieve the goal(s). An adequate good faith effort will be determined by considering the </a:t>
            </a:r>
            <a:r>
              <a:rPr lang="en-US" sz="1600" b="1" dirty="0">
                <a:latin typeface="Georgia" panose="02040502050405020303" pitchFamily="18" charset="0"/>
              </a:rPr>
              <a:t>quality</a:t>
            </a:r>
            <a:r>
              <a:rPr lang="en-US" sz="1600" dirty="0">
                <a:latin typeface="Georgia" panose="02040502050405020303" pitchFamily="18" charset="0"/>
              </a:rPr>
              <a:t>, </a:t>
            </a:r>
            <a:r>
              <a:rPr lang="en-US" sz="1600" b="1" dirty="0">
                <a:latin typeface="Georgia" panose="02040502050405020303" pitchFamily="18" charset="0"/>
              </a:rPr>
              <a:t>quantity</a:t>
            </a:r>
            <a:r>
              <a:rPr lang="en-US" sz="1600" dirty="0">
                <a:latin typeface="Georgia" panose="02040502050405020303" pitchFamily="18" charset="0"/>
              </a:rPr>
              <a:t> and </a:t>
            </a:r>
            <a:r>
              <a:rPr lang="en-US" sz="1600" b="1" dirty="0">
                <a:latin typeface="Georgia" panose="02040502050405020303" pitchFamily="18" charset="0"/>
              </a:rPr>
              <a:t>intensity</a:t>
            </a:r>
            <a:r>
              <a:rPr lang="en-US" sz="1600" dirty="0">
                <a:latin typeface="Georgia" panose="02040502050405020303" pitchFamily="18" charset="0"/>
              </a:rPr>
              <a:t> of the different kinds of efforts that the bidder has made. </a:t>
            </a:r>
          </a:p>
          <a:p>
            <a:pPr algn="ctr"/>
            <a:r>
              <a:rPr lang="en-US" sz="1600" b="1" dirty="0">
                <a:latin typeface="Georgia" panose="02040502050405020303" pitchFamily="18" charset="0"/>
              </a:rPr>
              <a:t>Mere pro forma efforts are not good faith efforts.</a:t>
            </a:r>
          </a:p>
          <a:p>
            <a:r>
              <a:rPr lang="en-US" sz="1600" dirty="0">
                <a:latin typeface="Georgia" panose="02040502050405020303" pitchFamily="18" charset="0"/>
              </a:rPr>
              <a:t>The determination regarding good faith efforts is a judgment call; meeting quantitative formulas is not required.</a:t>
            </a:r>
          </a:p>
        </p:txBody>
      </p:sp>
    </p:spTree>
    <p:extLst>
      <p:ext uri="{BB962C8B-B14F-4D97-AF65-F5344CB8AC3E}">
        <p14:creationId xmlns:p14="http://schemas.microsoft.com/office/powerpoint/2010/main" val="3594964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MBE PARTICIPATION SCHEDULE</a:t>
            </a:r>
            <a:endParaRPr lang="en" b="1" dirty="0">
              <a:solidFill>
                <a:srgbClr val="000000"/>
              </a:solidFill>
              <a:latin typeface="Georgia"/>
              <a:ea typeface="Georgia"/>
              <a:cs typeface="Georgia"/>
              <a:sym typeface="Georgia"/>
            </a:endParaRPr>
          </a:p>
        </p:txBody>
      </p:sp>
      <p:cxnSp>
        <p:nvCxnSpPr>
          <p:cNvPr id="70" name="Shape 70"/>
          <p:cNvCxnSpPr/>
          <p:nvPr/>
        </p:nvCxnSpPr>
        <p:spPr>
          <a:xfrm>
            <a:off x="6858000" y="798150"/>
            <a:ext cx="21336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29</a:t>
            </a:fld>
            <a:endParaRPr lang="en"/>
          </a:p>
        </p:txBody>
      </p:sp>
      <p:sp>
        <p:nvSpPr>
          <p:cNvPr id="10" name="Content Placeholder 2">
            <a:extLst>
              <a:ext uri="{FF2B5EF4-FFF2-40B4-BE49-F238E27FC236}">
                <a16:creationId xmlns:a16="http://schemas.microsoft.com/office/drawing/2014/main" id="{50658CE9-06FA-4593-826E-C12AC2349C29}"/>
              </a:ext>
            </a:extLst>
          </p:cNvPr>
          <p:cNvSpPr>
            <a:spLocks noGrp="1"/>
          </p:cNvSpPr>
          <p:nvPr>
            <p:ph type="body" idx="1"/>
          </p:nvPr>
        </p:nvSpPr>
        <p:spPr/>
        <p:txBody>
          <a:bodyPr>
            <a:noAutofit/>
          </a:bodyPr>
          <a:lstStyle/>
          <a:p>
            <a:pPr algn="ctr"/>
            <a:r>
              <a:rPr lang="en-US" sz="1600" b="1" dirty="0">
                <a:latin typeface="Georgia" panose="02040502050405020303" pitchFamily="18" charset="0"/>
              </a:rPr>
              <a:t>Bidder /Offeror Responsibilities (Form D-1A)</a:t>
            </a:r>
          </a:p>
          <a:p>
            <a:pPr marL="285750" indent="-285750">
              <a:buFont typeface="Arial" panose="020B0604020202020204" pitchFamily="34" charset="0"/>
              <a:buChar char="•"/>
            </a:pPr>
            <a:r>
              <a:rPr lang="en-US" sz="1600" dirty="0">
                <a:latin typeface="Georgia" panose="02040502050405020303" pitchFamily="18" charset="0"/>
              </a:rPr>
              <a:t>Submit Affidavit either agreeing to the goal or asking for a full/partial waiver</a:t>
            </a:r>
          </a:p>
          <a:p>
            <a:pPr marL="285750" indent="-285750">
              <a:buFont typeface="Arial" panose="020B0604020202020204" pitchFamily="34" charset="0"/>
              <a:buChar char="•"/>
            </a:pPr>
            <a:r>
              <a:rPr lang="en-US" sz="1600" dirty="0">
                <a:latin typeface="Georgia" panose="02040502050405020303" pitchFamily="18" charset="0"/>
              </a:rPr>
              <a:t>Complete participation schedule identifying certified MBE, percentage and category of participation</a:t>
            </a:r>
          </a:p>
          <a:p>
            <a:pPr algn="ctr"/>
            <a:r>
              <a:rPr lang="en-US" sz="1600" b="1" dirty="0">
                <a:latin typeface="Georgia" panose="02040502050405020303" pitchFamily="18" charset="0"/>
              </a:rPr>
              <a:t>Mandatory – meaning a failure to submit affidavit renders a bid nonresponsive and a proposal not reasonably susceptible of award</a:t>
            </a:r>
          </a:p>
          <a:p>
            <a:r>
              <a:rPr lang="en-US" sz="1600" dirty="0">
                <a:latin typeface="Georgia" panose="02040502050405020303" pitchFamily="18" charset="0"/>
              </a:rPr>
              <a:t>Additional Documentation within 10 working days from notification of award (Form D-2 Outreach Compliance Statement and Form D-3A/B MBE Participation Certification)  </a:t>
            </a:r>
          </a:p>
          <a:p>
            <a:pPr marL="0" indent="0">
              <a:buNone/>
            </a:pPr>
            <a:r>
              <a:rPr lang="en-US" sz="1600" dirty="0">
                <a:latin typeface="Georgia" panose="02040502050405020303" pitchFamily="18" charset="0"/>
              </a:rPr>
              <a:t>	</a:t>
            </a:r>
          </a:p>
        </p:txBody>
      </p:sp>
    </p:spTree>
    <p:extLst>
      <p:ext uri="{BB962C8B-B14F-4D97-AF65-F5344CB8AC3E}">
        <p14:creationId xmlns:p14="http://schemas.microsoft.com/office/powerpoint/2010/main" val="2139685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PROGRAM OVERVIEW</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609600" y="1136550"/>
            <a:ext cx="78879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sz="1900" dirty="0">
                <a:solidFill>
                  <a:srgbClr val="434343"/>
                </a:solidFill>
                <a:latin typeface="Times New Roman"/>
                <a:ea typeface="Times New Roman"/>
                <a:cs typeface="Times New Roman"/>
                <a:sym typeface="Times New Roman"/>
              </a:rPr>
              <a:t>The mission of the Minority Business Enterprise (MBE) Program is to increase the participation of small, minority and veteran-owned businesses in the Maryland Department of Health’s procurement process. </a:t>
            </a:r>
          </a:p>
          <a:p>
            <a:pPr lvl="0"/>
            <a:r>
              <a:rPr lang="en-US" sz="1900" dirty="0">
                <a:solidFill>
                  <a:srgbClr val="434343"/>
                </a:solidFill>
                <a:latin typeface="Times New Roman"/>
                <a:ea typeface="Times New Roman"/>
                <a:cs typeface="Times New Roman"/>
                <a:sym typeface="Times New Roman"/>
              </a:rPr>
              <a:t>In accordance with state laws and regulations, the Maryland Department of Health has a Small Business Reserve (SBR) participation </a:t>
            </a:r>
            <a:r>
              <a:rPr lang="en-US" sz="1900" b="1" dirty="0">
                <a:solidFill>
                  <a:srgbClr val="434343"/>
                </a:solidFill>
                <a:latin typeface="Times New Roman"/>
                <a:ea typeface="Times New Roman"/>
                <a:cs typeface="Times New Roman"/>
                <a:sym typeface="Times New Roman"/>
              </a:rPr>
              <a:t>mandate</a:t>
            </a:r>
            <a:r>
              <a:rPr lang="en-US" sz="1900" dirty="0">
                <a:solidFill>
                  <a:srgbClr val="434343"/>
                </a:solidFill>
                <a:latin typeface="Times New Roman"/>
                <a:ea typeface="Times New Roman"/>
                <a:cs typeface="Times New Roman"/>
                <a:sym typeface="Times New Roman"/>
              </a:rPr>
              <a:t> of 15%, a Minority Business Enterprise (MBE) participation </a:t>
            </a:r>
            <a:r>
              <a:rPr lang="en-US" sz="1900" b="1" dirty="0">
                <a:solidFill>
                  <a:srgbClr val="434343"/>
                </a:solidFill>
                <a:latin typeface="Times New Roman"/>
                <a:ea typeface="Times New Roman"/>
                <a:cs typeface="Times New Roman"/>
                <a:sym typeface="Times New Roman"/>
              </a:rPr>
              <a:t>goal</a:t>
            </a:r>
            <a:r>
              <a:rPr lang="en-US" sz="1900" dirty="0">
                <a:solidFill>
                  <a:srgbClr val="434343"/>
                </a:solidFill>
                <a:latin typeface="Times New Roman"/>
                <a:ea typeface="Times New Roman"/>
                <a:cs typeface="Times New Roman"/>
                <a:sym typeface="Times New Roman"/>
              </a:rPr>
              <a:t> of 29%, and Veteran-owned Small Business Enterprise (VSBE) participation </a:t>
            </a:r>
            <a:r>
              <a:rPr lang="en-US" sz="1900" b="1" dirty="0">
                <a:solidFill>
                  <a:srgbClr val="434343"/>
                </a:solidFill>
                <a:latin typeface="Times New Roman"/>
                <a:ea typeface="Times New Roman"/>
                <a:cs typeface="Times New Roman"/>
                <a:sym typeface="Times New Roman"/>
              </a:rPr>
              <a:t>goal</a:t>
            </a:r>
            <a:r>
              <a:rPr lang="en-US" sz="1900" dirty="0">
                <a:solidFill>
                  <a:srgbClr val="434343"/>
                </a:solidFill>
                <a:latin typeface="Times New Roman"/>
                <a:ea typeface="Times New Roman"/>
                <a:cs typeface="Times New Roman"/>
                <a:sym typeface="Times New Roman"/>
              </a:rPr>
              <a:t> of 1%. </a:t>
            </a:r>
          </a:p>
          <a:p>
            <a:pPr lvl="0"/>
            <a:r>
              <a:rPr lang="en-US" sz="1900" b="1" dirty="0">
                <a:solidFill>
                  <a:srgbClr val="434343"/>
                </a:solidFill>
                <a:latin typeface="Times New Roman"/>
                <a:ea typeface="Times New Roman"/>
                <a:cs typeface="Times New Roman"/>
                <a:sym typeface="Times New Roman"/>
              </a:rPr>
              <a:t>Procurements greater than $50,000 are governed by the MBE/SBR/VSBE requirements.</a:t>
            </a:r>
          </a:p>
        </p:txBody>
      </p:sp>
      <p:cxnSp>
        <p:nvCxnSpPr>
          <p:cNvPr id="70" name="Shape 70"/>
          <p:cNvCxnSpPr/>
          <p:nvPr/>
        </p:nvCxnSpPr>
        <p:spPr>
          <a:xfrm>
            <a:off x="4876800" y="798150"/>
            <a:ext cx="4281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37944"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a:t>
            </a:fld>
            <a:endParaRPr lang="en" dirty="0"/>
          </a:p>
        </p:txBody>
      </p:sp>
    </p:spTree>
    <p:extLst>
      <p:ext uri="{BB962C8B-B14F-4D97-AF65-F5344CB8AC3E}">
        <p14:creationId xmlns:p14="http://schemas.microsoft.com/office/powerpoint/2010/main" val="2977824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sz="2200" b="1" dirty="0">
                <a:solidFill>
                  <a:srgbClr val="000000"/>
                </a:solidFill>
                <a:latin typeface="Georgia"/>
                <a:ea typeface="Georgia"/>
                <a:cs typeface="Georgia"/>
                <a:sym typeface="Georgia"/>
              </a:rPr>
              <a:t>AMENDMENT OF MBE PARTICIPATION SCHEDULE</a:t>
            </a:r>
            <a:endParaRPr lang="en" sz="2200" b="1" dirty="0">
              <a:solidFill>
                <a:srgbClr val="000000"/>
              </a:solidFill>
              <a:latin typeface="Georgia"/>
              <a:ea typeface="Georgia"/>
              <a:cs typeface="Georgia"/>
              <a:sym typeface="Georgia"/>
            </a:endParaRPr>
          </a:p>
        </p:txBody>
      </p:sp>
      <p:cxnSp>
        <p:nvCxnSpPr>
          <p:cNvPr id="70" name="Shape 70"/>
          <p:cNvCxnSpPr/>
          <p:nvPr/>
        </p:nvCxnSpPr>
        <p:spPr>
          <a:xfrm>
            <a:off x="8077200" y="798150"/>
            <a:ext cx="914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30</a:t>
            </a:fld>
            <a:endParaRPr lang="en"/>
          </a:p>
        </p:txBody>
      </p:sp>
      <p:sp>
        <p:nvSpPr>
          <p:cNvPr id="8" name="Content Placeholder 2">
            <a:extLst>
              <a:ext uri="{FF2B5EF4-FFF2-40B4-BE49-F238E27FC236}">
                <a16:creationId xmlns:a16="http://schemas.microsoft.com/office/drawing/2014/main" id="{C2A675DD-A410-4DF8-A2DD-5EA95123E931}"/>
              </a:ext>
            </a:extLst>
          </p:cNvPr>
          <p:cNvSpPr>
            <a:spLocks noGrp="1"/>
          </p:cNvSpPr>
          <p:nvPr>
            <p:ph type="body" idx="1"/>
          </p:nvPr>
        </p:nvSpPr>
        <p:spPr/>
        <p:txBody>
          <a:bodyPr/>
          <a:lstStyle/>
          <a:p>
            <a:pPr marL="285750" indent="-285750">
              <a:buFont typeface="Arial" panose="020B0604020202020204" pitchFamily="34" charset="0"/>
              <a:buChar char="•"/>
            </a:pPr>
            <a:r>
              <a:rPr lang="en-US" sz="1600" dirty="0">
                <a:latin typeface="Georgia" panose="02040502050405020303" pitchFamily="18" charset="0"/>
              </a:rPr>
              <a:t>After submission of Bid/Proposal but before execution of Contract (72-hour rule)</a:t>
            </a:r>
          </a:p>
          <a:p>
            <a:pPr marL="285750" indent="-285750">
              <a:buFont typeface="Arial" panose="020B0604020202020204" pitchFamily="34" charset="0"/>
              <a:buChar char="•"/>
            </a:pPr>
            <a:r>
              <a:rPr lang="en-US" sz="1600" dirty="0">
                <a:latin typeface="Georgia" panose="02040502050405020303" pitchFamily="18" charset="0"/>
              </a:rPr>
              <a:t>After date of Contract award</a:t>
            </a:r>
          </a:p>
          <a:p>
            <a:pPr marL="285750" indent="-285750">
              <a:buFont typeface="Arial" panose="020B0604020202020204" pitchFamily="34" charset="0"/>
              <a:buChar char="•"/>
            </a:pPr>
            <a:r>
              <a:rPr lang="en-US" sz="1600" dirty="0">
                <a:latin typeface="Georgia" panose="02040502050405020303" pitchFamily="18" charset="0"/>
              </a:rPr>
              <a:t>Approval</a:t>
            </a:r>
          </a:p>
          <a:p>
            <a:pPr marL="571500" indent="-571500">
              <a:buAutoNum type="romanUcPeriod"/>
            </a:pPr>
            <a:endParaRPr lang="en-US" sz="1600" dirty="0">
              <a:latin typeface="Georgia" panose="02040502050405020303" pitchFamily="18" charset="0"/>
            </a:endParaRPr>
          </a:p>
        </p:txBody>
      </p:sp>
    </p:spTree>
    <p:extLst>
      <p:ext uri="{BB962C8B-B14F-4D97-AF65-F5344CB8AC3E}">
        <p14:creationId xmlns:p14="http://schemas.microsoft.com/office/powerpoint/2010/main" val="1909503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72 HOUR RULE</a:t>
            </a:r>
            <a:endParaRPr lang="en" b="1" dirty="0">
              <a:solidFill>
                <a:srgbClr val="000000"/>
              </a:solidFill>
              <a:latin typeface="Georgia"/>
              <a:ea typeface="Georgia"/>
              <a:cs typeface="Georgia"/>
              <a:sym typeface="Georgia"/>
            </a:endParaRPr>
          </a:p>
        </p:txBody>
      </p:sp>
      <p:cxnSp>
        <p:nvCxnSpPr>
          <p:cNvPr id="70" name="Shape 70"/>
          <p:cNvCxnSpPr/>
          <p:nvPr/>
        </p:nvCxnSpPr>
        <p:spPr>
          <a:xfrm>
            <a:off x="3352800" y="798150"/>
            <a:ext cx="56388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31</a:t>
            </a:fld>
            <a:endParaRPr lang="en"/>
          </a:p>
        </p:txBody>
      </p:sp>
      <p:sp>
        <p:nvSpPr>
          <p:cNvPr id="8" name="Content Placeholder 2">
            <a:extLst>
              <a:ext uri="{FF2B5EF4-FFF2-40B4-BE49-F238E27FC236}">
                <a16:creationId xmlns:a16="http://schemas.microsoft.com/office/drawing/2014/main" id="{71E71F87-36BE-4CC8-9E8F-521569884036}"/>
              </a:ext>
            </a:extLst>
          </p:cNvPr>
          <p:cNvSpPr>
            <a:spLocks noGrp="1"/>
          </p:cNvSpPr>
          <p:nvPr>
            <p:ph type="body" idx="1"/>
          </p:nvPr>
        </p:nvSpPr>
        <p:spPr/>
        <p:txBody>
          <a:bodyPr/>
          <a:lstStyle/>
          <a:p>
            <a:pPr marL="571500" indent="-571500">
              <a:buAutoNum type="romanUcPeriod"/>
            </a:pPr>
            <a:r>
              <a:rPr lang="en-US" sz="1600" dirty="0">
                <a:latin typeface="Georgia" panose="02040502050405020303" pitchFamily="18" charset="0"/>
              </a:rPr>
              <a:t>Bidder/Offeror determines certified MBE listed on the participation schedule has become or will become unavailable or ineligible</a:t>
            </a:r>
          </a:p>
          <a:p>
            <a:pPr marL="571500" indent="-571500">
              <a:buAutoNum type="romanUcPeriod"/>
            </a:pPr>
            <a:r>
              <a:rPr lang="en-US" sz="1600" dirty="0">
                <a:latin typeface="Georgia" panose="02040502050405020303" pitchFamily="18" charset="0"/>
              </a:rPr>
              <a:t>Bidder/Offeror provided written notice to Procurement Officer within 72 hours</a:t>
            </a:r>
          </a:p>
          <a:p>
            <a:pPr marL="571500" indent="-571500">
              <a:buAutoNum type="romanUcPeriod"/>
            </a:pPr>
            <a:r>
              <a:rPr lang="en-US" sz="1600" dirty="0">
                <a:latin typeface="Georgia" panose="02040502050405020303" pitchFamily="18" charset="0"/>
              </a:rPr>
              <a:t>Ineligible means certified MBE may not be counted towards the goal because: not certified for the service; graduated from the NAICS Code; or exceeds personal net worth</a:t>
            </a:r>
          </a:p>
          <a:p>
            <a:pPr marL="571500" indent="-571500">
              <a:buAutoNum type="romanUcPeriod"/>
            </a:pPr>
            <a:r>
              <a:rPr lang="en-US" sz="1600" dirty="0">
                <a:latin typeface="Georgia" panose="02040502050405020303" pitchFamily="18" charset="0"/>
              </a:rPr>
              <a:t>Bidder/Offeror explains the reason for inclusion of the unavailable/ineligible firm; identifies substitute firm, work and percentage; and describes efforts to substitute </a:t>
            </a:r>
          </a:p>
          <a:p>
            <a:pPr marL="1028700" lvl="1" indent="-571500">
              <a:buAutoNum type="romanUcPeriod"/>
            </a:pPr>
            <a:endParaRPr lang="en-US" sz="1200" dirty="0">
              <a:latin typeface="Georgia" panose="02040502050405020303" pitchFamily="18" charset="0"/>
            </a:endParaRPr>
          </a:p>
        </p:txBody>
      </p:sp>
    </p:spTree>
    <p:extLst>
      <p:ext uri="{BB962C8B-B14F-4D97-AF65-F5344CB8AC3E}">
        <p14:creationId xmlns:p14="http://schemas.microsoft.com/office/powerpoint/2010/main" val="3926249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APPROVAL</a:t>
            </a:r>
            <a:endParaRPr lang="en" b="1" dirty="0">
              <a:solidFill>
                <a:srgbClr val="000000"/>
              </a:solidFill>
              <a:latin typeface="Georgia"/>
              <a:ea typeface="Georgia"/>
              <a:cs typeface="Georgia"/>
              <a:sym typeface="Georgia"/>
            </a:endParaRPr>
          </a:p>
        </p:txBody>
      </p:sp>
      <p:cxnSp>
        <p:nvCxnSpPr>
          <p:cNvPr id="70" name="Shape 70"/>
          <p:cNvCxnSpPr/>
          <p:nvPr/>
        </p:nvCxnSpPr>
        <p:spPr>
          <a:xfrm>
            <a:off x="2590800" y="798150"/>
            <a:ext cx="64008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32</a:t>
            </a:fld>
            <a:endParaRPr lang="en"/>
          </a:p>
        </p:txBody>
      </p:sp>
      <p:sp>
        <p:nvSpPr>
          <p:cNvPr id="7" name="Content Placeholder 2">
            <a:extLst>
              <a:ext uri="{FF2B5EF4-FFF2-40B4-BE49-F238E27FC236}">
                <a16:creationId xmlns:a16="http://schemas.microsoft.com/office/drawing/2014/main" id="{21CC8B47-FD70-47D7-AA7D-B99A17D0CD7D}"/>
              </a:ext>
            </a:extLst>
          </p:cNvPr>
          <p:cNvSpPr>
            <a:spLocks noGrp="1"/>
          </p:cNvSpPr>
          <p:nvPr>
            <p:ph type="body" idx="1"/>
          </p:nvPr>
        </p:nvSpPr>
        <p:spPr/>
        <p:txBody>
          <a:bodyPr/>
          <a:lstStyle/>
          <a:p>
            <a:pPr marL="571500" indent="-571500">
              <a:buAutoNum type="romanUcPeriod"/>
            </a:pPr>
            <a:r>
              <a:rPr lang="en-US" sz="1600" dirty="0">
                <a:latin typeface="Georgia" panose="02040502050405020303" pitchFamily="18" charset="0"/>
              </a:rPr>
              <a:t>72-hour Rule:  Procurement Officer consults with MBE liaison</a:t>
            </a:r>
          </a:p>
          <a:p>
            <a:pPr marL="571500" indent="-571500">
              <a:buAutoNum type="romanUcPeriod"/>
            </a:pPr>
            <a:r>
              <a:rPr lang="en-US" sz="1600" dirty="0">
                <a:latin typeface="Georgia" panose="02040502050405020303" pitchFamily="18" charset="0"/>
              </a:rPr>
              <a:t>After date of Contract award:  </a:t>
            </a:r>
            <a:r>
              <a:rPr lang="en-US" sz="1600" b="1" dirty="0">
                <a:latin typeface="Georgia" panose="02040502050405020303" pitchFamily="18" charset="0"/>
              </a:rPr>
              <a:t>before</a:t>
            </a:r>
            <a:r>
              <a:rPr lang="en-US" sz="1600" dirty="0">
                <a:latin typeface="Georgia" panose="02040502050405020303" pitchFamily="18" charset="0"/>
              </a:rPr>
              <a:t> the Contractor terminates or cancels the existing MBE, must have good cause, MBE liaison written approval, Secretary approval and amendment of Contract.  The MBE liaison approval is sent to the Governor’s Office of Small, Minority &amp; Women Business Affairs.  </a:t>
            </a:r>
          </a:p>
        </p:txBody>
      </p:sp>
    </p:spTree>
    <p:extLst>
      <p:ext uri="{BB962C8B-B14F-4D97-AF65-F5344CB8AC3E}">
        <p14:creationId xmlns:p14="http://schemas.microsoft.com/office/powerpoint/2010/main" val="4262214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33</a:t>
            </a:fld>
            <a:endParaRPr lang="en"/>
          </a:p>
        </p:txBody>
      </p:sp>
      <p:sp>
        <p:nvSpPr>
          <p:cNvPr id="3" name="Text Placeholder 2"/>
          <p:cNvSpPr>
            <a:spLocks noGrp="1"/>
          </p:cNvSpPr>
          <p:nvPr>
            <p:ph type="body" idx="1"/>
          </p:nvPr>
        </p:nvSpPr>
        <p:spPr>
          <a:xfrm>
            <a:off x="311700" y="1152474"/>
            <a:ext cx="8520600" cy="5000675"/>
          </a:xfrm>
        </p:spPr>
        <p:txBody>
          <a:bodyPr/>
          <a:lstStyle/>
          <a:p>
            <a:pPr algn="ctr"/>
            <a:r>
              <a:rPr lang="en-US" b="1" dirty="0">
                <a:latin typeface="Georgia" panose="02040502050405020303" pitchFamily="18" charset="0"/>
              </a:rPr>
              <a:t>Corrective Action Plans</a:t>
            </a:r>
          </a:p>
          <a:p>
            <a:r>
              <a:rPr lang="en-US" sz="1600" dirty="0">
                <a:latin typeface="Georgia" panose="02040502050405020303" pitchFamily="18" charset="0"/>
              </a:rPr>
              <a:t>Upon determining that a contractor did not make good faith efforts to comply with contract MBE participation goals, MDH shall notify the contractor in writing of its findings (</a:t>
            </a:r>
            <a:r>
              <a:rPr lang="en-US" sz="1600" b="1" dirty="0">
                <a:latin typeface="Georgia" panose="02040502050405020303" pitchFamily="18" charset="0"/>
              </a:rPr>
              <a:t>a cure or remedy letter</a:t>
            </a:r>
            <a:r>
              <a:rPr lang="en-US" sz="1600" dirty="0">
                <a:latin typeface="Georgia" panose="02040502050405020303" pitchFamily="18" charset="0"/>
              </a:rPr>
              <a:t>) and shall specify what corrective actions are required. The contractor is required to initiate the corrective actions within 10 days and complete them within the time specified by the procurement agency.</a:t>
            </a:r>
          </a:p>
          <a:p>
            <a:pPr algn="ctr"/>
            <a:r>
              <a:rPr lang="en-US" sz="1600" b="1" dirty="0">
                <a:latin typeface="Georgia" panose="02040502050405020303" pitchFamily="18" charset="0"/>
              </a:rPr>
              <a:t>The cure letter must include:</a:t>
            </a:r>
          </a:p>
          <a:p>
            <a:pPr marL="285750" indent="-285750" algn="ctr">
              <a:buFont typeface="Arial" panose="020B0604020202020204" pitchFamily="34" charset="0"/>
              <a:buChar char="•"/>
            </a:pPr>
            <a:r>
              <a:rPr lang="en-US" sz="1600" dirty="0">
                <a:latin typeface="Georgia" panose="02040502050405020303" pitchFamily="18" charset="0"/>
              </a:rPr>
              <a:t>The requirements the contractor failed to meet, and</a:t>
            </a:r>
          </a:p>
          <a:p>
            <a:pPr marL="285750" indent="-285750" algn="ctr">
              <a:buFont typeface="Arial" panose="020B0604020202020204" pitchFamily="34" charset="0"/>
              <a:buChar char="•"/>
            </a:pPr>
            <a:r>
              <a:rPr lang="en-US" sz="1600" dirty="0">
                <a:latin typeface="Georgia" panose="02040502050405020303" pitchFamily="18" charset="0"/>
              </a:rPr>
              <a:t>The remedy requested by the agency</a:t>
            </a:r>
          </a:p>
        </p:txBody>
      </p:sp>
    </p:spTree>
    <p:extLst>
      <p:ext uri="{BB962C8B-B14F-4D97-AF65-F5344CB8AC3E}">
        <p14:creationId xmlns:p14="http://schemas.microsoft.com/office/powerpoint/2010/main" val="889458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COMPLIANCE</a:t>
            </a:r>
            <a:endParaRPr lang="en" b="1" dirty="0">
              <a:solidFill>
                <a:srgbClr val="000000"/>
              </a:solidFill>
              <a:latin typeface="Georgia"/>
              <a:ea typeface="Georgia"/>
              <a:cs typeface="Georgia"/>
              <a:sym typeface="Georgia"/>
            </a:endParaRPr>
          </a:p>
        </p:txBody>
      </p:sp>
      <p:cxnSp>
        <p:nvCxnSpPr>
          <p:cNvPr id="70" name="Shape 70"/>
          <p:cNvCxnSpPr/>
          <p:nvPr/>
        </p:nvCxnSpPr>
        <p:spPr>
          <a:xfrm>
            <a:off x="3200400" y="798150"/>
            <a:ext cx="58674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34</a:t>
            </a:fld>
            <a:endParaRPr lang="en"/>
          </a:p>
        </p:txBody>
      </p:sp>
      <p:sp>
        <p:nvSpPr>
          <p:cNvPr id="3" name="Text Placeholder 2"/>
          <p:cNvSpPr>
            <a:spLocks noGrp="1"/>
          </p:cNvSpPr>
          <p:nvPr>
            <p:ph type="body" idx="1"/>
          </p:nvPr>
        </p:nvSpPr>
        <p:spPr>
          <a:xfrm>
            <a:off x="304800" y="971550"/>
            <a:ext cx="8520600" cy="4038600"/>
          </a:xfrm>
        </p:spPr>
        <p:txBody>
          <a:bodyPr/>
          <a:lstStyle/>
          <a:p>
            <a:pPr algn="ctr"/>
            <a:r>
              <a:rPr lang="en-US" sz="1600" b="1" dirty="0">
                <a:latin typeface="Georgia" panose="02040502050405020303" pitchFamily="18" charset="0"/>
              </a:rPr>
              <a:t>Liquidated Damages</a:t>
            </a:r>
          </a:p>
          <a:p>
            <a:r>
              <a:rPr lang="en-US" sz="1600" dirty="0">
                <a:latin typeface="Georgia" panose="02040502050405020303" pitchFamily="18" charset="0"/>
              </a:rPr>
              <a:t>Contracts require vendors to make good faith efforts to comply with the MBE program and contract provisions. If it is determined that the contractor has not made a good faith effort to comply to MBE requirements, the contractor agrees to pay liquidated damages to the State. These violations can include:</a:t>
            </a:r>
          </a:p>
          <a:p>
            <a:pPr marL="285750" indent="-285750">
              <a:buFont typeface="Arial" panose="020B0604020202020204" pitchFamily="34" charset="0"/>
              <a:buChar char="•"/>
            </a:pPr>
            <a:r>
              <a:rPr lang="en-US" sz="1600" dirty="0">
                <a:latin typeface="Georgia" panose="02040502050405020303" pitchFamily="18" charset="0"/>
              </a:rPr>
              <a:t>Failure to submit monthly payments reports</a:t>
            </a:r>
          </a:p>
          <a:p>
            <a:pPr marL="285750" indent="-285750">
              <a:buFont typeface="Arial" panose="020B0604020202020204" pitchFamily="34" charset="0"/>
              <a:buChar char="•"/>
            </a:pPr>
            <a:r>
              <a:rPr lang="en-US" sz="1600" dirty="0">
                <a:latin typeface="Georgia" panose="02040502050405020303" pitchFamily="18" charset="0"/>
              </a:rPr>
              <a:t>Failure to include in its agreements with MBE subcontractors a provision requiring submission of monthly payment reports</a:t>
            </a:r>
          </a:p>
          <a:p>
            <a:pPr marL="285750" indent="-285750">
              <a:buFont typeface="Arial" panose="020B0604020202020204" pitchFamily="34" charset="0"/>
              <a:buChar char="•"/>
            </a:pPr>
            <a:r>
              <a:rPr lang="en-US" sz="1600" dirty="0">
                <a:latin typeface="Georgia" panose="02040502050405020303" pitchFamily="18" charset="0"/>
              </a:rPr>
              <a:t>Failure to comply with COMAR in terminating, canceling or changing the scope of work</a:t>
            </a:r>
          </a:p>
          <a:p>
            <a:pPr marL="285750" indent="-285750">
              <a:buFont typeface="Arial" panose="020B0604020202020204" pitchFamily="34" charset="0"/>
              <a:buChar char="•"/>
            </a:pPr>
            <a:r>
              <a:rPr lang="en-US" sz="1600" dirty="0">
                <a:latin typeface="Georgia" panose="02040502050405020303" pitchFamily="18" charset="0"/>
              </a:rPr>
              <a:t>Failure to meet total goal</a:t>
            </a:r>
          </a:p>
          <a:p>
            <a:r>
              <a:rPr lang="en-US" dirty="0">
                <a:latin typeface="Georgia" panose="02040502050405020303" pitchFamily="18" charset="0"/>
              </a:rPr>
              <a:t>                                                                                                                                                                                                                                                                                                                                                                                                                                                                                                                                                                                                                                                                                                                                                                                                                                                                                                                                                                                                                                                                                                                                                                                                                                                                                                                                                                                                                                                                                                                                                                                                                                                                                                                                                                                                                                                                                                                                                                                                                                                                                                                                                                                                                                                                                                                                                                                                                                                                                                                                                                                                                                                                                                                                                                                                                                                                                                                                                                                                                                                                                                                                                                                                                                                                                                                                                                                                                                                                                                                                                                                                                                                                                                                                                                                                                                                                                                                                                                                                                                                                                                                                                                                                                                                                                                                                                                                                                                                                                                                                                                                                                                                                                                                                                                                                                                                                                                                                                                                                                                                                                                                                                                                                                                                                                                                                                                                                                                                                                                                                                                                                                                                                                                                                                                                                                                                                                                                                                                                                                                                                                                                                                                                                                                                                                                                                                                                                                                                                                                                                                                                                                                                                                                                                                                                                                                                                                                                                                                                                                                                                                                                                                                                                                                                                                                                                                                                                                                                                                                                                                                                                                                                                                                                                                                                                                                                                                                                                                                                                                                                                                                                                                                                                                                                                                                                                                                                                                                                                                                                                                                                                                                                                     </a:t>
            </a:r>
          </a:p>
        </p:txBody>
      </p:sp>
    </p:spTree>
    <p:extLst>
      <p:ext uri="{BB962C8B-B14F-4D97-AF65-F5344CB8AC3E}">
        <p14:creationId xmlns:p14="http://schemas.microsoft.com/office/powerpoint/2010/main" val="2814122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IMPORTANT!</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If there are 3 or more SBR vendors available, the contract </a:t>
            </a:r>
            <a:r>
              <a:rPr lang="en-US" b="1" dirty="0">
                <a:solidFill>
                  <a:srgbClr val="434343"/>
                </a:solidFill>
                <a:latin typeface="Georgia"/>
                <a:ea typeface="Georgia"/>
                <a:cs typeface="Georgia"/>
                <a:sym typeface="Georgia"/>
              </a:rPr>
              <a:t>must</a:t>
            </a:r>
            <a:r>
              <a:rPr lang="en-US" dirty="0">
                <a:solidFill>
                  <a:srgbClr val="434343"/>
                </a:solidFill>
                <a:latin typeface="Georgia"/>
                <a:ea typeface="Georgia"/>
                <a:cs typeface="Georgia"/>
                <a:sym typeface="Georgia"/>
              </a:rPr>
              <a:t> be designated as an SBR Procurement</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Scope of Work </a:t>
            </a:r>
            <a:r>
              <a:rPr lang="en-US" b="1" dirty="0">
                <a:solidFill>
                  <a:srgbClr val="434343"/>
                </a:solidFill>
                <a:latin typeface="Georgia"/>
                <a:ea typeface="Georgia"/>
                <a:cs typeface="Georgia"/>
                <a:sym typeface="Georgia"/>
              </a:rPr>
              <a:t>must</a:t>
            </a:r>
            <a:r>
              <a:rPr lang="en-US" dirty="0">
                <a:solidFill>
                  <a:srgbClr val="434343"/>
                </a:solidFill>
                <a:latin typeface="Georgia"/>
                <a:ea typeface="Georgia"/>
                <a:cs typeface="Georgia"/>
                <a:sym typeface="Georgia"/>
              </a:rPr>
              <a:t> be included with PRG documentation for review</a:t>
            </a:r>
          </a:p>
          <a:p>
            <a:pPr marL="285750" lvl="0" indent="-285750">
              <a:buFont typeface="Arial" panose="020B0604020202020204" pitchFamily="34" charset="0"/>
              <a:buChar char="•"/>
            </a:pPr>
            <a:r>
              <a:rPr lang="en-US" b="1" dirty="0">
                <a:solidFill>
                  <a:srgbClr val="434343"/>
                </a:solidFill>
                <a:latin typeface="Georgia"/>
                <a:ea typeface="Georgia"/>
                <a:cs typeface="Georgia"/>
                <a:sym typeface="Georgia"/>
              </a:rPr>
              <a:t>“There are no subcontractable elements” is not an acceptable justification</a:t>
            </a:r>
          </a:p>
          <a:p>
            <a:pPr marL="285750" lvl="0" indent="-285750">
              <a:buFont typeface="Arial" panose="020B0604020202020204" pitchFamily="34" charset="0"/>
              <a:buChar char="•"/>
            </a:pPr>
            <a:r>
              <a:rPr lang="en-US" dirty="0">
                <a:solidFill>
                  <a:srgbClr val="434343"/>
                </a:solidFill>
                <a:latin typeface="Georgia"/>
                <a:ea typeface="Georgia"/>
                <a:cs typeface="Georgia"/>
                <a:sym typeface="Georgia"/>
              </a:rPr>
              <a:t>Procurements between</a:t>
            </a:r>
            <a:r>
              <a:rPr lang="en-US" b="1" dirty="0">
                <a:solidFill>
                  <a:srgbClr val="434343"/>
                </a:solidFill>
                <a:latin typeface="Georgia"/>
                <a:ea typeface="Georgia"/>
                <a:cs typeface="Georgia"/>
                <a:sym typeface="Georgia"/>
              </a:rPr>
              <a:t> $50,000 and $100,000 </a:t>
            </a:r>
            <a:r>
              <a:rPr lang="en-US" dirty="0">
                <a:solidFill>
                  <a:srgbClr val="434343"/>
                </a:solidFill>
                <a:latin typeface="Georgia"/>
                <a:ea typeface="Georgia"/>
                <a:cs typeface="Georgia"/>
                <a:sym typeface="Georgia"/>
              </a:rPr>
              <a:t>are reviewed by the Director of OPASS and the MBE Liaison</a:t>
            </a:r>
          </a:p>
          <a:p>
            <a:pPr marL="285750" lvl="0" indent="-285750">
              <a:buFont typeface="Arial" panose="020B0604020202020204" pitchFamily="34" charset="0"/>
              <a:buChar char="•"/>
            </a:pPr>
            <a:endParaRPr lang="en-US" b="1" dirty="0">
              <a:solidFill>
                <a:srgbClr val="434343"/>
              </a:solidFill>
              <a:latin typeface="Georgia"/>
              <a:ea typeface="Georgia"/>
              <a:cs typeface="Georgia"/>
              <a:sym typeface="Georgia"/>
            </a:endParaRPr>
          </a:p>
          <a:p>
            <a:pPr marL="285750" lvl="0" indent="-285750">
              <a:buFont typeface="Arial" panose="020B0604020202020204" pitchFamily="34" charset="0"/>
              <a:buChar char="•"/>
            </a:pPr>
            <a:endParaRPr b="1" dirty="0">
              <a:solidFill>
                <a:srgbClr val="434343"/>
              </a:solidFill>
              <a:latin typeface="Georgia"/>
              <a:ea typeface="Georgia"/>
              <a:cs typeface="Georgia"/>
              <a:sym typeface="Georgia"/>
            </a:endParaRPr>
          </a:p>
        </p:txBody>
      </p:sp>
      <p:cxnSp>
        <p:nvCxnSpPr>
          <p:cNvPr id="70" name="Shape 70"/>
          <p:cNvCxnSpPr/>
          <p:nvPr/>
        </p:nvCxnSpPr>
        <p:spPr>
          <a:xfrm>
            <a:off x="3048000" y="798150"/>
            <a:ext cx="61104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35</a:t>
            </a:fld>
            <a:endParaRPr lang="en"/>
          </a:p>
        </p:txBody>
      </p:sp>
    </p:spTree>
    <p:extLst>
      <p:ext uri="{BB962C8B-B14F-4D97-AF65-F5344CB8AC3E}">
        <p14:creationId xmlns:p14="http://schemas.microsoft.com/office/powerpoint/2010/main" val="242046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b="1" dirty="0">
                <a:solidFill>
                  <a:srgbClr val="000000"/>
                </a:solidFill>
                <a:latin typeface="Georgia"/>
                <a:ea typeface="Georgia"/>
                <a:cs typeface="Georgia"/>
                <a:sym typeface="Georgia"/>
              </a:rPr>
              <a:t>SMALL BUSINESS RESERVE</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609600" y="1228675"/>
            <a:ext cx="78879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In 2004, the State created the Small Business Reserve (SBR) Program, providing small businesses with the opportunity to participate as prime contractors on State contracts and procurements by establishing a unique marketplace where small businesses compete against other small businesses instead of larger, more established companies. </a:t>
            </a:r>
          </a:p>
          <a:p>
            <a:pPr lvl="0"/>
            <a:r>
              <a:rPr lang="en-US" b="1" dirty="0">
                <a:solidFill>
                  <a:srgbClr val="434343"/>
                </a:solidFill>
                <a:latin typeface="Georgia"/>
                <a:ea typeface="Georgia"/>
                <a:cs typeface="Georgia"/>
                <a:sym typeface="Georgia"/>
              </a:rPr>
              <a:t>Every IFB and RFP begins as an SBR-designated contract.</a:t>
            </a:r>
            <a:r>
              <a:rPr lang="en-US" dirty="0">
                <a:solidFill>
                  <a:srgbClr val="434343"/>
                </a:solidFill>
                <a:latin typeface="Georgia"/>
                <a:ea typeface="Georgia"/>
                <a:cs typeface="Georgia"/>
                <a:sym typeface="Georgia"/>
              </a:rPr>
              <a:t> The Procurement Review Group (PRG) is responsible for making the final decision regarding SBR designation exemption requests. Once a solicitation has been designated as “SBR,” an award can only be made to a registered SBR vendor.</a:t>
            </a:r>
          </a:p>
        </p:txBody>
      </p:sp>
      <p:cxnSp>
        <p:nvCxnSpPr>
          <p:cNvPr id="70" name="Shape 70"/>
          <p:cNvCxnSpPr/>
          <p:nvPr/>
        </p:nvCxnSpPr>
        <p:spPr>
          <a:xfrm>
            <a:off x="5867400" y="798150"/>
            <a:ext cx="32910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4</a:t>
            </a:fld>
            <a:endParaRPr lang="en"/>
          </a:p>
        </p:txBody>
      </p:sp>
    </p:spTree>
    <p:extLst>
      <p:ext uri="{BB962C8B-B14F-4D97-AF65-F5344CB8AC3E}">
        <p14:creationId xmlns:p14="http://schemas.microsoft.com/office/powerpoint/2010/main" val="230617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VETERAN-OWNED SMALL BUSINESS ENTERPRISE</a:t>
            </a:r>
            <a:endParaRPr lang="en" sz="24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836400" y="1228675"/>
            <a:ext cx="76611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r>
              <a:rPr lang="en-US" dirty="0">
                <a:solidFill>
                  <a:srgbClr val="434343"/>
                </a:solidFill>
                <a:latin typeface="Georgia"/>
                <a:ea typeface="Georgia"/>
                <a:cs typeface="Georgia"/>
                <a:sym typeface="Georgia"/>
              </a:rPr>
              <a:t>The Veteran-Owned Small Business Enterprise (VSBE) program was created to provide contracting opportunities to veteran-owned businesses. There is a Statewide goal of 1% VSBE participation for each agency. VSBE goals are set on a contract-by-contract basis. The PRG reviews and makes the final decision regarding VSBE goal setting.</a:t>
            </a:r>
            <a:endParaRPr dirty="0">
              <a:solidFill>
                <a:srgbClr val="434343"/>
              </a:solidFill>
              <a:latin typeface="Georgia"/>
              <a:ea typeface="Georgia"/>
              <a:cs typeface="Georgia"/>
              <a:sym typeface="Georgia"/>
            </a:endParaRPr>
          </a:p>
        </p:txBody>
      </p:sp>
      <p:cxnSp>
        <p:nvCxnSpPr>
          <p:cNvPr id="70" name="Shape 70"/>
          <p:cNvCxnSpPr/>
          <p:nvPr/>
        </p:nvCxnSpPr>
        <p:spPr>
          <a:xfrm>
            <a:off x="8763000" y="798150"/>
            <a:ext cx="3954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5</a:t>
            </a:fld>
            <a:endParaRPr lang="en"/>
          </a:p>
        </p:txBody>
      </p:sp>
    </p:spTree>
    <p:extLst>
      <p:ext uri="{BB962C8B-B14F-4D97-AF65-F5344CB8AC3E}">
        <p14:creationId xmlns:p14="http://schemas.microsoft.com/office/powerpoint/2010/main" val="4234765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PROCUREMENT PROCESS</a:t>
            </a:r>
            <a:endParaRPr lang="en" sz="2400" b="1" dirty="0">
              <a:solidFill>
                <a:srgbClr val="000000"/>
              </a:solidFill>
              <a:latin typeface="Georgia"/>
              <a:ea typeface="Georgia"/>
              <a:cs typeface="Georgia"/>
              <a:sym typeface="Georgia"/>
            </a:endParaRPr>
          </a:p>
        </p:txBody>
      </p:sp>
      <p:cxnSp>
        <p:nvCxnSpPr>
          <p:cNvPr id="70" name="Shape 70"/>
          <p:cNvCxnSpPr/>
          <p:nvPr/>
        </p:nvCxnSpPr>
        <p:spPr>
          <a:xfrm>
            <a:off x="4876800" y="798150"/>
            <a:ext cx="4281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6</a:t>
            </a:fld>
            <a:endParaRPr lang="en"/>
          </a:p>
        </p:txBody>
      </p:sp>
      <p:sp>
        <p:nvSpPr>
          <p:cNvPr id="2" name="Text Placeholder 1"/>
          <p:cNvSpPr>
            <a:spLocks noGrp="1"/>
          </p:cNvSpPr>
          <p:nvPr>
            <p:ph type="body" idx="1"/>
          </p:nvPr>
        </p:nvSpPr>
        <p:spPr>
          <a:xfrm>
            <a:off x="683177" y="1098409"/>
            <a:ext cx="2126700" cy="1191597"/>
          </a:xfrm>
          <a:ln>
            <a:solidFill>
              <a:schemeClr val="tx1"/>
            </a:solidFill>
          </a:ln>
        </p:spPr>
        <p:txBody>
          <a:bodyPr/>
          <a:lstStyle/>
          <a:p>
            <a:r>
              <a:rPr lang="en-US" sz="1100" dirty="0">
                <a:latin typeface="Georgia" panose="02040502050405020303" pitchFamily="18" charset="0"/>
              </a:rPr>
              <a:t>Secure certification from the issuing agency that it has the allocated funds to pay for the contract resulting from this solicitation.</a:t>
            </a:r>
          </a:p>
        </p:txBody>
      </p:sp>
      <p:sp>
        <p:nvSpPr>
          <p:cNvPr id="5" name="TextBox 4"/>
          <p:cNvSpPr txBox="1"/>
          <p:nvPr/>
        </p:nvSpPr>
        <p:spPr>
          <a:xfrm>
            <a:off x="3351281" y="1123944"/>
            <a:ext cx="2286000" cy="1277273"/>
          </a:xfrm>
          <a:prstGeom prst="rect">
            <a:avLst/>
          </a:prstGeom>
          <a:noFill/>
          <a:ln>
            <a:solidFill>
              <a:schemeClr val="tx1"/>
            </a:solidFill>
          </a:ln>
        </p:spPr>
        <p:txBody>
          <a:bodyPr wrap="square" rtlCol="0">
            <a:spAutoFit/>
          </a:bodyPr>
          <a:lstStyle/>
          <a:p>
            <a:r>
              <a:rPr lang="en-US" sz="1100" u="sng" dirty="0">
                <a:latin typeface="Georgia" panose="02040502050405020303" pitchFamily="18" charset="0"/>
              </a:rPr>
              <a:t>Decide the type of procurement:</a:t>
            </a:r>
          </a:p>
          <a:p>
            <a:pPr marL="171450" indent="-171450">
              <a:buFont typeface="Arial" panose="020B0604020202020204" pitchFamily="34" charset="0"/>
              <a:buChar char="•"/>
            </a:pPr>
            <a:r>
              <a:rPr lang="en-US" sz="1100" dirty="0">
                <a:latin typeface="Georgia" panose="02040502050405020303" pitchFamily="18" charset="0"/>
              </a:rPr>
              <a:t>CPC Purchase</a:t>
            </a:r>
          </a:p>
          <a:p>
            <a:pPr marL="171450" indent="-171450">
              <a:buFont typeface="Arial" panose="020B0604020202020204" pitchFamily="34" charset="0"/>
              <a:buChar char="•"/>
            </a:pPr>
            <a:r>
              <a:rPr lang="en-US" sz="1100" dirty="0">
                <a:latin typeface="Georgia" panose="02040502050405020303" pitchFamily="18" charset="0"/>
              </a:rPr>
              <a:t>Small Procurement</a:t>
            </a:r>
          </a:p>
          <a:p>
            <a:pPr marL="171450" indent="-171450">
              <a:buFont typeface="Arial" panose="020B0604020202020204" pitchFamily="34" charset="0"/>
              <a:buChar char="•"/>
            </a:pPr>
            <a:r>
              <a:rPr lang="en-US" sz="1100" dirty="0">
                <a:latin typeface="Georgia" panose="02040502050405020303" pitchFamily="18" charset="0"/>
              </a:rPr>
              <a:t>Non-Competitive</a:t>
            </a:r>
          </a:p>
          <a:p>
            <a:pPr marL="171450" indent="-171450">
              <a:buFont typeface="Arial" panose="020B0604020202020204" pitchFamily="34" charset="0"/>
              <a:buChar char="•"/>
            </a:pPr>
            <a:r>
              <a:rPr lang="en-US" sz="1100" dirty="0">
                <a:latin typeface="Georgia" panose="02040502050405020303" pitchFamily="18" charset="0"/>
              </a:rPr>
              <a:t>Sole Source</a:t>
            </a:r>
          </a:p>
          <a:p>
            <a:pPr marL="171450" indent="-171450">
              <a:buFont typeface="Arial" panose="020B0604020202020204" pitchFamily="34" charset="0"/>
              <a:buChar char="•"/>
            </a:pPr>
            <a:r>
              <a:rPr lang="en-US" sz="1100" dirty="0">
                <a:latin typeface="Georgia" panose="02040502050405020303" pitchFamily="18" charset="0"/>
              </a:rPr>
              <a:t>Emergency</a:t>
            </a:r>
          </a:p>
          <a:p>
            <a:pPr marL="171450" indent="-171450">
              <a:buFont typeface="Arial" panose="020B0604020202020204" pitchFamily="34" charset="0"/>
              <a:buChar char="•"/>
            </a:pPr>
            <a:r>
              <a:rPr lang="en-US" sz="1100" dirty="0">
                <a:latin typeface="Georgia" panose="02040502050405020303" pitchFamily="18" charset="0"/>
              </a:rPr>
              <a:t>Competitive</a:t>
            </a:r>
          </a:p>
        </p:txBody>
      </p:sp>
      <p:sp>
        <p:nvSpPr>
          <p:cNvPr id="6" name="TextBox 5"/>
          <p:cNvSpPr txBox="1"/>
          <p:nvPr/>
        </p:nvSpPr>
        <p:spPr>
          <a:xfrm>
            <a:off x="6248400" y="1201066"/>
            <a:ext cx="2068047" cy="1107996"/>
          </a:xfrm>
          <a:prstGeom prst="rect">
            <a:avLst/>
          </a:prstGeom>
          <a:noFill/>
          <a:ln>
            <a:solidFill>
              <a:schemeClr val="tx1"/>
            </a:solidFill>
          </a:ln>
        </p:spPr>
        <p:txBody>
          <a:bodyPr wrap="square" rtlCol="0">
            <a:spAutoFit/>
          </a:bodyPr>
          <a:lstStyle/>
          <a:p>
            <a:r>
              <a:rPr lang="en-US" sz="1100" u="sng" dirty="0">
                <a:latin typeface="Georgia" panose="02040502050405020303" pitchFamily="18" charset="0"/>
              </a:rPr>
              <a:t>Create Scope of Work (SOW):</a:t>
            </a:r>
          </a:p>
          <a:p>
            <a:pPr marL="285750" indent="-285750">
              <a:buFont typeface="Arial" panose="020B0604020202020204" pitchFamily="34" charset="0"/>
              <a:buChar char="•"/>
            </a:pPr>
            <a:r>
              <a:rPr lang="en-US" sz="1100" dirty="0">
                <a:latin typeface="Georgia" panose="02040502050405020303" pitchFamily="18" charset="0"/>
              </a:rPr>
              <a:t>Purpose of procurement</a:t>
            </a:r>
          </a:p>
          <a:p>
            <a:pPr marL="285750" indent="-285750">
              <a:buFont typeface="Arial" panose="020B0604020202020204" pitchFamily="34" charset="0"/>
              <a:buChar char="•"/>
            </a:pPr>
            <a:r>
              <a:rPr lang="en-US" sz="1100" dirty="0">
                <a:latin typeface="Georgia" panose="02040502050405020303" pitchFamily="18" charset="0"/>
              </a:rPr>
              <a:t>Minimum Qualifications</a:t>
            </a:r>
          </a:p>
          <a:p>
            <a:pPr marL="285750" indent="-285750">
              <a:buFont typeface="Arial" panose="020B0604020202020204" pitchFamily="34" charset="0"/>
              <a:buChar char="•"/>
            </a:pPr>
            <a:r>
              <a:rPr lang="en-US" sz="1100" dirty="0">
                <a:latin typeface="Georgia" panose="02040502050405020303" pitchFamily="18" charset="0"/>
              </a:rPr>
              <a:t>Subcontractable Areas*</a:t>
            </a:r>
          </a:p>
          <a:p>
            <a:pPr marL="285750" indent="-285750">
              <a:buFont typeface="Arial" panose="020B0604020202020204" pitchFamily="34" charset="0"/>
              <a:buChar char="•"/>
            </a:pPr>
            <a:r>
              <a:rPr lang="en-US" sz="1100" dirty="0">
                <a:latin typeface="Georgia" panose="02040502050405020303" pitchFamily="18" charset="0"/>
              </a:rPr>
              <a:t>Contract Duration</a:t>
            </a:r>
          </a:p>
          <a:p>
            <a:pPr marL="285750" indent="-285750">
              <a:buFont typeface="Arial" panose="020B0604020202020204" pitchFamily="34" charset="0"/>
              <a:buChar char="•"/>
            </a:pPr>
            <a:r>
              <a:rPr lang="en-US" sz="1100" dirty="0">
                <a:latin typeface="Georgia" panose="02040502050405020303" pitchFamily="18" charset="0"/>
              </a:rPr>
              <a:t>Payment </a:t>
            </a:r>
          </a:p>
        </p:txBody>
      </p:sp>
      <p:sp>
        <p:nvSpPr>
          <p:cNvPr id="8" name="TextBox 7"/>
          <p:cNvSpPr txBox="1"/>
          <p:nvPr/>
        </p:nvSpPr>
        <p:spPr>
          <a:xfrm>
            <a:off x="3197148" y="2793322"/>
            <a:ext cx="2592426" cy="1446550"/>
          </a:xfrm>
          <a:prstGeom prst="rect">
            <a:avLst/>
          </a:prstGeom>
          <a:noFill/>
          <a:ln>
            <a:solidFill>
              <a:schemeClr val="tx1"/>
            </a:solidFill>
          </a:ln>
        </p:spPr>
        <p:txBody>
          <a:bodyPr wrap="square" rtlCol="0">
            <a:spAutoFit/>
          </a:bodyPr>
          <a:lstStyle/>
          <a:p>
            <a:r>
              <a:rPr lang="en-US" sz="1100" u="sng" dirty="0">
                <a:latin typeface="Georgia" panose="02040502050405020303" pitchFamily="18" charset="0"/>
              </a:rPr>
              <a:t>Contract Fulfillment Team</a:t>
            </a:r>
          </a:p>
          <a:p>
            <a:pPr marL="285750" indent="-285750">
              <a:buFont typeface="Arial" panose="020B0604020202020204" pitchFamily="34" charset="0"/>
              <a:buChar char="•"/>
            </a:pPr>
            <a:r>
              <a:rPr lang="en-US" sz="1100" dirty="0">
                <a:latin typeface="Georgia" panose="02040502050405020303" pitchFamily="18" charset="0"/>
              </a:rPr>
              <a:t>Primary &amp; Secondary Stakeholders</a:t>
            </a:r>
          </a:p>
          <a:p>
            <a:pPr marL="285750" indent="-285750">
              <a:buFont typeface="Arial" panose="020B0604020202020204" pitchFamily="34" charset="0"/>
              <a:buChar char="•"/>
            </a:pPr>
            <a:r>
              <a:rPr lang="en-US" sz="1100" dirty="0">
                <a:latin typeface="Georgia" panose="02040502050405020303" pitchFamily="18" charset="0"/>
              </a:rPr>
              <a:t>Contact Officer</a:t>
            </a:r>
          </a:p>
          <a:p>
            <a:pPr marL="285750" indent="-285750">
              <a:buFont typeface="Arial" panose="020B0604020202020204" pitchFamily="34" charset="0"/>
              <a:buChar char="•"/>
            </a:pPr>
            <a:r>
              <a:rPr lang="en-US" sz="1100" dirty="0">
                <a:latin typeface="Georgia" panose="02040502050405020303" pitchFamily="18" charset="0"/>
              </a:rPr>
              <a:t>Contract Manager</a:t>
            </a:r>
          </a:p>
          <a:p>
            <a:pPr marL="285750" indent="-285750">
              <a:buFont typeface="Arial" panose="020B0604020202020204" pitchFamily="34" charset="0"/>
              <a:buChar char="•"/>
            </a:pPr>
            <a:r>
              <a:rPr lang="en-US" sz="1100" dirty="0">
                <a:latin typeface="Georgia" panose="02040502050405020303" pitchFamily="18" charset="0"/>
              </a:rPr>
              <a:t>Procurement Coordinator</a:t>
            </a:r>
          </a:p>
          <a:p>
            <a:pPr marL="285750" indent="-285750">
              <a:buFont typeface="Arial" panose="020B0604020202020204" pitchFamily="34" charset="0"/>
              <a:buChar char="•"/>
            </a:pPr>
            <a:r>
              <a:rPr lang="en-US" sz="1100" dirty="0">
                <a:latin typeface="Georgia" panose="02040502050405020303" pitchFamily="18" charset="0"/>
              </a:rPr>
              <a:t>Assistant Attorney General</a:t>
            </a:r>
          </a:p>
          <a:p>
            <a:pPr marL="285750" indent="-285750">
              <a:buFont typeface="Arial" panose="020B0604020202020204" pitchFamily="34" charset="0"/>
              <a:buChar char="•"/>
            </a:pPr>
            <a:r>
              <a:rPr lang="en-US" sz="1100" dirty="0">
                <a:latin typeface="Georgia" panose="02040502050405020303" pitchFamily="18" charset="0"/>
              </a:rPr>
              <a:t>MBE Liaison*</a:t>
            </a:r>
          </a:p>
        </p:txBody>
      </p:sp>
      <p:sp>
        <p:nvSpPr>
          <p:cNvPr id="9" name="TextBox 8"/>
          <p:cNvSpPr txBox="1"/>
          <p:nvPr/>
        </p:nvSpPr>
        <p:spPr>
          <a:xfrm>
            <a:off x="6210300" y="3047238"/>
            <a:ext cx="2286000" cy="938719"/>
          </a:xfrm>
          <a:prstGeom prst="rect">
            <a:avLst/>
          </a:prstGeom>
          <a:noFill/>
          <a:ln>
            <a:solidFill>
              <a:schemeClr val="tx1"/>
            </a:solidFill>
          </a:ln>
        </p:spPr>
        <p:txBody>
          <a:bodyPr wrap="square" rtlCol="0">
            <a:spAutoFit/>
          </a:bodyPr>
          <a:lstStyle/>
          <a:p>
            <a:pPr algn="ctr"/>
            <a:r>
              <a:rPr lang="en-US" sz="1100" dirty="0">
                <a:latin typeface="Georgia" panose="02040502050405020303" pitchFamily="18" charset="0"/>
              </a:rPr>
              <a:t>Invitation for Bids (IFB)</a:t>
            </a:r>
          </a:p>
          <a:p>
            <a:pPr algn="ctr"/>
            <a:r>
              <a:rPr lang="en-US" sz="1100" dirty="0">
                <a:latin typeface="Georgia" panose="02040502050405020303" pitchFamily="18" charset="0"/>
              </a:rPr>
              <a:t>or</a:t>
            </a:r>
          </a:p>
          <a:p>
            <a:pPr algn="ctr"/>
            <a:r>
              <a:rPr lang="en-US" sz="1100" dirty="0">
                <a:latin typeface="Georgia" panose="02040502050405020303" pitchFamily="18" charset="0"/>
              </a:rPr>
              <a:t>Request for Proposals (RFP)</a:t>
            </a:r>
          </a:p>
          <a:p>
            <a:pPr algn="ctr"/>
            <a:r>
              <a:rPr lang="en-US" sz="1100" dirty="0">
                <a:latin typeface="Georgia" panose="02040502050405020303" pitchFamily="18" charset="0"/>
              </a:rPr>
              <a:t>or</a:t>
            </a:r>
          </a:p>
          <a:p>
            <a:pPr algn="ctr"/>
            <a:r>
              <a:rPr lang="en-US" sz="1100" dirty="0">
                <a:latin typeface="Georgia" panose="02040502050405020303" pitchFamily="18" charset="0"/>
              </a:rPr>
              <a:t>Request for Information (RFI)</a:t>
            </a:r>
          </a:p>
        </p:txBody>
      </p:sp>
      <p:sp>
        <p:nvSpPr>
          <p:cNvPr id="10" name="TextBox 9"/>
          <p:cNvSpPr txBox="1"/>
          <p:nvPr/>
        </p:nvSpPr>
        <p:spPr>
          <a:xfrm>
            <a:off x="495302" y="3142100"/>
            <a:ext cx="2362200" cy="769441"/>
          </a:xfrm>
          <a:prstGeom prst="rect">
            <a:avLst/>
          </a:prstGeom>
          <a:noFill/>
          <a:ln>
            <a:solidFill>
              <a:schemeClr val="tx1"/>
            </a:solidFill>
          </a:ln>
        </p:spPr>
        <p:txBody>
          <a:bodyPr wrap="square" rtlCol="0">
            <a:spAutoFit/>
          </a:bodyPr>
          <a:lstStyle/>
          <a:p>
            <a:r>
              <a:rPr lang="en-US" sz="1100" u="sng" dirty="0">
                <a:latin typeface="Georgia" panose="02040502050405020303" pitchFamily="18" charset="0"/>
              </a:rPr>
              <a:t>Procurement Review Group (PRG)</a:t>
            </a:r>
          </a:p>
          <a:p>
            <a:pPr marL="285750" indent="-285750">
              <a:buFont typeface="Arial" panose="020B0604020202020204" pitchFamily="34" charset="0"/>
              <a:buChar char="•"/>
            </a:pPr>
            <a:r>
              <a:rPr lang="en-US" sz="1100" dirty="0">
                <a:latin typeface="Georgia" panose="02040502050405020303" pitchFamily="18" charset="0"/>
              </a:rPr>
              <a:t>MBE Liaison</a:t>
            </a:r>
          </a:p>
          <a:p>
            <a:pPr marL="285750" indent="-285750">
              <a:buFont typeface="Arial" panose="020B0604020202020204" pitchFamily="34" charset="0"/>
              <a:buChar char="•"/>
            </a:pPr>
            <a:r>
              <a:rPr lang="en-US" sz="1100" dirty="0">
                <a:latin typeface="Georgia" panose="02040502050405020303" pitchFamily="18" charset="0"/>
              </a:rPr>
              <a:t>Director, OPASS</a:t>
            </a:r>
          </a:p>
          <a:p>
            <a:pPr marL="285750" indent="-285750">
              <a:buFont typeface="Arial" panose="020B0604020202020204" pitchFamily="34" charset="0"/>
              <a:buChar char="•"/>
            </a:pPr>
            <a:r>
              <a:rPr lang="en-US" sz="1100" dirty="0">
                <a:latin typeface="Georgia" panose="02040502050405020303" pitchFamily="18" charset="0"/>
              </a:rPr>
              <a:t>Deputy Director, OPASS</a:t>
            </a:r>
          </a:p>
        </p:txBody>
      </p:sp>
      <p:sp>
        <p:nvSpPr>
          <p:cNvPr id="11" name="Down Arrow 10"/>
          <p:cNvSpPr/>
          <p:nvPr/>
        </p:nvSpPr>
        <p:spPr>
          <a:xfrm rot="16200000">
            <a:off x="2951991" y="1496641"/>
            <a:ext cx="266701" cy="53187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16200000">
            <a:off x="5803343" y="1455649"/>
            <a:ext cx="266701" cy="59882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7144987" y="2316580"/>
            <a:ext cx="266701" cy="73065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5400000">
            <a:off x="2912211" y="3375234"/>
            <a:ext cx="266701" cy="3031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rot="5400000">
            <a:off x="5864351" y="3297746"/>
            <a:ext cx="266701" cy="42519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255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r>
              <a:rPr lang="en" sz="2000" b="1" dirty="0">
                <a:solidFill>
                  <a:srgbClr val="000000"/>
                </a:solidFill>
                <a:latin typeface="Georgia"/>
                <a:ea typeface="Georgia"/>
                <a:cs typeface="Georgia"/>
                <a:sym typeface="Georgia"/>
              </a:rPr>
              <a:t>SMALL PROCUREMENTS &amp; CREDIT CARD PURCHASES</a:t>
            </a:r>
          </a:p>
        </p:txBody>
      </p:sp>
      <p:cxnSp>
        <p:nvCxnSpPr>
          <p:cNvPr id="70" name="Shape 70"/>
          <p:cNvCxnSpPr/>
          <p:nvPr/>
        </p:nvCxnSpPr>
        <p:spPr>
          <a:xfrm>
            <a:off x="7924800" y="798150"/>
            <a:ext cx="1233675"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37944"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7</a:t>
            </a:fld>
            <a:endParaRPr lang="en"/>
          </a:p>
        </p:txBody>
      </p:sp>
      <p:sp>
        <p:nvSpPr>
          <p:cNvPr id="5" name="TextBox 4"/>
          <p:cNvSpPr txBox="1"/>
          <p:nvPr/>
        </p:nvSpPr>
        <p:spPr>
          <a:xfrm>
            <a:off x="381000" y="1044805"/>
            <a:ext cx="2590800" cy="3646063"/>
          </a:xfrm>
          <a:prstGeom prst="rect">
            <a:avLst/>
          </a:prstGeom>
          <a:noFill/>
          <a:ln w="25400">
            <a:solidFill>
              <a:srgbClr val="980000"/>
            </a:solidFill>
          </a:ln>
        </p:spPr>
        <p:txBody>
          <a:bodyPr wrap="square" rtlCol="0">
            <a:spAutoFit/>
          </a:bodyPr>
          <a:lstStyle/>
          <a:p>
            <a:pPr lvl="0" algn="ctr">
              <a:lnSpc>
                <a:spcPct val="115000"/>
              </a:lnSpc>
            </a:pPr>
            <a:r>
              <a:rPr lang="en-US" sz="1600" b="1" u="sng" dirty="0">
                <a:solidFill>
                  <a:schemeClr val="tx1"/>
                </a:solidFill>
                <a:ea typeface="Calibri"/>
                <a:cs typeface="Times New Roman"/>
              </a:rPr>
              <a:t>Category I </a:t>
            </a:r>
          </a:p>
          <a:p>
            <a:pPr lvl="0" algn="ctr">
              <a:lnSpc>
                <a:spcPct val="115000"/>
              </a:lnSpc>
            </a:pPr>
            <a:r>
              <a:rPr lang="en-US" sz="1600" b="1" u="sng" dirty="0">
                <a:solidFill>
                  <a:schemeClr val="tx1"/>
                </a:solidFill>
                <a:ea typeface="Calibri"/>
                <a:cs typeface="Times New Roman"/>
              </a:rPr>
              <a:t>($0 - $5,000)</a:t>
            </a:r>
          </a:p>
          <a:p>
            <a:pPr lvl="0" algn="ctr">
              <a:lnSpc>
                <a:spcPct val="115000"/>
              </a:lnSpc>
            </a:pPr>
            <a:endParaRPr lang="en-US" sz="1600" b="1" u="sng" dirty="0">
              <a:solidFill>
                <a:schemeClr val="tx1"/>
              </a:solidFill>
              <a:ea typeface="Calibri"/>
              <a:cs typeface="Times New Roman"/>
            </a:endParaRPr>
          </a:p>
          <a:p>
            <a:pPr lvl="1">
              <a:lnSpc>
                <a:spcPct val="115000"/>
              </a:lnSpc>
              <a:buFont typeface="Wingdings" panose="05000000000000000000" pitchFamily="2" charset="2"/>
              <a:buChar char="§"/>
            </a:pPr>
            <a:r>
              <a:rPr lang="en-US" dirty="0">
                <a:solidFill>
                  <a:schemeClr val="tx1"/>
                </a:solidFill>
                <a:ea typeface="Calibri"/>
                <a:cs typeface="Times New Roman"/>
              </a:rPr>
              <a:t> Catering Services</a:t>
            </a:r>
          </a:p>
          <a:p>
            <a:pPr lvl="1">
              <a:lnSpc>
                <a:spcPct val="115000"/>
              </a:lnSpc>
              <a:buFont typeface="Wingdings" panose="05000000000000000000" pitchFamily="2" charset="2"/>
              <a:buChar char="§"/>
            </a:pPr>
            <a:r>
              <a:rPr lang="en-US" dirty="0">
                <a:solidFill>
                  <a:schemeClr val="tx1"/>
                </a:solidFill>
                <a:ea typeface="Calibri"/>
                <a:cs typeface="Times New Roman"/>
              </a:rPr>
              <a:t> Laboratory Accessories</a:t>
            </a:r>
          </a:p>
          <a:p>
            <a:pPr lvl="1">
              <a:lnSpc>
                <a:spcPct val="115000"/>
              </a:lnSpc>
              <a:buFont typeface="Wingdings" panose="05000000000000000000" pitchFamily="2" charset="2"/>
              <a:buChar char="§"/>
            </a:pPr>
            <a:r>
              <a:rPr lang="en-US" dirty="0">
                <a:solidFill>
                  <a:schemeClr val="tx1"/>
                </a:solidFill>
                <a:ea typeface="Calibri"/>
                <a:cs typeface="Times New Roman"/>
              </a:rPr>
              <a:t> Promotional Items</a:t>
            </a:r>
          </a:p>
          <a:p>
            <a:pPr lvl="1">
              <a:lnSpc>
                <a:spcPct val="115000"/>
              </a:lnSpc>
              <a:buFont typeface="Wingdings" panose="05000000000000000000" pitchFamily="2" charset="2"/>
              <a:buChar char="§"/>
            </a:pPr>
            <a:r>
              <a:rPr lang="en-US" dirty="0">
                <a:solidFill>
                  <a:schemeClr val="tx1"/>
                </a:solidFill>
                <a:ea typeface="Calibri"/>
                <a:cs typeface="Times New Roman"/>
              </a:rPr>
              <a:t> Transcription/Court Reporting Services</a:t>
            </a:r>
          </a:p>
          <a:p>
            <a:pPr lvl="1">
              <a:lnSpc>
                <a:spcPct val="115000"/>
              </a:lnSpc>
              <a:buFont typeface="Wingdings" panose="05000000000000000000" pitchFamily="2" charset="2"/>
              <a:buChar char="§"/>
            </a:pPr>
            <a:r>
              <a:rPr lang="en-US" dirty="0">
                <a:solidFill>
                  <a:schemeClr val="tx1"/>
                </a:solidFill>
                <a:ea typeface="Calibri"/>
                <a:cs typeface="Times New Roman"/>
              </a:rPr>
              <a:t> Housekeeping/Janitorial Supplies</a:t>
            </a:r>
          </a:p>
          <a:p>
            <a:pPr lvl="0">
              <a:lnSpc>
                <a:spcPct val="115000"/>
              </a:lnSpc>
              <a:buFont typeface="Wingdings" panose="05000000000000000000" pitchFamily="2" charset="2"/>
              <a:buChar char="§"/>
            </a:pPr>
            <a:endParaRPr lang="en-US" dirty="0">
              <a:solidFill>
                <a:schemeClr val="tx1"/>
              </a:solidFill>
              <a:ea typeface="Calibri"/>
              <a:cs typeface="Times New Roman"/>
            </a:endParaRPr>
          </a:p>
          <a:p>
            <a:pPr lvl="0">
              <a:lnSpc>
                <a:spcPct val="115000"/>
              </a:lnSpc>
              <a:buFont typeface="Wingdings" panose="05000000000000000000" pitchFamily="2" charset="2"/>
              <a:buChar char="§"/>
            </a:pPr>
            <a:endParaRPr lang="en-US" dirty="0">
              <a:solidFill>
                <a:schemeClr val="tx1"/>
              </a:solidFill>
              <a:ea typeface="Calibri"/>
              <a:cs typeface="Times New Roman"/>
            </a:endParaRPr>
          </a:p>
          <a:p>
            <a:pPr algn="ctr">
              <a:lnSpc>
                <a:spcPct val="115000"/>
              </a:lnSpc>
            </a:pPr>
            <a:r>
              <a:rPr lang="en-US" sz="1200" b="1" dirty="0">
                <a:solidFill>
                  <a:schemeClr val="tx1"/>
                </a:solidFill>
                <a:ea typeface="Calibri"/>
                <a:cs typeface="Times New Roman"/>
              </a:rPr>
              <a:t>(MDH directly solicits at least three vendors)</a:t>
            </a:r>
          </a:p>
        </p:txBody>
      </p:sp>
      <p:sp>
        <p:nvSpPr>
          <p:cNvPr id="22" name="Subtitle 2"/>
          <p:cNvSpPr txBox="1">
            <a:spLocks/>
          </p:cNvSpPr>
          <p:nvPr/>
        </p:nvSpPr>
        <p:spPr>
          <a:xfrm>
            <a:off x="3200400" y="1044804"/>
            <a:ext cx="2590800" cy="3646063"/>
          </a:xfrm>
          <a:prstGeom prst="rect">
            <a:avLst/>
          </a:prstGeom>
          <a:ln w="25400">
            <a:solidFill>
              <a:srgbClr val="980000"/>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15000"/>
              </a:lnSpc>
              <a:spcBef>
                <a:spcPts val="0"/>
              </a:spcBef>
              <a:spcAft>
                <a:spcPts val="0"/>
              </a:spcAft>
              <a:buClr>
                <a:srgbClr val="E48312"/>
              </a:buClr>
              <a:buFont typeface="Calibri" panose="020F0502020204030204" pitchFamily="34" charset="0"/>
              <a:buNone/>
            </a:pPr>
            <a:r>
              <a:rPr lang="en-US" sz="1600" b="1" u="sng" dirty="0">
                <a:solidFill>
                  <a:srgbClr val="000000"/>
                </a:solidFill>
                <a:ea typeface="Calibri"/>
                <a:cs typeface="Times New Roman"/>
              </a:rPr>
              <a:t>Category II </a:t>
            </a:r>
          </a:p>
          <a:p>
            <a:pPr marL="0" indent="0" algn="ctr">
              <a:lnSpc>
                <a:spcPct val="115000"/>
              </a:lnSpc>
              <a:spcBef>
                <a:spcPts val="0"/>
              </a:spcBef>
              <a:spcAft>
                <a:spcPts val="0"/>
              </a:spcAft>
              <a:buClr>
                <a:srgbClr val="E48312"/>
              </a:buClr>
              <a:buFont typeface="Calibri" panose="020F0502020204030204" pitchFamily="34" charset="0"/>
              <a:buNone/>
            </a:pPr>
            <a:r>
              <a:rPr lang="en-US" sz="1600" b="1" u="sng" dirty="0">
                <a:solidFill>
                  <a:srgbClr val="000000"/>
                </a:solidFill>
                <a:ea typeface="Calibri"/>
                <a:cs typeface="Times New Roman"/>
              </a:rPr>
              <a:t>($5,001 - $15,000)</a:t>
            </a:r>
          </a:p>
          <a:p>
            <a:pPr marL="0" indent="0" algn="ctr">
              <a:lnSpc>
                <a:spcPct val="115000"/>
              </a:lnSpc>
              <a:spcBef>
                <a:spcPts val="0"/>
              </a:spcBef>
              <a:spcAft>
                <a:spcPts val="0"/>
              </a:spcAft>
              <a:buClr>
                <a:srgbClr val="E48312"/>
              </a:buClr>
              <a:buFont typeface="Calibri" panose="020F0502020204030204" pitchFamily="34" charset="0"/>
              <a:buNone/>
            </a:pPr>
            <a:endParaRPr lang="en-US" sz="1600" b="1" u="sng" dirty="0">
              <a:solidFill>
                <a:srgbClr val="000000"/>
              </a:solidFill>
              <a:ea typeface="Calibri"/>
              <a:cs typeface="Times New Roman"/>
            </a:endParaRP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Medical/Rehab Supplies</a:t>
            </a: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Health Consultant Services</a:t>
            </a: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Computer Peripherals</a:t>
            </a: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Laboratory Equipment Maintenance</a:t>
            </a:r>
          </a:p>
          <a:p>
            <a:pPr lvl="1">
              <a:lnSpc>
                <a:spcPct val="115000"/>
              </a:lnSpc>
              <a:spcBef>
                <a:spcPts val="0"/>
              </a:spcBef>
              <a:spcAft>
                <a:spcPts val="0"/>
              </a:spcAft>
              <a:buClrTx/>
              <a:buFont typeface="Wingdings" panose="05000000000000000000" pitchFamily="2" charset="2"/>
              <a:buChar char="§"/>
            </a:pPr>
            <a:r>
              <a:rPr lang="en-US" sz="1400" dirty="0">
                <a:solidFill>
                  <a:schemeClr val="tx1"/>
                </a:solidFill>
                <a:ea typeface="Calibri"/>
                <a:cs typeface="Times New Roman"/>
              </a:rPr>
              <a:t>Tobacco Cessation Toolkits</a:t>
            </a:r>
          </a:p>
          <a:p>
            <a:pPr>
              <a:lnSpc>
                <a:spcPct val="115000"/>
              </a:lnSpc>
              <a:spcBef>
                <a:spcPts val="0"/>
              </a:spcBef>
              <a:spcAft>
                <a:spcPts val="0"/>
              </a:spcAft>
              <a:buClrTx/>
              <a:buFont typeface="Wingdings" panose="05000000000000000000" pitchFamily="2" charset="2"/>
              <a:buChar char="§"/>
            </a:pPr>
            <a:endParaRPr lang="en-US" sz="1400" dirty="0">
              <a:solidFill>
                <a:schemeClr val="tx1"/>
              </a:solidFill>
              <a:ea typeface="Calibri"/>
              <a:cs typeface="Times New Roman"/>
            </a:endParaRPr>
          </a:p>
          <a:p>
            <a:pPr>
              <a:lnSpc>
                <a:spcPct val="115000"/>
              </a:lnSpc>
              <a:spcBef>
                <a:spcPts val="0"/>
              </a:spcBef>
              <a:spcAft>
                <a:spcPts val="0"/>
              </a:spcAft>
              <a:buClr>
                <a:srgbClr val="E48312"/>
              </a:buClr>
              <a:buFont typeface="Wingdings" panose="05000000000000000000" pitchFamily="2" charset="2"/>
              <a:buChar char="§"/>
            </a:pPr>
            <a:endParaRPr lang="en-US" sz="1400" dirty="0">
              <a:solidFill>
                <a:schemeClr val="tx1"/>
              </a:solidFill>
              <a:ea typeface="Calibri"/>
              <a:cs typeface="Times New Roman"/>
            </a:endParaRPr>
          </a:p>
          <a:p>
            <a:pPr marL="0" indent="0" algn="ctr">
              <a:lnSpc>
                <a:spcPct val="115000"/>
              </a:lnSpc>
              <a:spcBef>
                <a:spcPts val="0"/>
              </a:spcBef>
              <a:spcAft>
                <a:spcPts val="0"/>
              </a:spcAft>
              <a:buClr>
                <a:srgbClr val="E48312"/>
              </a:buClr>
              <a:buNone/>
            </a:pPr>
            <a:r>
              <a:rPr lang="en-US" sz="1200" b="1" dirty="0">
                <a:solidFill>
                  <a:srgbClr val="000000"/>
                </a:solidFill>
                <a:ea typeface="Calibri"/>
                <a:cs typeface="Times New Roman"/>
              </a:rPr>
              <a:t>(MDH solicits on eMM, direct solicitation list, and on OPASS website)</a:t>
            </a:r>
          </a:p>
          <a:p>
            <a:pPr marL="0" indent="0">
              <a:lnSpc>
                <a:spcPct val="115000"/>
              </a:lnSpc>
              <a:spcBef>
                <a:spcPts val="0"/>
              </a:spcBef>
              <a:spcAft>
                <a:spcPts val="0"/>
              </a:spcAft>
              <a:buClr>
                <a:srgbClr val="E48312"/>
              </a:buClr>
              <a:buNone/>
            </a:pPr>
            <a:endParaRPr lang="en-US" sz="2400" dirty="0">
              <a:solidFill>
                <a:srgbClr val="000000">
                  <a:lumMod val="75000"/>
                  <a:lumOff val="25000"/>
                </a:srgbClr>
              </a:solidFill>
              <a:ea typeface="Calibri"/>
              <a:cs typeface="Times New Roman"/>
            </a:endParaRPr>
          </a:p>
        </p:txBody>
      </p:sp>
      <p:sp>
        <p:nvSpPr>
          <p:cNvPr id="23" name="Subtitle 2"/>
          <p:cNvSpPr txBox="1">
            <a:spLocks/>
          </p:cNvSpPr>
          <p:nvPr/>
        </p:nvSpPr>
        <p:spPr>
          <a:xfrm>
            <a:off x="6096000" y="1046748"/>
            <a:ext cx="2514600" cy="3646064"/>
          </a:xfrm>
          <a:prstGeom prst="rect">
            <a:avLst/>
          </a:prstGeom>
          <a:ln w="25400">
            <a:solidFill>
              <a:srgbClr val="980000"/>
            </a:solidFill>
          </a:ln>
        </p:spPr>
        <p:txBody>
          <a:bodyPr vert="horz" lIns="0" tIns="45720" rIns="0" bIns="45720" rtlCol="0">
            <a:normAutofit fontScale="4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15000"/>
              </a:lnSpc>
              <a:spcBef>
                <a:spcPts val="0"/>
              </a:spcBef>
              <a:spcAft>
                <a:spcPts val="0"/>
              </a:spcAft>
              <a:buClr>
                <a:srgbClr val="E48312"/>
              </a:buClr>
              <a:buFont typeface="Calibri" panose="020F0502020204030204" pitchFamily="34" charset="0"/>
              <a:buNone/>
            </a:pPr>
            <a:r>
              <a:rPr lang="en-US" sz="3400" b="1" u="sng" dirty="0">
                <a:solidFill>
                  <a:srgbClr val="000000"/>
                </a:solidFill>
                <a:ea typeface="Calibri"/>
                <a:cs typeface="Times New Roman"/>
              </a:rPr>
              <a:t>Category III</a:t>
            </a:r>
          </a:p>
          <a:p>
            <a:pPr marL="0" indent="0" algn="ctr">
              <a:lnSpc>
                <a:spcPct val="115000"/>
              </a:lnSpc>
              <a:spcBef>
                <a:spcPts val="0"/>
              </a:spcBef>
              <a:spcAft>
                <a:spcPts val="0"/>
              </a:spcAft>
              <a:buClr>
                <a:srgbClr val="E48312"/>
              </a:buClr>
              <a:buFont typeface="Calibri" panose="020F0502020204030204" pitchFamily="34" charset="0"/>
              <a:buNone/>
            </a:pPr>
            <a:r>
              <a:rPr lang="en-US" sz="3400" b="1" u="sng" dirty="0">
                <a:solidFill>
                  <a:srgbClr val="000000"/>
                </a:solidFill>
                <a:ea typeface="Calibri"/>
                <a:cs typeface="Times New Roman"/>
              </a:rPr>
              <a:t>($15,001 - $50,000)</a:t>
            </a:r>
          </a:p>
          <a:p>
            <a:pPr marL="0" indent="0" algn="ctr">
              <a:lnSpc>
                <a:spcPct val="115000"/>
              </a:lnSpc>
              <a:spcBef>
                <a:spcPts val="0"/>
              </a:spcBef>
              <a:spcAft>
                <a:spcPts val="0"/>
              </a:spcAft>
              <a:buClr>
                <a:srgbClr val="E48312"/>
              </a:buClr>
              <a:buFont typeface="Calibri" panose="020F0502020204030204" pitchFamily="34" charset="0"/>
              <a:buNone/>
            </a:pPr>
            <a:endParaRPr lang="en-US" sz="2900" b="1" u="sng" dirty="0">
              <a:solidFill>
                <a:srgbClr val="000000"/>
              </a:solidFill>
              <a:ea typeface="Calibri"/>
              <a:cs typeface="Times New Roman"/>
            </a:endParaRP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Media Buys (TV, radio) to promote specific DHMH programs</a:t>
            </a: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Health Consultant Services</a:t>
            </a: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Laboratory Testing Equipment</a:t>
            </a: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Health Staffing Services</a:t>
            </a:r>
          </a:p>
          <a:p>
            <a:pPr lvl="1">
              <a:lnSpc>
                <a:spcPct val="115000"/>
              </a:lnSpc>
              <a:spcBef>
                <a:spcPts val="0"/>
              </a:spcBef>
              <a:spcAft>
                <a:spcPts val="0"/>
              </a:spcAft>
              <a:buClrTx/>
              <a:buFont typeface="Wingdings" panose="05000000000000000000" pitchFamily="2" charset="2"/>
              <a:buChar char="§"/>
            </a:pPr>
            <a:r>
              <a:rPr lang="en-US" sz="2900" dirty="0">
                <a:solidFill>
                  <a:srgbClr val="000000"/>
                </a:solidFill>
                <a:ea typeface="Calibri"/>
                <a:cs typeface="Times New Roman"/>
              </a:rPr>
              <a:t>Health Conference Facilities</a:t>
            </a:r>
            <a:endParaRPr lang="en-US" sz="2500" dirty="0">
              <a:solidFill>
                <a:schemeClr val="tx1"/>
              </a:solidFill>
              <a:ea typeface="Calibri"/>
              <a:cs typeface="Times New Roman"/>
            </a:endParaRPr>
          </a:p>
          <a:p>
            <a:pPr marL="0" indent="0" algn="ctr">
              <a:lnSpc>
                <a:spcPct val="115000"/>
              </a:lnSpc>
              <a:spcBef>
                <a:spcPts val="0"/>
              </a:spcBef>
              <a:spcAft>
                <a:spcPts val="0"/>
              </a:spcAft>
              <a:buClrTx/>
              <a:buNone/>
            </a:pPr>
            <a:endParaRPr lang="en-US" sz="2500" b="1" dirty="0">
              <a:solidFill>
                <a:schemeClr val="tx1"/>
              </a:solidFill>
              <a:ea typeface="Calibri"/>
              <a:cs typeface="Times New Roman"/>
            </a:endParaRPr>
          </a:p>
          <a:p>
            <a:pPr marL="0" indent="0" algn="ctr">
              <a:lnSpc>
                <a:spcPct val="115000"/>
              </a:lnSpc>
              <a:spcBef>
                <a:spcPts val="0"/>
              </a:spcBef>
              <a:spcAft>
                <a:spcPts val="0"/>
              </a:spcAft>
              <a:buNone/>
            </a:pPr>
            <a:r>
              <a:rPr lang="en-US" sz="2500" b="1" dirty="0">
                <a:solidFill>
                  <a:schemeClr val="tx1"/>
                </a:solidFill>
                <a:ea typeface="Calibri"/>
                <a:cs typeface="Times New Roman"/>
              </a:rPr>
              <a:t>(MDH solicits on eMM, direct solicitation list, and on OPASS website)</a:t>
            </a:r>
          </a:p>
          <a:p>
            <a:pPr marL="0" indent="0">
              <a:lnSpc>
                <a:spcPct val="115000"/>
              </a:lnSpc>
              <a:spcBef>
                <a:spcPts val="0"/>
              </a:spcBef>
              <a:spcAft>
                <a:spcPts val="0"/>
              </a:spcAft>
              <a:buClr>
                <a:srgbClr val="E48312"/>
              </a:buClr>
              <a:buFont typeface="Calibri" panose="020F0502020204030204" pitchFamily="34" charset="0"/>
              <a:buNone/>
            </a:pPr>
            <a:endParaRPr lang="en-US" sz="1800" b="1" dirty="0">
              <a:solidFill>
                <a:srgbClr val="000000"/>
              </a:solidFill>
              <a:ea typeface="Calibri"/>
              <a:cs typeface="Times New Roman"/>
            </a:endParaRPr>
          </a:p>
          <a:p>
            <a:pPr>
              <a:lnSpc>
                <a:spcPct val="115000"/>
              </a:lnSpc>
              <a:spcBef>
                <a:spcPts val="0"/>
              </a:spcBef>
              <a:spcAft>
                <a:spcPts val="0"/>
              </a:spcAft>
              <a:buClr>
                <a:srgbClr val="E48312"/>
              </a:buClr>
              <a:buFont typeface="Wingdings" panose="05000000000000000000" pitchFamily="2" charset="2"/>
              <a:buChar char="§"/>
            </a:pPr>
            <a:endParaRPr lang="en-US" sz="1800" dirty="0">
              <a:solidFill>
                <a:srgbClr val="000000"/>
              </a:solidFill>
              <a:ea typeface="Calibri"/>
              <a:cs typeface="Times New Roman"/>
            </a:endParaRPr>
          </a:p>
          <a:p>
            <a:pPr>
              <a:lnSpc>
                <a:spcPct val="115000"/>
              </a:lnSpc>
              <a:spcBef>
                <a:spcPts val="0"/>
              </a:spcBef>
              <a:spcAft>
                <a:spcPts val="0"/>
              </a:spcAft>
              <a:buClr>
                <a:srgbClr val="E48312"/>
              </a:buClr>
              <a:buFont typeface="Wingdings" panose="05000000000000000000" pitchFamily="2" charset="2"/>
              <a:buChar char="§"/>
            </a:pPr>
            <a:endParaRPr lang="en-US" sz="1600" dirty="0">
              <a:solidFill>
                <a:srgbClr val="000000">
                  <a:lumMod val="75000"/>
                  <a:lumOff val="25000"/>
                </a:srgbClr>
              </a:solidFill>
              <a:ea typeface="Calibri"/>
              <a:cs typeface="Times New Roman"/>
            </a:endParaRPr>
          </a:p>
          <a:p>
            <a:pPr>
              <a:lnSpc>
                <a:spcPct val="115000"/>
              </a:lnSpc>
              <a:spcBef>
                <a:spcPts val="0"/>
              </a:spcBef>
              <a:spcAft>
                <a:spcPts val="0"/>
              </a:spcAft>
              <a:buClr>
                <a:srgbClr val="E48312"/>
              </a:buClr>
              <a:buFont typeface="Wingdings" panose="05000000000000000000" pitchFamily="2" charset="2"/>
              <a:buChar char="§"/>
            </a:pPr>
            <a:endParaRPr lang="en-US" dirty="0">
              <a:solidFill>
                <a:srgbClr val="000000">
                  <a:lumMod val="75000"/>
                  <a:lumOff val="25000"/>
                </a:srgbClr>
              </a:solidFill>
              <a:ea typeface="Calibri"/>
              <a:cs typeface="Times New Roman"/>
            </a:endParaRPr>
          </a:p>
        </p:txBody>
      </p:sp>
    </p:spTree>
    <p:extLst>
      <p:ext uri="{BB962C8B-B14F-4D97-AF65-F5344CB8AC3E}">
        <p14:creationId xmlns:p14="http://schemas.microsoft.com/office/powerpoint/2010/main" val="869414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TYPES OF PROCUREMENTS</a:t>
            </a:r>
            <a:endParaRPr lang="en" sz="2400" b="1" dirty="0">
              <a:solidFill>
                <a:srgbClr val="000000"/>
              </a:solidFill>
              <a:latin typeface="Georgia"/>
              <a:ea typeface="Georgia"/>
              <a:cs typeface="Georgia"/>
              <a:sym typeface="Georgia"/>
            </a:endParaRPr>
          </a:p>
        </p:txBody>
      </p:sp>
      <p:cxnSp>
        <p:nvCxnSpPr>
          <p:cNvPr id="70" name="Shape 70"/>
          <p:cNvCxnSpPr/>
          <p:nvPr/>
        </p:nvCxnSpPr>
        <p:spPr>
          <a:xfrm>
            <a:off x="5181600" y="798150"/>
            <a:ext cx="37338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8</a:t>
            </a:fld>
            <a:endParaRPr lang="en"/>
          </a:p>
        </p:txBody>
      </p:sp>
      <p:sp>
        <p:nvSpPr>
          <p:cNvPr id="5" name="TextBox 4"/>
          <p:cNvSpPr txBox="1"/>
          <p:nvPr/>
        </p:nvSpPr>
        <p:spPr>
          <a:xfrm>
            <a:off x="749300" y="971550"/>
            <a:ext cx="7924802" cy="3631763"/>
          </a:xfrm>
          <a:prstGeom prst="rect">
            <a:avLst/>
          </a:prstGeom>
          <a:noFill/>
        </p:spPr>
        <p:txBody>
          <a:bodyPr wrap="square" rtlCol="0">
            <a:spAutoFit/>
          </a:bodyPr>
          <a:lstStyle/>
          <a:p>
            <a:r>
              <a:rPr lang="en-US" sz="1800" b="1" dirty="0">
                <a:latin typeface="Georgia" panose="02040502050405020303" pitchFamily="18" charset="0"/>
              </a:rPr>
              <a:t>Non-Competitive</a:t>
            </a:r>
            <a:r>
              <a:rPr lang="en-US" sz="1800" dirty="0">
                <a:latin typeface="Georgia" panose="02040502050405020303" pitchFamily="18" charset="0"/>
              </a:rPr>
              <a:t> – MDH is required to avail itself of the State’s Master Contracts for certain commonly acquired goods &amp; services:</a:t>
            </a:r>
          </a:p>
          <a:p>
            <a:pPr marL="285750" indent="-285750">
              <a:buFont typeface="Arial" panose="020B0604020202020204" pitchFamily="34" charset="0"/>
              <a:buChar char="•"/>
            </a:pPr>
            <a:r>
              <a:rPr lang="en-US" sz="1800" dirty="0">
                <a:latin typeface="Georgia" panose="02040502050405020303" pitchFamily="18" charset="0"/>
              </a:rPr>
              <a:t>Office Supplies</a:t>
            </a:r>
          </a:p>
          <a:p>
            <a:pPr marL="285750" indent="-285750">
              <a:buFont typeface="Arial" panose="020B0604020202020204" pitchFamily="34" charset="0"/>
              <a:buChar char="•"/>
            </a:pPr>
            <a:r>
              <a:rPr lang="en-US" sz="1800" dirty="0">
                <a:latin typeface="Georgia" panose="02040502050405020303" pitchFamily="18" charset="0"/>
              </a:rPr>
              <a:t>Interpretation Services</a:t>
            </a:r>
          </a:p>
          <a:p>
            <a:pPr marL="285750" indent="-285750">
              <a:buFont typeface="Arial" panose="020B0604020202020204" pitchFamily="34" charset="0"/>
              <a:buChar char="•"/>
            </a:pPr>
            <a:r>
              <a:rPr lang="en-US" sz="1800" dirty="0">
                <a:latin typeface="Georgia" panose="02040502050405020303" pitchFamily="18" charset="0"/>
              </a:rPr>
              <a:t>Travel Services</a:t>
            </a:r>
          </a:p>
          <a:p>
            <a:pPr marL="285750" indent="-285750">
              <a:buFont typeface="Arial" panose="020B0604020202020204" pitchFamily="34" charset="0"/>
              <a:buChar char="•"/>
            </a:pPr>
            <a:r>
              <a:rPr lang="en-US" sz="1800" dirty="0">
                <a:latin typeface="Georgia" panose="02040502050405020303" pitchFamily="18" charset="0"/>
              </a:rPr>
              <a:t>IT Services</a:t>
            </a:r>
          </a:p>
          <a:p>
            <a:pPr marL="285750" indent="-285750">
              <a:buFont typeface="Arial" panose="020B0604020202020204" pitchFamily="34" charset="0"/>
              <a:buChar char="•"/>
            </a:pPr>
            <a:r>
              <a:rPr lang="en-US" sz="1800" dirty="0">
                <a:latin typeface="Georgia" panose="02040502050405020303" pitchFamily="18" charset="0"/>
              </a:rPr>
              <a:t>Maryland Correctional Enterprises</a:t>
            </a:r>
          </a:p>
          <a:p>
            <a:endParaRPr lang="en-US" sz="1800" dirty="0">
              <a:latin typeface="Georgia" panose="02040502050405020303" pitchFamily="18" charset="0"/>
            </a:endParaRPr>
          </a:p>
          <a:p>
            <a:r>
              <a:rPr lang="en-US" sz="1800" b="1" dirty="0">
                <a:latin typeface="Georgia" panose="02040502050405020303" pitchFamily="18" charset="0"/>
              </a:rPr>
              <a:t>Sole Source</a:t>
            </a:r>
            <a:r>
              <a:rPr lang="en-US" sz="1800" dirty="0">
                <a:latin typeface="Georgia" panose="02040502050405020303" pitchFamily="18" charset="0"/>
              </a:rPr>
              <a:t> – Occasionally, only a single source exists for procurement of a needed product or service. Sole source procurements must be authorized by the agency head or designee in writing and posted to </a:t>
            </a:r>
            <a:r>
              <a:rPr lang="en-US" sz="1800" dirty="0" err="1">
                <a:latin typeface="Georgia" panose="02040502050405020303" pitchFamily="18" charset="0"/>
              </a:rPr>
              <a:t>eMM</a:t>
            </a:r>
            <a:r>
              <a:rPr lang="en-US" sz="1800" dirty="0">
                <a:latin typeface="Georgia" panose="02040502050405020303" pitchFamily="18" charset="0"/>
              </a:rPr>
              <a:t> within 30 days of contract award.</a:t>
            </a:r>
          </a:p>
          <a:p>
            <a:endParaRPr lang="en-US" dirty="0"/>
          </a:p>
        </p:txBody>
      </p:sp>
    </p:spTree>
    <p:extLst>
      <p:ext uri="{BB962C8B-B14F-4D97-AF65-F5344CB8AC3E}">
        <p14:creationId xmlns:p14="http://schemas.microsoft.com/office/powerpoint/2010/main" val="1679298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4793700" cy="572700"/>
          </a:xfrm>
          <a:prstGeom prst="rect">
            <a:avLst/>
          </a:prstGeom>
        </p:spPr>
        <p:txBody>
          <a:bodyPr lIns="91425" tIns="91425" rIns="91425" bIns="91425" anchor="t" anchorCtr="0">
            <a:noAutofit/>
          </a:bodyPr>
          <a:lstStyle/>
          <a:p>
            <a:pPr lvl="0"/>
            <a:r>
              <a:rPr lang="en-US" sz="2400" b="1" dirty="0">
                <a:solidFill>
                  <a:srgbClr val="000000"/>
                </a:solidFill>
                <a:latin typeface="Georgia"/>
                <a:ea typeface="Georgia"/>
                <a:cs typeface="Georgia"/>
                <a:sym typeface="Georgia"/>
              </a:rPr>
              <a:t>TYPES OF PROCUREMENTS</a:t>
            </a:r>
            <a:endParaRPr lang="en" sz="2400" b="1" dirty="0">
              <a:solidFill>
                <a:srgbClr val="000000"/>
              </a:solidFill>
              <a:latin typeface="Georgia"/>
              <a:ea typeface="Georgia"/>
              <a:cs typeface="Georgia"/>
              <a:sym typeface="Georgia"/>
            </a:endParaRPr>
          </a:p>
        </p:txBody>
      </p:sp>
      <p:cxnSp>
        <p:nvCxnSpPr>
          <p:cNvPr id="70" name="Shape 70"/>
          <p:cNvCxnSpPr/>
          <p:nvPr/>
        </p:nvCxnSpPr>
        <p:spPr>
          <a:xfrm>
            <a:off x="5105400" y="798150"/>
            <a:ext cx="3886200" cy="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pPr lvl="0">
                <a:spcBef>
                  <a:spcPts val="0"/>
                </a:spcBef>
                <a:buNone/>
              </a:pPr>
              <a:t>9</a:t>
            </a:fld>
            <a:endParaRPr lang="en"/>
          </a:p>
        </p:txBody>
      </p:sp>
      <p:sp>
        <p:nvSpPr>
          <p:cNvPr id="6" name="TextBox 5"/>
          <p:cNvSpPr txBox="1"/>
          <p:nvPr/>
        </p:nvSpPr>
        <p:spPr>
          <a:xfrm>
            <a:off x="733425" y="1276350"/>
            <a:ext cx="7912102" cy="2585323"/>
          </a:xfrm>
          <a:prstGeom prst="rect">
            <a:avLst/>
          </a:prstGeom>
          <a:noFill/>
        </p:spPr>
        <p:txBody>
          <a:bodyPr wrap="square" rtlCol="0">
            <a:spAutoFit/>
          </a:bodyPr>
          <a:lstStyle/>
          <a:p>
            <a:r>
              <a:rPr lang="en-US" sz="1800" b="1" dirty="0">
                <a:latin typeface="Georgia" panose="02040502050405020303" pitchFamily="18" charset="0"/>
              </a:rPr>
              <a:t>Emergency</a:t>
            </a:r>
            <a:r>
              <a:rPr lang="en-US" sz="1800" dirty="0">
                <a:latin typeface="Georgia" panose="02040502050405020303" pitchFamily="18" charset="0"/>
              </a:rPr>
              <a:t> – Any procurement made to avoid or mitigate serious damage to public health, safety or welfare. Once authorized, an attempt must be made to obtain as much competition as possible under the circumstances. Failure to plan ahead for necessary goods or services does </a:t>
            </a:r>
            <a:r>
              <a:rPr lang="en-US" sz="1800" b="1" dirty="0">
                <a:latin typeface="Georgia" panose="02040502050405020303" pitchFamily="18" charset="0"/>
              </a:rPr>
              <a:t>not</a:t>
            </a:r>
            <a:r>
              <a:rPr lang="en-US" sz="1800" dirty="0">
                <a:latin typeface="Georgia" panose="02040502050405020303" pitchFamily="18" charset="0"/>
              </a:rPr>
              <a:t> constitute an emergency.</a:t>
            </a:r>
          </a:p>
          <a:p>
            <a:endParaRPr lang="en-US" sz="1800" dirty="0">
              <a:latin typeface="Georgia" panose="02040502050405020303" pitchFamily="18" charset="0"/>
            </a:endParaRPr>
          </a:p>
          <a:p>
            <a:r>
              <a:rPr lang="en-US" sz="1800" b="1" dirty="0">
                <a:latin typeface="Georgia" panose="02040502050405020303" pitchFamily="18" charset="0"/>
              </a:rPr>
              <a:t>Competitive</a:t>
            </a:r>
            <a:r>
              <a:rPr lang="en-US" sz="1800" dirty="0">
                <a:latin typeface="Georgia" panose="02040502050405020303" pitchFamily="18" charset="0"/>
              </a:rPr>
              <a:t> – Used to acquire goods and services other than those which may be obtained through a blanket purchase order or under specialized programs (BISM, MCE, Maryland Works) </a:t>
            </a:r>
          </a:p>
        </p:txBody>
      </p:sp>
    </p:spTree>
    <p:extLst>
      <p:ext uri="{BB962C8B-B14F-4D97-AF65-F5344CB8AC3E}">
        <p14:creationId xmlns:p14="http://schemas.microsoft.com/office/powerpoint/2010/main" val="3502882056"/>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F1B68BEB57FF844E8F5186CB1852E378" ma:contentTypeVersion="13" ma:contentTypeDescription="Create a new document." ma:contentTypeScope="" ma:versionID="5e1dacac3d9bb5637b1a2038c3a2f970">
  <xsd:schema xmlns:xsd="http://www.w3.org/2001/XMLSchema" xmlns:xs="http://www.w3.org/2001/XMLSchema" xmlns:p="http://schemas.microsoft.com/office/2006/metadata/properties" xmlns:ns1="http://schemas.microsoft.com/sharepoint/v3" targetNamespace="http://schemas.microsoft.com/office/2006/metadata/properties" ma:root="true" ma:fieldsID="e00d6e856316b04bbfd8642c332e56b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ECEB0B-842A-45DC-8DBD-BFA82D307683}"/>
</file>

<file path=customXml/itemProps2.xml><?xml version="1.0" encoding="utf-8"?>
<ds:datastoreItem xmlns:ds="http://schemas.openxmlformats.org/officeDocument/2006/customXml" ds:itemID="{5F28EC50-E82A-4DB1-A6DE-F517FB2C765D}"/>
</file>

<file path=customXml/itemProps3.xml><?xml version="1.0" encoding="utf-8"?>
<ds:datastoreItem xmlns:ds="http://schemas.openxmlformats.org/officeDocument/2006/customXml" ds:itemID="{08884FD0-3413-4AFD-BF89-29B0E1ED627A}"/>
</file>

<file path=customXml/itemProps4.xml><?xml version="1.0" encoding="utf-8"?>
<ds:datastoreItem xmlns:ds="http://schemas.openxmlformats.org/officeDocument/2006/customXml" ds:itemID="{17763887-8DAD-40D9-9CB7-DBFD48AD87DB}"/>
</file>

<file path=docProps/app.xml><?xml version="1.0" encoding="utf-8"?>
<Properties xmlns="http://schemas.openxmlformats.org/officeDocument/2006/extended-properties" xmlns:vt="http://schemas.openxmlformats.org/officeDocument/2006/docPropsVTypes">
  <TotalTime>32863</TotalTime>
  <Words>3177</Words>
  <Application>Microsoft Office PowerPoint</Application>
  <PresentationFormat>On-screen Show (16:9)</PresentationFormat>
  <Paragraphs>310</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Georgia</vt:lpstr>
      <vt:lpstr>Times New Roman</vt:lpstr>
      <vt:lpstr>Wingdings</vt:lpstr>
      <vt:lpstr>simple-light-2</vt:lpstr>
      <vt:lpstr>PowerPoint Presentation</vt:lpstr>
      <vt:lpstr>MINORITY BUSINESS ENTERPRISE</vt:lpstr>
      <vt:lpstr>PROGRAM OVERVIEW</vt:lpstr>
      <vt:lpstr>SMALL BUSINESS RESERVE</vt:lpstr>
      <vt:lpstr>VETERAN-OWNED SMALL BUSINESS ENTERPRISE</vt:lpstr>
      <vt:lpstr>PROCUREMENT PROCESS</vt:lpstr>
      <vt:lpstr>SMALL PROCUREMENTS &amp; CREDIT CARD PURCHASES</vt:lpstr>
      <vt:lpstr>TYPES OF PROCUREMENTS</vt:lpstr>
      <vt:lpstr>TYPES OF PROCUREMENTS</vt:lpstr>
      <vt:lpstr>TYPES OF SOLICITATIONS</vt:lpstr>
      <vt:lpstr>SETTING MBE/VSBE GOALS</vt:lpstr>
      <vt:lpstr>SETTING MBE/VSBE GOALS</vt:lpstr>
      <vt:lpstr>PROCUREMENT REVIEW GROUP</vt:lpstr>
      <vt:lpstr>PRG DOCUMENTATION</vt:lpstr>
      <vt:lpstr>SBR DESIGNATION</vt:lpstr>
      <vt:lpstr>SBR EXEMPTION</vt:lpstr>
      <vt:lpstr>JUSTIFICATION EXAMPLES</vt:lpstr>
      <vt:lpstr>JUSTIFICATION EXAMPLES</vt:lpstr>
      <vt:lpstr>JUSTIFICATION EXAMPLES</vt:lpstr>
      <vt:lpstr>JUSTIFICATION EXAMPLES</vt:lpstr>
      <vt:lpstr>JUSTIFICATION EXAMPLES</vt:lpstr>
      <vt:lpstr>MBE SUBGOALS</vt:lpstr>
      <vt:lpstr>DIRECT SOLICITATION</vt:lpstr>
      <vt:lpstr>VENDOR SEARCHES</vt:lpstr>
      <vt:lpstr>VENDOR REGISTRATION</vt:lpstr>
      <vt:lpstr>COMPLIANCE</vt:lpstr>
      <vt:lpstr>COMPLIANCE</vt:lpstr>
      <vt:lpstr>COMPLIANCE</vt:lpstr>
      <vt:lpstr>MBE PARTICIPATION SCHEDULE</vt:lpstr>
      <vt:lpstr>AMENDMENT OF MBE PARTICIPATION SCHEDULE</vt:lpstr>
      <vt:lpstr>72 HOUR RULE</vt:lpstr>
      <vt:lpstr>APPROVAL</vt:lpstr>
      <vt:lpstr>COMPLIANCE</vt:lpstr>
      <vt:lpstr>COMPLIANCE</vt:lpstr>
      <vt:lpstr>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C. Regan</dc:creator>
  <cp:lastModifiedBy>Naishadh Desai</cp:lastModifiedBy>
  <cp:revision>97</cp:revision>
  <dcterms:modified xsi:type="dcterms:W3CDTF">2018-05-31T18:25:57Z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0x010100F1B68BEB57FF844E8F5186CB1852E378</vt:lpwstr>
  </property>
  <property fmtid="{D5CDD505-2E9C-101B-9397-08002B2CF9AE}" pid="3" name="_dlc_DocIdItemGuid">
    <vt:lpwstr>4802d8dc-4373-4081-9a6d-47c0d621b8c8</vt:lpwstr>
  </property>
  <property fmtid="{D5CDD505-2E9C-101B-9397-08002B2CF9AE}" pid="4" name="Order">
    <vt:r8>5800</vt:r8>
  </property>
  <property fmtid="{D5CDD505-2E9C-101B-9397-08002B2CF9AE}" pid="5" name="TemplateUr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