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8"/>
  </p:notesMasterIdLst>
  <p:handoutMasterIdLst>
    <p:handoutMasterId r:id="rId39"/>
  </p:handoutMasterIdLst>
  <p:sldIdLst>
    <p:sldId id="258" r:id="rId2"/>
    <p:sldId id="259" r:id="rId3"/>
    <p:sldId id="260" r:id="rId4"/>
    <p:sldId id="261" r:id="rId5"/>
    <p:sldId id="262" r:id="rId6"/>
    <p:sldId id="263" r:id="rId7"/>
    <p:sldId id="264" r:id="rId8"/>
    <p:sldId id="266" r:id="rId9"/>
    <p:sldId id="267" r:id="rId10"/>
    <p:sldId id="268" r:id="rId11"/>
    <p:sldId id="271" r:id="rId12"/>
    <p:sldId id="269" r:id="rId13"/>
    <p:sldId id="272" r:id="rId14"/>
    <p:sldId id="273" r:id="rId15"/>
    <p:sldId id="274" r:id="rId16"/>
    <p:sldId id="275" r:id="rId17"/>
    <p:sldId id="276" r:id="rId18"/>
    <p:sldId id="277" r:id="rId19"/>
    <p:sldId id="278" r:id="rId20"/>
    <p:sldId id="279" r:id="rId21"/>
    <p:sldId id="280" r:id="rId22"/>
    <p:sldId id="281" r:id="rId23"/>
    <p:sldId id="283" r:id="rId24"/>
    <p:sldId id="298" r:id="rId25"/>
    <p:sldId id="301" r:id="rId26"/>
    <p:sldId id="287" r:id="rId27"/>
    <p:sldId id="300" r:id="rId28"/>
    <p:sldId id="299" r:id="rId29"/>
    <p:sldId id="285" r:id="rId30"/>
    <p:sldId id="290" r:id="rId31"/>
    <p:sldId id="291" r:id="rId32"/>
    <p:sldId id="292" r:id="rId33"/>
    <p:sldId id="302" r:id="rId34"/>
    <p:sldId id="294" r:id="rId35"/>
    <p:sldId id="295" r:id="rId36"/>
    <p:sldId id="297" r:id="rId3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4548" autoAdjust="0"/>
  </p:normalViewPr>
  <p:slideViewPr>
    <p:cSldViewPr>
      <p:cViewPr varScale="1">
        <p:scale>
          <a:sx n="141" d="100"/>
          <a:sy n="141" d="100"/>
        </p:scale>
        <p:origin x="-216" y="-10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4123"/>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A10C176-A680-4A3B-817B-5B4E5DF839A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5562BE66-2EC0-47D9-86C6-24CD20DBFD6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52CA1EA-52C0-442B-BB40-B0F33DA5B5C1}" type="datetimeFigureOut">
              <a:rPr lang="en-US" smtClean="0"/>
              <a:pPr/>
              <a:t>10/25/2017</a:t>
            </a:fld>
            <a:endParaRPr lang="en-US"/>
          </a:p>
        </p:txBody>
      </p:sp>
      <p:sp>
        <p:nvSpPr>
          <p:cNvPr id="4" name="Footer Placeholder 3">
            <a:extLst>
              <a:ext uri="{FF2B5EF4-FFF2-40B4-BE49-F238E27FC236}">
                <a16:creationId xmlns:a16="http://schemas.microsoft.com/office/drawing/2014/main" xmlns="" id="{573EFD6B-41DA-4EAD-BE7E-CA0D9C5D501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98854AD-6DE8-4B1B-939B-323611DF086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CAE40B-A7DC-4A9B-B97A-94AD5D11676B}" type="slidenum">
              <a:rPr lang="en-US" smtClean="0"/>
              <a:pPr/>
              <a:t>‹#›</a:t>
            </a:fld>
            <a:endParaRPr lang="en-US"/>
          </a:p>
        </p:txBody>
      </p:sp>
    </p:spTree>
    <p:extLst>
      <p:ext uri="{BB962C8B-B14F-4D97-AF65-F5344CB8AC3E}">
        <p14:creationId xmlns:p14="http://schemas.microsoft.com/office/powerpoint/2010/main" xmlns="" val="2213024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22254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lIns="93177" tIns="46589" rIns="93177" bIns="46589"/>
          <a:lstStyle/>
          <a:p>
            <a:fld id="{E2CDB519-56E7-486A-86B0-5DCF42FDFA08}" type="slidenum">
              <a:rPr lang="en-US" altLang="en-US"/>
              <a:pPr/>
              <a:t>2</a:t>
            </a:fld>
            <a:endParaRPr lang="en-US" altLang="en-US" dirty="0"/>
          </a:p>
        </p:txBody>
      </p:sp>
      <p:sp>
        <p:nvSpPr>
          <p:cNvPr id="7171" name="Rectangle 2"/>
          <p:cNvSpPr>
            <a:spLocks noGrp="1" noRot="1" noChangeAspect="1" noChangeArrowheads="1" noTextEdit="1"/>
          </p:cNvSpPr>
          <p:nvPr>
            <p:ph type="sldImg"/>
          </p:nvPr>
        </p:nvSpPr>
        <p:spPr>
          <a:xfrm>
            <a:off x="430213" y="708025"/>
            <a:ext cx="6305550" cy="3546475"/>
          </a:xfrm>
          <a:ln/>
        </p:spPr>
      </p:sp>
      <p:sp>
        <p:nvSpPr>
          <p:cNvPr id="7172" name="Rectangle 3"/>
          <p:cNvSpPr>
            <a:spLocks noGrp="1" noChangeArrowheads="1"/>
          </p:cNvSpPr>
          <p:nvPr>
            <p:ph type="body" idx="1"/>
          </p:nvPr>
        </p:nvSpPr>
        <p:spPr>
          <a:xfrm>
            <a:off x="715646" y="4490032"/>
            <a:ext cx="5734897" cy="4252781"/>
          </a:xfrm>
          <a:noFill/>
          <a:ln/>
        </p:spPr>
        <p:txBody>
          <a:bodyPr/>
          <a:lstStyle/>
          <a:p>
            <a:r>
              <a:rPr lang="en-US" altLang="en-US" dirty="0"/>
              <a:t>What is the purpose of counseling?  Again, when you think about the definition of counsel which is advice, guidance or direction, then the three items listed make sense.</a:t>
            </a:r>
          </a:p>
          <a:p>
            <a:endParaRPr lang="en-US" altLang="en-US" dirty="0"/>
          </a:p>
          <a:p>
            <a:r>
              <a:rPr lang="en-US" altLang="en-US" dirty="0"/>
              <a:t>BRIEFLY EXPLAIN THE IMPORTANCE OF EACH ITEM.</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b="1" i="1" u="sng" dirty="0"/>
              <a:t>Spend approximately 3 minutes on this slide</a:t>
            </a:r>
          </a:p>
        </p:txBody>
      </p:sp>
    </p:spTree>
    <p:extLst>
      <p:ext uri="{BB962C8B-B14F-4D97-AF65-F5344CB8AC3E}">
        <p14:creationId xmlns:p14="http://schemas.microsoft.com/office/powerpoint/2010/main" xmlns="" val="132418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lIns="93177" tIns="46589" rIns="93177" bIns="46589"/>
          <a:lstStyle/>
          <a:p>
            <a:fld id="{97FFBC8A-EA24-44CC-9CAE-C44457255E34}" type="slidenum">
              <a:rPr lang="en-US" altLang="en-US"/>
              <a:pPr/>
              <a:t>3</a:t>
            </a:fld>
            <a:endParaRPr lang="en-US" altLang="en-US" dirty="0"/>
          </a:p>
        </p:txBody>
      </p:sp>
      <p:sp>
        <p:nvSpPr>
          <p:cNvPr id="9219" name="Rectangle 2"/>
          <p:cNvSpPr>
            <a:spLocks noGrp="1" noRot="1" noChangeAspect="1" noChangeArrowheads="1" noTextEdit="1"/>
          </p:cNvSpPr>
          <p:nvPr>
            <p:ph type="sldImg"/>
          </p:nvPr>
        </p:nvSpPr>
        <p:spPr>
          <a:xfrm>
            <a:off x="430213" y="708025"/>
            <a:ext cx="6305550" cy="3546475"/>
          </a:xfrm>
          <a:ln/>
        </p:spPr>
      </p:sp>
      <p:sp>
        <p:nvSpPr>
          <p:cNvPr id="9220" name="Rectangle 3"/>
          <p:cNvSpPr>
            <a:spLocks noGrp="1" noChangeArrowheads="1"/>
          </p:cNvSpPr>
          <p:nvPr>
            <p:ph type="body" idx="1"/>
          </p:nvPr>
        </p:nvSpPr>
        <p:spPr>
          <a:xfrm>
            <a:off x="715646" y="4490032"/>
            <a:ext cx="5734897" cy="4252781"/>
          </a:xfrm>
          <a:noFill/>
          <a:ln/>
        </p:spPr>
        <p:txBody>
          <a:bodyPr/>
          <a:lstStyle/>
          <a:p>
            <a:r>
              <a:rPr lang="en-US" altLang="en-US" dirty="0"/>
              <a:t>Let’s begin with counseling.  Counsel is defined as advice, guidance or direction.  When you think about the definition, a supervisor’s role is to provide on-going advice, guidance and direction to subordinate employees.  To carry-out this task, you must ensure that you are doing the following:</a:t>
            </a:r>
          </a:p>
          <a:p>
            <a:endParaRPr lang="en-US" altLang="en-US" dirty="0"/>
          </a:p>
          <a:p>
            <a:r>
              <a:rPr lang="en-US" altLang="en-US" dirty="0"/>
              <a:t>GO OVER LIST OF ITEMS AND BRIEFLY EXPLAIN EACH.</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b="1" i="1" u="sng" dirty="0"/>
              <a:t>Spend approximately 5 minutes on this slide.</a:t>
            </a:r>
          </a:p>
        </p:txBody>
      </p:sp>
    </p:spTree>
    <p:extLst>
      <p:ext uri="{BB962C8B-B14F-4D97-AF65-F5344CB8AC3E}">
        <p14:creationId xmlns:p14="http://schemas.microsoft.com/office/powerpoint/2010/main" xmlns="" val="186393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lIns="93177" tIns="46589" rIns="93177" bIns="46589"/>
          <a:lstStyle/>
          <a:p>
            <a:fld id="{9B3484EC-BA6C-4AF5-8F74-52FBFE05F8AB}" type="slidenum">
              <a:rPr lang="en-US" altLang="en-US"/>
              <a:pPr/>
              <a:t>4</a:t>
            </a:fld>
            <a:endParaRPr lang="en-US" altLang="en-US" dirty="0"/>
          </a:p>
        </p:txBody>
      </p:sp>
      <p:sp>
        <p:nvSpPr>
          <p:cNvPr id="11267" name="Rectangle 2"/>
          <p:cNvSpPr>
            <a:spLocks noGrp="1" noRot="1" noChangeAspect="1" noChangeArrowheads="1" noTextEdit="1"/>
          </p:cNvSpPr>
          <p:nvPr>
            <p:ph type="sldImg"/>
          </p:nvPr>
        </p:nvSpPr>
        <p:spPr>
          <a:xfrm>
            <a:off x="442913" y="714375"/>
            <a:ext cx="6281737" cy="3533775"/>
          </a:xfrm>
          <a:solidFill>
            <a:srgbClr val="FFFFFF"/>
          </a:solidFill>
          <a:ln/>
        </p:spPr>
      </p:sp>
      <p:sp>
        <p:nvSpPr>
          <p:cNvPr id="11268" name="Rectangle 3"/>
          <p:cNvSpPr>
            <a:spLocks noGrp="1" noChangeArrowheads="1"/>
          </p:cNvSpPr>
          <p:nvPr>
            <p:ph type="body" idx="1"/>
          </p:nvPr>
        </p:nvSpPr>
        <p:spPr>
          <a:xfrm>
            <a:off x="955817" y="4490032"/>
            <a:ext cx="5254554" cy="4252781"/>
          </a:xfrm>
          <a:solidFill>
            <a:srgbClr val="FFFFFF"/>
          </a:solidFill>
          <a:ln>
            <a:solidFill>
              <a:srgbClr val="000000"/>
            </a:solidFill>
          </a:ln>
        </p:spPr>
        <p:txBody>
          <a:bodyPr lIns="94720" tIns="47360" rIns="94720" bIns="47360"/>
          <a:lstStyle/>
          <a:p>
            <a:endParaRPr lang="en-US" altLang="en-US" dirty="0"/>
          </a:p>
        </p:txBody>
      </p:sp>
    </p:spTree>
    <p:extLst>
      <p:ext uri="{BB962C8B-B14F-4D97-AF65-F5344CB8AC3E}">
        <p14:creationId xmlns:p14="http://schemas.microsoft.com/office/powerpoint/2010/main" xmlns="" val="417883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lIns="93177" tIns="46589" rIns="93177" bIns="46589"/>
          <a:lstStyle/>
          <a:p>
            <a:fld id="{BB0916F9-F883-465C-920F-09C038EA021D}" type="slidenum">
              <a:rPr lang="en-US" altLang="en-US"/>
              <a:pPr/>
              <a:t>5</a:t>
            </a:fld>
            <a:endParaRPr lang="en-US" altLang="en-US" dirty="0"/>
          </a:p>
        </p:txBody>
      </p:sp>
      <p:sp>
        <p:nvSpPr>
          <p:cNvPr id="13315" name="Rectangle 2"/>
          <p:cNvSpPr>
            <a:spLocks noGrp="1" noRot="1" noChangeAspect="1" noChangeArrowheads="1" noTextEdit="1"/>
          </p:cNvSpPr>
          <p:nvPr>
            <p:ph type="sldImg"/>
          </p:nvPr>
        </p:nvSpPr>
        <p:spPr>
          <a:xfrm>
            <a:off x="430213" y="708025"/>
            <a:ext cx="6305550" cy="3546475"/>
          </a:xfrm>
          <a:ln/>
        </p:spPr>
      </p:sp>
      <p:sp>
        <p:nvSpPr>
          <p:cNvPr id="13316" name="Rectangle 3"/>
          <p:cNvSpPr>
            <a:spLocks noGrp="1" noChangeArrowheads="1"/>
          </p:cNvSpPr>
          <p:nvPr>
            <p:ph type="body" idx="1"/>
          </p:nvPr>
        </p:nvSpPr>
        <p:spPr>
          <a:xfrm>
            <a:off x="715646" y="4490032"/>
            <a:ext cx="5734897" cy="4252781"/>
          </a:xfrm>
          <a:noFill/>
          <a:ln/>
        </p:spPr>
        <p:txBody>
          <a:bodyPr/>
          <a:lstStyle/>
          <a:p>
            <a:r>
              <a:rPr lang="en-US" altLang="en-US" dirty="0"/>
              <a:t>Counseling is a non-disciplinary method used to guide employees in the right direction.  There are two formal types of counseling:</a:t>
            </a:r>
          </a:p>
          <a:p>
            <a:pPr>
              <a:buFontTx/>
              <a:buChar char="-"/>
            </a:pPr>
            <a:r>
              <a:rPr lang="en-US" altLang="en-US" dirty="0"/>
              <a:t>Oral – which means that you verbally provide information to the employee regarding areas needing improvement.</a:t>
            </a:r>
          </a:p>
          <a:p>
            <a:pPr>
              <a:buFontTx/>
              <a:buChar char="-"/>
            </a:pPr>
            <a:endParaRPr lang="en-US" altLang="en-US" dirty="0"/>
          </a:p>
          <a:p>
            <a:pPr>
              <a:buFontTx/>
              <a:buChar char="-"/>
            </a:pPr>
            <a:r>
              <a:rPr lang="en-US" altLang="en-US" dirty="0"/>
              <a:t>Written – which means that you document areas that need improvement in the form of a memorandum, and you present it to the employee as a counseling memo.</a:t>
            </a:r>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r>
              <a:rPr lang="en-US" altLang="en-US" b="1" i="1" u="sng" dirty="0"/>
              <a:t>Spend approximately 3 minutes on this slide</a:t>
            </a:r>
          </a:p>
        </p:txBody>
      </p:sp>
    </p:spTree>
    <p:extLst>
      <p:ext uri="{BB962C8B-B14F-4D97-AF65-F5344CB8AC3E}">
        <p14:creationId xmlns:p14="http://schemas.microsoft.com/office/powerpoint/2010/main" xmlns="" val="114262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lIns="93177" tIns="46589" rIns="93177" bIns="46589"/>
          <a:lstStyle/>
          <a:p>
            <a:fld id="{A329AFF3-0F2E-47F4-B994-E98FD522AB0E}" type="slidenum">
              <a:rPr lang="en-US" altLang="en-US"/>
              <a:pPr/>
              <a:t>6</a:t>
            </a:fld>
            <a:endParaRPr lang="en-US" altLang="en-US" dirty="0"/>
          </a:p>
        </p:txBody>
      </p:sp>
      <p:sp>
        <p:nvSpPr>
          <p:cNvPr id="15363" name="Rectangle 2"/>
          <p:cNvSpPr>
            <a:spLocks noGrp="1" noRot="1" noChangeAspect="1" noChangeArrowheads="1" noTextEdit="1"/>
          </p:cNvSpPr>
          <p:nvPr>
            <p:ph type="sldImg"/>
          </p:nvPr>
        </p:nvSpPr>
        <p:spPr>
          <a:xfrm>
            <a:off x="430213" y="708025"/>
            <a:ext cx="6305550" cy="3546475"/>
          </a:xfrm>
          <a:ln/>
        </p:spPr>
      </p:sp>
      <p:sp>
        <p:nvSpPr>
          <p:cNvPr id="15364" name="Rectangle 3"/>
          <p:cNvSpPr>
            <a:spLocks noGrp="1" noChangeArrowheads="1"/>
          </p:cNvSpPr>
          <p:nvPr>
            <p:ph type="body" idx="1"/>
          </p:nvPr>
        </p:nvSpPr>
        <p:spPr>
          <a:xfrm>
            <a:off x="715646" y="4490032"/>
            <a:ext cx="5734897" cy="4252781"/>
          </a:xfrm>
          <a:noFill/>
          <a:ln/>
        </p:spPr>
        <p:txBody>
          <a:bodyPr/>
          <a:lstStyle/>
          <a:p>
            <a:r>
              <a:rPr lang="en-US" altLang="en-US" dirty="0"/>
              <a:t>Now, let’s go through a few scenarios to identify instances when counseling an employee would be an appropriate action.</a:t>
            </a:r>
          </a:p>
          <a:p>
            <a:endParaRPr lang="en-US" altLang="en-US" dirty="0"/>
          </a:p>
          <a:p>
            <a:r>
              <a:rPr lang="en-US" altLang="en-US" dirty="0"/>
              <a:t>Answers:</a:t>
            </a:r>
          </a:p>
          <a:p>
            <a:r>
              <a:rPr lang="en-US" altLang="en-US" dirty="0"/>
              <a:t>Scenario #1 – yes</a:t>
            </a:r>
          </a:p>
          <a:p>
            <a:r>
              <a:rPr lang="en-US" altLang="en-US" dirty="0"/>
              <a:t>Scenario #2 – no</a:t>
            </a:r>
          </a:p>
          <a:p>
            <a:r>
              <a:rPr lang="en-US" altLang="en-US" dirty="0"/>
              <a:t>Scenario #3 – yes</a:t>
            </a:r>
          </a:p>
          <a:p>
            <a:r>
              <a:rPr lang="en-US" altLang="en-US" dirty="0"/>
              <a:t>Scenario #4 – no</a:t>
            </a:r>
          </a:p>
          <a:p>
            <a:endParaRPr lang="en-US" altLang="en-US" dirty="0"/>
          </a:p>
          <a:p>
            <a:endParaRPr lang="en-US" altLang="en-US" dirty="0"/>
          </a:p>
          <a:p>
            <a:endParaRPr lang="en-US" altLang="en-US" dirty="0"/>
          </a:p>
          <a:p>
            <a:r>
              <a:rPr lang="en-US" altLang="en-US" i="1" dirty="0"/>
              <a:t>Note: Have some discussion regarding each item.</a:t>
            </a:r>
          </a:p>
          <a:p>
            <a:endParaRPr lang="en-US" altLang="en-US" i="1" dirty="0"/>
          </a:p>
          <a:p>
            <a:endParaRPr lang="en-US" altLang="en-US" i="1" dirty="0"/>
          </a:p>
          <a:p>
            <a:r>
              <a:rPr lang="en-US" altLang="en-US" b="1" i="1" u="sng" dirty="0"/>
              <a:t>Spend approximately 5 minutes on this slide</a:t>
            </a:r>
          </a:p>
        </p:txBody>
      </p:sp>
    </p:spTree>
    <p:extLst>
      <p:ext uri="{BB962C8B-B14F-4D97-AF65-F5344CB8AC3E}">
        <p14:creationId xmlns:p14="http://schemas.microsoft.com/office/powerpoint/2010/main" xmlns="" val="267229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lIns="93177" tIns="46589" rIns="93177" bIns="46589"/>
          <a:lstStyle/>
          <a:p>
            <a:fld id="{1F2E21BE-7FF2-4A7E-94E7-70B47FC53DDF}" type="slidenum">
              <a:rPr lang="en-US" altLang="en-US"/>
              <a:pPr/>
              <a:t>12</a:t>
            </a:fld>
            <a:endParaRPr lang="en-US" altLang="en-US" dirty="0"/>
          </a:p>
        </p:txBody>
      </p:sp>
      <p:sp>
        <p:nvSpPr>
          <p:cNvPr id="22531" name="Rectangle 2"/>
          <p:cNvSpPr>
            <a:spLocks noGrp="1" noRot="1" noChangeAspect="1" noChangeArrowheads="1" noTextEdit="1"/>
          </p:cNvSpPr>
          <p:nvPr>
            <p:ph type="sldImg"/>
          </p:nvPr>
        </p:nvSpPr>
        <p:spPr>
          <a:xfrm>
            <a:off x="442913" y="714375"/>
            <a:ext cx="6281737" cy="3533775"/>
          </a:xfrm>
          <a:solidFill>
            <a:srgbClr val="FFFFFF"/>
          </a:solidFill>
          <a:ln/>
        </p:spPr>
      </p:sp>
      <p:sp>
        <p:nvSpPr>
          <p:cNvPr id="22532" name="Rectangle 3"/>
          <p:cNvSpPr>
            <a:spLocks noGrp="1" noChangeArrowheads="1"/>
          </p:cNvSpPr>
          <p:nvPr>
            <p:ph type="body" idx="1"/>
          </p:nvPr>
        </p:nvSpPr>
        <p:spPr>
          <a:xfrm>
            <a:off x="955817" y="4490032"/>
            <a:ext cx="5254554" cy="4252781"/>
          </a:xfrm>
          <a:solidFill>
            <a:srgbClr val="FFFFFF"/>
          </a:solidFill>
          <a:ln>
            <a:solidFill>
              <a:srgbClr val="000000"/>
            </a:solidFill>
          </a:ln>
        </p:spPr>
        <p:txBody>
          <a:bodyPr lIns="94720" tIns="47360" rIns="94720" bIns="47360"/>
          <a:lstStyle/>
          <a:p>
            <a:endParaRPr lang="en-US" altLang="en-US" dirty="0"/>
          </a:p>
        </p:txBody>
      </p:sp>
    </p:spTree>
    <p:extLst>
      <p:ext uri="{BB962C8B-B14F-4D97-AF65-F5344CB8AC3E}">
        <p14:creationId xmlns:p14="http://schemas.microsoft.com/office/powerpoint/2010/main" xmlns="" val="44734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lIns="93177" tIns="46589" rIns="93177" bIns="46589"/>
          <a:lstStyle/>
          <a:p>
            <a:fld id="{447D8208-4BA7-4467-9336-10360DA87806}" type="slidenum">
              <a:rPr lang="en-US" altLang="en-US"/>
              <a:pPr/>
              <a:t>21</a:t>
            </a:fld>
            <a:endParaRPr lang="en-US" altLang="en-US" dirty="0"/>
          </a:p>
        </p:txBody>
      </p:sp>
      <p:sp>
        <p:nvSpPr>
          <p:cNvPr id="34819" name="Rectangle 2"/>
          <p:cNvSpPr>
            <a:spLocks noGrp="1" noRot="1" noChangeAspect="1" noChangeArrowheads="1" noTextEdit="1"/>
          </p:cNvSpPr>
          <p:nvPr>
            <p:ph type="sldImg"/>
          </p:nvPr>
        </p:nvSpPr>
        <p:spPr>
          <a:xfrm>
            <a:off x="430213" y="708025"/>
            <a:ext cx="6305550" cy="3546475"/>
          </a:xfrm>
          <a:ln/>
        </p:spPr>
      </p:sp>
      <p:sp>
        <p:nvSpPr>
          <p:cNvPr id="34820" name="Rectangle 3"/>
          <p:cNvSpPr>
            <a:spLocks noGrp="1" noChangeArrowheads="1"/>
          </p:cNvSpPr>
          <p:nvPr>
            <p:ph type="body" idx="1"/>
          </p:nvPr>
        </p:nvSpPr>
        <p:spPr>
          <a:xfrm>
            <a:off x="715646" y="4490032"/>
            <a:ext cx="5734897" cy="4252781"/>
          </a:xfrm>
          <a:noFill/>
          <a:ln/>
        </p:spPr>
        <p:txBody>
          <a:bodyPr/>
          <a:lstStyle/>
          <a:p>
            <a:r>
              <a:rPr lang="en-US" altLang="en-US" dirty="0"/>
              <a:t>Now, let’s test your knowledge regarding the appropriate time frame that management has to impose a suspension.</a:t>
            </a:r>
          </a:p>
          <a:p>
            <a:endParaRPr lang="en-US" altLang="en-US" dirty="0"/>
          </a:p>
          <a:p>
            <a:r>
              <a:rPr lang="en-US" altLang="en-US" dirty="0"/>
              <a:t>The scenario is a cash overtime employee in a 24/7 facility commits an infraction that warrants a suspension on the Saturday marked by “X”.  What is the last day that his/her suspension can begin?</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b="1" i="1" u="sng" dirty="0"/>
              <a:t>Spend approximately 5 minutes on this slide</a:t>
            </a:r>
            <a:endParaRPr lang="en-US" altLang="en-US" dirty="0"/>
          </a:p>
          <a:p>
            <a:endParaRPr lang="en-US" altLang="en-US" dirty="0"/>
          </a:p>
        </p:txBody>
      </p:sp>
    </p:spTree>
    <p:extLst>
      <p:ext uri="{BB962C8B-B14F-4D97-AF65-F5344CB8AC3E}">
        <p14:creationId xmlns:p14="http://schemas.microsoft.com/office/powerpoint/2010/main" xmlns="" val="294690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lIns="93177" tIns="46589" rIns="93177" bIns="46589"/>
          <a:lstStyle/>
          <a:p>
            <a:fld id="{975BF34A-AF69-460F-8553-08E6EDD766F0}" type="slidenum">
              <a:rPr lang="en-US" altLang="en-US"/>
              <a:pPr/>
              <a:t>29</a:t>
            </a:fld>
            <a:endParaRPr lang="en-US" altLang="en-US" dirty="0"/>
          </a:p>
        </p:txBody>
      </p:sp>
      <p:sp>
        <p:nvSpPr>
          <p:cNvPr id="39939" name="Rectangle 2"/>
          <p:cNvSpPr>
            <a:spLocks noGrp="1" noRot="1" noChangeAspect="1" noChangeArrowheads="1" noTextEdit="1"/>
          </p:cNvSpPr>
          <p:nvPr>
            <p:ph type="sldImg"/>
          </p:nvPr>
        </p:nvSpPr>
        <p:spPr>
          <a:xfrm>
            <a:off x="442913" y="714375"/>
            <a:ext cx="6281737" cy="3533775"/>
          </a:xfrm>
          <a:solidFill>
            <a:srgbClr val="FFFFFF"/>
          </a:solidFill>
          <a:ln/>
        </p:spPr>
      </p:sp>
      <p:sp>
        <p:nvSpPr>
          <p:cNvPr id="39940" name="Rectangle 3"/>
          <p:cNvSpPr>
            <a:spLocks noGrp="1" noChangeArrowheads="1"/>
          </p:cNvSpPr>
          <p:nvPr>
            <p:ph type="body" idx="1"/>
          </p:nvPr>
        </p:nvSpPr>
        <p:spPr>
          <a:xfrm>
            <a:off x="955817" y="4490032"/>
            <a:ext cx="5254554" cy="4252781"/>
          </a:xfrm>
          <a:solidFill>
            <a:srgbClr val="FFFFFF"/>
          </a:solidFill>
          <a:ln>
            <a:solidFill>
              <a:srgbClr val="000000"/>
            </a:solidFill>
          </a:ln>
        </p:spPr>
        <p:txBody>
          <a:bodyPr lIns="94720" tIns="47360" rIns="94720" bIns="47360"/>
          <a:lstStyle/>
          <a:p>
            <a:endParaRPr lang="en-US" altLang="en-US" dirty="0"/>
          </a:p>
        </p:txBody>
      </p:sp>
    </p:spTree>
    <p:extLst>
      <p:ext uri="{BB962C8B-B14F-4D97-AF65-F5344CB8AC3E}">
        <p14:creationId xmlns:p14="http://schemas.microsoft.com/office/powerpoint/2010/main" xmlns="" val="353226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5F51E-2FCD-4E1D-A458-755ED49CD524}"/>
              </a:ext>
            </a:extLst>
          </p:cNvPr>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xmlns="" id="{D9C665EC-9247-4C07-8514-744005443AAA}"/>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xmlns="" id="{C08559EA-F751-4E40-9932-47961C58F80B}"/>
              </a:ext>
            </a:extLst>
          </p:cNvPr>
          <p:cNvSpPr>
            <a:spLocks noGrp="1"/>
          </p:cNvSpPr>
          <p:nvPr>
            <p:ph type="dt" sz="half" idx="10"/>
          </p:nvPr>
        </p:nvSpPr>
        <p:spPr/>
        <p:txBody>
          <a:bodyPr/>
          <a:lstStyle/>
          <a:p>
            <a:pPr defTabSz="685800">
              <a:defRPr/>
            </a:pPr>
            <a:endParaRPr lang="en-US" kern="1200" dirty="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9EA8B05F-5F0D-4525-A3F6-9348DB891249}"/>
              </a:ext>
            </a:extLst>
          </p:cNvPr>
          <p:cNvSpPr>
            <a:spLocks noGrp="1"/>
          </p:cNvSpPr>
          <p:nvPr>
            <p:ph type="ftr" sz="quarter" idx="11"/>
          </p:nvPr>
        </p:nvSpPr>
        <p:spPr/>
        <p:txBody>
          <a:bodyPr/>
          <a:lstStyle/>
          <a:p>
            <a:pPr defTabSz="685800">
              <a:defRPr/>
            </a:pPr>
            <a:endParaRPr lang="en-US" kern="1200" dirty="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242336CD-A186-4FED-BEBA-8A59AD581EA0}"/>
              </a:ext>
            </a:extLst>
          </p:cNvPr>
          <p:cNvSpPr>
            <a:spLocks noGrp="1"/>
          </p:cNvSpPr>
          <p:nvPr>
            <p:ph type="sldNum" sz="quarter" idx="12"/>
          </p:nvPr>
        </p:nvSpPr>
        <p:spPr/>
        <p:txBody>
          <a:bodyPr/>
          <a:lstStyle/>
          <a:p>
            <a:pPr defTabSz="685800"/>
            <a:fld id="{06E5771F-936D-4970-B1A0-C231A2282C2D}" type="slidenum">
              <a:rPr lang="en-US" altLang="en-US" kern="1200" smtClean="0">
                <a:solidFill>
                  <a:prstClr val="black">
                    <a:tint val="75000"/>
                  </a:prstClr>
                </a:solidFill>
                <a:latin typeface="Calibri" panose="020F0502020204030204"/>
                <a:ea typeface="+mn-ea"/>
                <a:cs typeface="+mn-cs"/>
              </a:rPr>
              <a:pPr defTabSz="685800"/>
              <a:t>‹#›</a:t>
            </a:fld>
            <a:endParaRPr lang="en-US" altLang="en-US"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xmlns="" val="217167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C3DF02-0A7F-4F0C-BF8A-8C9F4396A848}"/>
              </a:ext>
            </a:extLst>
          </p:cNvPr>
          <p:cNvSpPr>
            <a:spLocks noGrp="1"/>
          </p:cNvSpPr>
          <p:nvPr>
            <p:ph type="title"/>
          </p:nvPr>
        </p:nvSpPr>
        <p:spPr>
          <a:xfrm>
            <a:off x="628650" y="214313"/>
            <a:ext cx="7886700" cy="994172"/>
          </a:xfrm>
        </p:spPr>
        <p:txBody>
          <a:bodyPr/>
          <a:lstStyle/>
          <a:p>
            <a:endParaRPr lang="en-US" dirty="0"/>
          </a:p>
        </p:txBody>
      </p:sp>
      <p:sp>
        <p:nvSpPr>
          <p:cNvPr id="3" name="Content Placeholder 2">
            <a:extLst>
              <a:ext uri="{FF2B5EF4-FFF2-40B4-BE49-F238E27FC236}">
                <a16:creationId xmlns:a16="http://schemas.microsoft.com/office/drawing/2014/main" xmlns="" id="{7FEB5ADC-4AE5-441B-BF3E-79522C315A7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Shape 71">
            <a:extLst>
              <a:ext uri="{FF2B5EF4-FFF2-40B4-BE49-F238E27FC236}">
                <a16:creationId xmlns:a16="http://schemas.microsoft.com/office/drawing/2014/main" xmlns="" id="{93521E6D-1C51-4BB2-A8A4-538D5D254178}"/>
              </a:ext>
            </a:extLst>
          </p:cNvPr>
          <p:cNvPicPr preferRelativeResize="0"/>
          <p:nvPr userDrawn="1"/>
        </p:nvPicPr>
        <p:blipFill rotWithShape="1">
          <a:blip r:embed="rId2">
            <a:alphaModFix/>
          </a:blip>
          <a:srcRect t="35874" b="38345"/>
          <a:stretch/>
        </p:blipFill>
        <p:spPr>
          <a:xfrm>
            <a:off x="7315200" y="4632723"/>
            <a:ext cx="1811594" cy="453627"/>
          </a:xfrm>
          <a:prstGeom prst="rect">
            <a:avLst/>
          </a:prstGeom>
          <a:noFill/>
          <a:ln>
            <a:noFill/>
          </a:ln>
        </p:spPr>
      </p:pic>
      <p:pic>
        <p:nvPicPr>
          <p:cNvPr id="6" name="Picture 5">
            <a:extLst>
              <a:ext uri="{FF2B5EF4-FFF2-40B4-BE49-F238E27FC236}">
                <a16:creationId xmlns:a16="http://schemas.microsoft.com/office/drawing/2014/main" xmlns="" id="{D3476007-08B7-4718-951B-DF61849B46C5}"/>
              </a:ext>
            </a:extLst>
          </p:cNvPr>
          <p:cNvPicPr>
            <a:picLocks noChangeAspect="1"/>
          </p:cNvPicPr>
          <p:nvPr userDrawn="1"/>
        </p:nvPicPr>
        <p:blipFill rotWithShape="1">
          <a:blip r:embed="rId3"/>
          <a:srcRect t="20815" b="23912"/>
          <a:stretch/>
        </p:blipFill>
        <p:spPr>
          <a:xfrm>
            <a:off x="0" y="671038"/>
            <a:ext cx="9156291" cy="289562"/>
          </a:xfrm>
          <a:prstGeom prst="rect">
            <a:avLst/>
          </a:prstGeom>
        </p:spPr>
      </p:pic>
    </p:spTree>
    <p:extLst>
      <p:ext uri="{BB962C8B-B14F-4D97-AF65-F5344CB8AC3E}">
        <p14:creationId xmlns:p14="http://schemas.microsoft.com/office/powerpoint/2010/main" xmlns="" val="420510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BD7CE92-A617-4F8D-8E57-A10E2F65CF5A}"/>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xmlns="" id="{F86B4700-16F4-441B-9416-07214CCF6099}"/>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xmlns="" id="{DFF9A2BB-6440-448E-8714-620BE9F8459F}"/>
              </a:ext>
            </a:extLst>
          </p:cNvPr>
          <p:cNvSpPr>
            <a:spLocks noGrp="1"/>
          </p:cNvSpPr>
          <p:nvPr>
            <p:ph type="sldNum" sz="quarter" idx="12"/>
          </p:nvPr>
        </p:nvSpPr>
        <p:spPr/>
        <p:txBody>
          <a:bodyPr/>
          <a:lstStyle/>
          <a:p>
            <a:fld id="{78A67C11-4AEB-4416-A596-24D7111BA6E5}" type="slidenum">
              <a:rPr lang="en-US" altLang="en-US" smtClean="0"/>
              <a:pPr/>
              <a:t>‹#›</a:t>
            </a:fld>
            <a:endParaRPr lang="en-US" altLang="en-US" dirty="0"/>
          </a:p>
        </p:txBody>
      </p:sp>
    </p:spTree>
    <p:extLst>
      <p:ext uri="{BB962C8B-B14F-4D97-AF65-F5344CB8AC3E}">
        <p14:creationId xmlns:p14="http://schemas.microsoft.com/office/powerpoint/2010/main" xmlns="" val="317814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371600"/>
            <a:ext cx="3810000" cy="30861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9673BF5B-E052-4587-8E77-38F7AEEB8474}" type="slidenum">
              <a:rPr lang="en-US" altLang="en-US"/>
              <a:pPr/>
              <a:t>‹#›</a:t>
            </a:fld>
            <a:endParaRPr lang="en-US" altLang="en-US" dirty="0"/>
          </a:p>
        </p:txBody>
      </p:sp>
    </p:spTree>
    <p:extLst>
      <p:ext uri="{BB962C8B-B14F-4D97-AF65-F5344CB8AC3E}">
        <p14:creationId xmlns:p14="http://schemas.microsoft.com/office/powerpoint/2010/main" xmlns="" val="126428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lstStyle/>
          <a:p>
            <a:r>
              <a:rPr lang="en-US"/>
              <a:t>Click to edit Master title style</a:t>
            </a:r>
          </a:p>
        </p:txBody>
      </p:sp>
      <p:sp>
        <p:nvSpPr>
          <p:cNvPr id="3" name="Table Placeholder 2"/>
          <p:cNvSpPr>
            <a:spLocks noGrp="1"/>
          </p:cNvSpPr>
          <p:nvPr>
            <p:ph type="tbl" idx="1"/>
          </p:nvPr>
        </p:nvSpPr>
        <p:spPr>
          <a:xfrm>
            <a:off x="685800" y="1371600"/>
            <a:ext cx="7772400" cy="30861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6265F8D-974E-47D4-B042-0270C01D5ED8}" type="slidenum">
              <a:rPr lang="en-US" altLang="en-US"/>
              <a:pPr/>
              <a:t>‹#›</a:t>
            </a:fld>
            <a:endParaRPr lang="en-US" altLang="en-US" dirty="0"/>
          </a:p>
        </p:txBody>
      </p:sp>
    </p:spTree>
    <p:extLst>
      <p:ext uri="{BB962C8B-B14F-4D97-AF65-F5344CB8AC3E}">
        <p14:creationId xmlns:p14="http://schemas.microsoft.com/office/powerpoint/2010/main" xmlns="" val="411726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6578B-E992-41CD-B08E-38A0972B97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63C64DF-637D-4435-99FD-A4183D3BC8AB}"/>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xmlns="" id="{4453485A-ECF5-4D34-9CBB-9B990481F9C8}"/>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xmlns="" id="{E2B6D3B3-4CF8-447D-B888-24A9BB3D253F}"/>
              </a:ext>
            </a:extLst>
          </p:cNvPr>
          <p:cNvSpPr>
            <a:spLocks noGrp="1"/>
          </p:cNvSpPr>
          <p:nvPr>
            <p:ph type="sldNum" sz="quarter" idx="12"/>
          </p:nvPr>
        </p:nvSpPr>
        <p:spPr/>
        <p:txBody>
          <a:bodyPr/>
          <a:lstStyle/>
          <a:p>
            <a:fld id="{3C433925-E2CE-45F6-B540-2F45F6A7A948}" type="slidenum">
              <a:rPr lang="en-US" altLang="en-US" smtClean="0"/>
              <a:pPr/>
              <a:t>‹#›</a:t>
            </a:fld>
            <a:endParaRPr lang="en-US" altLang="en-US" dirty="0"/>
          </a:p>
        </p:txBody>
      </p:sp>
    </p:spTree>
    <p:extLst>
      <p:ext uri="{BB962C8B-B14F-4D97-AF65-F5344CB8AC3E}">
        <p14:creationId xmlns:p14="http://schemas.microsoft.com/office/powerpoint/2010/main" xmlns="" val="854841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49CE374-8B1E-4EAF-8E47-D4A8EA4C46CB}"/>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F41E8D-F5AD-43DE-A48A-6020985991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3D8E77-DA56-478D-BCB7-32C86614A569}"/>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xmlns="" id="{0EE42CD8-0614-4A26-8BED-33B79CA2B2F6}"/>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xmlns="" id="{17FF6E91-507D-45AF-9E43-0F64927EFE9A}"/>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AEAD97C4-2199-49BA-81B7-F2BBF6B40875}" type="slidenum">
              <a:rPr lang="en-US" altLang="en-US" smtClean="0"/>
              <a:pPr/>
              <a:t>‹#›</a:t>
            </a:fld>
            <a:endParaRPr lang="en-US" altLang="en-US" dirty="0"/>
          </a:p>
        </p:txBody>
      </p:sp>
    </p:spTree>
    <p:extLst>
      <p:ext uri="{BB962C8B-B14F-4D97-AF65-F5344CB8AC3E}">
        <p14:creationId xmlns:p14="http://schemas.microsoft.com/office/powerpoint/2010/main" xmlns="" val="2428749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 name="Shape 54">
            <a:extLst>
              <a:ext uri="{FF2B5EF4-FFF2-40B4-BE49-F238E27FC236}">
                <a16:creationId xmlns:a16="http://schemas.microsoft.com/office/drawing/2014/main" xmlns="" id="{33F3F417-BDAE-401B-8DD3-A80C7CAD4A4E}"/>
              </a:ext>
            </a:extLst>
          </p:cNvPr>
          <p:cNvPicPr preferRelativeResize="0"/>
          <p:nvPr/>
        </p:nvPicPr>
        <p:blipFill>
          <a:blip r:embed="rId3">
            <a:alphaModFix/>
            <a:extLst>
              <a:ext uri="{BEBA8EAE-BF5A-486C-A8C5-ECC9F3942E4B}">
                <a14:imgProps xmlns:a14="http://schemas.microsoft.com/office/drawing/2010/main" xmlns="">
                  <a14:imgLayer r:embed="rId4">
                    <a14:imgEffect>
                      <a14:saturation sat="200000"/>
                    </a14:imgEffect>
                  </a14:imgLayer>
                </a14:imgProps>
              </a:ext>
            </a:extLst>
          </a:blip>
          <a:stretch>
            <a:fillRect/>
          </a:stretch>
        </p:blipFill>
        <p:spPr>
          <a:xfrm>
            <a:off x="-36871" y="-28062"/>
            <a:ext cx="9143996" cy="5143500"/>
          </a:xfrm>
          <a:prstGeom prst="rect">
            <a:avLst/>
          </a:prstGeom>
          <a:noFill/>
          <a:ln w="9525" cap="flat" cmpd="sng">
            <a:solidFill>
              <a:srgbClr val="FFFFFF"/>
            </a:solidFill>
            <a:prstDash val="solid"/>
            <a:round/>
            <a:headEnd type="none" w="med" len="med"/>
            <a:tailEnd type="none" w="med" len="med"/>
          </a:ln>
        </p:spPr>
      </p:pic>
      <p:grpSp>
        <p:nvGrpSpPr>
          <p:cNvPr id="61" name="Group 60">
            <a:extLst>
              <a:ext uri="{FF2B5EF4-FFF2-40B4-BE49-F238E27FC236}">
                <a16:creationId xmlns:a16="http://schemas.microsoft.com/office/drawing/2014/main" xmlns="" id="{6876783E-7124-4041-BD2C-36C408A01BFD}"/>
              </a:ext>
            </a:extLst>
          </p:cNvPr>
          <p:cNvGrpSpPr/>
          <p:nvPr/>
        </p:nvGrpSpPr>
        <p:grpSpPr>
          <a:xfrm>
            <a:off x="990600" y="1428750"/>
            <a:ext cx="7359900" cy="2965800"/>
            <a:chOff x="945125" y="1383600"/>
            <a:chExt cx="7359900" cy="2965800"/>
          </a:xfrm>
        </p:grpSpPr>
        <p:cxnSp>
          <p:nvCxnSpPr>
            <p:cNvPr id="62" name="Shape 55">
              <a:extLst>
                <a:ext uri="{FF2B5EF4-FFF2-40B4-BE49-F238E27FC236}">
                  <a16:creationId xmlns:a16="http://schemas.microsoft.com/office/drawing/2014/main" xmlns="" id="{41CC92A8-C771-4FFC-B906-F20DEE78AB72}"/>
                </a:ext>
              </a:extLst>
            </p:cNvPr>
            <p:cNvCxnSpPr/>
            <p:nvPr/>
          </p:nvCxnSpPr>
          <p:spPr>
            <a:xfrm rot="10800000">
              <a:off x="956175" y="1383600"/>
              <a:ext cx="0" cy="1810800"/>
            </a:xfrm>
            <a:prstGeom prst="straightConnector1">
              <a:avLst/>
            </a:prstGeom>
            <a:noFill/>
            <a:ln w="19050" cap="flat" cmpd="sng">
              <a:solidFill>
                <a:srgbClr val="F3F3F3"/>
              </a:solidFill>
              <a:prstDash val="solid"/>
              <a:round/>
              <a:headEnd type="none" w="lg" len="lg"/>
              <a:tailEnd type="none" w="lg" len="lg"/>
            </a:ln>
          </p:spPr>
        </p:cxnSp>
        <p:cxnSp>
          <p:nvCxnSpPr>
            <p:cNvPr id="63" name="Shape 56">
              <a:extLst>
                <a:ext uri="{FF2B5EF4-FFF2-40B4-BE49-F238E27FC236}">
                  <a16:creationId xmlns:a16="http://schemas.microsoft.com/office/drawing/2014/main" xmlns="" id="{81F625CD-19BF-41C0-92B3-AFF7D0E15554}"/>
                </a:ext>
              </a:extLst>
            </p:cNvPr>
            <p:cNvCxnSpPr/>
            <p:nvPr/>
          </p:nvCxnSpPr>
          <p:spPr>
            <a:xfrm rot="10800000">
              <a:off x="8304825" y="1383775"/>
              <a:ext cx="0" cy="1794000"/>
            </a:xfrm>
            <a:prstGeom prst="straightConnector1">
              <a:avLst/>
            </a:prstGeom>
            <a:noFill/>
            <a:ln w="19050" cap="flat" cmpd="sng">
              <a:solidFill>
                <a:srgbClr val="F3F3F3"/>
              </a:solidFill>
              <a:prstDash val="solid"/>
              <a:round/>
              <a:headEnd type="none" w="lg" len="lg"/>
              <a:tailEnd type="none" w="lg" len="lg"/>
            </a:ln>
          </p:spPr>
        </p:cxnSp>
        <p:cxnSp>
          <p:nvCxnSpPr>
            <p:cNvPr id="64" name="Shape 57">
              <a:extLst>
                <a:ext uri="{FF2B5EF4-FFF2-40B4-BE49-F238E27FC236}">
                  <a16:creationId xmlns:a16="http://schemas.microsoft.com/office/drawing/2014/main" xmlns="" id="{07329ADF-BC5D-44F3-A310-95C6890C08D3}"/>
                </a:ext>
              </a:extLst>
            </p:cNvPr>
            <p:cNvCxnSpPr/>
            <p:nvPr/>
          </p:nvCxnSpPr>
          <p:spPr>
            <a:xfrm>
              <a:off x="957223" y="1383600"/>
              <a:ext cx="7347600" cy="0"/>
            </a:xfrm>
            <a:prstGeom prst="straightConnector1">
              <a:avLst/>
            </a:prstGeom>
            <a:noFill/>
            <a:ln w="19050" cap="flat" cmpd="sng">
              <a:solidFill>
                <a:srgbClr val="F3F3F3"/>
              </a:solidFill>
              <a:prstDash val="solid"/>
              <a:round/>
              <a:headEnd type="none" w="lg" len="lg"/>
              <a:tailEnd type="none" w="lg" len="lg"/>
            </a:ln>
          </p:spPr>
        </p:cxnSp>
        <p:cxnSp>
          <p:nvCxnSpPr>
            <p:cNvPr id="65" name="Shape 59">
              <a:extLst>
                <a:ext uri="{FF2B5EF4-FFF2-40B4-BE49-F238E27FC236}">
                  <a16:creationId xmlns:a16="http://schemas.microsoft.com/office/drawing/2014/main" xmlns="" id="{CC26F4A8-C3F4-43A9-B50F-D83855F3D04E}"/>
                </a:ext>
              </a:extLst>
            </p:cNvPr>
            <p:cNvCxnSpPr/>
            <p:nvPr/>
          </p:nvCxnSpPr>
          <p:spPr>
            <a:xfrm rot="10800000">
              <a:off x="8304819" y="3169500"/>
              <a:ext cx="0" cy="1179900"/>
            </a:xfrm>
            <a:prstGeom prst="straightConnector1">
              <a:avLst/>
            </a:prstGeom>
            <a:noFill/>
            <a:ln w="9525" cap="flat" cmpd="sng">
              <a:solidFill>
                <a:srgbClr val="980000"/>
              </a:solidFill>
              <a:prstDash val="solid"/>
              <a:round/>
              <a:headEnd type="none" w="lg" len="lg"/>
              <a:tailEnd type="none" w="lg" len="lg"/>
            </a:ln>
          </p:spPr>
        </p:cxnSp>
        <p:cxnSp>
          <p:nvCxnSpPr>
            <p:cNvPr id="66" name="Shape 60">
              <a:extLst>
                <a:ext uri="{FF2B5EF4-FFF2-40B4-BE49-F238E27FC236}">
                  <a16:creationId xmlns:a16="http://schemas.microsoft.com/office/drawing/2014/main" xmlns="" id="{999BF335-30A5-4897-A013-2DD2BBF9588C}"/>
                </a:ext>
              </a:extLst>
            </p:cNvPr>
            <p:cNvCxnSpPr/>
            <p:nvPr/>
          </p:nvCxnSpPr>
          <p:spPr>
            <a:xfrm rot="10800000">
              <a:off x="956175" y="3176568"/>
              <a:ext cx="0" cy="1165800"/>
            </a:xfrm>
            <a:prstGeom prst="straightConnector1">
              <a:avLst/>
            </a:prstGeom>
            <a:noFill/>
            <a:ln w="9525" cap="flat" cmpd="sng">
              <a:solidFill>
                <a:srgbClr val="980000"/>
              </a:solidFill>
              <a:prstDash val="solid"/>
              <a:round/>
              <a:headEnd type="none" w="lg" len="lg"/>
              <a:tailEnd type="none" w="lg" len="lg"/>
            </a:ln>
          </p:spPr>
        </p:cxnSp>
        <p:cxnSp>
          <p:nvCxnSpPr>
            <p:cNvPr id="67" name="Shape 61">
              <a:extLst>
                <a:ext uri="{FF2B5EF4-FFF2-40B4-BE49-F238E27FC236}">
                  <a16:creationId xmlns:a16="http://schemas.microsoft.com/office/drawing/2014/main" xmlns="" id="{F63441DD-DAAF-4336-A9DE-600B361DDD09}"/>
                </a:ext>
              </a:extLst>
            </p:cNvPr>
            <p:cNvCxnSpPr/>
            <p:nvPr/>
          </p:nvCxnSpPr>
          <p:spPr>
            <a:xfrm>
              <a:off x="945125" y="4343060"/>
              <a:ext cx="7359900" cy="0"/>
            </a:xfrm>
            <a:prstGeom prst="straightConnector1">
              <a:avLst/>
            </a:prstGeom>
            <a:noFill/>
            <a:ln w="9525" cap="flat" cmpd="sng">
              <a:solidFill>
                <a:srgbClr val="980000"/>
              </a:solidFill>
              <a:prstDash val="solid"/>
              <a:round/>
              <a:headEnd type="none" w="lg" len="lg"/>
              <a:tailEnd type="none" w="lg" len="lg"/>
            </a:ln>
          </p:spPr>
        </p:cxnSp>
      </p:grpSp>
      <p:sp>
        <p:nvSpPr>
          <p:cNvPr id="68" name="Shape 58">
            <a:extLst>
              <a:ext uri="{FF2B5EF4-FFF2-40B4-BE49-F238E27FC236}">
                <a16:creationId xmlns:a16="http://schemas.microsoft.com/office/drawing/2014/main" xmlns="" id="{A3107FA1-5B92-45B3-BBAA-6721221F71BD}"/>
              </a:ext>
            </a:extLst>
          </p:cNvPr>
          <p:cNvSpPr txBox="1"/>
          <p:nvPr/>
        </p:nvSpPr>
        <p:spPr>
          <a:xfrm>
            <a:off x="1047600" y="1793575"/>
            <a:ext cx="7132200" cy="1282122"/>
          </a:xfrm>
          <a:prstGeom prst="rect">
            <a:avLst/>
          </a:prstGeom>
          <a:noFill/>
          <a:ln>
            <a:noFill/>
          </a:ln>
        </p:spPr>
        <p:txBody>
          <a:bodyPr lIns="91425" tIns="91425" rIns="91425" bIns="91425" anchor="t" anchorCtr="0">
            <a:noAutofit/>
          </a:bodyPr>
          <a:lstStyle/>
          <a:p>
            <a:pPr lvl="0" algn="ctr">
              <a:spcBef>
                <a:spcPts val="0"/>
              </a:spcBef>
              <a:buNone/>
            </a:pPr>
            <a:r>
              <a:rPr lang="en-US" sz="3600" b="1" dirty="0">
                <a:solidFill>
                  <a:srgbClr val="FFFFFF"/>
                </a:solidFill>
                <a:latin typeface="+mn-lt"/>
                <a:ea typeface="Georgia"/>
                <a:cs typeface="Georgia"/>
                <a:sym typeface="Georgia"/>
              </a:rPr>
              <a:t>EMPLOYER-EMPLOYEE</a:t>
            </a:r>
          </a:p>
          <a:p>
            <a:pPr lvl="0" algn="ctr">
              <a:spcBef>
                <a:spcPts val="0"/>
              </a:spcBef>
              <a:buNone/>
            </a:pPr>
            <a:r>
              <a:rPr lang="en-US" sz="3600" b="1" dirty="0">
                <a:solidFill>
                  <a:srgbClr val="FFFFFF"/>
                </a:solidFill>
                <a:latin typeface="+mn-lt"/>
                <a:ea typeface="Georgia"/>
                <a:cs typeface="Georgia"/>
                <a:sym typeface="Georgia"/>
              </a:rPr>
              <a:t>RELATIONS</a:t>
            </a:r>
            <a:endParaRPr lang="en" sz="3600" b="1" dirty="0">
              <a:solidFill>
                <a:srgbClr val="FFFFFF"/>
              </a:solidFill>
              <a:latin typeface="+mn-lt"/>
              <a:ea typeface="Georgia"/>
              <a:cs typeface="Georgia"/>
              <a:sym typeface="Georgia"/>
            </a:endParaRPr>
          </a:p>
        </p:txBody>
      </p:sp>
      <p:sp>
        <p:nvSpPr>
          <p:cNvPr id="69" name="Shape 62">
            <a:extLst>
              <a:ext uri="{FF2B5EF4-FFF2-40B4-BE49-F238E27FC236}">
                <a16:creationId xmlns:a16="http://schemas.microsoft.com/office/drawing/2014/main" xmlns="" id="{0E227277-B7F8-47FD-B236-84AABBF9AD75}"/>
              </a:ext>
            </a:extLst>
          </p:cNvPr>
          <p:cNvSpPr txBox="1"/>
          <p:nvPr/>
        </p:nvSpPr>
        <p:spPr>
          <a:xfrm>
            <a:off x="1207557" y="3516995"/>
            <a:ext cx="6901200" cy="853200"/>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980000"/>
                </a:solidFill>
                <a:latin typeface="Georgia"/>
                <a:ea typeface="Georgia"/>
                <a:cs typeface="Georgia"/>
                <a:sym typeface="Georgia"/>
              </a:rPr>
              <a:t>Harold Young, III</a:t>
            </a:r>
            <a:endParaRPr lang="en" sz="1800" dirty="0">
              <a:solidFill>
                <a:srgbClr val="980000"/>
              </a:solidFill>
              <a:latin typeface="Georgia"/>
              <a:ea typeface="Georgia"/>
              <a:cs typeface="Georgia"/>
              <a:sym typeface="Georgia"/>
            </a:endParaRPr>
          </a:p>
          <a:p>
            <a:pPr lvl="0" algn="ctr" rtl="0">
              <a:spcBef>
                <a:spcPts val="0"/>
              </a:spcBef>
              <a:buNone/>
            </a:pPr>
            <a:r>
              <a:rPr lang="en-US" sz="1800" dirty="0">
                <a:solidFill>
                  <a:srgbClr val="980000"/>
                </a:solidFill>
                <a:latin typeface="Georgia"/>
                <a:ea typeface="Georgia"/>
                <a:cs typeface="Georgia"/>
                <a:sym typeface="Georgia"/>
              </a:rPr>
              <a:t>Employee Relations, OHR, MDH</a:t>
            </a:r>
          </a:p>
          <a:p>
            <a:pPr lvl="0" algn="ctr" rtl="0">
              <a:spcBef>
                <a:spcPts val="0"/>
              </a:spcBef>
              <a:buNone/>
            </a:pPr>
            <a:endParaRPr lang="en" sz="1800" dirty="0">
              <a:solidFill>
                <a:srgbClr val="980000"/>
              </a:solidFill>
              <a:latin typeface="Georgia"/>
              <a:ea typeface="Georgia"/>
              <a:cs typeface="Georgia"/>
              <a:sym typeface="Georgia"/>
            </a:endParaRPr>
          </a:p>
          <a:p>
            <a:pPr lvl="0" algn="ctr" rtl="0">
              <a:spcBef>
                <a:spcPts val="0"/>
              </a:spcBef>
              <a:buNone/>
            </a:pPr>
            <a:endParaRPr lang="en" sz="1800" dirty="0">
              <a:solidFill>
                <a:srgbClr val="980000"/>
              </a:solidFill>
              <a:latin typeface="Georgia"/>
              <a:ea typeface="Georgia"/>
              <a:cs typeface="Georgia"/>
              <a:sym typeface="Georgia"/>
            </a:endParaRPr>
          </a:p>
        </p:txBody>
      </p:sp>
      <p:pic>
        <p:nvPicPr>
          <p:cNvPr id="70" name="Shape 63">
            <a:extLst>
              <a:ext uri="{FF2B5EF4-FFF2-40B4-BE49-F238E27FC236}">
                <a16:creationId xmlns:a16="http://schemas.microsoft.com/office/drawing/2014/main" xmlns="" id="{2B4ACFCC-E4E1-4CEF-BEB6-863C6ED47240}"/>
              </a:ext>
            </a:extLst>
          </p:cNvPr>
          <p:cNvPicPr preferRelativeResize="0"/>
          <p:nvPr/>
        </p:nvPicPr>
        <p:blipFill>
          <a:blip r:embed="rId5">
            <a:alphaModFix/>
          </a:blip>
          <a:stretch>
            <a:fillRect/>
          </a:stretch>
        </p:blipFill>
        <p:spPr>
          <a:xfrm>
            <a:off x="7145288" y="3685656"/>
            <a:ext cx="2069024" cy="2069024"/>
          </a:xfrm>
          <a:prstGeom prst="rect">
            <a:avLst/>
          </a:prstGeom>
          <a:noFill/>
          <a:ln>
            <a:noFill/>
          </a:ln>
        </p:spPr>
      </p:pic>
    </p:spTree>
    <p:extLst>
      <p:ext uri="{BB962C8B-B14F-4D97-AF65-F5344CB8AC3E}">
        <p14:creationId xmlns:p14="http://schemas.microsoft.com/office/powerpoint/2010/main" xmlns="" val="2179673053"/>
      </p:ext>
    </p:extLst>
  </p:cSld>
  <p:clrMapOvr>
    <a:masterClrMapping/>
  </p:clrMapOvr>
  <p:transition>
    <p:checker dir="vert"/>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87" name="Rectangle 23"/>
          <p:cNvSpPr>
            <a:spLocks noGrp="1" noChangeArrowheads="1"/>
          </p:cNvSpPr>
          <p:nvPr>
            <p:ph idx="4294967295"/>
          </p:nvPr>
        </p:nvSpPr>
        <p:spPr>
          <a:xfrm>
            <a:off x="381000" y="1127023"/>
            <a:ext cx="4873228" cy="3682602"/>
          </a:xfrm>
        </p:spPr>
        <p:txBody>
          <a:bodyPr>
            <a:noAutofit/>
          </a:bodyPr>
          <a:lstStyle/>
          <a:p>
            <a:pPr marL="457200" indent="-287338">
              <a:buFont typeface="Wingdings" panose="05000000000000000000" pitchFamily="2" charset="2"/>
              <a:buChar char="§"/>
              <a:defRPr/>
            </a:pPr>
            <a:r>
              <a:rPr lang="en-US" sz="2000" dirty="0"/>
              <a:t>Develop Standards to rate the employees by at the beginning of the evaluation cycle</a:t>
            </a:r>
          </a:p>
          <a:p>
            <a:pPr marL="457200" indent="-287338">
              <a:buFont typeface="Wingdings" panose="05000000000000000000" pitchFamily="2" charset="2"/>
              <a:buChar char="§"/>
              <a:defRPr/>
            </a:pPr>
            <a:r>
              <a:rPr lang="en-US" sz="2000" dirty="0"/>
              <a:t>Communicate the Standards to your employees</a:t>
            </a:r>
          </a:p>
          <a:p>
            <a:pPr marL="457200" indent="-287338">
              <a:buFont typeface="Wingdings" panose="05000000000000000000" pitchFamily="2" charset="2"/>
              <a:buChar char="§"/>
              <a:defRPr/>
            </a:pPr>
            <a:r>
              <a:rPr lang="en-US" sz="2000" dirty="0"/>
              <a:t>Take good notes throughout the evaluation cycle</a:t>
            </a:r>
          </a:p>
          <a:p>
            <a:pPr marL="457200" indent="-287338">
              <a:buFont typeface="Wingdings" panose="05000000000000000000" pitchFamily="2" charset="2"/>
              <a:buChar char="§"/>
              <a:defRPr/>
            </a:pPr>
            <a:r>
              <a:rPr lang="en-US" sz="2000" dirty="0"/>
              <a:t>Use your notes at the end of the cycle to do the evaluation</a:t>
            </a:r>
          </a:p>
          <a:p>
            <a:pPr marL="457200" indent="-287338">
              <a:buFont typeface="Wingdings" panose="05000000000000000000" pitchFamily="2" charset="2"/>
              <a:buChar char="§"/>
              <a:defRPr/>
            </a:pPr>
            <a:r>
              <a:rPr lang="en-US" sz="2000" dirty="0"/>
              <a:t>Use counseling sessions to inform your employees of the results (allow them to give feedback)</a:t>
            </a:r>
          </a:p>
        </p:txBody>
      </p:sp>
      <p:sp>
        <p:nvSpPr>
          <p:cNvPr id="34" name="Rectangle 2">
            <a:extLst>
              <a:ext uri="{FF2B5EF4-FFF2-40B4-BE49-F238E27FC236}">
                <a16:creationId xmlns:a16="http://schemas.microsoft.com/office/drawing/2014/main" xmlns="" id="{45E9D218-82F2-4034-A2DB-D8808116E078}"/>
              </a:ext>
            </a:extLst>
          </p:cNvPr>
          <p:cNvSpPr txBox="1">
            <a:spLocks noChangeArrowheads="1"/>
          </p:cNvSpPr>
          <p:nvPr/>
        </p:nvSpPr>
        <p:spPr>
          <a:xfrm>
            <a:off x="76200" y="0"/>
            <a:ext cx="83439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2800" b="1" dirty="0">
                <a:solidFill>
                  <a:srgbClr val="A50021"/>
                </a:solidFill>
              </a:rPr>
              <a:t>PERFORMANCE PLANNING AND EVALUATION PROGRAM</a:t>
            </a:r>
          </a:p>
        </p:txBody>
      </p:sp>
      <p:pic>
        <p:nvPicPr>
          <p:cNvPr id="19458" name="Picture 2" descr="Image result for EMPLOYEE PERFORMANCE PLANNING AND EVALUATION">
            <a:extLst>
              <a:ext uri="{FF2B5EF4-FFF2-40B4-BE49-F238E27FC236}">
                <a16:creationId xmlns:a16="http://schemas.microsoft.com/office/drawing/2014/main" xmlns="" id="{FC20A59E-53AC-4EEA-9C2C-56EF13024B73}"/>
              </a:ext>
            </a:extLst>
          </p:cNvPr>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5520928" y="1428750"/>
            <a:ext cx="3074918"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191017341"/>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287">
                                            <p:txEl>
                                              <p:pRg st="0" end="0"/>
                                            </p:txEl>
                                          </p:spTgt>
                                        </p:tgtEl>
                                        <p:attrNameLst>
                                          <p:attrName>style.visibility</p:attrName>
                                        </p:attrNameLst>
                                      </p:cBhvr>
                                      <p:to>
                                        <p:strVal val="visible"/>
                                      </p:to>
                                    </p:set>
                                    <p:anim calcmode="lin" valueType="num">
                                      <p:cBhvr additive="base">
                                        <p:cTn id="7" dur="500" fill="hold"/>
                                        <p:tgtEl>
                                          <p:spTgt spid="112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1287">
                                            <p:txEl>
                                              <p:pRg st="1" end="1"/>
                                            </p:txEl>
                                          </p:spTgt>
                                        </p:tgtEl>
                                        <p:attrNameLst>
                                          <p:attrName>style.visibility</p:attrName>
                                        </p:attrNameLst>
                                      </p:cBhvr>
                                      <p:to>
                                        <p:strVal val="visible"/>
                                      </p:to>
                                    </p:set>
                                    <p:anim calcmode="lin" valueType="num">
                                      <p:cBhvr additive="base">
                                        <p:cTn id="13" dur="500" fill="hold"/>
                                        <p:tgtEl>
                                          <p:spTgt spid="112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287">
                                            <p:txEl>
                                              <p:pRg st="2" end="2"/>
                                            </p:txEl>
                                          </p:spTgt>
                                        </p:tgtEl>
                                        <p:attrNameLst>
                                          <p:attrName>style.visibility</p:attrName>
                                        </p:attrNameLst>
                                      </p:cBhvr>
                                      <p:to>
                                        <p:strVal val="visible"/>
                                      </p:to>
                                    </p:set>
                                    <p:anim calcmode="lin" valueType="num">
                                      <p:cBhvr additive="base">
                                        <p:cTn id="19" dur="500" fill="hold"/>
                                        <p:tgtEl>
                                          <p:spTgt spid="112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287">
                                            <p:txEl>
                                              <p:pRg st="3" end="3"/>
                                            </p:txEl>
                                          </p:spTgt>
                                        </p:tgtEl>
                                        <p:attrNameLst>
                                          <p:attrName>style.visibility</p:attrName>
                                        </p:attrNameLst>
                                      </p:cBhvr>
                                      <p:to>
                                        <p:strVal val="visible"/>
                                      </p:to>
                                    </p:set>
                                    <p:anim calcmode="lin" valueType="num">
                                      <p:cBhvr additive="base">
                                        <p:cTn id="25" dur="500" fill="hold"/>
                                        <p:tgtEl>
                                          <p:spTgt spid="112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1287">
                                            <p:txEl>
                                              <p:pRg st="4" end="4"/>
                                            </p:txEl>
                                          </p:spTgt>
                                        </p:tgtEl>
                                        <p:attrNameLst>
                                          <p:attrName>style.visibility</p:attrName>
                                        </p:attrNameLst>
                                      </p:cBhvr>
                                      <p:to>
                                        <p:strVal val="visible"/>
                                      </p:to>
                                    </p:set>
                                    <p:anim calcmode="lin" valueType="num">
                                      <p:cBhvr additive="base">
                                        <p:cTn id="31" dur="500" fill="hold"/>
                                        <p:tgtEl>
                                          <p:spTgt spid="112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uiExpand="1"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233516" y="989208"/>
            <a:ext cx="7219950" cy="1028700"/>
          </a:xfrm>
          <a:prstGeom prst="rect">
            <a:avLst/>
          </a:prstGeom>
          <a:noFill/>
          <a:ln w="12700">
            <a:noFill/>
            <a:miter lim="800000"/>
            <a:headEnd/>
            <a:tailEnd/>
          </a:ln>
        </p:spPr>
        <p:txBody>
          <a:bodyPr lIns="67866" tIns="33338" rIns="67866" bIns="33338"/>
          <a:lstStyle/>
          <a:p>
            <a:r>
              <a:rPr lang="en-US" altLang="en-US" sz="1800" b="1" dirty="0">
                <a:solidFill>
                  <a:schemeClr val="tx1"/>
                </a:solidFill>
              </a:rPr>
              <a:t>Management must follow progressive discipline unless there is a serious breach of discipline or policy.</a:t>
            </a:r>
          </a:p>
        </p:txBody>
      </p:sp>
      <p:sp>
        <p:nvSpPr>
          <p:cNvPr id="12315" name="Rectangle 27"/>
          <p:cNvSpPr>
            <a:spLocks noGrp="1" noChangeArrowheads="1"/>
          </p:cNvSpPr>
          <p:nvPr>
            <p:ph idx="4294967295"/>
          </p:nvPr>
        </p:nvSpPr>
        <p:spPr>
          <a:xfrm>
            <a:off x="206477" y="1885950"/>
            <a:ext cx="4400550" cy="3086100"/>
          </a:xfrm>
        </p:spPr>
        <p:txBody>
          <a:bodyPr/>
          <a:lstStyle/>
          <a:p>
            <a:pPr marL="0" indent="0">
              <a:buNone/>
              <a:defRPr/>
            </a:pPr>
            <a:r>
              <a:rPr lang="en-US" sz="2100" dirty="0"/>
              <a:t>The principle by which DHMH employees are disciplined.  Supervisors take appropriate disciplinary action to change behavior and increase in severity if infractions persist or get worse.</a:t>
            </a:r>
          </a:p>
        </p:txBody>
      </p:sp>
      <p:sp>
        <p:nvSpPr>
          <p:cNvPr id="26" name="Rectangle 2">
            <a:extLst>
              <a:ext uri="{FF2B5EF4-FFF2-40B4-BE49-F238E27FC236}">
                <a16:creationId xmlns:a16="http://schemas.microsoft.com/office/drawing/2014/main" xmlns="" id="{8EA2B2E6-1FCA-4829-BD31-A3AA8E731F92}"/>
              </a:ext>
            </a:extLst>
          </p:cNvPr>
          <p:cNvSpPr txBox="1">
            <a:spLocks noChangeArrowheads="1"/>
          </p:cNvSpPr>
          <p:nvPr/>
        </p:nvSpPr>
        <p:spPr>
          <a:xfrm>
            <a:off x="2286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PROGRESSIVE DISCIPLINE</a:t>
            </a:r>
          </a:p>
        </p:txBody>
      </p:sp>
      <p:pic>
        <p:nvPicPr>
          <p:cNvPr id="27" name="Picture 2" descr="Image result for PROGRESSIVE DISCIPLINE">
            <a:extLst>
              <a:ext uri="{FF2B5EF4-FFF2-40B4-BE49-F238E27FC236}">
                <a16:creationId xmlns:a16="http://schemas.microsoft.com/office/drawing/2014/main" xmlns="" id="{3AA17728-32DB-4681-A871-0E7FA66A8C8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19600" y="1733550"/>
            <a:ext cx="3982966" cy="26742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8272680"/>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12315">
                                            <p:txEl>
                                              <p:pRg st="0" end="0"/>
                                            </p:txEl>
                                          </p:spTgt>
                                        </p:tgtEl>
                                        <p:attrNameLst>
                                          <p:attrName>style.visibility</p:attrName>
                                        </p:attrNameLst>
                                      </p:cBhvr>
                                      <p:to>
                                        <p:strVal val="visible"/>
                                      </p:to>
                                    </p:set>
                                    <p:anim calcmode="lin" valueType="num">
                                      <p:cBhvr additive="base">
                                        <p:cTn id="7" dur="500" fill="hold"/>
                                        <p:tgtEl>
                                          <p:spTgt spid="12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315">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16" presetClass="entr" presetSubtype="26" fill="hold" grpId="0" nodeType="after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arn(inHorizontal)">
                                      <p:cBhvr>
                                        <p:cTn id="1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315"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 name="Rectangle 2">
            <a:extLst>
              <a:ext uri="{FF2B5EF4-FFF2-40B4-BE49-F238E27FC236}">
                <a16:creationId xmlns:a16="http://schemas.microsoft.com/office/drawing/2014/main" xmlns="" id="{1D763BC0-1FD9-45F9-8A01-7BE4B0FEAE5A}"/>
              </a:ext>
            </a:extLst>
          </p:cNvPr>
          <p:cNvSpPr txBox="1">
            <a:spLocks noChangeArrowheads="1"/>
          </p:cNvSpPr>
          <p:nvPr/>
        </p:nvSpPr>
        <p:spPr>
          <a:xfrm>
            <a:off x="152400" y="2857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PROGRESSIVE DISCIPLINE - </a:t>
            </a:r>
            <a:r>
              <a:rPr lang="en-US" sz="3200" dirty="0">
                <a:solidFill>
                  <a:srgbClr val="A50021"/>
                </a:solidFill>
              </a:rPr>
              <a:t>When All Else Fails</a:t>
            </a:r>
          </a:p>
          <a:p>
            <a:pPr>
              <a:defRPr/>
            </a:pPr>
            <a:r>
              <a:rPr lang="en-US" sz="3200" b="1" dirty="0">
                <a:solidFill>
                  <a:srgbClr val="A50021"/>
                </a:solidFill>
              </a:rPr>
              <a:t> </a:t>
            </a:r>
          </a:p>
        </p:txBody>
      </p:sp>
      <p:sp>
        <p:nvSpPr>
          <p:cNvPr id="74" name="Rectangle 3">
            <a:extLst>
              <a:ext uri="{FF2B5EF4-FFF2-40B4-BE49-F238E27FC236}">
                <a16:creationId xmlns:a16="http://schemas.microsoft.com/office/drawing/2014/main" xmlns="" id="{E8816BEE-BA76-4AEA-BBCF-4CA7024122E7}"/>
              </a:ext>
            </a:extLst>
          </p:cNvPr>
          <p:cNvSpPr txBox="1">
            <a:spLocks noChangeArrowheads="1"/>
          </p:cNvSpPr>
          <p:nvPr/>
        </p:nvSpPr>
        <p:spPr>
          <a:xfrm>
            <a:off x="533400" y="1123950"/>
            <a:ext cx="4572000" cy="3719781"/>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defRPr/>
            </a:pPr>
            <a:r>
              <a:rPr lang="en-US" sz="2000" b="1" dirty="0"/>
              <a:t>PURPOSE:</a:t>
            </a:r>
          </a:p>
          <a:p>
            <a:pPr marL="0" indent="0">
              <a:buNone/>
              <a:defRPr/>
            </a:pPr>
            <a:endParaRPr lang="en-US" sz="2000" b="1" dirty="0"/>
          </a:p>
          <a:p>
            <a:pPr marL="287338" lvl="1" indent="-201613">
              <a:tabLst>
                <a:tab pos="287338" algn="l"/>
              </a:tabLst>
              <a:defRPr/>
            </a:pPr>
            <a:r>
              <a:rPr lang="en-US" sz="1600" dirty="0"/>
              <a:t>Modify behavior</a:t>
            </a:r>
          </a:p>
          <a:p>
            <a:pPr marL="287338" lvl="1" indent="-201613">
              <a:tabLst>
                <a:tab pos="287338" algn="l"/>
              </a:tabLst>
              <a:defRPr/>
            </a:pPr>
            <a:r>
              <a:rPr lang="en-US" sz="1600" dirty="0"/>
              <a:t>Correct work performance deficiencies</a:t>
            </a:r>
          </a:p>
          <a:p>
            <a:pPr marL="553641" lvl="1" indent="-467916">
              <a:defRPr/>
            </a:pPr>
            <a:endParaRPr lang="en-US" sz="1600" dirty="0"/>
          </a:p>
          <a:p>
            <a:pPr marL="553641" lvl="1" indent="-467916">
              <a:buFont typeface="Arial" panose="020B0604020202020204" pitchFamily="34" charset="0"/>
              <a:buNone/>
              <a:defRPr/>
            </a:pPr>
            <a:r>
              <a:rPr lang="en-US" sz="2000" b="1" dirty="0"/>
              <a:t>DISCIPLINARY ACTIONS:</a:t>
            </a:r>
          </a:p>
          <a:p>
            <a:pPr marL="553641" lvl="1" indent="-467916">
              <a:buFont typeface="Arial" panose="020B0604020202020204" pitchFamily="34" charset="0"/>
              <a:buNone/>
              <a:defRPr/>
            </a:pPr>
            <a:endParaRPr lang="en-US" sz="1800" dirty="0"/>
          </a:p>
          <a:p>
            <a:pPr marL="287338" lvl="1" indent="-201613">
              <a:defRPr/>
            </a:pPr>
            <a:r>
              <a:rPr lang="en-US" sz="1600" dirty="0"/>
              <a:t>Written Reprimand</a:t>
            </a:r>
          </a:p>
          <a:p>
            <a:pPr marL="287338" lvl="1" indent="-201613">
              <a:defRPr/>
            </a:pPr>
            <a:r>
              <a:rPr lang="en-US" sz="1600" dirty="0"/>
              <a:t>Forfeiture of Annual Leave</a:t>
            </a:r>
          </a:p>
          <a:p>
            <a:pPr marL="287338" lvl="1" indent="-201613">
              <a:defRPr/>
            </a:pPr>
            <a:r>
              <a:rPr lang="en-US" sz="1600" dirty="0"/>
              <a:t>Suspension</a:t>
            </a:r>
          </a:p>
          <a:p>
            <a:pPr marL="287338" lvl="1" indent="-201613">
              <a:defRPr/>
            </a:pPr>
            <a:r>
              <a:rPr lang="en-US" sz="1600" dirty="0"/>
              <a:t>Denial of Increment</a:t>
            </a:r>
          </a:p>
          <a:p>
            <a:pPr marL="287338" lvl="1" indent="-201613">
              <a:defRPr/>
            </a:pPr>
            <a:r>
              <a:rPr lang="en-US" sz="1600" dirty="0"/>
              <a:t>Demotion</a:t>
            </a:r>
          </a:p>
          <a:p>
            <a:pPr marL="287338" lvl="1" indent="-201613">
              <a:defRPr/>
            </a:pPr>
            <a:r>
              <a:rPr lang="en-US" sz="1600" dirty="0"/>
              <a:t>Termination</a:t>
            </a:r>
          </a:p>
        </p:txBody>
      </p:sp>
      <p:sp>
        <p:nvSpPr>
          <p:cNvPr id="7" name="AutoShape 4" descr="Image result for PROGRESSIVE DISCIPLINE">
            <a:extLst>
              <a:ext uri="{FF2B5EF4-FFF2-40B4-BE49-F238E27FC236}">
                <a16:creationId xmlns:a16="http://schemas.microsoft.com/office/drawing/2014/main" xmlns="" id="{BF0140B2-56C4-44CA-BD85-76D9247CD54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438" name="Picture 6" descr="Image result for PROGRESSIVE DISCIPLINE">
            <a:extLst>
              <a:ext uri="{FF2B5EF4-FFF2-40B4-BE49-F238E27FC236}">
                <a16:creationId xmlns:a16="http://schemas.microsoft.com/office/drawing/2014/main" xmlns="" id="{37633D49-18BB-4E66-A8A0-1E95072E068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0" y="1533525"/>
            <a:ext cx="2762250" cy="276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8154055"/>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4294967295"/>
          </p:nvPr>
        </p:nvSpPr>
        <p:spPr>
          <a:xfrm>
            <a:off x="323850" y="1123950"/>
            <a:ext cx="7791450" cy="3581400"/>
          </a:xfrm>
        </p:spPr>
        <p:txBody>
          <a:bodyPr>
            <a:noAutofit/>
          </a:bodyPr>
          <a:lstStyle/>
          <a:p>
            <a:pPr marL="398463" indent="-280988">
              <a:lnSpc>
                <a:spcPct val="100000"/>
              </a:lnSpc>
              <a:spcBef>
                <a:spcPts val="0"/>
              </a:spcBef>
              <a:spcAft>
                <a:spcPts val="1800"/>
              </a:spcAft>
              <a:buSzTx/>
              <a:buFont typeface="Wingdings" panose="05000000000000000000" pitchFamily="2" charset="2"/>
              <a:buChar char="§"/>
              <a:defRPr/>
            </a:pPr>
            <a:r>
              <a:rPr lang="en-US" sz="2400" dirty="0"/>
              <a:t>Investigate the alleged misconduct</a:t>
            </a:r>
          </a:p>
          <a:p>
            <a:pPr marL="398463" indent="-280988">
              <a:lnSpc>
                <a:spcPct val="100000"/>
              </a:lnSpc>
              <a:spcBef>
                <a:spcPts val="0"/>
              </a:spcBef>
              <a:spcAft>
                <a:spcPts val="1800"/>
              </a:spcAft>
              <a:buSzTx/>
              <a:buFont typeface="Wingdings" panose="05000000000000000000" pitchFamily="2" charset="2"/>
              <a:buChar char="§"/>
              <a:defRPr/>
            </a:pPr>
            <a:r>
              <a:rPr lang="en-US" sz="2400" dirty="0"/>
              <a:t>Meet with the employee</a:t>
            </a:r>
          </a:p>
          <a:p>
            <a:pPr marL="398463" indent="-280988">
              <a:lnSpc>
                <a:spcPct val="100000"/>
              </a:lnSpc>
              <a:spcBef>
                <a:spcPts val="0"/>
              </a:spcBef>
              <a:spcAft>
                <a:spcPts val="1800"/>
              </a:spcAft>
              <a:buSzTx/>
              <a:buFont typeface="Wingdings" panose="05000000000000000000" pitchFamily="2" charset="2"/>
              <a:buChar char="§"/>
              <a:defRPr/>
            </a:pPr>
            <a:r>
              <a:rPr lang="en-US" sz="2400" dirty="0"/>
              <a:t>Consider any mitigating circumstances</a:t>
            </a:r>
          </a:p>
          <a:p>
            <a:pPr marL="398463" indent="-280988">
              <a:lnSpc>
                <a:spcPct val="100000"/>
              </a:lnSpc>
              <a:spcBef>
                <a:spcPts val="0"/>
              </a:spcBef>
              <a:spcAft>
                <a:spcPts val="1800"/>
              </a:spcAft>
              <a:buSzTx/>
              <a:buFont typeface="Wingdings" panose="05000000000000000000" pitchFamily="2" charset="2"/>
              <a:buChar char="§"/>
              <a:defRPr/>
            </a:pPr>
            <a:r>
              <a:rPr lang="en-US" sz="2400" dirty="0"/>
              <a:t>Determine the appropriate disciplinary action, if any is to be imposed</a:t>
            </a:r>
          </a:p>
          <a:p>
            <a:pPr marL="398463" indent="-280988">
              <a:lnSpc>
                <a:spcPct val="100000"/>
              </a:lnSpc>
              <a:spcBef>
                <a:spcPts val="0"/>
              </a:spcBef>
              <a:spcAft>
                <a:spcPts val="1800"/>
              </a:spcAft>
              <a:buSzTx/>
              <a:buFont typeface="Wingdings" panose="05000000000000000000" pitchFamily="2" charset="2"/>
              <a:buChar char="§"/>
              <a:defRPr/>
            </a:pPr>
            <a:r>
              <a:rPr lang="en-US" sz="2400" dirty="0"/>
              <a:t>Give the employee a written notice of the disciplinary action to be taken and the employee’s appeal rights</a:t>
            </a:r>
          </a:p>
        </p:txBody>
      </p:sp>
      <p:sp>
        <p:nvSpPr>
          <p:cNvPr id="5" name="Rectangle 2">
            <a:extLst>
              <a:ext uri="{FF2B5EF4-FFF2-40B4-BE49-F238E27FC236}">
                <a16:creationId xmlns:a16="http://schemas.microsoft.com/office/drawing/2014/main" xmlns="" id="{C2F9B049-99C0-4424-A7D9-DFCF41079714}"/>
              </a:ext>
            </a:extLst>
          </p:cNvPr>
          <p:cNvSpPr txBox="1">
            <a:spLocks noChangeArrowheads="1"/>
          </p:cNvSpPr>
          <p:nvPr/>
        </p:nvSpPr>
        <p:spPr>
          <a:xfrm>
            <a:off x="228600" y="53578"/>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PRIOR TO IMPOSING DISCIPLINE</a:t>
            </a:r>
          </a:p>
        </p:txBody>
      </p:sp>
    </p:spTree>
    <p:extLst>
      <p:ext uri="{BB962C8B-B14F-4D97-AF65-F5344CB8AC3E}">
        <p14:creationId xmlns:p14="http://schemas.microsoft.com/office/powerpoint/2010/main" xmlns="" val="2193673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096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0963">
                                            <p:txEl>
                                              <p:pRg st="0" end="0"/>
                                            </p:txEl>
                                          </p:spTgt>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 calcmode="lin" valueType="num">
                                      <p:cBhvr>
                                        <p:cTn id="14" dur="5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6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40963">
                                            <p:txEl>
                                              <p:pRg st="1" end="1"/>
                                            </p:txEl>
                                          </p:spTgt>
                                        </p:tgtEl>
                                        <p:attrNameLst>
                                          <p:attrName>ppt_x</p:attrName>
                                        </p:attrNameLst>
                                      </p:cBhvr>
                                      <p:tavLst>
                                        <p:tav tm="0">
                                          <p:val>
                                            <p:fltVal val="0.5"/>
                                          </p:val>
                                        </p:tav>
                                        <p:tav tm="100000">
                                          <p:val>
                                            <p:strVal val="#ppt_x"/>
                                          </p:val>
                                        </p:tav>
                                      </p:tavLst>
                                    </p:anim>
                                    <p:anim calcmode="lin" valueType="num">
                                      <p:cBhvr>
                                        <p:cTn id="17" dur="500" fill="hold"/>
                                        <p:tgtEl>
                                          <p:spTgt spid="40963">
                                            <p:txEl>
                                              <p:pRg st="1" end="1"/>
                                            </p:txEl>
                                          </p:spTgt>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 calcmode="lin" valueType="num">
                                      <p:cBhvr>
                                        <p:cTn id="21" dur="5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096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40963">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40963">
                                            <p:txEl>
                                              <p:pRg st="2" end="2"/>
                                            </p:txEl>
                                          </p:spTgt>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40963">
                                            <p:txEl>
                                              <p:pRg st="3" end="3"/>
                                            </p:txEl>
                                          </p:spTgt>
                                        </p:tgtEl>
                                        <p:attrNameLst>
                                          <p:attrName>style.visibility</p:attrName>
                                        </p:attrNameLst>
                                      </p:cBhvr>
                                      <p:to>
                                        <p:strVal val="visible"/>
                                      </p:to>
                                    </p:set>
                                    <p:anim calcmode="lin" valueType="num">
                                      <p:cBhvr>
                                        <p:cTn id="28" dur="500" fill="hold"/>
                                        <p:tgtEl>
                                          <p:spTgt spid="4096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0963">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40963">
                                            <p:txEl>
                                              <p:pRg st="3" end="3"/>
                                            </p:txEl>
                                          </p:spTgt>
                                        </p:tgtEl>
                                        <p:attrNameLst>
                                          <p:attrName>ppt_x</p:attrName>
                                        </p:attrNameLst>
                                      </p:cBhvr>
                                      <p:tavLst>
                                        <p:tav tm="0">
                                          <p:val>
                                            <p:fltVal val="0.5"/>
                                          </p:val>
                                        </p:tav>
                                        <p:tav tm="100000">
                                          <p:val>
                                            <p:strVal val="#ppt_x"/>
                                          </p:val>
                                        </p:tav>
                                      </p:tavLst>
                                    </p:anim>
                                    <p:anim calcmode="lin" valueType="num">
                                      <p:cBhvr>
                                        <p:cTn id="31" dur="500" fill="hold"/>
                                        <p:tgtEl>
                                          <p:spTgt spid="40963">
                                            <p:txEl>
                                              <p:pRg st="3" end="3"/>
                                            </p:txEl>
                                          </p:spTgt>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grpId="0" nodeType="afterEffect">
                                  <p:stCondLst>
                                    <p:cond delay="0"/>
                                  </p:stCondLst>
                                  <p:childTnLst>
                                    <p:set>
                                      <p:cBhvr>
                                        <p:cTn id="34" dur="1" fill="hold">
                                          <p:stCondLst>
                                            <p:cond delay="0"/>
                                          </p:stCondLst>
                                        </p:cTn>
                                        <p:tgtEl>
                                          <p:spTgt spid="40963">
                                            <p:txEl>
                                              <p:pRg st="4" end="4"/>
                                            </p:txEl>
                                          </p:spTgt>
                                        </p:tgtEl>
                                        <p:attrNameLst>
                                          <p:attrName>style.visibility</p:attrName>
                                        </p:attrNameLst>
                                      </p:cBhvr>
                                      <p:to>
                                        <p:strVal val="visible"/>
                                      </p:to>
                                    </p:set>
                                    <p:anim calcmode="lin" valueType="num">
                                      <p:cBhvr>
                                        <p:cTn id="35" dur="500" fill="hold"/>
                                        <p:tgtEl>
                                          <p:spTgt spid="4096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0963">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40963">
                                            <p:txEl>
                                              <p:pRg st="4" end="4"/>
                                            </p:txEl>
                                          </p:spTgt>
                                        </p:tgtEl>
                                        <p:attrNameLst>
                                          <p:attrName>ppt_x</p:attrName>
                                        </p:attrNameLst>
                                      </p:cBhvr>
                                      <p:tavLst>
                                        <p:tav tm="0">
                                          <p:val>
                                            <p:fltVal val="0.5"/>
                                          </p:val>
                                        </p:tav>
                                        <p:tav tm="100000">
                                          <p:val>
                                            <p:strVal val="#ppt_x"/>
                                          </p:val>
                                        </p:tav>
                                      </p:tavLst>
                                    </p:anim>
                                    <p:anim calcmode="lin" valueType="num">
                                      <p:cBhvr>
                                        <p:cTn id="38" dur="500" fill="hold"/>
                                        <p:tgtEl>
                                          <p:spTgt spid="4096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idx="4294967295"/>
          </p:nvPr>
        </p:nvSpPr>
        <p:spPr>
          <a:xfrm>
            <a:off x="381000" y="1248787"/>
            <a:ext cx="8686800" cy="3519486"/>
          </a:xfrm>
        </p:spPr>
        <p:txBody>
          <a:bodyPr>
            <a:noAutofit/>
          </a:bodyPr>
          <a:lstStyle/>
          <a:p>
            <a:pPr marL="228600" indent="-228600">
              <a:buFont typeface="Wingdings" panose="05000000000000000000" pitchFamily="2" charset="2"/>
              <a:buChar char="§"/>
              <a:defRPr/>
            </a:pPr>
            <a:r>
              <a:rPr lang="en-US" sz="2400" dirty="0"/>
              <a:t>Before a disciplinary action is taken a supervisor should</a:t>
            </a:r>
            <a:endParaRPr lang="en-US" sz="2000" dirty="0"/>
          </a:p>
          <a:p>
            <a:pPr marL="515938" lvl="1" indent="-258763">
              <a:buFont typeface="Wingdings" panose="05000000000000000000" pitchFamily="2" charset="2"/>
              <a:buChar char="§"/>
              <a:defRPr/>
            </a:pPr>
            <a:r>
              <a:rPr lang="en-US" sz="1600" dirty="0"/>
              <a:t>Have another supervisor present, taking notes</a:t>
            </a:r>
          </a:p>
          <a:p>
            <a:pPr marL="515938" lvl="1" indent="-258763">
              <a:buFont typeface="Wingdings" panose="05000000000000000000" pitchFamily="2" charset="2"/>
              <a:buChar char="§"/>
              <a:defRPr/>
            </a:pPr>
            <a:r>
              <a:rPr lang="en-US" sz="1600" dirty="0"/>
              <a:t>Determine what the infraction actually is</a:t>
            </a:r>
          </a:p>
          <a:p>
            <a:pPr marL="515938" lvl="1" indent="-258763">
              <a:buFont typeface="Wingdings" panose="05000000000000000000" pitchFamily="2" charset="2"/>
              <a:buChar char="§"/>
              <a:defRPr/>
            </a:pPr>
            <a:r>
              <a:rPr lang="en-US" sz="1600" dirty="0"/>
              <a:t>Get the employee’s side of the story</a:t>
            </a:r>
            <a:endParaRPr lang="en-US" sz="2400" dirty="0"/>
          </a:p>
          <a:p>
            <a:pPr lvl="2">
              <a:buFont typeface="Wingdings" panose="05000000000000000000" pitchFamily="2" charset="2"/>
              <a:buChar char="ü"/>
              <a:defRPr/>
            </a:pPr>
            <a:r>
              <a:rPr lang="en-US" sz="1600" dirty="0"/>
              <a:t>take notes or have the employee write a statement explaining what happened</a:t>
            </a:r>
            <a:endParaRPr lang="en-US" sz="1800" dirty="0"/>
          </a:p>
          <a:p>
            <a:pPr marL="515938" lvl="1" indent="-258763">
              <a:buFont typeface="Wingdings" panose="05000000000000000000" pitchFamily="2" charset="2"/>
              <a:buChar char="§"/>
              <a:defRPr/>
            </a:pPr>
            <a:r>
              <a:rPr lang="en-US" sz="1600" dirty="0"/>
              <a:t>Talk to witnesses</a:t>
            </a:r>
          </a:p>
          <a:p>
            <a:pPr lvl="2">
              <a:buFont typeface="Wingdings" panose="05000000000000000000" pitchFamily="2" charset="2"/>
              <a:buChar char="ü"/>
              <a:defRPr/>
            </a:pPr>
            <a:r>
              <a:rPr lang="en-US" sz="1600" dirty="0"/>
              <a:t>take notes or have the witness write a statement</a:t>
            </a:r>
            <a:endParaRPr lang="en-US" sz="1800" dirty="0"/>
          </a:p>
          <a:p>
            <a:pPr marL="515938" lvl="1" indent="-258763">
              <a:buFont typeface="Wingdings" panose="05000000000000000000" pitchFamily="2" charset="2"/>
              <a:buChar char="§"/>
              <a:defRPr/>
            </a:pPr>
            <a:r>
              <a:rPr lang="en-US" sz="1600" dirty="0"/>
              <a:t>All supervisors involved should write a summary of conversations with witnesses and employees involved</a:t>
            </a:r>
          </a:p>
          <a:p>
            <a:pPr marL="515938" lvl="1" indent="-258763">
              <a:buFont typeface="Wingdings" panose="05000000000000000000" pitchFamily="2" charset="2"/>
              <a:buChar char="§"/>
              <a:defRPr/>
            </a:pPr>
            <a:r>
              <a:rPr lang="en-US" sz="1600" dirty="0"/>
              <a:t>Draft a report and date it</a:t>
            </a:r>
          </a:p>
          <a:p>
            <a:pPr marL="228600" indent="-228600">
              <a:buFont typeface="Wingdings" panose="05000000000000000000" pitchFamily="2" charset="2"/>
              <a:buChar char="§"/>
              <a:defRPr/>
            </a:pPr>
            <a:r>
              <a:rPr lang="en-US" sz="2400" dirty="0"/>
              <a:t>Remember - you only have 30 days to impose discipline.  Exception - 5 workdays for suspensions. (Will be covered in another slide.)</a:t>
            </a:r>
          </a:p>
        </p:txBody>
      </p:sp>
      <p:sp>
        <p:nvSpPr>
          <p:cNvPr id="48" name="Rectangle 2">
            <a:extLst>
              <a:ext uri="{FF2B5EF4-FFF2-40B4-BE49-F238E27FC236}">
                <a16:creationId xmlns:a16="http://schemas.microsoft.com/office/drawing/2014/main" xmlns="" id="{B49B4D59-E531-4F23-A455-3D0CF9183830}"/>
              </a:ext>
            </a:extLst>
          </p:cNvPr>
          <p:cNvSpPr txBox="1">
            <a:spLocks noChangeArrowheads="1"/>
          </p:cNvSpPr>
          <p:nvPr/>
        </p:nvSpPr>
        <p:spPr>
          <a:xfrm>
            <a:off x="228600" y="-190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INVESTIGATION</a:t>
            </a:r>
          </a:p>
        </p:txBody>
      </p:sp>
    </p:spTree>
    <p:extLst>
      <p:ext uri="{BB962C8B-B14F-4D97-AF65-F5344CB8AC3E}">
        <p14:creationId xmlns:p14="http://schemas.microsoft.com/office/powerpoint/2010/main" xmlns="" val="168375270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anim calcmode="lin" valueType="num">
                                      <p:cBhvr additive="base">
                                        <p:cTn id="11"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83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 calcmode="lin" valueType="num">
                                      <p:cBhvr additive="base">
                                        <p:cTn id="15"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83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anim calcmode="lin" valueType="num">
                                      <p:cBhvr additive="base">
                                        <p:cTn id="19"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anim calcmode="lin" valueType="num">
                                      <p:cBhvr additive="base">
                                        <p:cTn id="23"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837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anim calcmode="lin" valueType="num">
                                      <p:cBhvr additive="base">
                                        <p:cTn id="27" dur="500" fill="hold"/>
                                        <p:tgtEl>
                                          <p:spTgt spid="5837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837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8371">
                                            <p:txEl>
                                              <p:pRg st="6" end="6"/>
                                            </p:txEl>
                                          </p:spTgt>
                                        </p:tgtEl>
                                        <p:attrNameLst>
                                          <p:attrName>style.visibility</p:attrName>
                                        </p:attrNameLst>
                                      </p:cBhvr>
                                      <p:to>
                                        <p:strVal val="visible"/>
                                      </p:to>
                                    </p:set>
                                    <p:anim calcmode="lin" valueType="num">
                                      <p:cBhvr additive="base">
                                        <p:cTn id="31" dur="500" fill="hold"/>
                                        <p:tgtEl>
                                          <p:spTgt spid="5837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1">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8371">
                                            <p:txEl>
                                              <p:pRg st="7" end="7"/>
                                            </p:txEl>
                                          </p:spTgt>
                                        </p:tgtEl>
                                        <p:attrNameLst>
                                          <p:attrName>style.visibility</p:attrName>
                                        </p:attrNameLst>
                                      </p:cBhvr>
                                      <p:to>
                                        <p:strVal val="visible"/>
                                      </p:to>
                                    </p:set>
                                    <p:anim calcmode="lin" valueType="num">
                                      <p:cBhvr additive="base">
                                        <p:cTn id="35" dur="500" fill="hold"/>
                                        <p:tgtEl>
                                          <p:spTgt spid="58371">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8371">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8371">
                                            <p:txEl>
                                              <p:pRg st="8" end="8"/>
                                            </p:txEl>
                                          </p:spTgt>
                                        </p:tgtEl>
                                        <p:attrNameLst>
                                          <p:attrName>style.visibility</p:attrName>
                                        </p:attrNameLst>
                                      </p:cBhvr>
                                      <p:to>
                                        <p:strVal val="visible"/>
                                      </p:to>
                                    </p:set>
                                    <p:anim calcmode="lin" valueType="num">
                                      <p:cBhvr additive="base">
                                        <p:cTn id="39" dur="500" fill="hold"/>
                                        <p:tgtEl>
                                          <p:spTgt spid="58371">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83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8371">
                                            <p:txEl>
                                              <p:pRg st="9" end="9"/>
                                            </p:txEl>
                                          </p:spTgt>
                                        </p:tgtEl>
                                        <p:attrNameLst>
                                          <p:attrName>style.visibility</p:attrName>
                                        </p:attrNameLst>
                                      </p:cBhvr>
                                      <p:to>
                                        <p:strVal val="visible"/>
                                      </p:to>
                                    </p:set>
                                    <p:anim calcmode="lin" valueType="num">
                                      <p:cBhvr additive="base">
                                        <p:cTn id="45" dur="500" fill="hold"/>
                                        <p:tgtEl>
                                          <p:spTgt spid="58371">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837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sz="half" idx="1"/>
          </p:nvPr>
        </p:nvSpPr>
        <p:spPr>
          <a:xfrm>
            <a:off x="1295400" y="1657350"/>
            <a:ext cx="2372032" cy="2355493"/>
          </a:xfrm>
        </p:spPr>
        <p:txBody>
          <a:bodyPr>
            <a:normAutofit fontScale="77500" lnSpcReduction="20000"/>
          </a:bodyPr>
          <a:lstStyle/>
          <a:p>
            <a:pPr algn="r">
              <a:lnSpc>
                <a:spcPct val="90000"/>
              </a:lnSpc>
              <a:buFont typeface="Monotype Sorts" pitchFamily="2" charset="2"/>
              <a:buNone/>
              <a:defRPr/>
            </a:pPr>
            <a:r>
              <a:rPr lang="en-US" sz="4100" dirty="0"/>
              <a:t>Ensure </a:t>
            </a:r>
          </a:p>
          <a:p>
            <a:pPr algn="r">
              <a:lnSpc>
                <a:spcPct val="90000"/>
              </a:lnSpc>
              <a:buFont typeface="Monotype Sorts" pitchFamily="2" charset="2"/>
              <a:buNone/>
              <a:defRPr/>
            </a:pPr>
            <a:r>
              <a:rPr lang="en-US" sz="4100" dirty="0"/>
              <a:t>Employee’s</a:t>
            </a:r>
          </a:p>
          <a:p>
            <a:pPr algn="r">
              <a:lnSpc>
                <a:spcPct val="90000"/>
              </a:lnSpc>
              <a:buFont typeface="Monotype Sorts" pitchFamily="2" charset="2"/>
              <a:buNone/>
              <a:defRPr/>
            </a:pPr>
            <a:r>
              <a:rPr lang="en-US" sz="4100" dirty="0"/>
              <a:t>Rights</a:t>
            </a:r>
            <a:r>
              <a:rPr lang="en-US" sz="2800" dirty="0"/>
              <a:t> </a:t>
            </a:r>
          </a:p>
          <a:p>
            <a:pPr algn="r">
              <a:lnSpc>
                <a:spcPct val="90000"/>
              </a:lnSpc>
              <a:buFont typeface="Monotype Sorts" pitchFamily="2" charset="2"/>
              <a:buNone/>
              <a:defRPr/>
            </a:pPr>
            <a:endParaRPr lang="en-US" sz="1600" dirty="0"/>
          </a:p>
          <a:p>
            <a:pPr algn="r">
              <a:lnSpc>
                <a:spcPct val="90000"/>
              </a:lnSpc>
              <a:buFont typeface="Monotype Sorts" pitchFamily="2" charset="2"/>
              <a:buNone/>
              <a:defRPr/>
            </a:pPr>
            <a:r>
              <a:rPr lang="en-US" sz="1400" dirty="0"/>
              <a:t>	</a:t>
            </a:r>
            <a:r>
              <a:rPr lang="en-US" sz="1600" dirty="0">
                <a:solidFill>
                  <a:srgbClr val="FFFFFF"/>
                </a:solidFill>
              </a:rPr>
              <a:t>If the employee suspected of misconduct is a member of a bargaining unit, you need to ensure that the employee’s rights are protected.</a:t>
            </a:r>
            <a:endParaRPr lang="en-US" sz="1600" dirty="0"/>
          </a:p>
        </p:txBody>
      </p:sp>
      <p:sp>
        <p:nvSpPr>
          <p:cNvPr id="5" name="Rectangle 2">
            <a:extLst>
              <a:ext uri="{FF2B5EF4-FFF2-40B4-BE49-F238E27FC236}">
                <a16:creationId xmlns:a16="http://schemas.microsoft.com/office/drawing/2014/main" xmlns="" id="{4349F781-F040-4ECE-A0B2-2C616C77143B}"/>
              </a:ext>
            </a:extLst>
          </p:cNvPr>
          <p:cNvSpPr txBox="1">
            <a:spLocks noChangeArrowheads="1"/>
          </p:cNvSpPr>
          <p:nvPr/>
        </p:nvSpPr>
        <p:spPr>
          <a:xfrm>
            <a:off x="228600" y="3913"/>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PRIOR TO IMPOSING DISCIPLINE</a:t>
            </a:r>
          </a:p>
        </p:txBody>
      </p:sp>
      <p:pic>
        <p:nvPicPr>
          <p:cNvPr id="4103" name="Picture 7" descr="Image result for EMPLOYEE RIGHTS">
            <a:extLst>
              <a:ext uri="{FF2B5EF4-FFF2-40B4-BE49-F238E27FC236}">
                <a16:creationId xmlns:a16="http://schemas.microsoft.com/office/drawing/2014/main" xmlns="" id="{7E9AB627-A969-4E0F-A459-B6E97F8E2B2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89555" y="1657350"/>
            <a:ext cx="3605213" cy="2355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cxnSp>
        <p:nvCxnSpPr>
          <p:cNvPr id="11" name="Shape 70">
            <a:extLst>
              <a:ext uri="{FF2B5EF4-FFF2-40B4-BE49-F238E27FC236}">
                <a16:creationId xmlns:a16="http://schemas.microsoft.com/office/drawing/2014/main" xmlns="" id="{B7E35971-561E-44BC-B04A-87F5B6753699}"/>
              </a:ext>
            </a:extLst>
          </p:cNvPr>
          <p:cNvCxnSpPr>
            <a:cxnSpLocks/>
          </p:cNvCxnSpPr>
          <p:nvPr/>
        </p:nvCxnSpPr>
        <p:spPr>
          <a:xfrm>
            <a:off x="3640394" y="742950"/>
            <a:ext cx="5486400" cy="0"/>
          </a:xfrm>
          <a:prstGeom prst="straightConnector1">
            <a:avLst/>
          </a:prstGeom>
          <a:noFill/>
          <a:ln w="28575" cap="flat" cmpd="sng">
            <a:solidFill>
              <a:srgbClr val="980000"/>
            </a:solidFill>
            <a:prstDash val="solid"/>
            <a:round/>
            <a:headEnd type="none" w="lg" len="lg"/>
            <a:tailEnd type="none" w="lg" len="lg"/>
          </a:ln>
        </p:spPr>
      </p:cxnSp>
      <p:pic>
        <p:nvPicPr>
          <p:cNvPr id="6" name="Picture 5">
            <a:extLst>
              <a:ext uri="{FF2B5EF4-FFF2-40B4-BE49-F238E27FC236}">
                <a16:creationId xmlns:a16="http://schemas.microsoft.com/office/drawing/2014/main" xmlns="" id="{DC52521D-1BB2-4CFD-A289-BB6A834C7D76}"/>
              </a:ext>
            </a:extLst>
          </p:cNvPr>
          <p:cNvPicPr>
            <a:picLocks noChangeAspect="1"/>
          </p:cNvPicPr>
          <p:nvPr/>
        </p:nvPicPr>
        <p:blipFill rotWithShape="1">
          <a:blip r:embed="rId3"/>
          <a:srcRect t="20815" b="23912"/>
          <a:stretch/>
        </p:blipFill>
        <p:spPr>
          <a:xfrm>
            <a:off x="0" y="671038"/>
            <a:ext cx="9156291" cy="289562"/>
          </a:xfrm>
          <a:prstGeom prst="rect">
            <a:avLst/>
          </a:prstGeom>
        </p:spPr>
      </p:pic>
    </p:spTree>
    <p:extLst>
      <p:ext uri="{BB962C8B-B14F-4D97-AF65-F5344CB8AC3E}">
        <p14:creationId xmlns:p14="http://schemas.microsoft.com/office/powerpoint/2010/main" xmlns="" val="1199435314"/>
      </p:ext>
    </p:extLst>
  </p:cSld>
  <p:clrMapOvr>
    <a:masterClrMapping/>
  </p:clrMapOvr>
  <p:transition spd="med">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4294967295"/>
          </p:nvPr>
        </p:nvSpPr>
        <p:spPr>
          <a:xfrm>
            <a:off x="361950" y="1276350"/>
            <a:ext cx="7620000" cy="3086100"/>
          </a:xfrm>
        </p:spPr>
        <p:txBody>
          <a:bodyPr>
            <a:normAutofit fontScale="92500"/>
          </a:bodyPr>
          <a:lstStyle/>
          <a:p>
            <a:pPr marL="228600" indent="-228600">
              <a:lnSpc>
                <a:spcPct val="90000"/>
              </a:lnSpc>
              <a:buFont typeface="Wingdings" panose="05000000000000000000" pitchFamily="2" charset="2"/>
              <a:buChar char="§"/>
              <a:tabLst>
                <a:tab pos="346075" algn="l"/>
              </a:tabLst>
              <a:defRPr/>
            </a:pPr>
            <a:r>
              <a:rPr lang="en-US" sz="2400" dirty="0"/>
              <a:t>In the following situations, the employee </a:t>
            </a:r>
            <a:r>
              <a:rPr lang="en-US" sz="2400" u="sng" dirty="0"/>
              <a:t>must</a:t>
            </a:r>
            <a:r>
              <a:rPr lang="en-US" sz="2400" dirty="0"/>
              <a:t> be granted the right to Union representation </a:t>
            </a:r>
            <a:r>
              <a:rPr lang="en-US" sz="2400" u="sng" dirty="0"/>
              <a:t>if requested by the employee</a:t>
            </a:r>
            <a:r>
              <a:rPr lang="en-US" sz="2400" dirty="0"/>
              <a:t> :</a:t>
            </a:r>
          </a:p>
          <a:p>
            <a:pPr>
              <a:lnSpc>
                <a:spcPct val="90000"/>
              </a:lnSpc>
              <a:defRPr/>
            </a:pPr>
            <a:endParaRPr lang="en-US" sz="2400" dirty="0"/>
          </a:p>
          <a:p>
            <a:pPr lvl="1">
              <a:lnSpc>
                <a:spcPct val="90000"/>
              </a:lnSpc>
              <a:defRPr/>
            </a:pPr>
            <a:r>
              <a:rPr lang="en-US" sz="1800" dirty="0"/>
              <a:t>You interview that employee because you suspect him/her of misconduct (prior to imposition of discipline) </a:t>
            </a:r>
          </a:p>
          <a:p>
            <a:pPr lvl="1">
              <a:lnSpc>
                <a:spcPct val="90000"/>
              </a:lnSpc>
              <a:defRPr/>
            </a:pPr>
            <a:r>
              <a:rPr lang="en-US" sz="1800" dirty="0"/>
              <a:t>At mitigating circumstances conference with the employee</a:t>
            </a:r>
          </a:p>
          <a:p>
            <a:pPr>
              <a:lnSpc>
                <a:spcPct val="90000"/>
              </a:lnSpc>
              <a:defRPr/>
            </a:pPr>
            <a:endParaRPr lang="en-US" sz="2400" dirty="0">
              <a:solidFill>
                <a:schemeClr val="tx2"/>
              </a:solidFill>
            </a:endParaRPr>
          </a:p>
          <a:p>
            <a:pPr marL="228600" indent="-228600">
              <a:buFont typeface="Wingdings" panose="05000000000000000000" pitchFamily="2" charset="2"/>
              <a:buChar char="§"/>
              <a:defRPr/>
            </a:pPr>
            <a:r>
              <a:rPr lang="en-US" sz="2400" dirty="0"/>
              <a:t>The employee must be given at least one hour to obtain Union representation</a:t>
            </a:r>
            <a:endParaRPr lang="en-US" sz="1600" dirty="0"/>
          </a:p>
        </p:txBody>
      </p:sp>
      <p:sp>
        <p:nvSpPr>
          <p:cNvPr id="4" name="Rectangle 2">
            <a:extLst>
              <a:ext uri="{FF2B5EF4-FFF2-40B4-BE49-F238E27FC236}">
                <a16:creationId xmlns:a16="http://schemas.microsoft.com/office/drawing/2014/main" xmlns="" id="{43D90149-1F7E-4D92-968C-911ACC394339}"/>
              </a:ext>
            </a:extLst>
          </p:cNvPr>
          <p:cNvSpPr txBox="1">
            <a:spLocks noChangeArrowheads="1"/>
          </p:cNvSpPr>
          <p:nvPr/>
        </p:nvSpPr>
        <p:spPr>
          <a:xfrm>
            <a:off x="2286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EMPLOYEE MOU RIGHTS</a:t>
            </a:r>
          </a:p>
        </p:txBody>
      </p:sp>
    </p:spTree>
    <p:extLst>
      <p:ext uri="{BB962C8B-B14F-4D97-AF65-F5344CB8AC3E}">
        <p14:creationId xmlns:p14="http://schemas.microsoft.com/office/powerpoint/2010/main" xmlns="" val="4024950373"/>
      </p:ext>
    </p:extLst>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4294967295"/>
          </p:nvPr>
        </p:nvSpPr>
        <p:spPr>
          <a:xfrm>
            <a:off x="304800" y="1504950"/>
            <a:ext cx="7886700" cy="3263504"/>
          </a:xfrm>
        </p:spPr>
        <p:txBody>
          <a:bodyPr>
            <a:normAutofit/>
          </a:bodyPr>
          <a:lstStyle/>
          <a:p>
            <a:pPr>
              <a:spcAft>
                <a:spcPts val="1200"/>
              </a:spcAft>
              <a:defRPr/>
            </a:pPr>
            <a:r>
              <a:rPr lang="en-US" sz="2800" dirty="0"/>
              <a:t>This is an opportunity for the employee to explain to management why they should not be disciplined.</a:t>
            </a:r>
          </a:p>
          <a:p>
            <a:pPr>
              <a:spcAft>
                <a:spcPts val="1200"/>
              </a:spcAft>
              <a:defRPr/>
            </a:pPr>
            <a:r>
              <a:rPr lang="en-US" sz="2800" dirty="0"/>
              <a:t>Do </a:t>
            </a:r>
            <a:r>
              <a:rPr lang="en-US" sz="2800" u="sng" dirty="0"/>
              <a:t>NOT</a:t>
            </a:r>
            <a:r>
              <a:rPr lang="en-US" sz="2800" dirty="0"/>
              <a:t> have the discipline (MS-4A) already prepared, signed and visible to the employee.</a:t>
            </a:r>
          </a:p>
          <a:p>
            <a:pPr>
              <a:spcAft>
                <a:spcPts val="1200"/>
              </a:spcAft>
              <a:defRPr/>
            </a:pPr>
            <a:r>
              <a:rPr lang="en-US" sz="2800" dirty="0"/>
              <a:t>If you do, the employee is likely to withhold vital information.</a:t>
            </a:r>
          </a:p>
        </p:txBody>
      </p:sp>
      <p:sp>
        <p:nvSpPr>
          <p:cNvPr id="4" name="Rectangle 2">
            <a:extLst>
              <a:ext uri="{FF2B5EF4-FFF2-40B4-BE49-F238E27FC236}">
                <a16:creationId xmlns:a16="http://schemas.microsoft.com/office/drawing/2014/main" xmlns="" id="{FB6544EF-0EE7-4244-ABAE-7D17042BDB85}"/>
              </a:ext>
            </a:extLst>
          </p:cNvPr>
          <p:cNvSpPr txBox="1">
            <a:spLocks noChangeArrowheads="1"/>
          </p:cNvSpPr>
          <p:nvPr/>
        </p:nvSpPr>
        <p:spPr>
          <a:xfrm>
            <a:off x="2286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MITIGATING CIRCUMSTANCES CONFERENCE</a:t>
            </a:r>
          </a:p>
        </p:txBody>
      </p:sp>
    </p:spTree>
    <p:extLst>
      <p:ext uri="{BB962C8B-B14F-4D97-AF65-F5344CB8AC3E}">
        <p14:creationId xmlns:p14="http://schemas.microsoft.com/office/powerpoint/2010/main" xmlns="" val="281194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idx="4294967295"/>
          </p:nvPr>
        </p:nvSpPr>
        <p:spPr>
          <a:xfrm>
            <a:off x="533399" y="1428750"/>
            <a:ext cx="5791201" cy="3429000"/>
          </a:xfrm>
        </p:spPr>
        <p:txBody>
          <a:bodyPr>
            <a:noAutofit/>
          </a:bodyPr>
          <a:lstStyle/>
          <a:p>
            <a:pPr marL="287338" indent="-287338">
              <a:buFont typeface="Wingdings" panose="05000000000000000000" pitchFamily="2" charset="2"/>
              <a:buChar char="§"/>
              <a:tabLst>
                <a:tab pos="228600" algn="l"/>
              </a:tabLst>
              <a:defRPr/>
            </a:pPr>
            <a:r>
              <a:rPr lang="en-US" sz="2400" dirty="0"/>
              <a:t>Reprimand</a:t>
            </a:r>
            <a:endParaRPr lang="en-US" sz="2800" dirty="0"/>
          </a:p>
          <a:p>
            <a:pPr lvl="1">
              <a:defRPr/>
            </a:pPr>
            <a:r>
              <a:rPr lang="en-US" sz="2000" dirty="0"/>
              <a:t>30 days after the appointing authority acquires the knowledge of the infraction</a:t>
            </a:r>
            <a:endParaRPr lang="en-US" sz="2400" dirty="0"/>
          </a:p>
          <a:p>
            <a:pPr marL="287338" indent="-287338">
              <a:buFont typeface="Wingdings" panose="05000000000000000000" pitchFamily="2" charset="2"/>
              <a:buChar char="§"/>
              <a:tabLst>
                <a:tab pos="228600" algn="l"/>
              </a:tabLst>
              <a:defRPr/>
            </a:pPr>
            <a:r>
              <a:rPr lang="en-US" sz="2400" dirty="0"/>
              <a:t>Forfeiture of Annual Leave</a:t>
            </a:r>
          </a:p>
          <a:p>
            <a:pPr lvl="1">
              <a:defRPr/>
            </a:pPr>
            <a:r>
              <a:rPr lang="en-US" sz="2000" dirty="0"/>
              <a:t>30 days after the appointing authority acquires the knowledge of the infraction</a:t>
            </a:r>
            <a:endParaRPr lang="en-US" sz="2400" dirty="0"/>
          </a:p>
          <a:p>
            <a:pPr marL="287338" indent="-287338">
              <a:buFont typeface="Wingdings" panose="05000000000000000000" pitchFamily="2" charset="2"/>
              <a:buChar char="§"/>
              <a:tabLst>
                <a:tab pos="228600" algn="l"/>
              </a:tabLst>
              <a:defRPr/>
            </a:pPr>
            <a:r>
              <a:rPr lang="en-US" sz="2400" dirty="0"/>
              <a:t>Suspension</a:t>
            </a:r>
          </a:p>
          <a:p>
            <a:pPr lvl="1">
              <a:defRPr/>
            </a:pPr>
            <a:r>
              <a:rPr lang="en-US" sz="2000" dirty="0"/>
              <a:t>5 workdays* following the close of the employee’s next shift, after the appointing authority acquires knowledge</a:t>
            </a:r>
            <a:endParaRPr lang="en-US" sz="2400" dirty="0"/>
          </a:p>
        </p:txBody>
      </p:sp>
      <p:sp>
        <p:nvSpPr>
          <p:cNvPr id="23" name="Rectangle 2">
            <a:extLst>
              <a:ext uri="{FF2B5EF4-FFF2-40B4-BE49-F238E27FC236}">
                <a16:creationId xmlns:a16="http://schemas.microsoft.com/office/drawing/2014/main" xmlns="" id="{457D55E9-2681-484C-B62E-F99F3762D629}"/>
              </a:ext>
            </a:extLst>
          </p:cNvPr>
          <p:cNvSpPr txBox="1">
            <a:spLocks noChangeArrowheads="1"/>
          </p:cNvSpPr>
          <p:nvPr/>
        </p:nvSpPr>
        <p:spPr>
          <a:xfrm>
            <a:off x="152400" y="10716"/>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TIMEFRAMES FOR DISCIPLINE</a:t>
            </a:r>
          </a:p>
        </p:txBody>
      </p:sp>
      <p:pic>
        <p:nvPicPr>
          <p:cNvPr id="5126" name="Picture 6" descr="Image result for TIMEFRAMES">
            <a:extLst>
              <a:ext uri="{FF2B5EF4-FFF2-40B4-BE49-F238E27FC236}">
                <a16:creationId xmlns:a16="http://schemas.microsoft.com/office/drawing/2014/main" xmlns="" id="{9CF7735B-E752-4F9C-8D8D-1C6D95096EF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789831">
            <a:off x="5946605" y="1766565"/>
            <a:ext cx="3048000"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4201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slide(fromLeft)">
                                      <p:cBhvr>
                                        <p:cTn id="7" dur="500"/>
                                        <p:tgtEl>
                                          <p:spTgt spid="38915">
                                            <p:txEl>
                                              <p:pRg st="0" end="0"/>
                                            </p:txEl>
                                          </p:spTgt>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slide(fromLeft)">
                                      <p:cBhvr>
                                        <p:cTn id="11" dur="500"/>
                                        <p:tgtEl>
                                          <p:spTgt spid="38915">
                                            <p:txEl>
                                              <p:pRg st="1" end="1"/>
                                            </p:txEl>
                                          </p:spTgt>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slide(fromLeft)">
                                      <p:cBhvr>
                                        <p:cTn id="15" dur="500"/>
                                        <p:tgtEl>
                                          <p:spTgt spid="38915">
                                            <p:txEl>
                                              <p:pRg st="2" end="2"/>
                                            </p:txEl>
                                          </p:spTgt>
                                        </p:tgtEl>
                                      </p:cBhvr>
                                    </p:animEffect>
                                  </p:childTnLst>
                                </p:cTn>
                              </p:par>
                            </p:childTnLst>
                          </p:cTn>
                        </p:par>
                        <p:par>
                          <p:cTn id="16" fill="hold" nodeType="after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Effect transition="in" filter="slide(fromLeft)">
                                      <p:cBhvr>
                                        <p:cTn id="19" dur="500"/>
                                        <p:tgtEl>
                                          <p:spTgt spid="38915">
                                            <p:txEl>
                                              <p:pRg st="3" end="3"/>
                                            </p:txEl>
                                          </p:spTgt>
                                        </p:tgtEl>
                                      </p:cBhvr>
                                    </p:animEffect>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 calcmode="lin" valueType="num">
                                      <p:cBhvr>
                                        <p:cTn id="23" dur="500" fill="hold"/>
                                        <p:tgtEl>
                                          <p:spTgt spid="3891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8915">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8915">
                                            <p:txEl>
                                              <p:pRg st="4" end="4"/>
                                            </p:txEl>
                                          </p:spTgt>
                                        </p:tgtEl>
                                      </p:cBhvr>
                                    </p:animEffect>
                                  </p:childTnLst>
                                </p:cTn>
                              </p:par>
                            </p:childTnLst>
                          </p:cTn>
                        </p:par>
                        <p:par>
                          <p:cTn id="26" fill="hold" nodeType="afterGroup">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38915">
                                            <p:txEl>
                                              <p:pRg st="5" end="5"/>
                                            </p:txEl>
                                          </p:spTgt>
                                        </p:tgtEl>
                                        <p:attrNameLst>
                                          <p:attrName>style.visibility</p:attrName>
                                        </p:attrNameLst>
                                      </p:cBhvr>
                                      <p:to>
                                        <p:strVal val="visible"/>
                                      </p:to>
                                    </p:set>
                                    <p:animEffect transition="in" filter="slide(fromLeft)">
                                      <p:cBhvr>
                                        <p:cTn id="29"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bldLvl="5"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013367"/>
            <a:ext cx="8458200" cy="4114800"/>
          </a:xfrm>
        </p:spPr>
        <p:txBody>
          <a:bodyPr>
            <a:noAutofit/>
          </a:bodyPr>
          <a:lstStyle/>
          <a:p>
            <a:pPr marL="0" indent="0">
              <a:buNone/>
              <a:defRPr/>
            </a:pPr>
            <a:r>
              <a:rPr lang="en-US" sz="2800" u="sng" dirty="0"/>
              <a:t>SUSPENSION</a:t>
            </a:r>
          </a:p>
          <a:p>
            <a:pPr marL="0" indent="0">
              <a:buNone/>
              <a:defRPr/>
            </a:pPr>
            <a:endParaRPr lang="en-US" sz="2800" u="sng" dirty="0"/>
          </a:p>
          <a:p>
            <a:pPr marL="574675" lvl="1" indent="-317500">
              <a:buFont typeface="Wingdings" panose="05000000000000000000" pitchFamily="2" charset="2"/>
              <a:buChar char="§"/>
              <a:defRPr/>
            </a:pPr>
            <a:r>
              <a:rPr lang="en-US" sz="3200" dirty="0"/>
              <a:t>5 workdays* following the close of the employee’s next shift, after the appointing authority acquires knowledge of the infraction</a:t>
            </a:r>
            <a:endParaRPr lang="en-US" sz="3600" dirty="0"/>
          </a:p>
          <a:p>
            <a:pPr marL="0" indent="0">
              <a:buNone/>
              <a:defRPr/>
            </a:pPr>
            <a:r>
              <a:rPr lang="en-US" sz="3600" dirty="0"/>
              <a:t>	</a:t>
            </a:r>
            <a:r>
              <a:rPr lang="en-US" sz="2400" dirty="0"/>
              <a:t>Saturdays, Sundays, legal holidays, and employee leave days 	are excluded in calculating the 5 workday period</a:t>
            </a:r>
            <a:endParaRPr lang="en-US" sz="2800" dirty="0"/>
          </a:p>
          <a:p>
            <a:pPr>
              <a:defRPr/>
            </a:pPr>
            <a:endParaRPr lang="en-US" sz="2800" dirty="0"/>
          </a:p>
        </p:txBody>
      </p:sp>
      <p:sp>
        <p:nvSpPr>
          <p:cNvPr id="23" name="Rectangle 2">
            <a:extLst>
              <a:ext uri="{FF2B5EF4-FFF2-40B4-BE49-F238E27FC236}">
                <a16:creationId xmlns:a16="http://schemas.microsoft.com/office/drawing/2014/main" xmlns="" id="{2BF99B0A-1DA8-46ED-AAEB-93F77765BB80}"/>
              </a:ext>
            </a:extLst>
          </p:cNvPr>
          <p:cNvSpPr txBox="1">
            <a:spLocks noChangeArrowheads="1"/>
          </p:cNvSpPr>
          <p:nvPr/>
        </p:nvSpPr>
        <p:spPr>
          <a:xfrm>
            <a:off x="152400" y="10716"/>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TIMEFRAMES FOR DISCIPLINE - continued</a:t>
            </a:r>
          </a:p>
        </p:txBody>
      </p:sp>
    </p:spTree>
    <p:extLst>
      <p:ext uri="{BB962C8B-B14F-4D97-AF65-F5344CB8AC3E}">
        <p14:creationId xmlns:p14="http://schemas.microsoft.com/office/powerpoint/2010/main" xmlns="" val="911407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3453580" y="895350"/>
            <a:ext cx="5309419" cy="3263504"/>
          </a:xfrm>
        </p:spPr>
        <p:txBody>
          <a:bodyPr>
            <a:normAutofit fontScale="92500" lnSpcReduction="10000"/>
          </a:bodyPr>
          <a:lstStyle/>
          <a:p>
            <a:pPr lvl="1">
              <a:defRPr/>
            </a:pPr>
            <a:endParaRPr lang="en-US" sz="2800" dirty="0"/>
          </a:p>
          <a:p>
            <a:pPr lvl="1">
              <a:defRPr/>
            </a:pPr>
            <a:r>
              <a:rPr lang="en-US" sz="2800" dirty="0"/>
              <a:t>Maintain open lines of communication</a:t>
            </a:r>
          </a:p>
          <a:p>
            <a:pPr lvl="1">
              <a:buFont typeface="Monotype Sorts" pitchFamily="2" charset="2"/>
              <a:buNone/>
              <a:defRPr/>
            </a:pPr>
            <a:endParaRPr lang="en-US" sz="2800" dirty="0"/>
          </a:p>
          <a:p>
            <a:pPr lvl="1">
              <a:defRPr/>
            </a:pPr>
            <a:r>
              <a:rPr lang="en-US" sz="2800" dirty="0"/>
              <a:t>Ensure that expectations are understood</a:t>
            </a:r>
          </a:p>
          <a:p>
            <a:pPr lvl="1">
              <a:buFont typeface="Monotype Sorts" pitchFamily="2" charset="2"/>
              <a:buNone/>
              <a:defRPr/>
            </a:pPr>
            <a:endParaRPr lang="en-US" sz="2800" dirty="0"/>
          </a:p>
          <a:p>
            <a:pPr lvl="1">
              <a:defRPr/>
            </a:pPr>
            <a:r>
              <a:rPr lang="en-US" sz="2800" dirty="0"/>
              <a:t>Prevent need for disciplinary action</a:t>
            </a:r>
          </a:p>
        </p:txBody>
      </p:sp>
      <p:sp>
        <p:nvSpPr>
          <p:cNvPr id="5" name="Rectangle 4">
            <a:extLst>
              <a:ext uri="{FF2B5EF4-FFF2-40B4-BE49-F238E27FC236}">
                <a16:creationId xmlns:a16="http://schemas.microsoft.com/office/drawing/2014/main" xmlns="" id="{60721610-6E43-4F6B-AD31-9DC9E36CCB4E}"/>
              </a:ext>
            </a:extLst>
          </p:cNvPr>
          <p:cNvSpPr/>
          <p:nvPr/>
        </p:nvSpPr>
        <p:spPr>
          <a:xfrm>
            <a:off x="0" y="0"/>
            <a:ext cx="3200400" cy="5143500"/>
          </a:xfrm>
          <a:prstGeom prst="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C7890A80-2F48-42C9-A483-ECA67B2C1268}"/>
              </a:ext>
            </a:extLst>
          </p:cNvPr>
          <p:cNvSpPr/>
          <p:nvPr/>
        </p:nvSpPr>
        <p:spPr>
          <a:xfrm>
            <a:off x="3429000" y="438150"/>
            <a:ext cx="5715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FC2EFF6B-B5F1-4630-B4BF-2A2A84E09F87}"/>
              </a:ext>
            </a:extLst>
          </p:cNvPr>
          <p:cNvSpPr/>
          <p:nvPr/>
        </p:nvSpPr>
        <p:spPr>
          <a:xfrm>
            <a:off x="210479" y="1581150"/>
            <a:ext cx="2898550" cy="1261884"/>
          </a:xfrm>
          <a:prstGeom prst="rect">
            <a:avLst/>
          </a:prstGeom>
        </p:spPr>
        <p:txBody>
          <a:bodyPr wrap="none">
            <a:spAutoFit/>
          </a:bodyPr>
          <a:lstStyle/>
          <a:p>
            <a:pPr>
              <a:defRPr/>
            </a:pPr>
            <a:r>
              <a:rPr lang="en-US" sz="3200" dirty="0">
                <a:ln w="0"/>
                <a:solidFill>
                  <a:schemeClr val="bg1"/>
                </a:solidFill>
                <a:effectLst>
                  <a:outerShdw blurRad="38100" dist="19050" dir="2700000" algn="tl" rotWithShape="0">
                    <a:schemeClr val="dk1">
                      <a:alpha val="40000"/>
                    </a:schemeClr>
                  </a:outerShdw>
                </a:effectLst>
              </a:rPr>
              <a:t>PURPOSE OF</a:t>
            </a:r>
          </a:p>
          <a:p>
            <a:pPr>
              <a:defRPr/>
            </a:pPr>
            <a:r>
              <a:rPr lang="en-US" sz="1100" dirty="0">
                <a:ln w="0"/>
                <a:solidFill>
                  <a:schemeClr val="bg1"/>
                </a:solidFill>
                <a:effectLst>
                  <a:outerShdw blurRad="38100" dist="19050" dir="2700000" algn="tl" rotWithShape="0">
                    <a:schemeClr val="dk1">
                      <a:alpha val="40000"/>
                    </a:schemeClr>
                  </a:outerShdw>
                </a:effectLst>
              </a:rPr>
              <a:t> </a:t>
            </a:r>
          </a:p>
          <a:p>
            <a:pPr>
              <a:defRPr/>
            </a:pPr>
            <a:r>
              <a:rPr lang="en-US" sz="3200" dirty="0">
                <a:ln w="0"/>
                <a:solidFill>
                  <a:schemeClr val="bg1"/>
                </a:solidFill>
                <a:effectLst>
                  <a:outerShdw blurRad="38100" dist="19050" dir="2700000" algn="tl" rotWithShape="0">
                    <a:schemeClr val="dk1">
                      <a:alpha val="40000"/>
                    </a:schemeClr>
                  </a:outerShdw>
                </a:effectLst>
              </a:rPr>
              <a:t>COUNSELING</a:t>
            </a:r>
          </a:p>
        </p:txBody>
      </p:sp>
    </p:spTree>
    <p:extLst>
      <p:ext uri="{BB962C8B-B14F-4D97-AF65-F5344CB8AC3E}">
        <p14:creationId xmlns:p14="http://schemas.microsoft.com/office/powerpoint/2010/main" xmlns="" val="296371384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idx="4294967295"/>
          </p:nvPr>
        </p:nvSpPr>
        <p:spPr>
          <a:xfrm>
            <a:off x="276225" y="966373"/>
            <a:ext cx="7639050" cy="4114800"/>
          </a:xfrm>
        </p:spPr>
        <p:txBody>
          <a:bodyPr>
            <a:noAutofit/>
          </a:bodyPr>
          <a:lstStyle/>
          <a:p>
            <a:pPr>
              <a:spcAft>
                <a:spcPts val="600"/>
              </a:spcAft>
              <a:defRPr/>
            </a:pPr>
            <a:r>
              <a:rPr lang="en-US" sz="3200" dirty="0"/>
              <a:t>Denial of Annual Pay Increase</a:t>
            </a:r>
          </a:p>
          <a:p>
            <a:pPr lvl="1">
              <a:spcAft>
                <a:spcPts val="600"/>
              </a:spcAft>
              <a:defRPr/>
            </a:pPr>
            <a:r>
              <a:rPr lang="en-US" sz="2400" dirty="0"/>
              <a:t>30 days after the appointing authority acquires the knowledge</a:t>
            </a:r>
            <a:endParaRPr lang="en-US" sz="2800" dirty="0"/>
          </a:p>
          <a:p>
            <a:pPr>
              <a:spcAft>
                <a:spcPts val="600"/>
              </a:spcAft>
              <a:defRPr/>
            </a:pPr>
            <a:r>
              <a:rPr lang="en-US" sz="3200" dirty="0"/>
              <a:t>Demotion</a:t>
            </a:r>
          </a:p>
          <a:p>
            <a:pPr lvl="1">
              <a:spcAft>
                <a:spcPts val="600"/>
              </a:spcAft>
              <a:defRPr/>
            </a:pPr>
            <a:r>
              <a:rPr lang="en-US" sz="2400" dirty="0"/>
              <a:t>30 days after the appointing authority acquires the knowledge</a:t>
            </a:r>
            <a:endParaRPr lang="en-US" sz="2800" dirty="0"/>
          </a:p>
          <a:p>
            <a:pPr>
              <a:spcAft>
                <a:spcPts val="600"/>
              </a:spcAft>
              <a:defRPr/>
            </a:pPr>
            <a:r>
              <a:rPr lang="en-US" sz="3200" dirty="0"/>
              <a:t>Termination</a:t>
            </a:r>
          </a:p>
          <a:p>
            <a:pPr lvl="1">
              <a:spcAft>
                <a:spcPts val="600"/>
              </a:spcAft>
              <a:defRPr/>
            </a:pPr>
            <a:r>
              <a:rPr lang="en-US" sz="2400" dirty="0"/>
              <a:t>30 days after the appointing authority acquires the knowledge</a:t>
            </a:r>
            <a:endParaRPr lang="en-US" sz="2800" dirty="0"/>
          </a:p>
        </p:txBody>
      </p:sp>
      <p:sp>
        <p:nvSpPr>
          <p:cNvPr id="55" name="Rectangle 2">
            <a:extLst>
              <a:ext uri="{FF2B5EF4-FFF2-40B4-BE49-F238E27FC236}">
                <a16:creationId xmlns:a16="http://schemas.microsoft.com/office/drawing/2014/main" xmlns="" id="{61885C11-289A-4B87-8D5C-A56D5D147D1F}"/>
              </a:ext>
            </a:extLst>
          </p:cNvPr>
          <p:cNvSpPr txBox="1">
            <a:spLocks noChangeArrowheads="1"/>
          </p:cNvSpPr>
          <p:nvPr/>
        </p:nvSpPr>
        <p:spPr>
          <a:xfrm>
            <a:off x="1524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TIMEFRAMES FOR DISCIPLINE - continued</a:t>
            </a:r>
          </a:p>
        </p:txBody>
      </p:sp>
      <p:pic>
        <p:nvPicPr>
          <p:cNvPr id="56" name="Picture 6" descr="Image result for TIMEFRAMES">
            <a:extLst>
              <a:ext uri="{FF2B5EF4-FFF2-40B4-BE49-F238E27FC236}">
                <a16:creationId xmlns:a16="http://schemas.microsoft.com/office/drawing/2014/main" xmlns="" id="{C112356B-9D25-475B-9085-E258A0EA71E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15200" y="1161133"/>
            <a:ext cx="1789805" cy="10235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7616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lide(fromRight)">
                                      <p:cBhvr>
                                        <p:cTn id="7" dur="500"/>
                                        <p:tgtEl>
                                          <p:spTgt spid="39939">
                                            <p:txEl>
                                              <p:pRg st="0" end="0"/>
                                            </p:txEl>
                                          </p:spTgt>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Effect transition="in" filter="slide(fromRight)">
                                      <p:cBhvr>
                                        <p:cTn id="11" dur="500"/>
                                        <p:tgtEl>
                                          <p:spTgt spid="39939">
                                            <p:txEl>
                                              <p:pRg st="1" end="1"/>
                                            </p:txEl>
                                          </p:spTgt>
                                        </p:tgtEl>
                                      </p:cBhvr>
                                    </p:animEffect>
                                  </p:childTnLst>
                                </p:cTn>
                              </p:par>
                            </p:childTnLst>
                          </p:cTn>
                        </p:par>
                        <p:par>
                          <p:cTn id="12" fill="hold" nodeType="afterGroup">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slide(fromRight)">
                                      <p:cBhvr>
                                        <p:cTn id="15" dur="500"/>
                                        <p:tgtEl>
                                          <p:spTgt spid="39939">
                                            <p:txEl>
                                              <p:pRg st="2" end="2"/>
                                            </p:txEl>
                                          </p:spTgt>
                                        </p:tgtEl>
                                      </p:cBhvr>
                                    </p:animEffect>
                                  </p:childTnLst>
                                </p:cTn>
                              </p:par>
                            </p:childTnLst>
                          </p:cTn>
                        </p:par>
                        <p:par>
                          <p:cTn id="16" fill="hold" nodeType="afterGroup">
                            <p:stCondLst>
                              <p:cond delay="1500"/>
                            </p:stCondLst>
                            <p:childTnLst>
                              <p:par>
                                <p:cTn id="17" presetID="12" presetClass="entr" presetSubtype="2" fill="hold" grpId="0" nodeType="after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Effect transition="in" filter="slide(fromRight)">
                                      <p:cBhvr>
                                        <p:cTn id="19" dur="500"/>
                                        <p:tgtEl>
                                          <p:spTgt spid="39939">
                                            <p:txEl>
                                              <p:pRg st="3" end="3"/>
                                            </p:txEl>
                                          </p:spTgt>
                                        </p:tgtEl>
                                      </p:cBhvr>
                                    </p:animEffect>
                                  </p:childTnLst>
                                </p:cTn>
                              </p:par>
                            </p:childTnLst>
                          </p:cTn>
                        </p:par>
                        <p:par>
                          <p:cTn id="20" fill="hold" nodeType="afterGroup">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animEffect transition="in" filter="slide(fromRight)">
                                      <p:cBhvr>
                                        <p:cTn id="23" dur="500"/>
                                        <p:tgtEl>
                                          <p:spTgt spid="39939">
                                            <p:txEl>
                                              <p:pRg st="4" end="4"/>
                                            </p:txEl>
                                          </p:spTgt>
                                        </p:tgtEl>
                                      </p:cBhvr>
                                    </p:animEffect>
                                  </p:childTnLst>
                                </p:cTn>
                              </p:par>
                            </p:childTnLst>
                          </p:cTn>
                        </p:par>
                        <p:par>
                          <p:cTn id="24" fill="hold" nodeType="afterGroup">
                            <p:stCondLst>
                              <p:cond delay="2500"/>
                            </p:stCondLst>
                            <p:childTnLst>
                              <p:par>
                                <p:cTn id="25" presetID="12" presetClass="entr" presetSubtype="2" fill="hold" grpId="0" nodeType="after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animEffect transition="in" filter="slide(fromRight)">
                                      <p:cBhvr>
                                        <p:cTn id="27"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5"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9" name="Group 3"/>
          <p:cNvGraphicFramePr>
            <a:graphicFrameLocks noGrp="1"/>
          </p:cNvGraphicFramePr>
          <p:nvPr>
            <p:ph type="tbl" idx="1"/>
            <p:extLst>
              <p:ext uri="{D42A27DB-BD31-4B8C-83A1-F6EECF244321}">
                <p14:modId xmlns:p14="http://schemas.microsoft.com/office/powerpoint/2010/main" xmlns="" val="1501387920"/>
              </p:ext>
            </p:extLst>
          </p:nvPr>
        </p:nvGraphicFramePr>
        <p:xfrm>
          <a:off x="1485900" y="971550"/>
          <a:ext cx="6291263" cy="2628900"/>
        </p:xfrm>
        <a:graphic>
          <a:graphicData uri="http://schemas.openxmlformats.org/drawingml/2006/table">
            <a:tbl>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862013">
                  <a:extLst>
                    <a:ext uri="{9D8B030D-6E8A-4147-A177-3AD203B41FA5}">
                      <a16:colId xmlns:a16="http://schemas.microsoft.com/office/drawing/2014/main" xmlns="" val="20006"/>
                    </a:ext>
                  </a:extLst>
                </a:gridCol>
              </a:tblGrid>
              <a:tr h="577365">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0" i="1" u="none" strike="noStrike" cap="none" normalizeH="0" baseline="0" dirty="0">
                          <a:ln>
                            <a:noFill/>
                          </a:ln>
                          <a:solidFill>
                            <a:schemeClr val="tx1"/>
                          </a:solidFill>
                          <a:effectLst>
                            <a:outerShdw blurRad="38100" dist="38100" dir="2700000" algn="tl">
                              <a:srgbClr val="000000"/>
                            </a:outerShdw>
                          </a:effectLst>
                          <a:latin typeface="Americana BT" pitchFamily="18" charset="0"/>
                        </a:rPr>
                        <a:t>Sat</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0" i="1" u="none" strike="noStrike" cap="none" normalizeH="0" baseline="0" dirty="0">
                          <a:ln>
                            <a:noFill/>
                          </a:ln>
                          <a:solidFill>
                            <a:schemeClr val="tx1"/>
                          </a:solidFill>
                          <a:effectLst>
                            <a:outerShdw blurRad="38100" dist="38100" dir="2700000" algn="tl">
                              <a:srgbClr val="000000"/>
                            </a:outerShdw>
                          </a:effectLst>
                          <a:latin typeface="Americana BT" pitchFamily="18" charset="0"/>
                        </a:rPr>
                        <a:t>Sun</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0" i="1" u="none" strike="noStrike" cap="none" normalizeH="0" baseline="0" dirty="0">
                          <a:ln>
                            <a:noFill/>
                          </a:ln>
                          <a:solidFill>
                            <a:schemeClr val="tx1"/>
                          </a:solidFill>
                          <a:effectLst>
                            <a:outerShdw blurRad="38100" dist="38100" dir="2700000" algn="tl">
                              <a:srgbClr val="000000"/>
                            </a:outerShdw>
                          </a:effectLst>
                          <a:latin typeface="Americana BT" pitchFamily="18" charset="0"/>
                        </a:rPr>
                        <a:t>Mon</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0" i="1" u="none" strike="noStrike" cap="none" normalizeH="0" baseline="0" dirty="0">
                          <a:ln>
                            <a:noFill/>
                          </a:ln>
                          <a:solidFill>
                            <a:schemeClr val="tx1"/>
                          </a:solidFill>
                          <a:effectLst>
                            <a:outerShdw blurRad="38100" dist="38100" dir="2700000" algn="tl">
                              <a:srgbClr val="000000"/>
                            </a:outerShdw>
                          </a:effectLst>
                          <a:latin typeface="Americana BT" pitchFamily="18" charset="0"/>
                        </a:rPr>
                        <a:t>Tues</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0" i="1" u="none" strike="noStrike" cap="none" normalizeH="0" baseline="0" dirty="0">
                          <a:ln>
                            <a:noFill/>
                          </a:ln>
                          <a:solidFill>
                            <a:schemeClr val="tx1"/>
                          </a:solidFill>
                          <a:effectLst>
                            <a:outerShdw blurRad="38100" dist="38100" dir="2700000" algn="tl">
                              <a:srgbClr val="000000"/>
                            </a:outerShdw>
                          </a:effectLst>
                          <a:latin typeface="Americana BT" pitchFamily="18" charset="0"/>
                        </a:rPr>
                        <a:t>Wed</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0" i="1" u="none" strike="noStrike" cap="none" normalizeH="0" baseline="0" dirty="0">
                          <a:ln>
                            <a:noFill/>
                          </a:ln>
                          <a:solidFill>
                            <a:schemeClr val="tx1"/>
                          </a:solidFill>
                          <a:effectLst>
                            <a:outerShdw blurRad="38100" dist="38100" dir="2700000" algn="tl">
                              <a:srgbClr val="000000"/>
                            </a:outerShdw>
                          </a:effectLst>
                          <a:latin typeface="Americana BT" pitchFamily="18" charset="0"/>
                        </a:rPr>
                        <a:t>Thurs</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0" i="1" u="none" strike="noStrike" cap="none" normalizeH="0" baseline="0" dirty="0">
                          <a:ln>
                            <a:noFill/>
                          </a:ln>
                          <a:solidFill>
                            <a:schemeClr val="tx1"/>
                          </a:solidFill>
                          <a:effectLst>
                            <a:outerShdw blurRad="38100" dist="38100" dir="2700000" algn="tl">
                              <a:srgbClr val="000000"/>
                            </a:outerShdw>
                          </a:effectLst>
                          <a:latin typeface="Americana BT" pitchFamily="18" charset="0"/>
                        </a:rPr>
                        <a:t>Fri</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93907">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X</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18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Leave</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Off</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Off</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15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holiday</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28814">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Off</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Off</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18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Leave</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8814">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Off</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Off</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2314399949"/>
              </p:ext>
            </p:extLst>
          </p:nvPr>
        </p:nvGraphicFramePr>
        <p:xfrm>
          <a:off x="1485900" y="3600450"/>
          <a:ext cx="6286501" cy="742950"/>
        </p:xfrm>
        <a:graphic>
          <a:graphicData uri="http://schemas.openxmlformats.org/drawingml/2006/table">
            <a:tbl>
              <a:tblPr/>
              <a:tblGrid>
                <a:gridCol w="927402">
                  <a:extLst>
                    <a:ext uri="{9D8B030D-6E8A-4147-A177-3AD203B41FA5}">
                      <a16:colId xmlns:a16="http://schemas.microsoft.com/office/drawing/2014/main" xmlns="" val="20000"/>
                    </a:ext>
                  </a:extLst>
                </a:gridCol>
                <a:gridCol w="911379">
                  <a:extLst>
                    <a:ext uri="{9D8B030D-6E8A-4147-A177-3AD203B41FA5}">
                      <a16:colId xmlns:a16="http://schemas.microsoft.com/office/drawing/2014/main" xmlns="" val="20001"/>
                    </a:ext>
                  </a:extLst>
                </a:gridCol>
                <a:gridCol w="854418">
                  <a:extLst>
                    <a:ext uri="{9D8B030D-6E8A-4147-A177-3AD203B41FA5}">
                      <a16:colId xmlns:a16="http://schemas.microsoft.com/office/drawing/2014/main" xmlns="" val="20002"/>
                    </a:ext>
                  </a:extLst>
                </a:gridCol>
                <a:gridCol w="911379">
                  <a:extLst>
                    <a:ext uri="{9D8B030D-6E8A-4147-A177-3AD203B41FA5}">
                      <a16:colId xmlns:a16="http://schemas.microsoft.com/office/drawing/2014/main" xmlns="" val="20003"/>
                    </a:ext>
                  </a:extLst>
                </a:gridCol>
                <a:gridCol w="914788">
                  <a:extLst>
                    <a:ext uri="{9D8B030D-6E8A-4147-A177-3AD203B41FA5}">
                      <a16:colId xmlns:a16="http://schemas.microsoft.com/office/drawing/2014/main" xmlns="" val="20004"/>
                    </a:ext>
                  </a:extLst>
                </a:gridCol>
                <a:gridCol w="911531">
                  <a:extLst>
                    <a:ext uri="{9D8B030D-6E8A-4147-A177-3AD203B41FA5}">
                      <a16:colId xmlns:a16="http://schemas.microsoft.com/office/drawing/2014/main" xmlns="" val="20005"/>
                    </a:ext>
                  </a:extLst>
                </a:gridCol>
                <a:gridCol w="855604">
                  <a:extLst>
                    <a:ext uri="{9D8B030D-6E8A-4147-A177-3AD203B41FA5}">
                      <a16:colId xmlns:a16="http://schemas.microsoft.com/office/drawing/2014/main" xmlns="" val="20006"/>
                    </a:ext>
                  </a:extLst>
                </a:gridCol>
              </a:tblGrid>
              <a:tr h="742950">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Off</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Off</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18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148311578"/>
              </p:ext>
            </p:extLst>
          </p:nvPr>
        </p:nvGraphicFramePr>
        <p:xfrm>
          <a:off x="1485900" y="4343400"/>
          <a:ext cx="6286501" cy="671969"/>
        </p:xfrm>
        <a:graphic>
          <a:graphicData uri="http://schemas.openxmlformats.org/drawingml/2006/table">
            <a:tbl>
              <a:tblPr/>
              <a:tblGrid>
                <a:gridCol w="913708">
                  <a:extLst>
                    <a:ext uri="{9D8B030D-6E8A-4147-A177-3AD203B41FA5}">
                      <a16:colId xmlns:a16="http://schemas.microsoft.com/office/drawing/2014/main" xmlns="" val="20000"/>
                    </a:ext>
                  </a:extLst>
                </a:gridCol>
                <a:gridCol w="913708">
                  <a:extLst>
                    <a:ext uri="{9D8B030D-6E8A-4147-A177-3AD203B41FA5}">
                      <a16:colId xmlns:a16="http://schemas.microsoft.com/office/drawing/2014/main" xmlns="" val="20001"/>
                    </a:ext>
                  </a:extLst>
                </a:gridCol>
                <a:gridCol w="856601">
                  <a:extLst>
                    <a:ext uri="{9D8B030D-6E8A-4147-A177-3AD203B41FA5}">
                      <a16:colId xmlns:a16="http://schemas.microsoft.com/office/drawing/2014/main" xmlns="" val="20002"/>
                    </a:ext>
                  </a:extLst>
                </a:gridCol>
                <a:gridCol w="913708">
                  <a:extLst>
                    <a:ext uri="{9D8B030D-6E8A-4147-A177-3AD203B41FA5}">
                      <a16:colId xmlns:a16="http://schemas.microsoft.com/office/drawing/2014/main" xmlns="" val="20003"/>
                    </a:ext>
                  </a:extLst>
                </a:gridCol>
                <a:gridCol w="913708">
                  <a:extLst>
                    <a:ext uri="{9D8B030D-6E8A-4147-A177-3AD203B41FA5}">
                      <a16:colId xmlns:a16="http://schemas.microsoft.com/office/drawing/2014/main" xmlns="" val="20004"/>
                    </a:ext>
                  </a:extLst>
                </a:gridCol>
                <a:gridCol w="917278">
                  <a:extLst>
                    <a:ext uri="{9D8B030D-6E8A-4147-A177-3AD203B41FA5}">
                      <a16:colId xmlns:a16="http://schemas.microsoft.com/office/drawing/2014/main" xmlns="" val="20005"/>
                    </a:ext>
                  </a:extLst>
                </a:gridCol>
                <a:gridCol w="857790">
                  <a:extLst>
                    <a:ext uri="{9D8B030D-6E8A-4147-A177-3AD203B41FA5}">
                      <a16:colId xmlns:a16="http://schemas.microsoft.com/office/drawing/2014/main" xmlns="" val="20006"/>
                    </a:ext>
                  </a:extLst>
                </a:gridCol>
              </a:tblGrid>
              <a:tr h="671969">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32" marB="342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32" marB="34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Off</a:t>
                      </a:r>
                    </a:p>
                  </a:txBody>
                  <a:tcPr marL="68580" marR="68580" marT="34232" marB="34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Off</a:t>
                      </a:r>
                    </a:p>
                  </a:txBody>
                  <a:tcPr marL="68580" marR="68580" marT="34232" marB="34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32" marB="34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r>
                        <a:rPr kumimoji="1" lang="en-US" sz="21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txBody>
                  <a:tcPr marL="68580" marR="68580" marT="34232" marB="34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defRPr/>
                      </a:pPr>
                      <a:r>
                        <a:rPr kumimoji="1" lang="en-US" sz="1800" b="1" i="0" u="none" strike="noStrike" cap="none" normalizeH="0" baseline="0" dirty="0">
                          <a:ln>
                            <a:noFill/>
                          </a:ln>
                          <a:solidFill>
                            <a:schemeClr val="tx1"/>
                          </a:solidFill>
                          <a:effectLst>
                            <a:outerShdw blurRad="38100" dist="38100" dir="2700000" algn="tl">
                              <a:srgbClr val="000000"/>
                            </a:outerShdw>
                          </a:effectLst>
                          <a:latin typeface="Americana BT" pitchFamily="18" charset="0"/>
                        </a:rPr>
                        <a:t>W</a:t>
                      </a:r>
                    </a:p>
                    <a:p>
                      <a:pPr marL="0" marR="0" lvl="0" indent="0" algn="ctr" defTabSz="914400" rtl="0" eaLnBrk="0" fontAlgn="base" latinLnBrk="0" hangingPunct="0">
                        <a:lnSpc>
                          <a:spcPct val="100000"/>
                        </a:lnSpc>
                        <a:spcBef>
                          <a:spcPct val="20000"/>
                        </a:spcBef>
                        <a:spcAft>
                          <a:spcPct val="0"/>
                        </a:spcAft>
                        <a:buClr>
                          <a:srgbClr val="00FF99"/>
                        </a:buClr>
                        <a:buSzPct val="75000"/>
                        <a:buFont typeface="Monotype Sorts" pitchFamily="2" charset="2"/>
                        <a:buNone/>
                        <a:tabLst/>
                      </a:pPr>
                      <a:endParaRPr kumimoji="1" lang="en-US" sz="1800" b="1" i="0" u="none" strike="noStrike" cap="none" normalizeH="0" baseline="0" dirty="0">
                        <a:ln>
                          <a:noFill/>
                        </a:ln>
                        <a:solidFill>
                          <a:schemeClr val="tx1"/>
                        </a:solidFill>
                        <a:effectLst>
                          <a:outerShdw blurRad="38100" dist="38100" dir="2700000" algn="tl">
                            <a:srgbClr val="000000"/>
                          </a:outerShdw>
                        </a:effectLst>
                        <a:latin typeface="Americana BT" pitchFamily="18" charset="0"/>
                      </a:endParaRPr>
                    </a:p>
                  </a:txBody>
                  <a:tcPr marL="68580" marR="68580" marT="34232" marB="342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cxnSp>
        <p:nvCxnSpPr>
          <p:cNvPr id="6" name="Shape 70">
            <a:extLst>
              <a:ext uri="{FF2B5EF4-FFF2-40B4-BE49-F238E27FC236}">
                <a16:creationId xmlns:a16="http://schemas.microsoft.com/office/drawing/2014/main" xmlns="" id="{B0755571-3188-4E6A-996E-6D1BD192A503}"/>
              </a:ext>
            </a:extLst>
          </p:cNvPr>
          <p:cNvCxnSpPr>
            <a:cxnSpLocks/>
          </p:cNvCxnSpPr>
          <p:nvPr/>
        </p:nvCxnSpPr>
        <p:spPr>
          <a:xfrm>
            <a:off x="3640394" y="742950"/>
            <a:ext cx="5486400" cy="0"/>
          </a:xfrm>
          <a:prstGeom prst="straightConnector1">
            <a:avLst/>
          </a:prstGeom>
          <a:noFill/>
          <a:ln w="28575" cap="flat" cmpd="sng">
            <a:solidFill>
              <a:srgbClr val="980000"/>
            </a:solidFill>
            <a:prstDash val="solid"/>
            <a:round/>
            <a:headEnd type="none" w="lg" len="lg"/>
            <a:tailEnd type="none" w="lg" len="lg"/>
          </a:ln>
        </p:spPr>
      </p:cxnSp>
      <p:sp>
        <p:nvSpPr>
          <p:cNvPr id="9" name="Rectangle 2">
            <a:extLst>
              <a:ext uri="{FF2B5EF4-FFF2-40B4-BE49-F238E27FC236}">
                <a16:creationId xmlns:a16="http://schemas.microsoft.com/office/drawing/2014/main" xmlns="" id="{CE5C1C08-E225-4374-B0A5-BFB63B132222}"/>
              </a:ext>
            </a:extLst>
          </p:cNvPr>
          <p:cNvSpPr txBox="1">
            <a:spLocks noChangeArrowheads="1"/>
          </p:cNvSpPr>
          <p:nvPr/>
        </p:nvSpPr>
        <p:spPr>
          <a:xfrm>
            <a:off x="1524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TEST YOUR KNOWLEDGE</a:t>
            </a:r>
          </a:p>
        </p:txBody>
      </p:sp>
      <p:pic>
        <p:nvPicPr>
          <p:cNvPr id="8" name="Picture 7">
            <a:extLst>
              <a:ext uri="{FF2B5EF4-FFF2-40B4-BE49-F238E27FC236}">
                <a16:creationId xmlns:a16="http://schemas.microsoft.com/office/drawing/2014/main" xmlns="" id="{C764ADC6-131C-461D-8C04-A64368E13467}"/>
              </a:ext>
            </a:extLst>
          </p:cNvPr>
          <p:cNvPicPr>
            <a:picLocks noChangeAspect="1"/>
          </p:cNvPicPr>
          <p:nvPr/>
        </p:nvPicPr>
        <p:blipFill rotWithShape="1">
          <a:blip r:embed="rId3"/>
          <a:srcRect t="20815" b="23912"/>
          <a:stretch/>
        </p:blipFill>
        <p:spPr>
          <a:xfrm>
            <a:off x="0" y="671038"/>
            <a:ext cx="9156291" cy="289562"/>
          </a:xfrm>
          <a:prstGeom prst="rect">
            <a:avLst/>
          </a:prstGeom>
        </p:spPr>
      </p:pic>
    </p:spTree>
    <p:extLst>
      <p:ext uri="{BB962C8B-B14F-4D97-AF65-F5344CB8AC3E}">
        <p14:creationId xmlns:p14="http://schemas.microsoft.com/office/powerpoint/2010/main" xmlns="" val="45368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Rectangle 2">
            <a:extLst>
              <a:ext uri="{FF2B5EF4-FFF2-40B4-BE49-F238E27FC236}">
                <a16:creationId xmlns:a16="http://schemas.microsoft.com/office/drawing/2014/main" xmlns="" id="{6548BCC3-D5DB-4E21-87D0-66796F57580A}"/>
              </a:ext>
            </a:extLst>
          </p:cNvPr>
          <p:cNvSpPr txBox="1">
            <a:spLocks noChangeArrowheads="1"/>
          </p:cNvSpPr>
          <p:nvPr/>
        </p:nvSpPr>
        <p:spPr>
          <a:xfrm>
            <a:off x="1905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STEPS FOR PROGRESSIVE DISCIPLINE</a:t>
            </a:r>
          </a:p>
        </p:txBody>
      </p:sp>
      <p:cxnSp>
        <p:nvCxnSpPr>
          <p:cNvPr id="613" name="Shape 70">
            <a:extLst>
              <a:ext uri="{FF2B5EF4-FFF2-40B4-BE49-F238E27FC236}">
                <a16:creationId xmlns:a16="http://schemas.microsoft.com/office/drawing/2014/main" xmlns="" id="{353A8B69-5F91-4EE9-B709-6B3A35E626B9}"/>
              </a:ext>
            </a:extLst>
          </p:cNvPr>
          <p:cNvCxnSpPr>
            <a:cxnSpLocks/>
          </p:cNvCxnSpPr>
          <p:nvPr/>
        </p:nvCxnSpPr>
        <p:spPr>
          <a:xfrm>
            <a:off x="3640394" y="742950"/>
            <a:ext cx="5486400" cy="0"/>
          </a:xfrm>
          <a:prstGeom prst="straightConnector1">
            <a:avLst/>
          </a:prstGeom>
          <a:noFill/>
          <a:ln w="28575" cap="flat" cmpd="sng">
            <a:solidFill>
              <a:srgbClr val="980000"/>
            </a:solidFill>
            <a:prstDash val="solid"/>
            <a:round/>
            <a:headEnd type="none" w="lg" len="lg"/>
            <a:tailEnd type="none" w="lg" len="lg"/>
          </a:ln>
        </p:spPr>
      </p:cxnSp>
      <p:pic>
        <p:nvPicPr>
          <p:cNvPr id="3" name="Picture 2">
            <a:extLst>
              <a:ext uri="{FF2B5EF4-FFF2-40B4-BE49-F238E27FC236}">
                <a16:creationId xmlns:a16="http://schemas.microsoft.com/office/drawing/2014/main" xmlns="" id="{10500210-D869-4274-B691-21E4429074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00928" y="1128458"/>
            <a:ext cx="5943600" cy="733425"/>
          </a:xfrm>
          <a:prstGeom prst="rect">
            <a:avLst/>
          </a:prstGeom>
        </p:spPr>
      </p:pic>
      <p:pic>
        <p:nvPicPr>
          <p:cNvPr id="10" name="Picture 9">
            <a:extLst>
              <a:ext uri="{FF2B5EF4-FFF2-40B4-BE49-F238E27FC236}">
                <a16:creationId xmlns:a16="http://schemas.microsoft.com/office/drawing/2014/main" xmlns="" id="{3AFB1524-61F3-45F0-B5F7-D002C1A97F38}"/>
              </a:ext>
            </a:extLst>
          </p:cNvPr>
          <p:cNvPicPr>
            <a:picLocks noChangeAspect="1"/>
          </p:cNvPicPr>
          <p:nvPr/>
        </p:nvPicPr>
        <p:blipFill rotWithShape="1">
          <a:blip r:embed="rId3"/>
          <a:srcRect t="20815" b="23912"/>
          <a:stretch/>
        </p:blipFill>
        <p:spPr>
          <a:xfrm>
            <a:off x="0" y="671038"/>
            <a:ext cx="9156291" cy="289562"/>
          </a:xfrm>
          <a:prstGeom prst="rect">
            <a:avLst/>
          </a:prstGeom>
        </p:spPr>
      </p:pic>
      <p:sp>
        <p:nvSpPr>
          <p:cNvPr id="16488" name="Text Box 104"/>
          <p:cNvSpPr txBox="1">
            <a:spLocks noChangeArrowheads="1"/>
          </p:cNvSpPr>
          <p:nvPr/>
        </p:nvSpPr>
        <p:spPr bwMode="auto">
          <a:xfrm>
            <a:off x="3028950" y="4457700"/>
            <a:ext cx="3826689" cy="369332"/>
          </a:xfrm>
          <a:prstGeom prst="rect">
            <a:avLst/>
          </a:prstGeom>
          <a:noFill/>
          <a:ln w="12700">
            <a:noFill/>
            <a:miter lim="800000"/>
            <a:headEnd/>
            <a:tailEnd/>
          </a:ln>
        </p:spPr>
        <p:txBody>
          <a:bodyPr wrap="none">
            <a:spAutoFit/>
          </a:bodyPr>
          <a:lstStyle/>
          <a:p>
            <a:r>
              <a:rPr lang="en-US" altLang="en-US" sz="1800" dirty="0">
                <a:solidFill>
                  <a:srgbClr val="FFFFFF"/>
                </a:solidFill>
              </a:rPr>
              <a:t>1 day suspension/forfeiture of leave</a:t>
            </a:r>
          </a:p>
        </p:txBody>
      </p:sp>
      <p:sp>
        <p:nvSpPr>
          <p:cNvPr id="16489" name="Text Box 105"/>
          <p:cNvSpPr txBox="1">
            <a:spLocks noChangeArrowheads="1"/>
          </p:cNvSpPr>
          <p:nvPr/>
        </p:nvSpPr>
        <p:spPr bwMode="auto">
          <a:xfrm>
            <a:off x="3829050" y="4000500"/>
            <a:ext cx="3826689" cy="369332"/>
          </a:xfrm>
          <a:prstGeom prst="rect">
            <a:avLst/>
          </a:prstGeom>
          <a:noFill/>
          <a:ln w="12700">
            <a:noFill/>
            <a:miter lim="800000"/>
            <a:headEnd/>
            <a:tailEnd/>
          </a:ln>
        </p:spPr>
        <p:txBody>
          <a:bodyPr wrap="none">
            <a:spAutoFit/>
          </a:bodyPr>
          <a:lstStyle/>
          <a:p>
            <a:r>
              <a:rPr lang="en-US" altLang="en-US" sz="1800" dirty="0">
                <a:solidFill>
                  <a:srgbClr val="FFFFFF"/>
                </a:solidFill>
              </a:rPr>
              <a:t>3 day suspension/forfeiture of leave</a:t>
            </a:r>
          </a:p>
        </p:txBody>
      </p:sp>
      <p:sp>
        <p:nvSpPr>
          <p:cNvPr id="16490" name="Text Box 106"/>
          <p:cNvSpPr txBox="1">
            <a:spLocks noChangeArrowheads="1"/>
          </p:cNvSpPr>
          <p:nvPr/>
        </p:nvSpPr>
        <p:spPr bwMode="auto">
          <a:xfrm>
            <a:off x="4689873" y="3543300"/>
            <a:ext cx="2954655" cy="369332"/>
          </a:xfrm>
          <a:prstGeom prst="rect">
            <a:avLst/>
          </a:prstGeom>
          <a:noFill/>
          <a:ln w="12700">
            <a:noFill/>
            <a:miter lim="800000"/>
            <a:headEnd/>
            <a:tailEnd/>
          </a:ln>
        </p:spPr>
        <p:txBody>
          <a:bodyPr wrap="none">
            <a:spAutoFit/>
          </a:bodyPr>
          <a:lstStyle/>
          <a:p>
            <a:r>
              <a:rPr lang="en-US" altLang="en-US" sz="1800" dirty="0">
                <a:solidFill>
                  <a:srgbClr val="FFFFFF"/>
                </a:solidFill>
              </a:rPr>
              <a:t>5 day suspension/forfeiture</a:t>
            </a:r>
          </a:p>
        </p:txBody>
      </p:sp>
      <p:pic>
        <p:nvPicPr>
          <p:cNvPr id="2" name="Picture 1">
            <a:extLst>
              <a:ext uri="{FF2B5EF4-FFF2-40B4-BE49-F238E27FC236}">
                <a16:creationId xmlns:a16="http://schemas.microsoft.com/office/drawing/2014/main" xmlns="" id="{12DF169B-3D29-45A8-BBE0-C22764D04835}"/>
              </a:ext>
            </a:extLst>
          </p:cNvPr>
          <p:cNvPicPr>
            <a:picLocks noChangeAspect="1"/>
          </p:cNvPicPr>
          <p:nvPr/>
        </p:nvPicPr>
        <p:blipFill>
          <a:blip r:embed="rId4"/>
          <a:stretch>
            <a:fillRect/>
          </a:stretch>
        </p:blipFill>
        <p:spPr>
          <a:xfrm>
            <a:off x="1805703" y="2881568"/>
            <a:ext cx="5838825" cy="1905000"/>
          </a:xfrm>
          <a:prstGeom prst="rect">
            <a:avLst/>
          </a:prstGeom>
        </p:spPr>
      </p:pic>
      <p:pic>
        <p:nvPicPr>
          <p:cNvPr id="5" name="Picture 4">
            <a:extLst>
              <a:ext uri="{FF2B5EF4-FFF2-40B4-BE49-F238E27FC236}">
                <a16:creationId xmlns:a16="http://schemas.microsoft.com/office/drawing/2014/main" xmlns="" id="{F77A3830-F965-416A-ADE4-A6FC7D7C3BAC}"/>
              </a:ext>
            </a:extLst>
          </p:cNvPr>
          <p:cNvPicPr>
            <a:picLocks noChangeAspect="1"/>
          </p:cNvPicPr>
          <p:nvPr/>
        </p:nvPicPr>
        <p:blipFill>
          <a:blip r:embed="rId5"/>
          <a:stretch>
            <a:fillRect/>
          </a:stretch>
        </p:blipFill>
        <p:spPr>
          <a:xfrm>
            <a:off x="6479401" y="2581275"/>
            <a:ext cx="2352675" cy="1190625"/>
          </a:xfrm>
          <a:prstGeom prst="rect">
            <a:avLst/>
          </a:prstGeom>
        </p:spPr>
      </p:pic>
      <p:grpSp>
        <p:nvGrpSpPr>
          <p:cNvPr id="23" name="Group 22">
            <a:extLst>
              <a:ext uri="{FF2B5EF4-FFF2-40B4-BE49-F238E27FC236}">
                <a16:creationId xmlns:a16="http://schemas.microsoft.com/office/drawing/2014/main" xmlns="" id="{46CBD73F-2FB6-4250-84AC-F45B837E195C}"/>
              </a:ext>
            </a:extLst>
          </p:cNvPr>
          <p:cNvGrpSpPr/>
          <p:nvPr/>
        </p:nvGrpSpPr>
        <p:grpSpPr>
          <a:xfrm>
            <a:off x="3106994" y="2394542"/>
            <a:ext cx="1084006" cy="2310808"/>
            <a:chOff x="3106994" y="2394542"/>
            <a:chExt cx="1084006" cy="2310808"/>
          </a:xfrm>
        </p:grpSpPr>
        <p:sp>
          <p:nvSpPr>
            <p:cNvPr id="11" name="TextBox 10">
              <a:extLst>
                <a:ext uri="{FF2B5EF4-FFF2-40B4-BE49-F238E27FC236}">
                  <a16:creationId xmlns:a16="http://schemas.microsoft.com/office/drawing/2014/main" xmlns="" id="{6A9FDC20-5B9B-49CA-9D20-7394EF6DA099}"/>
                </a:ext>
              </a:extLst>
            </p:cNvPr>
            <p:cNvSpPr txBox="1"/>
            <p:nvPr/>
          </p:nvSpPr>
          <p:spPr>
            <a:xfrm>
              <a:off x="3106994" y="3935909"/>
              <a:ext cx="1084006" cy="769441"/>
            </a:xfrm>
            <a:prstGeom prst="rect">
              <a:avLst/>
            </a:prstGeom>
            <a:noFill/>
          </p:spPr>
          <p:txBody>
            <a:bodyPr wrap="square" rtlCol="0">
              <a:spAutoFit/>
            </a:bodyPr>
            <a:lstStyle/>
            <a:p>
              <a:r>
                <a:rPr lang="en-US" sz="1100" b="1" dirty="0"/>
                <a:t>1 day</a:t>
              </a:r>
            </a:p>
            <a:p>
              <a:r>
                <a:rPr lang="en-US" sz="1100" b="1" dirty="0"/>
                <a:t>Suspension/</a:t>
              </a:r>
            </a:p>
            <a:p>
              <a:r>
                <a:rPr lang="en-US" sz="1100" b="1" dirty="0"/>
                <a:t>Forfeiture of</a:t>
              </a:r>
            </a:p>
            <a:p>
              <a:r>
                <a:rPr lang="en-US" sz="1100" b="1" dirty="0"/>
                <a:t>Leave</a:t>
              </a:r>
            </a:p>
          </p:txBody>
        </p:sp>
        <p:pic>
          <p:nvPicPr>
            <p:cNvPr id="17" name="Picture 16">
              <a:extLst>
                <a:ext uri="{FF2B5EF4-FFF2-40B4-BE49-F238E27FC236}">
                  <a16:creationId xmlns:a16="http://schemas.microsoft.com/office/drawing/2014/main" xmlns="" id="{CC7088B6-ECD7-4BEA-81E9-3588E25D0EA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02801" y="2394542"/>
              <a:ext cx="569115" cy="1439526"/>
            </a:xfrm>
            <a:prstGeom prst="rect">
              <a:avLst/>
            </a:prstGeom>
          </p:spPr>
        </p:pic>
      </p:grpSp>
      <p:grpSp>
        <p:nvGrpSpPr>
          <p:cNvPr id="30" name="Group 29">
            <a:extLst>
              <a:ext uri="{FF2B5EF4-FFF2-40B4-BE49-F238E27FC236}">
                <a16:creationId xmlns:a16="http://schemas.microsoft.com/office/drawing/2014/main" xmlns="" id="{279B42C1-70E0-4362-9028-E815C36BD724}"/>
              </a:ext>
            </a:extLst>
          </p:cNvPr>
          <p:cNvGrpSpPr/>
          <p:nvPr/>
        </p:nvGrpSpPr>
        <p:grpSpPr>
          <a:xfrm>
            <a:off x="7739058" y="1374274"/>
            <a:ext cx="1023941" cy="1791563"/>
            <a:chOff x="7739058" y="1374274"/>
            <a:chExt cx="1023941" cy="1791563"/>
          </a:xfrm>
        </p:grpSpPr>
        <p:sp>
          <p:nvSpPr>
            <p:cNvPr id="18" name="TextBox 17">
              <a:extLst>
                <a:ext uri="{FF2B5EF4-FFF2-40B4-BE49-F238E27FC236}">
                  <a16:creationId xmlns:a16="http://schemas.microsoft.com/office/drawing/2014/main" xmlns="" id="{96EE7264-9386-4CB5-A7F5-82F1AA620661}"/>
                </a:ext>
              </a:extLst>
            </p:cNvPr>
            <p:cNvSpPr txBox="1"/>
            <p:nvPr/>
          </p:nvSpPr>
          <p:spPr>
            <a:xfrm>
              <a:off x="7739058" y="2904227"/>
              <a:ext cx="1023941" cy="261610"/>
            </a:xfrm>
            <a:prstGeom prst="rect">
              <a:avLst/>
            </a:prstGeom>
            <a:noFill/>
          </p:spPr>
          <p:txBody>
            <a:bodyPr wrap="square" rtlCol="0">
              <a:spAutoFit/>
            </a:bodyPr>
            <a:lstStyle/>
            <a:p>
              <a:r>
                <a:rPr lang="en-US" sz="1100" b="1" dirty="0"/>
                <a:t>Termination</a:t>
              </a:r>
            </a:p>
          </p:txBody>
        </p:sp>
        <p:pic>
          <p:nvPicPr>
            <p:cNvPr id="19" name="Picture 18">
              <a:extLst>
                <a:ext uri="{FF2B5EF4-FFF2-40B4-BE49-F238E27FC236}">
                  <a16:creationId xmlns:a16="http://schemas.microsoft.com/office/drawing/2014/main" xmlns="" id="{AA43B611-B909-4C0C-A333-182491D3DA6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805484" y="1374274"/>
              <a:ext cx="859084" cy="1646577"/>
            </a:xfrm>
            <a:prstGeom prst="rect">
              <a:avLst/>
            </a:prstGeom>
          </p:spPr>
        </p:pic>
      </p:grpSp>
      <p:grpSp>
        <p:nvGrpSpPr>
          <p:cNvPr id="22" name="Group 21">
            <a:extLst>
              <a:ext uri="{FF2B5EF4-FFF2-40B4-BE49-F238E27FC236}">
                <a16:creationId xmlns:a16="http://schemas.microsoft.com/office/drawing/2014/main" xmlns="" id="{E96F4A7F-E5D8-4C8D-B644-DB503E57F4B6}"/>
              </a:ext>
            </a:extLst>
          </p:cNvPr>
          <p:cNvGrpSpPr/>
          <p:nvPr/>
        </p:nvGrpSpPr>
        <p:grpSpPr>
          <a:xfrm>
            <a:off x="1960127" y="2915220"/>
            <a:ext cx="914400" cy="1609738"/>
            <a:chOff x="1960127" y="2915220"/>
            <a:chExt cx="914400" cy="1609738"/>
          </a:xfrm>
        </p:grpSpPr>
        <p:sp>
          <p:nvSpPr>
            <p:cNvPr id="4" name="TextBox 3">
              <a:extLst>
                <a:ext uri="{FF2B5EF4-FFF2-40B4-BE49-F238E27FC236}">
                  <a16:creationId xmlns:a16="http://schemas.microsoft.com/office/drawing/2014/main" xmlns="" id="{3E816454-18A5-46BD-81EA-2666CA25FAD4}"/>
                </a:ext>
              </a:extLst>
            </p:cNvPr>
            <p:cNvSpPr txBox="1"/>
            <p:nvPr/>
          </p:nvSpPr>
          <p:spPr>
            <a:xfrm>
              <a:off x="1960127" y="4263348"/>
              <a:ext cx="914400" cy="261610"/>
            </a:xfrm>
            <a:prstGeom prst="rect">
              <a:avLst/>
            </a:prstGeom>
            <a:noFill/>
          </p:spPr>
          <p:txBody>
            <a:bodyPr wrap="square" rtlCol="0">
              <a:spAutoFit/>
            </a:bodyPr>
            <a:lstStyle/>
            <a:p>
              <a:r>
                <a:rPr lang="en-US" sz="1100" b="1" dirty="0"/>
                <a:t>Reprimand</a:t>
              </a:r>
            </a:p>
          </p:txBody>
        </p:sp>
        <p:pic>
          <p:nvPicPr>
            <p:cNvPr id="20" name="Picture 19">
              <a:extLst>
                <a:ext uri="{FF2B5EF4-FFF2-40B4-BE49-F238E27FC236}">
                  <a16:creationId xmlns:a16="http://schemas.microsoft.com/office/drawing/2014/main" xmlns="" id="{3B0B7264-7DEF-4808-A66B-52DB14862D26}"/>
                </a:ext>
              </a:extLst>
            </p:cNvPr>
            <p:cNvPicPr>
              <a:picLocks noChangeAspect="1"/>
            </p:cNvPicPr>
            <p:nvPr/>
          </p:nvPicPr>
          <p:blipFill rotWithShape="1">
            <a:blip r:embed="rId8"/>
            <a:srcRect l="16900"/>
            <a:stretch/>
          </p:blipFill>
          <p:spPr>
            <a:xfrm>
              <a:off x="2032872" y="2915220"/>
              <a:ext cx="482832" cy="1190625"/>
            </a:xfrm>
            <a:prstGeom prst="rect">
              <a:avLst/>
            </a:prstGeom>
          </p:spPr>
        </p:pic>
      </p:grpSp>
      <p:grpSp>
        <p:nvGrpSpPr>
          <p:cNvPr id="24" name="Group 23">
            <a:extLst>
              <a:ext uri="{FF2B5EF4-FFF2-40B4-BE49-F238E27FC236}">
                <a16:creationId xmlns:a16="http://schemas.microsoft.com/office/drawing/2014/main" xmlns="" id="{CF750108-2A5C-40EC-BC2F-E72C4A274346}"/>
              </a:ext>
            </a:extLst>
          </p:cNvPr>
          <p:cNvGrpSpPr/>
          <p:nvPr/>
        </p:nvGrpSpPr>
        <p:grpSpPr>
          <a:xfrm>
            <a:off x="4326194" y="2151399"/>
            <a:ext cx="1084006" cy="2256592"/>
            <a:chOff x="4326194" y="2151399"/>
            <a:chExt cx="1084006" cy="2256592"/>
          </a:xfrm>
        </p:grpSpPr>
        <p:sp>
          <p:nvSpPr>
            <p:cNvPr id="13" name="TextBox 12">
              <a:extLst>
                <a:ext uri="{FF2B5EF4-FFF2-40B4-BE49-F238E27FC236}">
                  <a16:creationId xmlns:a16="http://schemas.microsoft.com/office/drawing/2014/main" xmlns="" id="{07B24008-0FC6-4824-95AB-DF1E84014791}"/>
                </a:ext>
              </a:extLst>
            </p:cNvPr>
            <p:cNvSpPr txBox="1"/>
            <p:nvPr/>
          </p:nvSpPr>
          <p:spPr>
            <a:xfrm>
              <a:off x="4326194" y="3638550"/>
              <a:ext cx="1084006" cy="769441"/>
            </a:xfrm>
            <a:prstGeom prst="rect">
              <a:avLst/>
            </a:prstGeom>
            <a:noFill/>
          </p:spPr>
          <p:txBody>
            <a:bodyPr wrap="square" rtlCol="0">
              <a:spAutoFit/>
            </a:bodyPr>
            <a:lstStyle/>
            <a:p>
              <a:r>
                <a:rPr lang="en-US" sz="1100" b="1" dirty="0"/>
                <a:t>3 day</a:t>
              </a:r>
            </a:p>
            <a:p>
              <a:r>
                <a:rPr lang="en-US" sz="1100" b="1" dirty="0"/>
                <a:t>Suspension/</a:t>
              </a:r>
            </a:p>
            <a:p>
              <a:r>
                <a:rPr lang="en-US" sz="1100" b="1" dirty="0"/>
                <a:t>Forfeiture of</a:t>
              </a:r>
            </a:p>
            <a:p>
              <a:r>
                <a:rPr lang="en-US" sz="1100" b="1" dirty="0"/>
                <a:t>Leave</a:t>
              </a:r>
            </a:p>
          </p:txBody>
        </p:sp>
        <p:pic>
          <p:nvPicPr>
            <p:cNvPr id="26" name="Picture 25">
              <a:extLst>
                <a:ext uri="{FF2B5EF4-FFF2-40B4-BE49-F238E27FC236}">
                  <a16:creationId xmlns:a16="http://schemas.microsoft.com/office/drawing/2014/main" xmlns="" id="{B14A89FE-4E14-44F6-B3B9-D6F8E7670CD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74455" y="2151399"/>
              <a:ext cx="569115" cy="1439526"/>
            </a:xfrm>
            <a:prstGeom prst="rect">
              <a:avLst/>
            </a:prstGeom>
          </p:spPr>
        </p:pic>
      </p:grpSp>
      <p:grpSp>
        <p:nvGrpSpPr>
          <p:cNvPr id="25" name="Group 24">
            <a:extLst>
              <a:ext uri="{FF2B5EF4-FFF2-40B4-BE49-F238E27FC236}">
                <a16:creationId xmlns:a16="http://schemas.microsoft.com/office/drawing/2014/main" xmlns="" id="{B2BB2BDE-A6A5-4ED3-A439-3A15554E1C9B}"/>
              </a:ext>
            </a:extLst>
          </p:cNvPr>
          <p:cNvGrpSpPr/>
          <p:nvPr/>
        </p:nvGrpSpPr>
        <p:grpSpPr>
          <a:xfrm>
            <a:off x="5486400" y="1875056"/>
            <a:ext cx="1084006" cy="2296835"/>
            <a:chOff x="5486400" y="1875056"/>
            <a:chExt cx="1084006" cy="2296835"/>
          </a:xfrm>
        </p:grpSpPr>
        <p:sp>
          <p:nvSpPr>
            <p:cNvPr id="14" name="TextBox 13">
              <a:extLst>
                <a:ext uri="{FF2B5EF4-FFF2-40B4-BE49-F238E27FC236}">
                  <a16:creationId xmlns:a16="http://schemas.microsoft.com/office/drawing/2014/main" xmlns="" id="{802D162E-2914-48E0-B0E1-E5D5711DACB2}"/>
                </a:ext>
              </a:extLst>
            </p:cNvPr>
            <p:cNvSpPr txBox="1"/>
            <p:nvPr/>
          </p:nvSpPr>
          <p:spPr>
            <a:xfrm>
              <a:off x="5486400" y="3402450"/>
              <a:ext cx="1084006" cy="769441"/>
            </a:xfrm>
            <a:prstGeom prst="rect">
              <a:avLst/>
            </a:prstGeom>
            <a:noFill/>
          </p:spPr>
          <p:txBody>
            <a:bodyPr wrap="square" rtlCol="0">
              <a:spAutoFit/>
            </a:bodyPr>
            <a:lstStyle/>
            <a:p>
              <a:r>
                <a:rPr lang="en-US" sz="1100" b="1" dirty="0"/>
                <a:t>5 day</a:t>
              </a:r>
            </a:p>
            <a:p>
              <a:r>
                <a:rPr lang="en-US" sz="1100" b="1" dirty="0"/>
                <a:t>Suspension/</a:t>
              </a:r>
            </a:p>
            <a:p>
              <a:r>
                <a:rPr lang="en-US" sz="1100" b="1" dirty="0"/>
                <a:t>Forfeiture of</a:t>
              </a:r>
            </a:p>
            <a:p>
              <a:r>
                <a:rPr lang="en-US" sz="1100" b="1" dirty="0"/>
                <a:t>Leave</a:t>
              </a:r>
            </a:p>
          </p:txBody>
        </p:sp>
        <p:pic>
          <p:nvPicPr>
            <p:cNvPr id="27" name="Picture 26">
              <a:extLst>
                <a:ext uri="{FF2B5EF4-FFF2-40B4-BE49-F238E27FC236}">
                  <a16:creationId xmlns:a16="http://schemas.microsoft.com/office/drawing/2014/main" xmlns="" id="{C8F604DF-838C-4A89-8B54-B9D47C4C068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590838" y="1875056"/>
              <a:ext cx="569115" cy="1439526"/>
            </a:xfrm>
            <a:prstGeom prst="rect">
              <a:avLst/>
            </a:prstGeom>
          </p:spPr>
        </p:pic>
      </p:grpSp>
      <p:grpSp>
        <p:nvGrpSpPr>
          <p:cNvPr id="29" name="Group 28">
            <a:extLst>
              <a:ext uri="{FF2B5EF4-FFF2-40B4-BE49-F238E27FC236}">
                <a16:creationId xmlns:a16="http://schemas.microsoft.com/office/drawing/2014/main" xmlns="" id="{603A7F99-A583-4910-AB92-FB81477F3CA8}"/>
              </a:ext>
            </a:extLst>
          </p:cNvPr>
          <p:cNvGrpSpPr/>
          <p:nvPr/>
        </p:nvGrpSpPr>
        <p:grpSpPr>
          <a:xfrm>
            <a:off x="6553200" y="1551324"/>
            <a:ext cx="1084006" cy="2323267"/>
            <a:chOff x="6553200" y="1551324"/>
            <a:chExt cx="1084006" cy="2323267"/>
          </a:xfrm>
        </p:grpSpPr>
        <p:sp>
          <p:nvSpPr>
            <p:cNvPr id="15" name="TextBox 14">
              <a:extLst>
                <a:ext uri="{FF2B5EF4-FFF2-40B4-BE49-F238E27FC236}">
                  <a16:creationId xmlns:a16="http://schemas.microsoft.com/office/drawing/2014/main" xmlns="" id="{9F472D15-E043-4B3E-9FA0-5920E1F50025}"/>
                </a:ext>
              </a:extLst>
            </p:cNvPr>
            <p:cNvSpPr txBox="1"/>
            <p:nvPr/>
          </p:nvSpPr>
          <p:spPr>
            <a:xfrm>
              <a:off x="6553200" y="3105150"/>
              <a:ext cx="1084006" cy="769441"/>
            </a:xfrm>
            <a:prstGeom prst="rect">
              <a:avLst/>
            </a:prstGeom>
            <a:noFill/>
          </p:spPr>
          <p:txBody>
            <a:bodyPr wrap="square" rtlCol="0">
              <a:spAutoFit/>
            </a:bodyPr>
            <a:lstStyle/>
            <a:p>
              <a:r>
                <a:rPr lang="en-US" sz="1100" b="1" dirty="0"/>
                <a:t>10 day</a:t>
              </a:r>
            </a:p>
            <a:p>
              <a:r>
                <a:rPr lang="en-US" sz="1100" b="1" dirty="0"/>
                <a:t>Suspension/</a:t>
              </a:r>
            </a:p>
            <a:p>
              <a:r>
                <a:rPr lang="en-US" sz="1100" b="1" dirty="0"/>
                <a:t>Forfeiture of</a:t>
              </a:r>
            </a:p>
            <a:p>
              <a:r>
                <a:rPr lang="en-US" sz="1100" b="1" dirty="0"/>
                <a:t>Leave</a:t>
              </a:r>
            </a:p>
          </p:txBody>
        </p:sp>
        <p:pic>
          <p:nvPicPr>
            <p:cNvPr id="28" name="Picture 27">
              <a:extLst>
                <a:ext uri="{FF2B5EF4-FFF2-40B4-BE49-F238E27FC236}">
                  <a16:creationId xmlns:a16="http://schemas.microsoft.com/office/drawing/2014/main" xmlns="" id="{349F79B7-C86C-490F-A686-4F4C1CDB45A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727733" y="1551324"/>
              <a:ext cx="569115" cy="1439526"/>
            </a:xfrm>
            <a:prstGeom prst="rect">
              <a:avLst/>
            </a:prstGeom>
          </p:spPr>
        </p:pic>
      </p:grpSp>
    </p:spTree>
    <p:extLst>
      <p:ext uri="{BB962C8B-B14F-4D97-AF65-F5344CB8AC3E}">
        <p14:creationId xmlns:p14="http://schemas.microsoft.com/office/powerpoint/2010/main" xmlns="" val="185372665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hape 70">
            <a:extLst>
              <a:ext uri="{FF2B5EF4-FFF2-40B4-BE49-F238E27FC236}">
                <a16:creationId xmlns:a16="http://schemas.microsoft.com/office/drawing/2014/main" xmlns="" id="{6038A1F2-4308-4D3E-B8D9-1A75BD864FEF}"/>
              </a:ext>
            </a:extLst>
          </p:cNvPr>
          <p:cNvCxnSpPr>
            <a:cxnSpLocks/>
          </p:cNvCxnSpPr>
          <p:nvPr/>
        </p:nvCxnSpPr>
        <p:spPr>
          <a:xfrm>
            <a:off x="3640394" y="742950"/>
            <a:ext cx="5486400" cy="0"/>
          </a:xfrm>
          <a:prstGeom prst="straightConnector1">
            <a:avLst/>
          </a:prstGeom>
          <a:noFill/>
          <a:ln w="28575" cap="flat" cmpd="sng">
            <a:solidFill>
              <a:srgbClr val="980000"/>
            </a:solidFill>
            <a:prstDash val="solid"/>
            <a:round/>
            <a:headEnd type="none" w="lg" len="lg"/>
            <a:tailEnd type="none" w="lg" len="lg"/>
          </a:ln>
        </p:spPr>
      </p:cxnSp>
      <p:sp>
        <p:nvSpPr>
          <p:cNvPr id="7" name="Rectangle 2">
            <a:extLst>
              <a:ext uri="{FF2B5EF4-FFF2-40B4-BE49-F238E27FC236}">
                <a16:creationId xmlns:a16="http://schemas.microsoft.com/office/drawing/2014/main" xmlns="" id="{B5C288DE-B6B6-4E44-A655-278DC50AB2D2}"/>
              </a:ext>
            </a:extLst>
          </p:cNvPr>
          <p:cNvSpPr txBox="1">
            <a:spLocks noChangeArrowheads="1"/>
          </p:cNvSpPr>
          <p:nvPr/>
        </p:nvSpPr>
        <p:spPr>
          <a:xfrm>
            <a:off x="1143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PROGRESSIVE DISCIPLINE</a:t>
            </a:r>
          </a:p>
        </p:txBody>
      </p:sp>
      <p:pic>
        <p:nvPicPr>
          <p:cNvPr id="5" name="Picture 4">
            <a:extLst>
              <a:ext uri="{FF2B5EF4-FFF2-40B4-BE49-F238E27FC236}">
                <a16:creationId xmlns:a16="http://schemas.microsoft.com/office/drawing/2014/main" xmlns="" id="{0BACD4F5-E73C-4E49-B500-2AFDCE4E9987}"/>
              </a:ext>
            </a:extLst>
          </p:cNvPr>
          <p:cNvPicPr>
            <a:picLocks noChangeAspect="1"/>
          </p:cNvPicPr>
          <p:nvPr/>
        </p:nvPicPr>
        <p:blipFill rotWithShape="1">
          <a:blip r:embed="rId2"/>
          <a:srcRect t="20815" b="23912"/>
          <a:stretch/>
        </p:blipFill>
        <p:spPr>
          <a:xfrm>
            <a:off x="0" y="671038"/>
            <a:ext cx="9156291" cy="289562"/>
          </a:xfrm>
          <a:prstGeom prst="rect">
            <a:avLst/>
          </a:prstGeom>
        </p:spPr>
      </p:pic>
      <p:pic>
        <p:nvPicPr>
          <p:cNvPr id="8" name="Picture 7">
            <a:extLst>
              <a:ext uri="{FF2B5EF4-FFF2-40B4-BE49-F238E27FC236}">
                <a16:creationId xmlns:a16="http://schemas.microsoft.com/office/drawing/2014/main" xmlns="" id="{05BDEB19-CE60-414E-ADB1-0579D1B664DD}"/>
              </a:ext>
            </a:extLst>
          </p:cNvPr>
          <p:cNvPicPr>
            <a:picLocks noChangeAspect="1"/>
          </p:cNvPicPr>
          <p:nvPr/>
        </p:nvPicPr>
        <p:blipFill>
          <a:blip r:embed="rId3"/>
          <a:stretch>
            <a:fillRect/>
          </a:stretch>
        </p:blipFill>
        <p:spPr>
          <a:xfrm>
            <a:off x="997174" y="1276350"/>
            <a:ext cx="6622826" cy="3581400"/>
          </a:xfrm>
          <a:prstGeom prst="rect">
            <a:avLst/>
          </a:prstGeom>
        </p:spPr>
      </p:pic>
    </p:spTree>
    <p:extLst>
      <p:ext uri="{BB962C8B-B14F-4D97-AF65-F5344CB8AC3E}">
        <p14:creationId xmlns:p14="http://schemas.microsoft.com/office/powerpoint/2010/main" xmlns="" val="381143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Line 5"/>
          <p:cNvSpPr>
            <a:spLocks noChangeShapeType="1"/>
          </p:cNvSpPr>
          <p:nvPr/>
        </p:nvSpPr>
        <p:spPr bwMode="auto">
          <a:xfrm>
            <a:off x="1143000" y="742950"/>
            <a:ext cx="6858000" cy="0"/>
          </a:xfrm>
          <a:prstGeom prst="line">
            <a:avLst/>
          </a:prstGeom>
          <a:noFill/>
          <a:ln w="9525">
            <a:solidFill>
              <a:schemeClr val="tx1"/>
            </a:solidFill>
            <a:round/>
            <a:headEnd/>
            <a:tailEnd/>
          </a:ln>
        </p:spPr>
        <p:txBody>
          <a:bodyPr wrap="none" anchor="ctr"/>
          <a:lstStyle/>
          <a:p>
            <a:endParaRPr lang="en-US" sz="1050" dirty="0"/>
          </a:p>
        </p:txBody>
      </p:sp>
      <p:grpSp>
        <p:nvGrpSpPr>
          <p:cNvPr id="9" name="Group 8">
            <a:extLst>
              <a:ext uri="{FF2B5EF4-FFF2-40B4-BE49-F238E27FC236}">
                <a16:creationId xmlns:a16="http://schemas.microsoft.com/office/drawing/2014/main" xmlns="" id="{E2DA9966-CBD4-4868-B40B-DC996ABAE5A2}"/>
              </a:ext>
            </a:extLst>
          </p:cNvPr>
          <p:cNvGrpSpPr/>
          <p:nvPr/>
        </p:nvGrpSpPr>
        <p:grpSpPr>
          <a:xfrm>
            <a:off x="-212093" y="-95250"/>
            <a:ext cx="9356093" cy="5143501"/>
            <a:chOff x="-212093" y="-95250"/>
            <a:chExt cx="9356093" cy="5143501"/>
          </a:xfrm>
        </p:grpSpPr>
        <p:grpSp>
          <p:nvGrpSpPr>
            <p:cNvPr id="8" name="Group 7">
              <a:extLst>
                <a:ext uri="{FF2B5EF4-FFF2-40B4-BE49-F238E27FC236}">
                  <a16:creationId xmlns:a16="http://schemas.microsoft.com/office/drawing/2014/main" xmlns="" id="{F339CA19-E508-493A-900F-2D899326BC08}"/>
                </a:ext>
              </a:extLst>
            </p:cNvPr>
            <p:cNvGrpSpPr/>
            <p:nvPr/>
          </p:nvGrpSpPr>
          <p:grpSpPr>
            <a:xfrm>
              <a:off x="-212093" y="-95250"/>
              <a:ext cx="9356093" cy="5143501"/>
              <a:chOff x="-199802" y="0"/>
              <a:chExt cx="9356093" cy="5143501"/>
            </a:xfrm>
          </p:grpSpPr>
          <p:pic>
            <p:nvPicPr>
              <p:cNvPr id="7" name="Picture 6">
                <a:extLst>
                  <a:ext uri="{FF2B5EF4-FFF2-40B4-BE49-F238E27FC236}">
                    <a16:creationId xmlns:a16="http://schemas.microsoft.com/office/drawing/2014/main" xmlns="" id="{38704792-229F-4C38-9CD2-125D4CADEFE1}"/>
                  </a:ext>
                </a:extLst>
              </p:cNvPr>
              <p:cNvPicPr>
                <a:picLocks noChangeAspect="1"/>
              </p:cNvPicPr>
              <p:nvPr/>
            </p:nvPicPr>
            <p:blipFill>
              <a:blip r:embed="rId2"/>
              <a:stretch>
                <a:fillRect/>
              </a:stretch>
            </p:blipFill>
            <p:spPr>
              <a:xfrm>
                <a:off x="88491" y="133351"/>
                <a:ext cx="9067800" cy="5010150"/>
              </a:xfrm>
              <a:prstGeom prst="rect">
                <a:avLst/>
              </a:prstGeom>
              <a:solidFill>
                <a:schemeClr val="bg1"/>
              </a:solidFill>
            </p:spPr>
          </p:pic>
          <p:grpSp>
            <p:nvGrpSpPr>
              <p:cNvPr id="6" name="Group 5">
                <a:extLst>
                  <a:ext uri="{FF2B5EF4-FFF2-40B4-BE49-F238E27FC236}">
                    <a16:creationId xmlns:a16="http://schemas.microsoft.com/office/drawing/2014/main" xmlns="" id="{C6A02E5C-F3F4-4EA9-9FEC-CBBF613F0BFE}"/>
                  </a:ext>
                </a:extLst>
              </p:cNvPr>
              <p:cNvGrpSpPr/>
              <p:nvPr/>
            </p:nvGrpSpPr>
            <p:grpSpPr>
              <a:xfrm>
                <a:off x="-199802" y="0"/>
                <a:ext cx="9065302" cy="4629150"/>
                <a:chOff x="-199802" y="0"/>
                <a:chExt cx="9065302" cy="4600260"/>
              </a:xfrm>
            </p:grpSpPr>
            <p:sp>
              <p:nvSpPr>
                <p:cNvPr id="41987" name="Text Box 3"/>
                <p:cNvSpPr txBox="1">
                  <a:spLocks noChangeArrowheads="1"/>
                </p:cNvSpPr>
                <p:nvPr/>
              </p:nvSpPr>
              <p:spPr bwMode="auto">
                <a:xfrm>
                  <a:off x="228600" y="0"/>
                  <a:ext cx="8322712" cy="3087768"/>
                </a:xfrm>
                <a:prstGeom prst="rect">
                  <a:avLst/>
                </a:prstGeom>
                <a:noFill/>
                <a:ln w="9525">
                  <a:noFill/>
                  <a:miter lim="800000"/>
                  <a:headEnd/>
                  <a:tailEnd/>
                </a:ln>
              </p:spPr>
              <p:txBody>
                <a:bodyPr wrap="square">
                  <a:spAutoFit/>
                </a:bodyPr>
                <a:lstStyle/>
                <a:p>
                  <a:r>
                    <a:rPr lang="en-US" altLang="en-US" sz="1800" dirty="0">
                      <a:solidFill>
                        <a:srgbClr val="A50021"/>
                      </a:solidFill>
                    </a:rPr>
                    <a:t>      Bill Employee                        Boiler Operator                             W0000000</a:t>
                  </a:r>
                  <a:endParaRPr lang="en-US" altLang="en-US" sz="1050" dirty="0">
                    <a:solidFill>
                      <a:srgbClr val="A50021"/>
                    </a:solidFill>
                  </a:endParaRPr>
                </a:p>
                <a:p>
                  <a:endParaRPr lang="en-US" altLang="en-US" sz="1050" dirty="0">
                    <a:solidFill>
                      <a:srgbClr val="A50021"/>
                    </a:solidFill>
                  </a:endParaRPr>
                </a:p>
                <a:p>
                  <a:endParaRPr lang="en-US" altLang="en-US" sz="1050" dirty="0">
                    <a:solidFill>
                      <a:srgbClr val="C00000"/>
                    </a:solidFill>
                  </a:endParaRPr>
                </a:p>
                <a:p>
                  <a:endParaRPr lang="en-US" altLang="en-US" sz="1050" dirty="0">
                    <a:solidFill>
                      <a:srgbClr val="C00000"/>
                    </a:solidFill>
                  </a:endParaRPr>
                </a:p>
                <a:p>
                  <a:endParaRPr lang="en-US" altLang="en-US" sz="1050" dirty="0">
                    <a:solidFill>
                      <a:srgbClr val="C00000"/>
                    </a:solidFill>
                  </a:endParaRPr>
                </a:p>
                <a:p>
                  <a:r>
                    <a:rPr lang="en-US" altLang="en-US" sz="1050" b="1" dirty="0">
                      <a:solidFill>
                        <a:srgbClr val="C00000"/>
                      </a:solidFill>
                    </a:rPr>
                    <a:t> </a:t>
                  </a:r>
                  <a:endParaRPr lang="en-US" altLang="en-US" sz="1050" dirty="0">
                    <a:solidFill>
                      <a:srgbClr val="C00000"/>
                    </a:solidFill>
                  </a:endParaRPr>
                </a:p>
                <a:p>
                  <a:r>
                    <a:rPr lang="en-US" altLang="en-US" sz="1050" dirty="0">
                      <a:solidFill>
                        <a:srgbClr val="C00000"/>
                      </a:solidFill>
                    </a:rPr>
                    <a:t> </a:t>
                  </a:r>
                  <a:endParaRPr lang="en-US" altLang="en-US" sz="600" dirty="0">
                    <a:solidFill>
                      <a:srgbClr val="C00000"/>
                    </a:solidFill>
                  </a:endParaRPr>
                </a:p>
                <a:p>
                  <a:r>
                    <a:rPr lang="en-US" altLang="en-US" sz="1050" b="1" dirty="0">
                      <a:solidFill>
                        <a:srgbClr val="C00000"/>
                      </a:solidFill>
                    </a:rPr>
                    <a:t> </a:t>
                  </a:r>
                  <a:endParaRPr lang="en-US" altLang="en-US" sz="1050" dirty="0">
                    <a:solidFill>
                      <a:srgbClr val="C00000"/>
                    </a:solidFill>
                  </a:endParaRPr>
                </a:p>
                <a:p>
                  <a:endParaRPr lang="en-US" altLang="en-US" sz="1050" dirty="0">
                    <a:solidFill>
                      <a:srgbClr val="C00000"/>
                    </a:solidFill>
                  </a:endParaRPr>
                </a:p>
                <a:p>
                  <a:endParaRPr lang="en-US" altLang="en-US" sz="1050" dirty="0">
                    <a:solidFill>
                      <a:srgbClr val="C00000"/>
                    </a:solidFill>
                  </a:endParaRPr>
                </a:p>
                <a:p>
                  <a:endParaRPr lang="en-US" altLang="en-US" sz="600" dirty="0">
                    <a:solidFill>
                      <a:srgbClr val="C00000"/>
                    </a:solidFill>
                  </a:endParaRPr>
                </a:p>
                <a:p>
                  <a:r>
                    <a:rPr lang="en-US" altLang="en-US" sz="1350" dirty="0">
                      <a:solidFill>
                        <a:srgbClr val="C00000"/>
                      </a:solidFill>
                    </a:rPr>
                    <a:t>                                                                                                                </a:t>
                  </a:r>
                </a:p>
                <a:p>
                  <a:r>
                    <a:rPr lang="en-US" altLang="en-US" sz="1350" dirty="0">
                      <a:solidFill>
                        <a:srgbClr val="C00000"/>
                      </a:solidFill>
                    </a:rPr>
                    <a:t> </a:t>
                  </a:r>
                </a:p>
                <a:p>
                  <a:pPr>
                    <a:lnSpc>
                      <a:spcPct val="90000"/>
                    </a:lnSpc>
                  </a:pPr>
                  <a:endParaRPr lang="en-US" altLang="en-US" sz="1350" dirty="0">
                    <a:solidFill>
                      <a:srgbClr val="C00000"/>
                    </a:solidFill>
                  </a:endParaRPr>
                </a:p>
                <a:p>
                  <a:endParaRPr lang="en-US" altLang="en-US" sz="1000" dirty="0">
                    <a:solidFill>
                      <a:srgbClr val="C00000"/>
                    </a:solidFill>
                  </a:endParaRPr>
                </a:p>
                <a:p>
                  <a:r>
                    <a:rPr lang="en-US" altLang="en-US" sz="1350" dirty="0">
                      <a:solidFill>
                        <a:srgbClr val="C00000"/>
                      </a:solidFill>
                    </a:rPr>
                    <a:t>                                     </a:t>
                  </a:r>
                </a:p>
                <a:p>
                  <a:r>
                    <a:rPr lang="en-US" altLang="en-US" sz="1350" dirty="0">
                      <a:solidFill>
                        <a:srgbClr val="C00000"/>
                      </a:solidFill>
                    </a:rPr>
                    <a:t>                                     </a:t>
                  </a:r>
                  <a:endParaRPr lang="en-US" altLang="en-US" sz="1050" dirty="0">
                    <a:solidFill>
                      <a:srgbClr val="C00000"/>
                    </a:solidFill>
                  </a:endParaRPr>
                </a:p>
              </p:txBody>
            </p:sp>
            <p:sp>
              <p:nvSpPr>
                <p:cNvPr id="4" name="Rectangle 3">
                  <a:extLst>
                    <a:ext uri="{FF2B5EF4-FFF2-40B4-BE49-F238E27FC236}">
                      <a16:creationId xmlns:a16="http://schemas.microsoft.com/office/drawing/2014/main" xmlns="" id="{64B2E8E3-8C03-4A6F-AE67-7E300393B8BD}"/>
                    </a:ext>
                  </a:extLst>
                </p:cNvPr>
                <p:cNvSpPr/>
                <p:nvPr/>
              </p:nvSpPr>
              <p:spPr>
                <a:xfrm>
                  <a:off x="1676400" y="3865565"/>
                  <a:ext cx="2430474" cy="307777"/>
                </a:xfrm>
                <a:prstGeom prst="rect">
                  <a:avLst/>
                </a:prstGeom>
              </p:spPr>
              <p:txBody>
                <a:bodyPr wrap="none">
                  <a:spAutoFit/>
                </a:bodyPr>
                <a:lstStyle/>
                <a:p>
                  <a:r>
                    <a:rPr lang="en-US" altLang="en-US" dirty="0">
                      <a:solidFill>
                        <a:srgbClr val="A50021"/>
                      </a:solidFill>
                    </a:rPr>
                    <a:t>Feb. 8, 2017 </a:t>
                  </a:r>
                  <a:r>
                    <a:rPr lang="en-US" altLang="en-US" dirty="0">
                      <a:solidFill>
                        <a:srgbClr val="C00000"/>
                      </a:solidFill>
                    </a:rPr>
                    <a:t>                        </a:t>
                  </a:r>
                </a:p>
              </p:txBody>
            </p:sp>
            <p:sp>
              <p:nvSpPr>
                <p:cNvPr id="11" name="Rectangle 10">
                  <a:extLst>
                    <a:ext uri="{FF2B5EF4-FFF2-40B4-BE49-F238E27FC236}">
                      <a16:creationId xmlns:a16="http://schemas.microsoft.com/office/drawing/2014/main" xmlns="" id="{DB935AB9-F157-4462-9DB8-A331904597D8}"/>
                    </a:ext>
                  </a:extLst>
                </p:cNvPr>
                <p:cNvSpPr/>
                <p:nvPr/>
              </p:nvSpPr>
              <p:spPr>
                <a:xfrm>
                  <a:off x="1676400" y="4292483"/>
                  <a:ext cx="593432" cy="307777"/>
                </a:xfrm>
                <a:prstGeom prst="rect">
                  <a:avLst/>
                </a:prstGeom>
              </p:spPr>
              <p:txBody>
                <a:bodyPr wrap="none">
                  <a:spAutoFit/>
                </a:bodyPr>
                <a:lstStyle/>
                <a:p>
                  <a:r>
                    <a:rPr lang="en-US" altLang="en-US" dirty="0">
                      <a:solidFill>
                        <a:srgbClr val="A50021"/>
                      </a:solidFill>
                    </a:rPr>
                    <a:t>MDH</a:t>
                  </a:r>
                </a:p>
              </p:txBody>
            </p:sp>
            <p:sp>
              <p:nvSpPr>
                <p:cNvPr id="5" name="Rectangle 4">
                  <a:extLst>
                    <a:ext uri="{FF2B5EF4-FFF2-40B4-BE49-F238E27FC236}">
                      <a16:creationId xmlns:a16="http://schemas.microsoft.com/office/drawing/2014/main" xmlns="" id="{357278A9-034A-44BB-B72C-BF7D6FB25580}"/>
                    </a:ext>
                  </a:extLst>
                </p:cNvPr>
                <p:cNvSpPr/>
                <p:nvPr/>
              </p:nvSpPr>
              <p:spPr>
                <a:xfrm>
                  <a:off x="228600" y="1047750"/>
                  <a:ext cx="304892" cy="307777"/>
                </a:xfrm>
                <a:prstGeom prst="rect">
                  <a:avLst/>
                </a:prstGeom>
              </p:spPr>
              <p:txBody>
                <a:bodyPr wrap="none">
                  <a:spAutoFit/>
                </a:bodyPr>
                <a:lstStyle/>
                <a:p>
                  <a:r>
                    <a:rPr lang="en-US" altLang="en-US" b="1" dirty="0">
                      <a:solidFill>
                        <a:srgbClr val="C00000"/>
                      </a:solidFill>
                    </a:rPr>
                    <a:t>X</a:t>
                  </a:r>
                  <a:endParaRPr lang="en-US" altLang="en-US" sz="1800" dirty="0">
                    <a:solidFill>
                      <a:srgbClr val="C00000"/>
                    </a:solidFill>
                  </a:endParaRPr>
                </a:p>
              </p:txBody>
            </p:sp>
            <p:sp>
              <p:nvSpPr>
                <p:cNvPr id="13" name="Text Box 5">
                  <a:extLst>
                    <a:ext uri="{FF2B5EF4-FFF2-40B4-BE49-F238E27FC236}">
                      <a16:creationId xmlns:a16="http://schemas.microsoft.com/office/drawing/2014/main" xmlns="" id="{9645647D-F6CD-4B18-895B-72E32A1118DC}"/>
                    </a:ext>
                  </a:extLst>
                </p:cNvPr>
                <p:cNvSpPr txBox="1">
                  <a:spLocks noChangeArrowheads="1"/>
                </p:cNvSpPr>
                <p:nvPr/>
              </p:nvSpPr>
              <p:spPr bwMode="auto">
                <a:xfrm>
                  <a:off x="-199802" y="1782136"/>
                  <a:ext cx="9065302" cy="1715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0FF99"/>
                    </a:buClr>
                    <a:buSzPct val="75000"/>
                    <a:buFont typeface="Monotype Sorts" pitchFamily="2" charset="2"/>
                    <a:buChar char="u"/>
                    <a:defRPr kumimoji="1" sz="3200" b="1">
                      <a:solidFill>
                        <a:srgbClr val="FFFF99"/>
                      </a:solidFill>
                      <a:latin typeface="Americana BT" pitchFamily="18" charset="0"/>
                    </a:defRPr>
                  </a:lvl1pPr>
                  <a:lvl2pPr marL="742950" indent="-285750">
                    <a:spcBef>
                      <a:spcPct val="20000"/>
                    </a:spcBef>
                    <a:buClr>
                      <a:srgbClr val="FFCC66"/>
                    </a:buClr>
                    <a:buSzPct val="90000"/>
                    <a:buFont typeface="Monotype Sorts" pitchFamily="2" charset="2"/>
                    <a:buChar char="2"/>
                    <a:defRPr kumimoji="1" sz="2800" b="1">
                      <a:solidFill>
                        <a:schemeClr val="tx2"/>
                      </a:solidFill>
                      <a:latin typeface="Americana BT" pitchFamily="18" charset="0"/>
                    </a:defRPr>
                  </a:lvl2pPr>
                  <a:lvl3pPr marL="1143000" indent="-228600">
                    <a:spcBef>
                      <a:spcPct val="20000"/>
                    </a:spcBef>
                    <a:buClr>
                      <a:srgbClr val="66FF99"/>
                    </a:buClr>
                    <a:buSzPct val="60000"/>
                    <a:buFont typeface="Monotype Sorts" pitchFamily="2" charset="2"/>
                    <a:buChar char="ä"/>
                    <a:defRPr kumimoji="1" sz="2400" b="1">
                      <a:solidFill>
                        <a:srgbClr val="FFCCCC"/>
                      </a:solidFill>
                      <a:latin typeface="Americana BT" pitchFamily="18" charset="0"/>
                    </a:defRPr>
                  </a:lvl3pPr>
                  <a:lvl4pPr marL="1600200" indent="-228600">
                    <a:spcBef>
                      <a:spcPct val="20000"/>
                    </a:spcBef>
                    <a:buChar char="–"/>
                    <a:defRPr kumimoji="1" sz="2000" b="1">
                      <a:solidFill>
                        <a:srgbClr val="FFFF99"/>
                      </a:solidFill>
                      <a:latin typeface="Americana BT" pitchFamily="18" charset="0"/>
                    </a:defRPr>
                  </a:lvl4pPr>
                  <a:lvl5pPr marL="2057400" indent="-228600">
                    <a:spcBef>
                      <a:spcPct val="20000"/>
                    </a:spcBef>
                    <a:buClr>
                      <a:schemeClr val="folHlink"/>
                    </a:buClr>
                    <a:buSzPct val="50000"/>
                    <a:buFont typeface="Monotype Sorts" pitchFamily="2" charset="2"/>
                    <a:buChar char="n"/>
                    <a:defRPr kumimoji="1" sz="2000" b="1">
                      <a:solidFill>
                        <a:srgbClr val="FFFF99"/>
                      </a:solidFill>
                      <a:latin typeface="Americana BT" pitchFamily="18"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99"/>
                      </a:solidFill>
                      <a:latin typeface="Americana BT" pitchFamily="18"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99"/>
                      </a:solidFill>
                      <a:latin typeface="Americana BT" pitchFamily="18"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99"/>
                      </a:solidFill>
                      <a:latin typeface="Americana BT" pitchFamily="18"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99"/>
                      </a:solidFill>
                      <a:latin typeface="Americana BT" pitchFamily="18" charset="0"/>
                    </a:defRPr>
                  </a:lvl9pPr>
                </a:lstStyle>
                <a:p>
                  <a:pPr>
                    <a:spcBef>
                      <a:spcPct val="0"/>
                    </a:spcBef>
                    <a:buClrTx/>
                    <a:buSzTx/>
                    <a:buFontTx/>
                    <a:buNone/>
                  </a:pPr>
                  <a:r>
                    <a:rPr kumimoji="0" lang="en-US" altLang="en-US" sz="1800" b="0" dirty="0">
                      <a:solidFill>
                        <a:srgbClr val="FF0000"/>
                      </a:solidFill>
                      <a:latin typeface="Times New Roman" panose="02020603050405020304" pitchFamily="18" charset="0"/>
                    </a:rPr>
                    <a:t>                                                                                                         </a:t>
                  </a:r>
                  <a:r>
                    <a:rPr kumimoji="0" lang="en-US" altLang="en-US" sz="1800" b="0" dirty="0">
                      <a:solidFill>
                        <a:srgbClr val="A50021"/>
                      </a:solidFill>
                      <a:latin typeface="Times New Roman" panose="02020603050405020304" pitchFamily="18" charset="0"/>
                    </a:rPr>
                    <a:t>February 6, 2015</a:t>
                  </a:r>
                </a:p>
                <a:p>
                  <a:pPr>
                    <a:spcBef>
                      <a:spcPct val="0"/>
                    </a:spcBef>
                    <a:buClrTx/>
                    <a:buSzTx/>
                    <a:buFontTx/>
                    <a:buNone/>
                  </a:pPr>
                  <a:r>
                    <a:rPr kumimoji="0" lang="en-US" altLang="en-US" sz="1800" b="0" dirty="0">
                      <a:solidFill>
                        <a:srgbClr val="A50021"/>
                      </a:solidFill>
                      <a:latin typeface="Times New Roman" panose="02020603050405020304" pitchFamily="18" charset="0"/>
                    </a:rPr>
                    <a:t>                                                                                                              February 7, 2015</a:t>
                  </a:r>
                </a:p>
                <a:p>
                  <a:pPr>
                    <a:lnSpc>
                      <a:spcPct val="90000"/>
                    </a:lnSpc>
                    <a:spcBef>
                      <a:spcPct val="0"/>
                    </a:spcBef>
                    <a:buClrTx/>
                    <a:buSzTx/>
                    <a:buFontTx/>
                    <a:buNone/>
                  </a:pPr>
                  <a:endParaRPr kumimoji="0" lang="en-US" altLang="en-US" sz="1800" b="0" dirty="0">
                    <a:solidFill>
                      <a:srgbClr val="FF0000"/>
                    </a:solidFill>
                    <a:latin typeface="Times New Roman" panose="02020603050405020304" pitchFamily="18" charset="0"/>
                  </a:endParaRPr>
                </a:p>
                <a:p>
                  <a:pPr>
                    <a:spcBef>
                      <a:spcPct val="0"/>
                    </a:spcBef>
                    <a:buClrTx/>
                    <a:buSzTx/>
                    <a:buFontTx/>
                    <a:buNone/>
                  </a:pPr>
                  <a:r>
                    <a:rPr kumimoji="0" lang="en-US" altLang="en-US" sz="1800" b="0" dirty="0">
                      <a:solidFill>
                        <a:srgbClr val="FF0000"/>
                      </a:solidFill>
                      <a:latin typeface="Times New Roman" panose="02020603050405020304" pitchFamily="18" charset="0"/>
                    </a:rPr>
                    <a:t>            </a:t>
                  </a:r>
                  <a:r>
                    <a:rPr kumimoji="0" lang="en-US" altLang="en-US" sz="1800" b="0" dirty="0">
                      <a:solidFill>
                        <a:srgbClr val="A50021"/>
                      </a:solidFill>
                      <a:latin typeface="Times New Roman" panose="02020603050405020304" pitchFamily="18" charset="0"/>
                    </a:rPr>
                    <a:t>Did not report for duty until 9:15 AM.  Employee’s duty hours are 8:30 AM to 5:00 PM.</a:t>
                  </a:r>
                </a:p>
                <a:p>
                  <a:pPr>
                    <a:spcBef>
                      <a:spcPct val="0"/>
                    </a:spcBef>
                    <a:buClrTx/>
                    <a:buSzTx/>
                    <a:buFontTx/>
                    <a:buNone/>
                  </a:pPr>
                  <a:endParaRPr kumimoji="0" lang="en-US" altLang="en-US" sz="1800" b="0" dirty="0">
                    <a:solidFill>
                      <a:srgbClr val="FF0000"/>
                    </a:solidFill>
                    <a:latin typeface="Times New Roman" panose="02020603050405020304" pitchFamily="18" charset="0"/>
                  </a:endParaRPr>
                </a:p>
                <a:p>
                  <a:pPr>
                    <a:spcBef>
                      <a:spcPct val="0"/>
                    </a:spcBef>
                    <a:buClrTx/>
                    <a:buSzTx/>
                    <a:buFontTx/>
                    <a:buNone/>
                  </a:pPr>
                  <a:r>
                    <a:rPr kumimoji="0" lang="en-US" altLang="en-US" sz="1800" b="0" dirty="0">
                      <a:solidFill>
                        <a:srgbClr val="FF0000"/>
                      </a:solidFill>
                      <a:latin typeface="Times New Roman" panose="02020603050405020304" pitchFamily="18" charset="0"/>
                    </a:rPr>
                    <a:t>       </a:t>
                  </a:r>
                  <a:r>
                    <a:rPr kumimoji="0" lang="en-US" altLang="en-US" sz="1800" b="0" dirty="0">
                      <a:solidFill>
                        <a:srgbClr val="A50021"/>
                      </a:solidFill>
                      <a:latin typeface="Times New Roman" panose="02020603050405020304" pitchFamily="18" charset="0"/>
                    </a:rPr>
                    <a:t>                       </a:t>
                  </a:r>
                  <a:r>
                    <a:rPr kumimoji="0" lang="en-US" altLang="en-US" sz="1800" b="0" dirty="0">
                      <a:solidFill>
                        <a:srgbClr val="FF0000"/>
                      </a:solidFill>
                      <a:latin typeface="Times New Roman" panose="02020603050405020304" pitchFamily="18" charset="0"/>
                    </a:rPr>
                    <a:t>                                     </a:t>
                  </a:r>
                  <a:endParaRPr kumimoji="0" lang="en-US" altLang="en-US" sz="2000" b="0" dirty="0">
                    <a:solidFill>
                      <a:srgbClr val="FF0000"/>
                    </a:solidFill>
                    <a:latin typeface="Times New Roman" panose="02020603050405020304" pitchFamily="18" charset="0"/>
                  </a:endParaRPr>
                </a:p>
              </p:txBody>
            </p:sp>
          </p:grpSp>
        </p:grpSp>
        <p:sp>
          <p:nvSpPr>
            <p:cNvPr id="12" name="Rectangle 11">
              <a:extLst>
                <a:ext uri="{FF2B5EF4-FFF2-40B4-BE49-F238E27FC236}">
                  <a16:creationId xmlns:a16="http://schemas.microsoft.com/office/drawing/2014/main" xmlns="" id="{482D8FCE-C2A3-4E51-BB1F-CE2D4B44C766}"/>
                </a:ext>
              </a:extLst>
            </p:cNvPr>
            <p:cNvSpPr/>
            <p:nvPr/>
          </p:nvSpPr>
          <p:spPr>
            <a:xfrm>
              <a:off x="228600" y="3470503"/>
              <a:ext cx="8010526" cy="307777"/>
            </a:xfrm>
            <a:prstGeom prst="rect">
              <a:avLst/>
            </a:prstGeom>
          </p:spPr>
          <p:txBody>
            <a:bodyPr wrap="none">
              <a:spAutoFit/>
            </a:bodyPr>
            <a:lstStyle/>
            <a:p>
              <a:r>
                <a:rPr lang="en-US" altLang="en-US" dirty="0">
                  <a:solidFill>
                    <a:srgbClr val="C00000"/>
                  </a:solidFill>
                </a:rPr>
                <a:t>Policy on Employees’ Timely Reporting of Unexpected Absences (“AWOL Policy”) DHMH 02.09.01</a:t>
              </a:r>
            </a:p>
          </p:txBody>
        </p:sp>
      </p:grpSp>
    </p:spTree>
    <p:extLst>
      <p:ext uri="{BB962C8B-B14F-4D97-AF65-F5344CB8AC3E}">
        <p14:creationId xmlns:p14="http://schemas.microsoft.com/office/powerpoint/2010/main" xmlns="" val="804374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hape 70">
            <a:extLst>
              <a:ext uri="{FF2B5EF4-FFF2-40B4-BE49-F238E27FC236}">
                <a16:creationId xmlns:a16="http://schemas.microsoft.com/office/drawing/2014/main" xmlns="" id="{6038A1F2-4308-4D3E-B8D9-1A75BD864FEF}"/>
              </a:ext>
            </a:extLst>
          </p:cNvPr>
          <p:cNvCxnSpPr>
            <a:cxnSpLocks/>
          </p:cNvCxnSpPr>
          <p:nvPr/>
        </p:nvCxnSpPr>
        <p:spPr>
          <a:xfrm>
            <a:off x="3640394" y="742950"/>
            <a:ext cx="5486400" cy="0"/>
          </a:xfrm>
          <a:prstGeom prst="straightConnector1">
            <a:avLst/>
          </a:prstGeom>
          <a:noFill/>
          <a:ln w="28575" cap="flat" cmpd="sng">
            <a:solidFill>
              <a:srgbClr val="980000"/>
            </a:solidFill>
            <a:prstDash val="solid"/>
            <a:round/>
            <a:headEnd type="none" w="lg" len="lg"/>
            <a:tailEnd type="none" w="lg" len="lg"/>
          </a:ln>
        </p:spPr>
      </p:cxnSp>
      <p:sp>
        <p:nvSpPr>
          <p:cNvPr id="7" name="Rectangle 2">
            <a:extLst>
              <a:ext uri="{FF2B5EF4-FFF2-40B4-BE49-F238E27FC236}">
                <a16:creationId xmlns:a16="http://schemas.microsoft.com/office/drawing/2014/main" xmlns="" id="{B5C288DE-B6B6-4E44-A655-278DC50AB2D2}"/>
              </a:ext>
            </a:extLst>
          </p:cNvPr>
          <p:cNvSpPr txBox="1">
            <a:spLocks noChangeArrowheads="1"/>
          </p:cNvSpPr>
          <p:nvPr/>
        </p:nvSpPr>
        <p:spPr>
          <a:xfrm>
            <a:off x="1143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PROGRESSIVE DISCIPLINE</a:t>
            </a:r>
          </a:p>
        </p:txBody>
      </p:sp>
      <p:pic>
        <p:nvPicPr>
          <p:cNvPr id="5" name="Picture 4">
            <a:extLst>
              <a:ext uri="{FF2B5EF4-FFF2-40B4-BE49-F238E27FC236}">
                <a16:creationId xmlns:a16="http://schemas.microsoft.com/office/drawing/2014/main" xmlns="" id="{0BACD4F5-E73C-4E49-B500-2AFDCE4E9987}"/>
              </a:ext>
            </a:extLst>
          </p:cNvPr>
          <p:cNvPicPr>
            <a:picLocks noChangeAspect="1"/>
          </p:cNvPicPr>
          <p:nvPr/>
        </p:nvPicPr>
        <p:blipFill rotWithShape="1">
          <a:blip r:embed="rId2"/>
          <a:srcRect t="20815" b="23912"/>
          <a:stretch/>
        </p:blipFill>
        <p:spPr>
          <a:xfrm>
            <a:off x="0" y="671038"/>
            <a:ext cx="9156291" cy="289562"/>
          </a:xfrm>
          <a:prstGeom prst="rect">
            <a:avLst/>
          </a:prstGeom>
        </p:spPr>
      </p:pic>
      <p:pic>
        <p:nvPicPr>
          <p:cNvPr id="8" name="Picture 7">
            <a:extLst>
              <a:ext uri="{FF2B5EF4-FFF2-40B4-BE49-F238E27FC236}">
                <a16:creationId xmlns:a16="http://schemas.microsoft.com/office/drawing/2014/main" xmlns="" id="{05BDEB19-CE60-414E-ADB1-0579D1B664DD}"/>
              </a:ext>
            </a:extLst>
          </p:cNvPr>
          <p:cNvPicPr>
            <a:picLocks noChangeAspect="1"/>
          </p:cNvPicPr>
          <p:nvPr/>
        </p:nvPicPr>
        <p:blipFill>
          <a:blip r:embed="rId3"/>
          <a:stretch>
            <a:fillRect/>
          </a:stretch>
        </p:blipFill>
        <p:spPr>
          <a:xfrm>
            <a:off x="997174" y="1276350"/>
            <a:ext cx="6622826" cy="3581400"/>
          </a:xfrm>
          <a:prstGeom prst="rect">
            <a:avLst/>
          </a:prstGeom>
        </p:spPr>
      </p:pic>
    </p:spTree>
    <p:extLst>
      <p:ext uri="{BB962C8B-B14F-4D97-AF65-F5344CB8AC3E}">
        <p14:creationId xmlns:p14="http://schemas.microsoft.com/office/powerpoint/2010/main" xmlns="" val="2670153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8704792-229F-4C38-9CD2-125D4CADEFE1}"/>
              </a:ext>
            </a:extLst>
          </p:cNvPr>
          <p:cNvPicPr>
            <a:picLocks noChangeAspect="1"/>
          </p:cNvPicPr>
          <p:nvPr/>
        </p:nvPicPr>
        <p:blipFill>
          <a:blip r:embed="rId2"/>
          <a:stretch>
            <a:fillRect/>
          </a:stretch>
        </p:blipFill>
        <p:spPr>
          <a:xfrm>
            <a:off x="88491" y="133351"/>
            <a:ext cx="9067800" cy="5010150"/>
          </a:xfrm>
          <a:prstGeom prst="rect">
            <a:avLst/>
          </a:prstGeom>
          <a:solidFill>
            <a:schemeClr val="bg1"/>
          </a:solidFill>
        </p:spPr>
      </p:pic>
      <p:sp>
        <p:nvSpPr>
          <p:cNvPr id="41987" name="Text Box 3"/>
          <p:cNvSpPr txBox="1">
            <a:spLocks noChangeArrowheads="1"/>
          </p:cNvSpPr>
          <p:nvPr/>
        </p:nvSpPr>
        <p:spPr bwMode="auto">
          <a:xfrm>
            <a:off x="228600" y="0"/>
            <a:ext cx="8322712" cy="3718710"/>
          </a:xfrm>
          <a:prstGeom prst="rect">
            <a:avLst/>
          </a:prstGeom>
          <a:noFill/>
          <a:ln w="9525">
            <a:noFill/>
            <a:miter lim="800000"/>
            <a:headEnd/>
            <a:tailEnd/>
          </a:ln>
        </p:spPr>
        <p:txBody>
          <a:bodyPr wrap="square">
            <a:spAutoFit/>
          </a:bodyPr>
          <a:lstStyle/>
          <a:p>
            <a:r>
              <a:rPr lang="en-US" altLang="en-US" sz="1800" dirty="0">
                <a:solidFill>
                  <a:srgbClr val="C00000"/>
                </a:solidFill>
              </a:rPr>
              <a:t>      Bill Employee                        Boiler Operator                             W0000000</a:t>
            </a:r>
            <a:endParaRPr lang="en-US" altLang="en-US" sz="1050" dirty="0">
              <a:solidFill>
                <a:srgbClr val="C00000"/>
              </a:solidFill>
            </a:endParaRPr>
          </a:p>
          <a:p>
            <a:endParaRPr lang="en-US" altLang="en-US" sz="1050" dirty="0">
              <a:solidFill>
                <a:srgbClr val="C00000"/>
              </a:solidFill>
            </a:endParaRPr>
          </a:p>
          <a:p>
            <a:endParaRPr lang="en-US" altLang="en-US" sz="1050" dirty="0">
              <a:solidFill>
                <a:srgbClr val="C00000"/>
              </a:solidFill>
            </a:endParaRPr>
          </a:p>
          <a:p>
            <a:endParaRPr lang="en-US" altLang="en-US" sz="1050" dirty="0">
              <a:solidFill>
                <a:srgbClr val="C00000"/>
              </a:solidFill>
            </a:endParaRPr>
          </a:p>
          <a:p>
            <a:endParaRPr lang="en-US" altLang="en-US" sz="1050" dirty="0">
              <a:solidFill>
                <a:srgbClr val="C00000"/>
              </a:solidFill>
            </a:endParaRPr>
          </a:p>
          <a:p>
            <a:r>
              <a:rPr lang="en-US" altLang="en-US" sz="1050" b="1" dirty="0">
                <a:solidFill>
                  <a:srgbClr val="C00000"/>
                </a:solidFill>
              </a:rPr>
              <a:t> </a:t>
            </a:r>
            <a:endParaRPr lang="en-US" altLang="en-US" sz="1050" dirty="0">
              <a:solidFill>
                <a:srgbClr val="C00000"/>
              </a:solidFill>
            </a:endParaRPr>
          </a:p>
          <a:p>
            <a:r>
              <a:rPr lang="en-US" altLang="en-US" sz="1050" dirty="0">
                <a:solidFill>
                  <a:srgbClr val="C00000"/>
                </a:solidFill>
              </a:rPr>
              <a:t> </a:t>
            </a:r>
            <a:endParaRPr lang="en-US" altLang="en-US" sz="600" dirty="0">
              <a:solidFill>
                <a:srgbClr val="C00000"/>
              </a:solidFill>
            </a:endParaRPr>
          </a:p>
          <a:p>
            <a:r>
              <a:rPr lang="en-US" altLang="en-US" sz="1050" b="1" dirty="0">
                <a:solidFill>
                  <a:srgbClr val="C00000"/>
                </a:solidFill>
              </a:rPr>
              <a:t> </a:t>
            </a:r>
            <a:endParaRPr lang="en-US" altLang="en-US" sz="1200" dirty="0">
              <a:solidFill>
                <a:srgbClr val="C00000"/>
              </a:solidFill>
            </a:endParaRPr>
          </a:p>
          <a:p>
            <a:endParaRPr lang="en-US" altLang="en-US" sz="1050" dirty="0">
              <a:solidFill>
                <a:srgbClr val="C00000"/>
              </a:solidFill>
            </a:endParaRPr>
          </a:p>
          <a:p>
            <a:endParaRPr lang="en-US" altLang="en-US" sz="1050" dirty="0">
              <a:solidFill>
                <a:srgbClr val="C00000"/>
              </a:solidFill>
            </a:endParaRPr>
          </a:p>
          <a:p>
            <a:endParaRPr lang="en-US" altLang="en-US" sz="1050" dirty="0">
              <a:solidFill>
                <a:srgbClr val="C00000"/>
              </a:solidFill>
            </a:endParaRPr>
          </a:p>
          <a:p>
            <a:endParaRPr lang="en-US" altLang="en-US" sz="600" dirty="0">
              <a:solidFill>
                <a:srgbClr val="C00000"/>
              </a:solidFill>
            </a:endParaRPr>
          </a:p>
          <a:p>
            <a:r>
              <a:rPr lang="en-US" altLang="en-US" sz="1350" dirty="0">
                <a:solidFill>
                  <a:srgbClr val="C00000"/>
                </a:solidFill>
              </a:rPr>
              <a:t>                                                                                                                 February 22, 2017</a:t>
            </a:r>
          </a:p>
          <a:p>
            <a:r>
              <a:rPr lang="en-US" altLang="en-US" sz="1350" dirty="0">
                <a:solidFill>
                  <a:srgbClr val="C00000"/>
                </a:solidFill>
              </a:rPr>
              <a:t>                                                                                                                         February 24, 2017</a:t>
            </a:r>
          </a:p>
          <a:p>
            <a:pPr>
              <a:lnSpc>
                <a:spcPct val="90000"/>
              </a:lnSpc>
            </a:pPr>
            <a:endParaRPr lang="en-US" altLang="en-US" sz="1350" dirty="0">
              <a:solidFill>
                <a:srgbClr val="C00000"/>
              </a:solidFill>
            </a:endParaRPr>
          </a:p>
          <a:p>
            <a:endParaRPr lang="en-US" altLang="en-US" sz="1000" dirty="0">
              <a:solidFill>
                <a:srgbClr val="C00000"/>
              </a:solidFill>
            </a:endParaRPr>
          </a:p>
          <a:p>
            <a:r>
              <a:rPr lang="en-US" altLang="en-US" sz="1350" dirty="0">
                <a:solidFill>
                  <a:srgbClr val="C00000"/>
                </a:solidFill>
              </a:rPr>
              <a:t>You reported to work at 9:30 AM.  Your work hours are 8:30 AM to 5:00 PM.  </a:t>
            </a:r>
          </a:p>
          <a:p>
            <a:r>
              <a:rPr lang="en-US" altLang="en-US" sz="1350" dirty="0">
                <a:solidFill>
                  <a:srgbClr val="C00000"/>
                </a:solidFill>
              </a:rPr>
              <a:t>You received a written reprimand for lateness on Feb. 8, 2017.</a:t>
            </a:r>
          </a:p>
          <a:p>
            <a:r>
              <a:rPr lang="en-US" altLang="en-US" sz="1350" dirty="0">
                <a:solidFill>
                  <a:srgbClr val="C00000"/>
                </a:solidFill>
              </a:rPr>
              <a:t>                                     </a:t>
            </a:r>
          </a:p>
          <a:p>
            <a:r>
              <a:rPr lang="en-US" altLang="en-US" sz="1350" dirty="0">
                <a:solidFill>
                  <a:srgbClr val="C00000"/>
                </a:solidFill>
              </a:rPr>
              <a:t>                                     </a:t>
            </a:r>
            <a:endParaRPr lang="en-US" altLang="en-US" sz="1050" dirty="0">
              <a:solidFill>
                <a:srgbClr val="C00000"/>
              </a:solidFill>
            </a:endParaRPr>
          </a:p>
        </p:txBody>
      </p:sp>
      <p:sp>
        <p:nvSpPr>
          <p:cNvPr id="41989" name="Line 5"/>
          <p:cNvSpPr>
            <a:spLocks noChangeShapeType="1"/>
          </p:cNvSpPr>
          <p:nvPr/>
        </p:nvSpPr>
        <p:spPr bwMode="auto">
          <a:xfrm>
            <a:off x="1143000" y="742950"/>
            <a:ext cx="6858000" cy="0"/>
          </a:xfrm>
          <a:prstGeom prst="line">
            <a:avLst/>
          </a:prstGeom>
          <a:noFill/>
          <a:ln w="9525">
            <a:solidFill>
              <a:schemeClr val="tx1"/>
            </a:solidFill>
            <a:round/>
            <a:headEnd/>
            <a:tailEnd/>
          </a:ln>
        </p:spPr>
        <p:txBody>
          <a:bodyPr wrap="none" anchor="ctr"/>
          <a:lstStyle/>
          <a:p>
            <a:endParaRPr lang="en-US" sz="1050" dirty="0"/>
          </a:p>
        </p:txBody>
      </p:sp>
      <p:sp>
        <p:nvSpPr>
          <p:cNvPr id="2" name="Rectangle 1">
            <a:extLst>
              <a:ext uri="{FF2B5EF4-FFF2-40B4-BE49-F238E27FC236}">
                <a16:creationId xmlns:a16="http://schemas.microsoft.com/office/drawing/2014/main" xmlns="" id="{747330A9-7423-444C-B73B-31003F5BF985}"/>
              </a:ext>
            </a:extLst>
          </p:cNvPr>
          <p:cNvSpPr/>
          <p:nvPr/>
        </p:nvSpPr>
        <p:spPr>
          <a:xfrm>
            <a:off x="4876800" y="1276350"/>
            <a:ext cx="3403496" cy="307777"/>
          </a:xfrm>
          <a:prstGeom prst="rect">
            <a:avLst/>
          </a:prstGeom>
        </p:spPr>
        <p:txBody>
          <a:bodyPr wrap="none">
            <a:spAutoFit/>
          </a:bodyPr>
          <a:lstStyle/>
          <a:p>
            <a:r>
              <a:rPr lang="en-US" altLang="en-US" b="1" dirty="0">
                <a:solidFill>
                  <a:srgbClr val="C00000"/>
                </a:solidFill>
              </a:rPr>
              <a:t>Feb. 25, 2017                    Feb. 25, 2017</a:t>
            </a:r>
            <a:endParaRPr lang="en-US" dirty="0"/>
          </a:p>
        </p:txBody>
      </p:sp>
      <p:sp>
        <p:nvSpPr>
          <p:cNvPr id="3" name="Rectangle 2">
            <a:extLst>
              <a:ext uri="{FF2B5EF4-FFF2-40B4-BE49-F238E27FC236}">
                <a16:creationId xmlns:a16="http://schemas.microsoft.com/office/drawing/2014/main" xmlns="" id="{F06286E2-0CDC-4FF7-BDFA-F7E0279983BA}"/>
              </a:ext>
            </a:extLst>
          </p:cNvPr>
          <p:cNvSpPr/>
          <p:nvPr/>
        </p:nvSpPr>
        <p:spPr>
          <a:xfrm>
            <a:off x="3048000" y="1276349"/>
            <a:ext cx="284052" cy="307777"/>
          </a:xfrm>
          <a:prstGeom prst="rect">
            <a:avLst/>
          </a:prstGeom>
        </p:spPr>
        <p:txBody>
          <a:bodyPr wrap="none">
            <a:spAutoFit/>
          </a:bodyPr>
          <a:lstStyle/>
          <a:p>
            <a:r>
              <a:rPr lang="en-US" altLang="en-US" b="1" dirty="0">
                <a:solidFill>
                  <a:srgbClr val="C00000"/>
                </a:solidFill>
              </a:rPr>
              <a:t>1</a:t>
            </a:r>
            <a:endParaRPr lang="en-US" b="1" dirty="0"/>
          </a:p>
        </p:txBody>
      </p:sp>
      <p:sp>
        <p:nvSpPr>
          <p:cNvPr id="4" name="Rectangle 3">
            <a:extLst>
              <a:ext uri="{FF2B5EF4-FFF2-40B4-BE49-F238E27FC236}">
                <a16:creationId xmlns:a16="http://schemas.microsoft.com/office/drawing/2014/main" xmlns="" id="{64B2E8E3-8C03-4A6F-AE67-7E300393B8BD}"/>
              </a:ext>
            </a:extLst>
          </p:cNvPr>
          <p:cNvSpPr/>
          <p:nvPr/>
        </p:nvSpPr>
        <p:spPr>
          <a:xfrm>
            <a:off x="1676400" y="3865565"/>
            <a:ext cx="2529860" cy="307777"/>
          </a:xfrm>
          <a:prstGeom prst="rect">
            <a:avLst/>
          </a:prstGeom>
        </p:spPr>
        <p:txBody>
          <a:bodyPr wrap="none">
            <a:spAutoFit/>
          </a:bodyPr>
          <a:lstStyle/>
          <a:p>
            <a:r>
              <a:rPr lang="en-US" altLang="en-US" dirty="0">
                <a:solidFill>
                  <a:srgbClr val="C00000"/>
                </a:solidFill>
              </a:rPr>
              <a:t>Feb. 24, 2017                         </a:t>
            </a:r>
          </a:p>
        </p:txBody>
      </p:sp>
      <p:sp>
        <p:nvSpPr>
          <p:cNvPr id="11" name="Rectangle 10">
            <a:extLst>
              <a:ext uri="{FF2B5EF4-FFF2-40B4-BE49-F238E27FC236}">
                <a16:creationId xmlns:a16="http://schemas.microsoft.com/office/drawing/2014/main" xmlns="" id="{DB935AB9-F157-4462-9DB8-A331904597D8}"/>
              </a:ext>
            </a:extLst>
          </p:cNvPr>
          <p:cNvSpPr/>
          <p:nvPr/>
        </p:nvSpPr>
        <p:spPr>
          <a:xfrm>
            <a:off x="1676400" y="4292483"/>
            <a:ext cx="593432" cy="307777"/>
          </a:xfrm>
          <a:prstGeom prst="rect">
            <a:avLst/>
          </a:prstGeom>
        </p:spPr>
        <p:txBody>
          <a:bodyPr wrap="none">
            <a:spAutoFit/>
          </a:bodyPr>
          <a:lstStyle/>
          <a:p>
            <a:r>
              <a:rPr lang="en-US" altLang="en-US" dirty="0">
                <a:solidFill>
                  <a:srgbClr val="C00000"/>
                </a:solidFill>
              </a:rPr>
              <a:t>MDH</a:t>
            </a:r>
          </a:p>
        </p:txBody>
      </p:sp>
      <p:sp>
        <p:nvSpPr>
          <p:cNvPr id="12" name="Rectangle 11">
            <a:extLst>
              <a:ext uri="{FF2B5EF4-FFF2-40B4-BE49-F238E27FC236}">
                <a16:creationId xmlns:a16="http://schemas.microsoft.com/office/drawing/2014/main" xmlns="" id="{482D8FCE-C2A3-4E51-BB1F-CE2D4B44C766}"/>
              </a:ext>
            </a:extLst>
          </p:cNvPr>
          <p:cNvSpPr/>
          <p:nvPr/>
        </p:nvSpPr>
        <p:spPr>
          <a:xfrm>
            <a:off x="228600" y="3470503"/>
            <a:ext cx="8060220" cy="307777"/>
          </a:xfrm>
          <a:prstGeom prst="rect">
            <a:avLst/>
          </a:prstGeom>
        </p:spPr>
        <p:txBody>
          <a:bodyPr wrap="none">
            <a:spAutoFit/>
          </a:bodyPr>
          <a:lstStyle/>
          <a:p>
            <a:r>
              <a:rPr lang="en-US" altLang="en-US" dirty="0">
                <a:solidFill>
                  <a:srgbClr val="C00000"/>
                </a:solidFill>
              </a:rPr>
              <a:t>Policy on Employees’ Timely Reporting of Unexpected Absences (“AWOL Policy”) DHMH  02.09.01</a:t>
            </a:r>
          </a:p>
        </p:txBody>
      </p:sp>
      <p:sp>
        <p:nvSpPr>
          <p:cNvPr id="5" name="Rectangle 4">
            <a:extLst>
              <a:ext uri="{FF2B5EF4-FFF2-40B4-BE49-F238E27FC236}">
                <a16:creationId xmlns:a16="http://schemas.microsoft.com/office/drawing/2014/main" xmlns="" id="{BA8E941E-7E36-43CE-AFE0-340D3644E79F}"/>
              </a:ext>
            </a:extLst>
          </p:cNvPr>
          <p:cNvSpPr/>
          <p:nvPr/>
        </p:nvSpPr>
        <p:spPr>
          <a:xfrm>
            <a:off x="228600" y="1292327"/>
            <a:ext cx="314510" cy="307777"/>
          </a:xfrm>
          <a:prstGeom prst="rect">
            <a:avLst/>
          </a:prstGeom>
        </p:spPr>
        <p:txBody>
          <a:bodyPr wrap="none">
            <a:spAutoFit/>
          </a:bodyPr>
          <a:lstStyle/>
          <a:p>
            <a:r>
              <a:rPr lang="en-US" altLang="en-US" b="1" dirty="0">
                <a:solidFill>
                  <a:srgbClr val="A50021"/>
                </a:solidFill>
                <a:latin typeface="Times New Roman" panose="02020603050405020304" pitchFamily="18" charset="0"/>
              </a:rPr>
              <a:t>X</a:t>
            </a:r>
            <a:endParaRPr lang="en-US" b="1" dirty="0"/>
          </a:p>
        </p:txBody>
      </p:sp>
    </p:spTree>
    <p:extLst>
      <p:ext uri="{BB962C8B-B14F-4D97-AF65-F5344CB8AC3E}">
        <p14:creationId xmlns:p14="http://schemas.microsoft.com/office/powerpoint/2010/main" xmlns="" val="3436197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hape 70">
            <a:extLst>
              <a:ext uri="{FF2B5EF4-FFF2-40B4-BE49-F238E27FC236}">
                <a16:creationId xmlns:a16="http://schemas.microsoft.com/office/drawing/2014/main" xmlns="" id="{6038A1F2-4308-4D3E-B8D9-1A75BD864FEF}"/>
              </a:ext>
            </a:extLst>
          </p:cNvPr>
          <p:cNvCxnSpPr>
            <a:cxnSpLocks/>
          </p:cNvCxnSpPr>
          <p:nvPr/>
        </p:nvCxnSpPr>
        <p:spPr>
          <a:xfrm>
            <a:off x="3640394" y="742950"/>
            <a:ext cx="5486400" cy="0"/>
          </a:xfrm>
          <a:prstGeom prst="straightConnector1">
            <a:avLst/>
          </a:prstGeom>
          <a:noFill/>
          <a:ln w="28575" cap="flat" cmpd="sng">
            <a:solidFill>
              <a:srgbClr val="980000"/>
            </a:solidFill>
            <a:prstDash val="solid"/>
            <a:round/>
            <a:headEnd type="none" w="lg" len="lg"/>
            <a:tailEnd type="none" w="lg" len="lg"/>
          </a:ln>
        </p:spPr>
      </p:cxnSp>
      <p:sp>
        <p:nvSpPr>
          <p:cNvPr id="7" name="Rectangle 2">
            <a:extLst>
              <a:ext uri="{FF2B5EF4-FFF2-40B4-BE49-F238E27FC236}">
                <a16:creationId xmlns:a16="http://schemas.microsoft.com/office/drawing/2014/main" xmlns="" id="{B5C288DE-B6B6-4E44-A655-278DC50AB2D2}"/>
              </a:ext>
            </a:extLst>
          </p:cNvPr>
          <p:cNvSpPr txBox="1">
            <a:spLocks noChangeArrowheads="1"/>
          </p:cNvSpPr>
          <p:nvPr/>
        </p:nvSpPr>
        <p:spPr>
          <a:xfrm>
            <a:off x="1143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PROGRESSIVE DISCIPLINE</a:t>
            </a:r>
          </a:p>
        </p:txBody>
      </p:sp>
      <p:pic>
        <p:nvPicPr>
          <p:cNvPr id="5" name="Picture 4">
            <a:extLst>
              <a:ext uri="{FF2B5EF4-FFF2-40B4-BE49-F238E27FC236}">
                <a16:creationId xmlns:a16="http://schemas.microsoft.com/office/drawing/2014/main" xmlns="" id="{0BACD4F5-E73C-4E49-B500-2AFDCE4E9987}"/>
              </a:ext>
            </a:extLst>
          </p:cNvPr>
          <p:cNvPicPr>
            <a:picLocks noChangeAspect="1"/>
          </p:cNvPicPr>
          <p:nvPr/>
        </p:nvPicPr>
        <p:blipFill rotWithShape="1">
          <a:blip r:embed="rId2"/>
          <a:srcRect t="20815" b="23912"/>
          <a:stretch/>
        </p:blipFill>
        <p:spPr>
          <a:xfrm>
            <a:off x="0" y="671038"/>
            <a:ext cx="9156291" cy="289562"/>
          </a:xfrm>
          <a:prstGeom prst="rect">
            <a:avLst/>
          </a:prstGeom>
        </p:spPr>
      </p:pic>
      <p:pic>
        <p:nvPicPr>
          <p:cNvPr id="8" name="Picture 7">
            <a:extLst>
              <a:ext uri="{FF2B5EF4-FFF2-40B4-BE49-F238E27FC236}">
                <a16:creationId xmlns:a16="http://schemas.microsoft.com/office/drawing/2014/main" xmlns="" id="{05BDEB19-CE60-414E-ADB1-0579D1B664DD}"/>
              </a:ext>
            </a:extLst>
          </p:cNvPr>
          <p:cNvPicPr>
            <a:picLocks noChangeAspect="1"/>
          </p:cNvPicPr>
          <p:nvPr/>
        </p:nvPicPr>
        <p:blipFill>
          <a:blip r:embed="rId3"/>
          <a:stretch>
            <a:fillRect/>
          </a:stretch>
        </p:blipFill>
        <p:spPr>
          <a:xfrm>
            <a:off x="997174" y="1276350"/>
            <a:ext cx="6622826" cy="3581400"/>
          </a:xfrm>
          <a:prstGeom prst="rect">
            <a:avLst/>
          </a:prstGeom>
        </p:spPr>
      </p:pic>
    </p:spTree>
    <p:extLst>
      <p:ext uri="{BB962C8B-B14F-4D97-AF65-F5344CB8AC3E}">
        <p14:creationId xmlns:p14="http://schemas.microsoft.com/office/powerpoint/2010/main" xmlns="" val="382851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8704792-229F-4C38-9CD2-125D4CADEFE1}"/>
              </a:ext>
            </a:extLst>
          </p:cNvPr>
          <p:cNvPicPr>
            <a:picLocks noChangeAspect="1"/>
          </p:cNvPicPr>
          <p:nvPr/>
        </p:nvPicPr>
        <p:blipFill>
          <a:blip r:embed="rId2"/>
          <a:stretch>
            <a:fillRect/>
          </a:stretch>
        </p:blipFill>
        <p:spPr>
          <a:xfrm>
            <a:off x="38100" y="133350"/>
            <a:ext cx="9067800" cy="5010150"/>
          </a:xfrm>
          <a:prstGeom prst="rect">
            <a:avLst/>
          </a:prstGeom>
          <a:solidFill>
            <a:schemeClr val="bg1"/>
          </a:solidFill>
        </p:spPr>
      </p:pic>
      <p:sp>
        <p:nvSpPr>
          <p:cNvPr id="41989" name="Line 5"/>
          <p:cNvSpPr>
            <a:spLocks noChangeShapeType="1"/>
          </p:cNvSpPr>
          <p:nvPr/>
        </p:nvSpPr>
        <p:spPr bwMode="auto">
          <a:xfrm>
            <a:off x="1143000" y="742950"/>
            <a:ext cx="6858000" cy="0"/>
          </a:xfrm>
          <a:prstGeom prst="line">
            <a:avLst/>
          </a:prstGeom>
          <a:noFill/>
          <a:ln w="9525">
            <a:solidFill>
              <a:schemeClr val="tx1"/>
            </a:solidFill>
            <a:round/>
            <a:headEnd/>
            <a:tailEnd/>
          </a:ln>
        </p:spPr>
        <p:txBody>
          <a:bodyPr wrap="none" anchor="ctr"/>
          <a:lstStyle/>
          <a:p>
            <a:endParaRPr lang="en-US" sz="1050" dirty="0"/>
          </a:p>
        </p:txBody>
      </p:sp>
      <p:sp>
        <p:nvSpPr>
          <p:cNvPr id="3" name="Rectangle 2">
            <a:extLst>
              <a:ext uri="{FF2B5EF4-FFF2-40B4-BE49-F238E27FC236}">
                <a16:creationId xmlns:a16="http://schemas.microsoft.com/office/drawing/2014/main" xmlns="" id="{F06286E2-0CDC-4FF7-BDFA-F7E0279983BA}"/>
              </a:ext>
            </a:extLst>
          </p:cNvPr>
          <p:cNvSpPr/>
          <p:nvPr/>
        </p:nvSpPr>
        <p:spPr>
          <a:xfrm>
            <a:off x="1295400" y="1130450"/>
            <a:ext cx="284052" cy="307777"/>
          </a:xfrm>
          <a:prstGeom prst="rect">
            <a:avLst/>
          </a:prstGeom>
        </p:spPr>
        <p:txBody>
          <a:bodyPr wrap="none">
            <a:spAutoFit/>
          </a:bodyPr>
          <a:lstStyle/>
          <a:p>
            <a:r>
              <a:rPr lang="en-US" altLang="en-US" b="1" dirty="0">
                <a:solidFill>
                  <a:srgbClr val="C00000"/>
                </a:solidFill>
              </a:rPr>
              <a:t>3</a:t>
            </a:r>
            <a:endParaRPr lang="en-US" b="1" dirty="0"/>
          </a:p>
        </p:txBody>
      </p:sp>
      <p:sp>
        <p:nvSpPr>
          <p:cNvPr id="4" name="Rectangle 3">
            <a:extLst>
              <a:ext uri="{FF2B5EF4-FFF2-40B4-BE49-F238E27FC236}">
                <a16:creationId xmlns:a16="http://schemas.microsoft.com/office/drawing/2014/main" xmlns="" id="{64B2E8E3-8C03-4A6F-AE67-7E300393B8BD}"/>
              </a:ext>
            </a:extLst>
          </p:cNvPr>
          <p:cNvSpPr/>
          <p:nvPr/>
        </p:nvSpPr>
        <p:spPr>
          <a:xfrm>
            <a:off x="1676400" y="3865565"/>
            <a:ext cx="2432076" cy="307777"/>
          </a:xfrm>
          <a:prstGeom prst="rect">
            <a:avLst/>
          </a:prstGeom>
        </p:spPr>
        <p:txBody>
          <a:bodyPr wrap="none">
            <a:spAutoFit/>
          </a:bodyPr>
          <a:lstStyle/>
          <a:p>
            <a:r>
              <a:rPr lang="en-US" altLang="en-US" dirty="0">
                <a:solidFill>
                  <a:srgbClr val="C00000"/>
                </a:solidFill>
              </a:rPr>
              <a:t>April 1, 2017                         </a:t>
            </a:r>
          </a:p>
        </p:txBody>
      </p:sp>
      <p:sp>
        <p:nvSpPr>
          <p:cNvPr id="11" name="Rectangle 10">
            <a:extLst>
              <a:ext uri="{FF2B5EF4-FFF2-40B4-BE49-F238E27FC236}">
                <a16:creationId xmlns:a16="http://schemas.microsoft.com/office/drawing/2014/main" xmlns="" id="{DB935AB9-F157-4462-9DB8-A331904597D8}"/>
              </a:ext>
            </a:extLst>
          </p:cNvPr>
          <p:cNvSpPr/>
          <p:nvPr/>
        </p:nvSpPr>
        <p:spPr>
          <a:xfrm>
            <a:off x="1676400" y="4292483"/>
            <a:ext cx="593432" cy="307777"/>
          </a:xfrm>
          <a:prstGeom prst="rect">
            <a:avLst/>
          </a:prstGeom>
        </p:spPr>
        <p:txBody>
          <a:bodyPr wrap="none">
            <a:spAutoFit/>
          </a:bodyPr>
          <a:lstStyle/>
          <a:p>
            <a:r>
              <a:rPr lang="en-US" altLang="en-US" dirty="0">
                <a:solidFill>
                  <a:srgbClr val="C00000"/>
                </a:solidFill>
              </a:rPr>
              <a:t>MDH</a:t>
            </a:r>
          </a:p>
        </p:txBody>
      </p:sp>
      <p:sp>
        <p:nvSpPr>
          <p:cNvPr id="12" name="Rectangle 11">
            <a:extLst>
              <a:ext uri="{FF2B5EF4-FFF2-40B4-BE49-F238E27FC236}">
                <a16:creationId xmlns:a16="http://schemas.microsoft.com/office/drawing/2014/main" xmlns="" id="{482D8FCE-C2A3-4E51-BB1F-CE2D4B44C766}"/>
              </a:ext>
            </a:extLst>
          </p:cNvPr>
          <p:cNvSpPr/>
          <p:nvPr/>
        </p:nvSpPr>
        <p:spPr>
          <a:xfrm>
            <a:off x="76201" y="3470503"/>
            <a:ext cx="8763000" cy="430887"/>
          </a:xfrm>
          <a:prstGeom prst="rect">
            <a:avLst/>
          </a:prstGeom>
        </p:spPr>
        <p:txBody>
          <a:bodyPr wrap="square">
            <a:spAutoFit/>
          </a:bodyPr>
          <a:lstStyle/>
          <a:p>
            <a:r>
              <a:rPr lang="en-US" altLang="en-US" sz="1100" dirty="0">
                <a:solidFill>
                  <a:srgbClr val="C00000"/>
                </a:solidFill>
              </a:rPr>
              <a:t>COMAR 17.04.05.04 B(1)  Being negligent  in the performance of duties, COMAR 17.04.05.04 B (3) Being guilty  of conduct that has brought or, if publicized, would bring the State into disrepute </a:t>
            </a:r>
          </a:p>
        </p:txBody>
      </p:sp>
      <p:sp>
        <p:nvSpPr>
          <p:cNvPr id="10" name="Text Box 3">
            <a:extLst>
              <a:ext uri="{FF2B5EF4-FFF2-40B4-BE49-F238E27FC236}">
                <a16:creationId xmlns:a16="http://schemas.microsoft.com/office/drawing/2014/main" xmlns="" id="{5C09A179-C8AE-4F48-BD9E-B12CEA80891F}"/>
              </a:ext>
            </a:extLst>
          </p:cNvPr>
          <p:cNvSpPr txBox="1">
            <a:spLocks noChangeArrowheads="1"/>
          </p:cNvSpPr>
          <p:nvPr/>
        </p:nvSpPr>
        <p:spPr bwMode="auto">
          <a:xfrm>
            <a:off x="38100" y="-95250"/>
            <a:ext cx="9372600" cy="3634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0FF99"/>
              </a:buClr>
              <a:buSzPct val="75000"/>
              <a:buFont typeface="Monotype Sorts" pitchFamily="2" charset="2"/>
              <a:buChar char="u"/>
              <a:defRPr kumimoji="1" sz="3200" b="1">
                <a:solidFill>
                  <a:srgbClr val="FFFF99"/>
                </a:solidFill>
                <a:latin typeface="Americana BT" pitchFamily="18" charset="0"/>
              </a:defRPr>
            </a:lvl1pPr>
            <a:lvl2pPr marL="742950" indent="-285750">
              <a:spcBef>
                <a:spcPct val="20000"/>
              </a:spcBef>
              <a:buClr>
                <a:srgbClr val="FFCC66"/>
              </a:buClr>
              <a:buSzPct val="90000"/>
              <a:buFont typeface="Monotype Sorts" pitchFamily="2" charset="2"/>
              <a:buChar char="2"/>
              <a:defRPr kumimoji="1" sz="2800" b="1">
                <a:solidFill>
                  <a:schemeClr val="tx2"/>
                </a:solidFill>
                <a:latin typeface="Americana BT" pitchFamily="18" charset="0"/>
              </a:defRPr>
            </a:lvl2pPr>
            <a:lvl3pPr marL="1143000" indent="-228600">
              <a:spcBef>
                <a:spcPct val="20000"/>
              </a:spcBef>
              <a:buClr>
                <a:srgbClr val="66FF99"/>
              </a:buClr>
              <a:buSzPct val="60000"/>
              <a:buFont typeface="Monotype Sorts" pitchFamily="2" charset="2"/>
              <a:buChar char="ä"/>
              <a:defRPr kumimoji="1" sz="2400" b="1">
                <a:solidFill>
                  <a:srgbClr val="FFCCCC"/>
                </a:solidFill>
                <a:latin typeface="Americana BT" pitchFamily="18" charset="0"/>
              </a:defRPr>
            </a:lvl3pPr>
            <a:lvl4pPr marL="1600200" indent="-228600">
              <a:spcBef>
                <a:spcPct val="20000"/>
              </a:spcBef>
              <a:buChar char="–"/>
              <a:defRPr kumimoji="1" sz="2000" b="1">
                <a:solidFill>
                  <a:srgbClr val="FFFF99"/>
                </a:solidFill>
                <a:latin typeface="Americana BT" pitchFamily="18" charset="0"/>
              </a:defRPr>
            </a:lvl4pPr>
            <a:lvl5pPr marL="2057400" indent="-228600">
              <a:spcBef>
                <a:spcPct val="20000"/>
              </a:spcBef>
              <a:buClr>
                <a:schemeClr val="folHlink"/>
              </a:buClr>
              <a:buSzPct val="50000"/>
              <a:buFont typeface="Monotype Sorts" pitchFamily="2" charset="2"/>
              <a:buChar char="n"/>
              <a:defRPr kumimoji="1" sz="2000" b="1">
                <a:solidFill>
                  <a:srgbClr val="FFFF99"/>
                </a:solidFill>
                <a:latin typeface="Americana BT" pitchFamily="18"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99"/>
                </a:solidFill>
                <a:latin typeface="Americana BT" pitchFamily="18"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99"/>
                </a:solidFill>
                <a:latin typeface="Americana BT" pitchFamily="18"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99"/>
                </a:solidFill>
                <a:latin typeface="Americana BT" pitchFamily="18"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99"/>
                </a:solidFill>
                <a:latin typeface="Americana BT" pitchFamily="18" charset="0"/>
              </a:defRPr>
            </a:lvl9pPr>
          </a:lstStyle>
          <a:p>
            <a:pPr>
              <a:spcBef>
                <a:spcPct val="0"/>
              </a:spcBef>
              <a:buClrTx/>
              <a:buSzTx/>
              <a:buFontTx/>
              <a:buNone/>
            </a:pPr>
            <a:r>
              <a:rPr kumimoji="0" lang="en-US" altLang="en-US" sz="2400" b="0" dirty="0">
                <a:solidFill>
                  <a:srgbClr val="A50021"/>
                </a:solidFill>
                <a:latin typeface="Times New Roman" panose="02020603050405020304" pitchFamily="18" charset="0"/>
              </a:rPr>
              <a:t>      </a:t>
            </a:r>
            <a:r>
              <a:rPr kumimoji="0" lang="en-US" altLang="en-US" sz="2000" b="0" dirty="0">
                <a:solidFill>
                  <a:srgbClr val="A50021"/>
                </a:solidFill>
                <a:latin typeface="Times New Roman" panose="02020603050405020304" pitchFamily="18" charset="0"/>
              </a:rPr>
              <a:t>Bill Employee                        Boiler Operator                           </a:t>
            </a:r>
            <a:r>
              <a:rPr lang="en-US" altLang="en-US" sz="2000" b="0" dirty="0">
                <a:solidFill>
                  <a:srgbClr val="C00000"/>
                </a:solidFill>
              </a:rPr>
              <a:t>W0000000</a:t>
            </a:r>
            <a:endParaRPr kumimoji="0" lang="en-US" altLang="en-US" sz="2000" b="0" dirty="0">
              <a:solidFill>
                <a:srgbClr val="A50021"/>
              </a:solidFill>
              <a:latin typeface="Times New Roman" panose="02020603050405020304" pitchFamily="18" charset="0"/>
            </a:endParaRPr>
          </a:p>
          <a:p>
            <a:pPr>
              <a:spcBef>
                <a:spcPct val="0"/>
              </a:spcBef>
              <a:buClrTx/>
              <a:buSzTx/>
              <a:buFontTx/>
              <a:buNone/>
            </a:pPr>
            <a:endParaRPr kumimoji="0" lang="en-US" altLang="en-US" sz="2000" b="0" dirty="0">
              <a:solidFill>
                <a:srgbClr val="A50021"/>
              </a:solidFill>
              <a:latin typeface="Times New Roman" panose="02020603050405020304" pitchFamily="18" charset="0"/>
            </a:endParaRPr>
          </a:p>
          <a:p>
            <a:pPr>
              <a:spcBef>
                <a:spcPct val="0"/>
              </a:spcBef>
              <a:buClrTx/>
              <a:buSzTx/>
              <a:buFontTx/>
              <a:buNone/>
            </a:pPr>
            <a:endParaRPr kumimoji="0" lang="en-US" altLang="en-US" sz="2000" b="0" dirty="0">
              <a:solidFill>
                <a:srgbClr val="A50021"/>
              </a:solidFill>
              <a:latin typeface="Times New Roman" panose="02020603050405020304" pitchFamily="18" charset="0"/>
            </a:endParaRPr>
          </a:p>
          <a:p>
            <a:pPr>
              <a:spcBef>
                <a:spcPct val="0"/>
              </a:spcBef>
              <a:buClrTx/>
              <a:buSzTx/>
              <a:buFontTx/>
              <a:buNone/>
            </a:pPr>
            <a:endParaRPr kumimoji="0" lang="en-US" altLang="en-US" sz="2000" b="0" dirty="0">
              <a:solidFill>
                <a:srgbClr val="A50021"/>
              </a:solidFill>
              <a:latin typeface="Times New Roman" panose="02020603050405020304" pitchFamily="18" charset="0"/>
            </a:endParaRPr>
          </a:p>
          <a:p>
            <a:pPr>
              <a:spcBef>
                <a:spcPct val="0"/>
              </a:spcBef>
              <a:buClrTx/>
              <a:buSzTx/>
              <a:buFontTx/>
              <a:buNone/>
            </a:pPr>
            <a:endParaRPr kumimoji="0" lang="en-US" altLang="en-US" sz="2000" b="0" dirty="0">
              <a:solidFill>
                <a:srgbClr val="A50021"/>
              </a:solidFill>
              <a:latin typeface="Times New Roman" panose="02020603050405020304" pitchFamily="18" charset="0"/>
            </a:endParaRPr>
          </a:p>
          <a:p>
            <a:pPr>
              <a:spcBef>
                <a:spcPct val="0"/>
              </a:spcBef>
              <a:buClrTx/>
              <a:buSzTx/>
              <a:buFontTx/>
              <a:buNone/>
            </a:pPr>
            <a:r>
              <a:rPr kumimoji="0" lang="en-US" altLang="en-US" sz="2000" dirty="0">
                <a:solidFill>
                  <a:srgbClr val="A50021"/>
                </a:solidFill>
                <a:latin typeface="Times New Roman" panose="02020603050405020304" pitchFamily="18" charset="0"/>
              </a:rPr>
              <a:t> </a:t>
            </a:r>
            <a:endParaRPr kumimoji="0" lang="en-US" altLang="en-US" sz="2000" b="0" dirty="0">
              <a:solidFill>
                <a:srgbClr val="A50021"/>
              </a:solidFill>
              <a:latin typeface="Times New Roman" panose="02020603050405020304" pitchFamily="18" charset="0"/>
            </a:endParaRPr>
          </a:p>
          <a:p>
            <a:pPr>
              <a:spcBef>
                <a:spcPct val="0"/>
              </a:spcBef>
              <a:buClrTx/>
              <a:buSzTx/>
              <a:buFontTx/>
              <a:buNone/>
            </a:pPr>
            <a:r>
              <a:rPr kumimoji="0" lang="en-US" altLang="en-US" sz="1800" b="0" dirty="0">
                <a:solidFill>
                  <a:srgbClr val="A50021"/>
                </a:solidFill>
                <a:latin typeface="Times New Roman" panose="02020603050405020304" pitchFamily="18" charset="0"/>
              </a:rPr>
              <a:t>                                                                                                        March 6, 2017</a:t>
            </a:r>
          </a:p>
          <a:p>
            <a:pPr>
              <a:spcBef>
                <a:spcPct val="0"/>
              </a:spcBef>
              <a:buClrTx/>
              <a:buSzTx/>
              <a:buFontTx/>
              <a:buNone/>
            </a:pPr>
            <a:r>
              <a:rPr kumimoji="0" lang="en-US" altLang="en-US" sz="1800" b="0" dirty="0">
                <a:solidFill>
                  <a:srgbClr val="A50021"/>
                </a:solidFill>
                <a:latin typeface="Times New Roman" panose="02020603050405020304" pitchFamily="18" charset="0"/>
              </a:rPr>
              <a:t>                                                                                                        March 30, 2017</a:t>
            </a:r>
          </a:p>
          <a:p>
            <a:pPr>
              <a:lnSpc>
                <a:spcPct val="90000"/>
              </a:lnSpc>
              <a:spcBef>
                <a:spcPct val="0"/>
              </a:spcBef>
              <a:buClrTx/>
              <a:buSzTx/>
              <a:buFontTx/>
              <a:buNone/>
            </a:pPr>
            <a:endParaRPr kumimoji="0" lang="en-US" altLang="en-US" sz="1800" b="0" dirty="0">
              <a:solidFill>
                <a:srgbClr val="A50021"/>
              </a:solidFill>
              <a:latin typeface="Times New Roman" panose="02020603050405020304" pitchFamily="18" charset="0"/>
            </a:endParaRPr>
          </a:p>
          <a:p>
            <a:pPr>
              <a:spcBef>
                <a:spcPct val="0"/>
              </a:spcBef>
              <a:buClrTx/>
              <a:buSzTx/>
              <a:buFontTx/>
              <a:buNone/>
            </a:pPr>
            <a:r>
              <a:rPr kumimoji="0" lang="en-US" altLang="en-US" sz="1800" b="0" dirty="0">
                <a:solidFill>
                  <a:srgbClr val="A50021"/>
                </a:solidFill>
                <a:latin typeface="Times New Roman" panose="02020603050405020304" pitchFamily="18" charset="0"/>
              </a:rPr>
              <a:t>Unalert/Unaware.  You were found unalert/unaware in the boiler room.</a:t>
            </a:r>
          </a:p>
          <a:p>
            <a:pPr>
              <a:spcBef>
                <a:spcPct val="0"/>
              </a:spcBef>
              <a:buClrTx/>
              <a:buSzTx/>
              <a:buFontTx/>
              <a:buNone/>
            </a:pPr>
            <a:r>
              <a:rPr kumimoji="0" lang="en-US" altLang="en-US" sz="1800" b="0" dirty="0">
                <a:solidFill>
                  <a:srgbClr val="A50021"/>
                </a:solidFill>
                <a:latin typeface="Times New Roman" panose="02020603050405020304" pitchFamily="18" charset="0"/>
              </a:rPr>
              <a:t>This is a safety hazard.</a:t>
            </a:r>
          </a:p>
          <a:p>
            <a:pPr>
              <a:spcBef>
                <a:spcPct val="0"/>
              </a:spcBef>
              <a:buClrTx/>
              <a:buSzTx/>
              <a:buFontTx/>
              <a:buNone/>
            </a:pPr>
            <a:r>
              <a:rPr kumimoji="0" lang="en-US" altLang="en-US" sz="1800" b="0" dirty="0">
                <a:solidFill>
                  <a:srgbClr val="A50021"/>
                </a:solidFill>
                <a:latin typeface="Times New Roman" panose="02020603050405020304" pitchFamily="18" charset="0"/>
              </a:rPr>
              <a:t>                                                                         </a:t>
            </a:r>
            <a:endParaRPr kumimoji="0" lang="en-US" altLang="en-US" sz="2000" b="0" dirty="0">
              <a:solidFill>
                <a:srgbClr val="A50021"/>
              </a:solidFill>
              <a:latin typeface="Times New Roman" panose="02020603050405020304" pitchFamily="18" charset="0"/>
            </a:endParaRPr>
          </a:p>
        </p:txBody>
      </p:sp>
      <p:sp>
        <p:nvSpPr>
          <p:cNvPr id="6" name="Rectangle 5">
            <a:extLst>
              <a:ext uri="{FF2B5EF4-FFF2-40B4-BE49-F238E27FC236}">
                <a16:creationId xmlns:a16="http://schemas.microsoft.com/office/drawing/2014/main" xmlns="" id="{DCF9E454-7E80-4121-A1A1-E4C0F7409577}"/>
              </a:ext>
            </a:extLst>
          </p:cNvPr>
          <p:cNvSpPr/>
          <p:nvPr/>
        </p:nvSpPr>
        <p:spPr>
          <a:xfrm>
            <a:off x="194985" y="1123950"/>
            <a:ext cx="314510" cy="307777"/>
          </a:xfrm>
          <a:prstGeom prst="rect">
            <a:avLst/>
          </a:prstGeom>
        </p:spPr>
        <p:txBody>
          <a:bodyPr wrap="none">
            <a:spAutoFit/>
          </a:bodyPr>
          <a:lstStyle/>
          <a:p>
            <a:r>
              <a:rPr lang="en-US" altLang="en-US" b="1" dirty="0">
                <a:solidFill>
                  <a:srgbClr val="A50021"/>
                </a:solidFill>
                <a:latin typeface="Times New Roman" panose="02020603050405020304" pitchFamily="18" charset="0"/>
              </a:rPr>
              <a:t>X</a:t>
            </a:r>
            <a:endParaRPr lang="en-US" b="1" dirty="0"/>
          </a:p>
        </p:txBody>
      </p:sp>
    </p:spTree>
    <p:extLst>
      <p:ext uri="{BB962C8B-B14F-4D97-AF65-F5344CB8AC3E}">
        <p14:creationId xmlns:p14="http://schemas.microsoft.com/office/powerpoint/2010/main" xmlns="" val="235144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idx="4294967295"/>
          </p:nvPr>
        </p:nvSpPr>
        <p:spPr>
          <a:xfrm>
            <a:off x="304800" y="1657350"/>
            <a:ext cx="4953000" cy="2590800"/>
          </a:xfrm>
        </p:spPr>
        <p:txBody>
          <a:bodyPr>
            <a:noAutofit/>
          </a:bodyPr>
          <a:lstStyle/>
          <a:p>
            <a:pPr>
              <a:spcBef>
                <a:spcPts val="0"/>
              </a:spcBef>
              <a:spcAft>
                <a:spcPts val="1200"/>
              </a:spcAft>
              <a:defRPr/>
            </a:pPr>
            <a:r>
              <a:rPr lang="en-US" sz="3200" dirty="0"/>
              <a:t>Used to combine a number of offenses</a:t>
            </a:r>
          </a:p>
          <a:p>
            <a:pPr>
              <a:spcBef>
                <a:spcPts val="0"/>
              </a:spcBef>
              <a:spcAft>
                <a:spcPts val="1200"/>
              </a:spcAft>
              <a:defRPr/>
            </a:pPr>
            <a:endParaRPr lang="en-US" sz="3200" dirty="0"/>
          </a:p>
          <a:p>
            <a:pPr>
              <a:spcBef>
                <a:spcPts val="0"/>
              </a:spcBef>
              <a:spcAft>
                <a:spcPts val="1200"/>
              </a:spcAft>
              <a:defRPr/>
            </a:pPr>
            <a:r>
              <a:rPr lang="en-US" sz="3200" dirty="0"/>
              <a:t>Streamline the disciplinary process</a:t>
            </a:r>
          </a:p>
          <a:p>
            <a:pPr>
              <a:spcBef>
                <a:spcPct val="730000"/>
              </a:spcBef>
              <a:defRPr/>
            </a:pPr>
            <a:endParaRPr lang="en-US" sz="3200" dirty="0"/>
          </a:p>
        </p:txBody>
      </p:sp>
      <p:sp>
        <p:nvSpPr>
          <p:cNvPr id="53" name="Rectangle 2">
            <a:extLst>
              <a:ext uri="{FF2B5EF4-FFF2-40B4-BE49-F238E27FC236}">
                <a16:creationId xmlns:a16="http://schemas.microsoft.com/office/drawing/2014/main" xmlns="" id="{025730B4-6597-4E9A-9BB8-B5AAA3CA79AD}"/>
              </a:ext>
            </a:extLst>
          </p:cNvPr>
          <p:cNvSpPr txBox="1">
            <a:spLocks noChangeArrowheads="1"/>
          </p:cNvSpPr>
          <p:nvPr/>
        </p:nvSpPr>
        <p:spPr>
          <a:xfrm>
            <a:off x="1905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COMBINING MEMORANDUM</a:t>
            </a:r>
          </a:p>
        </p:txBody>
      </p:sp>
      <p:pic>
        <p:nvPicPr>
          <p:cNvPr id="28674" name="Picture 2" descr="Image result for FILING RECORDS">
            <a:extLst>
              <a:ext uri="{FF2B5EF4-FFF2-40B4-BE49-F238E27FC236}">
                <a16:creationId xmlns:a16="http://schemas.microsoft.com/office/drawing/2014/main" xmlns="" id="{A8B14E09-6976-4FD2-90F8-6D42EC7F593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800" y="1692377"/>
            <a:ext cx="3429000" cy="2286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2745173800"/>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arn(outVertical)">
                                      <p:cBhvr>
                                        <p:cTn id="7" dur="500"/>
                                        <p:tgtEl>
                                          <p:spTgt spid="82947">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animEffect transition="in" filter="barn(outVertical)">
                                      <p:cBhvr>
                                        <p:cTn id="11"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52400" y="-5071"/>
            <a:ext cx="7886700" cy="994172"/>
          </a:xfrm>
        </p:spPr>
        <p:txBody>
          <a:bodyPr>
            <a:normAutofit/>
          </a:bodyPr>
          <a:lstStyle/>
          <a:p>
            <a:pPr>
              <a:defRPr/>
            </a:pPr>
            <a:r>
              <a:rPr lang="en-US" sz="3200" b="1" dirty="0">
                <a:solidFill>
                  <a:srgbClr val="A50021"/>
                </a:solidFill>
              </a:rPr>
              <a:t>COUNSELING</a:t>
            </a:r>
          </a:p>
        </p:txBody>
      </p:sp>
      <p:sp>
        <p:nvSpPr>
          <p:cNvPr id="96259" name="Rectangle 3"/>
          <p:cNvSpPr>
            <a:spLocks noGrp="1" noChangeArrowheads="1"/>
          </p:cNvSpPr>
          <p:nvPr>
            <p:ph idx="4294967295"/>
          </p:nvPr>
        </p:nvSpPr>
        <p:spPr>
          <a:xfrm>
            <a:off x="-12290" y="1504950"/>
            <a:ext cx="5346290" cy="3386003"/>
          </a:xfrm>
        </p:spPr>
        <p:txBody>
          <a:bodyPr>
            <a:normAutofit fontScale="92500" lnSpcReduction="20000"/>
          </a:bodyPr>
          <a:lstStyle/>
          <a:p>
            <a:pPr marL="630237" lvl="1" indent="-342900">
              <a:lnSpc>
                <a:spcPct val="110000"/>
              </a:lnSpc>
              <a:spcBef>
                <a:spcPts val="0"/>
              </a:spcBef>
              <a:spcAft>
                <a:spcPts val="600"/>
              </a:spcAft>
              <a:buFont typeface="Wingdings" panose="05000000000000000000" pitchFamily="2" charset="2"/>
              <a:buChar char="§"/>
              <a:defRPr/>
            </a:pPr>
            <a:r>
              <a:rPr lang="en-US" sz="2100" dirty="0"/>
              <a:t>Clearly define expectations</a:t>
            </a:r>
          </a:p>
          <a:p>
            <a:pPr marL="630237" lvl="1" indent="-342900">
              <a:lnSpc>
                <a:spcPct val="110000"/>
              </a:lnSpc>
              <a:spcBef>
                <a:spcPts val="0"/>
              </a:spcBef>
              <a:spcAft>
                <a:spcPts val="600"/>
              </a:spcAft>
              <a:buFont typeface="Wingdings" panose="05000000000000000000" pitchFamily="2" charset="2"/>
              <a:buChar char="§"/>
              <a:defRPr/>
            </a:pPr>
            <a:r>
              <a:rPr lang="en-US" sz="2100" dirty="0"/>
              <a:t>On-going communication with employees</a:t>
            </a:r>
          </a:p>
          <a:p>
            <a:pPr marL="630237" lvl="1" indent="-342900">
              <a:lnSpc>
                <a:spcPct val="110000"/>
              </a:lnSpc>
              <a:spcBef>
                <a:spcPts val="0"/>
              </a:spcBef>
              <a:spcAft>
                <a:spcPts val="600"/>
              </a:spcAft>
              <a:buFont typeface="Wingdings" panose="05000000000000000000" pitchFamily="2" charset="2"/>
              <a:buChar char="§"/>
              <a:defRPr/>
            </a:pPr>
            <a:r>
              <a:rPr lang="en-US" sz="2100" dirty="0"/>
              <a:t>Solicit input from employees</a:t>
            </a:r>
          </a:p>
          <a:p>
            <a:pPr marL="630237" lvl="1" indent="-342900">
              <a:lnSpc>
                <a:spcPct val="110000"/>
              </a:lnSpc>
              <a:spcBef>
                <a:spcPts val="0"/>
              </a:spcBef>
              <a:spcAft>
                <a:spcPts val="600"/>
              </a:spcAft>
              <a:buFont typeface="Wingdings" panose="05000000000000000000" pitchFamily="2" charset="2"/>
              <a:buChar char="§"/>
              <a:defRPr/>
            </a:pPr>
            <a:r>
              <a:rPr lang="en-US" sz="2100" dirty="0"/>
              <a:t>Provide support, when necessary</a:t>
            </a:r>
          </a:p>
          <a:p>
            <a:pPr marL="630237" lvl="1" indent="-342900">
              <a:lnSpc>
                <a:spcPct val="110000"/>
              </a:lnSpc>
              <a:spcBef>
                <a:spcPts val="0"/>
              </a:spcBef>
              <a:spcAft>
                <a:spcPts val="600"/>
              </a:spcAft>
              <a:buFont typeface="Wingdings" panose="05000000000000000000" pitchFamily="2" charset="2"/>
              <a:buChar char="§"/>
              <a:defRPr/>
            </a:pPr>
            <a:r>
              <a:rPr lang="en-US" sz="2100" dirty="0"/>
              <a:t>Provide constructive feedback regarding performance</a:t>
            </a:r>
          </a:p>
          <a:p>
            <a:pPr marL="630237" lvl="1" indent="-342900">
              <a:lnSpc>
                <a:spcPct val="110000"/>
              </a:lnSpc>
              <a:spcBef>
                <a:spcPts val="0"/>
              </a:spcBef>
              <a:spcAft>
                <a:spcPts val="600"/>
              </a:spcAft>
              <a:buFont typeface="Wingdings" panose="05000000000000000000" pitchFamily="2" charset="2"/>
              <a:buChar char="§"/>
              <a:defRPr/>
            </a:pPr>
            <a:r>
              <a:rPr lang="en-US" sz="2100" dirty="0"/>
              <a:t>Make informed decisions (HR is available for guidance and support)</a:t>
            </a:r>
          </a:p>
          <a:p>
            <a:pPr marL="630237" lvl="1" indent="-342900">
              <a:lnSpc>
                <a:spcPct val="110000"/>
              </a:lnSpc>
              <a:spcBef>
                <a:spcPts val="0"/>
              </a:spcBef>
              <a:spcAft>
                <a:spcPts val="600"/>
              </a:spcAft>
              <a:buFont typeface="Wingdings" panose="05000000000000000000" pitchFamily="2" charset="2"/>
              <a:buChar char="§"/>
              <a:defRPr/>
            </a:pPr>
            <a:r>
              <a:rPr lang="en-US" sz="2100" dirty="0"/>
              <a:t>Document events to support and defend decisions</a:t>
            </a:r>
          </a:p>
          <a:p>
            <a:pPr lvl="2">
              <a:defRPr/>
            </a:pPr>
            <a:endParaRPr lang="en-US" sz="1100" dirty="0"/>
          </a:p>
        </p:txBody>
      </p:sp>
      <p:sp>
        <p:nvSpPr>
          <p:cNvPr id="2" name="Rectangle 1">
            <a:extLst>
              <a:ext uri="{FF2B5EF4-FFF2-40B4-BE49-F238E27FC236}">
                <a16:creationId xmlns:a16="http://schemas.microsoft.com/office/drawing/2014/main" xmlns="" id="{95AA22D2-78C3-4D7B-9827-CE4B71989637}"/>
              </a:ext>
            </a:extLst>
          </p:cNvPr>
          <p:cNvSpPr/>
          <p:nvPr/>
        </p:nvSpPr>
        <p:spPr>
          <a:xfrm>
            <a:off x="228600" y="1073743"/>
            <a:ext cx="2263761" cy="369332"/>
          </a:xfrm>
          <a:prstGeom prst="rect">
            <a:avLst/>
          </a:prstGeom>
        </p:spPr>
        <p:txBody>
          <a:bodyPr wrap="none">
            <a:spAutoFit/>
          </a:bodyPr>
          <a:lstStyle/>
          <a:p>
            <a:pPr>
              <a:defRPr/>
            </a:pPr>
            <a:r>
              <a:rPr lang="en-US" sz="1800" b="1" dirty="0">
                <a:latin typeface="+mn-lt"/>
                <a:ea typeface="Dotum" panose="020B0600000101010101" pitchFamily="34" charset="-127"/>
              </a:rPr>
              <a:t>ROLE OF SUPERVISOR</a:t>
            </a:r>
          </a:p>
        </p:txBody>
      </p:sp>
      <p:pic>
        <p:nvPicPr>
          <p:cNvPr id="12290" name="Picture 2" descr="Related image">
            <a:extLst>
              <a:ext uri="{FF2B5EF4-FFF2-40B4-BE49-F238E27FC236}">
                <a16:creationId xmlns:a16="http://schemas.microsoft.com/office/drawing/2014/main" xmlns="" id="{1C806D1E-43B2-40CB-836F-87A0C306C49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800" y="1657350"/>
            <a:ext cx="3238500" cy="2105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384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4294967295"/>
          </p:nvPr>
        </p:nvSpPr>
        <p:spPr>
          <a:xfrm>
            <a:off x="685800" y="1352550"/>
            <a:ext cx="7772400" cy="3086100"/>
          </a:xfrm>
        </p:spPr>
        <p:txBody>
          <a:bodyPr>
            <a:noAutofit/>
          </a:bodyPr>
          <a:lstStyle/>
          <a:p>
            <a:pPr marL="287338" indent="-287338">
              <a:spcAft>
                <a:spcPct val="40000"/>
              </a:spcAft>
              <a:buFont typeface="Wingdings" panose="05000000000000000000" pitchFamily="2" charset="2"/>
              <a:buChar char="§"/>
              <a:defRPr/>
            </a:pPr>
            <a:r>
              <a:rPr lang="en-US" sz="2400" dirty="0"/>
              <a:t>Denial of Annual Pay Increase</a:t>
            </a:r>
          </a:p>
          <a:p>
            <a:pPr lvl="1">
              <a:spcAft>
                <a:spcPct val="40000"/>
              </a:spcAft>
              <a:defRPr/>
            </a:pPr>
            <a:r>
              <a:rPr lang="en-US" sz="2000" dirty="0"/>
              <a:t>Rarely done, usually done in conjunction with an unsatisfactory final PEP</a:t>
            </a:r>
          </a:p>
          <a:p>
            <a:pPr marL="287338" indent="-287338">
              <a:spcAft>
                <a:spcPct val="40000"/>
              </a:spcAft>
              <a:buFont typeface="Wingdings" panose="05000000000000000000" pitchFamily="2" charset="2"/>
              <a:buChar char="§"/>
              <a:defRPr/>
            </a:pPr>
            <a:r>
              <a:rPr lang="en-US" sz="2400" dirty="0"/>
              <a:t>Demotion</a:t>
            </a:r>
          </a:p>
          <a:p>
            <a:pPr lvl="1">
              <a:spcAft>
                <a:spcPct val="40000"/>
              </a:spcAft>
              <a:defRPr/>
            </a:pPr>
            <a:r>
              <a:rPr lang="en-US" sz="2000" dirty="0"/>
              <a:t>The level of evidence is the same as termination</a:t>
            </a:r>
          </a:p>
        </p:txBody>
      </p:sp>
      <p:sp>
        <p:nvSpPr>
          <p:cNvPr id="5" name="Rectangle 2">
            <a:extLst>
              <a:ext uri="{FF2B5EF4-FFF2-40B4-BE49-F238E27FC236}">
                <a16:creationId xmlns:a16="http://schemas.microsoft.com/office/drawing/2014/main" xmlns="" id="{C848B1A5-A922-44A2-A5C9-9710ED062B82}"/>
              </a:ext>
            </a:extLst>
          </p:cNvPr>
          <p:cNvSpPr txBox="1">
            <a:spLocks noChangeArrowheads="1"/>
          </p:cNvSpPr>
          <p:nvPr/>
        </p:nvSpPr>
        <p:spPr>
          <a:xfrm>
            <a:off x="3048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NOTE</a:t>
            </a:r>
          </a:p>
        </p:txBody>
      </p:sp>
    </p:spTree>
    <p:extLst>
      <p:ext uri="{BB962C8B-B14F-4D97-AF65-F5344CB8AC3E}">
        <p14:creationId xmlns:p14="http://schemas.microsoft.com/office/powerpoint/2010/main" xmlns="" val="3978029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arn(outHorizontal)">
                                      <p:cBhvr>
                                        <p:cTn id="7" dur="500"/>
                                        <p:tgtEl>
                                          <p:spTgt spid="52227">
                                            <p:txEl>
                                              <p:pRg st="0" end="0"/>
                                            </p:txEl>
                                          </p:spTgt>
                                        </p:tgtEl>
                                      </p:cBhvr>
                                    </p:animEffect>
                                  </p:childTnLst>
                                </p:cTn>
                              </p:par>
                            </p:childTnLst>
                          </p:cTn>
                        </p:par>
                        <p:par>
                          <p:cTn id="8" fill="hold" nodeType="afterGroup">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animEffect transition="in" filter="barn(outHorizontal)">
                                      <p:cBhvr>
                                        <p:cTn id="11" dur="500"/>
                                        <p:tgtEl>
                                          <p:spTgt spid="52227">
                                            <p:txEl>
                                              <p:pRg st="1" end="1"/>
                                            </p:txEl>
                                          </p:spTgt>
                                        </p:tgtEl>
                                      </p:cBhvr>
                                    </p:animEffect>
                                  </p:childTnLst>
                                </p:cTn>
                              </p:par>
                            </p:childTnLst>
                          </p:cTn>
                        </p:par>
                        <p:par>
                          <p:cTn id="12" fill="hold" nodeType="afterGroup">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animEffect transition="in" filter="barn(outHorizontal)">
                                      <p:cBhvr>
                                        <p:cTn id="15" dur="500"/>
                                        <p:tgtEl>
                                          <p:spTgt spid="52227">
                                            <p:txEl>
                                              <p:pRg st="2" end="2"/>
                                            </p:txEl>
                                          </p:spTgt>
                                        </p:tgtEl>
                                      </p:cBhvr>
                                    </p:animEffect>
                                  </p:childTnLst>
                                </p:cTn>
                              </p:par>
                            </p:childTnLst>
                          </p:cTn>
                        </p:par>
                        <p:par>
                          <p:cTn id="16" fill="hold" nodeType="afterGroup">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animEffect transition="in" filter="barn(outHorizontal)">
                                      <p:cBhvr>
                                        <p:cTn id="19"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5"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Rectangle 563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29698" name="Picture 2" descr="Image result for EMPLOYEE DISCIPLINARY HEARING">
            <a:extLst>
              <a:ext uri="{FF2B5EF4-FFF2-40B4-BE49-F238E27FC236}">
                <a16:creationId xmlns:a16="http://schemas.microsoft.com/office/drawing/2014/main" xmlns="" id="{7F4B305E-2147-4502-B190-3D93B9E8378A}"/>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7408"/>
          <a:stretch/>
        </p:blipFill>
        <p:spPr bwMode="auto">
          <a:xfrm>
            <a:off x="20" y="10"/>
            <a:ext cx="9143979" cy="5143490"/>
          </a:xfrm>
          <a:prstGeom prst="rect">
            <a:avLst/>
          </a:prstGeom>
          <a:noFill/>
          <a:extLst>
            <a:ext uri="{909E8E84-426E-40DD-AFC4-6F175D3DCCD1}">
              <a14:hiddenFill xmlns:a14="http://schemas.microsoft.com/office/drawing/2010/main" xmlns="">
                <a:solidFill>
                  <a:srgbClr val="FFFFFF"/>
                </a:solidFill>
              </a14:hiddenFill>
            </a:ext>
          </a:extLst>
        </p:spPr>
      </p:pic>
      <p:sp>
        <p:nvSpPr>
          <p:cNvPr id="138" name="Freeform 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40" name="Straight Connector 139">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6322" name="Rectangle 2"/>
          <p:cNvSpPr>
            <a:spLocks noGrp="1" noChangeArrowheads="1"/>
          </p:cNvSpPr>
          <p:nvPr>
            <p:ph type="title"/>
          </p:nvPr>
        </p:nvSpPr>
        <p:spPr>
          <a:xfrm>
            <a:off x="489519" y="1809750"/>
            <a:ext cx="3153102" cy="1007066"/>
          </a:xfrm>
        </p:spPr>
        <p:txBody>
          <a:bodyPr vert="horz" lIns="91440" tIns="45720" rIns="91440" bIns="45720" rtlCol="0" anchor="ctr">
            <a:normAutofit/>
          </a:bodyPr>
          <a:lstStyle/>
          <a:p>
            <a:pPr algn="ctr" defTabSz="914400"/>
            <a:r>
              <a:rPr lang="en-US" sz="2700" b="1" dirty="0">
                <a:sym typeface="Arial"/>
              </a:rPr>
              <a:t>HEARING PROCESS</a:t>
            </a:r>
          </a:p>
        </p:txBody>
      </p:sp>
      <p:sp>
        <p:nvSpPr>
          <p:cNvPr id="56323" name="Rectangle 3"/>
          <p:cNvSpPr>
            <a:spLocks noGrp="1" noChangeArrowheads="1"/>
          </p:cNvSpPr>
          <p:nvPr>
            <p:ph idx="4294967295"/>
          </p:nvPr>
        </p:nvSpPr>
        <p:spPr>
          <a:xfrm>
            <a:off x="394137" y="2563179"/>
            <a:ext cx="4254063" cy="1964880"/>
          </a:xfrm>
        </p:spPr>
        <p:txBody>
          <a:bodyPr vert="horz" lIns="91440" tIns="45720" rIns="91440" bIns="45720" rtlCol="0" anchor="ctr">
            <a:normAutofit/>
          </a:bodyPr>
          <a:lstStyle/>
          <a:p>
            <a:pPr marL="185738" indent="-285750" defTabSz="914400">
              <a:buFont typeface="Wingdings" panose="05000000000000000000" pitchFamily="2" charset="2"/>
              <a:buChar char="§"/>
              <a:defRPr/>
            </a:pPr>
            <a:r>
              <a:rPr lang="en-US" sz="1600" dirty="0"/>
              <a:t>Management bears the burden of proof</a:t>
            </a:r>
          </a:p>
          <a:p>
            <a:pPr lvl="1" indent="-228600" defTabSz="914400">
              <a:defRPr/>
            </a:pPr>
            <a:r>
              <a:rPr lang="en-US" sz="1600" dirty="0"/>
              <a:t>Management presents its case first</a:t>
            </a:r>
          </a:p>
          <a:p>
            <a:pPr indent="-228600" defTabSz="914400">
              <a:defRPr/>
            </a:pPr>
            <a:endParaRPr lang="en-US" sz="1600" dirty="0"/>
          </a:p>
          <a:p>
            <a:pPr marL="185738" indent="-285750" defTabSz="914400">
              <a:buFont typeface="Wingdings" panose="05000000000000000000" pitchFamily="2" charset="2"/>
              <a:buChar char="§"/>
              <a:defRPr/>
            </a:pPr>
            <a:r>
              <a:rPr lang="en-US" sz="1600" dirty="0"/>
              <a:t>Employee bears the burden of proof</a:t>
            </a:r>
          </a:p>
          <a:p>
            <a:pPr lvl="1" indent="-228600" defTabSz="914400">
              <a:defRPr/>
            </a:pPr>
            <a:r>
              <a:rPr lang="en-US" sz="1600" dirty="0"/>
              <a:t>Employee presents his/her case first</a:t>
            </a:r>
          </a:p>
        </p:txBody>
      </p:sp>
    </p:spTree>
    <p:extLst>
      <p:ext uri="{BB962C8B-B14F-4D97-AF65-F5344CB8AC3E}">
        <p14:creationId xmlns:p14="http://schemas.microsoft.com/office/powerpoint/2010/main" xmlns="" val="3421119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4294967295"/>
          </p:nvPr>
        </p:nvSpPr>
        <p:spPr>
          <a:xfrm>
            <a:off x="381000" y="1504950"/>
            <a:ext cx="4800600" cy="3263504"/>
          </a:xfrm>
        </p:spPr>
        <p:txBody>
          <a:bodyPr>
            <a:normAutofit lnSpcReduction="10000"/>
          </a:bodyPr>
          <a:lstStyle/>
          <a:p>
            <a:pPr marL="457200" indent="-339725">
              <a:spcAft>
                <a:spcPct val="50000"/>
              </a:spcAft>
              <a:buFont typeface="Wingdings" panose="05000000000000000000" pitchFamily="2" charset="2"/>
              <a:buChar char="§"/>
              <a:defRPr/>
            </a:pPr>
            <a:r>
              <a:rPr lang="en-US" sz="2400" b="1" dirty="0"/>
              <a:t>Reprimand</a:t>
            </a:r>
          </a:p>
          <a:p>
            <a:pPr marL="457200" indent="-339725">
              <a:spcAft>
                <a:spcPct val="50000"/>
              </a:spcAft>
              <a:buFont typeface="Wingdings" panose="05000000000000000000" pitchFamily="2" charset="2"/>
              <a:buChar char="§"/>
              <a:defRPr/>
            </a:pPr>
            <a:r>
              <a:rPr lang="en-US" sz="2400" b="1" dirty="0"/>
              <a:t>Forfeiture of Annual Leave</a:t>
            </a:r>
          </a:p>
          <a:p>
            <a:pPr marL="457200" indent="-339725">
              <a:spcAft>
                <a:spcPct val="50000"/>
              </a:spcAft>
              <a:buFont typeface="Wingdings" panose="05000000000000000000" pitchFamily="2" charset="2"/>
              <a:buChar char="§"/>
              <a:defRPr/>
            </a:pPr>
            <a:r>
              <a:rPr lang="en-US" sz="2400" b="1" dirty="0"/>
              <a:t>Suspension</a:t>
            </a:r>
          </a:p>
          <a:p>
            <a:pPr marL="457200" indent="-339725">
              <a:spcAft>
                <a:spcPct val="50000"/>
              </a:spcAft>
              <a:buFont typeface="Wingdings" panose="05000000000000000000" pitchFamily="2" charset="2"/>
              <a:buChar char="§"/>
              <a:defRPr/>
            </a:pPr>
            <a:r>
              <a:rPr lang="en-US" sz="2400" b="1" dirty="0"/>
              <a:t>Denial of Annual Pay Increase</a:t>
            </a:r>
          </a:p>
          <a:p>
            <a:pPr marL="457200" indent="-339725">
              <a:spcAft>
                <a:spcPct val="50000"/>
              </a:spcAft>
              <a:buFont typeface="Wingdings" panose="05000000000000000000" pitchFamily="2" charset="2"/>
              <a:buChar char="§"/>
              <a:defRPr/>
            </a:pPr>
            <a:r>
              <a:rPr lang="en-US" sz="2400" b="1" dirty="0"/>
              <a:t>Demotion</a:t>
            </a:r>
          </a:p>
          <a:p>
            <a:pPr marL="457200" indent="-339725">
              <a:spcAft>
                <a:spcPct val="50000"/>
              </a:spcAft>
              <a:buFont typeface="Wingdings" panose="05000000000000000000" pitchFamily="2" charset="2"/>
              <a:buChar char="§"/>
              <a:defRPr/>
            </a:pPr>
            <a:r>
              <a:rPr lang="en-US" sz="2400" b="1" dirty="0"/>
              <a:t>Termination</a:t>
            </a:r>
          </a:p>
        </p:txBody>
      </p:sp>
      <p:sp>
        <p:nvSpPr>
          <p:cNvPr id="5" name="Rectangle 2">
            <a:extLst>
              <a:ext uri="{FF2B5EF4-FFF2-40B4-BE49-F238E27FC236}">
                <a16:creationId xmlns:a16="http://schemas.microsoft.com/office/drawing/2014/main" xmlns="" id="{2C41B1F6-4111-4415-89FB-C4EAA51F5F65}"/>
              </a:ext>
            </a:extLst>
          </p:cNvPr>
          <p:cNvSpPr txBox="1">
            <a:spLocks noChangeArrowheads="1"/>
          </p:cNvSpPr>
          <p:nvPr/>
        </p:nvSpPr>
        <p:spPr>
          <a:xfrm>
            <a:off x="228600" y="53578"/>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BURDEN OF PROOF - EMPLOYER</a:t>
            </a:r>
          </a:p>
        </p:txBody>
      </p:sp>
      <p:sp>
        <p:nvSpPr>
          <p:cNvPr id="2" name="AutoShape 2" descr="Image result for BURDEN OF PROOF">
            <a:extLst>
              <a:ext uri="{FF2B5EF4-FFF2-40B4-BE49-F238E27FC236}">
                <a16:creationId xmlns:a16="http://schemas.microsoft.com/office/drawing/2014/main" xmlns="" id="{5C2981E3-6AB4-4D2A-8657-2AFAFA79F1D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xmlns="" id="{3A4B7C5F-C5B8-4F2A-836B-13821166BEF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24400" y="1504950"/>
            <a:ext cx="4091437" cy="2730104"/>
          </a:xfrm>
          <a:prstGeom prst="rect">
            <a:avLst/>
          </a:prstGeom>
        </p:spPr>
      </p:pic>
    </p:spTree>
    <p:extLst>
      <p:ext uri="{BB962C8B-B14F-4D97-AF65-F5344CB8AC3E}">
        <p14:creationId xmlns:p14="http://schemas.microsoft.com/office/powerpoint/2010/main" xmlns="" val="4146416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2C41B1F6-4111-4415-89FB-C4EAA51F5F65}"/>
              </a:ext>
            </a:extLst>
          </p:cNvPr>
          <p:cNvSpPr txBox="1">
            <a:spLocks noChangeArrowheads="1"/>
          </p:cNvSpPr>
          <p:nvPr/>
        </p:nvSpPr>
        <p:spPr>
          <a:xfrm>
            <a:off x="228600" y="53578"/>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BURDEN OF PROOF - EMPLOYEE</a:t>
            </a:r>
          </a:p>
        </p:txBody>
      </p:sp>
      <p:sp>
        <p:nvSpPr>
          <p:cNvPr id="2" name="AutoShape 2" descr="Image result for BURDEN OF PROOF">
            <a:extLst>
              <a:ext uri="{FF2B5EF4-FFF2-40B4-BE49-F238E27FC236}">
                <a16:creationId xmlns:a16="http://schemas.microsoft.com/office/drawing/2014/main" xmlns="" id="{5C2981E3-6AB4-4D2A-8657-2AFAFA79F1D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12" descr="Image result for EMPLOYEE GRIEVANCE">
            <a:extLst>
              <a:ext uri="{FF2B5EF4-FFF2-40B4-BE49-F238E27FC236}">
                <a16:creationId xmlns:a16="http://schemas.microsoft.com/office/drawing/2014/main" xmlns="" id="{36E02491-833B-4B12-97F0-4BBC9D37F05A}"/>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0213"/>
          <a:stretch/>
        </p:blipFill>
        <p:spPr bwMode="auto">
          <a:xfrm>
            <a:off x="4639732" y="2038350"/>
            <a:ext cx="4165599" cy="23431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2">
            <a:extLst>
              <a:ext uri="{FF2B5EF4-FFF2-40B4-BE49-F238E27FC236}">
                <a16:creationId xmlns:a16="http://schemas.microsoft.com/office/drawing/2014/main" xmlns="" id="{3A77E71C-39FD-4449-A5B7-98B8835E6301}"/>
              </a:ext>
            </a:extLst>
          </p:cNvPr>
          <p:cNvSpPr txBox="1">
            <a:spLocks noChangeArrowheads="1"/>
          </p:cNvSpPr>
          <p:nvPr/>
        </p:nvSpPr>
        <p:spPr>
          <a:xfrm>
            <a:off x="197068" y="1885950"/>
            <a:ext cx="4222532" cy="2726880"/>
          </a:xfrm>
          <a:prstGeom prst="rect">
            <a:avLst/>
          </a:prstGeom>
        </p:spPr>
        <p:txBody>
          <a:bodyPr vert="horz" lIns="91440" tIns="45720" rIns="91440" bIns="45720" rtlCol="0" anchor="ctr">
            <a:normAutofit lnSpcReduction="1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27013" indent="-227013" defTabSz="914400">
              <a:spcAft>
                <a:spcPct val="50000"/>
              </a:spcAft>
              <a:buFont typeface="Wingdings" panose="05000000000000000000" pitchFamily="2" charset="2"/>
              <a:buChar char="§"/>
              <a:defRPr/>
            </a:pPr>
            <a:r>
              <a:rPr lang="en-US" sz="2000" dirty="0"/>
              <a:t>Grievances</a:t>
            </a:r>
          </a:p>
          <a:p>
            <a:pPr marL="227013" indent="-227013" defTabSz="914400">
              <a:spcAft>
                <a:spcPct val="50000"/>
              </a:spcAft>
              <a:buFont typeface="Wingdings" panose="05000000000000000000" pitchFamily="2" charset="2"/>
              <a:buChar char="§"/>
              <a:defRPr/>
            </a:pPr>
            <a:r>
              <a:rPr lang="en-US" sz="2000" dirty="0"/>
              <a:t>Discipline of an employee in the executive or management service, or under special appointment</a:t>
            </a:r>
          </a:p>
          <a:p>
            <a:pPr marL="227013" indent="-227013" defTabSz="914400">
              <a:spcAft>
                <a:spcPct val="50000"/>
              </a:spcAft>
              <a:buFont typeface="Wingdings" panose="05000000000000000000" pitchFamily="2" charset="2"/>
              <a:buChar char="§"/>
              <a:defRPr/>
            </a:pPr>
            <a:r>
              <a:rPr lang="en-US" sz="2000" dirty="0"/>
              <a:t>Discipline of an employee on probation in the skilled and professional services, following initial appointment</a:t>
            </a:r>
          </a:p>
        </p:txBody>
      </p:sp>
    </p:spTree>
    <p:extLst>
      <p:ext uri="{BB962C8B-B14F-4D97-AF65-F5344CB8AC3E}">
        <p14:creationId xmlns:p14="http://schemas.microsoft.com/office/powerpoint/2010/main" xmlns="" val="4108198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4294967295"/>
          </p:nvPr>
        </p:nvSpPr>
        <p:spPr>
          <a:xfrm>
            <a:off x="476250" y="1504950"/>
            <a:ext cx="8210550" cy="3086100"/>
          </a:xfrm>
        </p:spPr>
        <p:txBody>
          <a:bodyPr>
            <a:normAutofit/>
          </a:bodyPr>
          <a:lstStyle/>
          <a:p>
            <a:pPr marL="398463" indent="-280988">
              <a:spcBef>
                <a:spcPts val="0"/>
              </a:spcBef>
              <a:spcAft>
                <a:spcPts val="1800"/>
              </a:spcAft>
              <a:buFont typeface="Wingdings" panose="05000000000000000000" pitchFamily="2" charset="2"/>
              <a:buChar char="§"/>
              <a:defRPr/>
            </a:pPr>
            <a:r>
              <a:rPr lang="en-US" sz="2800" dirty="0"/>
              <a:t>Both sides (employee/management) can call witnesses</a:t>
            </a:r>
          </a:p>
          <a:p>
            <a:pPr marL="398463" indent="-280988">
              <a:spcBef>
                <a:spcPts val="0"/>
              </a:spcBef>
              <a:spcAft>
                <a:spcPts val="1800"/>
              </a:spcAft>
              <a:buFont typeface="Wingdings" panose="05000000000000000000" pitchFamily="2" charset="2"/>
              <a:buChar char="§"/>
              <a:defRPr/>
            </a:pPr>
            <a:r>
              <a:rPr lang="en-US" sz="2800" dirty="0"/>
              <a:t>Witnesses are asked questions by both sides</a:t>
            </a:r>
          </a:p>
          <a:p>
            <a:pPr marL="398463" indent="-280988">
              <a:spcBef>
                <a:spcPts val="0"/>
              </a:spcBef>
              <a:spcAft>
                <a:spcPts val="1800"/>
              </a:spcAft>
              <a:buFont typeface="Wingdings" panose="05000000000000000000" pitchFamily="2" charset="2"/>
              <a:buChar char="§"/>
              <a:defRPr/>
            </a:pPr>
            <a:r>
              <a:rPr lang="en-US" sz="2800" dirty="0"/>
              <a:t>Witnesses receive Administrative Leave (or are counted as working) to attend hearings</a:t>
            </a:r>
          </a:p>
          <a:p>
            <a:pPr marL="398463" indent="-280988">
              <a:spcBef>
                <a:spcPts val="0"/>
              </a:spcBef>
              <a:spcAft>
                <a:spcPts val="1800"/>
              </a:spcAft>
              <a:buFont typeface="Wingdings" panose="05000000000000000000" pitchFamily="2" charset="2"/>
              <a:buChar char="§"/>
              <a:defRPr/>
            </a:pPr>
            <a:r>
              <a:rPr lang="en-US" sz="2800" dirty="0"/>
              <a:t>Witnesses can be sequestered</a:t>
            </a:r>
          </a:p>
        </p:txBody>
      </p:sp>
      <p:sp>
        <p:nvSpPr>
          <p:cNvPr id="5" name="Rectangle 2">
            <a:extLst>
              <a:ext uri="{FF2B5EF4-FFF2-40B4-BE49-F238E27FC236}">
                <a16:creationId xmlns:a16="http://schemas.microsoft.com/office/drawing/2014/main" xmlns="" id="{1D1FA85D-D324-407D-9880-1ED18BD73D07}"/>
              </a:ext>
            </a:extLst>
          </p:cNvPr>
          <p:cNvSpPr txBox="1">
            <a:spLocks noChangeArrowheads="1"/>
          </p:cNvSpPr>
          <p:nvPr/>
        </p:nvSpPr>
        <p:spPr>
          <a:xfrm>
            <a:off x="228600" y="571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WITNESSES</a:t>
            </a:r>
          </a:p>
        </p:txBody>
      </p:sp>
    </p:spTree>
    <p:extLst>
      <p:ext uri="{BB962C8B-B14F-4D97-AF65-F5344CB8AC3E}">
        <p14:creationId xmlns:p14="http://schemas.microsoft.com/office/powerpoint/2010/main" xmlns="" val="3489636785"/>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arn(inVertical)">
                                      <p:cBhvr>
                                        <p:cTn id="7" dur="500"/>
                                        <p:tgtEl>
                                          <p:spTgt spid="30723">
                                            <p:txEl>
                                              <p:pRg st="0" end="0"/>
                                            </p:txEl>
                                          </p:spTgt>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barn(inVertical)">
                                      <p:cBhvr>
                                        <p:cTn id="11" dur="500"/>
                                        <p:tgtEl>
                                          <p:spTgt spid="30723">
                                            <p:txEl>
                                              <p:pRg st="1" end="1"/>
                                            </p:txEl>
                                          </p:spTgt>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barn(inVertical)">
                                      <p:cBhvr>
                                        <p:cTn id="15" dur="500"/>
                                        <p:tgtEl>
                                          <p:spTgt spid="30723">
                                            <p:txEl>
                                              <p:pRg st="2" end="2"/>
                                            </p:txEl>
                                          </p:spTgt>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Effect transition="in" filter="barn(inVertical)">
                                      <p:cBhvr>
                                        <p:cTn id="19"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4294967295"/>
          </p:nvPr>
        </p:nvSpPr>
        <p:spPr>
          <a:xfrm>
            <a:off x="762000" y="1276350"/>
            <a:ext cx="8001000" cy="3086100"/>
          </a:xfrm>
        </p:spPr>
        <p:txBody>
          <a:bodyPr>
            <a:noAutofit/>
          </a:bodyPr>
          <a:lstStyle/>
          <a:p>
            <a:pPr marL="346075" indent="-346075">
              <a:spcAft>
                <a:spcPts val="1800"/>
              </a:spcAft>
              <a:buFont typeface="Wingdings" panose="05000000000000000000" pitchFamily="2" charset="2"/>
              <a:buChar char="§"/>
              <a:defRPr/>
            </a:pPr>
            <a:r>
              <a:rPr lang="en-US" sz="2800" dirty="0"/>
              <a:t>Assist the Employee Relations Officer during the hearing</a:t>
            </a:r>
          </a:p>
          <a:p>
            <a:pPr lvl="1">
              <a:spcAft>
                <a:spcPts val="1800"/>
              </a:spcAft>
              <a:defRPr/>
            </a:pPr>
            <a:r>
              <a:rPr lang="en-US" sz="2000" dirty="0"/>
              <a:t>can suggest questions</a:t>
            </a:r>
          </a:p>
          <a:p>
            <a:pPr lvl="1">
              <a:spcAft>
                <a:spcPts val="1800"/>
              </a:spcAft>
              <a:defRPr/>
            </a:pPr>
            <a:r>
              <a:rPr lang="en-US" sz="2000" dirty="0"/>
              <a:t>verify whether a witness’s testimony is accurate and truthful</a:t>
            </a:r>
          </a:p>
          <a:p>
            <a:pPr lvl="2">
              <a:spcAft>
                <a:spcPts val="1800"/>
              </a:spcAft>
              <a:defRPr/>
            </a:pPr>
            <a:r>
              <a:rPr lang="en-US" sz="1800" dirty="0"/>
              <a:t>advise of inaccurate statements by the witness, or advise of need to rebut statements</a:t>
            </a:r>
          </a:p>
          <a:p>
            <a:pPr marL="346075" indent="-346075">
              <a:spcAft>
                <a:spcPts val="1800"/>
              </a:spcAft>
              <a:buFont typeface="Wingdings" panose="05000000000000000000" pitchFamily="2" charset="2"/>
              <a:buChar char="§"/>
              <a:defRPr/>
            </a:pPr>
            <a:r>
              <a:rPr lang="en-US" sz="2800" dirty="0"/>
              <a:t>Can be a witness(es)</a:t>
            </a:r>
          </a:p>
        </p:txBody>
      </p:sp>
      <p:sp>
        <p:nvSpPr>
          <p:cNvPr id="5" name="Rectangle 2">
            <a:extLst>
              <a:ext uri="{FF2B5EF4-FFF2-40B4-BE49-F238E27FC236}">
                <a16:creationId xmlns:a16="http://schemas.microsoft.com/office/drawing/2014/main" xmlns="" id="{DB2E0AEE-45E5-4E5B-AFD3-886C9B9CF515}"/>
              </a:ext>
            </a:extLst>
          </p:cNvPr>
          <p:cNvSpPr txBox="1">
            <a:spLocks noChangeArrowheads="1"/>
          </p:cNvSpPr>
          <p:nvPr/>
        </p:nvSpPr>
        <p:spPr>
          <a:xfrm>
            <a:off x="228600" y="53578"/>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MANAGEMENT REPRESENTATIVES</a:t>
            </a:r>
          </a:p>
        </p:txBody>
      </p:sp>
    </p:spTree>
    <p:extLst>
      <p:ext uri="{BB962C8B-B14F-4D97-AF65-F5344CB8AC3E}">
        <p14:creationId xmlns:p14="http://schemas.microsoft.com/office/powerpoint/2010/main" xmlns="" val="2477745523"/>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174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174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1747">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1747">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31747">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31747">
                                            <p:txEl>
                                              <p:pRg st="1" end="1"/>
                                            </p:txEl>
                                          </p:spTgt>
                                        </p:tgtEl>
                                        <p:attrNameLst>
                                          <p:attrName>ppt_h</p:attrName>
                                        </p:attrNameLst>
                                      </p:cBhvr>
                                      <p:tavLst>
                                        <p:tav tm="0">
                                          <p:val>
                                            <p:fltVal val="0"/>
                                          </p:val>
                                        </p:tav>
                                        <p:tav tm="100000">
                                          <p:val>
                                            <p:strVal val="#ppt_h"/>
                                          </p:val>
                                        </p:tav>
                                      </p:tavLst>
                                    </p:anim>
                                  </p:childTnLst>
                                </p:cTn>
                              </p:par>
                              <p:par>
                                <p:cTn id="17" presetID="17" presetClass="entr" presetSubtype="4" fill="hold" grpId="0" nodeType="with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1747">
                                            <p:txEl>
                                              <p:pRg st="2" end="2"/>
                                            </p:txEl>
                                          </p:spTgt>
                                        </p:tgtEl>
                                        <p:attrNameLst>
                                          <p:attrName>ppt_y</p:attrName>
                                        </p:attrNameLst>
                                      </p:cBhvr>
                                      <p:tavLst>
                                        <p:tav tm="0">
                                          <p:val>
                                            <p:strVal val="#ppt_y+#ppt_h/2"/>
                                          </p:val>
                                        </p:tav>
                                        <p:tav tm="100000">
                                          <p:val>
                                            <p:strVal val="#ppt_y"/>
                                          </p:val>
                                        </p:tav>
                                      </p:tavLst>
                                    </p:anim>
                                    <p:anim calcmode="lin" valueType="num">
                                      <p:cBhvr>
                                        <p:cTn id="21" dur="500" fill="hold"/>
                                        <p:tgtEl>
                                          <p:spTgt spid="31747">
                                            <p:txEl>
                                              <p:pRg st="2" end="2"/>
                                            </p:txEl>
                                          </p:spTgt>
                                        </p:tgtEl>
                                        <p:attrNameLst>
                                          <p:attrName>ppt_w</p:attrName>
                                        </p:attrNameLst>
                                      </p:cBhvr>
                                      <p:tavLst>
                                        <p:tav tm="0">
                                          <p:val>
                                            <p:strVal val="#ppt_w"/>
                                          </p:val>
                                        </p:tav>
                                        <p:tav tm="100000">
                                          <p:val>
                                            <p:strVal val="#ppt_w"/>
                                          </p:val>
                                        </p:tav>
                                      </p:tavLst>
                                    </p:anim>
                                    <p:anim calcmode="lin" valueType="num">
                                      <p:cBhvr>
                                        <p:cTn id="22" dur="500" fill="hold"/>
                                        <p:tgtEl>
                                          <p:spTgt spid="31747">
                                            <p:txEl>
                                              <p:pRg st="2" end="2"/>
                                            </p:txEl>
                                          </p:spTgt>
                                        </p:tgtEl>
                                        <p:attrNameLst>
                                          <p:attrName>ppt_h</p:attrName>
                                        </p:attrNameLst>
                                      </p:cBhvr>
                                      <p:tavLst>
                                        <p:tav tm="0">
                                          <p:val>
                                            <p:fltVal val="0"/>
                                          </p:val>
                                        </p:tav>
                                        <p:tav tm="100000">
                                          <p:val>
                                            <p:strVal val="#ppt_h"/>
                                          </p:val>
                                        </p:tav>
                                      </p:tavLst>
                                    </p:anim>
                                  </p:childTnLst>
                                </p:cTn>
                              </p:par>
                              <p:par>
                                <p:cTn id="23" presetID="17" presetClass="entr" presetSubtype="4" fill="hold" grpId="0" nodeType="with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1747">
                                            <p:txEl>
                                              <p:pRg st="3" end="3"/>
                                            </p:txEl>
                                          </p:spTgt>
                                        </p:tgtEl>
                                        <p:attrNameLst>
                                          <p:attrName>ppt_y</p:attrName>
                                        </p:attrNameLst>
                                      </p:cBhvr>
                                      <p:tavLst>
                                        <p:tav tm="0">
                                          <p:val>
                                            <p:strVal val="#ppt_y+#ppt_h/2"/>
                                          </p:val>
                                        </p:tav>
                                        <p:tav tm="100000">
                                          <p:val>
                                            <p:strVal val="#ppt_y"/>
                                          </p:val>
                                        </p:tav>
                                      </p:tavLst>
                                    </p:anim>
                                    <p:anim calcmode="lin" valueType="num">
                                      <p:cBhvr>
                                        <p:cTn id="27" dur="500" fill="hold"/>
                                        <p:tgtEl>
                                          <p:spTgt spid="31747">
                                            <p:txEl>
                                              <p:pRg st="3" end="3"/>
                                            </p:txEl>
                                          </p:spTgt>
                                        </p:tgtEl>
                                        <p:attrNameLst>
                                          <p:attrName>ppt_w</p:attrName>
                                        </p:attrNameLst>
                                      </p:cBhvr>
                                      <p:tavLst>
                                        <p:tav tm="0">
                                          <p:val>
                                            <p:strVal val="#ppt_w"/>
                                          </p:val>
                                        </p:tav>
                                        <p:tav tm="100000">
                                          <p:val>
                                            <p:strVal val="#ppt_w"/>
                                          </p:val>
                                        </p:tav>
                                      </p:tavLst>
                                    </p:anim>
                                    <p:anim calcmode="lin" valueType="num">
                                      <p:cBhvr>
                                        <p:cTn id="28" dur="500" fill="hold"/>
                                        <p:tgtEl>
                                          <p:spTgt spid="31747">
                                            <p:txEl>
                                              <p:pRg st="3" end="3"/>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17" presetClass="entr" presetSubtype="4" fill="hold" grpId="0" nodeType="after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 calcmode="lin" valueType="num">
                                      <p:cBhvr>
                                        <p:cTn id="32"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1747">
                                            <p:txEl>
                                              <p:pRg st="4" end="4"/>
                                            </p:txEl>
                                          </p:spTgt>
                                        </p:tgtEl>
                                        <p:attrNameLst>
                                          <p:attrName>ppt_y</p:attrName>
                                        </p:attrNameLst>
                                      </p:cBhvr>
                                      <p:tavLst>
                                        <p:tav tm="0">
                                          <p:val>
                                            <p:strVal val="#ppt_y+#ppt_h/2"/>
                                          </p:val>
                                        </p:tav>
                                        <p:tav tm="100000">
                                          <p:val>
                                            <p:strVal val="#ppt_y"/>
                                          </p:val>
                                        </p:tav>
                                      </p:tavLst>
                                    </p:anim>
                                    <p:anim calcmode="lin" valueType="num">
                                      <p:cBhvr>
                                        <p:cTn id="34" dur="500" fill="hold"/>
                                        <p:tgtEl>
                                          <p:spTgt spid="31747">
                                            <p:txEl>
                                              <p:pRg st="4" end="4"/>
                                            </p:txEl>
                                          </p:spTgt>
                                        </p:tgtEl>
                                        <p:attrNameLst>
                                          <p:attrName>ppt_w</p:attrName>
                                        </p:attrNameLst>
                                      </p:cBhvr>
                                      <p:tavLst>
                                        <p:tav tm="0">
                                          <p:val>
                                            <p:strVal val="#ppt_w"/>
                                          </p:val>
                                        </p:tav>
                                        <p:tav tm="100000">
                                          <p:val>
                                            <p:strVal val="#ppt_w"/>
                                          </p:val>
                                        </p:tav>
                                      </p:tavLst>
                                    </p:anim>
                                    <p:anim calcmode="lin" valueType="num">
                                      <p:cBhvr>
                                        <p:cTn id="35" dur="500" fill="hold"/>
                                        <p:tgtEl>
                                          <p:spTgt spid="3174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 name="Shape 54">
            <a:extLst>
              <a:ext uri="{FF2B5EF4-FFF2-40B4-BE49-F238E27FC236}">
                <a16:creationId xmlns:a16="http://schemas.microsoft.com/office/drawing/2014/main" xmlns="" id="{33F3F417-BDAE-401B-8DD3-A80C7CAD4A4E}"/>
              </a:ext>
            </a:extLst>
          </p:cNvPr>
          <p:cNvPicPr preferRelativeResize="0"/>
          <p:nvPr/>
        </p:nvPicPr>
        <p:blipFill>
          <a:blip r:embed="rId2">
            <a:alphaModFix/>
            <a:extLst>
              <a:ext uri="{BEBA8EAE-BF5A-486C-A8C5-ECC9F3942E4B}">
                <a14:imgProps xmlns:a14="http://schemas.microsoft.com/office/drawing/2010/main" xmlns="">
                  <a14:imgLayer r:embed="rId3">
                    <a14:imgEffect>
                      <a14:saturation sat="200000"/>
                    </a14:imgEffect>
                  </a14:imgLayer>
                </a14:imgProps>
              </a:ext>
            </a:extLst>
          </a:blip>
          <a:stretch>
            <a:fillRect/>
          </a:stretch>
        </p:blipFill>
        <p:spPr>
          <a:xfrm>
            <a:off x="-36871" y="-28062"/>
            <a:ext cx="9143996" cy="5143500"/>
          </a:xfrm>
          <a:prstGeom prst="rect">
            <a:avLst/>
          </a:prstGeom>
          <a:noFill/>
          <a:ln w="9525" cap="flat" cmpd="sng">
            <a:solidFill>
              <a:srgbClr val="FFFFFF"/>
            </a:solidFill>
            <a:prstDash val="solid"/>
            <a:round/>
            <a:headEnd type="none" w="med" len="med"/>
            <a:tailEnd type="none" w="med" len="med"/>
          </a:ln>
        </p:spPr>
      </p:pic>
      <p:grpSp>
        <p:nvGrpSpPr>
          <p:cNvPr id="61" name="Group 60">
            <a:extLst>
              <a:ext uri="{FF2B5EF4-FFF2-40B4-BE49-F238E27FC236}">
                <a16:creationId xmlns:a16="http://schemas.microsoft.com/office/drawing/2014/main" xmlns="" id="{6876783E-7124-4041-BD2C-36C408A01BFD}"/>
              </a:ext>
            </a:extLst>
          </p:cNvPr>
          <p:cNvGrpSpPr/>
          <p:nvPr/>
        </p:nvGrpSpPr>
        <p:grpSpPr>
          <a:xfrm>
            <a:off x="990600" y="1428750"/>
            <a:ext cx="7359900" cy="2965800"/>
            <a:chOff x="945125" y="1383600"/>
            <a:chExt cx="7359900" cy="2965800"/>
          </a:xfrm>
        </p:grpSpPr>
        <p:cxnSp>
          <p:nvCxnSpPr>
            <p:cNvPr id="62" name="Shape 55">
              <a:extLst>
                <a:ext uri="{FF2B5EF4-FFF2-40B4-BE49-F238E27FC236}">
                  <a16:creationId xmlns:a16="http://schemas.microsoft.com/office/drawing/2014/main" xmlns="" id="{41CC92A8-C771-4FFC-B906-F20DEE78AB72}"/>
                </a:ext>
              </a:extLst>
            </p:cNvPr>
            <p:cNvCxnSpPr/>
            <p:nvPr/>
          </p:nvCxnSpPr>
          <p:spPr>
            <a:xfrm rot="10800000">
              <a:off x="956175" y="1383600"/>
              <a:ext cx="0" cy="1810800"/>
            </a:xfrm>
            <a:prstGeom prst="straightConnector1">
              <a:avLst/>
            </a:prstGeom>
            <a:noFill/>
            <a:ln w="19050" cap="flat" cmpd="sng">
              <a:solidFill>
                <a:srgbClr val="F3F3F3"/>
              </a:solidFill>
              <a:prstDash val="solid"/>
              <a:round/>
              <a:headEnd type="none" w="lg" len="lg"/>
              <a:tailEnd type="none" w="lg" len="lg"/>
            </a:ln>
          </p:spPr>
        </p:cxnSp>
        <p:cxnSp>
          <p:nvCxnSpPr>
            <p:cNvPr id="63" name="Shape 56">
              <a:extLst>
                <a:ext uri="{FF2B5EF4-FFF2-40B4-BE49-F238E27FC236}">
                  <a16:creationId xmlns:a16="http://schemas.microsoft.com/office/drawing/2014/main" xmlns="" id="{81F625CD-19BF-41C0-92B3-AFF7D0E15554}"/>
                </a:ext>
              </a:extLst>
            </p:cNvPr>
            <p:cNvCxnSpPr/>
            <p:nvPr/>
          </p:nvCxnSpPr>
          <p:spPr>
            <a:xfrm rot="10800000">
              <a:off x="8304825" y="1383775"/>
              <a:ext cx="0" cy="1794000"/>
            </a:xfrm>
            <a:prstGeom prst="straightConnector1">
              <a:avLst/>
            </a:prstGeom>
            <a:noFill/>
            <a:ln w="19050" cap="flat" cmpd="sng">
              <a:solidFill>
                <a:srgbClr val="F3F3F3"/>
              </a:solidFill>
              <a:prstDash val="solid"/>
              <a:round/>
              <a:headEnd type="none" w="lg" len="lg"/>
              <a:tailEnd type="none" w="lg" len="lg"/>
            </a:ln>
          </p:spPr>
        </p:cxnSp>
        <p:cxnSp>
          <p:nvCxnSpPr>
            <p:cNvPr id="64" name="Shape 57">
              <a:extLst>
                <a:ext uri="{FF2B5EF4-FFF2-40B4-BE49-F238E27FC236}">
                  <a16:creationId xmlns:a16="http://schemas.microsoft.com/office/drawing/2014/main" xmlns="" id="{07329ADF-BC5D-44F3-A310-95C6890C08D3}"/>
                </a:ext>
              </a:extLst>
            </p:cNvPr>
            <p:cNvCxnSpPr/>
            <p:nvPr/>
          </p:nvCxnSpPr>
          <p:spPr>
            <a:xfrm>
              <a:off x="957223" y="1383600"/>
              <a:ext cx="7347600" cy="0"/>
            </a:xfrm>
            <a:prstGeom prst="straightConnector1">
              <a:avLst/>
            </a:prstGeom>
            <a:noFill/>
            <a:ln w="19050" cap="flat" cmpd="sng">
              <a:solidFill>
                <a:srgbClr val="F3F3F3"/>
              </a:solidFill>
              <a:prstDash val="solid"/>
              <a:round/>
              <a:headEnd type="none" w="lg" len="lg"/>
              <a:tailEnd type="none" w="lg" len="lg"/>
            </a:ln>
          </p:spPr>
        </p:cxnSp>
        <p:cxnSp>
          <p:nvCxnSpPr>
            <p:cNvPr id="65" name="Shape 59">
              <a:extLst>
                <a:ext uri="{FF2B5EF4-FFF2-40B4-BE49-F238E27FC236}">
                  <a16:creationId xmlns:a16="http://schemas.microsoft.com/office/drawing/2014/main" xmlns="" id="{CC26F4A8-C3F4-43A9-B50F-D83855F3D04E}"/>
                </a:ext>
              </a:extLst>
            </p:cNvPr>
            <p:cNvCxnSpPr/>
            <p:nvPr/>
          </p:nvCxnSpPr>
          <p:spPr>
            <a:xfrm rot="10800000">
              <a:off x="8304819" y="3169500"/>
              <a:ext cx="0" cy="1179900"/>
            </a:xfrm>
            <a:prstGeom prst="straightConnector1">
              <a:avLst/>
            </a:prstGeom>
            <a:noFill/>
            <a:ln w="9525" cap="flat" cmpd="sng">
              <a:solidFill>
                <a:srgbClr val="980000"/>
              </a:solidFill>
              <a:prstDash val="solid"/>
              <a:round/>
              <a:headEnd type="none" w="lg" len="lg"/>
              <a:tailEnd type="none" w="lg" len="lg"/>
            </a:ln>
          </p:spPr>
        </p:cxnSp>
        <p:cxnSp>
          <p:nvCxnSpPr>
            <p:cNvPr id="66" name="Shape 60">
              <a:extLst>
                <a:ext uri="{FF2B5EF4-FFF2-40B4-BE49-F238E27FC236}">
                  <a16:creationId xmlns:a16="http://schemas.microsoft.com/office/drawing/2014/main" xmlns="" id="{999BF335-30A5-4897-A013-2DD2BBF9588C}"/>
                </a:ext>
              </a:extLst>
            </p:cNvPr>
            <p:cNvCxnSpPr/>
            <p:nvPr/>
          </p:nvCxnSpPr>
          <p:spPr>
            <a:xfrm rot="10800000">
              <a:off x="956175" y="3176568"/>
              <a:ext cx="0" cy="1165800"/>
            </a:xfrm>
            <a:prstGeom prst="straightConnector1">
              <a:avLst/>
            </a:prstGeom>
            <a:noFill/>
            <a:ln w="9525" cap="flat" cmpd="sng">
              <a:solidFill>
                <a:srgbClr val="980000"/>
              </a:solidFill>
              <a:prstDash val="solid"/>
              <a:round/>
              <a:headEnd type="none" w="lg" len="lg"/>
              <a:tailEnd type="none" w="lg" len="lg"/>
            </a:ln>
          </p:spPr>
        </p:cxnSp>
        <p:cxnSp>
          <p:nvCxnSpPr>
            <p:cNvPr id="67" name="Shape 61">
              <a:extLst>
                <a:ext uri="{FF2B5EF4-FFF2-40B4-BE49-F238E27FC236}">
                  <a16:creationId xmlns:a16="http://schemas.microsoft.com/office/drawing/2014/main" xmlns="" id="{F63441DD-DAAF-4336-A9DE-600B361DDD09}"/>
                </a:ext>
              </a:extLst>
            </p:cNvPr>
            <p:cNvCxnSpPr/>
            <p:nvPr/>
          </p:nvCxnSpPr>
          <p:spPr>
            <a:xfrm>
              <a:off x="945125" y="4343060"/>
              <a:ext cx="7359900" cy="0"/>
            </a:xfrm>
            <a:prstGeom prst="straightConnector1">
              <a:avLst/>
            </a:prstGeom>
            <a:noFill/>
            <a:ln w="9525" cap="flat" cmpd="sng">
              <a:solidFill>
                <a:srgbClr val="980000"/>
              </a:solidFill>
              <a:prstDash val="solid"/>
              <a:round/>
              <a:headEnd type="none" w="lg" len="lg"/>
              <a:tailEnd type="none" w="lg" len="lg"/>
            </a:ln>
          </p:spPr>
        </p:cxnSp>
      </p:grpSp>
      <p:sp>
        <p:nvSpPr>
          <p:cNvPr id="68" name="Shape 58">
            <a:extLst>
              <a:ext uri="{FF2B5EF4-FFF2-40B4-BE49-F238E27FC236}">
                <a16:creationId xmlns:a16="http://schemas.microsoft.com/office/drawing/2014/main" xmlns="" id="{A3107FA1-5B92-45B3-BBAA-6721221F71BD}"/>
              </a:ext>
            </a:extLst>
          </p:cNvPr>
          <p:cNvSpPr txBox="1"/>
          <p:nvPr/>
        </p:nvSpPr>
        <p:spPr>
          <a:xfrm>
            <a:off x="903055" y="2052257"/>
            <a:ext cx="7344239" cy="1282122"/>
          </a:xfrm>
          <a:prstGeom prst="rect">
            <a:avLst/>
          </a:prstGeom>
          <a:noFill/>
          <a:ln>
            <a:noFill/>
          </a:ln>
        </p:spPr>
        <p:txBody>
          <a:bodyPr lIns="91425" tIns="91425" rIns="91425" bIns="91425" anchor="t" anchorCtr="0">
            <a:noAutofit/>
          </a:bodyPr>
          <a:lstStyle/>
          <a:p>
            <a:pPr lvl="0" algn="ctr">
              <a:spcBef>
                <a:spcPts val="0"/>
              </a:spcBef>
              <a:buNone/>
            </a:pPr>
            <a:r>
              <a:rPr lang="en-US" sz="3600" b="1" dirty="0">
                <a:solidFill>
                  <a:srgbClr val="FFFFFF"/>
                </a:solidFill>
                <a:latin typeface="+mn-lt"/>
                <a:ea typeface="Georgia"/>
                <a:cs typeface="Georgia"/>
                <a:sym typeface="Georgia"/>
              </a:rPr>
              <a:t>THANK YOU</a:t>
            </a:r>
            <a:endParaRPr lang="en" sz="3600" b="1" dirty="0">
              <a:solidFill>
                <a:srgbClr val="FFFFFF"/>
              </a:solidFill>
              <a:latin typeface="+mn-lt"/>
              <a:ea typeface="Georgia"/>
              <a:cs typeface="Georgia"/>
              <a:sym typeface="Georgia"/>
            </a:endParaRPr>
          </a:p>
        </p:txBody>
      </p:sp>
      <p:sp>
        <p:nvSpPr>
          <p:cNvPr id="69" name="Shape 62">
            <a:extLst>
              <a:ext uri="{FF2B5EF4-FFF2-40B4-BE49-F238E27FC236}">
                <a16:creationId xmlns:a16="http://schemas.microsoft.com/office/drawing/2014/main" xmlns="" id="{0E227277-B7F8-47FD-B236-84AABBF9AD75}"/>
              </a:ext>
            </a:extLst>
          </p:cNvPr>
          <p:cNvSpPr txBox="1"/>
          <p:nvPr/>
        </p:nvSpPr>
        <p:spPr>
          <a:xfrm>
            <a:off x="1012699" y="3183733"/>
            <a:ext cx="7337388" cy="1198138"/>
          </a:xfrm>
          <a:prstGeom prst="rect">
            <a:avLst/>
          </a:prstGeom>
          <a:noFill/>
          <a:ln>
            <a:noFill/>
          </a:ln>
        </p:spPr>
        <p:txBody>
          <a:bodyPr lIns="91425" tIns="91425" rIns="91425" bIns="91425" anchor="t" anchorCtr="0">
            <a:noAutofit/>
          </a:bodyPr>
          <a:lstStyle/>
          <a:p>
            <a:pPr lvl="0" algn="ctr" rtl="0">
              <a:spcBef>
                <a:spcPts val="0"/>
              </a:spcBef>
              <a:buNone/>
            </a:pPr>
            <a:r>
              <a:rPr lang="en-US" sz="3200" dirty="0">
                <a:solidFill>
                  <a:srgbClr val="980000"/>
                </a:solidFill>
                <a:latin typeface="Georgia"/>
                <a:ea typeface="Georgia"/>
                <a:cs typeface="Georgia"/>
                <a:sym typeface="Georgia"/>
              </a:rPr>
              <a:t>Contact Us</a:t>
            </a:r>
            <a:endParaRPr lang="en" sz="3200" dirty="0">
              <a:solidFill>
                <a:srgbClr val="980000"/>
              </a:solidFill>
              <a:latin typeface="Georgia"/>
              <a:ea typeface="Georgia"/>
              <a:cs typeface="Georgia"/>
              <a:sym typeface="Georgia"/>
            </a:endParaRPr>
          </a:p>
          <a:p>
            <a:pPr lvl="0" algn="ctr" rtl="0">
              <a:spcBef>
                <a:spcPts val="0"/>
              </a:spcBef>
              <a:buNone/>
            </a:pPr>
            <a:r>
              <a:rPr lang="en" sz="3200" dirty="0">
                <a:solidFill>
                  <a:srgbClr val="980000"/>
                </a:solidFill>
                <a:latin typeface="Georgia"/>
                <a:ea typeface="Georgia"/>
                <a:cs typeface="Georgia"/>
                <a:sym typeface="Georgia"/>
              </a:rPr>
              <a:t>410-767-5466</a:t>
            </a:r>
          </a:p>
        </p:txBody>
      </p:sp>
      <p:pic>
        <p:nvPicPr>
          <p:cNvPr id="70" name="Shape 63">
            <a:extLst>
              <a:ext uri="{FF2B5EF4-FFF2-40B4-BE49-F238E27FC236}">
                <a16:creationId xmlns:a16="http://schemas.microsoft.com/office/drawing/2014/main" xmlns="" id="{2B4ACFCC-E4E1-4CEF-BEB6-863C6ED47240}"/>
              </a:ext>
            </a:extLst>
          </p:cNvPr>
          <p:cNvPicPr preferRelativeResize="0"/>
          <p:nvPr/>
        </p:nvPicPr>
        <p:blipFill>
          <a:blip r:embed="rId4">
            <a:alphaModFix/>
          </a:blip>
          <a:stretch>
            <a:fillRect/>
          </a:stretch>
        </p:blipFill>
        <p:spPr>
          <a:xfrm>
            <a:off x="7145288" y="3685656"/>
            <a:ext cx="2069024" cy="2069024"/>
          </a:xfrm>
          <a:prstGeom prst="rect">
            <a:avLst/>
          </a:prstGeom>
          <a:noFill/>
          <a:ln>
            <a:noFill/>
          </a:ln>
        </p:spPr>
      </p:pic>
    </p:spTree>
    <p:extLst>
      <p:ext uri="{BB962C8B-B14F-4D97-AF65-F5344CB8AC3E}">
        <p14:creationId xmlns:p14="http://schemas.microsoft.com/office/powerpoint/2010/main" xmlns="" val="3713296544"/>
      </p:ext>
    </p:extLst>
  </p:cSld>
  <p:clrMapOvr>
    <a:masterClrMapping/>
  </p:clrMapOvr>
  <p:transition>
    <p:checker dir="vert"/>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04800" y="254562"/>
            <a:ext cx="6858000" cy="459581"/>
          </a:xfrm>
        </p:spPr>
        <p:txBody>
          <a:bodyPr vert="horz" lIns="91440" tIns="45720" rIns="91440" bIns="45720" rtlCol="0" anchor="ctr">
            <a:noAutofit/>
          </a:bodyPr>
          <a:lstStyle/>
          <a:p>
            <a:r>
              <a:rPr lang="en-US" sz="3200" b="1" dirty="0">
                <a:solidFill>
                  <a:srgbClr val="A50021"/>
                </a:solidFill>
              </a:rPr>
              <a:t>COUNSELING</a:t>
            </a:r>
          </a:p>
        </p:txBody>
      </p:sp>
      <p:sp>
        <p:nvSpPr>
          <p:cNvPr id="68611" name="Rectangle 3"/>
          <p:cNvSpPr>
            <a:spLocks noGrp="1" noChangeArrowheads="1"/>
          </p:cNvSpPr>
          <p:nvPr>
            <p:ph idx="4294967295"/>
          </p:nvPr>
        </p:nvSpPr>
        <p:spPr>
          <a:xfrm>
            <a:off x="76200" y="1743997"/>
            <a:ext cx="5379069" cy="3086100"/>
          </a:xfrm>
        </p:spPr>
        <p:txBody>
          <a:bodyPr vert="horz" lIns="91440" tIns="45720" rIns="91440" bIns="45720" rtlCol="0">
            <a:normAutofit fontScale="85000" lnSpcReduction="20000"/>
          </a:bodyPr>
          <a:lstStyle/>
          <a:p>
            <a:pPr marL="630237" lvl="1" indent="-342900">
              <a:lnSpc>
                <a:spcPct val="120000"/>
              </a:lnSpc>
              <a:spcBef>
                <a:spcPts val="0"/>
              </a:spcBef>
              <a:spcAft>
                <a:spcPts val="600"/>
              </a:spcAft>
              <a:buFont typeface="Wingdings" panose="05000000000000000000" pitchFamily="2" charset="2"/>
              <a:buChar char="§"/>
            </a:pPr>
            <a:r>
              <a:rPr lang="en-US" sz="2200" dirty="0"/>
              <a:t>Giving employees guidance on job performance</a:t>
            </a:r>
          </a:p>
          <a:p>
            <a:pPr marL="630237" lvl="1" indent="-342900">
              <a:lnSpc>
                <a:spcPct val="120000"/>
              </a:lnSpc>
              <a:spcBef>
                <a:spcPts val="0"/>
              </a:spcBef>
              <a:spcAft>
                <a:spcPts val="600"/>
              </a:spcAft>
              <a:buFont typeface="Wingdings" panose="05000000000000000000" pitchFamily="2" charset="2"/>
              <a:buChar char="§"/>
            </a:pPr>
            <a:r>
              <a:rPr lang="en-US" sz="2200" dirty="0"/>
              <a:t>Not discipline </a:t>
            </a:r>
          </a:p>
          <a:p>
            <a:pPr marL="630237" lvl="1" indent="-342900">
              <a:lnSpc>
                <a:spcPct val="120000"/>
              </a:lnSpc>
              <a:spcBef>
                <a:spcPts val="0"/>
              </a:spcBef>
              <a:spcAft>
                <a:spcPts val="600"/>
              </a:spcAft>
              <a:buFont typeface="Wingdings" panose="05000000000000000000" pitchFamily="2" charset="2"/>
              <a:buChar char="§"/>
            </a:pPr>
            <a:r>
              <a:rPr lang="en-US" sz="2200" dirty="0"/>
              <a:t>Should be a positive event </a:t>
            </a:r>
          </a:p>
          <a:p>
            <a:pPr marL="630237" lvl="1" indent="-342900">
              <a:lnSpc>
                <a:spcPct val="120000"/>
              </a:lnSpc>
              <a:spcBef>
                <a:spcPts val="0"/>
              </a:spcBef>
              <a:spcAft>
                <a:spcPts val="600"/>
              </a:spcAft>
              <a:buFont typeface="Wingdings" panose="05000000000000000000" pitchFamily="2" charset="2"/>
              <a:buChar char="§"/>
            </a:pPr>
            <a:r>
              <a:rPr lang="en-US" sz="2200" dirty="0"/>
              <a:t>A discussion between the supervisor &amp; employee</a:t>
            </a:r>
          </a:p>
          <a:p>
            <a:pPr marL="630237" lvl="1" indent="-342900">
              <a:lnSpc>
                <a:spcPct val="120000"/>
              </a:lnSpc>
              <a:spcBef>
                <a:spcPts val="0"/>
              </a:spcBef>
              <a:spcAft>
                <a:spcPts val="600"/>
              </a:spcAft>
              <a:buFont typeface="Wingdings" panose="05000000000000000000" pitchFamily="2" charset="2"/>
              <a:buChar char="§"/>
            </a:pPr>
            <a:r>
              <a:rPr lang="en-US" sz="2200" dirty="0"/>
              <a:t>Supervisor advises employee of expectations</a:t>
            </a:r>
          </a:p>
          <a:p>
            <a:pPr marL="630237" lvl="1" indent="-342900">
              <a:lnSpc>
                <a:spcPct val="120000"/>
              </a:lnSpc>
              <a:spcBef>
                <a:spcPts val="0"/>
              </a:spcBef>
              <a:spcAft>
                <a:spcPts val="600"/>
              </a:spcAft>
              <a:buFont typeface="Wingdings" panose="05000000000000000000" pitchFamily="2" charset="2"/>
              <a:buChar char="§"/>
            </a:pPr>
            <a:r>
              <a:rPr lang="en-US" sz="2200" dirty="0"/>
              <a:t>Employee gives feedback</a:t>
            </a:r>
          </a:p>
          <a:p>
            <a:endParaRPr lang="en-US" dirty="0"/>
          </a:p>
        </p:txBody>
      </p:sp>
      <p:sp>
        <p:nvSpPr>
          <p:cNvPr id="19" name="Rectangle 18">
            <a:extLst>
              <a:ext uri="{FF2B5EF4-FFF2-40B4-BE49-F238E27FC236}">
                <a16:creationId xmlns:a16="http://schemas.microsoft.com/office/drawing/2014/main" xmlns="" id="{755C42A3-4BB4-4EFE-80E9-3415071DBFA4}"/>
              </a:ext>
            </a:extLst>
          </p:cNvPr>
          <p:cNvSpPr/>
          <p:nvPr/>
        </p:nvSpPr>
        <p:spPr>
          <a:xfrm>
            <a:off x="381000" y="1192410"/>
            <a:ext cx="2787943" cy="369332"/>
          </a:xfrm>
          <a:prstGeom prst="rect">
            <a:avLst/>
          </a:prstGeom>
        </p:spPr>
        <p:txBody>
          <a:bodyPr wrap="none">
            <a:spAutoFit/>
          </a:bodyPr>
          <a:lstStyle/>
          <a:p>
            <a:pPr>
              <a:defRPr/>
            </a:pPr>
            <a:r>
              <a:rPr lang="en-US" sz="1800" b="1" dirty="0">
                <a:latin typeface="Arial" panose="020B0604020202020204" pitchFamily="34" charset="0"/>
                <a:cs typeface="Arial" panose="020B0604020202020204" pitchFamily="34" charset="0"/>
              </a:rPr>
              <a:t>ROLE OF SUPERVISOR</a:t>
            </a:r>
          </a:p>
        </p:txBody>
      </p:sp>
      <p:pic>
        <p:nvPicPr>
          <p:cNvPr id="13314" name="Picture 2" descr="Image result for employer and employee performance evaluation">
            <a:extLst>
              <a:ext uri="{FF2B5EF4-FFF2-40B4-BE49-F238E27FC236}">
                <a16:creationId xmlns:a16="http://schemas.microsoft.com/office/drawing/2014/main" xmlns="" id="{43976877-6467-45CE-9F1C-8EDA0938C98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1733550"/>
            <a:ext cx="3536331" cy="2309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547256896"/>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611">
                                            <p:txEl>
                                              <p:pRg st="0" end="0"/>
                                            </p:txEl>
                                          </p:spTgt>
                                        </p:tgtEl>
                                        <p:attrNameLst>
                                          <p:attrName>ppt_c</p:attrName>
                                        </p:attrNameLst>
                                      </p:cBhvr>
                                      <p:to>
                                        <a:srgbClr val="0099FF"/>
                                      </p:to>
                                    </p:animClr>
                                  </p:subTnLst>
                                </p:cTn>
                              </p:par>
                              <p:par>
                                <p:cTn id="9" presetID="2" presetClass="entr" presetSubtype="2" fill="hold" grpId="0" nodeType="with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 calcmode="lin" valueType="num">
                                      <p:cBhvr additive="base">
                                        <p:cTn id="11"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861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611">
                                            <p:txEl>
                                              <p:pRg st="1" end="1"/>
                                            </p:txEl>
                                          </p:spTgt>
                                        </p:tgtEl>
                                        <p:attrNameLst>
                                          <p:attrName>ppt_c</p:attrName>
                                        </p:attrNameLst>
                                      </p:cBhvr>
                                      <p:to>
                                        <a:srgbClr val="0099FF"/>
                                      </p:to>
                                    </p:animClr>
                                  </p:subTnLst>
                                </p:cTn>
                              </p:par>
                              <p:par>
                                <p:cTn id="13" presetID="2" presetClass="entr" presetSubtype="2" fill="hold" grpId="0" nodeType="with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 calcmode="lin" valueType="num">
                                      <p:cBhvr additive="base">
                                        <p:cTn id="15"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861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611">
                                            <p:txEl>
                                              <p:pRg st="2" end="2"/>
                                            </p:txEl>
                                          </p:spTgt>
                                        </p:tgtEl>
                                        <p:attrNameLst>
                                          <p:attrName>ppt_c</p:attrName>
                                        </p:attrNameLst>
                                      </p:cBhvr>
                                      <p:to>
                                        <a:srgbClr val="0099FF"/>
                                      </p:to>
                                    </p:animClr>
                                  </p:subTnLst>
                                </p:cTn>
                              </p:par>
                              <p:par>
                                <p:cTn id="17" presetID="2" presetClass="entr" presetSubtype="2" fill="hold" grpId="0" nodeType="with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anim calcmode="lin" valueType="num">
                                      <p:cBhvr additive="base">
                                        <p:cTn id="19" dur="500" fill="hold"/>
                                        <p:tgtEl>
                                          <p:spTgt spid="6861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861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611">
                                            <p:txEl>
                                              <p:pRg st="3" end="3"/>
                                            </p:txEl>
                                          </p:spTgt>
                                        </p:tgtEl>
                                        <p:attrNameLst>
                                          <p:attrName>ppt_c</p:attrName>
                                        </p:attrNameLst>
                                      </p:cBhvr>
                                      <p:to>
                                        <a:srgbClr val="0099FF"/>
                                      </p:to>
                                    </p:animClr>
                                  </p:subTnLst>
                                </p:cTn>
                              </p:par>
                              <p:par>
                                <p:cTn id="21" presetID="2" presetClass="entr" presetSubtype="2" fill="hold" grpId="0" nodeType="with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anim calcmode="lin" valueType="num">
                                      <p:cBhvr additive="base">
                                        <p:cTn id="23" dur="500" fill="hold"/>
                                        <p:tgtEl>
                                          <p:spTgt spid="6861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861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611">
                                            <p:txEl>
                                              <p:pRg st="4" end="4"/>
                                            </p:txEl>
                                          </p:spTgt>
                                        </p:tgtEl>
                                        <p:attrNameLst>
                                          <p:attrName>ppt_c</p:attrName>
                                        </p:attrNameLst>
                                      </p:cBhvr>
                                      <p:to>
                                        <a:srgbClr val="0099FF"/>
                                      </p:to>
                                    </p:animClr>
                                  </p:subTnLst>
                                </p:cTn>
                              </p:par>
                              <p:par>
                                <p:cTn id="25" presetID="2" presetClass="entr" presetSubtype="2" fill="hold" grpId="0" nodeType="with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anim calcmode="lin" valueType="num">
                                      <p:cBhvr additive="base">
                                        <p:cTn id="27" dur="500" fill="hold"/>
                                        <p:tgtEl>
                                          <p:spTgt spid="68611">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861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611">
                                            <p:txEl>
                                              <p:pRg st="5" end="5"/>
                                            </p:txEl>
                                          </p:spTgt>
                                        </p:tgtEl>
                                        <p:attrNameLst>
                                          <p:attrName>ppt_c</p:attrName>
                                        </p:attrNameLst>
                                      </p:cBhvr>
                                      <p:to>
                                        <a:srgbClr val="00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802E0DA-5FC0-42EF-AD29-F1B46F0C39DA}"/>
              </a:ext>
            </a:extLst>
          </p:cNvPr>
          <p:cNvSpPr>
            <a:spLocks noGrp="1" noChangeArrowheads="1"/>
          </p:cNvSpPr>
          <p:nvPr>
            <p:ph type="title"/>
          </p:nvPr>
        </p:nvSpPr>
        <p:spPr>
          <a:xfrm>
            <a:off x="228600" y="283369"/>
            <a:ext cx="6858000" cy="459581"/>
          </a:xfrm>
        </p:spPr>
        <p:txBody>
          <a:bodyPr vert="horz" lIns="91440" tIns="45720" rIns="91440" bIns="45720" rtlCol="0" anchor="ctr">
            <a:noAutofit/>
          </a:bodyPr>
          <a:lstStyle/>
          <a:p>
            <a:r>
              <a:rPr lang="en-US" sz="3200" b="1" dirty="0">
                <a:solidFill>
                  <a:srgbClr val="A50021"/>
                </a:solidFill>
              </a:rPr>
              <a:t>COUNSELING</a:t>
            </a:r>
          </a:p>
        </p:txBody>
      </p:sp>
      <p:sp>
        <p:nvSpPr>
          <p:cNvPr id="4" name="Rectangle 3">
            <a:extLst>
              <a:ext uri="{FF2B5EF4-FFF2-40B4-BE49-F238E27FC236}">
                <a16:creationId xmlns:a16="http://schemas.microsoft.com/office/drawing/2014/main" xmlns="" id="{B45BED03-F6E7-48D1-8308-92FD6AB71BA8}"/>
              </a:ext>
            </a:extLst>
          </p:cNvPr>
          <p:cNvSpPr/>
          <p:nvPr/>
        </p:nvSpPr>
        <p:spPr>
          <a:xfrm>
            <a:off x="3602665" y="1040309"/>
            <a:ext cx="2036135" cy="769441"/>
          </a:xfrm>
          <a:prstGeom prst="rect">
            <a:avLst/>
          </a:prstGeom>
        </p:spPr>
        <p:txBody>
          <a:bodyPr wrap="none">
            <a:spAutoFit/>
          </a:bodyPr>
          <a:lstStyle/>
          <a:p>
            <a:pPr>
              <a:defRPr/>
            </a:pPr>
            <a:r>
              <a:rPr lang="en-US" sz="4400" b="1" dirty="0">
                <a:latin typeface="Arial" panose="020B0604020202020204" pitchFamily="34" charset="0"/>
                <a:cs typeface="Arial" panose="020B0604020202020204" pitchFamily="34" charset="0"/>
              </a:rPr>
              <a:t>TYPES</a:t>
            </a:r>
          </a:p>
        </p:txBody>
      </p:sp>
      <p:pic>
        <p:nvPicPr>
          <p:cNvPr id="1030" name="Picture 6" descr="Related image">
            <a:extLst>
              <a:ext uri="{FF2B5EF4-FFF2-40B4-BE49-F238E27FC236}">
                <a16:creationId xmlns:a16="http://schemas.microsoft.com/office/drawing/2014/main" xmlns="" id="{7AD4F51E-B92A-4EC1-AAD1-F22573C1737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2070255"/>
            <a:ext cx="3308554"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32" name="Picture 8" descr="Related image">
            <a:extLst>
              <a:ext uri="{FF2B5EF4-FFF2-40B4-BE49-F238E27FC236}">
                <a16:creationId xmlns:a16="http://schemas.microsoft.com/office/drawing/2014/main" xmlns="" id="{8C81BB79-2E90-484B-ABD5-B8D9F91708B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81600" y="2070255"/>
            <a:ext cx="30480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5D970990-F9A5-41C1-B916-C217A16BBD20}"/>
              </a:ext>
            </a:extLst>
          </p:cNvPr>
          <p:cNvSpPr/>
          <p:nvPr/>
        </p:nvSpPr>
        <p:spPr>
          <a:xfrm>
            <a:off x="1600200" y="4019550"/>
            <a:ext cx="1441420" cy="646331"/>
          </a:xfrm>
          <a:prstGeom prst="rect">
            <a:avLst/>
          </a:prstGeom>
        </p:spPr>
        <p:txBody>
          <a:bodyPr wrap="none">
            <a:spAutoFit/>
          </a:bodyPr>
          <a:lstStyle/>
          <a:p>
            <a:pPr lvl="1" algn="ctr"/>
            <a:r>
              <a:rPr lang="en-US" sz="3600" dirty="0"/>
              <a:t>ORAL</a:t>
            </a:r>
          </a:p>
        </p:txBody>
      </p:sp>
      <p:sp>
        <p:nvSpPr>
          <p:cNvPr id="7" name="Rectangle 6">
            <a:extLst>
              <a:ext uri="{FF2B5EF4-FFF2-40B4-BE49-F238E27FC236}">
                <a16:creationId xmlns:a16="http://schemas.microsoft.com/office/drawing/2014/main" xmlns="" id="{6910C9A9-4156-40CC-9B82-B05D27460486}"/>
              </a:ext>
            </a:extLst>
          </p:cNvPr>
          <p:cNvSpPr/>
          <p:nvPr/>
        </p:nvSpPr>
        <p:spPr>
          <a:xfrm>
            <a:off x="5638800" y="4019550"/>
            <a:ext cx="2287806" cy="646331"/>
          </a:xfrm>
          <a:prstGeom prst="rect">
            <a:avLst/>
          </a:prstGeom>
        </p:spPr>
        <p:txBody>
          <a:bodyPr wrap="none">
            <a:spAutoFit/>
          </a:bodyPr>
          <a:lstStyle/>
          <a:p>
            <a:r>
              <a:rPr lang="en-US" sz="3600" dirty="0"/>
              <a:t>WRITTEN</a:t>
            </a:r>
          </a:p>
        </p:txBody>
      </p:sp>
    </p:spTree>
    <p:extLst>
      <p:ext uri="{BB962C8B-B14F-4D97-AF65-F5344CB8AC3E}">
        <p14:creationId xmlns:p14="http://schemas.microsoft.com/office/powerpoint/2010/main" xmlns="" val="31575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idx="4294967295"/>
          </p:nvPr>
        </p:nvSpPr>
        <p:spPr>
          <a:xfrm>
            <a:off x="304800" y="1276350"/>
            <a:ext cx="8305800" cy="3429000"/>
          </a:xfrm>
        </p:spPr>
        <p:txBody>
          <a:bodyPr>
            <a:noAutofit/>
          </a:bodyPr>
          <a:lstStyle/>
          <a:p>
            <a:pPr marL="257175" lvl="1" indent="0">
              <a:buNone/>
              <a:defRPr/>
            </a:pPr>
            <a:r>
              <a:rPr lang="en-US" sz="2000" b="1" dirty="0"/>
              <a:t>SCENARIOS</a:t>
            </a:r>
          </a:p>
          <a:p>
            <a:pPr marL="257175" lvl="1" indent="0">
              <a:buNone/>
              <a:defRPr/>
            </a:pPr>
            <a:endParaRPr lang="en-US" sz="2000" b="1" dirty="0"/>
          </a:p>
          <a:p>
            <a:pPr marL="574675" lvl="2" indent="-287338">
              <a:lnSpc>
                <a:spcPct val="100000"/>
              </a:lnSpc>
              <a:spcBef>
                <a:spcPts val="0"/>
              </a:spcBef>
              <a:spcAft>
                <a:spcPts val="900"/>
              </a:spcAft>
              <a:buFont typeface="Wingdings" panose="05000000000000000000" pitchFamily="2" charset="2"/>
              <a:buChar char="§"/>
              <a:defRPr/>
            </a:pPr>
            <a:r>
              <a:rPr lang="en-US" sz="1800" b="1" dirty="0"/>
              <a:t>Employee arrives 10 minutes late for work for the 2</a:t>
            </a:r>
            <a:r>
              <a:rPr lang="en-US" sz="1800" b="1" baseline="30000" dirty="0"/>
              <a:t>nd</a:t>
            </a:r>
            <a:r>
              <a:rPr lang="en-US" sz="1800" b="1" dirty="0"/>
              <a:t> time within the past 5 days</a:t>
            </a:r>
          </a:p>
          <a:p>
            <a:pPr marL="574675" lvl="2" indent="-287338">
              <a:lnSpc>
                <a:spcPct val="100000"/>
              </a:lnSpc>
              <a:spcBef>
                <a:spcPts val="0"/>
              </a:spcBef>
              <a:spcAft>
                <a:spcPts val="900"/>
              </a:spcAft>
              <a:buFont typeface="Wingdings" panose="05000000000000000000" pitchFamily="2" charset="2"/>
              <a:buChar char="§"/>
              <a:defRPr/>
            </a:pPr>
            <a:r>
              <a:rPr lang="en-US" sz="1800" b="1" dirty="0"/>
              <a:t>Employee does not report to work as scheduled, does not contact his/her supervisor and does not have a viable excuse when later asked for an explanation</a:t>
            </a:r>
          </a:p>
          <a:p>
            <a:pPr marL="574675" lvl="2" indent="-287338">
              <a:lnSpc>
                <a:spcPct val="100000"/>
              </a:lnSpc>
              <a:spcBef>
                <a:spcPts val="0"/>
              </a:spcBef>
              <a:spcAft>
                <a:spcPts val="900"/>
              </a:spcAft>
              <a:buFont typeface="Wingdings" panose="05000000000000000000" pitchFamily="2" charset="2"/>
              <a:buChar char="§"/>
              <a:defRPr/>
            </a:pPr>
            <a:r>
              <a:rPr lang="en-US" sz="1800" b="1" dirty="0"/>
              <a:t>Employee spends 30 minutes on a non-emergency, personal telephone call</a:t>
            </a:r>
          </a:p>
          <a:p>
            <a:pPr marL="574675" lvl="2" indent="-287338">
              <a:lnSpc>
                <a:spcPct val="100000"/>
              </a:lnSpc>
              <a:spcBef>
                <a:spcPts val="0"/>
              </a:spcBef>
              <a:spcAft>
                <a:spcPts val="900"/>
              </a:spcAft>
              <a:buFont typeface="Wingdings" panose="05000000000000000000" pitchFamily="2" charset="2"/>
              <a:buChar char="§"/>
              <a:defRPr/>
            </a:pPr>
            <a:r>
              <a:rPr lang="en-US" sz="1800" b="1" dirty="0"/>
              <a:t>Employee arrives 15 minutes late for work for the 4</a:t>
            </a:r>
            <a:r>
              <a:rPr lang="en-US" sz="1800" b="1" baseline="30000" dirty="0"/>
              <a:t>th</a:t>
            </a:r>
            <a:r>
              <a:rPr lang="en-US" sz="1800" b="1" dirty="0"/>
              <a:t> time in 2 weeks and was counseled regarding lateness last week</a:t>
            </a:r>
          </a:p>
        </p:txBody>
      </p:sp>
      <p:sp>
        <p:nvSpPr>
          <p:cNvPr id="3" name="Rectangle 2">
            <a:extLst>
              <a:ext uri="{FF2B5EF4-FFF2-40B4-BE49-F238E27FC236}">
                <a16:creationId xmlns:a16="http://schemas.microsoft.com/office/drawing/2014/main" xmlns="" id="{38A9E2B0-6039-42F9-AD09-5FF23E9F8245}"/>
              </a:ext>
            </a:extLst>
          </p:cNvPr>
          <p:cNvSpPr>
            <a:spLocks noGrp="1" noChangeArrowheads="1"/>
          </p:cNvSpPr>
          <p:nvPr>
            <p:ph type="title"/>
          </p:nvPr>
        </p:nvSpPr>
        <p:spPr>
          <a:xfrm>
            <a:off x="152400" y="0"/>
            <a:ext cx="7886700" cy="994172"/>
          </a:xfrm>
        </p:spPr>
        <p:txBody>
          <a:bodyPr>
            <a:normAutofit/>
          </a:bodyPr>
          <a:lstStyle/>
          <a:p>
            <a:pPr>
              <a:defRPr/>
            </a:pPr>
            <a:r>
              <a:rPr lang="en-US" sz="3200" b="1" dirty="0">
                <a:solidFill>
                  <a:srgbClr val="C00000"/>
                </a:solidFill>
              </a:rPr>
              <a:t>WHEN IS COUNSELING APPROPRIATE?</a:t>
            </a:r>
          </a:p>
        </p:txBody>
      </p:sp>
    </p:spTree>
    <p:extLst>
      <p:ext uri="{BB962C8B-B14F-4D97-AF65-F5344CB8AC3E}">
        <p14:creationId xmlns:p14="http://schemas.microsoft.com/office/powerpoint/2010/main" xmlns="" val="960380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52400" y="220749"/>
            <a:ext cx="5028756" cy="510525"/>
          </a:xfrm>
          <a:prstGeom prst="rect">
            <a:avLst/>
          </a:prstGeom>
        </p:spPr>
        <p:txBody>
          <a:bodyPr vert="horz" lIns="91440" tIns="45720" rIns="91440" bIns="45720" rtlCol="0" anchor="ctr">
            <a:noAutofit/>
          </a:bodyPr>
          <a:lstStyle/>
          <a:p>
            <a:pPr defTabSz="514350">
              <a:lnSpc>
                <a:spcPct val="90000"/>
              </a:lnSpc>
              <a:spcBef>
                <a:spcPct val="0"/>
              </a:spcBef>
            </a:pPr>
            <a:r>
              <a:rPr lang="en-US" altLang="en-US" sz="3200" b="1" kern="1200" dirty="0">
                <a:solidFill>
                  <a:srgbClr val="C00000"/>
                </a:solidFill>
                <a:latin typeface="+mj-lt"/>
                <a:ea typeface="+mj-ea"/>
                <a:cs typeface="+mj-cs"/>
              </a:rPr>
              <a:t>SAMPLE COUNSELING LETTER</a:t>
            </a:r>
          </a:p>
        </p:txBody>
      </p:sp>
      <p:sp>
        <p:nvSpPr>
          <p:cNvPr id="78851" name="Rectangle 3"/>
          <p:cNvSpPr>
            <a:spLocks noChangeArrowheads="1"/>
          </p:cNvSpPr>
          <p:nvPr/>
        </p:nvSpPr>
        <p:spPr bwMode="auto">
          <a:xfrm>
            <a:off x="199547" y="955822"/>
            <a:ext cx="3440847" cy="805991"/>
          </a:xfrm>
          <a:prstGeom prst="rect">
            <a:avLst/>
          </a:prstGeom>
          <a:noFill/>
          <a:ln w="12700">
            <a:noFill/>
            <a:miter lim="800000"/>
            <a:headEnd/>
            <a:tailEnd/>
          </a:ln>
        </p:spPr>
        <p:txBody>
          <a:bodyPr wrap="none" lIns="67866" tIns="33338" rIns="67866" bIns="33338">
            <a:spAutoFit/>
          </a:bodyPr>
          <a:lstStyle/>
          <a:p>
            <a:r>
              <a:rPr lang="en-US" altLang="en-US" sz="1200" b="1" dirty="0">
                <a:solidFill>
                  <a:schemeClr val="tx1"/>
                </a:solidFill>
              </a:rPr>
              <a:t>TO:                 Bill Employee</a:t>
            </a:r>
          </a:p>
          <a:p>
            <a:r>
              <a:rPr lang="en-US" altLang="en-US" sz="1200" b="1" dirty="0">
                <a:solidFill>
                  <a:schemeClr val="tx1"/>
                </a:solidFill>
              </a:rPr>
              <a:t>FROM:           Joe Supervisor</a:t>
            </a:r>
          </a:p>
          <a:p>
            <a:r>
              <a:rPr lang="en-US" altLang="en-US" sz="1200" b="1" dirty="0">
                <a:solidFill>
                  <a:schemeClr val="tx1"/>
                </a:solidFill>
              </a:rPr>
              <a:t>DATE:            February 15, 2017</a:t>
            </a:r>
          </a:p>
          <a:p>
            <a:r>
              <a:rPr lang="en-US" altLang="en-US" sz="1200" b="1" dirty="0">
                <a:solidFill>
                  <a:schemeClr val="tx1"/>
                </a:solidFill>
              </a:rPr>
              <a:t>SUBJECT:     Counseling Session - Lateness </a:t>
            </a:r>
          </a:p>
        </p:txBody>
      </p:sp>
      <p:cxnSp>
        <p:nvCxnSpPr>
          <p:cNvPr id="7" name="Shape 70">
            <a:extLst>
              <a:ext uri="{FF2B5EF4-FFF2-40B4-BE49-F238E27FC236}">
                <a16:creationId xmlns:a16="http://schemas.microsoft.com/office/drawing/2014/main" xmlns="" id="{707B5BF4-8327-4A93-B5E6-B8CC997C13D2}"/>
              </a:ext>
            </a:extLst>
          </p:cNvPr>
          <p:cNvCxnSpPr>
            <a:cxnSpLocks/>
          </p:cNvCxnSpPr>
          <p:nvPr/>
        </p:nvCxnSpPr>
        <p:spPr>
          <a:xfrm>
            <a:off x="3640394" y="742950"/>
            <a:ext cx="5486400" cy="0"/>
          </a:xfrm>
          <a:prstGeom prst="straightConnector1">
            <a:avLst/>
          </a:prstGeom>
          <a:noFill/>
          <a:ln w="28575" cap="flat" cmpd="sng">
            <a:solidFill>
              <a:srgbClr val="980000"/>
            </a:solidFill>
            <a:prstDash val="solid"/>
            <a:round/>
            <a:headEnd type="none" w="lg" len="lg"/>
            <a:tailEnd type="none" w="lg" len="lg"/>
          </a:ln>
        </p:spPr>
      </p:cxnSp>
      <p:sp>
        <p:nvSpPr>
          <p:cNvPr id="9" name="Rectangle 20">
            <a:extLst>
              <a:ext uri="{FF2B5EF4-FFF2-40B4-BE49-F238E27FC236}">
                <a16:creationId xmlns:a16="http://schemas.microsoft.com/office/drawing/2014/main" xmlns="" id="{02C738AF-363C-4B68-96F2-D54E67769C2F}"/>
              </a:ext>
            </a:extLst>
          </p:cNvPr>
          <p:cNvSpPr>
            <a:spLocks noChangeArrowheads="1"/>
          </p:cNvSpPr>
          <p:nvPr/>
        </p:nvSpPr>
        <p:spPr bwMode="auto">
          <a:xfrm>
            <a:off x="199547" y="1761813"/>
            <a:ext cx="8898194" cy="3000631"/>
          </a:xfrm>
          <a:prstGeom prst="rect">
            <a:avLst/>
          </a:prstGeom>
          <a:noFill/>
          <a:ln w="12700">
            <a:noFill/>
            <a:miter lim="800000"/>
            <a:headEnd/>
            <a:tailEnd/>
          </a:ln>
          <a:effectLst>
            <a:outerShdw dist="35921" dir="2700000" algn="ctr" rotWithShape="0">
              <a:schemeClr val="bg2"/>
            </a:outerShdw>
          </a:effectLst>
        </p:spPr>
        <p:txBody>
          <a:bodyPr wrap="square" lIns="67866" tIns="33338" rIns="67866" bIns="33338">
            <a:spAutoFit/>
          </a:bodyPr>
          <a:lstStyle/>
          <a:p>
            <a:pPr>
              <a:lnSpc>
                <a:spcPct val="85000"/>
              </a:lnSpc>
            </a:pPr>
            <a:r>
              <a:rPr lang="en-US" altLang="en-US" sz="975" b="1" dirty="0">
                <a:solidFill>
                  <a:schemeClr val="tx1"/>
                </a:solidFill>
              </a:rPr>
              <a:t>You were counseled on Thursday, February 15, 2017 for your third occurrence of tardiness within the last 12 months.   You were advised at that time that the following is expected of you:</a:t>
            </a:r>
          </a:p>
          <a:p>
            <a:pPr>
              <a:lnSpc>
                <a:spcPct val="85000"/>
              </a:lnSpc>
            </a:pPr>
            <a:endParaRPr lang="en-US" altLang="en-US" sz="975" b="1" dirty="0">
              <a:solidFill>
                <a:schemeClr val="tx1"/>
              </a:solidFill>
            </a:endParaRPr>
          </a:p>
          <a:p>
            <a:pPr defTabSz="346075">
              <a:lnSpc>
                <a:spcPct val="85000"/>
              </a:lnSpc>
            </a:pPr>
            <a:r>
              <a:rPr lang="en-US" altLang="en-US" sz="975" b="1" dirty="0">
                <a:solidFill>
                  <a:schemeClr val="tx1"/>
                </a:solidFill>
              </a:rPr>
              <a:t>	1.   Your work hours are 9:00 A. M. to 5:00 P. M.</a:t>
            </a:r>
          </a:p>
          <a:p>
            <a:pPr defTabSz="346075">
              <a:lnSpc>
                <a:spcPct val="85000"/>
              </a:lnSpc>
            </a:pPr>
            <a:r>
              <a:rPr lang="en-US" altLang="en-US" sz="975" b="1" dirty="0">
                <a:solidFill>
                  <a:schemeClr val="tx1"/>
                </a:solidFill>
              </a:rPr>
              <a:t>	2.   You must report for work as scheduled.</a:t>
            </a:r>
          </a:p>
          <a:p>
            <a:pPr defTabSz="346075">
              <a:lnSpc>
                <a:spcPct val="85000"/>
              </a:lnSpc>
            </a:pPr>
            <a:r>
              <a:rPr lang="en-US" altLang="en-US" sz="975" b="1" dirty="0">
                <a:solidFill>
                  <a:schemeClr val="tx1"/>
                </a:solidFill>
              </a:rPr>
              <a:t>	3.   If you are unable to report for work or you are going to report to work late,  you must Call your immediate supervisor on or before </a:t>
            </a:r>
          </a:p>
          <a:p>
            <a:pPr defTabSz="346075">
              <a:lnSpc>
                <a:spcPct val="85000"/>
              </a:lnSpc>
            </a:pPr>
            <a:r>
              <a:rPr lang="en-US" altLang="en-US" sz="975" b="1" dirty="0">
                <a:solidFill>
                  <a:schemeClr val="tx1"/>
                </a:solidFill>
              </a:rPr>
              <a:t>                9:00 A. M.</a:t>
            </a:r>
          </a:p>
          <a:p>
            <a:pPr defTabSz="346075">
              <a:lnSpc>
                <a:spcPct val="85000"/>
              </a:lnSpc>
            </a:pPr>
            <a:r>
              <a:rPr lang="en-US" altLang="en-US" sz="975" b="1" dirty="0">
                <a:solidFill>
                  <a:schemeClr val="tx1"/>
                </a:solidFill>
              </a:rPr>
              <a:t>	4.   You must find adequate transportation to get to work.  Contact was made with the car pool coordinator for assistance in the matter.</a:t>
            </a:r>
          </a:p>
          <a:p>
            <a:pPr defTabSz="346075">
              <a:lnSpc>
                <a:spcPct val="85000"/>
              </a:lnSpc>
            </a:pPr>
            <a:r>
              <a:rPr lang="en-US" altLang="en-US" sz="975" b="1" dirty="0">
                <a:solidFill>
                  <a:schemeClr val="tx1"/>
                </a:solidFill>
              </a:rPr>
              <a:t>	5.   Requests for annual or personal leave must be made at least two days in advance.</a:t>
            </a:r>
          </a:p>
          <a:p>
            <a:pPr>
              <a:lnSpc>
                <a:spcPct val="85000"/>
              </a:lnSpc>
            </a:pPr>
            <a:endParaRPr lang="en-US" altLang="en-US" sz="975" b="1" dirty="0">
              <a:solidFill>
                <a:schemeClr val="tx1"/>
              </a:solidFill>
            </a:endParaRPr>
          </a:p>
          <a:p>
            <a:pPr>
              <a:lnSpc>
                <a:spcPct val="85000"/>
              </a:lnSpc>
            </a:pPr>
            <a:endParaRPr lang="en-US" altLang="en-US" sz="975" b="1" dirty="0">
              <a:solidFill>
                <a:schemeClr val="tx1"/>
              </a:solidFill>
            </a:endParaRPr>
          </a:p>
          <a:p>
            <a:pPr>
              <a:lnSpc>
                <a:spcPct val="85000"/>
              </a:lnSpc>
            </a:pPr>
            <a:r>
              <a:rPr lang="en-US" altLang="en-US" sz="975" b="1" dirty="0">
                <a:solidFill>
                  <a:schemeClr val="tx1"/>
                </a:solidFill>
              </a:rPr>
              <a:t>You indicated that you are aware of the problem concerning lateness.  If no improvement is made  disciplinary actions will be taken.</a:t>
            </a:r>
          </a:p>
          <a:p>
            <a:pPr>
              <a:lnSpc>
                <a:spcPct val="85000"/>
              </a:lnSpc>
            </a:pPr>
            <a:endParaRPr lang="en-US" altLang="en-US" sz="975" b="1" dirty="0">
              <a:solidFill>
                <a:schemeClr val="tx1"/>
              </a:solidFill>
            </a:endParaRPr>
          </a:p>
          <a:p>
            <a:pPr>
              <a:lnSpc>
                <a:spcPct val="85000"/>
              </a:lnSpc>
            </a:pPr>
            <a:r>
              <a:rPr lang="en-US" altLang="en-US" sz="975" b="1" dirty="0">
                <a:solidFill>
                  <a:schemeClr val="tx1"/>
                </a:solidFill>
              </a:rPr>
              <a:t>If you wish to respond to this memorandum or provide additional comments, please do so before February 20, 2017.</a:t>
            </a:r>
          </a:p>
          <a:p>
            <a:pPr>
              <a:lnSpc>
                <a:spcPct val="85000"/>
              </a:lnSpc>
            </a:pPr>
            <a:endParaRPr lang="en-US" altLang="en-US" sz="975" b="1" dirty="0">
              <a:solidFill>
                <a:schemeClr val="tx1"/>
              </a:solidFill>
            </a:endParaRPr>
          </a:p>
          <a:p>
            <a:pPr>
              <a:lnSpc>
                <a:spcPct val="85000"/>
              </a:lnSpc>
            </a:pPr>
            <a:r>
              <a:rPr lang="en-US" altLang="en-US" sz="975" b="1" dirty="0">
                <a:solidFill>
                  <a:schemeClr val="tx1"/>
                </a:solidFill>
              </a:rPr>
              <a:t>	</a:t>
            </a:r>
          </a:p>
          <a:p>
            <a:pPr>
              <a:lnSpc>
                <a:spcPct val="85000"/>
              </a:lnSpc>
            </a:pPr>
            <a:r>
              <a:rPr lang="en-US" altLang="en-US" sz="975" b="1" dirty="0">
                <a:solidFill>
                  <a:schemeClr val="tx1"/>
                </a:solidFill>
              </a:rPr>
              <a:t>cc:     Official Personnel File</a:t>
            </a:r>
          </a:p>
          <a:p>
            <a:pPr>
              <a:lnSpc>
                <a:spcPct val="85000"/>
              </a:lnSpc>
            </a:pPr>
            <a:r>
              <a:rPr lang="en-US" altLang="en-US" sz="975" b="1" dirty="0">
                <a:solidFill>
                  <a:schemeClr val="tx1"/>
                </a:solidFill>
              </a:rPr>
              <a:t>          </a:t>
            </a:r>
          </a:p>
          <a:p>
            <a:pPr>
              <a:lnSpc>
                <a:spcPct val="85000"/>
              </a:lnSpc>
            </a:pPr>
            <a:endParaRPr lang="en-US" altLang="en-US" sz="975" b="1" dirty="0">
              <a:solidFill>
                <a:schemeClr val="tx1"/>
              </a:solidFill>
            </a:endParaRPr>
          </a:p>
          <a:p>
            <a:pPr>
              <a:lnSpc>
                <a:spcPct val="85000"/>
              </a:lnSpc>
            </a:pPr>
            <a:r>
              <a:rPr lang="en-US" altLang="en-US" sz="975" b="1" dirty="0">
                <a:solidFill>
                  <a:schemeClr val="tx1"/>
                </a:solidFill>
              </a:rPr>
              <a:t>I certify that I have personally reviewed this letter and understand that my signature does not imply agreement or disagreement.</a:t>
            </a:r>
          </a:p>
          <a:p>
            <a:pPr>
              <a:lnSpc>
                <a:spcPct val="85000"/>
              </a:lnSpc>
            </a:pPr>
            <a:endParaRPr lang="en-US" altLang="en-US" sz="975" b="1" dirty="0">
              <a:solidFill>
                <a:schemeClr val="tx1"/>
              </a:solidFill>
            </a:endParaRPr>
          </a:p>
          <a:p>
            <a:pPr>
              <a:lnSpc>
                <a:spcPct val="85000"/>
              </a:lnSpc>
            </a:pPr>
            <a:r>
              <a:rPr lang="en-US" altLang="en-US" sz="975" b="1" dirty="0">
                <a:solidFill>
                  <a:schemeClr val="tx1"/>
                </a:solidFill>
              </a:rPr>
              <a:t>                       __________________________              ______________________________________</a:t>
            </a:r>
          </a:p>
          <a:p>
            <a:pPr>
              <a:lnSpc>
                <a:spcPct val="85000"/>
              </a:lnSpc>
            </a:pPr>
            <a:r>
              <a:rPr lang="en-US" altLang="en-US" sz="975" b="1" dirty="0">
                <a:solidFill>
                  <a:schemeClr val="tx1"/>
                </a:solidFill>
              </a:rPr>
              <a:t>                                             Date                                                                Signature</a:t>
            </a:r>
          </a:p>
        </p:txBody>
      </p:sp>
      <p:pic>
        <p:nvPicPr>
          <p:cNvPr id="8" name="Picture 7">
            <a:extLst>
              <a:ext uri="{FF2B5EF4-FFF2-40B4-BE49-F238E27FC236}">
                <a16:creationId xmlns:a16="http://schemas.microsoft.com/office/drawing/2014/main" xmlns="" id="{EFF4F4C3-68CB-4F6B-A17B-5A72F08892EF}"/>
              </a:ext>
            </a:extLst>
          </p:cNvPr>
          <p:cNvPicPr>
            <a:picLocks noChangeAspect="1"/>
          </p:cNvPicPr>
          <p:nvPr/>
        </p:nvPicPr>
        <p:blipFill rotWithShape="1">
          <a:blip r:embed="rId2"/>
          <a:srcRect t="20815" b="23912"/>
          <a:stretch/>
        </p:blipFill>
        <p:spPr>
          <a:xfrm>
            <a:off x="0" y="666750"/>
            <a:ext cx="9156291" cy="289562"/>
          </a:xfrm>
          <a:prstGeom prst="rect">
            <a:avLst/>
          </a:prstGeom>
        </p:spPr>
      </p:pic>
    </p:spTree>
    <p:extLst>
      <p:ext uri="{BB962C8B-B14F-4D97-AF65-F5344CB8AC3E}">
        <p14:creationId xmlns:p14="http://schemas.microsoft.com/office/powerpoint/2010/main" xmlns="" val="216019865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0-#ppt_w/2"/>
                                          </p:val>
                                        </p:tav>
                                        <p:tav tm="100000">
                                          <p:val>
                                            <p:strVal val="#ppt_x"/>
                                          </p:val>
                                        </p:tav>
                                      </p:tavLst>
                                    </p:anim>
                                    <p:anim calcmode="lin" valueType="num">
                                      <p:cBhvr additive="base">
                                        <p:cTn id="8" dur="500" fill="hold"/>
                                        <p:tgtEl>
                                          <p:spTgt spid="788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 calcmode="lin" valueType="num">
                                      <p:cBhvr additive="base">
                                        <p:cTn id="12"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8851">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 calcmode="lin" valueType="num">
                                      <p:cBhvr additive="base">
                                        <p:cTn id="17"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8851">
                                            <p:txEl>
                                              <p:pRg st="1" end="1"/>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78851">
                                            <p:txEl>
                                              <p:pRg st="2" end="2"/>
                                            </p:txEl>
                                          </p:spTgt>
                                        </p:tgtEl>
                                        <p:attrNameLst>
                                          <p:attrName>style.visibility</p:attrName>
                                        </p:attrNameLst>
                                      </p:cBhvr>
                                      <p:to>
                                        <p:strVal val="visible"/>
                                      </p:to>
                                    </p:set>
                                    <p:anim calcmode="lin" valueType="num">
                                      <p:cBhvr additive="base">
                                        <p:cTn id="22"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8851">
                                            <p:txEl>
                                              <p:pRg st="2" end="2"/>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78851">
                                            <p:txEl>
                                              <p:pRg st="3" end="3"/>
                                            </p:txEl>
                                          </p:spTgt>
                                        </p:tgtEl>
                                        <p:attrNameLst>
                                          <p:attrName>style.visibility</p:attrName>
                                        </p:attrNameLst>
                                      </p:cBhvr>
                                      <p:to>
                                        <p:strVal val="visible"/>
                                      </p:to>
                                    </p:set>
                                    <p:anim calcmode="lin" valueType="num">
                                      <p:cBhvr additive="base">
                                        <p:cTn id="27"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8851">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18" presetClass="entr" presetSubtype="3"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upRigh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build="p" autoUpdateAnimBg="0" advAuto="0"/>
      <p:bldP spid="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970483"/>
            <a:ext cx="1342985" cy="994172"/>
          </a:xfrm>
        </p:spPr>
        <p:txBody>
          <a:bodyPr/>
          <a:lstStyle/>
          <a:p>
            <a:pPr>
              <a:defRPr/>
            </a:pPr>
            <a:r>
              <a:rPr lang="en-US" b="1" dirty="0">
                <a:latin typeface="Arial" panose="020B0604020202020204" pitchFamily="34" charset="0"/>
                <a:cs typeface="Arial" panose="020B0604020202020204" pitchFamily="34" charset="0"/>
              </a:rPr>
              <a:t>HINTS</a:t>
            </a:r>
          </a:p>
        </p:txBody>
      </p:sp>
      <p:sp>
        <p:nvSpPr>
          <p:cNvPr id="5123" name="Rectangle 3"/>
          <p:cNvSpPr>
            <a:spLocks noGrp="1" noChangeArrowheads="1"/>
          </p:cNvSpPr>
          <p:nvPr>
            <p:ph idx="4294967295"/>
          </p:nvPr>
        </p:nvSpPr>
        <p:spPr>
          <a:xfrm>
            <a:off x="152400" y="1737568"/>
            <a:ext cx="5257800" cy="3086100"/>
          </a:xfrm>
        </p:spPr>
        <p:txBody>
          <a:bodyPr/>
          <a:lstStyle/>
          <a:p>
            <a:pPr marL="346075" indent="-346075">
              <a:buFont typeface="Wingdings" panose="05000000000000000000" pitchFamily="2" charset="2"/>
              <a:buChar char="ü"/>
              <a:defRPr/>
            </a:pPr>
            <a:r>
              <a:rPr lang="en-US" sz="2100" dirty="0"/>
              <a:t>The memo shouldn’t be prepared until you’ve talked with the employee</a:t>
            </a:r>
          </a:p>
          <a:p>
            <a:pPr marL="346075" indent="-346075">
              <a:buFont typeface="Wingdings" panose="05000000000000000000" pitchFamily="2" charset="2"/>
              <a:buChar char="ü"/>
              <a:defRPr/>
            </a:pPr>
            <a:r>
              <a:rPr lang="en-US" sz="2100" dirty="0"/>
              <a:t>Accurately portray information the employee gives you during the session</a:t>
            </a:r>
          </a:p>
          <a:p>
            <a:pPr marL="346075" indent="-346075">
              <a:buFont typeface="Wingdings" panose="05000000000000000000" pitchFamily="2" charset="2"/>
              <a:buChar char="ü"/>
              <a:defRPr/>
            </a:pPr>
            <a:r>
              <a:rPr lang="en-US" sz="2100" dirty="0"/>
              <a:t>One issue per counseling</a:t>
            </a:r>
          </a:p>
          <a:p>
            <a:pPr marL="346075" indent="-346075">
              <a:buFont typeface="Wingdings" panose="05000000000000000000" pitchFamily="2" charset="2"/>
              <a:buChar char="ü"/>
              <a:defRPr/>
            </a:pPr>
            <a:endParaRPr lang="en-US" sz="2100" dirty="0"/>
          </a:p>
          <a:p>
            <a:pPr lvl="1">
              <a:defRPr/>
            </a:pPr>
            <a:r>
              <a:rPr lang="en-US" sz="1800" dirty="0"/>
              <a:t>If employee refuses to sign, have another supervisor witness and sign</a:t>
            </a:r>
          </a:p>
        </p:txBody>
      </p:sp>
      <p:sp>
        <p:nvSpPr>
          <p:cNvPr id="30" name="Rectangle 2">
            <a:extLst>
              <a:ext uri="{FF2B5EF4-FFF2-40B4-BE49-F238E27FC236}">
                <a16:creationId xmlns:a16="http://schemas.microsoft.com/office/drawing/2014/main" xmlns="" id="{769C4C4B-6D57-416D-B8B2-4D6D39C25C2A}"/>
              </a:ext>
            </a:extLst>
          </p:cNvPr>
          <p:cNvSpPr txBox="1">
            <a:spLocks noChangeArrowheads="1"/>
          </p:cNvSpPr>
          <p:nvPr/>
        </p:nvSpPr>
        <p:spPr>
          <a:xfrm>
            <a:off x="228600" y="2735"/>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COUNSELING LETTER</a:t>
            </a:r>
          </a:p>
        </p:txBody>
      </p:sp>
      <p:pic>
        <p:nvPicPr>
          <p:cNvPr id="31" name="Picture 6" descr="Image result for employee counseling letter">
            <a:extLst>
              <a:ext uri="{FF2B5EF4-FFF2-40B4-BE49-F238E27FC236}">
                <a16:creationId xmlns:a16="http://schemas.microsoft.com/office/drawing/2014/main" xmlns="" id="{D341A153-B661-490D-88BF-9C6E7C5B75A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6400" y="1771252"/>
            <a:ext cx="3084734"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467290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1+#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uiExpand="1"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idx="4294967295"/>
          </p:nvPr>
        </p:nvSpPr>
        <p:spPr>
          <a:xfrm>
            <a:off x="525790" y="1346136"/>
            <a:ext cx="8084810" cy="3206814"/>
          </a:xfrm>
        </p:spPr>
        <p:txBody>
          <a:bodyPr>
            <a:noAutofit/>
          </a:bodyPr>
          <a:lstStyle/>
          <a:p>
            <a:pPr marL="346075" indent="-346075">
              <a:lnSpc>
                <a:spcPct val="120000"/>
              </a:lnSpc>
              <a:spcBef>
                <a:spcPct val="0"/>
              </a:spcBef>
              <a:spcAft>
                <a:spcPct val="20000"/>
              </a:spcAft>
              <a:buFont typeface="Wingdings" panose="05000000000000000000" pitchFamily="2" charset="2"/>
              <a:buChar char="§"/>
              <a:defRPr/>
            </a:pPr>
            <a:r>
              <a:rPr lang="en-US" sz="2400" dirty="0"/>
              <a:t>Counseling is instructional communication</a:t>
            </a:r>
          </a:p>
          <a:p>
            <a:pPr marL="346075" indent="-346075">
              <a:lnSpc>
                <a:spcPct val="120000"/>
              </a:lnSpc>
              <a:spcBef>
                <a:spcPct val="0"/>
              </a:spcBef>
              <a:spcAft>
                <a:spcPct val="20000"/>
              </a:spcAft>
              <a:buFont typeface="Wingdings" panose="05000000000000000000" pitchFamily="2" charset="2"/>
              <a:buChar char="§"/>
              <a:defRPr/>
            </a:pPr>
            <a:r>
              <a:rPr lang="en-US" sz="2400" dirty="0"/>
              <a:t>Counseling cannot be grieved</a:t>
            </a:r>
          </a:p>
          <a:p>
            <a:pPr marL="346075" indent="-346075">
              <a:lnSpc>
                <a:spcPct val="120000"/>
              </a:lnSpc>
              <a:spcBef>
                <a:spcPct val="0"/>
              </a:spcBef>
              <a:spcAft>
                <a:spcPct val="20000"/>
              </a:spcAft>
              <a:buFont typeface="Wingdings" panose="05000000000000000000" pitchFamily="2" charset="2"/>
              <a:buChar char="§"/>
              <a:defRPr/>
            </a:pPr>
            <a:r>
              <a:rPr lang="en-US" sz="2400" dirty="0"/>
              <a:t>Within 5 days after receipt of the counseling, the employee may submit a written response to the counseling</a:t>
            </a:r>
            <a:endParaRPr lang="en-US" sz="2800" dirty="0"/>
          </a:p>
          <a:p>
            <a:pPr lvl="1">
              <a:lnSpc>
                <a:spcPct val="120000"/>
              </a:lnSpc>
              <a:spcBef>
                <a:spcPct val="0"/>
              </a:spcBef>
              <a:spcAft>
                <a:spcPct val="20000"/>
              </a:spcAft>
              <a:defRPr/>
            </a:pPr>
            <a:r>
              <a:rPr lang="en-US" sz="2000" dirty="0"/>
              <a:t>the response is sent to the appointing authority</a:t>
            </a:r>
          </a:p>
          <a:p>
            <a:pPr lvl="1">
              <a:lnSpc>
                <a:spcPct val="120000"/>
              </a:lnSpc>
              <a:spcBef>
                <a:spcPct val="0"/>
              </a:spcBef>
              <a:spcAft>
                <a:spcPct val="20000"/>
              </a:spcAft>
              <a:defRPr/>
            </a:pPr>
            <a:r>
              <a:rPr lang="en-US" sz="2000" dirty="0"/>
              <a:t>the response is placed in the employee’s file and attached to any record of the memorandum</a:t>
            </a:r>
          </a:p>
        </p:txBody>
      </p:sp>
      <p:sp>
        <p:nvSpPr>
          <p:cNvPr id="20" name="Rectangle 2">
            <a:extLst>
              <a:ext uri="{FF2B5EF4-FFF2-40B4-BE49-F238E27FC236}">
                <a16:creationId xmlns:a16="http://schemas.microsoft.com/office/drawing/2014/main" xmlns="" id="{40E6D2B7-745F-4999-B9F6-0F4721A575E7}"/>
              </a:ext>
            </a:extLst>
          </p:cNvPr>
          <p:cNvSpPr txBox="1">
            <a:spLocks noChangeArrowheads="1"/>
          </p:cNvSpPr>
          <p:nvPr/>
        </p:nvSpPr>
        <p:spPr>
          <a:xfrm>
            <a:off x="114300" y="-19050"/>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defRPr/>
            </a:pPr>
            <a:r>
              <a:rPr lang="en-US" sz="3200" b="1" dirty="0">
                <a:solidFill>
                  <a:srgbClr val="A50021"/>
                </a:solidFill>
              </a:rPr>
              <a:t>COUNSELING IS [NOT] DISCIPLINE</a:t>
            </a:r>
          </a:p>
        </p:txBody>
      </p:sp>
    </p:spTree>
    <p:extLst>
      <p:ext uri="{BB962C8B-B14F-4D97-AF65-F5344CB8AC3E}">
        <p14:creationId xmlns:p14="http://schemas.microsoft.com/office/powerpoint/2010/main" xmlns="" val="1066817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 calcmode="lin" valueType="num">
                                      <p:cBhvr additive="base">
                                        <p:cTn id="12"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additive="base">
                                        <p:cTn id="17"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86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 calcmode="lin" valueType="num">
                                      <p:cBhvr additive="base">
                                        <p:cTn id="21"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86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867">
                                            <p:txEl>
                                              <p:pRg st="4" end="4"/>
                                            </p:txEl>
                                          </p:spTgt>
                                        </p:tgtEl>
                                        <p:attrNameLst>
                                          <p:attrName>style.visibility</p:attrName>
                                        </p:attrNameLst>
                                      </p:cBhvr>
                                      <p:to>
                                        <p:strVal val="visible"/>
                                      </p:to>
                                    </p:set>
                                    <p:anim calcmode="lin" valueType="num">
                                      <p:cBhvr additive="base">
                                        <p:cTn id="25"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FFF1B0086CFE445A3D794EC04CB3F51" ma:contentTypeVersion="55" ma:contentTypeDescription="Create a new document." ma:contentTypeScope="" ma:versionID="5a5e787b5f651ab8606061ad0209133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20F81E-0BE1-46F5-BA53-77D6AAB0E286}"/>
</file>

<file path=customXml/itemProps2.xml><?xml version="1.0" encoding="utf-8"?>
<ds:datastoreItem xmlns:ds="http://schemas.openxmlformats.org/officeDocument/2006/customXml" ds:itemID="{325D1C03-6B60-4CED-8BC6-251039A216AF}"/>
</file>

<file path=customXml/itemProps3.xml><?xml version="1.0" encoding="utf-8"?>
<ds:datastoreItem xmlns:ds="http://schemas.openxmlformats.org/officeDocument/2006/customXml" ds:itemID="{AE6C0B25-0EAD-4C16-98C5-857B600A8EBB}"/>
</file>

<file path=customXml/itemProps4.xml><?xml version="1.0" encoding="utf-8"?>
<ds:datastoreItem xmlns:ds="http://schemas.openxmlformats.org/officeDocument/2006/customXml" ds:itemID="{FF059B30-5EF6-4EB8-A3EA-2A8F05625FF5}"/>
</file>

<file path=docProps/app.xml><?xml version="1.0" encoding="utf-8"?>
<Properties xmlns="http://schemas.openxmlformats.org/officeDocument/2006/extended-properties" xmlns:vt="http://schemas.openxmlformats.org/officeDocument/2006/docPropsVTypes">
  <Template/>
  <TotalTime>1987</TotalTime>
  <Words>1725</Words>
  <Application>Microsoft Office PowerPoint</Application>
  <PresentationFormat>On-screen Show (16:9)</PresentationFormat>
  <Paragraphs>412</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COUNSELING</vt:lpstr>
      <vt:lpstr>COUNSELING</vt:lpstr>
      <vt:lpstr>COUNSELING</vt:lpstr>
      <vt:lpstr>WHEN IS COUNSELING APPROPRIATE?</vt:lpstr>
      <vt:lpstr>Slide 7</vt:lpstr>
      <vt:lpstr>HINTS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HEARING PROCESS</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Paulina Nicolaides</cp:lastModifiedBy>
  <cp:revision>38</cp:revision>
  <cp:lastPrinted>2017-10-23T21:13:18Z</cp:lastPrinted>
  <dcterms:modified xsi:type="dcterms:W3CDTF">2017-10-25T17:49:32Z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0x010100DFFF1B0086CFE445A3D794EC04CB3F51</vt:lpwstr>
  </property>
  <property fmtid="{D5CDD505-2E9C-101B-9397-08002B2CF9AE}" pid="3" name="_dlc_DocIdItemGuid">
    <vt:lpwstr>20204413-c2a9-4480-852e-89079ba9535f</vt:lpwstr>
  </property>
  <property fmtid="{D5CDD505-2E9C-101B-9397-08002B2CF9AE}" pid="5" name="Right_Content">
    <vt:lpwstr/>
  </property>
  <property fmtid="{D5CDD505-2E9C-101B-9397-08002B2CF9AE}" pid="6" name="Lt_bottom_Content">
    <vt:lpwstr/>
  </property>
  <property fmtid="{D5CDD505-2E9C-101B-9397-08002B2CF9AE}" pid="7" name="PublishingRollupImage">
    <vt:lpwstr/>
  </property>
  <property fmtid="{D5CDD505-2E9C-101B-9397-08002B2CF9AE}" pid="9" name="Rt_Inner_Content">
    <vt:lpwstr/>
  </property>
  <property fmtid="{D5CDD505-2E9C-101B-9397-08002B2CF9AE}" pid="10" name="ArticleByLine">
    <vt:lpwstr/>
  </property>
  <property fmtid="{D5CDD505-2E9C-101B-9397-08002B2CF9AE}" pid="11" name="PublishingContactEmail">
    <vt:lpwstr/>
  </property>
  <property fmtid="{D5CDD505-2E9C-101B-9397-08002B2CF9AE}" pid="12" name="PageKeywords">
    <vt:lpwstr/>
  </property>
  <property fmtid="{D5CDD505-2E9C-101B-9397-08002B2CF9AE}" pid="13" name="PublishingPageImage">
    <vt:lpwstr/>
  </property>
  <property fmtid="{D5CDD505-2E9C-101B-9397-08002B2CF9AE}" pid="14" name="SummaryLinks">
    <vt:lpwstr/>
  </property>
  <property fmtid="{D5CDD505-2E9C-101B-9397-08002B2CF9AE}" pid="15" name="PageDescription">
    <vt:lpwstr/>
  </property>
  <property fmtid="{D5CDD505-2E9C-101B-9397-08002B2CF9AE}" pid="16" name="Main_Content">
    <vt:lpwstr/>
  </property>
  <property fmtid="{D5CDD505-2E9C-101B-9397-08002B2CF9AE}" pid="17" name="PageHeadline">
    <vt:lpwstr/>
  </property>
  <property fmtid="{D5CDD505-2E9C-101B-9397-08002B2CF9AE}" pid="18" name="Audience">
    <vt:lpwstr/>
  </property>
  <property fmtid="{D5CDD505-2E9C-101B-9397-08002B2CF9AE}" pid="19" name="Rt_Center_Content">
    <vt:lpwstr/>
  </property>
  <property fmtid="{D5CDD505-2E9C-101B-9397-08002B2CF9AE}" pid="20" name="PublishingImageCaption">
    <vt:lpwstr/>
  </property>
  <property fmtid="{D5CDD505-2E9C-101B-9397-08002B2CF9AE}" pid="21" name="PublishingContactPicture">
    <vt:lpwstr/>
  </property>
  <property fmtid="{D5CDD505-2E9C-101B-9397-08002B2CF9AE}" pid="22" name="Center_Content">
    <vt:lpwstr/>
  </property>
  <property fmtid="{D5CDD505-2E9C-101B-9397-08002B2CF9AE}" pid="23" name="Rt_bottom_Content">
    <vt:lpwstr/>
  </property>
  <property fmtid="{D5CDD505-2E9C-101B-9397-08002B2CF9AE}" pid="24" name="PublishingContactName">
    <vt:lpwstr/>
  </property>
  <property fmtid="{D5CDD505-2E9C-101B-9397-08002B2CF9AE}" pid="25" name="Comments">
    <vt:lpwstr/>
  </property>
  <property fmtid="{D5CDD505-2E9C-101B-9397-08002B2CF9AE}" pid="26" name="PublishingPageLayout">
    <vt:lpwstr/>
  </property>
  <property fmtid="{D5CDD505-2E9C-101B-9397-08002B2CF9AE}" pid="27" name="Lt_Inner_Content">
    <vt:lpwstr/>
  </property>
  <property fmtid="{D5CDD505-2E9C-101B-9397-08002B2CF9AE}" pid="28" name="PublishingPageContent">
    <vt:lpwstr/>
  </property>
  <property fmtid="{D5CDD505-2E9C-101B-9397-08002B2CF9AE}" pid="29" name="Left_Content">
    <vt:lpwstr/>
  </property>
</Properties>
</file>