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55.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5.xml" ContentType="application/vnd.openxmlformats-officedocument.presentationml.slide+xml"/>
  <Override PartName="/ppt/slides/slide42.xml" ContentType="application/vnd.openxmlformats-officedocument.presentationml.slide+xml"/>
  <Override PartName="/ppt/slides/slide47.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46.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6.xml" ContentType="application/vnd.openxmlformats-officedocument.presentationml.slide+xml"/>
  <Override PartName="/ppt/slides/slide73.xml" ContentType="application/vnd.openxmlformats-officedocument.presentationml.slide+xml"/>
  <Override PartName="/ppt/slides/slide78.xml" ContentType="application/vnd.openxmlformats-officedocument.presentationml.slide+xml"/>
  <Override PartName="/ppt/slides/slide90.xml" ContentType="application/vnd.openxmlformats-officedocument.presentationml.slide+xml"/>
  <Override PartName="/ppt/slides/slide77.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89.xml" ContentType="application/vnd.openxmlformats-officedocument.presentationml.slide+xml"/>
  <Override PartName="/ppt/slides/slide54.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79.xml" ContentType="application/vnd.openxmlformats-officedocument.presentationml.slide+xml"/>
  <Override PartName="/ppt/slides/slide84.xml" ContentType="application/vnd.openxmlformats-officedocument.presentationml.slide+xml"/>
  <Override PartName="/ppt/slides/slide86.xml" ContentType="application/vnd.openxmlformats-officedocument.presentationml.slide+xml"/>
  <Override PartName="/ppt/slides/slide83.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7.xml" ContentType="application/vnd.openxmlformats-officedocument.presentationml.notesSlide+xml"/>
  <Override PartName="/ppt/notesSlides/notesSlide45.xml" ContentType="application/vnd.openxmlformats-officedocument.presentationml.notesSlide+xml"/>
  <Override PartName="/ppt/notesSlides/notesSlide8.xml" ContentType="application/vnd.openxmlformats-officedocument.presentationml.notesSlide+xml"/>
  <Override PartName="/ppt/notesSlides/notesSlide42.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6.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1.xml" ContentType="application/vnd.openxmlformats-officedocument.presentationml.notesSlide+xml"/>
  <Override PartName="/ppt/notesSlides/notesSlide4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7.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7.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27.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14.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1.xml" ContentType="application/vnd.openxmlformats-officedocument.presentationml.notesSlide+xml"/>
  <Override PartName="/ppt/notesSlides/notesSlide13.xml" ContentType="application/vnd.openxmlformats-officedocument.presentationml.notesSlide+xml"/>
  <Override PartName="/ppt/notesSlides/notesSlide30.xml" ContentType="application/vnd.openxmlformats-officedocument.presentationml.notesSlide+xml"/>
  <Override PartName="/ppt/notesSlides/notesSlide21.xml" ContentType="application/vnd.openxmlformats-officedocument.presentationml.notesSlide+xml"/>
  <Override PartName="/ppt/notesSlides/notesSlide53.xml" ContentType="application/vnd.openxmlformats-officedocument.presentationml.notesSlide+xml"/>
  <Override PartName="/ppt/slideLayouts/slideLayout3.xml" ContentType="application/vnd.openxmlformats-officedocument.presentationml.slideLayou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notesSlides/notesSlide71.xml" ContentType="application/vnd.openxmlformats-officedocument.presentationml.notesSlide+xml"/>
  <Override PartName="/ppt/slideLayouts/slideLayout6.xml" ContentType="application/vnd.openxmlformats-officedocument.presentationml.slideLayout+xml"/>
  <Override PartName="/ppt/notesSlides/notesSlide72.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slideLayouts/slideLayout4.xml" ContentType="application/vnd.openxmlformats-officedocument.presentationml.slideLayout+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slideLayouts/slideLayout11.xml" ContentType="application/vnd.openxmlformats-officedocument.presentationml.slideLayout+xml"/>
  <Override PartName="/ppt/notesSlides/notesSlide55.xml" ContentType="application/vnd.openxmlformats-officedocument.presentationml.notesSlide+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54.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61.xml" ContentType="application/vnd.openxmlformats-officedocument.presentationml.notesSlide+xml"/>
  <Override PartName="/ppt/notesSlides/notesSlide68.xml" ContentType="application/vnd.openxmlformats-officedocument.presentationml.notesSlide+xml"/>
  <Override PartName="/ppt/slideLayouts/slideLayout9.xml" ContentType="application/vnd.openxmlformats-officedocument.presentationml.slideLayout+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67.xml" ContentType="application/vnd.openxmlformats-officedocument.presentationml.notesSlide+xml"/>
  <Override PartName="/ppt/notesSlides/notesSlide65.xml" ContentType="application/vnd.openxmlformats-officedocument.presentationml.notesSlide+xml"/>
  <Override PartName="/ppt/notesSlides/notesSlide62.xml" ContentType="application/vnd.openxmlformats-officedocument.presentationml.notesSlide+xml"/>
  <Override PartName="/ppt/notesSlides/notesSlide66.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9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ED835A-ACB1-40E4-AE98-221A18A123B9}">
  <a:tblStyle styleId="{09ED835A-ACB1-40E4-AE98-221A18A123B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62"/>
      </p:cViewPr>
      <p:guideLst>
        <p:guide orient="horz" pos="2136"/>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9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 name="Google Shape;169;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7" name="Google Shape;177;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6" name="Google Shape;186;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is no MDH mandated PowerPoint presentation for the training, however; the content of your presentation must contain the aforementioned topics to be in compliance. </a:t>
            </a:r>
            <a:endParaRPr/>
          </a:p>
        </p:txBody>
      </p:sp>
      <p:sp>
        <p:nvSpPr>
          <p:cNvPr id="203" name="Google Shape;203;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8" name="Google Shape;218;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MC comment: Not sure if we should keep the stats regarding alcohol but I do like that it mentions COVID-19</a:t>
            </a:r>
            <a:endParaRPr/>
          </a:p>
        </p:txBody>
      </p:sp>
      <p:sp>
        <p:nvSpPr>
          <p:cNvPr id="227" name="Google Shape;227;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5" name="Google Shape;235;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1" name="Google Shape;241;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 name="Google Shape;248;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4" name="Google Shape;254;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0" name="Google Shape;260;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6" name="Google Shape;266;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3" name="Google Shape;273;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9" name="Google Shape;279;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6" name="Google Shape;286;p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2" name="Google Shape;292;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0" name="Google Shape;300;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While there is no trainer certification for overdose response training, this training provides individuals with all the information needed to effectively deliver their own trainings. In this training, you will learn about laws governing ORPs, how to treat someone suffering from an overdose, and the required reporting for authorized ORPs.</a:t>
            </a:r>
            <a:endParaRPr/>
          </a:p>
          <a:p>
            <a:pPr marL="0" lvl="0" indent="0" algn="l" rtl="0">
              <a:spcBef>
                <a:spcPts val="0"/>
              </a:spcBef>
              <a:spcAft>
                <a:spcPts val="0"/>
              </a:spcAft>
              <a:buNone/>
            </a:pPr>
            <a:endParaRPr/>
          </a:p>
          <a:p>
            <a:pPr marL="0" lvl="0" indent="0" algn="l" rtl="0">
              <a:spcBef>
                <a:spcPts val="0"/>
              </a:spcBef>
              <a:spcAft>
                <a:spcPts val="0"/>
              </a:spcAft>
              <a:buNone/>
            </a:pPr>
            <a:r>
              <a:rPr lang="en-US" b="1"/>
              <a:t>This training equips staff of ORPs to provide naloxone trainings in the community, and to train others to be TRAINERS</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US" sz="1200" b="1"/>
              <a:t>This training will sufficiently train YOU to train others on naloxone use, and to train others to be trainers</a:t>
            </a:r>
            <a:endParaRPr/>
          </a:p>
          <a:p>
            <a:pPr marL="0" lvl="0" indent="0" algn="l" rtl="0">
              <a:spcBef>
                <a:spcPts val="0"/>
              </a:spcBef>
              <a:spcAft>
                <a:spcPts val="0"/>
              </a:spcAft>
              <a:buNone/>
            </a:pPr>
            <a:endParaRPr/>
          </a:p>
        </p:txBody>
      </p:sp>
      <p:sp>
        <p:nvSpPr>
          <p:cNvPr id="108" name="Google Shape;108;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9" name="Google Shape;309;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5" name="Google Shape;315;p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4" name="Google Shape;324;p3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2" name="Google Shape;332;p3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9" name="Google Shape;339;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6" name="Google Shape;346;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3" name="Google Shape;353;p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0" name="Google Shape;360;p3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0" name="Google Shape;370;p3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8" name="Google Shape;378;p3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5" name="Google Shape;385;p4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3" name="Google Shape;393;p4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1" name="Google Shape;401;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9" name="Google Shape;409;p4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7" name="Google Shape;417;p4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6" name="Google Shape;426;p4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35" name="Google Shape;435;p4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4" name="Google Shape;444;p4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4" name="Google Shape;454;p4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Rescue breathing is: the quickest way to get oxygen into the body; one of the most important things you can do to prevent someone dying from an opiod overdose. </a:t>
            </a:r>
            <a:endParaRPr/>
          </a:p>
          <a:p>
            <a:pPr marL="0" lvl="0" indent="0" algn="l" rtl="0">
              <a:spcBef>
                <a:spcPts val="0"/>
              </a:spcBef>
              <a:spcAft>
                <a:spcPts val="0"/>
              </a:spcAft>
              <a:buNone/>
            </a:pPr>
            <a:endParaRPr/>
          </a:p>
        </p:txBody>
      </p:sp>
      <p:sp>
        <p:nvSpPr>
          <p:cNvPr id="465" name="Google Shape;465;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5" name="Google Shape;475;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5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3" name="Google Shape;483;p5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5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1" name="Google Shape;491;p5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We should mention that some entities use intramuscular Narcan. But not many.</a:t>
            </a:r>
            <a:endParaRPr/>
          </a:p>
        </p:txBody>
      </p:sp>
      <p:sp>
        <p:nvSpPr>
          <p:cNvPr id="501" name="Google Shape;501;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1" name="Google Shape;511;p5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3" name="Google Shape;523;p5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2" name="Google Shape;532;p5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5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a:t>Risk factors might include:</a:t>
            </a:r>
            <a:endParaRPr/>
          </a:p>
          <a:p>
            <a:pPr marL="0" lvl="0" indent="0" algn="l" rtl="0">
              <a:spcBef>
                <a:spcPts val="0"/>
              </a:spcBef>
              <a:spcAft>
                <a:spcPts val="0"/>
              </a:spcAft>
              <a:buNone/>
            </a:pPr>
            <a:r>
              <a:rPr lang="en-US"/>
              <a:t>A period of abstinence/lowered tolerance (release from jail, rehab/treatment)</a:t>
            </a:r>
            <a:endParaRPr/>
          </a:p>
          <a:p>
            <a:pPr marL="0" lvl="0" indent="0" algn="l" rtl="0">
              <a:spcBef>
                <a:spcPts val="0"/>
              </a:spcBef>
              <a:spcAft>
                <a:spcPts val="0"/>
              </a:spcAft>
              <a:buNone/>
            </a:pPr>
            <a:r>
              <a:rPr lang="en-US"/>
              <a:t>Mixing opioids with other drugs, especially other opioids, benzos, alcohol</a:t>
            </a:r>
            <a:endParaRPr/>
          </a:p>
          <a:p>
            <a:pPr marL="0" lvl="0" indent="0" algn="l" rtl="0">
              <a:spcBef>
                <a:spcPts val="0"/>
              </a:spcBef>
              <a:spcAft>
                <a:spcPts val="0"/>
              </a:spcAft>
              <a:buNone/>
            </a:pPr>
            <a:r>
              <a:rPr lang="en-US"/>
              <a:t>Using alone</a:t>
            </a:r>
            <a:endParaRPr/>
          </a:p>
          <a:p>
            <a:pPr marL="0" lvl="0" indent="0" algn="l" rtl="0">
              <a:spcBef>
                <a:spcPts val="0"/>
              </a:spcBef>
              <a:spcAft>
                <a:spcPts val="0"/>
              </a:spcAft>
              <a:buNone/>
            </a:pPr>
            <a:r>
              <a:rPr lang="en-US"/>
              <a:t>Drug quality (fentanyl and unpredictable drug supply fit here)</a:t>
            </a:r>
            <a:endParaRPr/>
          </a:p>
          <a:p>
            <a:pPr marL="0" lvl="0" indent="0" algn="l" rtl="0">
              <a:spcBef>
                <a:spcPts val="0"/>
              </a:spcBef>
              <a:spcAft>
                <a:spcPts val="0"/>
              </a:spcAft>
              <a:buNone/>
            </a:pPr>
            <a:r>
              <a:rPr lang="en-US"/>
              <a:t>Route of administration</a:t>
            </a:r>
            <a:endParaRPr/>
          </a:p>
          <a:p>
            <a:pPr marL="0" lvl="0" indent="0" algn="l" rtl="0">
              <a:spcBef>
                <a:spcPts val="0"/>
              </a:spcBef>
              <a:spcAft>
                <a:spcPts val="0"/>
              </a:spcAft>
              <a:buNone/>
            </a:pPr>
            <a:r>
              <a:rPr lang="en-US"/>
              <a:t>Medical history and physical health problems, such as previous overdose and asthma or other respiratory illnesses</a:t>
            </a:r>
            <a:endParaRPr/>
          </a:p>
          <a:p>
            <a:pPr marL="0" lvl="0" indent="0" algn="l" rtl="0">
              <a:spcBef>
                <a:spcPts val="0"/>
              </a:spcBef>
              <a:spcAft>
                <a:spcPts val="0"/>
              </a:spcAft>
              <a:buNone/>
            </a:pPr>
            <a:endParaRPr/>
          </a:p>
          <a:p>
            <a:pPr marL="0" lvl="0" indent="0" algn="l" rtl="0">
              <a:spcBef>
                <a:spcPts val="0"/>
              </a:spcBef>
              <a:spcAft>
                <a:spcPts val="0"/>
              </a:spcAft>
              <a:buNone/>
            </a:pPr>
            <a:r>
              <a:rPr lang="en-US" b="1"/>
              <a:t>Harm reduction tips</a:t>
            </a:r>
            <a:endParaRPr/>
          </a:p>
          <a:p>
            <a:pPr marL="0" lvl="0" indent="0" algn="l" rtl="0">
              <a:spcBef>
                <a:spcPts val="0"/>
              </a:spcBef>
              <a:spcAft>
                <a:spcPts val="0"/>
              </a:spcAft>
              <a:buNone/>
            </a:pPr>
            <a:r>
              <a:rPr lang="en-US"/>
              <a:t>Tester shots – use a small amount at first to test the quality/strength of a drug and notice how it affects you before doing more</a:t>
            </a:r>
            <a:endParaRPr/>
          </a:p>
          <a:p>
            <a:pPr marL="0" lvl="0" indent="0" algn="l" rtl="0">
              <a:spcBef>
                <a:spcPts val="0"/>
              </a:spcBef>
              <a:spcAft>
                <a:spcPts val="0"/>
              </a:spcAft>
              <a:buNone/>
            </a:pPr>
            <a:r>
              <a:rPr lang="en-US"/>
              <a:t>Start “low” (lower dosage) and go “slow” (injecting more slowly than usual)</a:t>
            </a:r>
            <a:endParaRPr/>
          </a:p>
          <a:p>
            <a:pPr marL="0" lvl="0" indent="0" algn="l" rtl="0">
              <a:spcBef>
                <a:spcPts val="0"/>
              </a:spcBef>
              <a:spcAft>
                <a:spcPts val="0"/>
              </a:spcAft>
              <a:buNone/>
            </a:pPr>
            <a:r>
              <a:rPr lang="en-US"/>
              <a:t>Use one drug at a time, or use less of each drug</a:t>
            </a:r>
            <a:endParaRPr/>
          </a:p>
          <a:p>
            <a:pPr marL="0" lvl="0" indent="0" algn="l" rtl="0">
              <a:spcBef>
                <a:spcPts val="0"/>
              </a:spcBef>
              <a:spcAft>
                <a:spcPts val="0"/>
              </a:spcAft>
              <a:buNone/>
            </a:pPr>
            <a:r>
              <a:rPr lang="en-US"/>
              <a:t>Try to avoid mixing alcohol/benzos with opioids like heroin</a:t>
            </a:r>
            <a:endParaRPr/>
          </a:p>
          <a:p>
            <a:pPr marL="0" lvl="0" indent="0" algn="l" rtl="0">
              <a:spcBef>
                <a:spcPts val="0"/>
              </a:spcBef>
              <a:spcAft>
                <a:spcPts val="0"/>
              </a:spcAft>
              <a:buNone/>
            </a:pPr>
            <a:r>
              <a:rPr lang="en-US"/>
              <a:t>If you are mixing substances, do the heroin (stronger drug) first to better gauge how high you are</a:t>
            </a:r>
            <a:endParaRPr/>
          </a:p>
          <a:p>
            <a:pPr marL="0" lvl="0" indent="0" algn="l" rtl="0">
              <a:spcBef>
                <a:spcPts val="0"/>
              </a:spcBef>
              <a:spcAft>
                <a:spcPts val="0"/>
              </a:spcAft>
              <a:buNone/>
            </a:pPr>
            <a:r>
              <a:rPr lang="en-US"/>
              <a:t>Don’t use alone</a:t>
            </a:r>
            <a:endParaRPr/>
          </a:p>
          <a:p>
            <a:pPr marL="0" lvl="0" indent="0" algn="l" rtl="0">
              <a:spcBef>
                <a:spcPts val="0"/>
              </a:spcBef>
              <a:spcAft>
                <a:spcPts val="0"/>
              </a:spcAft>
              <a:buNone/>
            </a:pPr>
            <a:r>
              <a:rPr lang="en-US"/>
              <a:t>Let someone know where you are, leave a door open or unlocked</a:t>
            </a:r>
            <a:endParaRPr/>
          </a:p>
          <a:p>
            <a:pPr marL="0" lvl="0" indent="0" algn="l" rtl="0">
              <a:spcBef>
                <a:spcPts val="0"/>
              </a:spcBef>
              <a:spcAft>
                <a:spcPts val="0"/>
              </a:spcAft>
              <a:buNone/>
            </a:pPr>
            <a:r>
              <a:rPr lang="en-US"/>
              <a:t>If using with others, take turns, have naloxone</a:t>
            </a:r>
            <a:endParaRPr/>
          </a:p>
          <a:p>
            <a:pPr marL="0" lvl="0" indent="0" algn="l" rtl="0">
              <a:spcBef>
                <a:spcPts val="0"/>
              </a:spcBef>
              <a:spcAft>
                <a:spcPts val="0"/>
              </a:spcAft>
              <a:buNone/>
            </a:pPr>
            <a:r>
              <a:rPr lang="en-US"/>
              <a:t>Try to use the same supplier/a trusted supplier</a:t>
            </a:r>
            <a:endParaRPr/>
          </a:p>
          <a:p>
            <a:pPr marL="0" lvl="0" indent="0" algn="l" rtl="0">
              <a:spcBef>
                <a:spcPts val="0"/>
              </a:spcBef>
              <a:spcAft>
                <a:spcPts val="0"/>
              </a:spcAft>
              <a:buNone/>
            </a:pPr>
            <a:r>
              <a:rPr lang="en-US"/>
              <a:t>Talk to friends and compare powders, pills, products or brand names</a:t>
            </a:r>
            <a:endParaRPr/>
          </a:p>
          <a:p>
            <a:pPr marL="0" lvl="0" indent="0" algn="l" rtl="0">
              <a:spcBef>
                <a:spcPts val="0"/>
              </a:spcBef>
              <a:spcAft>
                <a:spcPts val="0"/>
              </a:spcAft>
              <a:buNone/>
            </a:pPr>
            <a:r>
              <a:rPr lang="en-US"/>
              <a:t>Notice differences in color, taste, consistency, drug effect</a:t>
            </a:r>
            <a:endParaRPr/>
          </a:p>
          <a:p>
            <a:pPr marL="0" lvl="0" indent="0" algn="l" rtl="0">
              <a:spcBef>
                <a:spcPts val="0"/>
              </a:spcBef>
              <a:spcAft>
                <a:spcPts val="0"/>
              </a:spcAft>
              <a:buNone/>
            </a:pPr>
            <a:r>
              <a:rPr lang="en-US"/>
              <a:t>Injection is highest risk route of admin – snorting still carries overdose risk but may make it easier to control intake</a:t>
            </a:r>
            <a:endParaRPr/>
          </a:p>
          <a:p>
            <a:pPr marL="0" lvl="0" indent="0" algn="l" rtl="0">
              <a:spcBef>
                <a:spcPts val="0"/>
              </a:spcBef>
              <a:spcAft>
                <a:spcPts val="0"/>
              </a:spcAft>
              <a:buNone/>
            </a:pPr>
            <a:r>
              <a:rPr lang="en-US"/>
              <a:t>Don’t think it won’t happen to you!</a:t>
            </a:r>
            <a:endParaRPr/>
          </a:p>
          <a:p>
            <a:pPr marL="0" lvl="0" indent="0" algn="l" rtl="0">
              <a:spcBef>
                <a:spcPts val="0"/>
              </a:spcBef>
              <a:spcAft>
                <a:spcPts val="0"/>
              </a:spcAft>
              <a:buNone/>
            </a:pPr>
            <a:endParaRPr/>
          </a:p>
        </p:txBody>
      </p:sp>
      <p:sp>
        <p:nvSpPr>
          <p:cNvPr id="540" name="Google Shape;540;p5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Additional information to share with trainees</a:t>
            </a:r>
            <a:endParaRPr/>
          </a:p>
        </p:txBody>
      </p:sp>
      <p:sp>
        <p:nvSpPr>
          <p:cNvPr id="548" name="Google Shape;548;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55" name="Google Shape;555;p6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6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3" name="Google Shape;563;p6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6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6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2" name="Google Shape;572;p6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0" name="Google Shape;580;p6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6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8" name="Google Shape;588;p6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4" name="Google Shape;594;p6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1" name="Google Shape;601;p6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9" name="Google Shape;609;p6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6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18" name="Google Shape;618;p6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26" name="Google Shape;626;p6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7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6" name="Google Shape;636;p7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 name="Google Shape;138;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7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7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45" name="Google Shape;645;p7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7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55" name="Google Shape;655;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IM syringes are typically 21-25 gauge while insulin syringes are usually 28-31 gauge. The larger the number, the finer the needle.</a:t>
            </a:r>
            <a:endParaRPr/>
          </a:p>
        </p:txBody>
      </p:sp>
      <p:sp>
        <p:nvSpPr>
          <p:cNvPr id="665" name="Google Shape;665;p7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7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4" name="Google Shape;674;p7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7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2" name="Google Shape;682;p7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7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8" name="Google Shape;688;p7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7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5" name="Google Shape;695;p7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7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is no MDH mandated PowerPoint presentation for the training, however; the content of your presentation must contain the aforementioned topics to be in compliance. </a:t>
            </a:r>
            <a:endParaRPr/>
          </a:p>
        </p:txBody>
      </p:sp>
      <p:sp>
        <p:nvSpPr>
          <p:cNvPr id="704" name="Google Shape;704;p7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7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2" name="Google Shape;712;p7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8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20" name="Google Shape;720;p8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8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28" name="Google Shape;728;p8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8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8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Due to fentanyl adulterating the majority of the drug supply, all people who come into even casual contact with substance users ideally should be trained to use naloxone. Administering naloxone is as simple as administering an nasal spray or Epi-pen injection.</a:t>
            </a:r>
            <a:endParaRPr/>
          </a:p>
          <a:p>
            <a:pPr marL="0" lvl="0" indent="0" algn="l" rtl="0">
              <a:spcBef>
                <a:spcPts val="0"/>
              </a:spcBef>
              <a:spcAft>
                <a:spcPts val="0"/>
              </a:spcAft>
              <a:buNone/>
            </a:pPr>
            <a:endParaRPr/>
          </a:p>
          <a:p>
            <a:pPr marL="0" lvl="0" indent="0" algn="l" rtl="0">
              <a:spcBef>
                <a:spcPts val="0"/>
              </a:spcBef>
              <a:spcAft>
                <a:spcPts val="0"/>
              </a:spcAft>
              <a:buNone/>
            </a:pPr>
            <a:r>
              <a:rPr lang="en-US"/>
              <a:t>(Note: intoxication deaths were 2.8 times higher among men than women; however services specifically for female PWUD and PWUD with children are lacking)</a:t>
            </a:r>
            <a:endParaRPr/>
          </a:p>
          <a:p>
            <a:pPr marL="0" lvl="0" indent="0" algn="l" rtl="0">
              <a:spcBef>
                <a:spcPts val="0"/>
              </a:spcBef>
              <a:spcAft>
                <a:spcPts val="0"/>
              </a:spcAft>
              <a:buNone/>
            </a:pPr>
            <a:endParaRPr/>
          </a:p>
          <a:p>
            <a:pPr marL="0" lvl="0" indent="0" algn="l" rtl="0">
              <a:spcBef>
                <a:spcPts val="0"/>
              </a:spcBef>
              <a:spcAft>
                <a:spcPts val="0"/>
              </a:spcAft>
              <a:buNone/>
            </a:pPr>
            <a:r>
              <a:rPr lang="en-US"/>
              <a:t>This list of audiences specifically noted by the Statewide Ethnographic Assessment of Drug use and Services (SEADS) by Johns Hopkins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37" name="Google Shape;737;p8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8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45" name="Google Shape;745;p8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8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8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Trainer Instructions: </a:t>
            </a:r>
            <a:r>
              <a:rPr lang="en-US" b="0"/>
              <a:t>Use the following when explaining the various systems that interact or in some way impact the health of PWUDs. This slide can be used to help explain the complexity of addiction and the lived experiences of PWUDs. </a:t>
            </a:r>
            <a:endParaRPr b="1"/>
          </a:p>
          <a:p>
            <a:pPr marL="171450" lvl="0" indent="-171450" algn="l" rtl="0">
              <a:lnSpc>
                <a:spcPct val="100000"/>
              </a:lnSpc>
              <a:spcBef>
                <a:spcPts val="0"/>
              </a:spcBef>
              <a:spcAft>
                <a:spcPts val="0"/>
              </a:spcAft>
              <a:buClr>
                <a:schemeClr val="dk1"/>
              </a:buClr>
              <a:buSzPts val="1400"/>
              <a:buFont typeface="Arial"/>
              <a:buChar char="•"/>
            </a:pPr>
            <a:r>
              <a:rPr lang="en-US"/>
              <a:t>Right, so LOTS of our interconnected systems touch people who use drugs---</a:t>
            </a:r>
            <a:endParaRPr/>
          </a:p>
          <a:p>
            <a:pPr marL="171450" lvl="0" indent="-171450" algn="l" rtl="0">
              <a:lnSpc>
                <a:spcPct val="100000"/>
              </a:lnSpc>
              <a:spcBef>
                <a:spcPts val="0"/>
              </a:spcBef>
              <a:spcAft>
                <a:spcPts val="0"/>
              </a:spcAft>
              <a:buClr>
                <a:schemeClr val="dk1"/>
              </a:buClr>
              <a:buSzPts val="1400"/>
              <a:buFont typeface="Arial"/>
              <a:buChar char="•"/>
            </a:pPr>
            <a:r>
              <a:rPr lang="en-US"/>
              <a:t>Yet we often lack a common understanding/language/framework to address people who use drugs – </a:t>
            </a:r>
            <a:endParaRPr/>
          </a:p>
          <a:p>
            <a:pPr marL="171450" lvl="0" indent="-171450" algn="l" rtl="0">
              <a:lnSpc>
                <a:spcPct val="100000"/>
              </a:lnSpc>
              <a:spcBef>
                <a:spcPts val="0"/>
              </a:spcBef>
              <a:spcAft>
                <a:spcPts val="0"/>
              </a:spcAft>
              <a:buClr>
                <a:schemeClr val="dk1"/>
              </a:buClr>
              <a:buSzPts val="1400"/>
              <a:buFont typeface="Arial"/>
              <a:buChar char="•"/>
            </a:pPr>
            <a:r>
              <a:rPr lang="en-US"/>
              <a:t>What we want ideally, is a common starting point – a drug user health FRAMEWORK</a:t>
            </a:r>
            <a:endParaRPr/>
          </a:p>
          <a:p>
            <a:pPr marL="171450" lvl="0" indent="-171450" algn="l" rtl="0">
              <a:lnSpc>
                <a:spcPct val="100000"/>
              </a:lnSpc>
              <a:spcBef>
                <a:spcPts val="0"/>
              </a:spcBef>
              <a:spcAft>
                <a:spcPts val="0"/>
              </a:spcAft>
              <a:buClr>
                <a:schemeClr val="dk1"/>
              </a:buClr>
              <a:buSzPts val="1400"/>
              <a:buFont typeface="Arial"/>
              <a:buChar char="•"/>
            </a:pPr>
            <a:r>
              <a:rPr lang="en-US"/>
              <a:t>Integrating a DUH framework can/should involve LOTS of stakeholders and services</a:t>
            </a:r>
            <a:endParaRPr/>
          </a:p>
          <a:p>
            <a:pPr marL="171450" lvl="0" indent="-171450" algn="l" rtl="0">
              <a:lnSpc>
                <a:spcPct val="100000"/>
              </a:lnSpc>
              <a:spcBef>
                <a:spcPts val="0"/>
              </a:spcBef>
              <a:spcAft>
                <a:spcPts val="0"/>
              </a:spcAft>
              <a:buClr>
                <a:schemeClr val="dk1"/>
              </a:buClr>
              <a:buSzPts val="1400"/>
              <a:buFont typeface="Arial"/>
              <a:buChar char="•"/>
            </a:pPr>
            <a:r>
              <a:rPr lang="en-US"/>
              <a:t>And like I said, what we are going for here is a more unified framework – a shared understanding – of working with people who use drugs</a:t>
            </a:r>
            <a:endParaRPr/>
          </a:p>
          <a:p>
            <a:pPr marL="171450" lvl="0" indent="-171450" algn="l" rtl="0">
              <a:lnSpc>
                <a:spcPct val="100000"/>
              </a:lnSpc>
              <a:spcBef>
                <a:spcPts val="0"/>
              </a:spcBef>
              <a:spcAft>
                <a:spcPts val="0"/>
              </a:spcAft>
              <a:buClr>
                <a:schemeClr val="dk1"/>
              </a:buClr>
              <a:buSzPts val="1400"/>
              <a:buFont typeface="Arial"/>
              <a:buChar char="•"/>
            </a:pPr>
            <a:r>
              <a:rPr lang="en-US"/>
              <a:t>So, we need to know a bit more about people who are using drugs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Calibri"/>
              <a:buNone/>
            </a:pPr>
            <a:r>
              <a:rPr lang="en-US" b="1"/>
              <a:t>Ask: </a:t>
            </a:r>
            <a:r>
              <a:rPr lang="en-US"/>
              <a:t>So, how do we get there?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None/>
            </a:pPr>
            <a:endParaRPr/>
          </a:p>
        </p:txBody>
      </p:sp>
      <p:sp>
        <p:nvSpPr>
          <p:cNvPr id="753" name="Google Shape;753;p8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91" name="Google Shape;791;p8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8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8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0" name="Google Shape;800;p8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8" name="Google Shape;808;p8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6" name="Google Shape;816;p8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8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4" name="Google Shape;824;p8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9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1" name="Google Shape;831;p9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 name="Google Shape;154;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9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9" name="Google Shape;839;p9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l="2174" t="4196" r="1393" b="4195"/>
          <a:stretch/>
        </p:blipFill>
        <p:spPr>
          <a:xfrm>
            <a:off x="0" y="0"/>
            <a:ext cx="9144000" cy="6858000"/>
          </a:xfrm>
          <a:prstGeom prst="rect">
            <a:avLst/>
          </a:prstGeom>
          <a:noFill/>
          <a:ln>
            <a:noFill/>
          </a:ln>
        </p:spPr>
      </p:pic>
      <p:pic>
        <p:nvPicPr>
          <p:cNvPr id="16" name="Google Shape;16;p2"/>
          <p:cNvPicPr preferRelativeResize="0"/>
          <p:nvPr/>
        </p:nvPicPr>
        <p:blipFill rotWithShape="1">
          <a:blip r:embed="rId3">
            <a:alphaModFix/>
          </a:blip>
          <a:srcRect t="95496"/>
          <a:stretch/>
        </p:blipFill>
        <p:spPr>
          <a:xfrm>
            <a:off x="-612" y="1804519"/>
            <a:ext cx="9144611" cy="84183"/>
          </a:xfrm>
          <a:prstGeom prst="rect">
            <a:avLst/>
          </a:prstGeom>
          <a:noFill/>
          <a:ln>
            <a:noFill/>
          </a:ln>
        </p:spPr>
      </p:pic>
      <p:pic>
        <p:nvPicPr>
          <p:cNvPr id="17" name="Google Shape;17;p2"/>
          <p:cNvPicPr preferRelativeResize="0"/>
          <p:nvPr/>
        </p:nvPicPr>
        <p:blipFill rotWithShape="1">
          <a:blip r:embed="rId4">
            <a:alphaModFix/>
          </a:blip>
          <a:srcRect b="96281"/>
          <a:stretch/>
        </p:blipFill>
        <p:spPr>
          <a:xfrm>
            <a:off x="-1224" y="5949267"/>
            <a:ext cx="9144000" cy="45719"/>
          </a:xfrm>
          <a:prstGeom prst="rect">
            <a:avLst/>
          </a:prstGeom>
          <a:noFill/>
          <a:ln>
            <a:noFill/>
          </a:ln>
        </p:spPr>
      </p:pic>
      <p:sp>
        <p:nvSpPr>
          <p:cNvPr id="18" name="Google Shape;18;p2"/>
          <p:cNvSpPr/>
          <p:nvPr/>
        </p:nvSpPr>
        <p:spPr>
          <a:xfrm>
            <a:off x="-612" y="1888701"/>
            <a:ext cx="9143388" cy="40605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txBox="1">
            <a:spLocks noGrp="1"/>
          </p:cNvSpPr>
          <p:nvPr>
            <p:ph type="ctrTitle"/>
          </p:nvPr>
        </p:nvSpPr>
        <p:spPr>
          <a:xfrm>
            <a:off x="685800" y="2397457"/>
            <a:ext cx="7772400" cy="152661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3600"/>
              <a:buFont typeface="Calibri"/>
              <a:buNone/>
              <a:defRPr sz="36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685800" y="4290413"/>
            <a:ext cx="7772400" cy="4373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C40E3E"/>
              </a:buClr>
              <a:buSzPts val="2000"/>
              <a:buNone/>
              <a:defRPr sz="2000" b="1">
                <a:solidFill>
                  <a:srgbClr val="C40E3E"/>
                </a:solidFill>
                <a:latin typeface="Calibri"/>
                <a:ea typeface="Calibri"/>
                <a:cs typeface="Calibri"/>
                <a:sym typeface="Calibri"/>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
          <p:cNvSpPr txBox="1">
            <a:spLocks noGrp="1"/>
          </p:cNvSpPr>
          <p:nvPr>
            <p:ph type="body" idx="2"/>
          </p:nvPr>
        </p:nvSpPr>
        <p:spPr>
          <a:xfrm>
            <a:off x="685801" y="4894141"/>
            <a:ext cx="7772399" cy="40009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40E3E"/>
              </a:buClr>
              <a:buSzPts val="1800"/>
              <a:buNone/>
              <a:defRPr sz="1800">
                <a:solidFill>
                  <a:srgbClr val="C40E3E"/>
                </a:solidFill>
                <a:latin typeface="Calibri"/>
                <a:ea typeface="Calibri"/>
                <a:cs typeface="Calibri"/>
                <a:sym typeface="Calibri"/>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2"/>
          <p:cNvPicPr preferRelativeResize="0"/>
          <p:nvPr/>
        </p:nvPicPr>
        <p:blipFill rotWithShape="1">
          <a:blip r:embed="rId5">
            <a:alphaModFix/>
          </a:blip>
          <a:srcRect/>
          <a:stretch/>
        </p:blipFill>
        <p:spPr>
          <a:xfrm>
            <a:off x="3827469" y="494036"/>
            <a:ext cx="1487840" cy="1201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262626"/>
              </a:buClr>
              <a:buSzPts val="3200"/>
              <a:buChar char="•"/>
              <a:defRPr sz="3200"/>
            </a:lvl1pPr>
            <a:lvl2pPr marL="914400" lvl="1" indent="-406400" algn="l">
              <a:lnSpc>
                <a:spcPct val="90000"/>
              </a:lnSpc>
              <a:spcBef>
                <a:spcPts val="500"/>
              </a:spcBef>
              <a:spcAft>
                <a:spcPts val="0"/>
              </a:spcAft>
              <a:buClr>
                <a:srgbClr val="262626"/>
              </a:buClr>
              <a:buSzPts val="2800"/>
              <a:buChar char="•"/>
              <a:defRPr sz="2800"/>
            </a:lvl2pPr>
            <a:lvl3pPr marL="1371600" lvl="2" indent="-381000" algn="l">
              <a:lnSpc>
                <a:spcPct val="90000"/>
              </a:lnSpc>
              <a:spcBef>
                <a:spcPts val="500"/>
              </a:spcBef>
              <a:spcAft>
                <a:spcPts val="0"/>
              </a:spcAft>
              <a:buClr>
                <a:srgbClr val="262626"/>
              </a:buClr>
              <a:buSzPts val="2400"/>
              <a:buChar char="•"/>
              <a:defRPr sz="2400"/>
            </a:lvl3pPr>
            <a:lvl4pPr marL="1828800" lvl="3" indent="-355600" algn="l">
              <a:lnSpc>
                <a:spcPct val="90000"/>
              </a:lnSpc>
              <a:spcBef>
                <a:spcPts val="500"/>
              </a:spcBef>
              <a:spcAft>
                <a:spcPts val="0"/>
              </a:spcAft>
              <a:buClr>
                <a:srgbClr val="262626"/>
              </a:buClr>
              <a:buSzPts val="2000"/>
              <a:buChar char="•"/>
              <a:defRPr sz="2000"/>
            </a:lvl4pPr>
            <a:lvl5pPr marL="2286000" lvl="4" indent="-355600" algn="l">
              <a:lnSpc>
                <a:spcPct val="90000"/>
              </a:lnSpc>
              <a:spcBef>
                <a:spcPts val="500"/>
              </a:spcBef>
              <a:spcAft>
                <a:spcPts val="0"/>
              </a:spcAft>
              <a:buClr>
                <a:srgbClr val="26262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1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1"/>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3" name="Google Shape;73;p11"/>
          <p:cNvCxnSpPr/>
          <p:nvPr/>
        </p:nvCxnSpPr>
        <p:spPr>
          <a:xfrm>
            <a:off x="641176" y="2069926"/>
            <a:ext cx="2937843"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62626"/>
              </a:buClr>
              <a:buSzPts val="3200"/>
              <a:buFont typeface="Arial"/>
              <a:buNone/>
              <a:defRPr sz="3200" b="0" i="0" u="none" strike="noStrike" cap="none">
                <a:solidFill>
                  <a:srgbClr val="262626"/>
                </a:solidFill>
                <a:latin typeface="Calibri"/>
                <a:ea typeface="Calibri"/>
                <a:cs typeface="Calibri"/>
                <a:sym typeface="Calibri"/>
              </a:defRPr>
            </a:lvl1pPr>
            <a:lvl2pPr marR="0" lvl="1" algn="l" rtl="0">
              <a:lnSpc>
                <a:spcPct val="90000"/>
              </a:lnSpc>
              <a:spcBef>
                <a:spcPts val="500"/>
              </a:spcBef>
              <a:spcAft>
                <a:spcPts val="0"/>
              </a:spcAft>
              <a:buClr>
                <a:srgbClr val="262626"/>
              </a:buClr>
              <a:buSzPts val="2800"/>
              <a:buFont typeface="Arial"/>
              <a:buNone/>
              <a:defRPr sz="2800" b="0" i="0" u="none" strike="noStrike" cap="none">
                <a:solidFill>
                  <a:srgbClr val="262626"/>
                </a:solidFill>
                <a:latin typeface="Calibri"/>
                <a:ea typeface="Calibri"/>
                <a:cs typeface="Calibri"/>
                <a:sym typeface="Calibri"/>
              </a:defRPr>
            </a:lvl2pPr>
            <a:lvl3pPr marR="0" lvl="2" algn="l" rtl="0">
              <a:lnSpc>
                <a:spcPct val="90000"/>
              </a:lnSpc>
              <a:spcBef>
                <a:spcPts val="500"/>
              </a:spcBef>
              <a:spcAft>
                <a:spcPts val="0"/>
              </a:spcAft>
              <a:buClr>
                <a:srgbClr val="262626"/>
              </a:buClr>
              <a:buSzPts val="2400"/>
              <a:buFont typeface="Arial"/>
              <a:buNone/>
              <a:defRPr sz="2400" b="0" i="0" u="none" strike="noStrike" cap="none">
                <a:solidFill>
                  <a:srgbClr val="262626"/>
                </a:solidFill>
                <a:latin typeface="Calibri"/>
                <a:ea typeface="Calibri"/>
                <a:cs typeface="Calibri"/>
                <a:sym typeface="Calibri"/>
              </a:defRPr>
            </a:lvl3pPr>
            <a:lvl4pPr marR="0" lvl="3" algn="l" rtl="0">
              <a:lnSpc>
                <a:spcPct val="90000"/>
              </a:lnSpc>
              <a:spcBef>
                <a:spcPts val="5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4pPr>
            <a:lvl5pPr marR="0" lvl="4" algn="l" rtl="0">
              <a:lnSpc>
                <a:spcPct val="90000"/>
              </a:lnSpc>
              <a:spcBef>
                <a:spcPts val="500"/>
              </a:spcBef>
              <a:spcAft>
                <a:spcPts val="0"/>
              </a:spcAft>
              <a:buClr>
                <a:srgbClr val="262626"/>
              </a:buClr>
              <a:buSzPts val="2000"/>
              <a:buFont typeface="Arial"/>
              <a:buNone/>
              <a:defRPr sz="2000" b="0" i="0" u="none" strike="noStrike" cap="none">
                <a:solidFill>
                  <a:srgbClr val="262626"/>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1600"/>
              <a:buNone/>
              <a:defRPr sz="1600"/>
            </a:lvl1pPr>
            <a:lvl2pPr marL="914400" lvl="1" indent="-228600" algn="l">
              <a:lnSpc>
                <a:spcPct val="90000"/>
              </a:lnSpc>
              <a:spcBef>
                <a:spcPts val="500"/>
              </a:spcBef>
              <a:spcAft>
                <a:spcPts val="0"/>
              </a:spcAft>
              <a:buClr>
                <a:srgbClr val="262626"/>
              </a:buClr>
              <a:buSzPts val="1400"/>
              <a:buNone/>
              <a:defRPr sz="1400"/>
            </a:lvl2pPr>
            <a:lvl3pPr marL="1371600" lvl="2" indent="-228600" algn="l">
              <a:lnSpc>
                <a:spcPct val="90000"/>
              </a:lnSpc>
              <a:spcBef>
                <a:spcPts val="500"/>
              </a:spcBef>
              <a:spcAft>
                <a:spcPts val="0"/>
              </a:spcAft>
              <a:buClr>
                <a:srgbClr val="262626"/>
              </a:buClr>
              <a:buSzPts val="1200"/>
              <a:buNone/>
              <a:defRPr sz="1200"/>
            </a:lvl3pPr>
            <a:lvl4pPr marL="1828800" lvl="3" indent="-228600" algn="l">
              <a:lnSpc>
                <a:spcPct val="90000"/>
              </a:lnSpc>
              <a:spcBef>
                <a:spcPts val="500"/>
              </a:spcBef>
              <a:spcAft>
                <a:spcPts val="0"/>
              </a:spcAft>
              <a:buClr>
                <a:srgbClr val="262626"/>
              </a:buClr>
              <a:buSzPts val="1000"/>
              <a:buNone/>
              <a:defRPr sz="1000"/>
            </a:lvl4pPr>
            <a:lvl5pPr marL="2286000" lvl="4" indent="-228600" algn="l">
              <a:lnSpc>
                <a:spcPct val="90000"/>
              </a:lnSpc>
              <a:spcBef>
                <a:spcPts val="500"/>
              </a:spcBef>
              <a:spcAft>
                <a:spcPts val="0"/>
              </a:spcAft>
              <a:buClr>
                <a:srgbClr val="26262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2"/>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9" name="Google Shape;79;p12"/>
          <p:cNvCxnSpPr/>
          <p:nvPr/>
        </p:nvCxnSpPr>
        <p:spPr>
          <a:xfrm>
            <a:off x="629841" y="2061192"/>
            <a:ext cx="2949178"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3"/>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84" name="Google Shape;84;p13"/>
          <p:cNvCxnSpPr/>
          <p:nvPr/>
        </p:nvCxnSpPr>
        <p:spPr>
          <a:xfrm>
            <a:off x="628650" y="1431759"/>
            <a:ext cx="8515350"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4"/>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4"/>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89" name="Google Shape;89;p14"/>
          <p:cNvCxnSpPr/>
          <p:nvPr/>
        </p:nvCxnSpPr>
        <p:spPr>
          <a:xfrm>
            <a:off x="6851737" y="365125"/>
            <a:ext cx="0" cy="5284113"/>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262626"/>
              </a:buClr>
              <a:buSzPts val="2800"/>
              <a:buChar char="•"/>
              <a:defRPr>
                <a:solidFill>
                  <a:srgbClr val="262626"/>
                </a:solidFill>
              </a:defRPr>
            </a:lvl1pPr>
            <a:lvl2pPr marL="914400" lvl="1" indent="-381000" algn="l">
              <a:lnSpc>
                <a:spcPct val="90000"/>
              </a:lnSpc>
              <a:spcBef>
                <a:spcPts val="500"/>
              </a:spcBef>
              <a:spcAft>
                <a:spcPts val="0"/>
              </a:spcAft>
              <a:buClr>
                <a:srgbClr val="262626"/>
              </a:buClr>
              <a:buSzPts val="2400"/>
              <a:buChar char="•"/>
              <a:defRPr>
                <a:solidFill>
                  <a:srgbClr val="262626"/>
                </a:solidFill>
              </a:defRPr>
            </a:lvl2pPr>
            <a:lvl3pPr marL="1371600" lvl="2" indent="-381000" algn="l">
              <a:lnSpc>
                <a:spcPct val="90000"/>
              </a:lnSpc>
              <a:spcBef>
                <a:spcPts val="500"/>
              </a:spcBef>
              <a:spcAft>
                <a:spcPts val="0"/>
              </a:spcAft>
              <a:buClr>
                <a:srgbClr val="262626"/>
              </a:buClr>
              <a:buSzPts val="2400"/>
              <a:buChar char="•"/>
              <a:defRPr>
                <a:solidFill>
                  <a:srgbClr val="262626"/>
                </a:solidFill>
              </a:defRPr>
            </a:lvl3pPr>
            <a:lvl4pPr marL="1828800" lvl="3" indent="-381000" algn="l">
              <a:lnSpc>
                <a:spcPct val="90000"/>
              </a:lnSpc>
              <a:spcBef>
                <a:spcPts val="500"/>
              </a:spcBef>
              <a:spcAft>
                <a:spcPts val="0"/>
              </a:spcAft>
              <a:buClr>
                <a:srgbClr val="262626"/>
              </a:buClr>
              <a:buSzPts val="2400"/>
              <a:buChar char="•"/>
              <a:defRPr>
                <a:solidFill>
                  <a:srgbClr val="262626"/>
                </a:solidFill>
              </a:defRPr>
            </a:lvl4pPr>
            <a:lvl5pPr marL="2286000" lvl="4" indent="-381000" algn="l">
              <a:lnSpc>
                <a:spcPct val="90000"/>
              </a:lnSpc>
              <a:spcBef>
                <a:spcPts val="500"/>
              </a:spcBef>
              <a:spcAft>
                <a:spcPts val="0"/>
              </a:spcAft>
              <a:buClr>
                <a:srgbClr val="262626"/>
              </a:buClr>
              <a:buSzPts val="2400"/>
              <a:buChar char="•"/>
              <a:defRPr>
                <a:solidFill>
                  <a:srgbClr val="26262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600" b="0" i="0" u="none" strike="noStrike" cap="none">
                <a:solidFill>
                  <a:srgbClr val="888888"/>
                </a:solidFill>
                <a:latin typeface="Calibri"/>
                <a:ea typeface="Calibri"/>
                <a:cs typeface="Calibri"/>
                <a:sym typeface="Calibri"/>
              </a:defRPr>
            </a:lvl1pPr>
            <a:lvl2pPr marL="0" lvl="1" indent="0" algn="l">
              <a:spcBef>
                <a:spcPts val="0"/>
              </a:spcBef>
              <a:buNone/>
              <a:defRPr sz="1600" b="0" i="0" u="none" strike="noStrike" cap="none">
                <a:solidFill>
                  <a:srgbClr val="888888"/>
                </a:solidFill>
                <a:latin typeface="Calibri"/>
                <a:ea typeface="Calibri"/>
                <a:cs typeface="Calibri"/>
                <a:sym typeface="Calibri"/>
              </a:defRPr>
            </a:lvl2pPr>
            <a:lvl3pPr marL="0" lvl="2" indent="0" algn="l">
              <a:spcBef>
                <a:spcPts val="0"/>
              </a:spcBef>
              <a:buNone/>
              <a:defRPr sz="1600" b="0" i="0" u="none" strike="noStrike" cap="none">
                <a:solidFill>
                  <a:srgbClr val="888888"/>
                </a:solidFill>
                <a:latin typeface="Calibri"/>
                <a:ea typeface="Calibri"/>
                <a:cs typeface="Calibri"/>
                <a:sym typeface="Calibri"/>
              </a:defRPr>
            </a:lvl3pPr>
            <a:lvl4pPr marL="0" lvl="3" indent="0" algn="l">
              <a:spcBef>
                <a:spcPts val="0"/>
              </a:spcBef>
              <a:buNone/>
              <a:defRPr sz="1600" b="0" i="0" u="none" strike="noStrike" cap="none">
                <a:solidFill>
                  <a:srgbClr val="888888"/>
                </a:solidFill>
                <a:latin typeface="Calibri"/>
                <a:ea typeface="Calibri"/>
                <a:cs typeface="Calibri"/>
                <a:sym typeface="Calibri"/>
              </a:defRPr>
            </a:lvl4pPr>
            <a:lvl5pPr marL="0" lvl="4" indent="0" algn="l">
              <a:spcBef>
                <a:spcPts val="0"/>
              </a:spcBef>
              <a:buNone/>
              <a:defRPr sz="1600" b="0" i="0" u="none" strike="noStrike" cap="none">
                <a:solidFill>
                  <a:srgbClr val="888888"/>
                </a:solidFill>
                <a:latin typeface="Calibri"/>
                <a:ea typeface="Calibri"/>
                <a:cs typeface="Calibri"/>
                <a:sym typeface="Calibri"/>
              </a:defRPr>
            </a:lvl5pPr>
            <a:lvl6pPr marL="0" lvl="5" indent="0" algn="l">
              <a:spcBef>
                <a:spcPts val="0"/>
              </a:spcBef>
              <a:buNone/>
              <a:defRPr sz="1600" b="0" i="0" u="none" strike="noStrike" cap="none">
                <a:solidFill>
                  <a:srgbClr val="888888"/>
                </a:solidFill>
                <a:latin typeface="Calibri"/>
                <a:ea typeface="Calibri"/>
                <a:cs typeface="Calibri"/>
                <a:sym typeface="Calibri"/>
              </a:defRPr>
            </a:lvl6pPr>
            <a:lvl7pPr marL="0" lvl="6" indent="0" algn="l">
              <a:spcBef>
                <a:spcPts val="0"/>
              </a:spcBef>
              <a:buNone/>
              <a:defRPr sz="1600" b="0" i="0" u="none" strike="noStrike" cap="none">
                <a:solidFill>
                  <a:srgbClr val="888888"/>
                </a:solidFill>
                <a:latin typeface="Calibri"/>
                <a:ea typeface="Calibri"/>
                <a:cs typeface="Calibri"/>
                <a:sym typeface="Calibri"/>
              </a:defRPr>
            </a:lvl7pPr>
            <a:lvl8pPr marL="0" lvl="7" indent="0" algn="l">
              <a:spcBef>
                <a:spcPts val="0"/>
              </a:spcBef>
              <a:buNone/>
              <a:defRPr sz="1600" b="0" i="0" u="none" strike="noStrike" cap="none">
                <a:solidFill>
                  <a:srgbClr val="888888"/>
                </a:solidFill>
                <a:latin typeface="Calibri"/>
                <a:ea typeface="Calibri"/>
                <a:cs typeface="Calibri"/>
                <a:sym typeface="Calibri"/>
              </a:defRPr>
            </a:lvl8pPr>
            <a:lvl9pPr marL="0" lvl="8" indent="0" algn="l">
              <a:spcBef>
                <a:spcPts val="0"/>
              </a:spcBef>
              <a:buNone/>
              <a:defRPr sz="16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3"/>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000"/>
              <a:buNone/>
              <a:defRPr sz="2000" i="1">
                <a:solidFill>
                  <a:srgbClr val="7F7F7F"/>
                </a:solidFill>
                <a:latin typeface="Calibri"/>
                <a:ea typeface="Calibri"/>
                <a:cs typeface="Calibri"/>
                <a:sym typeface="Calibri"/>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 name="Google Shape;28;p3"/>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p:cSld name="Chapter">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3500"/>
              <a:buNone/>
              <a:defRPr sz="3500" i="1"/>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2626"/>
              </a:buClr>
              <a:buSzPts val="4500"/>
              <a:buNone/>
              <a:defRPr sz="4500" b="1"/>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 name="Google Shape;32;p4"/>
          <p:cNvCxnSpPr/>
          <p:nvPr/>
        </p:nvCxnSpPr>
        <p:spPr>
          <a:xfrm>
            <a:off x="2001838" y="4247549"/>
            <a:ext cx="7142162"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ndard">
  <p:cSld name="1_Standard">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596350"/>
            <a:ext cx="7886700" cy="994949"/>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Calibri"/>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 name="Google Shape;35;p5"/>
          <p:cNvSpPr txBox="1">
            <a:spLocks noGrp="1"/>
          </p:cNvSpPr>
          <p:nvPr>
            <p:ph type="body" idx="1"/>
          </p:nvPr>
        </p:nvSpPr>
        <p:spPr>
          <a:xfrm>
            <a:off x="961612" y="1825625"/>
            <a:ext cx="7553739" cy="4351339"/>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rgbClr val="262626"/>
              </a:buClr>
              <a:buSzPts val="2100"/>
              <a:buChar char="•"/>
              <a:defRPr sz="2100">
                <a:solidFill>
                  <a:srgbClr val="262626"/>
                </a:solidFill>
              </a:defRPr>
            </a:lvl1pPr>
            <a:lvl2pPr marL="914400" lvl="1" indent="-342900" algn="l">
              <a:lnSpc>
                <a:spcPct val="90000"/>
              </a:lnSpc>
              <a:spcBef>
                <a:spcPts val="400"/>
              </a:spcBef>
              <a:spcAft>
                <a:spcPts val="0"/>
              </a:spcAft>
              <a:buClr>
                <a:srgbClr val="262626"/>
              </a:buClr>
              <a:buSzPts val="1800"/>
              <a:buChar char="•"/>
              <a:defRPr sz="1800">
                <a:solidFill>
                  <a:srgbClr val="262626"/>
                </a:solidFill>
              </a:defRPr>
            </a:lvl2pPr>
            <a:lvl3pPr marL="1371600" lvl="2" indent="-342900" algn="l">
              <a:lnSpc>
                <a:spcPct val="90000"/>
              </a:lnSpc>
              <a:spcBef>
                <a:spcPts val="400"/>
              </a:spcBef>
              <a:spcAft>
                <a:spcPts val="0"/>
              </a:spcAft>
              <a:buClr>
                <a:srgbClr val="262626"/>
              </a:buClr>
              <a:buSzPts val="1800"/>
              <a:buChar char="•"/>
              <a:defRPr sz="1800">
                <a:solidFill>
                  <a:srgbClr val="262626"/>
                </a:solidFill>
              </a:defRPr>
            </a:lvl3pPr>
            <a:lvl4pPr marL="1828800" lvl="3" indent="-342900" algn="l">
              <a:lnSpc>
                <a:spcPct val="90000"/>
              </a:lnSpc>
              <a:spcBef>
                <a:spcPts val="400"/>
              </a:spcBef>
              <a:spcAft>
                <a:spcPts val="0"/>
              </a:spcAft>
              <a:buClr>
                <a:srgbClr val="262626"/>
              </a:buClr>
              <a:buSzPts val="1800"/>
              <a:buChar char="•"/>
              <a:defRPr sz="1800">
                <a:solidFill>
                  <a:srgbClr val="262626"/>
                </a:solidFill>
              </a:defRPr>
            </a:lvl4pPr>
            <a:lvl5pPr marL="2286000" lvl="4" indent="-342900" algn="l">
              <a:lnSpc>
                <a:spcPct val="90000"/>
              </a:lnSpc>
              <a:spcBef>
                <a:spcPts val="400"/>
              </a:spcBef>
              <a:spcAft>
                <a:spcPts val="0"/>
              </a:spcAft>
              <a:buClr>
                <a:srgbClr val="262626"/>
              </a:buClr>
              <a:buSzPts val="1800"/>
              <a:buChar char="•"/>
              <a:defRPr sz="1800">
                <a:solidFill>
                  <a:srgbClr val="262626"/>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 name="Google Shape;36;p5"/>
          <p:cNvSpPr txBox="1">
            <a:spLocks noGrp="1"/>
          </p:cNvSpPr>
          <p:nvPr>
            <p:ph type="sldNum" idx="12"/>
          </p:nvPr>
        </p:nvSpPr>
        <p:spPr>
          <a:xfrm>
            <a:off x="402890" y="6253166"/>
            <a:ext cx="407503" cy="365125"/>
          </a:xfrm>
          <a:prstGeom prst="rect">
            <a:avLst/>
          </a:prstGeom>
          <a:noFill/>
          <a:ln>
            <a:noFill/>
          </a:ln>
        </p:spPr>
        <p:txBody>
          <a:bodyPr spcFirstLastPara="1" wrap="square" lIns="68575" tIns="34275" rIns="68575" bIns="34275" anchor="ctr" anchorCtr="0">
            <a:noAutofit/>
          </a:bodyPr>
          <a:lstStyle>
            <a:lvl1pPr marL="0" lvl="0"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lvl="1"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lvl="2"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lvl="3"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lvl="4"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lvl="5"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lvl="6"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lvl="7"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lvl="8" indent="0" algn="l">
              <a:spcBef>
                <a:spcPts val="0"/>
              </a:spcBef>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5"/>
          <p:cNvSpPr txBox="1">
            <a:spLocks noGrp="1"/>
          </p:cNvSpPr>
          <p:nvPr>
            <p:ph type="body" idx="2"/>
          </p:nvPr>
        </p:nvSpPr>
        <p:spPr>
          <a:xfrm>
            <a:off x="663438" y="362021"/>
            <a:ext cx="7851913" cy="343659"/>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F7F7F"/>
              </a:buClr>
              <a:buSzPts val="1700"/>
              <a:buNone/>
              <a:defRPr sz="1700" i="1">
                <a:solidFill>
                  <a:srgbClr val="7F7F7F"/>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38" name="Google Shape;38;p5"/>
          <p:cNvCxnSpPr/>
          <p:nvPr/>
        </p:nvCxnSpPr>
        <p:spPr>
          <a:xfrm>
            <a:off x="737878" y="1469337"/>
            <a:ext cx="8406122"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2" name="Google Shape;42;p6"/>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274638"/>
            <a:ext cx="8229600" cy="6778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457200" y="1219204"/>
            <a:ext cx="8229600" cy="49069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 name="Google Shape;52;p8"/>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8"/>
          <p:cNvCxnSpPr/>
          <p:nvPr/>
        </p:nvCxnSpPr>
        <p:spPr>
          <a:xfrm>
            <a:off x="623888" y="4593256"/>
            <a:ext cx="7886700"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9" name="Google Shape;59;p9"/>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262626"/>
              </a:buClr>
              <a:buSzPts val="2400"/>
              <a:buNone/>
              <a:defRPr sz="2400" b="1"/>
            </a:lvl1pPr>
            <a:lvl2pPr marL="914400" lvl="1" indent="-228600" algn="l">
              <a:lnSpc>
                <a:spcPct val="90000"/>
              </a:lnSpc>
              <a:spcBef>
                <a:spcPts val="500"/>
              </a:spcBef>
              <a:spcAft>
                <a:spcPts val="0"/>
              </a:spcAft>
              <a:buClr>
                <a:srgbClr val="262626"/>
              </a:buClr>
              <a:buSzPts val="2000"/>
              <a:buNone/>
              <a:defRPr sz="2000" b="1"/>
            </a:lvl2pPr>
            <a:lvl3pPr marL="1371600" lvl="2" indent="-228600" algn="l">
              <a:lnSpc>
                <a:spcPct val="90000"/>
              </a:lnSpc>
              <a:spcBef>
                <a:spcPts val="500"/>
              </a:spcBef>
              <a:spcAft>
                <a:spcPts val="0"/>
              </a:spcAft>
              <a:buClr>
                <a:srgbClr val="262626"/>
              </a:buClr>
              <a:buSzPts val="1800"/>
              <a:buNone/>
              <a:defRPr sz="1800" b="1"/>
            </a:lvl3pPr>
            <a:lvl4pPr marL="1828800" lvl="3" indent="-228600" algn="l">
              <a:lnSpc>
                <a:spcPct val="90000"/>
              </a:lnSpc>
              <a:spcBef>
                <a:spcPts val="500"/>
              </a:spcBef>
              <a:spcAft>
                <a:spcPts val="0"/>
              </a:spcAft>
              <a:buClr>
                <a:srgbClr val="262626"/>
              </a:buClr>
              <a:buSzPts val="1600"/>
              <a:buNone/>
              <a:defRPr sz="1600" b="1"/>
            </a:lvl4pPr>
            <a:lvl5pPr marL="2286000" lvl="4" indent="-228600" algn="l">
              <a:lnSpc>
                <a:spcPct val="90000"/>
              </a:lnSpc>
              <a:spcBef>
                <a:spcPts val="500"/>
              </a:spcBef>
              <a:spcAft>
                <a:spcPts val="0"/>
              </a:spcAft>
              <a:buClr>
                <a:srgbClr val="26262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67" name="Google Shape;67;p10"/>
          <p:cNvCxnSpPr/>
          <p:nvPr/>
        </p:nvCxnSpPr>
        <p:spPr>
          <a:xfrm>
            <a:off x="739036" y="1394181"/>
            <a:ext cx="8404964" cy="0"/>
          </a:xfrm>
          <a:prstGeom prst="straightConnector1">
            <a:avLst/>
          </a:prstGeom>
          <a:noFill/>
          <a:ln w="28575" cap="flat" cmpd="sng">
            <a:solidFill>
              <a:srgbClr val="C40E3E"/>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262626"/>
              </a:buClr>
              <a:buSzPts val="2800"/>
              <a:buFont typeface="Arial"/>
              <a:buChar char="•"/>
              <a:defRPr sz="2800" b="0" i="0" u="none" strike="noStrike" cap="none">
                <a:solidFill>
                  <a:srgbClr val="262626"/>
                </a:solidFill>
                <a:latin typeface="Calibri"/>
                <a:ea typeface="Calibri"/>
                <a:cs typeface="Calibri"/>
                <a:sym typeface="Calibri"/>
              </a:defRPr>
            </a:lvl1pPr>
            <a:lvl2pPr marL="914400" marR="0" lvl="1"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2pPr>
            <a:lvl3pPr marL="1371600" marR="0" lvl="2"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0" marR="0" lvl="1" indent="0" algn="l" rtl="0">
              <a:spcBef>
                <a:spcPts val="0"/>
              </a:spcBef>
              <a:buNone/>
              <a:defRPr sz="1800" b="0" i="0" u="none" strike="noStrike" cap="none">
                <a:solidFill>
                  <a:srgbClr val="888888"/>
                </a:solidFill>
                <a:latin typeface="Calibri"/>
                <a:ea typeface="Calibri"/>
                <a:cs typeface="Calibri"/>
                <a:sym typeface="Calibri"/>
              </a:defRPr>
            </a:lvl2pPr>
            <a:lvl3pPr marL="0" marR="0" lvl="2" indent="0" algn="l" rtl="0">
              <a:spcBef>
                <a:spcPts val="0"/>
              </a:spcBef>
              <a:buNone/>
              <a:defRPr sz="1800" b="0" i="0" u="none" strike="noStrike" cap="none">
                <a:solidFill>
                  <a:srgbClr val="888888"/>
                </a:solidFill>
                <a:latin typeface="Calibri"/>
                <a:ea typeface="Calibri"/>
                <a:cs typeface="Calibri"/>
                <a:sym typeface="Calibri"/>
              </a:defRPr>
            </a:lvl3pPr>
            <a:lvl4pPr marL="0" marR="0" lvl="3" indent="0" algn="l" rtl="0">
              <a:spcBef>
                <a:spcPts val="0"/>
              </a:spcBef>
              <a:buNone/>
              <a:defRPr sz="1800" b="0" i="0" u="none" strike="noStrike" cap="none">
                <a:solidFill>
                  <a:srgbClr val="888888"/>
                </a:solidFill>
                <a:latin typeface="Calibri"/>
                <a:ea typeface="Calibri"/>
                <a:cs typeface="Calibri"/>
                <a:sym typeface="Calibri"/>
              </a:defRPr>
            </a:lvl4pPr>
            <a:lvl5pPr marL="0" marR="0" lvl="4" indent="0" algn="l" rtl="0">
              <a:spcBef>
                <a:spcPts val="0"/>
              </a:spcBef>
              <a:buNone/>
              <a:defRPr sz="1800" b="0" i="0" u="none" strike="noStrike" cap="none">
                <a:solidFill>
                  <a:srgbClr val="888888"/>
                </a:solidFill>
                <a:latin typeface="Calibri"/>
                <a:ea typeface="Calibri"/>
                <a:cs typeface="Calibri"/>
                <a:sym typeface="Calibri"/>
              </a:defRPr>
            </a:lvl5pPr>
            <a:lvl6pPr marL="0" marR="0" lvl="5" indent="0" algn="l" rtl="0">
              <a:spcBef>
                <a:spcPts val="0"/>
              </a:spcBef>
              <a:buNone/>
              <a:defRPr sz="1800" b="0" i="0" u="none" strike="noStrike" cap="none">
                <a:solidFill>
                  <a:srgbClr val="888888"/>
                </a:solidFill>
                <a:latin typeface="Calibri"/>
                <a:ea typeface="Calibri"/>
                <a:cs typeface="Calibri"/>
                <a:sym typeface="Calibri"/>
              </a:defRPr>
            </a:lvl6pPr>
            <a:lvl7pPr marL="0" marR="0" lvl="6" indent="0" algn="l" rtl="0">
              <a:spcBef>
                <a:spcPts val="0"/>
              </a:spcBef>
              <a:buNone/>
              <a:defRPr sz="1800" b="0" i="0" u="none" strike="noStrike" cap="none">
                <a:solidFill>
                  <a:srgbClr val="888888"/>
                </a:solidFill>
                <a:latin typeface="Calibri"/>
                <a:ea typeface="Calibri"/>
                <a:cs typeface="Calibri"/>
                <a:sym typeface="Calibri"/>
              </a:defRPr>
            </a:lvl7pPr>
            <a:lvl8pPr marL="0" marR="0" lvl="7" indent="0" algn="l" rtl="0">
              <a:spcBef>
                <a:spcPts val="0"/>
              </a:spcBef>
              <a:buNone/>
              <a:defRPr sz="1800" b="0" i="0" u="none" strike="noStrike" cap="none">
                <a:solidFill>
                  <a:srgbClr val="888888"/>
                </a:solidFill>
                <a:latin typeface="Calibri"/>
                <a:ea typeface="Calibri"/>
                <a:cs typeface="Calibri"/>
                <a:sym typeface="Calibri"/>
              </a:defRPr>
            </a:lvl8pPr>
            <a:lvl9pPr marL="0" marR="0" lvl="8" indent="0" algn="l" rtl="0">
              <a:spcBef>
                <a:spcPts val="0"/>
              </a:spcBef>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15">
            <a:alphaModFix/>
          </a:blip>
          <a:srcRect/>
          <a:stretch/>
        </p:blipFill>
        <p:spPr>
          <a:xfrm>
            <a:off x="6304189" y="5761972"/>
            <a:ext cx="2211161" cy="6426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anth.umd.edu/project/statewide-ethnographic-assessment-drug-use-and-services-%28seads%29" TargetMode="External"/><Relationship Id="rId7" Type="http://schemas.openxmlformats.org/officeDocument/2006/relationships/hyperlink" Target="https://beforeitstoolate.maryland.gov/wp-content/uploads/sites/34/2020/09/Second-Quarter-OOCC-Report-2020-Master-Copy-9-21-20-Update.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beforeitstoolate.maryland.gov/wp-content/uploads/sites/34/2020/03/2019-ANNUAL-FINAL-3.24.20.pdf" TargetMode="External"/><Relationship Id="rId5" Type="http://schemas.openxmlformats.org/officeDocument/2006/relationships/hyperlink" Target="https://beforeitstoolate.maryland.gov/resources-2/" TargetMode="External"/><Relationship Id="rId4" Type="http://schemas.openxmlformats.org/officeDocument/2006/relationships/hyperlink" Target="https://health.maryland.gov/vsa/Pages/overdose.aspx"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55.xml.rels><?xml version="1.0" encoding="UTF-8" standalone="yes"?>
<Relationships xmlns="http://schemas.openxmlformats.org/package/2006/relationships"><Relationship Id="rId3" Type="http://schemas.openxmlformats.org/officeDocument/2006/relationships/hyperlink" Target="https://www.cognitoforms.com/MDH3/NaloxoneUseReport"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bha.health.maryland.gov/Documents/Good%20Samaritan%20Law%20Fact%20Sheet%20(feb2018).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mailto:mdh.naloxone@maryland.gov"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phpa.health.maryland.gov/Pages/accessharmreduction.aspx"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drive.google.com/file/d/1GCT_i0_1Gh3NiGGFXXDt0kDtsvYa5LOD/view?usp=sharing"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ognitoforms.com/MDH3/OverdoseResponseProgramORPTrainingReport"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drive.google.com/file/d/1FBw0oEUnHVNBj8hwrKSu1ni-6MK1wjga/view?usp=shar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rive.google.com/file/d/1T0vt0M8mrp3KChh0WeT_2E6gK8OAtTA7/view?usp=sharin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govinfo.gov/content/pkg/USCODE-2018-title21/pdf/USCODE-2018-title21-chap9-subchapV-partA-sec353.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mgaleg.maryland.gov/mgawebsite/laws/StatuteText?article=ghg&amp;section=21-221&amp;enactments=False&amp;archived=Fals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hyperlink" Target="https://drive.google.com/file/d/1sd8OYaCzWtJnQQEFaIgRNSlpud0byPKu/view?usp=sharing" TargetMode="External"/><Relationship Id="rId13" Type="http://schemas.openxmlformats.org/officeDocument/2006/relationships/hyperlink" Target="https://drive.google.com/file/d/1UMrVakb2-6QoRQlPilg41iSi4xXSTuFZ/view?usp=sharing" TargetMode="External"/><Relationship Id="rId3" Type="http://schemas.openxmlformats.org/officeDocument/2006/relationships/hyperlink" Target="https://drive.google.com/file/d/1Tp6wbG7yvxwVThLTnEVvhEFguh5LjyQY/view?usp=sharing" TargetMode="External"/><Relationship Id="rId7" Type="http://schemas.openxmlformats.org/officeDocument/2006/relationships/hyperlink" Target="https://drive.google.com/file/d/1DDsAMOCFPcskIKtbMGDjmsz7UEKKTR3R/view?usp=sharing" TargetMode="External"/><Relationship Id="rId12" Type="http://schemas.openxmlformats.org/officeDocument/2006/relationships/hyperlink" Target="https://howtoadministernaloxone.maryland.gov/en/index.html#where-to-buy"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www.naloxoneforall.org/maryland" TargetMode="External"/><Relationship Id="rId11" Type="http://schemas.openxmlformats.org/officeDocument/2006/relationships/hyperlink" Target="https://health.maryland.gov/vsa/Pages/overdose.aspx" TargetMode="External"/><Relationship Id="rId5" Type="http://schemas.openxmlformats.org/officeDocument/2006/relationships/hyperlink" Target="https://www.cognitoforms.com/MDH3/ACCESSResourcesRequestForm" TargetMode="External"/><Relationship Id="rId10" Type="http://schemas.openxmlformats.org/officeDocument/2006/relationships/hyperlink" Target="https://beforeitstoolate.maryland.gov/" TargetMode="External"/><Relationship Id="rId4" Type="http://schemas.openxmlformats.org/officeDocument/2006/relationships/hyperlink" Target="https://drive.google.com/file/d/1TZl5gYF3BWehN5UfFEpf1qqvWwreeMyw/view?usp=sharing" TargetMode="External"/><Relationship Id="rId9" Type="http://schemas.openxmlformats.org/officeDocument/2006/relationships/hyperlink" Target="https://drive.google.com/file/d/1pFTi5Pf4PSZBjAua5PKAT3DJdZGxdFLQ/view" TargetMode="External"/><Relationship Id="rId14" Type="http://schemas.openxmlformats.org/officeDocument/2006/relationships/hyperlink" Target="https://phpa.health.maryland.gov/Pages/accessharmreduction.asp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harmreduction.org/about-us/principles-of-harm-reduc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https://www.bhsbaltimore.org/mahrti/" TargetMode="External"/><Relationship Id="rId3" Type="http://schemas.openxmlformats.org/officeDocument/2006/relationships/hyperlink" Target="mailto:elizabeth.murphy2@maryland.gov" TargetMode="External"/><Relationship Id="rId7" Type="http://schemas.openxmlformats.org/officeDocument/2006/relationships/hyperlink" Target="https://phpa.health.maryland.gov/Pages/accessharmreduction.aspx"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mailto:mdh.naloxone@maryland.gov" TargetMode="External"/><Relationship Id="rId5" Type="http://schemas.openxmlformats.org/officeDocument/2006/relationships/hyperlink" Target="mailto:miera.corey@bhsbaltimore.org" TargetMode="External"/><Relationship Id="rId4" Type="http://schemas.openxmlformats.org/officeDocument/2006/relationships/hyperlink" Target="mailto:mark.lockwood@maryland.gov" TargetMode="External"/><Relationship Id="rId9"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766666" y="2381575"/>
            <a:ext cx="7772400" cy="1526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Calibri"/>
              <a:buNone/>
            </a:pPr>
            <a:r>
              <a:rPr lang="en-US"/>
              <a:t>Maryland Overdose Response Program </a:t>
            </a:r>
            <a:br>
              <a:rPr lang="en-US"/>
            </a:br>
            <a:r>
              <a:rPr lang="en-US" i="1"/>
              <a:t>Training of Trainers</a:t>
            </a:r>
            <a:endParaRPr/>
          </a:p>
        </p:txBody>
      </p:sp>
      <p:sp>
        <p:nvSpPr>
          <p:cNvPr id="95" name="Google Shape;95;p15"/>
          <p:cNvSpPr txBox="1">
            <a:spLocks noGrp="1"/>
          </p:cNvSpPr>
          <p:nvPr>
            <p:ph type="subTitle" idx="1"/>
          </p:nvPr>
        </p:nvSpPr>
        <p:spPr>
          <a:xfrm>
            <a:off x="156412" y="4090737"/>
            <a:ext cx="8879400" cy="1239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C40E3E"/>
              </a:buClr>
              <a:buSzPts val="1375"/>
              <a:buNone/>
            </a:pPr>
            <a:r>
              <a:rPr lang="en-US" sz="1375"/>
              <a:t>Mark Lockwood and Elizabeth Murphy</a:t>
            </a:r>
            <a:endParaRPr/>
          </a:p>
          <a:p>
            <a:pPr marL="0" lvl="0" indent="0" algn="ctr" rtl="0">
              <a:lnSpc>
                <a:spcPct val="100000"/>
              </a:lnSpc>
              <a:spcBef>
                <a:spcPts val="0"/>
              </a:spcBef>
              <a:spcAft>
                <a:spcPts val="0"/>
              </a:spcAft>
              <a:buClr>
                <a:srgbClr val="C40E3E"/>
              </a:buClr>
              <a:buSzPts val="1375"/>
              <a:buNone/>
            </a:pPr>
            <a:r>
              <a:rPr lang="en-US" sz="1375"/>
              <a:t>Prevention and Health Promotion Administration, Center for Harm Reduction Services</a:t>
            </a:r>
            <a:endParaRPr/>
          </a:p>
          <a:p>
            <a:pPr marL="0" lvl="0" indent="0" algn="ctr" rtl="0">
              <a:lnSpc>
                <a:spcPct val="100000"/>
              </a:lnSpc>
              <a:spcBef>
                <a:spcPts val="0"/>
              </a:spcBef>
              <a:spcAft>
                <a:spcPts val="0"/>
              </a:spcAft>
              <a:buClr>
                <a:srgbClr val="C40E3E"/>
              </a:buClr>
              <a:buSzPts val="1375"/>
              <a:buNone/>
            </a:pPr>
            <a:r>
              <a:rPr lang="en-US" sz="1375"/>
              <a:t>-and-</a:t>
            </a:r>
            <a:endParaRPr/>
          </a:p>
          <a:p>
            <a:pPr marL="0" lvl="0" indent="0" algn="ctr" rtl="0">
              <a:lnSpc>
                <a:spcPct val="100000"/>
              </a:lnSpc>
              <a:spcBef>
                <a:spcPts val="0"/>
              </a:spcBef>
              <a:spcAft>
                <a:spcPts val="0"/>
              </a:spcAft>
              <a:buClr>
                <a:srgbClr val="C40E3E"/>
              </a:buClr>
              <a:buSzPts val="1375"/>
              <a:buNone/>
            </a:pPr>
            <a:r>
              <a:rPr lang="en-US" sz="1375"/>
              <a:t>Miera Corey</a:t>
            </a:r>
            <a:endParaRPr/>
          </a:p>
          <a:p>
            <a:pPr marL="0" lvl="0" indent="0" algn="ctr" rtl="0">
              <a:lnSpc>
                <a:spcPct val="100000"/>
              </a:lnSpc>
              <a:spcBef>
                <a:spcPts val="0"/>
              </a:spcBef>
              <a:spcAft>
                <a:spcPts val="0"/>
              </a:spcAft>
              <a:buClr>
                <a:srgbClr val="C40E3E"/>
              </a:buClr>
              <a:buSzPts val="1375"/>
              <a:buNone/>
            </a:pPr>
            <a:r>
              <a:rPr lang="en-US" sz="1375"/>
              <a:t>Maryland Harm Reduction Training Institute</a:t>
            </a:r>
            <a:endParaRPr/>
          </a:p>
          <a:p>
            <a:pPr marL="0" lvl="0" indent="0" algn="ctr" rtl="0">
              <a:lnSpc>
                <a:spcPct val="70000"/>
              </a:lnSpc>
              <a:spcBef>
                <a:spcPts val="1000"/>
              </a:spcBef>
              <a:spcAft>
                <a:spcPts val="0"/>
              </a:spcAft>
              <a:buClr>
                <a:srgbClr val="C40E3E"/>
              </a:buClr>
              <a:buSzPts val="1100"/>
              <a:buNone/>
            </a:pPr>
            <a:endParaRPr sz="1100"/>
          </a:p>
        </p:txBody>
      </p:sp>
      <p:sp>
        <p:nvSpPr>
          <p:cNvPr id="96" name="Google Shape;96;p15"/>
          <p:cNvSpPr txBox="1">
            <a:spLocks noGrp="1"/>
          </p:cNvSpPr>
          <p:nvPr>
            <p:ph type="body" idx="2"/>
          </p:nvPr>
        </p:nvSpPr>
        <p:spPr>
          <a:xfrm>
            <a:off x="685800" y="5330708"/>
            <a:ext cx="7772400" cy="40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40E3E"/>
              </a:buClr>
              <a:buSzPts val="1800"/>
              <a:buNone/>
            </a:pPr>
            <a:r>
              <a:rPr lang="en-US"/>
              <a:t>October 5,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Center for Harm Reduction Services</a:t>
            </a:r>
            <a:endParaRPr/>
          </a:p>
        </p:txBody>
      </p:sp>
      <p:sp>
        <p:nvSpPr>
          <p:cNvPr id="165" name="Google Shape;165;p24"/>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a:t>Overdose Response Program</a:t>
            </a:r>
            <a:endParaRPr/>
          </a:p>
        </p:txBody>
      </p:sp>
      <p:sp>
        <p:nvSpPr>
          <p:cNvPr id="166" name="Google Shape;166;p24"/>
          <p:cNvSpPr txBox="1"/>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 Introduction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Overdose Response Program</a:t>
            </a:r>
            <a:endParaRPr/>
          </a:p>
        </p:txBody>
      </p:sp>
      <p:sp>
        <p:nvSpPr>
          <p:cNvPr id="172" name="Google Shape;172;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262626"/>
              </a:buClr>
              <a:buSzPts val="2800"/>
              <a:buChar char="•"/>
            </a:pPr>
            <a:r>
              <a:rPr lang="en-US"/>
              <a:t>Established by statute in 2014 and revised by the HOPE Act in 2017; regulations revised most recently in 2019</a:t>
            </a:r>
            <a:endParaRPr/>
          </a:p>
          <a:p>
            <a:pPr marL="228600" lvl="0" indent="-228600" algn="l" rtl="0">
              <a:lnSpc>
                <a:spcPct val="80000"/>
              </a:lnSpc>
              <a:spcBef>
                <a:spcPts val="1000"/>
              </a:spcBef>
              <a:spcAft>
                <a:spcPts val="0"/>
              </a:spcAft>
              <a:buClr>
                <a:srgbClr val="262626"/>
              </a:buClr>
              <a:buSzPts val="2800"/>
              <a:buChar char="•"/>
            </a:pPr>
            <a:r>
              <a:rPr lang="en-US"/>
              <a:t>Provides a mechanism for naloxone to be dispensed outside of a health care setting</a:t>
            </a:r>
            <a:endParaRPr/>
          </a:p>
          <a:p>
            <a:pPr marL="228600" lvl="0" indent="-228600" algn="l" rtl="0">
              <a:lnSpc>
                <a:spcPct val="80000"/>
              </a:lnSpc>
              <a:spcBef>
                <a:spcPts val="1000"/>
              </a:spcBef>
              <a:spcAft>
                <a:spcPts val="0"/>
              </a:spcAft>
              <a:buClr>
                <a:srgbClr val="262626"/>
              </a:buClr>
              <a:buSzPts val="2800"/>
              <a:buChar char="•"/>
            </a:pPr>
            <a:r>
              <a:rPr lang="en-US"/>
              <a:t>Allows entities to become authorized as ORP training entities, partner with a prescriber, and have the prescriber issue a standing order prescription whereby any employee or volunteer of the organization can dispense naloxone to trainees, without the prescriber being present</a:t>
            </a:r>
            <a:endParaRPr/>
          </a:p>
          <a:p>
            <a:pPr marL="228600" lvl="0" indent="-50800" algn="l" rtl="0">
              <a:lnSpc>
                <a:spcPct val="80000"/>
              </a:lnSpc>
              <a:spcBef>
                <a:spcPts val="1000"/>
              </a:spcBef>
              <a:spcAft>
                <a:spcPts val="0"/>
              </a:spcAft>
              <a:buClr>
                <a:srgbClr val="262626"/>
              </a:buClr>
              <a:buSzPts val="2800"/>
              <a:buNone/>
            </a:pPr>
            <a:endParaRPr/>
          </a:p>
        </p:txBody>
      </p:sp>
      <p:sp>
        <p:nvSpPr>
          <p:cNvPr id="173" name="Google Shape;173;p25"/>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
        <p:nvSpPr>
          <p:cNvPr id="174" name="Google Shape;174;p25"/>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US" sz="3200"/>
              <a:t>Center for Harm Reduction Services Role</a:t>
            </a:r>
            <a:endParaRPr/>
          </a:p>
        </p:txBody>
      </p:sp>
      <p:sp>
        <p:nvSpPr>
          <p:cNvPr id="180" name="Google Shape;180;p26"/>
          <p:cNvSpPr txBox="1">
            <a:spLocks noGrp="1"/>
          </p:cNvSpPr>
          <p:nvPr>
            <p:ph type="body" idx="1"/>
          </p:nvPr>
        </p:nvSpPr>
        <p:spPr>
          <a:xfrm>
            <a:off x="724902" y="158240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Processes new applications and authorizes ORPs</a:t>
            </a:r>
            <a:endParaRPr/>
          </a:p>
          <a:p>
            <a:pPr marL="228600" lvl="0" indent="-228600" algn="l" rtl="0">
              <a:lnSpc>
                <a:spcPct val="90000"/>
              </a:lnSpc>
              <a:spcBef>
                <a:spcPts val="1000"/>
              </a:spcBef>
              <a:spcAft>
                <a:spcPts val="0"/>
              </a:spcAft>
              <a:buClr>
                <a:srgbClr val="262626"/>
              </a:buClr>
              <a:buSzPts val="2800"/>
              <a:buChar char="•"/>
            </a:pPr>
            <a:r>
              <a:rPr lang="en-US"/>
              <a:t>Manages and monitors ORP reporting required by statute</a:t>
            </a:r>
            <a:endParaRPr/>
          </a:p>
          <a:p>
            <a:pPr marL="228600" lvl="0" indent="-228600" algn="l" rtl="0">
              <a:lnSpc>
                <a:spcPct val="90000"/>
              </a:lnSpc>
              <a:spcBef>
                <a:spcPts val="1000"/>
              </a:spcBef>
              <a:spcAft>
                <a:spcPts val="0"/>
              </a:spcAft>
              <a:buClr>
                <a:srgbClr val="262626"/>
              </a:buClr>
              <a:buSzPts val="2800"/>
              <a:buChar char="•"/>
            </a:pPr>
            <a:r>
              <a:rPr lang="en-US"/>
              <a:t>Provides technical assistance</a:t>
            </a:r>
            <a:endParaRPr/>
          </a:p>
          <a:p>
            <a:pPr marL="228600" lvl="0" indent="-228600" algn="l" rtl="0">
              <a:lnSpc>
                <a:spcPct val="90000"/>
              </a:lnSpc>
              <a:spcBef>
                <a:spcPts val="1000"/>
              </a:spcBef>
              <a:spcAft>
                <a:spcPts val="0"/>
              </a:spcAft>
              <a:buClr>
                <a:srgbClr val="262626"/>
              </a:buClr>
              <a:buSzPts val="2800"/>
              <a:buChar char="•"/>
            </a:pPr>
            <a:r>
              <a:rPr lang="en-US"/>
              <a:t>Purchases naloxone for eligible ORPs to distribute</a:t>
            </a:r>
            <a:endParaRPr/>
          </a:p>
          <a:p>
            <a:pPr marL="228600" lvl="0" indent="-228600" algn="l" rtl="0">
              <a:lnSpc>
                <a:spcPct val="90000"/>
              </a:lnSpc>
              <a:spcBef>
                <a:spcPts val="1000"/>
              </a:spcBef>
              <a:spcAft>
                <a:spcPts val="0"/>
              </a:spcAft>
              <a:buClr>
                <a:srgbClr val="262626"/>
              </a:buClr>
              <a:buSzPts val="2800"/>
              <a:buChar char="•"/>
            </a:pPr>
            <a:r>
              <a:rPr lang="en-US"/>
              <a:t>Ensures naloxone is reaching people most at risk for overdose</a:t>
            </a:r>
            <a:endParaRPr/>
          </a:p>
          <a:p>
            <a:pPr marL="228600" lvl="0" indent="-228600" algn="l" rtl="0">
              <a:lnSpc>
                <a:spcPct val="90000"/>
              </a:lnSpc>
              <a:spcBef>
                <a:spcPts val="1000"/>
              </a:spcBef>
              <a:spcAft>
                <a:spcPts val="0"/>
              </a:spcAft>
              <a:buClr>
                <a:srgbClr val="262626"/>
              </a:buClr>
              <a:buSzPts val="2800"/>
              <a:buChar char="•"/>
            </a:pPr>
            <a:r>
              <a:rPr lang="en-US"/>
              <a:t>Fills gaps by providing naloxone training and dispensing naloxone in the community</a:t>
            </a:r>
            <a:endParaRPr/>
          </a:p>
        </p:txBody>
      </p:sp>
      <p:sp>
        <p:nvSpPr>
          <p:cNvPr id="181" name="Google Shape;181;p2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a:p>
        </p:txBody>
      </p:sp>
      <p:sp>
        <p:nvSpPr>
          <p:cNvPr id="182" name="Google Shape;182;p26"/>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628650" y="505326"/>
            <a:ext cx="7886700" cy="9004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Benefits of ORP Authorization</a:t>
            </a:r>
            <a:endParaRPr/>
          </a:p>
        </p:txBody>
      </p:sp>
      <p:sp>
        <p:nvSpPr>
          <p:cNvPr id="189" name="Google Shape;189;p27"/>
          <p:cNvSpPr txBox="1">
            <a:spLocks noGrp="1"/>
          </p:cNvSpPr>
          <p:nvPr>
            <p:ph type="body" idx="1"/>
          </p:nvPr>
        </p:nvSpPr>
        <p:spPr>
          <a:xfrm>
            <a:off x="397042" y="1405816"/>
            <a:ext cx="8518357" cy="5111804"/>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262626"/>
              </a:buClr>
              <a:buSzPts val="2590"/>
              <a:buChar char="•"/>
            </a:pPr>
            <a:r>
              <a:rPr lang="en-US" sz="2590"/>
              <a:t>Allows you to dispense naloxone outside of the patient-provider relationship </a:t>
            </a:r>
            <a:endParaRPr/>
          </a:p>
          <a:p>
            <a:pPr marL="685800" lvl="1" indent="-228600" algn="l" rtl="0">
              <a:lnSpc>
                <a:spcPct val="80000"/>
              </a:lnSpc>
              <a:spcBef>
                <a:spcPts val="500"/>
              </a:spcBef>
              <a:spcAft>
                <a:spcPts val="0"/>
              </a:spcAft>
              <a:buClr>
                <a:srgbClr val="262626"/>
              </a:buClr>
              <a:buSzPts val="2035"/>
              <a:buChar char="•"/>
            </a:pPr>
            <a:r>
              <a:rPr lang="en-US" sz="2035"/>
              <a:t>Employees or volunteers can dispense naloxone on behalf of a prescriber</a:t>
            </a:r>
            <a:endParaRPr/>
          </a:p>
          <a:p>
            <a:pPr marL="685800" lvl="1" indent="-228600" algn="l" rtl="0">
              <a:lnSpc>
                <a:spcPct val="80000"/>
              </a:lnSpc>
              <a:spcBef>
                <a:spcPts val="500"/>
              </a:spcBef>
              <a:spcAft>
                <a:spcPts val="0"/>
              </a:spcAft>
              <a:buClr>
                <a:srgbClr val="262626"/>
              </a:buClr>
              <a:buSzPts val="2035"/>
              <a:buChar char="•"/>
            </a:pPr>
            <a:r>
              <a:rPr lang="en-US" sz="2035"/>
              <a:t>Naloxone can be dispensed to an individual who does not have a prescription (the ORP’s standing order acts as a prescription for all trainees)</a:t>
            </a:r>
            <a:endParaRPr/>
          </a:p>
          <a:p>
            <a:pPr marL="228600" lvl="0" indent="-228600" algn="l" rtl="0">
              <a:lnSpc>
                <a:spcPct val="80000"/>
              </a:lnSpc>
              <a:spcBef>
                <a:spcPts val="1000"/>
              </a:spcBef>
              <a:spcAft>
                <a:spcPts val="0"/>
              </a:spcAft>
              <a:buClr>
                <a:srgbClr val="262626"/>
              </a:buClr>
              <a:buSzPts val="2590"/>
              <a:buChar char="•"/>
            </a:pPr>
            <a:r>
              <a:rPr lang="en-US" sz="2590"/>
              <a:t>If your organization is not-for-profit, allows you to receive naloxone from MDH free of charge</a:t>
            </a:r>
            <a:endParaRPr/>
          </a:p>
          <a:p>
            <a:pPr marL="228600" lvl="0" indent="-228600" algn="l" rtl="0">
              <a:lnSpc>
                <a:spcPct val="80000"/>
              </a:lnSpc>
              <a:spcBef>
                <a:spcPts val="1000"/>
              </a:spcBef>
              <a:spcAft>
                <a:spcPts val="0"/>
              </a:spcAft>
              <a:buClr>
                <a:srgbClr val="262626"/>
              </a:buClr>
              <a:buSzPts val="2590"/>
              <a:buChar char="•"/>
            </a:pPr>
            <a:r>
              <a:rPr lang="en-US" sz="2590"/>
              <a:t>If you currently send patients to a pharmacy to get naloxone, eliminates a step that many patients don’t follow through on and allows you to put the medication directly into the patient’s hands</a:t>
            </a:r>
            <a:endParaRPr/>
          </a:p>
          <a:p>
            <a:pPr marL="228600" lvl="0" indent="-228600" algn="l" rtl="0">
              <a:lnSpc>
                <a:spcPct val="80000"/>
              </a:lnSpc>
              <a:spcBef>
                <a:spcPts val="1000"/>
              </a:spcBef>
              <a:spcAft>
                <a:spcPts val="0"/>
              </a:spcAft>
              <a:buClr>
                <a:srgbClr val="262626"/>
              </a:buClr>
              <a:buSzPts val="2590"/>
              <a:buChar char="•"/>
            </a:pPr>
            <a:r>
              <a:rPr lang="en-US" sz="2590"/>
              <a:t>Connects you with other ORPs through monthly collaborative calls and a listserv</a:t>
            </a:r>
            <a:endParaRPr/>
          </a:p>
        </p:txBody>
      </p:sp>
      <p:sp>
        <p:nvSpPr>
          <p:cNvPr id="190" name="Google Shape;190;p2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sp>
        <p:nvSpPr>
          <p:cNvPr id="191" name="Google Shape;191;p27"/>
          <p:cNvSpPr txBox="1">
            <a:spLocks noGrp="1"/>
          </p:cNvSpPr>
          <p:nvPr>
            <p:ph type="body" idx="2"/>
          </p:nvPr>
        </p:nvSpPr>
        <p:spPr>
          <a:xfrm>
            <a:off x="628650" y="295359"/>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628650" y="215001"/>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Requirements for authorized ORPs</a:t>
            </a:r>
            <a:endParaRPr/>
          </a:p>
        </p:txBody>
      </p:sp>
      <p:sp>
        <p:nvSpPr>
          <p:cNvPr id="197" name="Google Shape;197;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Monthly reporting of number of people trained and doses of naloxone dispensed, including aggregate demographic information when available</a:t>
            </a:r>
            <a:endParaRPr/>
          </a:p>
          <a:p>
            <a:pPr marL="228600" lvl="0" indent="-228600" algn="l" rtl="0">
              <a:lnSpc>
                <a:spcPct val="90000"/>
              </a:lnSpc>
              <a:spcBef>
                <a:spcPts val="1000"/>
              </a:spcBef>
              <a:spcAft>
                <a:spcPts val="0"/>
              </a:spcAft>
              <a:buClr>
                <a:srgbClr val="262626"/>
              </a:buClr>
              <a:buSzPts val="2800"/>
              <a:buChar char="•"/>
            </a:pPr>
            <a:r>
              <a:rPr lang="en-US"/>
              <a:t>Reauthorization every two years</a:t>
            </a:r>
            <a:endParaRPr/>
          </a:p>
          <a:p>
            <a:pPr marL="685800" lvl="1" indent="-228600" algn="l" rtl="0">
              <a:lnSpc>
                <a:spcPct val="90000"/>
              </a:lnSpc>
              <a:spcBef>
                <a:spcPts val="500"/>
              </a:spcBef>
              <a:spcAft>
                <a:spcPts val="0"/>
              </a:spcAft>
              <a:buClr>
                <a:srgbClr val="262626"/>
              </a:buClr>
              <a:buSzPts val="2400"/>
              <a:buChar char="•"/>
            </a:pPr>
            <a:r>
              <a:rPr lang="en-US"/>
              <a:t>Resubmit application documents with updated information</a:t>
            </a:r>
            <a:endParaRPr/>
          </a:p>
          <a:p>
            <a:pPr marL="228600" lvl="0" indent="-228600" algn="l" rtl="0">
              <a:lnSpc>
                <a:spcPct val="90000"/>
              </a:lnSpc>
              <a:spcBef>
                <a:spcPts val="1000"/>
              </a:spcBef>
              <a:spcAft>
                <a:spcPts val="0"/>
              </a:spcAft>
              <a:buClr>
                <a:srgbClr val="262626"/>
              </a:buClr>
              <a:buSzPts val="2800"/>
              <a:buChar char="•"/>
            </a:pPr>
            <a:r>
              <a:rPr lang="en-US"/>
              <a:t>Notify MDH of changes to ORP points of contact</a:t>
            </a:r>
            <a:endParaRPr/>
          </a:p>
          <a:p>
            <a:pPr marL="228600" lvl="0" indent="-228600" algn="l" rtl="0">
              <a:lnSpc>
                <a:spcPct val="90000"/>
              </a:lnSpc>
              <a:spcBef>
                <a:spcPts val="1000"/>
              </a:spcBef>
              <a:spcAft>
                <a:spcPts val="0"/>
              </a:spcAft>
              <a:buClr>
                <a:srgbClr val="262626"/>
              </a:buClr>
              <a:buSzPts val="2800"/>
              <a:buChar char="•"/>
            </a:pPr>
            <a:r>
              <a:rPr lang="en-US"/>
              <a:t>Conduct trainings that cover the required topics</a:t>
            </a:r>
            <a:endParaRPr/>
          </a:p>
          <a:p>
            <a:pPr marL="228600" lvl="0" indent="-50800" algn="l" rtl="0">
              <a:lnSpc>
                <a:spcPct val="90000"/>
              </a:lnSpc>
              <a:spcBef>
                <a:spcPts val="1000"/>
              </a:spcBef>
              <a:spcAft>
                <a:spcPts val="0"/>
              </a:spcAft>
              <a:buClr>
                <a:srgbClr val="262626"/>
              </a:buClr>
              <a:buSzPts val="2800"/>
              <a:buNone/>
            </a:pPr>
            <a:endParaRPr/>
          </a:p>
        </p:txBody>
      </p:sp>
      <p:sp>
        <p:nvSpPr>
          <p:cNvPr id="198" name="Google Shape;198;p2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a:t>
            </a:fld>
            <a:endParaRPr/>
          </a:p>
        </p:txBody>
      </p:sp>
      <p:sp>
        <p:nvSpPr>
          <p:cNvPr id="199" name="Google Shape;199;p28"/>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body" idx="1"/>
          </p:nvPr>
        </p:nvSpPr>
        <p:spPr>
          <a:xfrm>
            <a:off x="628650" y="1520687"/>
            <a:ext cx="8217176" cy="465627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Training provided by authorized Overdose Response Program must include, at minimum, information on the following topics:</a:t>
            </a:r>
            <a:endParaRPr/>
          </a:p>
          <a:p>
            <a:pPr marL="685800" lvl="1" indent="-228600" algn="l" rtl="0">
              <a:lnSpc>
                <a:spcPct val="90000"/>
              </a:lnSpc>
              <a:spcBef>
                <a:spcPts val="500"/>
              </a:spcBef>
              <a:spcAft>
                <a:spcPts val="0"/>
              </a:spcAft>
              <a:buClr>
                <a:srgbClr val="262626"/>
              </a:buClr>
              <a:buSzPts val="2400"/>
              <a:buFont typeface="Courier New"/>
              <a:buChar char="o"/>
            </a:pPr>
            <a:r>
              <a:rPr lang="en-US"/>
              <a:t>Education on recognizing the signs &amp; symptoms of opioid overdose</a:t>
            </a:r>
            <a:endParaRPr/>
          </a:p>
          <a:p>
            <a:pPr marL="685800" lvl="1" indent="-228600" algn="l" rtl="0">
              <a:lnSpc>
                <a:spcPct val="90000"/>
              </a:lnSpc>
              <a:spcBef>
                <a:spcPts val="500"/>
              </a:spcBef>
              <a:spcAft>
                <a:spcPts val="0"/>
              </a:spcAft>
              <a:buClr>
                <a:srgbClr val="262626"/>
              </a:buClr>
              <a:buSzPts val="2400"/>
              <a:buFont typeface="Courier New"/>
              <a:buChar char="o"/>
            </a:pPr>
            <a:r>
              <a:rPr lang="en-US"/>
              <a:t>Training on responding to an opioid overdose</a:t>
            </a:r>
            <a:endParaRPr/>
          </a:p>
          <a:p>
            <a:pPr marL="685800" lvl="1" indent="-228600" algn="l" rtl="0">
              <a:lnSpc>
                <a:spcPct val="90000"/>
              </a:lnSpc>
              <a:spcBef>
                <a:spcPts val="500"/>
              </a:spcBef>
              <a:spcAft>
                <a:spcPts val="0"/>
              </a:spcAft>
              <a:buClr>
                <a:srgbClr val="262626"/>
              </a:buClr>
              <a:buSzPts val="2400"/>
              <a:buFont typeface="Courier New"/>
              <a:buChar char="o"/>
            </a:pPr>
            <a:r>
              <a:rPr lang="en-US"/>
              <a:t>The proper use and administration of naloxone</a:t>
            </a:r>
            <a:endParaRPr/>
          </a:p>
          <a:p>
            <a:pPr marL="685800" lvl="1" indent="-228600" algn="l" rtl="0">
              <a:lnSpc>
                <a:spcPct val="90000"/>
              </a:lnSpc>
              <a:spcBef>
                <a:spcPts val="500"/>
              </a:spcBef>
              <a:spcAft>
                <a:spcPts val="0"/>
              </a:spcAft>
              <a:buClr>
                <a:srgbClr val="262626"/>
              </a:buClr>
              <a:buSzPts val="2400"/>
              <a:buFont typeface="Courier New"/>
              <a:buChar char="o"/>
            </a:pPr>
            <a:r>
              <a:rPr lang="en-US"/>
              <a:t>Proper rescue breathing technique</a:t>
            </a:r>
            <a:endParaRPr/>
          </a:p>
          <a:p>
            <a:pPr marL="685800" lvl="1" indent="-228600" algn="l" rtl="0">
              <a:lnSpc>
                <a:spcPct val="90000"/>
              </a:lnSpc>
              <a:spcBef>
                <a:spcPts val="500"/>
              </a:spcBef>
              <a:spcAft>
                <a:spcPts val="0"/>
              </a:spcAft>
              <a:buClr>
                <a:srgbClr val="262626"/>
              </a:buClr>
              <a:buSzPts val="2400"/>
              <a:buFont typeface="Courier New"/>
              <a:buChar char="o"/>
            </a:pPr>
            <a:r>
              <a:rPr lang="en-US"/>
              <a:t>The importance of contacting emergency medical services</a:t>
            </a:r>
            <a:endParaRPr/>
          </a:p>
          <a:p>
            <a:pPr marL="685800" lvl="1" indent="-228600" algn="l" rtl="0">
              <a:lnSpc>
                <a:spcPct val="90000"/>
              </a:lnSpc>
              <a:spcBef>
                <a:spcPts val="500"/>
              </a:spcBef>
              <a:spcAft>
                <a:spcPts val="0"/>
              </a:spcAft>
              <a:buClr>
                <a:srgbClr val="262626"/>
              </a:buClr>
              <a:buSzPts val="2400"/>
              <a:buFont typeface="Courier New"/>
              <a:buChar char="o"/>
            </a:pPr>
            <a:r>
              <a:rPr lang="en-US"/>
              <a:t>The care of an individual after administering naloxone</a:t>
            </a:r>
            <a:endParaRPr/>
          </a:p>
          <a:p>
            <a:pPr marL="685800" lvl="1" indent="-228600" algn="l" rtl="0">
              <a:lnSpc>
                <a:spcPct val="90000"/>
              </a:lnSpc>
              <a:spcBef>
                <a:spcPts val="500"/>
              </a:spcBef>
              <a:spcAft>
                <a:spcPts val="0"/>
              </a:spcAft>
              <a:buClr>
                <a:srgbClr val="262626"/>
              </a:buClr>
              <a:buSzPts val="2400"/>
              <a:buFont typeface="Courier New"/>
              <a:buChar char="o"/>
            </a:pPr>
            <a:r>
              <a:rPr lang="en-US"/>
              <a:t> Any other topic required by the Department</a:t>
            </a:r>
            <a:endParaRPr/>
          </a:p>
          <a:p>
            <a:pPr marL="228600" lvl="0" indent="-50800" algn="l" rtl="0">
              <a:lnSpc>
                <a:spcPct val="90000"/>
              </a:lnSpc>
              <a:spcBef>
                <a:spcPts val="1000"/>
              </a:spcBef>
              <a:spcAft>
                <a:spcPts val="0"/>
              </a:spcAft>
              <a:buClr>
                <a:srgbClr val="262626"/>
              </a:buClr>
              <a:buSzPts val="2800"/>
              <a:buNone/>
            </a:pPr>
            <a:endParaRPr/>
          </a:p>
        </p:txBody>
      </p:sp>
      <p:sp>
        <p:nvSpPr>
          <p:cNvPr id="206" name="Google Shape;206;p2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a:p>
        </p:txBody>
      </p:sp>
      <p:sp>
        <p:nvSpPr>
          <p:cNvPr id="207" name="Google Shape;207;p29"/>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
        <p:nvSpPr>
          <p:cNvPr id="208" name="Google Shape;208;p29"/>
          <p:cNvSpPr txBox="1"/>
          <p:nvPr/>
        </p:nvSpPr>
        <p:spPr>
          <a:xfrm>
            <a:off x="793888" y="367514"/>
            <a:ext cx="78867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Requirements for authorized ORPs</a:t>
            </a:r>
            <a:endParaRPr/>
          </a:p>
          <a:p>
            <a:pPr marL="0" marR="0" lvl="0" indent="0" algn="ctr" rtl="0">
              <a:lnSpc>
                <a:spcPct val="9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Required training content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Background information</a:t>
            </a:r>
            <a:endParaRPr/>
          </a:p>
        </p:txBody>
      </p:sp>
      <p:sp>
        <p:nvSpPr>
          <p:cNvPr id="214" name="Google Shape;214;p30"/>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262626"/>
              </a:buClr>
              <a:buSzPts val="3825"/>
              <a:buNone/>
            </a:pPr>
            <a:r>
              <a:rPr lang="en-US" sz="3825"/>
              <a:t>Overdose death crisis in Maryland</a:t>
            </a:r>
            <a:endParaRPr/>
          </a:p>
        </p:txBody>
      </p:sp>
      <p:sp>
        <p:nvSpPr>
          <p:cNvPr id="215" name="Google Shape;215;p30"/>
          <p:cNvSpPr txBox="1"/>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 Introduction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Current Statistics</a:t>
            </a:r>
            <a:endParaRPr/>
          </a:p>
        </p:txBody>
      </p:sp>
      <p:sp>
        <p:nvSpPr>
          <p:cNvPr id="221" name="Google Shape;221;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Know what is happening in your geographic area.</a:t>
            </a:r>
            <a:endParaRPr/>
          </a:p>
          <a:p>
            <a:pPr marL="228600" lvl="0" indent="-228600" algn="l" rtl="0">
              <a:lnSpc>
                <a:spcPct val="90000"/>
              </a:lnSpc>
              <a:spcBef>
                <a:spcPts val="1000"/>
              </a:spcBef>
              <a:spcAft>
                <a:spcPts val="0"/>
              </a:spcAft>
              <a:buClr>
                <a:srgbClr val="262626"/>
              </a:buClr>
              <a:buSzPts val="2800"/>
              <a:buChar char="•"/>
            </a:pPr>
            <a:r>
              <a:rPr lang="en-US"/>
              <a:t>Stay informed on the latest statistics.</a:t>
            </a:r>
            <a:endParaRPr u="sng">
              <a:solidFill>
                <a:schemeClr val="hlink"/>
              </a:solidFill>
              <a:hlinkClick r:id="rId3"/>
            </a:endParaRPr>
          </a:p>
          <a:p>
            <a:pPr marL="228600" lvl="0" indent="-228600" algn="l" rtl="0">
              <a:lnSpc>
                <a:spcPct val="90000"/>
              </a:lnSpc>
              <a:spcBef>
                <a:spcPts val="1000"/>
              </a:spcBef>
              <a:spcAft>
                <a:spcPts val="0"/>
              </a:spcAft>
              <a:buClr>
                <a:srgbClr val="262626"/>
              </a:buClr>
              <a:buSzPts val="2800"/>
              <a:buChar char="•"/>
            </a:pPr>
            <a:r>
              <a:rPr lang="en-US" u="sng">
                <a:solidFill>
                  <a:schemeClr val="hlink"/>
                </a:solidFill>
                <a:hlinkClick r:id="rId3"/>
              </a:rPr>
              <a:t>Statewide Ethnographic Assessment of Drug Use and Services (SEADS)</a:t>
            </a:r>
            <a:endParaRPr/>
          </a:p>
          <a:p>
            <a:pPr marL="228600" lvl="0" indent="-228600" algn="l" rtl="0">
              <a:lnSpc>
                <a:spcPct val="90000"/>
              </a:lnSpc>
              <a:spcBef>
                <a:spcPts val="1000"/>
              </a:spcBef>
              <a:spcAft>
                <a:spcPts val="0"/>
              </a:spcAft>
              <a:buClr>
                <a:srgbClr val="262626"/>
              </a:buClr>
              <a:buSzPts val="2800"/>
              <a:buChar char="•"/>
            </a:pPr>
            <a:r>
              <a:rPr lang="en-US" u="sng">
                <a:solidFill>
                  <a:schemeClr val="hlink"/>
                </a:solidFill>
                <a:hlinkClick r:id="rId4"/>
              </a:rPr>
              <a:t>Maryland Vital Statistics Administration overdose death reports</a:t>
            </a:r>
            <a:endParaRPr/>
          </a:p>
          <a:p>
            <a:pPr marL="228600" lvl="0" indent="-228600" algn="l" rtl="0">
              <a:lnSpc>
                <a:spcPct val="90000"/>
              </a:lnSpc>
              <a:spcBef>
                <a:spcPts val="1000"/>
              </a:spcBef>
              <a:spcAft>
                <a:spcPts val="0"/>
              </a:spcAft>
              <a:buClr>
                <a:srgbClr val="262626"/>
              </a:buClr>
              <a:buSzPts val="2800"/>
              <a:buChar char="•"/>
            </a:pPr>
            <a:r>
              <a:rPr lang="en-US" u="sng">
                <a:solidFill>
                  <a:schemeClr val="hlink"/>
                </a:solidFill>
                <a:hlinkClick r:id="rId5"/>
              </a:rPr>
              <a:t>OOCC reports</a:t>
            </a:r>
            <a:r>
              <a:rPr lang="en-US"/>
              <a:t>:</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6"/>
              </a:rPr>
              <a:t>2019 annual report</a:t>
            </a:r>
            <a:endParaRPr/>
          </a:p>
          <a:p>
            <a:pPr marL="685800" lvl="1" indent="-228600" algn="l" rtl="0">
              <a:lnSpc>
                <a:spcPct val="90000"/>
              </a:lnSpc>
              <a:spcBef>
                <a:spcPts val="500"/>
              </a:spcBef>
              <a:spcAft>
                <a:spcPts val="0"/>
              </a:spcAft>
              <a:buClr>
                <a:srgbClr val="262626"/>
              </a:buClr>
              <a:buSzPts val="2400"/>
              <a:buChar char="•"/>
            </a:pPr>
            <a:r>
              <a:rPr lang="en-US" u="sng">
                <a:solidFill>
                  <a:schemeClr val="hlink"/>
                </a:solidFill>
                <a:hlinkClick r:id="rId7"/>
              </a:rPr>
              <a:t>2020 Q2 report</a:t>
            </a:r>
            <a:endParaRPr/>
          </a:p>
        </p:txBody>
      </p:sp>
      <p:sp>
        <p:nvSpPr>
          <p:cNvPr id="222" name="Google Shape;222;p3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sp>
        <p:nvSpPr>
          <p:cNvPr id="223" name="Google Shape;223;p31"/>
          <p:cNvSpPr txBox="1">
            <a:spLocks noGrp="1"/>
          </p:cNvSpPr>
          <p:nvPr>
            <p:ph type="body" idx="2"/>
          </p:nvPr>
        </p:nvSpPr>
        <p:spPr>
          <a:xfrm>
            <a:off x="628650" y="244920"/>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628650" y="30416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a:t>Unintentional Drug and Alcohol-Related Intoxication Deaths in Maryland</a:t>
            </a:r>
            <a:endParaRPr/>
          </a:p>
        </p:txBody>
      </p:sp>
      <p:sp>
        <p:nvSpPr>
          <p:cNvPr id="230" name="Google Shape;230;p32"/>
          <p:cNvSpPr txBox="1">
            <a:spLocks noGrp="1"/>
          </p:cNvSpPr>
          <p:nvPr>
            <p:ph type="body" idx="1"/>
          </p:nvPr>
        </p:nvSpPr>
        <p:spPr>
          <a:xfrm>
            <a:off x="336884" y="1479884"/>
            <a:ext cx="8530390" cy="4379495"/>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405"/>
              <a:buChar char="•"/>
            </a:pPr>
            <a:r>
              <a:rPr lang="en-US" sz="2405"/>
              <a:t>The data in this presentation is from the latest  Unintentional Drug and Alcohol-Related Intoxication Deaths Quarterly Report (2020,Q2) from the Opioid Operational Command Center</a:t>
            </a:r>
            <a:endParaRPr/>
          </a:p>
          <a:p>
            <a:pPr marL="228600" lvl="0" indent="-228600" algn="l" rtl="0">
              <a:lnSpc>
                <a:spcPct val="70000"/>
              </a:lnSpc>
              <a:spcBef>
                <a:spcPts val="1000"/>
              </a:spcBef>
              <a:spcAft>
                <a:spcPts val="0"/>
              </a:spcAft>
              <a:buClr>
                <a:srgbClr val="262626"/>
              </a:buClr>
              <a:buSzPts val="2405"/>
              <a:buChar char="•"/>
            </a:pPr>
            <a:r>
              <a:rPr lang="en-US" sz="2405"/>
              <a:t>During the 2</a:t>
            </a:r>
            <a:r>
              <a:rPr lang="en-US" sz="2405" baseline="30000"/>
              <a:t>nd</a:t>
            </a:r>
            <a:r>
              <a:rPr lang="en-US" sz="2405"/>
              <a:t> Quarter of 2020, Maryland saw increases in fatalities related to almost every substance. Fentanyl continues to present the most serious challenges as it plays an increasing role in the majority of opioid-related deaths AND all intoxication-related deaths in the state.</a:t>
            </a:r>
            <a:endParaRPr/>
          </a:p>
          <a:p>
            <a:pPr marL="228600" lvl="0" indent="-228600" algn="l" rtl="0">
              <a:lnSpc>
                <a:spcPct val="70000"/>
              </a:lnSpc>
              <a:spcBef>
                <a:spcPts val="1000"/>
              </a:spcBef>
              <a:spcAft>
                <a:spcPts val="0"/>
              </a:spcAft>
              <a:buClr>
                <a:srgbClr val="262626"/>
              </a:buClr>
              <a:buSzPts val="2405"/>
              <a:buChar char="•"/>
            </a:pPr>
            <a:r>
              <a:rPr lang="en-US" sz="2405"/>
              <a:t>Equally concerning is the recent spike in alcohol-related deaths. There were 287 alcohol-related deaths in 2020, an increase of 34.7%.</a:t>
            </a:r>
            <a:endParaRPr/>
          </a:p>
          <a:p>
            <a:pPr marL="228600" lvl="0" indent="-228600" algn="l" rtl="0">
              <a:lnSpc>
                <a:spcPct val="70000"/>
              </a:lnSpc>
              <a:spcBef>
                <a:spcPts val="1000"/>
              </a:spcBef>
              <a:spcAft>
                <a:spcPts val="0"/>
              </a:spcAft>
              <a:buClr>
                <a:srgbClr val="262626"/>
              </a:buClr>
              <a:buSzPts val="2405"/>
              <a:buChar char="•"/>
            </a:pPr>
            <a:r>
              <a:rPr lang="en-US" sz="2405"/>
              <a:t>Drastic increases in alcohol &amp; non-opioid substances are evidence of general increases in substance use due to despair caused by COVID-19. The effects are broad and far-reaching.</a:t>
            </a:r>
            <a:endParaRPr/>
          </a:p>
          <a:p>
            <a:pPr marL="228600" lvl="0" indent="-64135" algn="l" rtl="0">
              <a:lnSpc>
                <a:spcPct val="70000"/>
              </a:lnSpc>
              <a:spcBef>
                <a:spcPts val="1000"/>
              </a:spcBef>
              <a:spcAft>
                <a:spcPts val="0"/>
              </a:spcAft>
              <a:buClr>
                <a:srgbClr val="262626"/>
              </a:buClr>
              <a:buSzPts val="2590"/>
              <a:buNone/>
            </a:pPr>
            <a:endParaRPr sz="2590"/>
          </a:p>
        </p:txBody>
      </p:sp>
      <p:sp>
        <p:nvSpPr>
          <p:cNvPr id="231" name="Google Shape;231;p3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494347" y="543039"/>
            <a:ext cx="8155305"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Total Number of Unintentional Intoxication Deaths Occurring in Maryland from 2011 through Q2 of 2020</a:t>
            </a:r>
            <a:endParaRPr/>
          </a:p>
        </p:txBody>
      </p:sp>
      <p:pic>
        <p:nvPicPr>
          <p:cNvPr id="238" name="Google Shape;238;p33"/>
          <p:cNvPicPr preferRelativeResize="0"/>
          <p:nvPr/>
        </p:nvPicPr>
        <p:blipFill rotWithShape="1">
          <a:blip r:embed="rId3">
            <a:alphaModFix/>
          </a:blip>
          <a:srcRect/>
          <a:stretch/>
        </p:blipFill>
        <p:spPr>
          <a:xfrm>
            <a:off x="337190" y="1638110"/>
            <a:ext cx="8664691" cy="40967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Overview</a:t>
            </a:r>
            <a:endParaRPr/>
          </a:p>
        </p:txBody>
      </p:sp>
      <p:sp>
        <p:nvSpPr>
          <p:cNvPr id="102" name="Google Shape;102;p16"/>
          <p:cNvSpPr txBox="1">
            <a:spLocks noGrp="1"/>
          </p:cNvSpPr>
          <p:nvPr>
            <p:ph type="body" idx="1"/>
          </p:nvPr>
        </p:nvSpPr>
        <p:spPr>
          <a:xfrm>
            <a:off x="628649" y="1825625"/>
            <a:ext cx="7989257" cy="3898770"/>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Clr>
                <a:srgbClr val="595959"/>
              </a:buClr>
              <a:buSzPts val="3200"/>
              <a:buFont typeface="Calibri"/>
              <a:buAutoNum type="romanUcPeriod"/>
            </a:pPr>
            <a:r>
              <a:rPr lang="en-US" sz="3200">
                <a:solidFill>
                  <a:schemeClr val="dk1"/>
                </a:solidFill>
                <a:latin typeface="Calibri"/>
                <a:ea typeface="Calibri"/>
                <a:cs typeface="Calibri"/>
                <a:sym typeface="Calibri"/>
              </a:rPr>
              <a:t>Introduction</a:t>
            </a:r>
            <a:endParaRPr/>
          </a:p>
          <a:p>
            <a:pPr marL="514350" lvl="0" indent="-514350" algn="l" rtl="0">
              <a:lnSpc>
                <a:spcPct val="100000"/>
              </a:lnSpc>
              <a:spcBef>
                <a:spcPts val="0"/>
              </a:spcBef>
              <a:spcAft>
                <a:spcPts val="0"/>
              </a:spcAft>
              <a:buClr>
                <a:srgbClr val="595959"/>
              </a:buClr>
              <a:buSzPts val="3200"/>
              <a:buFont typeface="Calibri"/>
              <a:buAutoNum type="romanUcPeriod"/>
            </a:pPr>
            <a:r>
              <a:rPr lang="en-US" sz="3200">
                <a:solidFill>
                  <a:schemeClr val="dk1"/>
                </a:solidFill>
                <a:latin typeface="Calibri"/>
                <a:ea typeface="Calibri"/>
                <a:cs typeface="Calibri"/>
                <a:sym typeface="Calibri"/>
              </a:rPr>
              <a:t>ORP training curriculum</a:t>
            </a:r>
            <a:endParaRPr/>
          </a:p>
          <a:p>
            <a:pPr marL="514350" lvl="0" indent="-514350" algn="l" rtl="0">
              <a:lnSpc>
                <a:spcPct val="100000"/>
              </a:lnSpc>
              <a:spcBef>
                <a:spcPts val="0"/>
              </a:spcBef>
              <a:spcAft>
                <a:spcPts val="0"/>
              </a:spcAft>
              <a:buClr>
                <a:srgbClr val="595959"/>
              </a:buClr>
              <a:buSzPts val="3200"/>
              <a:buFont typeface="Calibri"/>
              <a:buAutoNum type="romanUcPeriod"/>
            </a:pPr>
            <a:r>
              <a:rPr lang="en-US" sz="3200">
                <a:solidFill>
                  <a:schemeClr val="dk1"/>
                </a:solidFill>
                <a:latin typeface="Calibri"/>
                <a:ea typeface="Calibri"/>
                <a:cs typeface="Calibri"/>
                <a:sym typeface="Calibri"/>
              </a:rPr>
              <a:t>Required reporting</a:t>
            </a:r>
            <a:endParaRPr/>
          </a:p>
          <a:p>
            <a:pPr marL="0" lvl="0" indent="0" algn="l" rtl="0">
              <a:lnSpc>
                <a:spcPct val="100000"/>
              </a:lnSpc>
              <a:spcBef>
                <a:spcPts val="0"/>
              </a:spcBef>
              <a:spcAft>
                <a:spcPts val="0"/>
              </a:spcAft>
              <a:buClr>
                <a:srgbClr val="595959"/>
              </a:buClr>
              <a:buSzPts val="3200"/>
              <a:buNone/>
            </a:pPr>
            <a:r>
              <a:rPr lang="en-US" sz="3200">
                <a:solidFill>
                  <a:schemeClr val="dk1"/>
                </a:solidFill>
                <a:latin typeface="Calibri"/>
                <a:ea typeface="Calibri"/>
                <a:cs typeface="Calibri"/>
                <a:sym typeface="Calibri"/>
              </a:rPr>
              <a:t>-------------------Break for questions------------------</a:t>
            </a:r>
            <a:endParaRPr/>
          </a:p>
          <a:p>
            <a:pPr marL="571500" lvl="0" indent="-571500" algn="l" rtl="0">
              <a:lnSpc>
                <a:spcPct val="100000"/>
              </a:lnSpc>
              <a:spcBef>
                <a:spcPts val="0"/>
              </a:spcBef>
              <a:spcAft>
                <a:spcPts val="0"/>
              </a:spcAft>
              <a:buClr>
                <a:srgbClr val="595959"/>
              </a:buClr>
              <a:buSzPts val="3200"/>
              <a:buFont typeface="Calibri"/>
              <a:buAutoNum type="romanUcPeriod" startAt="4"/>
            </a:pPr>
            <a:r>
              <a:rPr lang="en-US" sz="3200">
                <a:solidFill>
                  <a:schemeClr val="dk1"/>
                </a:solidFill>
                <a:latin typeface="Calibri"/>
                <a:ea typeface="Calibri"/>
                <a:cs typeface="Calibri"/>
                <a:sym typeface="Calibri"/>
              </a:rPr>
              <a:t>Tailoring the training</a:t>
            </a:r>
            <a:endParaRPr/>
          </a:p>
          <a:p>
            <a:pPr marL="514350" lvl="0" indent="-514350" algn="l" rtl="0">
              <a:lnSpc>
                <a:spcPct val="100000"/>
              </a:lnSpc>
              <a:spcBef>
                <a:spcPts val="0"/>
              </a:spcBef>
              <a:spcAft>
                <a:spcPts val="0"/>
              </a:spcAft>
              <a:buClr>
                <a:srgbClr val="595959"/>
              </a:buClr>
              <a:buSzPts val="3200"/>
              <a:buFont typeface="Calibri"/>
              <a:buAutoNum type="romanUcPeriod" startAt="4"/>
            </a:pPr>
            <a:r>
              <a:rPr lang="en-US" sz="3200">
                <a:solidFill>
                  <a:schemeClr val="dk1"/>
                </a:solidFill>
                <a:latin typeface="Calibri"/>
                <a:ea typeface="Calibri"/>
                <a:cs typeface="Calibri"/>
                <a:sym typeface="Calibri"/>
              </a:rPr>
              <a:t>Wrap-up and additional questions</a:t>
            </a:r>
            <a:endParaRPr/>
          </a:p>
          <a:p>
            <a:pPr marL="0" lvl="0" indent="0" algn="l" rtl="0">
              <a:lnSpc>
                <a:spcPct val="100000"/>
              </a:lnSpc>
              <a:spcBef>
                <a:spcPts val="0"/>
              </a:spcBef>
              <a:spcAft>
                <a:spcPts val="0"/>
              </a:spcAft>
              <a:buClr>
                <a:srgbClr val="595959"/>
              </a:buClr>
              <a:buSzPts val="2000"/>
              <a:buNone/>
            </a:pPr>
            <a:endParaRPr sz="2000">
              <a:solidFill>
                <a:srgbClr val="595959"/>
              </a:solidFill>
              <a:latin typeface="Calibri"/>
              <a:ea typeface="Calibri"/>
              <a:cs typeface="Calibri"/>
              <a:sym typeface="Calibri"/>
            </a:endParaRPr>
          </a:p>
        </p:txBody>
      </p:sp>
      <p:sp>
        <p:nvSpPr>
          <p:cNvPr id="103" name="Google Shape;103;p1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600"/>
              <a:buFont typeface="Calibri"/>
              <a:buNone/>
            </a:pPr>
            <a:fld id="{00000000-1234-1234-1234-123412341234}" type="slidenum">
              <a:rPr lang="en-US" sz="1600" b="0" i="0" u="none" strike="noStrike" cap="none">
                <a:solidFill>
                  <a:srgbClr val="888888"/>
                </a:solidFill>
                <a:latin typeface="Calibri"/>
                <a:ea typeface="Calibri"/>
                <a:cs typeface="Calibri"/>
                <a:sym typeface="Calibri"/>
              </a:rPr>
              <a:t>2</a:t>
            </a:fld>
            <a:endParaRPr sz="1600" b="0" i="0" u="none" strike="noStrike" cap="none">
              <a:solidFill>
                <a:srgbClr val="888888"/>
              </a:solidFill>
              <a:latin typeface="Calibri"/>
              <a:ea typeface="Calibri"/>
              <a:cs typeface="Calibri"/>
              <a:sym typeface="Calibri"/>
            </a:endParaRPr>
          </a:p>
        </p:txBody>
      </p:sp>
      <p:sp>
        <p:nvSpPr>
          <p:cNvPr id="104" name="Google Shape;104;p16"/>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628650" y="360165"/>
            <a:ext cx="78867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Total Number of Opioid-Related Fatalities in Maryland from 2011 through Q2 of 2020</a:t>
            </a:r>
            <a:endParaRPr sz="2100"/>
          </a:p>
        </p:txBody>
      </p:sp>
      <p:pic>
        <p:nvPicPr>
          <p:cNvPr id="244" name="Google Shape;244;p34" descr="A screenshot of a cell phone&#10;&#10;Description automatically generated"/>
          <p:cNvPicPr preferRelativeResize="0"/>
          <p:nvPr/>
        </p:nvPicPr>
        <p:blipFill rotWithShape="1">
          <a:blip r:embed="rId3">
            <a:alphaModFix/>
          </a:blip>
          <a:srcRect/>
          <a:stretch/>
        </p:blipFill>
        <p:spPr>
          <a:xfrm>
            <a:off x="0" y="1901952"/>
            <a:ext cx="9144000" cy="36779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571500" y="428270"/>
            <a:ext cx="78867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Intoxication Deaths by Opioid Type in Maryland (2019 vs. 2020-through second quarter)</a:t>
            </a:r>
            <a:endParaRPr sz="2100"/>
          </a:p>
        </p:txBody>
      </p:sp>
      <p:pic>
        <p:nvPicPr>
          <p:cNvPr id="251" name="Google Shape;251;p35" descr="A screenshot of a cell phone&#10;&#10;Description automatically generated"/>
          <p:cNvPicPr preferRelativeResize="0">
            <a:picLocks noGrp="1"/>
          </p:cNvPicPr>
          <p:nvPr>
            <p:ph type="body" idx="1"/>
          </p:nvPr>
        </p:nvPicPr>
        <p:blipFill rotWithShape="1">
          <a:blip r:embed="rId3">
            <a:alphaModFix/>
          </a:blip>
          <a:srcRect/>
          <a:stretch/>
        </p:blipFill>
        <p:spPr>
          <a:xfrm>
            <a:off x="0" y="1483403"/>
            <a:ext cx="9144000" cy="41493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txBox="1">
            <a:spLocks noGrp="1"/>
          </p:cNvSpPr>
          <p:nvPr>
            <p:ph type="title"/>
          </p:nvPr>
        </p:nvSpPr>
        <p:spPr>
          <a:xfrm>
            <a:off x="688807" y="493158"/>
            <a:ext cx="7886700" cy="8748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Intoxication Deaths by Substance (2019 vs. 2020 through second quarter)</a:t>
            </a:r>
            <a:endParaRPr sz="2100"/>
          </a:p>
        </p:txBody>
      </p:sp>
      <p:pic>
        <p:nvPicPr>
          <p:cNvPr id="257" name="Google Shape;257;p36" descr="A screenshot of a cell phone&#10;&#10;Description automatically generated"/>
          <p:cNvPicPr preferRelativeResize="0">
            <a:picLocks noGrp="1"/>
          </p:cNvPicPr>
          <p:nvPr>
            <p:ph type="body" idx="1"/>
          </p:nvPr>
        </p:nvPicPr>
        <p:blipFill rotWithShape="1">
          <a:blip r:embed="rId3">
            <a:alphaModFix/>
          </a:blip>
          <a:srcRect/>
          <a:stretch/>
        </p:blipFill>
        <p:spPr>
          <a:xfrm>
            <a:off x="304800" y="1560768"/>
            <a:ext cx="8570745" cy="41680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701421" y="570262"/>
            <a:ext cx="8155305" cy="78914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Deaths Involving Substances Mixed with Opioids (2019 vs. 2020 through second quarter)</a:t>
            </a:r>
            <a:endParaRPr sz="2100"/>
          </a:p>
        </p:txBody>
      </p:sp>
      <p:pic>
        <p:nvPicPr>
          <p:cNvPr id="263" name="Google Shape;263;p37" descr="A screenshot of a cell phone&#10;&#10;Description automatically generated"/>
          <p:cNvPicPr preferRelativeResize="0">
            <a:picLocks noGrp="1"/>
          </p:cNvPicPr>
          <p:nvPr>
            <p:ph type="body" idx="1"/>
          </p:nvPr>
        </p:nvPicPr>
        <p:blipFill rotWithShape="1">
          <a:blip r:embed="rId3">
            <a:alphaModFix/>
          </a:blip>
          <a:srcRect/>
          <a:stretch/>
        </p:blipFill>
        <p:spPr>
          <a:xfrm>
            <a:off x="1" y="1536193"/>
            <a:ext cx="9144000" cy="41940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8" descr="A screenshot of a cell phone&#10;&#10;Description automatically generated"/>
          <p:cNvPicPr preferRelativeResize="0"/>
          <p:nvPr/>
        </p:nvPicPr>
        <p:blipFill rotWithShape="1">
          <a:blip r:embed="rId3">
            <a:alphaModFix/>
          </a:blip>
          <a:srcRect/>
          <a:stretch/>
        </p:blipFill>
        <p:spPr>
          <a:xfrm>
            <a:off x="0" y="1473899"/>
            <a:ext cx="9144000" cy="5384101"/>
          </a:xfrm>
          <a:prstGeom prst="rect">
            <a:avLst/>
          </a:prstGeom>
          <a:noFill/>
          <a:ln>
            <a:noFill/>
          </a:ln>
        </p:spPr>
      </p:pic>
      <p:sp>
        <p:nvSpPr>
          <p:cNvPr id="269" name="Google Shape;269;p38"/>
          <p:cNvSpPr txBox="1"/>
          <p:nvPr/>
        </p:nvSpPr>
        <p:spPr>
          <a:xfrm>
            <a:off x="707136" y="444931"/>
            <a:ext cx="8436864"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Opioid-Related Intoxication Deaths by County (2019-2020 through second quarter)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9" descr="A close up of a map&#10;&#10;Description automatically generated"/>
          <p:cNvPicPr preferRelativeResize="0"/>
          <p:nvPr/>
        </p:nvPicPr>
        <p:blipFill rotWithShape="1">
          <a:blip r:embed="rId3">
            <a:alphaModFix/>
          </a:blip>
          <a:srcRect/>
          <a:stretch/>
        </p:blipFill>
        <p:spPr>
          <a:xfrm>
            <a:off x="0" y="1645920"/>
            <a:ext cx="9144000" cy="5248656"/>
          </a:xfrm>
          <a:prstGeom prst="rect">
            <a:avLst/>
          </a:prstGeom>
          <a:noFill/>
          <a:ln>
            <a:noFill/>
          </a:ln>
        </p:spPr>
      </p:pic>
      <p:sp>
        <p:nvSpPr>
          <p:cNvPr id="276" name="Google Shape;276;p39"/>
          <p:cNvSpPr txBox="1"/>
          <p:nvPr/>
        </p:nvSpPr>
        <p:spPr>
          <a:xfrm>
            <a:off x="670560" y="463219"/>
            <a:ext cx="847344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Opioid –Related Intoxication Deaths by County (2019-2020 through second quarter)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827336" y="273382"/>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b="1"/>
              <a:t>Total number of drug and alcohol intoxication deaths occurring in Maryland by Age Group, 2007-2018</a:t>
            </a:r>
            <a:endParaRPr/>
          </a:p>
        </p:txBody>
      </p:sp>
      <p:sp>
        <p:nvSpPr>
          <p:cNvPr id="282" name="Google Shape;282;p4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26</a:t>
            </a:fld>
            <a:endParaRPr/>
          </a:p>
        </p:txBody>
      </p:sp>
      <p:pic>
        <p:nvPicPr>
          <p:cNvPr id="283" name="Google Shape;283;p40" descr="D:\Total intox by age.PNG"/>
          <p:cNvPicPr preferRelativeResize="0">
            <a:picLocks noGrp="1"/>
          </p:cNvPicPr>
          <p:nvPr>
            <p:ph type="body" idx="1"/>
          </p:nvPr>
        </p:nvPicPr>
        <p:blipFill rotWithShape="1">
          <a:blip r:embed="rId3">
            <a:alphaModFix/>
          </a:blip>
          <a:srcRect/>
          <a:stretch/>
        </p:blipFill>
        <p:spPr>
          <a:xfrm>
            <a:off x="991766" y="1533017"/>
            <a:ext cx="7324898" cy="43513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Naloxone Administrations (Positive Result)</a:t>
            </a:r>
            <a:endParaRPr sz="2100"/>
          </a:p>
        </p:txBody>
      </p:sp>
      <p:pic>
        <p:nvPicPr>
          <p:cNvPr id="289" name="Google Shape;289;p41" descr="A screenshot of a cell phone&#10;&#10;Description automatically generated"/>
          <p:cNvPicPr preferRelativeResize="0">
            <a:picLocks noGrp="1"/>
          </p:cNvPicPr>
          <p:nvPr>
            <p:ph type="body" idx="1"/>
          </p:nvPr>
        </p:nvPicPr>
        <p:blipFill rotWithShape="1">
          <a:blip r:embed="rId3">
            <a:alphaModFix/>
          </a:blip>
          <a:srcRect/>
          <a:stretch/>
        </p:blipFill>
        <p:spPr>
          <a:xfrm>
            <a:off x="421481" y="1527451"/>
            <a:ext cx="8301038" cy="41905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US" sz="2400"/>
              <a:t>Non-Fatal Opioid-Related ED Visits</a:t>
            </a:r>
            <a:endParaRPr/>
          </a:p>
        </p:txBody>
      </p:sp>
      <p:sp>
        <p:nvSpPr>
          <p:cNvPr id="295" name="Google Shape;295;p4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28</a:t>
            </a:fld>
            <a:endParaRPr/>
          </a:p>
        </p:txBody>
      </p:sp>
      <p:pic>
        <p:nvPicPr>
          <p:cNvPr id="296" name="Google Shape;296;p42" descr="A screenshot of a cell phone&#10;&#10;Description automatically generated"/>
          <p:cNvPicPr preferRelativeResize="0">
            <a:picLocks noGrp="1"/>
          </p:cNvPicPr>
          <p:nvPr>
            <p:ph type="body" idx="1"/>
          </p:nvPr>
        </p:nvPicPr>
        <p:blipFill rotWithShape="1">
          <a:blip r:embed="rId3">
            <a:alphaModFix/>
          </a:blip>
          <a:srcRect/>
          <a:stretch/>
        </p:blipFill>
        <p:spPr>
          <a:xfrm>
            <a:off x="195072" y="1690690"/>
            <a:ext cx="8900833" cy="34204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628650" y="500062"/>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More on Fentanyl </a:t>
            </a:r>
            <a:endParaRPr/>
          </a:p>
        </p:txBody>
      </p:sp>
      <p:sp>
        <p:nvSpPr>
          <p:cNvPr id="303" name="Google Shape;303;p43"/>
          <p:cNvSpPr txBox="1">
            <a:spLocks noGrp="1"/>
          </p:cNvSpPr>
          <p:nvPr>
            <p:ph type="body" idx="1"/>
          </p:nvPr>
        </p:nvSpPr>
        <p:spPr>
          <a:xfrm>
            <a:off x="628650" y="1659700"/>
            <a:ext cx="7886700" cy="4749600"/>
          </a:xfrm>
          <a:prstGeom prst="rect">
            <a:avLst/>
          </a:prstGeom>
          <a:noFill/>
          <a:ln>
            <a:noFill/>
          </a:ln>
        </p:spPr>
        <p:txBody>
          <a:bodyPr spcFirstLastPara="1" wrap="square" lIns="91425" tIns="45700" rIns="91425" bIns="45700" anchor="t" anchorCtr="0">
            <a:noAutofit/>
          </a:bodyPr>
          <a:lstStyle/>
          <a:p>
            <a:pPr marL="228600" lvl="0" indent="0" algn="l" rtl="0">
              <a:lnSpc>
                <a:spcPct val="70000"/>
              </a:lnSpc>
              <a:spcBef>
                <a:spcPts val="0"/>
              </a:spcBef>
              <a:spcAft>
                <a:spcPts val="0"/>
              </a:spcAft>
              <a:buNone/>
            </a:pPr>
            <a:endParaRPr sz="2390"/>
          </a:p>
          <a:p>
            <a:pPr marL="228600" lvl="0" indent="-215900" algn="l" rtl="0">
              <a:lnSpc>
                <a:spcPct val="70000"/>
              </a:lnSpc>
              <a:spcBef>
                <a:spcPts val="0"/>
              </a:spcBef>
              <a:spcAft>
                <a:spcPts val="0"/>
              </a:spcAft>
              <a:buClr>
                <a:srgbClr val="262626"/>
              </a:buClr>
              <a:buSzPts val="2390"/>
              <a:buChar char="•"/>
            </a:pPr>
            <a:r>
              <a:rPr lang="en-US" sz="2390"/>
              <a:t>F</a:t>
            </a:r>
            <a:r>
              <a:rPr lang="en-US" sz="2590"/>
              <a:t>entanyl continues to be involved in the vast majority of opioid-related fatalities. There were 1,100 fentanyl-related deaths during the first 6 months of 2020.This is an 11.9% increase compared to the first half of 2019.</a:t>
            </a:r>
            <a:endParaRPr sz="2590"/>
          </a:p>
          <a:p>
            <a:pPr marL="228600" lvl="0" indent="-215900" algn="l" rtl="0">
              <a:lnSpc>
                <a:spcPct val="70000"/>
              </a:lnSpc>
              <a:spcBef>
                <a:spcPts val="1000"/>
              </a:spcBef>
              <a:spcAft>
                <a:spcPts val="0"/>
              </a:spcAft>
              <a:buClr>
                <a:srgbClr val="262626"/>
              </a:buClr>
              <a:buSzPts val="2390"/>
              <a:buChar char="•"/>
            </a:pPr>
            <a:r>
              <a:rPr lang="en-US" sz="2590"/>
              <a:t>F</a:t>
            </a:r>
            <a:r>
              <a:rPr lang="en-US" sz="2390"/>
              <a:t>entanyl has been involved in 92.7% of all opioid-related fatalities in the first 6 months of 2020 versus only 8% in 2013.</a:t>
            </a:r>
            <a:endParaRPr sz="2390"/>
          </a:p>
          <a:p>
            <a:pPr marL="228600" lvl="0" indent="-215900" algn="l" rtl="0">
              <a:lnSpc>
                <a:spcPct val="70000"/>
              </a:lnSpc>
              <a:spcBef>
                <a:spcPts val="1000"/>
              </a:spcBef>
              <a:spcAft>
                <a:spcPts val="0"/>
              </a:spcAft>
              <a:buClr>
                <a:srgbClr val="262626"/>
              </a:buClr>
              <a:buSzPts val="2390"/>
              <a:buChar char="•"/>
            </a:pPr>
            <a:r>
              <a:rPr lang="en-US" sz="2390"/>
              <a:t>Fentanyl may be sold with heroin. People may or may not realize that there is fentanyl mixed with their heroin or other drugs.</a:t>
            </a:r>
            <a:endParaRPr sz="2390"/>
          </a:p>
        </p:txBody>
      </p:sp>
      <p:sp>
        <p:nvSpPr>
          <p:cNvPr id="304" name="Google Shape;304;p4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29</a:t>
            </a:fld>
            <a:endParaRPr/>
          </a:p>
        </p:txBody>
      </p:sp>
      <p:sp>
        <p:nvSpPr>
          <p:cNvPr id="305" name="Google Shape;305;p43"/>
          <p:cNvSpPr txBox="1">
            <a:spLocks noGrp="1"/>
          </p:cNvSpPr>
          <p:nvPr>
            <p:ph type="body" idx="2"/>
          </p:nvPr>
        </p:nvSpPr>
        <p:spPr>
          <a:xfrm>
            <a:off x="577712" y="152187"/>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solidFill>
                  <a:srgbClr val="7F7F7F"/>
                </a:solidFill>
              </a:rPr>
              <a:t>Part I: Introduction</a:t>
            </a:r>
            <a:endParaRPr/>
          </a:p>
          <a:p>
            <a:pPr marL="0" lvl="0" indent="0" algn="l" rtl="0">
              <a:lnSpc>
                <a:spcPct val="90000"/>
              </a:lnSpc>
              <a:spcBef>
                <a:spcPts val="1000"/>
              </a:spcBef>
              <a:spcAft>
                <a:spcPts val="0"/>
              </a:spcAft>
              <a:buClr>
                <a:srgbClr val="7F7F7F"/>
              </a:buClr>
              <a:buSzPts val="20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Purpose of this training</a:t>
            </a:r>
            <a:endParaRPr/>
          </a:p>
        </p:txBody>
      </p:sp>
      <p:sp>
        <p:nvSpPr>
          <p:cNvPr id="111" name="Google Shape;111;p17"/>
          <p:cNvSpPr txBox="1">
            <a:spLocks noGrp="1"/>
          </p:cNvSpPr>
          <p:nvPr>
            <p:ph type="body" idx="1"/>
          </p:nvPr>
        </p:nvSpPr>
        <p:spPr>
          <a:xfrm>
            <a:off x="451282" y="1533691"/>
            <a:ext cx="816332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400"/>
              <a:buChar char="•"/>
            </a:pPr>
            <a:r>
              <a:rPr lang="en-US" sz="2400" b="1"/>
              <a:t>This training provides:</a:t>
            </a:r>
            <a:endParaRPr/>
          </a:p>
          <a:p>
            <a:pPr marL="685800" lvl="1" indent="-228600" algn="l" rtl="0">
              <a:lnSpc>
                <a:spcPct val="90000"/>
              </a:lnSpc>
              <a:spcBef>
                <a:spcPts val="500"/>
              </a:spcBef>
              <a:spcAft>
                <a:spcPts val="0"/>
              </a:spcAft>
              <a:buClr>
                <a:srgbClr val="262626"/>
              </a:buClr>
              <a:buSzPts val="2400"/>
              <a:buChar char="•"/>
            </a:pPr>
            <a:r>
              <a:rPr lang="en-US"/>
              <a:t>Information about the Overdose Response Program</a:t>
            </a:r>
            <a:endParaRPr/>
          </a:p>
          <a:p>
            <a:pPr marL="685800" lvl="1" indent="-228600" algn="l" rtl="0">
              <a:lnSpc>
                <a:spcPct val="90000"/>
              </a:lnSpc>
              <a:spcBef>
                <a:spcPts val="500"/>
              </a:spcBef>
              <a:spcAft>
                <a:spcPts val="0"/>
              </a:spcAft>
              <a:buClr>
                <a:srgbClr val="262626"/>
              </a:buClr>
              <a:buSzPts val="2400"/>
              <a:buChar char="•"/>
            </a:pPr>
            <a:r>
              <a:rPr lang="en-US"/>
              <a:t>Information about the overdose death crisis in Maryland</a:t>
            </a:r>
            <a:endParaRPr/>
          </a:p>
          <a:p>
            <a:pPr marL="685800" lvl="1" indent="-228600" algn="l" rtl="0">
              <a:lnSpc>
                <a:spcPct val="90000"/>
              </a:lnSpc>
              <a:spcBef>
                <a:spcPts val="500"/>
              </a:spcBef>
              <a:spcAft>
                <a:spcPts val="0"/>
              </a:spcAft>
              <a:buClr>
                <a:srgbClr val="262626"/>
              </a:buClr>
              <a:buSzPts val="2400"/>
              <a:buChar char="•"/>
            </a:pPr>
            <a:r>
              <a:rPr lang="en-US"/>
              <a:t>A curriculum for Overdose Response Program trainings that meets the statute requirements</a:t>
            </a:r>
            <a:endParaRPr/>
          </a:p>
          <a:p>
            <a:pPr marL="685800" lvl="1" indent="-228600" algn="l" rtl="0">
              <a:lnSpc>
                <a:spcPct val="90000"/>
              </a:lnSpc>
              <a:spcBef>
                <a:spcPts val="500"/>
              </a:spcBef>
              <a:spcAft>
                <a:spcPts val="0"/>
              </a:spcAft>
              <a:buClr>
                <a:srgbClr val="262626"/>
              </a:buClr>
              <a:buSzPts val="2400"/>
              <a:buChar char="•"/>
            </a:pPr>
            <a:r>
              <a:rPr lang="en-US"/>
              <a:t>Suggestions for risk reduction messaging</a:t>
            </a:r>
            <a:endParaRPr/>
          </a:p>
          <a:p>
            <a:pPr marL="685800" lvl="1" indent="-228600" algn="l" rtl="0">
              <a:lnSpc>
                <a:spcPct val="90000"/>
              </a:lnSpc>
              <a:spcBef>
                <a:spcPts val="500"/>
              </a:spcBef>
              <a:spcAft>
                <a:spcPts val="0"/>
              </a:spcAft>
              <a:buClr>
                <a:srgbClr val="262626"/>
              </a:buClr>
              <a:buSzPts val="2400"/>
              <a:buChar char="•"/>
            </a:pPr>
            <a:r>
              <a:rPr lang="en-US"/>
              <a:t>Guidance on reporting and dispensing requirements</a:t>
            </a:r>
            <a:endParaRPr/>
          </a:p>
          <a:p>
            <a:pPr marL="685800" lvl="1" indent="-228600" algn="l" rtl="0">
              <a:lnSpc>
                <a:spcPct val="90000"/>
              </a:lnSpc>
              <a:spcBef>
                <a:spcPts val="500"/>
              </a:spcBef>
              <a:spcAft>
                <a:spcPts val="0"/>
              </a:spcAft>
              <a:buClr>
                <a:srgbClr val="262626"/>
              </a:buClr>
              <a:buSzPts val="2400"/>
              <a:buChar char="•"/>
            </a:pPr>
            <a:r>
              <a:rPr lang="en-US"/>
              <a:t>Suggestions for tailoring trainings to meet your audience</a:t>
            </a:r>
            <a:endParaRPr/>
          </a:p>
          <a:p>
            <a:pPr marL="228600" lvl="0" indent="-228600" algn="l" rtl="0">
              <a:lnSpc>
                <a:spcPct val="90000"/>
              </a:lnSpc>
              <a:spcBef>
                <a:spcPts val="1000"/>
              </a:spcBef>
              <a:spcAft>
                <a:spcPts val="0"/>
              </a:spcAft>
              <a:buClr>
                <a:srgbClr val="262626"/>
              </a:buClr>
              <a:buSzPts val="2400"/>
              <a:buChar char="•"/>
            </a:pPr>
            <a:r>
              <a:rPr lang="en-US" sz="2400" b="1"/>
              <a:t>Intended audience: </a:t>
            </a:r>
            <a:r>
              <a:rPr lang="en-US" sz="2400"/>
              <a:t>Overdose Response Programs</a:t>
            </a:r>
            <a:endParaRPr/>
          </a:p>
        </p:txBody>
      </p:sp>
      <p:sp>
        <p:nvSpPr>
          <p:cNvPr id="112" name="Google Shape;112;p1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sp>
        <p:nvSpPr>
          <p:cNvPr id="113" name="Google Shape;113;p17"/>
          <p:cNvSpPr txBox="1">
            <a:spLocks noGrp="1"/>
          </p:cNvSpPr>
          <p:nvPr>
            <p:ph type="body" idx="2"/>
          </p:nvPr>
        </p:nvSpPr>
        <p:spPr>
          <a:xfrm>
            <a:off x="628650" y="233362"/>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30</a:t>
            </a:fld>
            <a:endParaRPr/>
          </a:p>
        </p:txBody>
      </p:sp>
      <p:pic>
        <p:nvPicPr>
          <p:cNvPr id="312" name="Google Shape;312;p44" descr="D:\Heroin fentanyl vials.jpg"/>
          <p:cNvPicPr preferRelativeResize="0"/>
          <p:nvPr/>
        </p:nvPicPr>
        <p:blipFill rotWithShape="1">
          <a:blip r:embed="rId3">
            <a:alphaModFix/>
          </a:blip>
          <a:srcRect/>
          <a:stretch/>
        </p:blipFill>
        <p:spPr>
          <a:xfrm>
            <a:off x="-1293342" y="0"/>
            <a:ext cx="12191998" cy="6858000"/>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Examples of Prescription Opioids</a:t>
            </a:r>
            <a:endParaRPr/>
          </a:p>
        </p:txBody>
      </p:sp>
      <p:sp>
        <p:nvSpPr>
          <p:cNvPr id="318" name="Google Shape;318;p45"/>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ORP Training Curriculum: Section A</a:t>
            </a:r>
            <a:endParaRPr/>
          </a:p>
        </p:txBody>
      </p:sp>
      <p:pic>
        <p:nvPicPr>
          <p:cNvPr id="319" name="Google Shape;319;p45"/>
          <p:cNvPicPr preferRelativeResize="0"/>
          <p:nvPr/>
        </p:nvPicPr>
        <p:blipFill rotWithShape="1">
          <a:blip r:embed="rId3">
            <a:alphaModFix/>
          </a:blip>
          <a:srcRect/>
          <a:stretch/>
        </p:blipFill>
        <p:spPr>
          <a:xfrm>
            <a:off x="6376085" y="1749509"/>
            <a:ext cx="2314833" cy="1736125"/>
          </a:xfrm>
          <a:prstGeom prst="rect">
            <a:avLst/>
          </a:prstGeom>
          <a:noFill/>
          <a:ln>
            <a:noFill/>
          </a:ln>
        </p:spPr>
      </p:pic>
      <p:pic>
        <p:nvPicPr>
          <p:cNvPr id="320" name="Google Shape;320;p45"/>
          <p:cNvPicPr preferRelativeResize="0"/>
          <p:nvPr/>
        </p:nvPicPr>
        <p:blipFill rotWithShape="1">
          <a:blip r:embed="rId4">
            <a:alphaModFix/>
          </a:blip>
          <a:srcRect/>
          <a:stretch/>
        </p:blipFill>
        <p:spPr>
          <a:xfrm>
            <a:off x="6376084" y="3838833"/>
            <a:ext cx="2314833" cy="1672282"/>
          </a:xfrm>
          <a:prstGeom prst="rect">
            <a:avLst/>
          </a:prstGeom>
          <a:noFill/>
          <a:ln>
            <a:noFill/>
          </a:ln>
        </p:spPr>
      </p:pic>
      <p:graphicFrame>
        <p:nvGraphicFramePr>
          <p:cNvPr id="321" name="Google Shape;321;p45"/>
          <p:cNvGraphicFramePr/>
          <p:nvPr/>
        </p:nvGraphicFramePr>
        <p:xfrm>
          <a:off x="243069" y="1690689"/>
          <a:ext cx="5860400" cy="4860260"/>
        </p:xfrm>
        <a:graphic>
          <a:graphicData uri="http://schemas.openxmlformats.org/drawingml/2006/table">
            <a:tbl>
              <a:tblPr firstRow="1" bandRow="1">
                <a:noFill/>
                <a:tableStyleId>{09ED835A-ACB1-40E4-AE98-221A18A123B9}</a:tableStyleId>
              </a:tblPr>
              <a:tblGrid>
                <a:gridCol w="2930200">
                  <a:extLst>
                    <a:ext uri="{9D8B030D-6E8A-4147-A177-3AD203B41FA5}">
                      <a16:colId xmlns:a16="http://schemas.microsoft.com/office/drawing/2014/main" val="20000"/>
                    </a:ext>
                  </a:extLst>
                </a:gridCol>
                <a:gridCol w="2930200">
                  <a:extLst>
                    <a:ext uri="{9D8B030D-6E8A-4147-A177-3AD203B41FA5}">
                      <a16:colId xmlns:a16="http://schemas.microsoft.com/office/drawing/2014/main" val="20001"/>
                    </a:ext>
                  </a:extLst>
                </a:gridCol>
              </a:tblGrid>
              <a:tr h="348300">
                <a:tc>
                  <a:txBody>
                    <a:bodyPr/>
                    <a:lstStyle/>
                    <a:p>
                      <a:pPr marL="0" marR="0" lvl="0" indent="0" algn="l" rtl="0">
                        <a:spcBef>
                          <a:spcPts val="0"/>
                        </a:spcBef>
                        <a:spcAft>
                          <a:spcPts val="0"/>
                        </a:spcAft>
                        <a:buNone/>
                      </a:pPr>
                      <a:r>
                        <a:rPr lang="en-US" sz="1800" u="none" strike="noStrike" cap="none"/>
                        <a:t>Generic Name</a:t>
                      </a:r>
                      <a:endParaRPr sz="1800"/>
                    </a:p>
                  </a:txBody>
                  <a:tcPr marL="91450" marR="91450" marT="45725" marB="45725"/>
                </a:tc>
                <a:tc>
                  <a:txBody>
                    <a:bodyPr/>
                    <a:lstStyle/>
                    <a:p>
                      <a:pPr marL="0" marR="0" lvl="0" indent="0" algn="l" rtl="0">
                        <a:spcBef>
                          <a:spcPts val="0"/>
                        </a:spcBef>
                        <a:spcAft>
                          <a:spcPts val="0"/>
                        </a:spcAft>
                        <a:buNone/>
                      </a:pPr>
                      <a:r>
                        <a:rPr lang="en-US" sz="1800"/>
                        <a:t>Brand Name</a:t>
                      </a:r>
                      <a:endParaRPr/>
                    </a:p>
                  </a:txBody>
                  <a:tcPr marL="91450" marR="91450" marT="45725" marB="45725"/>
                </a:tc>
                <a:extLst>
                  <a:ext uri="{0D108BD9-81ED-4DB2-BD59-A6C34878D82A}">
                    <a16:rowId xmlns:a16="http://schemas.microsoft.com/office/drawing/2014/main" val="10000"/>
                  </a:ext>
                </a:extLst>
              </a:tr>
              <a:tr h="609525">
                <a:tc>
                  <a:txBody>
                    <a:bodyPr/>
                    <a:lstStyle/>
                    <a:p>
                      <a:pPr marL="0" marR="0" lvl="0" indent="0" algn="l" rtl="0">
                        <a:spcBef>
                          <a:spcPts val="0"/>
                        </a:spcBef>
                        <a:spcAft>
                          <a:spcPts val="0"/>
                        </a:spcAft>
                        <a:buClr>
                          <a:schemeClr val="dk1"/>
                        </a:buClr>
                        <a:buSzPts val="1800"/>
                        <a:buFont typeface="Calibri"/>
                        <a:buNone/>
                      </a:pPr>
                      <a:r>
                        <a:rPr lang="en-US" sz="1800"/>
                        <a:t>Oxycodone</a:t>
                      </a:r>
                      <a:endParaRPr/>
                    </a:p>
                  </a:txBody>
                  <a:tcPr marL="91450" marR="91450" marT="45725" marB="45725"/>
                </a:tc>
                <a:tc>
                  <a:txBody>
                    <a:bodyPr/>
                    <a:lstStyle/>
                    <a:p>
                      <a:pPr marL="0" marR="0" lvl="0" indent="0" algn="l" rtl="0">
                        <a:spcBef>
                          <a:spcPts val="0"/>
                        </a:spcBef>
                        <a:spcAft>
                          <a:spcPts val="0"/>
                        </a:spcAft>
                        <a:buNone/>
                      </a:pPr>
                      <a:r>
                        <a:rPr lang="en-US" sz="1800"/>
                        <a:t>Oxycontin, Percocet, Roxicodone</a:t>
                      </a:r>
                      <a:endParaRPr/>
                    </a:p>
                  </a:txBody>
                  <a:tcPr marL="91450" marR="91450" marT="45725" marB="45725"/>
                </a:tc>
                <a:extLst>
                  <a:ext uri="{0D108BD9-81ED-4DB2-BD59-A6C34878D82A}">
                    <a16:rowId xmlns:a16="http://schemas.microsoft.com/office/drawing/2014/main" val="10001"/>
                  </a:ext>
                </a:extLst>
              </a:tr>
              <a:tr h="348300">
                <a:tc>
                  <a:txBody>
                    <a:bodyPr/>
                    <a:lstStyle/>
                    <a:p>
                      <a:pPr marL="0" marR="0" lvl="0" indent="0" algn="l" rtl="0">
                        <a:spcBef>
                          <a:spcPts val="0"/>
                        </a:spcBef>
                        <a:spcAft>
                          <a:spcPts val="0"/>
                        </a:spcAft>
                        <a:buClr>
                          <a:schemeClr val="dk1"/>
                        </a:buClr>
                        <a:buSzPts val="1800"/>
                        <a:buFont typeface="Calibri"/>
                        <a:buNone/>
                      </a:pPr>
                      <a:r>
                        <a:rPr lang="en-US" sz="1800"/>
                        <a:t>Oxymorphone</a:t>
                      </a:r>
                      <a:endParaRPr sz="1800"/>
                    </a:p>
                  </a:txBody>
                  <a:tcPr marL="91450" marR="91450" marT="45725" marB="45725"/>
                </a:tc>
                <a:tc>
                  <a:txBody>
                    <a:bodyPr/>
                    <a:lstStyle/>
                    <a:p>
                      <a:pPr marL="0" marR="0" lvl="0" indent="0" algn="l" rtl="0">
                        <a:spcBef>
                          <a:spcPts val="0"/>
                        </a:spcBef>
                        <a:spcAft>
                          <a:spcPts val="0"/>
                        </a:spcAft>
                        <a:buNone/>
                      </a:pPr>
                      <a:r>
                        <a:rPr lang="en-US" sz="1800"/>
                        <a:t>Opana</a:t>
                      </a:r>
                      <a:endParaRPr sz="1800"/>
                    </a:p>
                  </a:txBody>
                  <a:tcPr marL="91450" marR="91450" marT="45725" marB="45725"/>
                </a:tc>
                <a:extLst>
                  <a:ext uri="{0D108BD9-81ED-4DB2-BD59-A6C34878D82A}">
                    <a16:rowId xmlns:a16="http://schemas.microsoft.com/office/drawing/2014/main" val="10002"/>
                  </a:ext>
                </a:extLst>
              </a:tr>
              <a:tr h="609525">
                <a:tc>
                  <a:txBody>
                    <a:bodyPr/>
                    <a:lstStyle/>
                    <a:p>
                      <a:pPr marL="0" marR="0" lvl="0" indent="0" algn="l" rtl="0">
                        <a:spcBef>
                          <a:spcPts val="0"/>
                        </a:spcBef>
                        <a:spcAft>
                          <a:spcPts val="0"/>
                        </a:spcAft>
                        <a:buClr>
                          <a:schemeClr val="dk1"/>
                        </a:buClr>
                        <a:buSzPts val="1800"/>
                        <a:buFont typeface="Calibri"/>
                        <a:buNone/>
                      </a:pPr>
                      <a:r>
                        <a:rPr lang="en-US" sz="1800"/>
                        <a:t>Hydrocodone</a:t>
                      </a:r>
                      <a:endParaRPr/>
                    </a:p>
                  </a:txBody>
                  <a:tcPr marL="91450" marR="91450" marT="45725" marB="45725"/>
                </a:tc>
                <a:tc>
                  <a:txBody>
                    <a:bodyPr/>
                    <a:lstStyle/>
                    <a:p>
                      <a:pPr marL="0" marR="0" lvl="0" indent="0" algn="l" rtl="0">
                        <a:spcBef>
                          <a:spcPts val="0"/>
                        </a:spcBef>
                        <a:spcAft>
                          <a:spcPts val="0"/>
                        </a:spcAft>
                        <a:buNone/>
                      </a:pPr>
                      <a:r>
                        <a:rPr lang="en-US" sz="1800"/>
                        <a:t>Vicodin, Lorcet, Zohydro, Zortab</a:t>
                      </a:r>
                      <a:endParaRPr sz="1800"/>
                    </a:p>
                  </a:txBody>
                  <a:tcPr marL="91450" marR="91450" marT="45725" marB="45725"/>
                </a:tc>
                <a:extLst>
                  <a:ext uri="{0D108BD9-81ED-4DB2-BD59-A6C34878D82A}">
                    <a16:rowId xmlns:a16="http://schemas.microsoft.com/office/drawing/2014/main" val="10003"/>
                  </a:ext>
                </a:extLst>
              </a:tr>
              <a:tr h="348300">
                <a:tc>
                  <a:txBody>
                    <a:bodyPr/>
                    <a:lstStyle/>
                    <a:p>
                      <a:pPr marL="0" marR="0" lvl="0" indent="0" algn="l" rtl="0">
                        <a:spcBef>
                          <a:spcPts val="0"/>
                        </a:spcBef>
                        <a:spcAft>
                          <a:spcPts val="0"/>
                        </a:spcAft>
                        <a:buClr>
                          <a:schemeClr val="dk1"/>
                        </a:buClr>
                        <a:buSzPts val="1800"/>
                        <a:buFont typeface="Calibri"/>
                        <a:buNone/>
                      </a:pPr>
                      <a:r>
                        <a:rPr lang="en-US" sz="1800"/>
                        <a:t>Hydromorphone</a:t>
                      </a:r>
                      <a:endParaRPr sz="1800"/>
                    </a:p>
                  </a:txBody>
                  <a:tcPr marL="91450" marR="91450" marT="45725" marB="45725"/>
                </a:tc>
                <a:tc>
                  <a:txBody>
                    <a:bodyPr/>
                    <a:lstStyle/>
                    <a:p>
                      <a:pPr marL="0" marR="0" lvl="0" indent="0" algn="l" rtl="0">
                        <a:spcBef>
                          <a:spcPts val="0"/>
                        </a:spcBef>
                        <a:spcAft>
                          <a:spcPts val="0"/>
                        </a:spcAft>
                        <a:buNone/>
                      </a:pPr>
                      <a:r>
                        <a:rPr lang="en-US" sz="1800"/>
                        <a:t>Dilaudid</a:t>
                      </a:r>
                      <a:endParaRPr sz="1800"/>
                    </a:p>
                  </a:txBody>
                  <a:tcPr marL="91450" marR="91450" marT="45725" marB="45725"/>
                </a:tc>
                <a:extLst>
                  <a:ext uri="{0D108BD9-81ED-4DB2-BD59-A6C34878D82A}">
                    <a16:rowId xmlns:a16="http://schemas.microsoft.com/office/drawing/2014/main" val="10004"/>
                  </a:ext>
                </a:extLst>
              </a:tr>
              <a:tr h="348300">
                <a:tc>
                  <a:txBody>
                    <a:bodyPr/>
                    <a:lstStyle/>
                    <a:p>
                      <a:pPr marL="0" marR="0" lvl="0" indent="0" algn="l" rtl="0">
                        <a:spcBef>
                          <a:spcPts val="0"/>
                        </a:spcBef>
                        <a:spcAft>
                          <a:spcPts val="0"/>
                        </a:spcAft>
                        <a:buClr>
                          <a:schemeClr val="dk1"/>
                        </a:buClr>
                        <a:buSzPts val="1800"/>
                        <a:buFont typeface="Calibri"/>
                        <a:buNone/>
                      </a:pPr>
                      <a:r>
                        <a:rPr lang="en-US" sz="1800"/>
                        <a:t>Morphine</a:t>
                      </a:r>
                      <a:endParaRPr/>
                    </a:p>
                  </a:txBody>
                  <a:tcPr marL="91450" marR="91450" marT="45725" marB="45725"/>
                </a:tc>
                <a:tc>
                  <a:txBody>
                    <a:bodyPr/>
                    <a:lstStyle/>
                    <a:p>
                      <a:pPr marL="0" marR="0" lvl="0" indent="0" algn="l" rtl="0">
                        <a:spcBef>
                          <a:spcPts val="0"/>
                        </a:spcBef>
                        <a:spcAft>
                          <a:spcPts val="0"/>
                        </a:spcAft>
                        <a:buNone/>
                      </a:pPr>
                      <a:r>
                        <a:rPr lang="en-US" sz="1800"/>
                        <a:t>Arymo ER, Kadian, MorphaBond ER, MS Contin</a:t>
                      </a:r>
                      <a:endParaRPr sz="1800"/>
                    </a:p>
                  </a:txBody>
                  <a:tcPr marL="91450" marR="91450" marT="45725" marB="45725"/>
                </a:tc>
                <a:extLst>
                  <a:ext uri="{0D108BD9-81ED-4DB2-BD59-A6C34878D82A}">
                    <a16:rowId xmlns:a16="http://schemas.microsoft.com/office/drawing/2014/main" val="10005"/>
                  </a:ext>
                </a:extLst>
              </a:tr>
              <a:tr h="348300">
                <a:tc>
                  <a:txBody>
                    <a:bodyPr/>
                    <a:lstStyle/>
                    <a:p>
                      <a:pPr marL="0" marR="0" lvl="0" indent="0" algn="l" rtl="0">
                        <a:spcBef>
                          <a:spcPts val="0"/>
                        </a:spcBef>
                        <a:spcAft>
                          <a:spcPts val="0"/>
                        </a:spcAft>
                        <a:buClr>
                          <a:schemeClr val="dk1"/>
                        </a:buClr>
                        <a:buSzPts val="1800"/>
                        <a:buFont typeface="Calibri"/>
                        <a:buNone/>
                      </a:pPr>
                      <a:r>
                        <a:rPr lang="en-US" sz="1800"/>
                        <a:t>Meperidene</a:t>
                      </a:r>
                      <a:endParaRPr sz="1800"/>
                    </a:p>
                  </a:txBody>
                  <a:tcPr marL="91450" marR="91450" marT="45725" marB="45725"/>
                </a:tc>
                <a:tc>
                  <a:txBody>
                    <a:bodyPr/>
                    <a:lstStyle/>
                    <a:p>
                      <a:pPr marL="0" marR="0" lvl="0" indent="0" algn="l" rtl="0">
                        <a:spcBef>
                          <a:spcPts val="0"/>
                        </a:spcBef>
                        <a:spcAft>
                          <a:spcPts val="0"/>
                        </a:spcAft>
                        <a:buNone/>
                      </a:pPr>
                      <a:r>
                        <a:rPr lang="en-US" sz="1800"/>
                        <a:t>Demerol</a:t>
                      </a:r>
                      <a:endParaRPr/>
                    </a:p>
                  </a:txBody>
                  <a:tcPr marL="91450" marR="91450" marT="45725" marB="45725"/>
                </a:tc>
                <a:extLst>
                  <a:ext uri="{0D108BD9-81ED-4DB2-BD59-A6C34878D82A}">
                    <a16:rowId xmlns:a16="http://schemas.microsoft.com/office/drawing/2014/main" val="10006"/>
                  </a:ext>
                </a:extLst>
              </a:tr>
              <a:tr h="348300">
                <a:tc>
                  <a:txBody>
                    <a:bodyPr/>
                    <a:lstStyle/>
                    <a:p>
                      <a:pPr marL="0" marR="0" lvl="0" indent="0" algn="l" rtl="0">
                        <a:spcBef>
                          <a:spcPts val="0"/>
                        </a:spcBef>
                        <a:spcAft>
                          <a:spcPts val="0"/>
                        </a:spcAft>
                        <a:buClr>
                          <a:schemeClr val="dk1"/>
                        </a:buClr>
                        <a:buSzPts val="1800"/>
                        <a:buFont typeface="Calibri"/>
                        <a:buNone/>
                      </a:pPr>
                      <a:r>
                        <a:rPr lang="en-US" sz="1800"/>
                        <a:t>Codeine</a:t>
                      </a:r>
                      <a:endParaRPr/>
                    </a:p>
                  </a:txBody>
                  <a:tcPr marL="91450" marR="91450" marT="45725" marB="45725"/>
                </a:tc>
                <a:tc>
                  <a:txBody>
                    <a:bodyPr/>
                    <a:lstStyle/>
                    <a:p>
                      <a:pPr marL="0" marR="0" lvl="0" indent="0" algn="l" rtl="0">
                        <a:spcBef>
                          <a:spcPts val="0"/>
                        </a:spcBef>
                        <a:spcAft>
                          <a:spcPts val="0"/>
                        </a:spcAft>
                        <a:buNone/>
                      </a:pPr>
                      <a:r>
                        <a:rPr lang="en-US" sz="1800"/>
                        <a:t>Tylenol 3 &amp; 4</a:t>
                      </a:r>
                      <a:endParaRPr/>
                    </a:p>
                  </a:txBody>
                  <a:tcPr marL="91450" marR="91450" marT="45725" marB="45725"/>
                </a:tc>
                <a:extLst>
                  <a:ext uri="{0D108BD9-81ED-4DB2-BD59-A6C34878D82A}">
                    <a16:rowId xmlns:a16="http://schemas.microsoft.com/office/drawing/2014/main" val="10007"/>
                  </a:ext>
                </a:extLst>
              </a:tr>
              <a:tr h="379600">
                <a:tc>
                  <a:txBody>
                    <a:bodyPr/>
                    <a:lstStyle/>
                    <a:p>
                      <a:pPr marL="0" marR="0" lvl="0" indent="0" algn="l" rtl="0">
                        <a:spcBef>
                          <a:spcPts val="0"/>
                        </a:spcBef>
                        <a:spcAft>
                          <a:spcPts val="0"/>
                        </a:spcAft>
                        <a:buClr>
                          <a:schemeClr val="dk1"/>
                        </a:buClr>
                        <a:buSzPts val="1800"/>
                        <a:buFont typeface="Calibri"/>
                        <a:buNone/>
                      </a:pPr>
                      <a:r>
                        <a:rPr lang="en-US" sz="1800"/>
                        <a:t>Buprenorphine</a:t>
                      </a:r>
                      <a:endParaRPr/>
                    </a:p>
                  </a:txBody>
                  <a:tcPr marL="91450" marR="91450" marT="45725" marB="45725"/>
                </a:tc>
                <a:tc>
                  <a:txBody>
                    <a:bodyPr/>
                    <a:lstStyle/>
                    <a:p>
                      <a:pPr marL="0" marR="0" lvl="0" indent="0" algn="l" rtl="0">
                        <a:spcBef>
                          <a:spcPts val="0"/>
                        </a:spcBef>
                        <a:spcAft>
                          <a:spcPts val="0"/>
                        </a:spcAft>
                        <a:buNone/>
                      </a:pPr>
                      <a:r>
                        <a:rPr lang="en-US" sz="1800"/>
                        <a:t>Suboxone, Subutex, Zubsolv</a:t>
                      </a:r>
                      <a:endParaRPr sz="1800"/>
                    </a:p>
                  </a:txBody>
                  <a:tcPr marL="91450" marR="91450" marT="45725" marB="45725"/>
                </a:tc>
                <a:extLst>
                  <a:ext uri="{0D108BD9-81ED-4DB2-BD59-A6C34878D82A}">
                    <a16:rowId xmlns:a16="http://schemas.microsoft.com/office/drawing/2014/main" val="10008"/>
                  </a:ext>
                </a:extLst>
              </a:tr>
              <a:tr h="348300">
                <a:tc>
                  <a:txBody>
                    <a:bodyPr/>
                    <a:lstStyle/>
                    <a:p>
                      <a:pPr marL="0" marR="0" lvl="0" indent="0" algn="l" rtl="0">
                        <a:spcBef>
                          <a:spcPts val="0"/>
                        </a:spcBef>
                        <a:spcAft>
                          <a:spcPts val="0"/>
                        </a:spcAft>
                        <a:buClr>
                          <a:schemeClr val="dk1"/>
                        </a:buClr>
                        <a:buSzPts val="1800"/>
                        <a:buFont typeface="Calibri"/>
                        <a:buNone/>
                      </a:pPr>
                      <a:r>
                        <a:rPr lang="en-US" sz="1800"/>
                        <a:t>Methadone</a:t>
                      </a:r>
                      <a:endParaRPr/>
                    </a:p>
                  </a:txBody>
                  <a:tcPr marL="91450" marR="91450" marT="45725" marB="45725"/>
                </a:tc>
                <a:tc>
                  <a:txBody>
                    <a:bodyPr/>
                    <a:lstStyle/>
                    <a:p>
                      <a:pPr marL="0" marR="0" lvl="0" indent="0" algn="l" rtl="0">
                        <a:spcBef>
                          <a:spcPts val="0"/>
                        </a:spcBef>
                        <a:spcAft>
                          <a:spcPts val="0"/>
                        </a:spcAft>
                        <a:buNone/>
                      </a:pPr>
                      <a:r>
                        <a:rPr lang="en-US" sz="1800"/>
                        <a:t>Dolophine, Methadose</a:t>
                      </a:r>
                      <a:endParaRPr sz="1800"/>
                    </a:p>
                  </a:txBody>
                  <a:tcPr marL="91450" marR="91450" marT="45725" marB="45725"/>
                </a:tc>
                <a:extLst>
                  <a:ext uri="{0D108BD9-81ED-4DB2-BD59-A6C34878D82A}">
                    <a16:rowId xmlns:a16="http://schemas.microsoft.com/office/drawing/2014/main" val="10009"/>
                  </a:ext>
                </a:extLst>
              </a:tr>
              <a:tr h="348300">
                <a:tc>
                  <a:txBody>
                    <a:bodyPr/>
                    <a:lstStyle/>
                    <a:p>
                      <a:pPr marL="0" marR="0" lvl="0" indent="0" algn="l" rtl="0">
                        <a:lnSpc>
                          <a:spcPct val="100000"/>
                        </a:lnSpc>
                        <a:spcBef>
                          <a:spcPts val="0"/>
                        </a:spcBef>
                        <a:spcAft>
                          <a:spcPts val="0"/>
                        </a:spcAft>
                        <a:buClr>
                          <a:schemeClr val="dk1"/>
                        </a:buClr>
                        <a:buSzPts val="1800"/>
                        <a:buFont typeface="Calibri"/>
                        <a:buNone/>
                      </a:pPr>
                      <a:r>
                        <a:rPr lang="en-US" sz="1800"/>
                        <a:t>Fentanyl</a:t>
                      </a:r>
                      <a:endParaRPr/>
                    </a:p>
                  </a:txBody>
                  <a:tcPr marL="91450" marR="91450" marT="45725" marB="45725"/>
                </a:tc>
                <a:tc>
                  <a:txBody>
                    <a:bodyPr/>
                    <a:lstStyle/>
                    <a:p>
                      <a:pPr marL="0" marR="0" lvl="0" indent="0" algn="l" rtl="0">
                        <a:spcBef>
                          <a:spcPts val="0"/>
                        </a:spcBef>
                        <a:spcAft>
                          <a:spcPts val="0"/>
                        </a:spcAft>
                        <a:buNone/>
                      </a:pPr>
                      <a:r>
                        <a:rPr lang="en-US" sz="1800"/>
                        <a:t>Duragesic</a:t>
                      </a:r>
                      <a:endParaRPr sz="1800"/>
                    </a:p>
                  </a:txBody>
                  <a:tcPr marL="91450" marR="91450" marT="45725" marB="45725"/>
                </a:tc>
                <a:extLst>
                  <a:ext uri="{0D108BD9-81ED-4DB2-BD59-A6C34878D82A}">
                    <a16:rowId xmlns:a16="http://schemas.microsoft.com/office/drawing/2014/main" val="1001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Examples of Illicit Opioids</a:t>
            </a:r>
            <a:endParaRPr/>
          </a:p>
        </p:txBody>
      </p:sp>
      <p:sp>
        <p:nvSpPr>
          <p:cNvPr id="327" name="Google Shape;327;p46"/>
          <p:cNvSpPr txBox="1">
            <a:spLocks noGrp="1"/>
          </p:cNvSpPr>
          <p:nvPr>
            <p:ph type="body" idx="1"/>
          </p:nvPr>
        </p:nvSpPr>
        <p:spPr>
          <a:xfrm>
            <a:off x="628650" y="1825625"/>
            <a:ext cx="7988576"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Heroin</a:t>
            </a:r>
            <a:endParaRPr/>
          </a:p>
          <a:p>
            <a:pPr marL="228600" lvl="0" indent="-228600" algn="l" rtl="0">
              <a:lnSpc>
                <a:spcPct val="90000"/>
              </a:lnSpc>
              <a:spcBef>
                <a:spcPts val="1000"/>
              </a:spcBef>
              <a:spcAft>
                <a:spcPts val="0"/>
              </a:spcAft>
              <a:buClr>
                <a:srgbClr val="262626"/>
              </a:buClr>
              <a:buSzPts val="2800"/>
              <a:buChar char="•"/>
            </a:pPr>
            <a:r>
              <a:rPr lang="en-US"/>
              <a:t>Non-pharmaceutical fentanyl</a:t>
            </a:r>
            <a:endParaRPr/>
          </a:p>
          <a:p>
            <a:pPr marL="685800" lvl="1" indent="-228600" algn="l" rtl="0">
              <a:lnSpc>
                <a:spcPct val="90000"/>
              </a:lnSpc>
              <a:spcBef>
                <a:spcPts val="500"/>
              </a:spcBef>
              <a:spcAft>
                <a:spcPts val="0"/>
              </a:spcAft>
              <a:buClr>
                <a:srgbClr val="262626"/>
              </a:buClr>
              <a:buSzPts val="2400"/>
              <a:buChar char="•"/>
            </a:pPr>
            <a:r>
              <a:rPr lang="en-US"/>
              <a:t>Illicitly produced, synthetic drug </a:t>
            </a:r>
            <a:endParaRPr>
              <a:latin typeface="Noto Sans Symbols"/>
              <a:ea typeface="Noto Sans Symbols"/>
              <a:cs typeface="Noto Sans Symbols"/>
              <a:sym typeface="Noto Sans Symbols"/>
            </a:endParaRPr>
          </a:p>
          <a:p>
            <a:pPr marL="685800" lvl="1" indent="-228600" algn="l" rtl="0">
              <a:lnSpc>
                <a:spcPct val="90000"/>
              </a:lnSpc>
              <a:spcBef>
                <a:spcPts val="500"/>
              </a:spcBef>
              <a:spcAft>
                <a:spcPts val="0"/>
              </a:spcAft>
              <a:buClr>
                <a:srgbClr val="262626"/>
              </a:buClr>
              <a:buSzPts val="2400"/>
              <a:buChar char="•"/>
            </a:pPr>
            <a:r>
              <a:rPr lang="en-US"/>
              <a:t>Pill form packaged to look like prescription medications</a:t>
            </a:r>
            <a:endParaRPr/>
          </a:p>
          <a:p>
            <a:pPr marL="685800" lvl="1" indent="-228600" algn="l" rtl="0">
              <a:lnSpc>
                <a:spcPct val="90000"/>
              </a:lnSpc>
              <a:spcBef>
                <a:spcPts val="500"/>
              </a:spcBef>
              <a:spcAft>
                <a:spcPts val="0"/>
              </a:spcAft>
              <a:buClr>
                <a:srgbClr val="262626"/>
              </a:buClr>
              <a:buSzPts val="2400"/>
              <a:buChar char="•"/>
            </a:pPr>
            <a:r>
              <a:rPr lang="en-US"/>
              <a:t>Powder form looks similar to heroin </a:t>
            </a:r>
            <a:endParaRPr/>
          </a:p>
          <a:p>
            <a:pPr marL="685800" lvl="1" indent="-76200" algn="l" rtl="0">
              <a:lnSpc>
                <a:spcPct val="90000"/>
              </a:lnSpc>
              <a:spcBef>
                <a:spcPts val="500"/>
              </a:spcBef>
              <a:spcAft>
                <a:spcPts val="0"/>
              </a:spcAft>
              <a:buClr>
                <a:srgbClr val="262626"/>
              </a:buClr>
              <a:buSzPts val="2400"/>
              <a:buNone/>
            </a:pPr>
            <a:endParaRPr/>
          </a:p>
          <a:p>
            <a:pPr marL="0" lvl="0" indent="0" algn="l" rtl="0">
              <a:lnSpc>
                <a:spcPct val="90000"/>
              </a:lnSpc>
              <a:spcBef>
                <a:spcPts val="1000"/>
              </a:spcBef>
              <a:spcAft>
                <a:spcPts val="0"/>
              </a:spcAft>
              <a:buClr>
                <a:srgbClr val="262626"/>
              </a:buClr>
              <a:buSzPts val="2800"/>
              <a:buNone/>
            </a:pPr>
            <a:r>
              <a:rPr lang="en-US"/>
              <a:t>Fentanyl + heroin can be a deadly combination. </a:t>
            </a:r>
            <a:endParaRPr/>
          </a:p>
          <a:p>
            <a:pPr marL="0" lvl="0" indent="0" algn="l" rtl="0">
              <a:lnSpc>
                <a:spcPct val="90000"/>
              </a:lnSpc>
              <a:spcBef>
                <a:spcPts val="1000"/>
              </a:spcBef>
              <a:spcAft>
                <a:spcPts val="0"/>
              </a:spcAft>
              <a:buClr>
                <a:srgbClr val="262626"/>
              </a:buClr>
              <a:buSzPts val="2800"/>
              <a:buNone/>
            </a:pPr>
            <a:r>
              <a:rPr lang="en-US" i="1"/>
              <a:t>Fentanyl may be hundreds of times more potent than heroin. </a:t>
            </a:r>
            <a:endParaRPr sz="2400"/>
          </a:p>
          <a:p>
            <a:pPr marL="228600" lvl="0" indent="-50800" algn="l" rtl="0">
              <a:lnSpc>
                <a:spcPct val="90000"/>
              </a:lnSpc>
              <a:spcBef>
                <a:spcPts val="1000"/>
              </a:spcBef>
              <a:spcAft>
                <a:spcPts val="0"/>
              </a:spcAft>
              <a:buClr>
                <a:srgbClr val="262626"/>
              </a:buClr>
              <a:buSzPts val="2800"/>
              <a:buNone/>
            </a:pPr>
            <a:endParaRPr/>
          </a:p>
        </p:txBody>
      </p:sp>
      <p:sp>
        <p:nvSpPr>
          <p:cNvPr id="328" name="Google Shape;328;p4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32</a:t>
            </a:fld>
            <a:endParaRPr/>
          </a:p>
        </p:txBody>
      </p:sp>
      <p:sp>
        <p:nvSpPr>
          <p:cNvPr id="329" name="Google Shape;329;p46"/>
          <p:cNvSpPr txBox="1"/>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A</a:t>
            </a:r>
            <a:endParaRPr sz="2000" b="0" i="1" u="none" strike="noStrike" cap="none">
              <a:solidFill>
                <a:srgbClr val="7F7F7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7"/>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Part II</a:t>
            </a:r>
            <a:endParaRPr/>
          </a:p>
        </p:txBody>
      </p:sp>
      <p:sp>
        <p:nvSpPr>
          <p:cNvPr id="335" name="Google Shape;335;p47"/>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a:t>ORP Training Curriculum</a:t>
            </a:r>
            <a:endParaRPr/>
          </a:p>
        </p:txBody>
      </p:sp>
      <p:sp>
        <p:nvSpPr>
          <p:cNvPr id="336" name="Google Shape;336;p47"/>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ORP Training Curriculum Overview</a:t>
            </a:r>
            <a:endParaRPr/>
          </a:p>
        </p:txBody>
      </p:sp>
      <p:sp>
        <p:nvSpPr>
          <p:cNvPr id="342" name="Google Shape;342;p4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80000"/>
              </a:lnSpc>
              <a:spcBef>
                <a:spcPts val="0"/>
              </a:spcBef>
              <a:spcAft>
                <a:spcPts val="0"/>
              </a:spcAft>
              <a:buClr>
                <a:srgbClr val="262626"/>
              </a:buClr>
              <a:buSzPts val="2800"/>
              <a:buFont typeface="Calibri"/>
              <a:buAutoNum type="alphaUcPeriod"/>
            </a:pPr>
            <a:r>
              <a:rPr lang="en-US"/>
              <a:t>Recognizing an Opioid Overdose</a:t>
            </a:r>
            <a:endParaRPr/>
          </a:p>
          <a:p>
            <a:pPr marL="971550" lvl="1" indent="-514350" algn="l" rtl="0">
              <a:lnSpc>
                <a:spcPct val="80000"/>
              </a:lnSpc>
              <a:spcBef>
                <a:spcPts val="500"/>
              </a:spcBef>
              <a:spcAft>
                <a:spcPts val="0"/>
              </a:spcAft>
              <a:buClr>
                <a:srgbClr val="262626"/>
              </a:buClr>
              <a:buSzPts val="2400"/>
              <a:buFont typeface="Calibri"/>
              <a:buAutoNum type="arabicPeriod"/>
            </a:pPr>
            <a:r>
              <a:rPr lang="en-US"/>
              <a:t>What is an opioid? </a:t>
            </a:r>
            <a:r>
              <a:rPr lang="en-US" i="1"/>
              <a:t>(optional)</a:t>
            </a:r>
            <a:endParaRPr/>
          </a:p>
          <a:p>
            <a:pPr marL="971550" lvl="1" indent="-514350" algn="l" rtl="0">
              <a:lnSpc>
                <a:spcPct val="80000"/>
              </a:lnSpc>
              <a:spcBef>
                <a:spcPts val="500"/>
              </a:spcBef>
              <a:spcAft>
                <a:spcPts val="0"/>
              </a:spcAft>
              <a:buClr>
                <a:srgbClr val="262626"/>
              </a:buClr>
              <a:buSzPts val="2400"/>
              <a:buFont typeface="Calibri"/>
              <a:buAutoNum type="arabicPeriod"/>
            </a:pPr>
            <a:r>
              <a:rPr lang="en-US"/>
              <a:t>Signs and symptoms</a:t>
            </a:r>
            <a:endParaRPr/>
          </a:p>
          <a:p>
            <a:pPr marL="514350" lvl="0" indent="-514350" algn="l" rtl="0">
              <a:lnSpc>
                <a:spcPct val="80000"/>
              </a:lnSpc>
              <a:spcBef>
                <a:spcPts val="1000"/>
              </a:spcBef>
              <a:spcAft>
                <a:spcPts val="0"/>
              </a:spcAft>
              <a:buClr>
                <a:srgbClr val="262626"/>
              </a:buClr>
              <a:buSzPts val="2800"/>
              <a:buFont typeface="Calibri"/>
              <a:buAutoNum type="alphaUcPeriod"/>
            </a:pPr>
            <a:r>
              <a:rPr lang="en-US"/>
              <a:t>Responding to an Opioid Overdose</a:t>
            </a:r>
            <a:endParaRPr/>
          </a:p>
          <a:p>
            <a:pPr marL="971550" lvl="1" indent="-514350" algn="l" rtl="0">
              <a:lnSpc>
                <a:spcPct val="80000"/>
              </a:lnSpc>
              <a:spcBef>
                <a:spcPts val="500"/>
              </a:spcBef>
              <a:spcAft>
                <a:spcPts val="0"/>
              </a:spcAft>
              <a:buClr>
                <a:srgbClr val="262626"/>
              </a:buClr>
              <a:buSzPts val="2400"/>
              <a:buFont typeface="Calibri"/>
              <a:buAutoNum type="arabicPeriod"/>
            </a:pPr>
            <a:r>
              <a:rPr lang="en-US"/>
              <a:t>Using naloxone</a:t>
            </a:r>
            <a:endParaRPr/>
          </a:p>
          <a:p>
            <a:pPr marL="971550" lvl="1" indent="-514350" algn="l" rtl="0">
              <a:lnSpc>
                <a:spcPct val="80000"/>
              </a:lnSpc>
              <a:spcBef>
                <a:spcPts val="500"/>
              </a:spcBef>
              <a:spcAft>
                <a:spcPts val="0"/>
              </a:spcAft>
              <a:buClr>
                <a:srgbClr val="262626"/>
              </a:buClr>
              <a:buSzPts val="2400"/>
              <a:buFont typeface="Calibri"/>
              <a:buAutoNum type="arabicPeriod"/>
            </a:pPr>
            <a:r>
              <a:rPr lang="en-US"/>
              <a:t>Rescue breathing</a:t>
            </a:r>
            <a:endParaRPr/>
          </a:p>
          <a:p>
            <a:pPr marL="971550" lvl="1" indent="-514350" algn="l" rtl="0">
              <a:lnSpc>
                <a:spcPct val="80000"/>
              </a:lnSpc>
              <a:spcBef>
                <a:spcPts val="500"/>
              </a:spcBef>
              <a:spcAft>
                <a:spcPts val="0"/>
              </a:spcAft>
              <a:buClr>
                <a:srgbClr val="262626"/>
              </a:buClr>
              <a:buSzPts val="2400"/>
              <a:buFont typeface="Calibri"/>
              <a:buAutoNum type="arabicPeriod"/>
            </a:pPr>
            <a:r>
              <a:rPr lang="en-US"/>
              <a:t>Contacting EMS</a:t>
            </a:r>
            <a:endParaRPr/>
          </a:p>
          <a:p>
            <a:pPr marL="971550" lvl="1" indent="-514350" algn="l" rtl="0">
              <a:lnSpc>
                <a:spcPct val="80000"/>
              </a:lnSpc>
              <a:spcBef>
                <a:spcPts val="500"/>
              </a:spcBef>
              <a:spcAft>
                <a:spcPts val="0"/>
              </a:spcAft>
              <a:buClr>
                <a:srgbClr val="262626"/>
              </a:buClr>
              <a:buSzPts val="2400"/>
              <a:buFont typeface="Calibri"/>
              <a:buAutoNum type="arabicPeriod"/>
            </a:pPr>
            <a:r>
              <a:rPr lang="en-US"/>
              <a:t>Care of individual after naloxone administration</a:t>
            </a:r>
            <a:endParaRPr/>
          </a:p>
          <a:p>
            <a:pPr marL="514350" lvl="0" indent="-514350" algn="l" rtl="0">
              <a:lnSpc>
                <a:spcPct val="80000"/>
              </a:lnSpc>
              <a:spcBef>
                <a:spcPts val="1000"/>
              </a:spcBef>
              <a:spcAft>
                <a:spcPts val="0"/>
              </a:spcAft>
              <a:buClr>
                <a:srgbClr val="262626"/>
              </a:buClr>
              <a:buSzPts val="2800"/>
              <a:buFont typeface="Calibri"/>
              <a:buAutoNum type="alphaUcPeriod"/>
            </a:pPr>
            <a:r>
              <a:rPr lang="en-US"/>
              <a:t>Tips for Preventing Opioid Overdose </a:t>
            </a:r>
            <a:r>
              <a:rPr lang="en-US" sz="2400" i="1"/>
              <a:t>(optional)</a:t>
            </a:r>
            <a:endParaRPr sz="2400"/>
          </a:p>
          <a:p>
            <a:pPr marL="514350" lvl="0" indent="-514350" algn="l" rtl="0">
              <a:lnSpc>
                <a:spcPct val="80000"/>
              </a:lnSpc>
              <a:spcBef>
                <a:spcPts val="1000"/>
              </a:spcBef>
              <a:spcAft>
                <a:spcPts val="0"/>
              </a:spcAft>
              <a:buClr>
                <a:srgbClr val="262626"/>
              </a:buClr>
              <a:buSzPts val="2800"/>
              <a:buFont typeface="Calibri"/>
              <a:buAutoNum type="alphaUcPeriod"/>
            </a:pPr>
            <a:r>
              <a:rPr lang="en-US"/>
              <a:t>Resources </a:t>
            </a:r>
            <a:r>
              <a:rPr lang="en-US" sz="2400" i="1"/>
              <a:t>(optional)</a:t>
            </a:r>
            <a:endParaRPr sz="2400"/>
          </a:p>
          <a:p>
            <a:pPr marL="0" lvl="0" indent="0" algn="l" rtl="0">
              <a:lnSpc>
                <a:spcPct val="80000"/>
              </a:lnSpc>
              <a:spcBef>
                <a:spcPts val="1000"/>
              </a:spcBef>
              <a:spcAft>
                <a:spcPts val="0"/>
              </a:spcAft>
              <a:buClr>
                <a:srgbClr val="262626"/>
              </a:buClr>
              <a:buSzPts val="2800"/>
              <a:buNone/>
            </a:pPr>
            <a:endParaRPr/>
          </a:p>
        </p:txBody>
      </p:sp>
      <p:sp>
        <p:nvSpPr>
          <p:cNvPr id="343" name="Google Shape;343;p48"/>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II: ORP Training Curriculum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9"/>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ORP Training Curriculum: Section A</a:t>
            </a:r>
            <a:endParaRPr/>
          </a:p>
        </p:txBody>
      </p:sp>
      <p:sp>
        <p:nvSpPr>
          <p:cNvPr id="349" name="Google Shape;349;p49"/>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262626"/>
              </a:buClr>
              <a:buSzPts val="3825"/>
              <a:buNone/>
            </a:pPr>
            <a:r>
              <a:rPr lang="en-US" sz="3825"/>
              <a:t>RECOGNIZING AN OPIOID OVERDOSE</a:t>
            </a:r>
            <a:endParaRPr/>
          </a:p>
        </p:txBody>
      </p:sp>
      <p:sp>
        <p:nvSpPr>
          <p:cNvPr id="350" name="Google Shape;350;p49"/>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What is an Opioid Overdose? </a:t>
            </a:r>
            <a:endParaRPr/>
          </a:p>
        </p:txBody>
      </p:sp>
      <p:sp>
        <p:nvSpPr>
          <p:cNvPr id="356" name="Google Shape;356;p50"/>
          <p:cNvSpPr txBox="1">
            <a:spLocks noGrp="1"/>
          </p:cNvSpPr>
          <p:nvPr>
            <p:ph type="body" idx="1"/>
          </p:nvPr>
        </p:nvSpPr>
        <p:spPr>
          <a:xfrm>
            <a:off x="628650" y="1804725"/>
            <a:ext cx="78867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2800"/>
              <a:buNone/>
            </a:pPr>
            <a:r>
              <a:rPr lang="en-US"/>
              <a:t>Opioid overdose happens when a toxic amount of an opioid—alone or mixed with other opioid(s), drugs and/or substances— overwhelms the body’s ability to handle it. </a:t>
            </a:r>
            <a:endParaRPr/>
          </a:p>
          <a:p>
            <a:pPr marL="0" lvl="0" indent="0" algn="l" rtl="0">
              <a:lnSpc>
                <a:spcPct val="90000"/>
              </a:lnSpc>
              <a:spcBef>
                <a:spcPts val="1000"/>
              </a:spcBef>
              <a:spcAft>
                <a:spcPts val="0"/>
              </a:spcAft>
              <a:buClr>
                <a:srgbClr val="262626"/>
              </a:buClr>
              <a:buSzPts val="2800"/>
              <a:buNone/>
            </a:pPr>
            <a:endParaRPr/>
          </a:p>
          <a:p>
            <a:pPr marL="0" lvl="0" indent="0" algn="l" rtl="0">
              <a:lnSpc>
                <a:spcPct val="90000"/>
              </a:lnSpc>
              <a:spcBef>
                <a:spcPts val="1000"/>
              </a:spcBef>
              <a:spcAft>
                <a:spcPts val="0"/>
              </a:spcAft>
              <a:buClr>
                <a:srgbClr val="262626"/>
              </a:buClr>
              <a:buSzPts val="2000"/>
              <a:buNone/>
            </a:pPr>
            <a:r>
              <a:rPr lang="en-US" sz="2000" i="1"/>
              <a:t>Many opioid-related overdoses result from </a:t>
            </a:r>
            <a:r>
              <a:rPr lang="en-US" sz="2000" b="1" i="1"/>
              <a:t>mixing</a:t>
            </a:r>
            <a:r>
              <a:rPr lang="en-US" sz="2000" i="1"/>
              <a:t> prescription painkillers or heroin with benzodiazepines (benzos), cocaine and/or alcohol. </a:t>
            </a:r>
            <a:endParaRPr/>
          </a:p>
          <a:p>
            <a:pPr marL="228600" lvl="0" indent="-50800" algn="l" rtl="0">
              <a:lnSpc>
                <a:spcPct val="90000"/>
              </a:lnSpc>
              <a:spcBef>
                <a:spcPts val="1000"/>
              </a:spcBef>
              <a:spcAft>
                <a:spcPts val="0"/>
              </a:spcAft>
              <a:buClr>
                <a:srgbClr val="262626"/>
              </a:buClr>
              <a:buSzPts val="2800"/>
              <a:buNone/>
            </a:pPr>
            <a:endParaRPr/>
          </a:p>
        </p:txBody>
      </p:sp>
      <p:sp>
        <p:nvSpPr>
          <p:cNvPr id="357" name="Google Shape;357;p50"/>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What Leads to Overdose Death?</a:t>
            </a:r>
            <a:endParaRPr/>
          </a:p>
        </p:txBody>
      </p:sp>
      <p:sp>
        <p:nvSpPr>
          <p:cNvPr id="363" name="Google Shape;363;p51"/>
          <p:cNvSpPr txBox="1">
            <a:spLocks noGrp="1"/>
          </p:cNvSpPr>
          <p:nvPr>
            <p:ph type="body" idx="1"/>
          </p:nvPr>
        </p:nvSpPr>
        <p:spPr>
          <a:xfrm>
            <a:off x="628649" y="1622854"/>
            <a:ext cx="8259977" cy="45541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62626"/>
              </a:buClr>
              <a:buSzPts val="2800"/>
              <a:buNone/>
            </a:pPr>
            <a:r>
              <a:rPr lang="en-US">
                <a:latin typeface="Calibri"/>
                <a:ea typeface="Calibri"/>
                <a:cs typeface="Calibri"/>
                <a:sym typeface="Calibri"/>
              </a:rPr>
              <a:t>Respiratory failure </a:t>
            </a:r>
            <a:endParaRPr/>
          </a:p>
          <a:p>
            <a:pPr marL="0" lvl="0" indent="0" algn="ctr" rtl="0">
              <a:lnSpc>
                <a:spcPct val="90000"/>
              </a:lnSpc>
              <a:spcBef>
                <a:spcPts val="1200"/>
              </a:spcBef>
              <a:spcAft>
                <a:spcPts val="0"/>
              </a:spcAft>
              <a:buClr>
                <a:srgbClr val="262626"/>
              </a:buClr>
              <a:buSzPts val="2800"/>
              <a:buNone/>
            </a:pPr>
            <a:r>
              <a:rPr lang="en-US">
                <a:latin typeface="Noto Sans Symbols"/>
                <a:ea typeface="Noto Sans Symbols"/>
                <a:cs typeface="Noto Sans Symbols"/>
                <a:sym typeface="Noto Sans Symbols"/>
              </a:rPr>
              <a:t>🡻</a:t>
            </a:r>
            <a:endParaRPr/>
          </a:p>
          <a:p>
            <a:pPr marL="0" lvl="0" indent="0" algn="ctr" rtl="0">
              <a:lnSpc>
                <a:spcPct val="90000"/>
              </a:lnSpc>
              <a:spcBef>
                <a:spcPts val="1200"/>
              </a:spcBef>
              <a:spcAft>
                <a:spcPts val="0"/>
              </a:spcAft>
              <a:buClr>
                <a:srgbClr val="262626"/>
              </a:buClr>
              <a:buSzPts val="2800"/>
              <a:buNone/>
            </a:pPr>
            <a:r>
              <a:rPr lang="en-US">
                <a:latin typeface="Calibri"/>
                <a:ea typeface="Calibri"/>
                <a:cs typeface="Calibri"/>
                <a:sym typeface="Calibri"/>
              </a:rPr>
              <a:t>Lack of oxygen in the blood</a:t>
            </a:r>
            <a:endParaRPr/>
          </a:p>
          <a:p>
            <a:pPr marL="0" lvl="0" indent="0" algn="ctr" rtl="0">
              <a:lnSpc>
                <a:spcPct val="90000"/>
              </a:lnSpc>
              <a:spcBef>
                <a:spcPts val="1200"/>
              </a:spcBef>
              <a:spcAft>
                <a:spcPts val="0"/>
              </a:spcAft>
              <a:buClr>
                <a:srgbClr val="262626"/>
              </a:buClr>
              <a:buSzPts val="2800"/>
              <a:buNone/>
            </a:pPr>
            <a:r>
              <a:rPr lang="en-US">
                <a:latin typeface="Noto Sans Symbols"/>
                <a:ea typeface="Noto Sans Symbols"/>
                <a:cs typeface="Noto Sans Symbols"/>
                <a:sym typeface="Noto Sans Symbols"/>
              </a:rPr>
              <a:t>🡻</a:t>
            </a:r>
            <a:endParaRPr/>
          </a:p>
          <a:p>
            <a:pPr marL="0" lvl="0" indent="0" algn="ctr" rtl="0">
              <a:lnSpc>
                <a:spcPct val="90000"/>
              </a:lnSpc>
              <a:spcBef>
                <a:spcPts val="1200"/>
              </a:spcBef>
              <a:spcAft>
                <a:spcPts val="0"/>
              </a:spcAft>
              <a:buClr>
                <a:srgbClr val="262626"/>
              </a:buClr>
              <a:buSzPts val="2800"/>
              <a:buNone/>
            </a:pPr>
            <a:r>
              <a:rPr lang="en-US">
                <a:latin typeface="Calibri"/>
                <a:ea typeface="Calibri"/>
                <a:cs typeface="Calibri"/>
                <a:sym typeface="Calibri"/>
              </a:rPr>
              <a:t>Vital organs like heart and brain start to fail </a:t>
            </a:r>
            <a:endParaRPr/>
          </a:p>
          <a:p>
            <a:pPr marL="0" lvl="0" indent="0" algn="ctr" rtl="0">
              <a:lnSpc>
                <a:spcPct val="90000"/>
              </a:lnSpc>
              <a:spcBef>
                <a:spcPts val="2200"/>
              </a:spcBef>
              <a:spcAft>
                <a:spcPts val="0"/>
              </a:spcAft>
              <a:buClr>
                <a:srgbClr val="262626"/>
              </a:buClr>
              <a:buSzPts val="2800"/>
              <a:buNone/>
            </a:pPr>
            <a:r>
              <a:rPr lang="en-US">
                <a:latin typeface="Noto Sans Symbols"/>
                <a:ea typeface="Noto Sans Symbols"/>
                <a:cs typeface="Noto Sans Symbols"/>
                <a:sym typeface="Noto Sans Symbols"/>
              </a:rPr>
              <a:t>🡻</a:t>
            </a:r>
            <a:endParaRPr/>
          </a:p>
          <a:p>
            <a:pPr marL="0" lvl="0" indent="0" algn="ctr" rtl="0">
              <a:lnSpc>
                <a:spcPct val="90000"/>
              </a:lnSpc>
              <a:spcBef>
                <a:spcPts val="1000"/>
              </a:spcBef>
              <a:spcAft>
                <a:spcPts val="0"/>
              </a:spcAft>
              <a:buClr>
                <a:srgbClr val="262626"/>
              </a:buClr>
              <a:buSzPts val="2800"/>
              <a:buNone/>
            </a:pPr>
            <a:r>
              <a:rPr lang="en-US">
                <a:latin typeface="Calibri"/>
                <a:ea typeface="Calibri"/>
                <a:cs typeface="Calibri"/>
                <a:sym typeface="Calibri"/>
              </a:rPr>
              <a:t>Unconsciousness, coma, death</a:t>
            </a:r>
            <a:endParaRPr/>
          </a:p>
          <a:p>
            <a:pPr marL="228600" lvl="0" indent="-50800" algn="l" rtl="0">
              <a:lnSpc>
                <a:spcPct val="90000"/>
              </a:lnSpc>
              <a:spcBef>
                <a:spcPts val="1000"/>
              </a:spcBef>
              <a:spcAft>
                <a:spcPts val="0"/>
              </a:spcAft>
              <a:buClr>
                <a:srgbClr val="262626"/>
              </a:buClr>
              <a:buSzPts val="2800"/>
              <a:buNone/>
            </a:pPr>
            <a:endParaRPr/>
          </a:p>
        </p:txBody>
      </p:sp>
      <p:sp>
        <p:nvSpPr>
          <p:cNvPr id="364" name="Google Shape;364;p5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37</a:t>
            </a:fld>
            <a:endParaRPr/>
          </a:p>
        </p:txBody>
      </p:sp>
      <p:pic>
        <p:nvPicPr>
          <p:cNvPr id="365" name="Google Shape;365;p51"/>
          <p:cNvPicPr preferRelativeResize="0"/>
          <p:nvPr/>
        </p:nvPicPr>
        <p:blipFill rotWithShape="1">
          <a:blip r:embed="rId3">
            <a:alphaModFix/>
          </a:blip>
          <a:srcRect/>
          <a:stretch/>
        </p:blipFill>
        <p:spPr>
          <a:xfrm>
            <a:off x="7047474" y="1690689"/>
            <a:ext cx="1892089" cy="1515762"/>
          </a:xfrm>
          <a:prstGeom prst="rect">
            <a:avLst/>
          </a:prstGeom>
          <a:noFill/>
          <a:ln>
            <a:noFill/>
          </a:ln>
        </p:spPr>
      </p:pic>
      <p:pic>
        <p:nvPicPr>
          <p:cNvPr id="366" name="Google Shape;366;p51"/>
          <p:cNvPicPr preferRelativeResize="0"/>
          <p:nvPr/>
        </p:nvPicPr>
        <p:blipFill rotWithShape="1">
          <a:blip r:embed="rId4">
            <a:alphaModFix/>
          </a:blip>
          <a:srcRect/>
          <a:stretch/>
        </p:blipFill>
        <p:spPr>
          <a:xfrm>
            <a:off x="442011" y="4499823"/>
            <a:ext cx="1914310" cy="1438781"/>
          </a:xfrm>
          <a:prstGeom prst="rect">
            <a:avLst/>
          </a:prstGeom>
          <a:noFill/>
          <a:ln>
            <a:noFill/>
          </a:ln>
        </p:spPr>
      </p:pic>
      <p:sp>
        <p:nvSpPr>
          <p:cNvPr id="367" name="Google Shape;367;p51"/>
          <p:cNvSpPr txBox="1"/>
          <p:nvPr/>
        </p:nvSpPr>
        <p:spPr>
          <a:xfrm>
            <a:off x="442011" y="32247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800"/>
              <a:buFont typeface="Calibri"/>
              <a:buNone/>
            </a:pPr>
            <a:r>
              <a:rPr lang="en-US" sz="3800"/>
              <a:t>Signs &amp; Symptoms of Opioid Overdose</a:t>
            </a:r>
            <a:endParaRPr/>
          </a:p>
        </p:txBody>
      </p:sp>
      <p:sp>
        <p:nvSpPr>
          <p:cNvPr id="373" name="Google Shape;373;p5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latin typeface="Calibri"/>
                <a:ea typeface="Calibri"/>
                <a:cs typeface="Calibri"/>
                <a:sym typeface="Calibri"/>
              </a:rPr>
              <a:t>Slow, shallow, or no breathing</a:t>
            </a:r>
            <a:endParaRPr/>
          </a:p>
          <a:p>
            <a:pPr marL="228600" lvl="0" indent="-228600" algn="l" rtl="0">
              <a:lnSpc>
                <a:spcPct val="90000"/>
              </a:lnSpc>
              <a:spcBef>
                <a:spcPts val="600"/>
              </a:spcBef>
              <a:spcAft>
                <a:spcPts val="0"/>
              </a:spcAft>
              <a:buClr>
                <a:srgbClr val="262626"/>
              </a:buClr>
              <a:buSzPts val="2800"/>
              <a:buChar char="•"/>
            </a:pPr>
            <a:r>
              <a:rPr lang="en-US">
                <a:latin typeface="Calibri"/>
                <a:ea typeface="Calibri"/>
                <a:cs typeface="Calibri"/>
                <a:sym typeface="Calibri"/>
              </a:rPr>
              <a:t>Unresponsive</a:t>
            </a:r>
            <a:endParaRPr/>
          </a:p>
          <a:p>
            <a:pPr marL="228600" lvl="0" indent="-228600" algn="l" rtl="0">
              <a:lnSpc>
                <a:spcPct val="90000"/>
              </a:lnSpc>
              <a:spcBef>
                <a:spcPts val="600"/>
              </a:spcBef>
              <a:spcAft>
                <a:spcPts val="0"/>
              </a:spcAft>
              <a:buClr>
                <a:srgbClr val="262626"/>
              </a:buClr>
              <a:buSzPts val="2800"/>
              <a:buChar char="•"/>
            </a:pPr>
            <a:r>
              <a:rPr lang="en-US">
                <a:latin typeface="Calibri"/>
                <a:ea typeface="Calibri"/>
                <a:cs typeface="Calibri"/>
                <a:sym typeface="Calibri"/>
              </a:rPr>
              <a:t>Unconscious</a:t>
            </a:r>
            <a:endParaRPr/>
          </a:p>
          <a:p>
            <a:pPr marL="228600" lvl="0" indent="-228600" algn="l" rtl="0">
              <a:lnSpc>
                <a:spcPct val="90000"/>
              </a:lnSpc>
              <a:spcBef>
                <a:spcPts val="600"/>
              </a:spcBef>
              <a:spcAft>
                <a:spcPts val="0"/>
              </a:spcAft>
              <a:buClr>
                <a:srgbClr val="262626"/>
              </a:buClr>
              <a:buSzPts val="2800"/>
              <a:buChar char="•"/>
            </a:pPr>
            <a:r>
              <a:rPr lang="en-US">
                <a:latin typeface="Calibri"/>
                <a:ea typeface="Calibri"/>
                <a:cs typeface="Calibri"/>
                <a:sym typeface="Calibri"/>
              </a:rPr>
              <a:t>Loud snoring or gurgling noises </a:t>
            </a:r>
            <a:endParaRPr/>
          </a:p>
          <a:p>
            <a:pPr marL="228600" lvl="0" indent="-228600" algn="l" rtl="0">
              <a:lnSpc>
                <a:spcPct val="90000"/>
              </a:lnSpc>
              <a:spcBef>
                <a:spcPts val="600"/>
              </a:spcBef>
              <a:spcAft>
                <a:spcPts val="0"/>
              </a:spcAft>
              <a:buClr>
                <a:srgbClr val="262626"/>
              </a:buClr>
              <a:buSzPts val="2800"/>
              <a:buChar char="•"/>
            </a:pPr>
            <a:r>
              <a:rPr lang="en-US">
                <a:latin typeface="Calibri"/>
                <a:ea typeface="Calibri"/>
                <a:cs typeface="Calibri"/>
                <a:sym typeface="Calibri"/>
              </a:rPr>
              <a:t>Limp body</a:t>
            </a:r>
            <a:endParaRPr/>
          </a:p>
          <a:p>
            <a:pPr marL="228600" lvl="0" indent="-228600" algn="l" rtl="0">
              <a:lnSpc>
                <a:spcPct val="90000"/>
              </a:lnSpc>
              <a:spcBef>
                <a:spcPts val="600"/>
              </a:spcBef>
              <a:spcAft>
                <a:spcPts val="0"/>
              </a:spcAft>
              <a:buClr>
                <a:srgbClr val="262626"/>
              </a:buClr>
              <a:buSzPts val="2800"/>
              <a:buChar char="•"/>
            </a:pPr>
            <a:r>
              <a:rPr lang="en-US">
                <a:latin typeface="Calibri"/>
                <a:ea typeface="Calibri"/>
                <a:cs typeface="Calibri"/>
                <a:sym typeface="Calibri"/>
              </a:rPr>
              <a:t>Lips/fingertips turn blue or gray</a:t>
            </a:r>
            <a:endParaRPr/>
          </a:p>
          <a:p>
            <a:pPr marL="228600" lvl="0" indent="-228600" algn="l" rtl="0">
              <a:lnSpc>
                <a:spcPct val="90000"/>
              </a:lnSpc>
              <a:spcBef>
                <a:spcPts val="600"/>
              </a:spcBef>
              <a:spcAft>
                <a:spcPts val="0"/>
              </a:spcAft>
              <a:buClr>
                <a:srgbClr val="262626"/>
              </a:buClr>
              <a:buSzPts val="2800"/>
              <a:buChar char="•"/>
            </a:pPr>
            <a:r>
              <a:rPr lang="en-US">
                <a:latin typeface="Calibri"/>
                <a:ea typeface="Calibri"/>
                <a:cs typeface="Calibri"/>
                <a:sym typeface="Calibri"/>
              </a:rPr>
              <a:t>Skin pale/gray, clammy </a:t>
            </a:r>
            <a:endParaRPr/>
          </a:p>
          <a:p>
            <a:pPr marL="228600" lvl="0" indent="-228600" algn="l" rtl="0">
              <a:lnSpc>
                <a:spcPct val="90000"/>
              </a:lnSpc>
              <a:spcBef>
                <a:spcPts val="600"/>
              </a:spcBef>
              <a:spcAft>
                <a:spcPts val="0"/>
              </a:spcAft>
              <a:buClr>
                <a:srgbClr val="262626"/>
              </a:buClr>
              <a:buSzPts val="2800"/>
              <a:buChar char="•"/>
            </a:pPr>
            <a:r>
              <a:rPr lang="en-US">
                <a:latin typeface="Calibri"/>
                <a:ea typeface="Calibri"/>
                <a:cs typeface="Calibri"/>
                <a:sym typeface="Calibri"/>
              </a:rPr>
              <a:t>Pulse slow or erratic</a:t>
            </a:r>
            <a:endParaRPr/>
          </a:p>
          <a:p>
            <a:pPr marL="228600" lvl="0" indent="-50800" algn="l" rtl="0">
              <a:lnSpc>
                <a:spcPct val="90000"/>
              </a:lnSpc>
              <a:spcBef>
                <a:spcPts val="1600"/>
              </a:spcBef>
              <a:spcAft>
                <a:spcPts val="0"/>
              </a:spcAft>
              <a:buClr>
                <a:srgbClr val="262626"/>
              </a:buClr>
              <a:buSzPts val="2800"/>
              <a:buNone/>
            </a:pPr>
            <a:endParaRPr/>
          </a:p>
        </p:txBody>
      </p:sp>
      <p:sp>
        <p:nvSpPr>
          <p:cNvPr id="374" name="Google Shape;374;p5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38</a:t>
            </a:fld>
            <a:endParaRPr/>
          </a:p>
        </p:txBody>
      </p:sp>
      <p:sp>
        <p:nvSpPr>
          <p:cNvPr id="375" name="Google Shape;375;p52"/>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3"/>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ORP Training Curriculum: Section B</a:t>
            </a:r>
            <a:endParaRPr/>
          </a:p>
        </p:txBody>
      </p:sp>
      <p:sp>
        <p:nvSpPr>
          <p:cNvPr id="381" name="Google Shape;381;p53"/>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262626"/>
              </a:buClr>
              <a:buSzPts val="3825"/>
              <a:buNone/>
            </a:pPr>
            <a:r>
              <a:rPr lang="en-US" sz="3825"/>
              <a:t>RESPONDING TO AN OPIOID OVERDOSE</a:t>
            </a:r>
            <a:endParaRPr/>
          </a:p>
        </p:txBody>
      </p:sp>
      <p:sp>
        <p:nvSpPr>
          <p:cNvPr id="382" name="Google Shape;382;p53"/>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Learning Objectives</a:t>
            </a:r>
            <a:endParaRPr/>
          </a:p>
        </p:txBody>
      </p:sp>
      <p:sp>
        <p:nvSpPr>
          <p:cNvPr id="119" name="Google Shape;119;p18"/>
          <p:cNvSpPr txBox="1">
            <a:spLocks noGrp="1"/>
          </p:cNvSpPr>
          <p:nvPr>
            <p:ph type="body" idx="1"/>
          </p:nvPr>
        </p:nvSpPr>
        <p:spPr>
          <a:xfrm>
            <a:off x="628649" y="1825625"/>
            <a:ext cx="7989257" cy="389877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2800"/>
              <a:buNone/>
            </a:pPr>
            <a:r>
              <a:rPr lang="en-US">
                <a:solidFill>
                  <a:schemeClr val="dk1"/>
                </a:solidFill>
                <a:latin typeface="Calibri"/>
                <a:ea typeface="Calibri"/>
                <a:cs typeface="Calibri"/>
                <a:sym typeface="Calibri"/>
              </a:rPr>
              <a:t>Participants will:</a:t>
            </a:r>
            <a:endParaRPr/>
          </a:p>
          <a:p>
            <a:pPr marL="228600" lvl="0" indent="-228600" algn="l" rtl="0">
              <a:lnSpc>
                <a:spcPct val="100000"/>
              </a:lnSpc>
              <a:spcBef>
                <a:spcPts val="0"/>
              </a:spcBef>
              <a:spcAft>
                <a:spcPts val="0"/>
              </a:spcAft>
              <a:buClr>
                <a:srgbClr val="595959"/>
              </a:buClr>
              <a:buSzPts val="2800"/>
              <a:buChar char="•"/>
            </a:pPr>
            <a:r>
              <a:rPr lang="en-US">
                <a:solidFill>
                  <a:schemeClr val="dk1"/>
                </a:solidFill>
                <a:latin typeface="Calibri"/>
                <a:ea typeface="Calibri"/>
                <a:cs typeface="Calibri"/>
                <a:sym typeface="Calibri"/>
              </a:rPr>
              <a:t>Identify 8 signs and symptoms of opioid overdose</a:t>
            </a:r>
            <a:endParaRPr/>
          </a:p>
          <a:p>
            <a:pPr marL="228600" lvl="0" indent="-228600" algn="l" rtl="0">
              <a:lnSpc>
                <a:spcPct val="100000"/>
              </a:lnSpc>
              <a:spcBef>
                <a:spcPts val="0"/>
              </a:spcBef>
              <a:spcAft>
                <a:spcPts val="0"/>
              </a:spcAft>
              <a:buClr>
                <a:srgbClr val="595959"/>
              </a:buClr>
              <a:buSzPts val="2800"/>
              <a:buChar char="•"/>
            </a:pPr>
            <a:r>
              <a:rPr lang="en-US">
                <a:solidFill>
                  <a:schemeClr val="dk1"/>
                </a:solidFill>
                <a:latin typeface="Calibri"/>
                <a:ea typeface="Calibri"/>
                <a:cs typeface="Calibri"/>
                <a:sym typeface="Calibri"/>
              </a:rPr>
              <a:t>List 5 key steps to respond to an opioid overdose</a:t>
            </a:r>
            <a:endParaRPr/>
          </a:p>
          <a:p>
            <a:pPr marL="228600" lvl="0" indent="-228600" algn="l" rtl="0">
              <a:lnSpc>
                <a:spcPct val="100000"/>
              </a:lnSpc>
              <a:spcBef>
                <a:spcPts val="0"/>
              </a:spcBef>
              <a:spcAft>
                <a:spcPts val="0"/>
              </a:spcAft>
              <a:buClr>
                <a:srgbClr val="595959"/>
              </a:buClr>
              <a:buSzPts val="2800"/>
              <a:buChar char="•"/>
            </a:pPr>
            <a:r>
              <a:rPr lang="en-US">
                <a:solidFill>
                  <a:schemeClr val="dk1"/>
                </a:solidFill>
                <a:latin typeface="Calibri"/>
                <a:ea typeface="Calibri"/>
                <a:cs typeface="Calibri"/>
                <a:sym typeface="Calibri"/>
              </a:rPr>
              <a:t>Identify 3 ways to prevent opioid overdoses</a:t>
            </a:r>
            <a:endParaRPr/>
          </a:p>
          <a:p>
            <a:pPr marL="228600" lvl="0" indent="-228600" algn="l" rtl="0">
              <a:lnSpc>
                <a:spcPct val="100000"/>
              </a:lnSpc>
              <a:spcBef>
                <a:spcPts val="0"/>
              </a:spcBef>
              <a:spcAft>
                <a:spcPts val="0"/>
              </a:spcAft>
              <a:buClr>
                <a:srgbClr val="595959"/>
              </a:buClr>
              <a:buSzPts val="2800"/>
              <a:buChar char="•"/>
            </a:pPr>
            <a:r>
              <a:rPr lang="en-US">
                <a:solidFill>
                  <a:schemeClr val="dk1"/>
                </a:solidFill>
                <a:latin typeface="Calibri"/>
                <a:ea typeface="Calibri"/>
                <a:cs typeface="Calibri"/>
                <a:sym typeface="Calibri"/>
              </a:rPr>
              <a:t>Learn how </a:t>
            </a:r>
            <a:r>
              <a:rPr lang="en-US" sz="2800">
                <a:solidFill>
                  <a:schemeClr val="dk1"/>
                </a:solidFill>
                <a:latin typeface="Calibri"/>
                <a:ea typeface="Calibri"/>
                <a:cs typeface="Calibri"/>
                <a:sym typeface="Calibri"/>
              </a:rPr>
              <a:t>to conduct a brief training</a:t>
            </a:r>
            <a:endParaRPr/>
          </a:p>
          <a:p>
            <a:pPr marL="228600" lvl="0" indent="-228600" algn="l" rtl="0">
              <a:lnSpc>
                <a:spcPct val="100000"/>
              </a:lnSpc>
              <a:spcBef>
                <a:spcPts val="0"/>
              </a:spcBef>
              <a:spcAft>
                <a:spcPts val="0"/>
              </a:spcAft>
              <a:buClr>
                <a:srgbClr val="595959"/>
              </a:buClr>
              <a:buSzPts val="2800"/>
              <a:buChar char="•"/>
            </a:pPr>
            <a:r>
              <a:rPr lang="en-US">
                <a:solidFill>
                  <a:schemeClr val="dk1"/>
                </a:solidFill>
                <a:latin typeface="Calibri"/>
                <a:ea typeface="Calibri"/>
                <a:cs typeface="Calibri"/>
                <a:sym typeface="Calibri"/>
              </a:rPr>
              <a:t>Identify 3 ways to tailor overdose response trainings to different audiences</a:t>
            </a:r>
            <a:endParaRPr/>
          </a:p>
          <a:p>
            <a:pPr marL="0" lvl="0" indent="0" algn="l" rtl="0">
              <a:lnSpc>
                <a:spcPct val="100000"/>
              </a:lnSpc>
              <a:spcBef>
                <a:spcPts val="0"/>
              </a:spcBef>
              <a:spcAft>
                <a:spcPts val="0"/>
              </a:spcAft>
              <a:buClr>
                <a:srgbClr val="595959"/>
              </a:buClr>
              <a:buSzPts val="2000"/>
              <a:buNone/>
            </a:pPr>
            <a:endParaRPr sz="2000">
              <a:solidFill>
                <a:srgbClr val="595959"/>
              </a:solidFill>
              <a:latin typeface="Calibri"/>
              <a:ea typeface="Calibri"/>
              <a:cs typeface="Calibri"/>
              <a:sym typeface="Calibri"/>
            </a:endParaRPr>
          </a:p>
        </p:txBody>
      </p:sp>
      <p:sp>
        <p:nvSpPr>
          <p:cNvPr id="120" name="Google Shape;120;p1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600"/>
              <a:buFont typeface="Calibri"/>
              <a:buNone/>
            </a:pPr>
            <a:fld id="{00000000-1234-1234-1234-123412341234}" type="slidenum">
              <a:rPr lang="en-US" sz="1600" b="0" i="0" u="none" strike="noStrike" cap="none">
                <a:solidFill>
                  <a:srgbClr val="888888"/>
                </a:solidFill>
                <a:latin typeface="Calibri"/>
                <a:ea typeface="Calibri"/>
                <a:cs typeface="Calibri"/>
                <a:sym typeface="Calibri"/>
              </a:rPr>
              <a:t>4</a:t>
            </a:fld>
            <a:endParaRPr sz="1600" b="0" i="0" u="none" strike="noStrike" cap="none">
              <a:solidFill>
                <a:srgbClr val="888888"/>
              </a:solidFill>
              <a:latin typeface="Calibri"/>
              <a:ea typeface="Calibri"/>
              <a:cs typeface="Calibri"/>
              <a:sym typeface="Calibri"/>
            </a:endParaRPr>
          </a:p>
        </p:txBody>
      </p:sp>
      <p:sp>
        <p:nvSpPr>
          <p:cNvPr id="121" name="Google Shape;121;p18"/>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What is Naloxone?</a:t>
            </a:r>
            <a:endParaRPr/>
          </a:p>
        </p:txBody>
      </p:sp>
      <p:sp>
        <p:nvSpPr>
          <p:cNvPr id="388" name="Google Shape;388;p54"/>
          <p:cNvSpPr txBox="1">
            <a:spLocks noGrp="1"/>
          </p:cNvSpPr>
          <p:nvPr>
            <p:ph type="body" idx="1"/>
          </p:nvPr>
        </p:nvSpPr>
        <p:spPr>
          <a:xfrm>
            <a:off x="628650" y="1428582"/>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247"/>
              <a:buChar char="•"/>
            </a:pPr>
            <a:r>
              <a:rPr lang="en-US" sz="2247"/>
              <a:t>Naloxone is a medicine that reverses opioid overdose by restoring breathing.</a:t>
            </a:r>
            <a:endParaRPr/>
          </a:p>
          <a:p>
            <a:pPr marL="228600" lvl="0" indent="-228600" algn="l" rtl="0">
              <a:lnSpc>
                <a:spcPct val="70000"/>
              </a:lnSpc>
              <a:spcBef>
                <a:spcPts val="1000"/>
              </a:spcBef>
              <a:spcAft>
                <a:spcPts val="0"/>
              </a:spcAft>
              <a:buClr>
                <a:srgbClr val="262626"/>
              </a:buClr>
              <a:buSzPts val="2247"/>
              <a:buChar char="•"/>
            </a:pPr>
            <a:r>
              <a:rPr lang="en-US" sz="2247"/>
              <a:t>Wears off in 30 minutes to 2 hours</a:t>
            </a:r>
            <a:endParaRPr/>
          </a:p>
          <a:p>
            <a:pPr marL="228600" lvl="0" indent="-228600" algn="l" rtl="0">
              <a:lnSpc>
                <a:spcPct val="70000"/>
              </a:lnSpc>
              <a:spcBef>
                <a:spcPts val="1000"/>
              </a:spcBef>
              <a:spcAft>
                <a:spcPts val="0"/>
              </a:spcAft>
              <a:buClr>
                <a:srgbClr val="262626"/>
              </a:buClr>
              <a:buSzPts val="2247"/>
              <a:buChar char="•"/>
            </a:pPr>
            <a:r>
              <a:rPr lang="en-US" sz="2247"/>
              <a:t>Safe for children and pregnant women</a:t>
            </a:r>
            <a:endParaRPr/>
          </a:p>
          <a:p>
            <a:pPr marL="228600" lvl="0" indent="-228600" algn="l" rtl="0">
              <a:lnSpc>
                <a:spcPct val="70000"/>
              </a:lnSpc>
              <a:spcBef>
                <a:spcPts val="1000"/>
              </a:spcBef>
              <a:spcAft>
                <a:spcPts val="0"/>
              </a:spcAft>
              <a:buClr>
                <a:srgbClr val="262626"/>
              </a:buClr>
              <a:buSzPts val="2247"/>
              <a:buChar char="•"/>
            </a:pPr>
            <a:r>
              <a:rPr lang="en-US" sz="2247"/>
              <a:t>Delivery: intramuscular, intranasal or intravenous</a:t>
            </a:r>
            <a:endParaRPr/>
          </a:p>
          <a:p>
            <a:pPr marL="685800" lvl="1" indent="-228600" algn="l" rtl="0">
              <a:lnSpc>
                <a:spcPct val="70000"/>
              </a:lnSpc>
              <a:spcBef>
                <a:spcPts val="500"/>
              </a:spcBef>
              <a:spcAft>
                <a:spcPts val="0"/>
              </a:spcAft>
              <a:buClr>
                <a:srgbClr val="262626"/>
              </a:buClr>
              <a:buSzPts val="2247"/>
              <a:buChar char="•"/>
            </a:pPr>
            <a:r>
              <a:rPr lang="en-US" sz="2247"/>
              <a:t>Intramuscular: in the muscle</a:t>
            </a:r>
            <a:endParaRPr/>
          </a:p>
          <a:p>
            <a:pPr marL="685800" lvl="1" indent="-228600" algn="l" rtl="0">
              <a:lnSpc>
                <a:spcPct val="70000"/>
              </a:lnSpc>
              <a:spcBef>
                <a:spcPts val="500"/>
              </a:spcBef>
              <a:spcAft>
                <a:spcPts val="0"/>
              </a:spcAft>
              <a:buClr>
                <a:srgbClr val="262626"/>
              </a:buClr>
              <a:buSzPts val="2247"/>
              <a:buChar char="•"/>
            </a:pPr>
            <a:r>
              <a:rPr lang="en-US" sz="2247"/>
              <a:t>Intranasal: in the nose</a:t>
            </a:r>
            <a:endParaRPr/>
          </a:p>
          <a:p>
            <a:pPr marL="685800" lvl="1" indent="-228600" algn="l" rtl="0">
              <a:lnSpc>
                <a:spcPct val="70000"/>
              </a:lnSpc>
              <a:spcBef>
                <a:spcPts val="500"/>
              </a:spcBef>
              <a:spcAft>
                <a:spcPts val="0"/>
              </a:spcAft>
              <a:buClr>
                <a:srgbClr val="262626"/>
              </a:buClr>
              <a:buSzPts val="2247"/>
              <a:buChar char="•"/>
            </a:pPr>
            <a:r>
              <a:rPr lang="en-US" sz="2247"/>
              <a:t>Intravenous: in the vein</a:t>
            </a:r>
            <a:endParaRPr/>
          </a:p>
          <a:p>
            <a:pPr marL="228600" lvl="0" indent="-228600" algn="l" rtl="0">
              <a:lnSpc>
                <a:spcPct val="70000"/>
              </a:lnSpc>
              <a:spcBef>
                <a:spcPts val="1000"/>
              </a:spcBef>
              <a:spcAft>
                <a:spcPts val="0"/>
              </a:spcAft>
              <a:buClr>
                <a:srgbClr val="262626"/>
              </a:buClr>
              <a:buSzPts val="2247"/>
              <a:buChar char="•"/>
            </a:pPr>
            <a:r>
              <a:rPr lang="en-US" sz="2247"/>
              <a:t>No potential for misuse </a:t>
            </a:r>
            <a:endParaRPr/>
          </a:p>
          <a:p>
            <a:pPr marL="228600" lvl="0" indent="-228600" algn="l" rtl="0">
              <a:lnSpc>
                <a:spcPct val="70000"/>
              </a:lnSpc>
              <a:spcBef>
                <a:spcPts val="1000"/>
              </a:spcBef>
              <a:spcAft>
                <a:spcPts val="0"/>
              </a:spcAft>
              <a:buClr>
                <a:srgbClr val="262626"/>
              </a:buClr>
              <a:buSzPts val="2247"/>
              <a:buChar char="•"/>
            </a:pPr>
            <a:r>
              <a:rPr lang="en-US" sz="2247"/>
              <a:t>No effect on someone who hasn’t taken opioids</a:t>
            </a:r>
            <a:endParaRPr/>
          </a:p>
          <a:p>
            <a:pPr marL="228600" lvl="0" indent="-228600" algn="l" rtl="0">
              <a:lnSpc>
                <a:spcPct val="70000"/>
              </a:lnSpc>
              <a:spcBef>
                <a:spcPts val="1000"/>
              </a:spcBef>
              <a:spcAft>
                <a:spcPts val="0"/>
              </a:spcAft>
              <a:buClr>
                <a:srgbClr val="262626"/>
              </a:buClr>
              <a:buSzPts val="2247"/>
              <a:buChar char="•"/>
            </a:pPr>
            <a:r>
              <a:rPr lang="en-US" sz="2247"/>
              <a:t>Side effects are minimal and rare</a:t>
            </a:r>
            <a:endParaRPr/>
          </a:p>
          <a:p>
            <a:pPr marL="228600" lvl="0" indent="-228600" algn="l" rtl="0">
              <a:lnSpc>
                <a:spcPct val="70000"/>
              </a:lnSpc>
              <a:spcBef>
                <a:spcPts val="1000"/>
              </a:spcBef>
              <a:spcAft>
                <a:spcPts val="0"/>
              </a:spcAft>
              <a:buClr>
                <a:srgbClr val="262626"/>
              </a:buClr>
              <a:buSzPts val="2247"/>
              <a:buChar char="•"/>
            </a:pPr>
            <a:r>
              <a:rPr lang="en-US" sz="2247"/>
              <a:t>Naloxone is only effective in reversing overdoses involving opioids</a:t>
            </a:r>
            <a:endParaRPr/>
          </a:p>
          <a:p>
            <a:pPr marL="0" lvl="0" indent="0" algn="l" rtl="0">
              <a:lnSpc>
                <a:spcPct val="70000"/>
              </a:lnSpc>
              <a:spcBef>
                <a:spcPts val="1000"/>
              </a:spcBef>
              <a:spcAft>
                <a:spcPts val="0"/>
              </a:spcAft>
              <a:buClr>
                <a:srgbClr val="262626"/>
              </a:buClr>
              <a:buSzPts val="2170"/>
              <a:buNone/>
            </a:pPr>
            <a:endParaRPr sz="2170"/>
          </a:p>
        </p:txBody>
      </p:sp>
      <p:sp>
        <p:nvSpPr>
          <p:cNvPr id="389" name="Google Shape;389;p54"/>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40</a:t>
            </a:fld>
            <a:endParaRPr/>
          </a:p>
        </p:txBody>
      </p:sp>
      <p:sp>
        <p:nvSpPr>
          <p:cNvPr id="390" name="Google Shape;390;p54"/>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Simulation of an Overdose </a:t>
            </a:r>
            <a:endParaRPr/>
          </a:p>
        </p:txBody>
      </p:sp>
      <p:pic>
        <p:nvPicPr>
          <p:cNvPr id="396" name="Google Shape;396;p55"/>
          <p:cNvPicPr preferRelativeResize="0">
            <a:picLocks noGrp="1"/>
          </p:cNvPicPr>
          <p:nvPr>
            <p:ph type="body" idx="1"/>
          </p:nvPr>
        </p:nvPicPr>
        <p:blipFill rotWithShape="1">
          <a:blip r:embed="rId3">
            <a:alphaModFix/>
          </a:blip>
          <a:srcRect/>
          <a:stretch/>
        </p:blipFill>
        <p:spPr>
          <a:xfrm>
            <a:off x="739208" y="1599466"/>
            <a:ext cx="7886700" cy="4034001"/>
          </a:xfrm>
          <a:prstGeom prst="rect">
            <a:avLst/>
          </a:prstGeom>
          <a:noFill/>
          <a:ln>
            <a:noFill/>
          </a:ln>
        </p:spPr>
      </p:pic>
      <p:sp>
        <p:nvSpPr>
          <p:cNvPr id="397" name="Google Shape;397;p55"/>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41</a:t>
            </a:fld>
            <a:endParaRPr/>
          </a:p>
        </p:txBody>
      </p:sp>
      <p:sp>
        <p:nvSpPr>
          <p:cNvPr id="398" name="Google Shape;398;p55"/>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800"/>
              <a:buFont typeface="Calibri"/>
              <a:buNone/>
            </a:pPr>
            <a:r>
              <a:rPr lang="en-US" sz="3800"/>
              <a:t>Naloxone Reversing an Overdose</a:t>
            </a:r>
            <a:endParaRPr/>
          </a:p>
        </p:txBody>
      </p:sp>
      <p:pic>
        <p:nvPicPr>
          <p:cNvPr id="404" name="Google Shape;404;p56"/>
          <p:cNvPicPr preferRelativeResize="0">
            <a:picLocks noGrp="1"/>
          </p:cNvPicPr>
          <p:nvPr>
            <p:ph type="body" idx="1"/>
          </p:nvPr>
        </p:nvPicPr>
        <p:blipFill rotWithShape="1">
          <a:blip r:embed="rId3">
            <a:alphaModFix/>
          </a:blip>
          <a:srcRect/>
          <a:stretch/>
        </p:blipFill>
        <p:spPr>
          <a:xfrm>
            <a:off x="827336" y="1690689"/>
            <a:ext cx="7886700" cy="3890701"/>
          </a:xfrm>
          <a:prstGeom prst="rect">
            <a:avLst/>
          </a:prstGeom>
          <a:noFill/>
          <a:ln>
            <a:noFill/>
          </a:ln>
        </p:spPr>
      </p:pic>
      <p:sp>
        <p:nvSpPr>
          <p:cNvPr id="405" name="Google Shape;405;p5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42</a:t>
            </a:fld>
            <a:endParaRPr/>
          </a:p>
        </p:txBody>
      </p:sp>
      <p:sp>
        <p:nvSpPr>
          <p:cNvPr id="406" name="Google Shape;406;p56"/>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7"/>
          <p:cNvSpPr txBox="1">
            <a:spLocks noGrp="1"/>
          </p:cNvSpPr>
          <p:nvPr>
            <p:ph type="title"/>
          </p:nvPr>
        </p:nvSpPr>
        <p:spPr>
          <a:xfrm>
            <a:off x="702790" y="436351"/>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Responding to an Opioid Overdose</a:t>
            </a:r>
            <a:endParaRPr/>
          </a:p>
        </p:txBody>
      </p:sp>
      <p:sp>
        <p:nvSpPr>
          <p:cNvPr id="412" name="Google Shape;412;p5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262626"/>
              </a:buClr>
              <a:buSzPts val="2800"/>
              <a:buFont typeface="Calibri"/>
              <a:buAutoNum type="arabicPeriod"/>
            </a:pPr>
            <a:r>
              <a:rPr lang="en-US"/>
              <a:t>Rouse &amp; stimulate</a:t>
            </a:r>
            <a:endParaRPr/>
          </a:p>
          <a:p>
            <a:pPr marL="514350" lvl="0" indent="-514350" algn="l" rtl="0">
              <a:lnSpc>
                <a:spcPct val="90000"/>
              </a:lnSpc>
              <a:spcBef>
                <a:spcPts val="1000"/>
              </a:spcBef>
              <a:spcAft>
                <a:spcPts val="0"/>
              </a:spcAft>
              <a:buClr>
                <a:srgbClr val="262626"/>
              </a:buClr>
              <a:buSzPts val="2800"/>
              <a:buFont typeface="Calibri"/>
              <a:buAutoNum type="arabicPeriod"/>
            </a:pPr>
            <a:r>
              <a:rPr lang="en-US"/>
              <a:t>Call 911</a:t>
            </a:r>
            <a:endParaRPr/>
          </a:p>
          <a:p>
            <a:pPr marL="514350" lvl="0" indent="-514350" algn="l" rtl="0">
              <a:lnSpc>
                <a:spcPct val="90000"/>
              </a:lnSpc>
              <a:spcBef>
                <a:spcPts val="1000"/>
              </a:spcBef>
              <a:spcAft>
                <a:spcPts val="0"/>
              </a:spcAft>
              <a:buClr>
                <a:srgbClr val="262626"/>
              </a:buClr>
              <a:buSzPts val="2800"/>
              <a:buFont typeface="Calibri"/>
              <a:buAutoNum type="arabicPeriod"/>
            </a:pPr>
            <a:r>
              <a:rPr lang="en-US"/>
              <a:t>Give naloxone</a:t>
            </a:r>
            <a:endParaRPr/>
          </a:p>
          <a:p>
            <a:pPr marL="514350" lvl="0" indent="-514350" algn="l" rtl="0">
              <a:lnSpc>
                <a:spcPct val="90000"/>
              </a:lnSpc>
              <a:spcBef>
                <a:spcPts val="1000"/>
              </a:spcBef>
              <a:spcAft>
                <a:spcPts val="0"/>
              </a:spcAft>
              <a:buClr>
                <a:srgbClr val="262626"/>
              </a:buClr>
              <a:buSzPts val="2800"/>
              <a:buFont typeface="Calibri"/>
              <a:buAutoNum type="arabicPeriod"/>
            </a:pPr>
            <a:r>
              <a:rPr lang="en-US"/>
              <a:t>Rescue breathing</a:t>
            </a:r>
            <a:endParaRPr/>
          </a:p>
          <a:p>
            <a:pPr marL="514350" lvl="0" indent="-514350" algn="l" rtl="0">
              <a:lnSpc>
                <a:spcPct val="90000"/>
              </a:lnSpc>
              <a:spcBef>
                <a:spcPts val="1000"/>
              </a:spcBef>
              <a:spcAft>
                <a:spcPts val="0"/>
              </a:spcAft>
              <a:buClr>
                <a:srgbClr val="262626"/>
              </a:buClr>
              <a:buSzPts val="2800"/>
              <a:buFont typeface="Calibri"/>
              <a:buAutoNum type="arabicPeriod"/>
            </a:pPr>
            <a:r>
              <a:rPr lang="en-US"/>
              <a:t>Care for the person</a:t>
            </a:r>
            <a:endParaRPr/>
          </a:p>
          <a:p>
            <a:pPr marL="228600" lvl="0" indent="-50800" algn="l" rtl="0">
              <a:lnSpc>
                <a:spcPct val="90000"/>
              </a:lnSpc>
              <a:spcBef>
                <a:spcPts val="1000"/>
              </a:spcBef>
              <a:spcAft>
                <a:spcPts val="0"/>
              </a:spcAft>
              <a:buClr>
                <a:srgbClr val="262626"/>
              </a:buClr>
              <a:buSzPts val="2800"/>
              <a:buNone/>
            </a:pPr>
            <a:endParaRPr/>
          </a:p>
        </p:txBody>
      </p:sp>
      <p:sp>
        <p:nvSpPr>
          <p:cNvPr id="413" name="Google Shape;413;p5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43</a:t>
            </a:fld>
            <a:endParaRPr/>
          </a:p>
        </p:txBody>
      </p:sp>
      <p:sp>
        <p:nvSpPr>
          <p:cNvPr id="414" name="Google Shape;414;p57"/>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Step 1: Rouse &amp; Stimulate</a:t>
            </a:r>
            <a:endParaRPr/>
          </a:p>
        </p:txBody>
      </p:sp>
      <p:sp>
        <p:nvSpPr>
          <p:cNvPr id="420" name="Google Shape;420;p5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600"/>
              <a:buChar char="•"/>
            </a:pPr>
            <a:r>
              <a:rPr lang="en-US" sz="2600" b="1">
                <a:latin typeface="Calibri"/>
                <a:ea typeface="Calibri"/>
                <a:cs typeface="Calibri"/>
                <a:sym typeface="Calibri"/>
              </a:rPr>
              <a:t>Noise</a:t>
            </a:r>
            <a:r>
              <a:rPr lang="en-US" sz="2600">
                <a:latin typeface="Calibri"/>
                <a:ea typeface="Calibri"/>
                <a:cs typeface="Calibri"/>
                <a:sym typeface="Calibri"/>
              </a:rPr>
              <a:t> – Shake person’s shoulders and yell:</a:t>
            </a:r>
            <a:endParaRPr/>
          </a:p>
          <a:p>
            <a:pPr marL="0" lvl="0" indent="0" algn="l" rtl="0">
              <a:lnSpc>
                <a:spcPct val="90000"/>
              </a:lnSpc>
              <a:spcBef>
                <a:spcPts val="0"/>
              </a:spcBef>
              <a:spcAft>
                <a:spcPts val="0"/>
              </a:spcAft>
              <a:buClr>
                <a:srgbClr val="262626"/>
              </a:buClr>
              <a:buSzPts val="2600"/>
              <a:buNone/>
            </a:pPr>
            <a:r>
              <a:rPr lang="en-US" sz="2600" i="1">
                <a:latin typeface="Calibri"/>
                <a:ea typeface="Calibri"/>
                <a:cs typeface="Calibri"/>
                <a:sym typeface="Calibri"/>
              </a:rPr>
              <a:t>	</a:t>
            </a:r>
            <a:endParaRPr/>
          </a:p>
          <a:p>
            <a:pPr marL="0" lvl="0" indent="0" algn="l" rtl="0">
              <a:lnSpc>
                <a:spcPct val="90000"/>
              </a:lnSpc>
              <a:spcBef>
                <a:spcPts val="0"/>
              </a:spcBef>
              <a:spcAft>
                <a:spcPts val="0"/>
              </a:spcAft>
              <a:buClr>
                <a:srgbClr val="262626"/>
              </a:buClr>
              <a:buSzPts val="2600"/>
              <a:buNone/>
            </a:pPr>
            <a:r>
              <a:rPr lang="en-US" sz="2600" i="1">
                <a:latin typeface="Calibri"/>
                <a:ea typeface="Calibri"/>
                <a:cs typeface="Calibri"/>
                <a:sym typeface="Calibri"/>
              </a:rPr>
              <a:t>“[Name!] Are you all right? Wake up!”</a:t>
            </a:r>
            <a:endParaRPr/>
          </a:p>
          <a:p>
            <a:pPr marL="228600" lvl="0" indent="-63500" algn="l" rtl="0">
              <a:lnSpc>
                <a:spcPct val="90000"/>
              </a:lnSpc>
              <a:spcBef>
                <a:spcPts val="1000"/>
              </a:spcBef>
              <a:spcAft>
                <a:spcPts val="0"/>
              </a:spcAft>
              <a:buClr>
                <a:srgbClr val="262626"/>
              </a:buClr>
              <a:buSzPts val="2600"/>
              <a:buNone/>
            </a:pPr>
            <a:endParaRPr sz="2600">
              <a:latin typeface="Calibri"/>
              <a:ea typeface="Calibri"/>
              <a:cs typeface="Calibri"/>
              <a:sym typeface="Calibri"/>
            </a:endParaRPr>
          </a:p>
          <a:p>
            <a:pPr marL="228600" lvl="0" indent="-63500" algn="l" rtl="0">
              <a:lnSpc>
                <a:spcPct val="90000"/>
              </a:lnSpc>
              <a:spcBef>
                <a:spcPts val="1000"/>
              </a:spcBef>
              <a:spcAft>
                <a:spcPts val="0"/>
              </a:spcAft>
              <a:buClr>
                <a:srgbClr val="262626"/>
              </a:buClr>
              <a:buSzPts val="2600"/>
              <a:buNone/>
            </a:pPr>
            <a:endParaRPr sz="2600">
              <a:latin typeface="Calibri"/>
              <a:ea typeface="Calibri"/>
              <a:cs typeface="Calibri"/>
              <a:sym typeface="Calibri"/>
            </a:endParaRPr>
          </a:p>
          <a:p>
            <a:pPr marL="228600" lvl="0" indent="-228600" algn="l" rtl="0">
              <a:lnSpc>
                <a:spcPct val="90000"/>
              </a:lnSpc>
              <a:spcBef>
                <a:spcPts val="0"/>
              </a:spcBef>
              <a:spcAft>
                <a:spcPts val="0"/>
              </a:spcAft>
              <a:buClr>
                <a:srgbClr val="262626"/>
              </a:buClr>
              <a:buSzPts val="2600"/>
              <a:buChar char="•"/>
            </a:pPr>
            <a:r>
              <a:rPr lang="en-US" sz="2600" b="1">
                <a:latin typeface="Calibri"/>
                <a:ea typeface="Calibri"/>
                <a:cs typeface="Calibri"/>
                <a:sym typeface="Calibri"/>
              </a:rPr>
              <a:t>Pain</a:t>
            </a:r>
            <a:r>
              <a:rPr lang="en-US" sz="2600">
                <a:latin typeface="Calibri"/>
                <a:ea typeface="Calibri"/>
                <a:cs typeface="Calibri"/>
                <a:sym typeface="Calibri"/>
              </a:rPr>
              <a:t> – If no answer, do  a </a:t>
            </a:r>
            <a:r>
              <a:rPr lang="en-US" sz="2600" u="sng">
                <a:latin typeface="Calibri"/>
                <a:ea typeface="Calibri"/>
                <a:cs typeface="Calibri"/>
                <a:sym typeface="Calibri"/>
              </a:rPr>
              <a:t>sternum rub</a:t>
            </a:r>
            <a:r>
              <a:rPr lang="en-US" sz="2600">
                <a:latin typeface="Calibri"/>
                <a:ea typeface="Calibri"/>
                <a:cs typeface="Calibri"/>
                <a:sym typeface="Calibri"/>
              </a:rPr>
              <a:t>: </a:t>
            </a:r>
            <a:endParaRPr/>
          </a:p>
          <a:p>
            <a:pPr marL="0" lvl="0" indent="0" algn="l" rtl="0">
              <a:lnSpc>
                <a:spcPct val="90000"/>
              </a:lnSpc>
              <a:spcBef>
                <a:spcPts val="0"/>
              </a:spcBef>
              <a:spcAft>
                <a:spcPts val="0"/>
              </a:spcAft>
              <a:buClr>
                <a:srgbClr val="262626"/>
              </a:buClr>
              <a:buSzPts val="2600"/>
              <a:buNone/>
            </a:pPr>
            <a:r>
              <a:rPr lang="en-US" sz="2600">
                <a:latin typeface="Calibri"/>
                <a:ea typeface="Calibri"/>
                <a:cs typeface="Calibri"/>
                <a:sym typeface="Calibri"/>
              </a:rPr>
              <a:t>	</a:t>
            </a:r>
            <a:endParaRPr/>
          </a:p>
          <a:p>
            <a:pPr marL="0" lvl="0" indent="0" algn="l" rtl="0">
              <a:lnSpc>
                <a:spcPct val="90000"/>
              </a:lnSpc>
              <a:spcBef>
                <a:spcPts val="0"/>
              </a:spcBef>
              <a:spcAft>
                <a:spcPts val="0"/>
              </a:spcAft>
              <a:buClr>
                <a:srgbClr val="262626"/>
              </a:buClr>
              <a:buSzPts val="2600"/>
              <a:buNone/>
            </a:pPr>
            <a:r>
              <a:rPr lang="en-US" sz="2600">
                <a:latin typeface="Calibri"/>
                <a:ea typeface="Calibri"/>
                <a:cs typeface="Calibri"/>
                <a:sym typeface="Calibri"/>
              </a:rPr>
              <a:t>Make a fist &amp; rub your knuckles firmly up and down the breastbone</a:t>
            </a:r>
            <a:endParaRPr sz="2600"/>
          </a:p>
        </p:txBody>
      </p:sp>
      <p:sp>
        <p:nvSpPr>
          <p:cNvPr id="421" name="Google Shape;421;p5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44</a:t>
            </a:fld>
            <a:endParaRPr/>
          </a:p>
        </p:txBody>
      </p:sp>
      <p:pic>
        <p:nvPicPr>
          <p:cNvPr id="422" name="Google Shape;422;p58"/>
          <p:cNvPicPr preferRelativeResize="0"/>
          <p:nvPr/>
        </p:nvPicPr>
        <p:blipFill rotWithShape="1">
          <a:blip r:embed="rId3">
            <a:alphaModFix/>
          </a:blip>
          <a:srcRect/>
          <a:stretch/>
        </p:blipFill>
        <p:spPr>
          <a:xfrm>
            <a:off x="6940987" y="1484968"/>
            <a:ext cx="1933084" cy="2842489"/>
          </a:xfrm>
          <a:prstGeom prst="rect">
            <a:avLst/>
          </a:prstGeom>
          <a:noFill/>
          <a:ln>
            <a:noFill/>
          </a:ln>
        </p:spPr>
      </p:pic>
      <p:sp>
        <p:nvSpPr>
          <p:cNvPr id="423" name="Google Shape;423;p58"/>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Step 2: Call 911</a:t>
            </a:r>
            <a:endParaRPr/>
          </a:p>
        </p:txBody>
      </p:sp>
      <p:sp>
        <p:nvSpPr>
          <p:cNvPr id="429" name="Google Shape;429;p5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262626"/>
              </a:buClr>
              <a:buSzPts val="2975"/>
              <a:buNone/>
            </a:pPr>
            <a:r>
              <a:rPr lang="en-US" sz="2975" i="1"/>
              <a:t>Get</a:t>
            </a:r>
            <a:r>
              <a:rPr lang="en-US" sz="3315" i="1"/>
              <a:t> emergency medical help for someone experiencing an overdose!</a:t>
            </a:r>
            <a:endParaRPr/>
          </a:p>
          <a:p>
            <a:pPr marL="0" lvl="0" indent="0" algn="ctr" rtl="0">
              <a:lnSpc>
                <a:spcPct val="70000"/>
              </a:lnSpc>
              <a:spcBef>
                <a:spcPts val="1200"/>
              </a:spcBef>
              <a:spcAft>
                <a:spcPts val="0"/>
              </a:spcAft>
              <a:buClr>
                <a:srgbClr val="262626"/>
              </a:buClr>
              <a:buSzPts val="3060"/>
              <a:buNone/>
            </a:pPr>
            <a:endParaRPr sz="3060" b="1"/>
          </a:p>
          <a:p>
            <a:pPr marL="0" lvl="0" indent="0" algn="l" rtl="0">
              <a:lnSpc>
                <a:spcPct val="70000"/>
              </a:lnSpc>
              <a:spcBef>
                <a:spcPts val="1200"/>
              </a:spcBef>
              <a:spcAft>
                <a:spcPts val="0"/>
              </a:spcAft>
              <a:buClr>
                <a:srgbClr val="262626"/>
              </a:buClr>
              <a:buSzPts val="3060"/>
              <a:buNone/>
            </a:pPr>
            <a:r>
              <a:rPr lang="en-US" sz="3060" b="1"/>
              <a:t>Why?</a:t>
            </a:r>
            <a:endParaRPr/>
          </a:p>
          <a:p>
            <a:pPr marL="228600" lvl="0" indent="-228600" algn="l" rtl="0">
              <a:lnSpc>
                <a:spcPct val="70000"/>
              </a:lnSpc>
              <a:spcBef>
                <a:spcPts val="1200"/>
              </a:spcBef>
              <a:spcAft>
                <a:spcPts val="0"/>
              </a:spcAft>
              <a:buClr>
                <a:srgbClr val="262626"/>
              </a:buClr>
              <a:buSzPts val="3060"/>
              <a:buChar char="•"/>
            </a:pPr>
            <a:r>
              <a:rPr lang="en-US" sz="3060"/>
              <a:t>Naloxone is only temporary.</a:t>
            </a:r>
            <a:endParaRPr sz="892"/>
          </a:p>
          <a:p>
            <a:pPr marL="228600" lvl="0" indent="-228600" algn="l" rtl="0">
              <a:lnSpc>
                <a:spcPct val="70000"/>
              </a:lnSpc>
              <a:spcBef>
                <a:spcPts val="1200"/>
              </a:spcBef>
              <a:spcAft>
                <a:spcPts val="0"/>
              </a:spcAft>
              <a:buClr>
                <a:srgbClr val="262626"/>
              </a:buClr>
              <a:buSzPts val="3060"/>
              <a:buChar char="•"/>
            </a:pPr>
            <a:r>
              <a:rPr lang="en-US" sz="3060"/>
              <a:t>Person may:</a:t>
            </a:r>
            <a:endParaRPr/>
          </a:p>
          <a:p>
            <a:pPr marL="685800" lvl="1" indent="-228600" algn="l" rtl="0">
              <a:lnSpc>
                <a:spcPct val="70000"/>
              </a:lnSpc>
              <a:spcBef>
                <a:spcPts val="1200"/>
              </a:spcBef>
              <a:spcAft>
                <a:spcPts val="0"/>
              </a:spcAft>
              <a:buClr>
                <a:srgbClr val="262626"/>
              </a:buClr>
              <a:buSzPts val="2720"/>
              <a:buChar char="•"/>
            </a:pPr>
            <a:r>
              <a:rPr lang="en-US" sz="2720"/>
              <a:t>have complications or other health problems</a:t>
            </a:r>
            <a:endParaRPr sz="595"/>
          </a:p>
          <a:p>
            <a:pPr marL="685800" lvl="1" indent="-228600" algn="l" rtl="0">
              <a:lnSpc>
                <a:spcPct val="70000"/>
              </a:lnSpc>
              <a:spcBef>
                <a:spcPts val="1200"/>
              </a:spcBef>
              <a:spcAft>
                <a:spcPts val="0"/>
              </a:spcAft>
              <a:buClr>
                <a:srgbClr val="262626"/>
              </a:buClr>
              <a:buSzPts val="2720"/>
              <a:buChar char="•"/>
            </a:pPr>
            <a:r>
              <a:rPr lang="en-US" sz="2720"/>
              <a:t>need more naloxone</a:t>
            </a:r>
            <a:endParaRPr sz="892"/>
          </a:p>
          <a:p>
            <a:pPr marL="228600" lvl="0" indent="-228600" algn="l" rtl="0">
              <a:lnSpc>
                <a:spcPct val="70000"/>
              </a:lnSpc>
              <a:spcBef>
                <a:spcPts val="1200"/>
              </a:spcBef>
              <a:spcAft>
                <a:spcPts val="0"/>
              </a:spcAft>
              <a:buClr>
                <a:srgbClr val="262626"/>
              </a:buClr>
              <a:buSzPts val="3060"/>
              <a:buChar char="•"/>
            </a:pPr>
            <a:r>
              <a:rPr lang="en-US" sz="3060"/>
              <a:t>May be a non-opioid overdose.</a:t>
            </a:r>
            <a:endParaRPr sz="2380"/>
          </a:p>
        </p:txBody>
      </p:sp>
      <p:sp>
        <p:nvSpPr>
          <p:cNvPr id="430" name="Google Shape;430;p5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45</a:t>
            </a:fld>
            <a:endParaRPr/>
          </a:p>
        </p:txBody>
      </p:sp>
      <p:pic>
        <p:nvPicPr>
          <p:cNvPr id="431" name="Google Shape;431;p59"/>
          <p:cNvPicPr preferRelativeResize="0"/>
          <p:nvPr/>
        </p:nvPicPr>
        <p:blipFill rotWithShape="1">
          <a:blip r:embed="rId3">
            <a:alphaModFix/>
          </a:blip>
          <a:srcRect/>
          <a:stretch/>
        </p:blipFill>
        <p:spPr>
          <a:xfrm>
            <a:off x="6718582" y="2311698"/>
            <a:ext cx="1977227" cy="1691891"/>
          </a:xfrm>
          <a:prstGeom prst="rect">
            <a:avLst/>
          </a:prstGeom>
          <a:noFill/>
          <a:ln>
            <a:noFill/>
          </a:ln>
        </p:spPr>
      </p:pic>
      <p:sp>
        <p:nvSpPr>
          <p:cNvPr id="432" name="Google Shape;432;p59"/>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Step 3: Give Naloxone</a:t>
            </a:r>
            <a:endParaRPr/>
          </a:p>
        </p:txBody>
      </p:sp>
      <p:sp>
        <p:nvSpPr>
          <p:cNvPr id="438" name="Google Shape;438;p6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46</a:t>
            </a:fld>
            <a:endParaRPr/>
          </a:p>
        </p:txBody>
      </p:sp>
      <p:pic>
        <p:nvPicPr>
          <p:cNvPr id="439" name="Google Shape;439;p60"/>
          <p:cNvPicPr preferRelativeResize="0">
            <a:picLocks noGrp="1"/>
          </p:cNvPicPr>
          <p:nvPr>
            <p:ph type="body" idx="1"/>
          </p:nvPr>
        </p:nvPicPr>
        <p:blipFill rotWithShape="1">
          <a:blip r:embed="rId3">
            <a:alphaModFix/>
          </a:blip>
          <a:srcRect t="130" b="7648"/>
          <a:stretch/>
        </p:blipFill>
        <p:spPr>
          <a:xfrm>
            <a:off x="1048400" y="1830664"/>
            <a:ext cx="3243514" cy="3540405"/>
          </a:xfrm>
          <a:prstGeom prst="rect">
            <a:avLst/>
          </a:prstGeom>
          <a:noFill/>
          <a:ln>
            <a:noFill/>
          </a:ln>
        </p:spPr>
      </p:pic>
      <p:pic>
        <p:nvPicPr>
          <p:cNvPr id="440" name="Google Shape;440;p60"/>
          <p:cNvPicPr preferRelativeResize="0"/>
          <p:nvPr/>
        </p:nvPicPr>
        <p:blipFill rotWithShape="1">
          <a:blip r:embed="rId4">
            <a:alphaModFix/>
          </a:blip>
          <a:srcRect/>
          <a:stretch/>
        </p:blipFill>
        <p:spPr>
          <a:xfrm>
            <a:off x="5331555" y="1830665"/>
            <a:ext cx="2652455" cy="3540405"/>
          </a:xfrm>
          <a:prstGeom prst="rect">
            <a:avLst/>
          </a:prstGeom>
          <a:noFill/>
          <a:ln>
            <a:noFill/>
          </a:ln>
        </p:spPr>
      </p:pic>
      <p:sp>
        <p:nvSpPr>
          <p:cNvPr id="441" name="Google Shape;441;p60"/>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Instructions: NARCAN</a:t>
            </a:r>
            <a:r>
              <a:rPr lang="en-US" baseline="30000"/>
              <a:t>©</a:t>
            </a:r>
            <a:r>
              <a:rPr lang="en-US"/>
              <a:t> Nasal Spray</a:t>
            </a:r>
            <a:endParaRPr/>
          </a:p>
        </p:txBody>
      </p:sp>
      <p:sp>
        <p:nvSpPr>
          <p:cNvPr id="447" name="Google Shape;447;p61"/>
          <p:cNvSpPr txBox="1">
            <a:spLocks noGrp="1"/>
          </p:cNvSpPr>
          <p:nvPr>
            <p:ph type="body" idx="1"/>
          </p:nvPr>
        </p:nvSpPr>
        <p:spPr>
          <a:xfrm>
            <a:off x="628650" y="1825625"/>
            <a:ext cx="478360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Remove NARCAN nasal spray from box. Peel back tab with circle to open.</a:t>
            </a:r>
            <a:endParaRPr/>
          </a:p>
          <a:p>
            <a:pPr marL="228600" lvl="0" indent="-50800" algn="l" rtl="0">
              <a:lnSpc>
                <a:spcPct val="90000"/>
              </a:lnSpc>
              <a:spcBef>
                <a:spcPts val="1000"/>
              </a:spcBef>
              <a:spcAft>
                <a:spcPts val="0"/>
              </a:spcAft>
              <a:buClr>
                <a:srgbClr val="262626"/>
              </a:buClr>
              <a:buSzPts val="2800"/>
              <a:buNone/>
            </a:pPr>
            <a:endParaRPr/>
          </a:p>
          <a:p>
            <a:pPr marL="228600" lvl="0" indent="-228600" algn="l" rtl="0">
              <a:lnSpc>
                <a:spcPct val="90000"/>
              </a:lnSpc>
              <a:spcBef>
                <a:spcPts val="1000"/>
              </a:spcBef>
              <a:spcAft>
                <a:spcPts val="0"/>
              </a:spcAft>
              <a:buClr>
                <a:srgbClr val="262626"/>
              </a:buClr>
              <a:buSzPts val="2800"/>
              <a:buChar char="•"/>
            </a:pPr>
            <a:r>
              <a:rPr lang="en-US"/>
              <a:t>Hold NARCAN nasal spray with your thumb on the bottom of the plunger and your first &amp; middle fingers on either side of the nozzle.</a:t>
            </a:r>
            <a:endParaRPr/>
          </a:p>
          <a:p>
            <a:pPr marL="228600" lvl="0" indent="-50800" algn="l" rtl="0">
              <a:lnSpc>
                <a:spcPct val="90000"/>
              </a:lnSpc>
              <a:spcBef>
                <a:spcPts val="1000"/>
              </a:spcBef>
              <a:spcAft>
                <a:spcPts val="0"/>
              </a:spcAft>
              <a:buClr>
                <a:srgbClr val="262626"/>
              </a:buClr>
              <a:buSzPts val="2800"/>
              <a:buNone/>
            </a:pPr>
            <a:endParaRPr/>
          </a:p>
        </p:txBody>
      </p:sp>
      <p:sp>
        <p:nvSpPr>
          <p:cNvPr id="448" name="Google Shape;448;p6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47</a:t>
            </a:fld>
            <a:endParaRPr/>
          </a:p>
        </p:txBody>
      </p:sp>
      <p:pic>
        <p:nvPicPr>
          <p:cNvPr id="449" name="Google Shape;449;p61"/>
          <p:cNvPicPr preferRelativeResize="0"/>
          <p:nvPr/>
        </p:nvPicPr>
        <p:blipFill rotWithShape="1">
          <a:blip r:embed="rId3">
            <a:alphaModFix/>
          </a:blip>
          <a:srcRect t="3669" r="4113" b="46894"/>
          <a:stretch/>
        </p:blipFill>
        <p:spPr>
          <a:xfrm>
            <a:off x="5483576" y="2044916"/>
            <a:ext cx="3588856" cy="1629447"/>
          </a:xfrm>
          <a:prstGeom prst="rect">
            <a:avLst/>
          </a:prstGeom>
          <a:noFill/>
          <a:ln>
            <a:noFill/>
          </a:ln>
        </p:spPr>
      </p:pic>
      <p:pic>
        <p:nvPicPr>
          <p:cNvPr id="450" name="Google Shape;450;p61"/>
          <p:cNvPicPr preferRelativeResize="0"/>
          <p:nvPr/>
        </p:nvPicPr>
        <p:blipFill rotWithShape="1">
          <a:blip r:embed="rId4">
            <a:alphaModFix/>
          </a:blip>
          <a:srcRect/>
          <a:stretch/>
        </p:blipFill>
        <p:spPr>
          <a:xfrm>
            <a:off x="5503956" y="3909423"/>
            <a:ext cx="3548097" cy="1609930"/>
          </a:xfrm>
          <a:prstGeom prst="rect">
            <a:avLst/>
          </a:prstGeom>
          <a:noFill/>
          <a:ln>
            <a:noFill/>
          </a:ln>
        </p:spPr>
      </p:pic>
      <p:sp>
        <p:nvSpPr>
          <p:cNvPr id="451" name="Google Shape;451;p61"/>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Instructions: NARCAN</a:t>
            </a:r>
            <a:r>
              <a:rPr lang="en-US" baseline="30000"/>
              <a:t>©</a:t>
            </a:r>
            <a:r>
              <a:rPr lang="en-US"/>
              <a:t> Nasal Spray</a:t>
            </a:r>
            <a:endParaRPr/>
          </a:p>
        </p:txBody>
      </p:sp>
      <p:sp>
        <p:nvSpPr>
          <p:cNvPr id="457" name="Google Shape;457;p62"/>
          <p:cNvSpPr txBox="1">
            <a:spLocks noGrp="1"/>
          </p:cNvSpPr>
          <p:nvPr>
            <p:ph type="body" idx="1"/>
          </p:nvPr>
        </p:nvSpPr>
        <p:spPr>
          <a:xfrm>
            <a:off x="628650" y="1825625"/>
            <a:ext cx="484127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Tilt head back &amp; support person under neck. Gently insert tip of nozzle into nostril, until your fingers on either side of the nozzle are against the bottom of the nose.</a:t>
            </a:r>
            <a:endParaRPr/>
          </a:p>
          <a:p>
            <a:pPr marL="0" lvl="0" indent="0" algn="l" rtl="0">
              <a:lnSpc>
                <a:spcPct val="90000"/>
              </a:lnSpc>
              <a:spcBef>
                <a:spcPts val="1000"/>
              </a:spcBef>
              <a:spcAft>
                <a:spcPts val="0"/>
              </a:spcAft>
              <a:buClr>
                <a:srgbClr val="262626"/>
              </a:buClr>
              <a:buSzPts val="2800"/>
              <a:buNone/>
            </a:pPr>
            <a:endParaRPr/>
          </a:p>
          <a:p>
            <a:pPr marL="228600" lvl="0" indent="-228600" algn="l" rtl="0">
              <a:lnSpc>
                <a:spcPct val="90000"/>
              </a:lnSpc>
              <a:spcBef>
                <a:spcPts val="1000"/>
              </a:spcBef>
              <a:spcAft>
                <a:spcPts val="0"/>
              </a:spcAft>
              <a:buClr>
                <a:srgbClr val="262626"/>
              </a:buClr>
              <a:buSzPts val="2800"/>
              <a:buChar char="•"/>
            </a:pPr>
            <a:r>
              <a:rPr lang="en-US"/>
              <a:t>Press plunger firmly to administer. </a:t>
            </a:r>
            <a:endParaRPr/>
          </a:p>
          <a:p>
            <a:pPr marL="228600" lvl="0" indent="-50800" algn="l" rtl="0">
              <a:lnSpc>
                <a:spcPct val="90000"/>
              </a:lnSpc>
              <a:spcBef>
                <a:spcPts val="1000"/>
              </a:spcBef>
              <a:spcAft>
                <a:spcPts val="0"/>
              </a:spcAft>
              <a:buClr>
                <a:srgbClr val="262626"/>
              </a:buClr>
              <a:buSzPts val="2800"/>
              <a:buNone/>
            </a:pPr>
            <a:endParaRPr/>
          </a:p>
        </p:txBody>
      </p:sp>
      <p:sp>
        <p:nvSpPr>
          <p:cNvPr id="458" name="Google Shape;458;p6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48</a:t>
            </a:fld>
            <a:endParaRPr/>
          </a:p>
        </p:txBody>
      </p:sp>
      <p:pic>
        <p:nvPicPr>
          <p:cNvPr id="459" name="Google Shape;459;p62"/>
          <p:cNvPicPr preferRelativeResize="0"/>
          <p:nvPr/>
        </p:nvPicPr>
        <p:blipFill rotWithShape="1">
          <a:blip r:embed="rId3">
            <a:alphaModFix/>
          </a:blip>
          <a:srcRect l="3987" t="3" r="4954" b="52458"/>
          <a:stretch/>
        </p:blipFill>
        <p:spPr>
          <a:xfrm>
            <a:off x="5593492" y="1825625"/>
            <a:ext cx="3445466" cy="1490402"/>
          </a:xfrm>
          <a:prstGeom prst="rect">
            <a:avLst/>
          </a:prstGeom>
          <a:noFill/>
          <a:ln>
            <a:noFill/>
          </a:ln>
        </p:spPr>
      </p:pic>
      <p:pic>
        <p:nvPicPr>
          <p:cNvPr id="460" name="Google Shape;460;p62"/>
          <p:cNvPicPr preferRelativeResize="0"/>
          <p:nvPr/>
        </p:nvPicPr>
        <p:blipFill rotWithShape="1">
          <a:blip r:embed="rId3">
            <a:alphaModFix/>
          </a:blip>
          <a:srcRect l="4919" t="50349" r="4624" b="-74"/>
          <a:stretch/>
        </p:blipFill>
        <p:spPr>
          <a:xfrm>
            <a:off x="5635715" y="3782224"/>
            <a:ext cx="3361020" cy="1531181"/>
          </a:xfrm>
          <a:prstGeom prst="rect">
            <a:avLst/>
          </a:prstGeom>
          <a:noFill/>
          <a:ln>
            <a:noFill/>
          </a:ln>
        </p:spPr>
      </p:pic>
      <p:sp>
        <p:nvSpPr>
          <p:cNvPr id="461" name="Google Shape;461;p62"/>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a:t>Step 4: Rescue Breathing Instructions</a:t>
            </a:r>
            <a:endParaRPr/>
          </a:p>
        </p:txBody>
      </p:sp>
      <p:sp>
        <p:nvSpPr>
          <p:cNvPr id="468" name="Google Shape;468;p63"/>
          <p:cNvSpPr txBox="1">
            <a:spLocks noGrp="1"/>
          </p:cNvSpPr>
          <p:nvPr>
            <p:ph type="body" idx="1"/>
          </p:nvPr>
        </p:nvSpPr>
        <p:spPr>
          <a:xfrm>
            <a:off x="628650" y="1722225"/>
            <a:ext cx="4120430" cy="355238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Lay the person face-up on a flat surface.</a:t>
            </a:r>
            <a:endParaRPr/>
          </a:p>
          <a:p>
            <a:pPr marL="228600" lvl="0" indent="-228600" algn="l" rtl="0">
              <a:lnSpc>
                <a:spcPct val="90000"/>
              </a:lnSpc>
              <a:spcBef>
                <a:spcPts val="1000"/>
              </a:spcBef>
              <a:spcAft>
                <a:spcPts val="0"/>
              </a:spcAft>
              <a:buClr>
                <a:srgbClr val="262626"/>
              </a:buClr>
              <a:buSzPts val="2800"/>
              <a:buChar char="•"/>
            </a:pPr>
            <a:r>
              <a:rPr lang="en-US"/>
              <a:t>Lift the chin and tilt the head to open the airway.</a:t>
            </a:r>
            <a:endParaRPr/>
          </a:p>
          <a:p>
            <a:pPr marL="228600" lvl="0" indent="-228600" algn="l" rtl="0">
              <a:lnSpc>
                <a:spcPct val="90000"/>
              </a:lnSpc>
              <a:spcBef>
                <a:spcPts val="1000"/>
              </a:spcBef>
              <a:spcAft>
                <a:spcPts val="0"/>
              </a:spcAft>
              <a:buClr>
                <a:srgbClr val="262626"/>
              </a:buClr>
              <a:buSzPts val="2800"/>
              <a:buChar char="•"/>
            </a:pPr>
            <a:r>
              <a:rPr lang="en-US"/>
              <a:t>Check to see if anything is in the mouth, blocking the airway. If so, remove it.</a:t>
            </a:r>
            <a:endParaRPr/>
          </a:p>
          <a:p>
            <a:pPr marL="228600" lvl="0" indent="-50800" algn="l" rtl="0">
              <a:lnSpc>
                <a:spcPct val="90000"/>
              </a:lnSpc>
              <a:spcBef>
                <a:spcPts val="1000"/>
              </a:spcBef>
              <a:spcAft>
                <a:spcPts val="0"/>
              </a:spcAft>
              <a:buClr>
                <a:srgbClr val="262626"/>
              </a:buClr>
              <a:buSzPts val="2800"/>
              <a:buNone/>
            </a:pPr>
            <a:endParaRPr/>
          </a:p>
        </p:txBody>
      </p:sp>
      <p:sp>
        <p:nvSpPr>
          <p:cNvPr id="469" name="Google Shape;469;p6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49</a:t>
            </a:fld>
            <a:endParaRPr/>
          </a:p>
        </p:txBody>
      </p:sp>
      <p:pic>
        <p:nvPicPr>
          <p:cNvPr id="470" name="Google Shape;470;p63"/>
          <p:cNvPicPr preferRelativeResize="0"/>
          <p:nvPr/>
        </p:nvPicPr>
        <p:blipFill rotWithShape="1">
          <a:blip r:embed="rId3">
            <a:alphaModFix/>
          </a:blip>
          <a:srcRect/>
          <a:stretch/>
        </p:blipFill>
        <p:spPr>
          <a:xfrm>
            <a:off x="5016264" y="1985101"/>
            <a:ext cx="3901972" cy="2932888"/>
          </a:xfrm>
          <a:prstGeom prst="rect">
            <a:avLst/>
          </a:prstGeom>
          <a:noFill/>
          <a:ln>
            <a:noFill/>
          </a:ln>
        </p:spPr>
      </p:pic>
      <p:sp>
        <p:nvSpPr>
          <p:cNvPr id="471" name="Google Shape;471;p63"/>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Housekeeping</a:t>
            </a:r>
            <a:endParaRPr/>
          </a:p>
        </p:txBody>
      </p:sp>
      <p:sp>
        <p:nvSpPr>
          <p:cNvPr id="127" name="Google Shape;127;p19"/>
          <p:cNvSpPr txBox="1">
            <a:spLocks noGrp="1"/>
          </p:cNvSpPr>
          <p:nvPr>
            <p:ph type="body" idx="1"/>
          </p:nvPr>
        </p:nvSpPr>
        <p:spPr>
          <a:xfrm>
            <a:off x="628649" y="1825625"/>
            <a:ext cx="7989257" cy="389877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95959"/>
              </a:buClr>
              <a:buSzPts val="3200"/>
              <a:buChar char="•"/>
            </a:pPr>
            <a:r>
              <a:rPr lang="en-US" sz="3200">
                <a:solidFill>
                  <a:schemeClr val="dk1"/>
                </a:solidFill>
                <a:latin typeface="Calibri"/>
                <a:ea typeface="Calibri"/>
                <a:cs typeface="Calibri"/>
                <a:sym typeface="Calibri"/>
              </a:rPr>
              <a:t>Logistics </a:t>
            </a:r>
            <a:endParaRPr/>
          </a:p>
          <a:p>
            <a:pPr marL="228600" lvl="0" indent="-228600" algn="l" rtl="0">
              <a:lnSpc>
                <a:spcPct val="100000"/>
              </a:lnSpc>
              <a:spcBef>
                <a:spcPts val="0"/>
              </a:spcBef>
              <a:spcAft>
                <a:spcPts val="0"/>
              </a:spcAft>
              <a:buClr>
                <a:srgbClr val="595959"/>
              </a:buClr>
              <a:buSzPts val="3200"/>
              <a:buChar char="•"/>
            </a:pPr>
            <a:r>
              <a:rPr lang="en-US" sz="3200">
                <a:solidFill>
                  <a:schemeClr val="dk1"/>
                </a:solidFill>
                <a:latin typeface="Calibri"/>
                <a:ea typeface="Calibri"/>
                <a:cs typeface="Calibri"/>
                <a:sym typeface="Calibri"/>
              </a:rPr>
              <a:t>Introductions</a:t>
            </a:r>
            <a:endParaRPr/>
          </a:p>
        </p:txBody>
      </p:sp>
      <p:sp>
        <p:nvSpPr>
          <p:cNvPr id="128" name="Google Shape;128;p1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600"/>
              <a:buFont typeface="Calibri"/>
              <a:buNone/>
            </a:pPr>
            <a:fld id="{00000000-1234-1234-1234-123412341234}" type="slidenum">
              <a:rPr lang="en-US" sz="1600" b="0" i="0" u="none" strike="noStrike" cap="none">
                <a:solidFill>
                  <a:srgbClr val="888888"/>
                </a:solidFill>
                <a:latin typeface="Calibri"/>
                <a:ea typeface="Calibri"/>
                <a:cs typeface="Calibri"/>
                <a:sym typeface="Calibri"/>
              </a:rPr>
              <a:t>5</a:t>
            </a:fld>
            <a:endParaRPr sz="1600" b="0" i="0" u="none" strike="noStrike" cap="none">
              <a:solidFill>
                <a:srgbClr val="888888"/>
              </a:solidFill>
              <a:latin typeface="Calibri"/>
              <a:ea typeface="Calibri"/>
              <a:cs typeface="Calibri"/>
              <a:sym typeface="Calibri"/>
            </a:endParaRPr>
          </a:p>
        </p:txBody>
      </p:sp>
      <p:sp>
        <p:nvSpPr>
          <p:cNvPr id="129" name="Google Shape;129;p19"/>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4"/>
          <p:cNvSpPr txBox="1">
            <a:spLocks noGrp="1"/>
          </p:cNvSpPr>
          <p:nvPr>
            <p:ph type="title"/>
          </p:nvPr>
        </p:nvSpPr>
        <p:spPr>
          <a:xfrm>
            <a:off x="628650" y="425921"/>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900"/>
              <a:buFont typeface="Calibri"/>
              <a:buNone/>
            </a:pPr>
            <a:r>
              <a:rPr lang="en-US" sz="2900"/>
              <a:t>Step 4 (continued): Rescue Breathing Instructions</a:t>
            </a:r>
            <a:endParaRPr/>
          </a:p>
        </p:txBody>
      </p:sp>
      <p:sp>
        <p:nvSpPr>
          <p:cNvPr id="478" name="Google Shape;478;p6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Pinch the nose shut.</a:t>
            </a:r>
            <a:endParaRPr/>
          </a:p>
          <a:p>
            <a:pPr marL="228600" lvl="0" indent="-50800" algn="l" rtl="0">
              <a:lnSpc>
                <a:spcPct val="90000"/>
              </a:lnSpc>
              <a:spcBef>
                <a:spcPts val="1000"/>
              </a:spcBef>
              <a:spcAft>
                <a:spcPts val="0"/>
              </a:spcAft>
              <a:buClr>
                <a:srgbClr val="262626"/>
              </a:buClr>
              <a:buSzPts val="2800"/>
              <a:buNone/>
            </a:pPr>
            <a:endParaRPr/>
          </a:p>
          <a:p>
            <a:pPr marL="228600" lvl="0" indent="-228600" algn="l" rtl="0">
              <a:lnSpc>
                <a:spcPct val="90000"/>
              </a:lnSpc>
              <a:spcBef>
                <a:spcPts val="1000"/>
              </a:spcBef>
              <a:spcAft>
                <a:spcPts val="0"/>
              </a:spcAft>
              <a:buClr>
                <a:srgbClr val="262626"/>
              </a:buClr>
              <a:buSzPts val="2800"/>
              <a:buChar char="•"/>
            </a:pPr>
            <a:r>
              <a:rPr lang="en-US"/>
              <a:t>Make a complete seal over the person’s mouth with your mouth. Blow two regular breaths, then give one breath every five seconds. </a:t>
            </a:r>
            <a:endParaRPr/>
          </a:p>
          <a:p>
            <a:pPr marL="0" lvl="0" indent="0" algn="l" rtl="0">
              <a:lnSpc>
                <a:spcPct val="90000"/>
              </a:lnSpc>
              <a:spcBef>
                <a:spcPts val="1000"/>
              </a:spcBef>
              <a:spcAft>
                <a:spcPts val="0"/>
              </a:spcAft>
              <a:buClr>
                <a:srgbClr val="262626"/>
              </a:buClr>
              <a:buSzPts val="2800"/>
              <a:buNone/>
            </a:pPr>
            <a:endParaRPr/>
          </a:p>
          <a:p>
            <a:pPr marL="0" lvl="0" indent="0" algn="l" rtl="0">
              <a:lnSpc>
                <a:spcPct val="90000"/>
              </a:lnSpc>
              <a:spcBef>
                <a:spcPts val="1000"/>
              </a:spcBef>
              <a:spcAft>
                <a:spcPts val="0"/>
              </a:spcAft>
              <a:buClr>
                <a:srgbClr val="262626"/>
              </a:buClr>
              <a:buSzPts val="2400"/>
              <a:buNone/>
            </a:pPr>
            <a:r>
              <a:rPr lang="en-US" sz="2400" i="1"/>
              <a:t>If chest does not rise, re-tilt the head and give another rescue breath.</a:t>
            </a:r>
            <a:endParaRPr/>
          </a:p>
          <a:p>
            <a:pPr marL="228600" lvl="0" indent="-50800" algn="l" rtl="0">
              <a:lnSpc>
                <a:spcPct val="90000"/>
              </a:lnSpc>
              <a:spcBef>
                <a:spcPts val="1000"/>
              </a:spcBef>
              <a:spcAft>
                <a:spcPts val="0"/>
              </a:spcAft>
              <a:buClr>
                <a:srgbClr val="262626"/>
              </a:buClr>
              <a:buSzPts val="2800"/>
              <a:buNone/>
            </a:pPr>
            <a:endParaRPr/>
          </a:p>
        </p:txBody>
      </p:sp>
      <p:sp>
        <p:nvSpPr>
          <p:cNvPr id="479" name="Google Shape;479;p64"/>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50</a:t>
            </a:fld>
            <a:endParaRPr/>
          </a:p>
        </p:txBody>
      </p:sp>
      <p:sp>
        <p:nvSpPr>
          <p:cNvPr id="480" name="Google Shape;480;p64"/>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Step 5: Care for the Person</a:t>
            </a:r>
            <a:endParaRPr/>
          </a:p>
        </p:txBody>
      </p:sp>
      <p:sp>
        <p:nvSpPr>
          <p:cNvPr id="486" name="Google Shape;486;p6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Stay with the person until medical help arrives.</a:t>
            </a:r>
            <a:endParaRPr/>
          </a:p>
          <a:p>
            <a:pPr marL="228600" lvl="0" indent="-228600" algn="l" rtl="0">
              <a:lnSpc>
                <a:spcPct val="90000"/>
              </a:lnSpc>
              <a:spcBef>
                <a:spcPts val="1000"/>
              </a:spcBef>
              <a:spcAft>
                <a:spcPts val="0"/>
              </a:spcAft>
              <a:buClr>
                <a:srgbClr val="262626"/>
              </a:buClr>
              <a:buSzPts val="2800"/>
              <a:buChar char="•"/>
            </a:pPr>
            <a:r>
              <a:rPr lang="en-US"/>
              <a:t>If person cannot sit up, put him/her in recovery position.</a:t>
            </a:r>
            <a:endParaRPr/>
          </a:p>
          <a:p>
            <a:pPr marL="228600" lvl="0" indent="-228600" algn="l" rtl="0">
              <a:lnSpc>
                <a:spcPct val="90000"/>
              </a:lnSpc>
              <a:spcBef>
                <a:spcPts val="1000"/>
              </a:spcBef>
              <a:spcAft>
                <a:spcPts val="0"/>
              </a:spcAft>
              <a:buClr>
                <a:srgbClr val="262626"/>
              </a:buClr>
              <a:buSzPts val="2800"/>
              <a:buChar char="•"/>
            </a:pPr>
            <a:r>
              <a:rPr lang="en-US"/>
              <a:t>Keep person calm. </a:t>
            </a:r>
            <a:endParaRPr/>
          </a:p>
          <a:p>
            <a:pPr marL="228600" lvl="0" indent="-228600" algn="l" rtl="0">
              <a:lnSpc>
                <a:spcPct val="90000"/>
              </a:lnSpc>
              <a:spcBef>
                <a:spcPts val="1000"/>
              </a:spcBef>
              <a:spcAft>
                <a:spcPts val="0"/>
              </a:spcAft>
              <a:buClr>
                <a:srgbClr val="262626"/>
              </a:buClr>
              <a:buSzPts val="2800"/>
              <a:buChar char="•"/>
            </a:pPr>
            <a:r>
              <a:rPr lang="en-US"/>
              <a:t>Encourage person not to take more opioids.</a:t>
            </a:r>
            <a:endParaRPr/>
          </a:p>
          <a:p>
            <a:pPr marL="228600" lvl="0" indent="-228600" algn="l" rtl="0">
              <a:lnSpc>
                <a:spcPct val="90000"/>
              </a:lnSpc>
              <a:spcBef>
                <a:spcPts val="1000"/>
              </a:spcBef>
              <a:spcAft>
                <a:spcPts val="0"/>
              </a:spcAft>
              <a:buClr>
                <a:srgbClr val="262626"/>
              </a:buClr>
              <a:buSzPts val="2800"/>
              <a:buChar char="•"/>
            </a:pPr>
            <a:r>
              <a:rPr lang="en-US"/>
              <a:t>If overdose happens again, give another dose of naloxone.</a:t>
            </a:r>
            <a:endParaRPr/>
          </a:p>
          <a:p>
            <a:pPr marL="228600" lvl="0" indent="-50800" algn="l" rtl="0">
              <a:lnSpc>
                <a:spcPct val="90000"/>
              </a:lnSpc>
              <a:spcBef>
                <a:spcPts val="1000"/>
              </a:spcBef>
              <a:spcAft>
                <a:spcPts val="0"/>
              </a:spcAft>
              <a:buClr>
                <a:srgbClr val="262626"/>
              </a:buClr>
              <a:buSzPts val="2800"/>
              <a:buNone/>
            </a:pPr>
            <a:endParaRPr/>
          </a:p>
        </p:txBody>
      </p:sp>
      <p:sp>
        <p:nvSpPr>
          <p:cNvPr id="487" name="Google Shape;487;p65"/>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51</a:t>
            </a:fld>
            <a:endParaRPr/>
          </a:p>
        </p:txBody>
      </p:sp>
      <p:sp>
        <p:nvSpPr>
          <p:cNvPr id="488" name="Google Shape;488;p65"/>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Recovery Position</a:t>
            </a:r>
            <a:endParaRPr/>
          </a:p>
        </p:txBody>
      </p:sp>
      <p:sp>
        <p:nvSpPr>
          <p:cNvPr id="494" name="Google Shape;494;p6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2800"/>
              <a:buNone/>
            </a:pPr>
            <a:r>
              <a:rPr lang="en-US"/>
              <a:t>If you have to leave the person (</a:t>
            </a:r>
            <a:r>
              <a:rPr lang="en-US" i="1"/>
              <a:t>even briefly</a:t>
            </a:r>
            <a:r>
              <a:rPr lang="en-US"/>
              <a:t>) put them into the recovery position.</a:t>
            </a:r>
            <a:endParaRPr/>
          </a:p>
          <a:p>
            <a:pPr marL="0" lvl="0" indent="0" algn="l" rtl="0">
              <a:lnSpc>
                <a:spcPct val="90000"/>
              </a:lnSpc>
              <a:spcBef>
                <a:spcPts val="1000"/>
              </a:spcBef>
              <a:spcAft>
                <a:spcPts val="0"/>
              </a:spcAft>
              <a:buClr>
                <a:srgbClr val="262626"/>
              </a:buClr>
              <a:buSzPts val="2800"/>
              <a:buNone/>
            </a:pPr>
            <a:endParaRPr/>
          </a:p>
          <a:p>
            <a:pPr marL="0" lvl="0" indent="0" algn="l" rtl="0">
              <a:lnSpc>
                <a:spcPct val="90000"/>
              </a:lnSpc>
              <a:spcBef>
                <a:spcPts val="1000"/>
              </a:spcBef>
              <a:spcAft>
                <a:spcPts val="0"/>
              </a:spcAft>
              <a:buClr>
                <a:srgbClr val="262626"/>
              </a:buClr>
              <a:buSzPts val="2800"/>
              <a:buNone/>
            </a:pPr>
            <a:r>
              <a:rPr lang="en-US"/>
              <a:t>This keeps the airway clear and prevents choking or aspiration if vomiting occurs. </a:t>
            </a:r>
            <a:endParaRPr/>
          </a:p>
          <a:p>
            <a:pPr marL="228600" lvl="0" indent="-50800" algn="l" rtl="0">
              <a:lnSpc>
                <a:spcPct val="90000"/>
              </a:lnSpc>
              <a:spcBef>
                <a:spcPts val="1000"/>
              </a:spcBef>
              <a:spcAft>
                <a:spcPts val="0"/>
              </a:spcAft>
              <a:buClr>
                <a:srgbClr val="262626"/>
              </a:buClr>
              <a:buSzPts val="2800"/>
              <a:buNone/>
            </a:pPr>
            <a:endParaRPr/>
          </a:p>
        </p:txBody>
      </p:sp>
      <p:sp>
        <p:nvSpPr>
          <p:cNvPr id="495" name="Google Shape;495;p6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52</a:t>
            </a:fld>
            <a:endParaRPr/>
          </a:p>
        </p:txBody>
      </p:sp>
      <p:pic>
        <p:nvPicPr>
          <p:cNvPr id="496" name="Google Shape;496;p66"/>
          <p:cNvPicPr preferRelativeResize="0"/>
          <p:nvPr/>
        </p:nvPicPr>
        <p:blipFill rotWithShape="1">
          <a:blip r:embed="rId3">
            <a:alphaModFix/>
          </a:blip>
          <a:srcRect/>
          <a:stretch/>
        </p:blipFill>
        <p:spPr>
          <a:xfrm>
            <a:off x="628650" y="4246926"/>
            <a:ext cx="5193178" cy="1838101"/>
          </a:xfrm>
          <a:prstGeom prst="rect">
            <a:avLst/>
          </a:prstGeom>
          <a:noFill/>
          <a:ln>
            <a:noFill/>
          </a:ln>
        </p:spPr>
      </p:pic>
      <p:sp>
        <p:nvSpPr>
          <p:cNvPr id="497" name="Google Shape;497;p66"/>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Instructions: Injectable Naloxone</a:t>
            </a:r>
            <a:endParaRPr/>
          </a:p>
        </p:txBody>
      </p:sp>
      <p:sp>
        <p:nvSpPr>
          <p:cNvPr id="504" name="Google Shape;504;p67"/>
          <p:cNvSpPr txBox="1">
            <a:spLocks noGrp="1"/>
          </p:cNvSpPr>
          <p:nvPr>
            <p:ph type="body" idx="1"/>
          </p:nvPr>
        </p:nvSpPr>
        <p:spPr>
          <a:xfrm>
            <a:off x="628650" y="1532238"/>
            <a:ext cx="4388193" cy="4644725"/>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380"/>
              <a:buChar char="•"/>
            </a:pPr>
            <a:r>
              <a:rPr lang="en-US" sz="2380"/>
              <a:t>Pop off the flip-top from naloxone vial.</a:t>
            </a:r>
            <a:endParaRPr/>
          </a:p>
          <a:p>
            <a:pPr marL="228600" lvl="0" indent="-228600" algn="l" rtl="0">
              <a:lnSpc>
                <a:spcPct val="70000"/>
              </a:lnSpc>
              <a:spcBef>
                <a:spcPts val="1000"/>
              </a:spcBef>
              <a:spcAft>
                <a:spcPts val="0"/>
              </a:spcAft>
              <a:buClr>
                <a:srgbClr val="262626"/>
              </a:buClr>
              <a:buSzPts val="2380"/>
              <a:buChar char="•"/>
            </a:pPr>
            <a:r>
              <a:rPr lang="en-US" sz="2380"/>
              <a:t> Insert needle into vial &amp; draw up 1 cc of naloxone into syringe.</a:t>
            </a:r>
            <a:endParaRPr/>
          </a:p>
          <a:p>
            <a:pPr marL="228600" lvl="0" indent="-228600" algn="l" rtl="0">
              <a:lnSpc>
                <a:spcPct val="70000"/>
              </a:lnSpc>
              <a:spcBef>
                <a:spcPts val="1000"/>
              </a:spcBef>
              <a:spcAft>
                <a:spcPts val="0"/>
              </a:spcAft>
              <a:buClr>
                <a:srgbClr val="262626"/>
              </a:buClr>
              <a:buSzPts val="2380"/>
              <a:buChar char="•"/>
            </a:pPr>
            <a:r>
              <a:rPr lang="en-US" sz="2380"/>
              <a:t> Use alcohol wipe to clean injection site: shoulder, thigh, or buttocks.</a:t>
            </a:r>
            <a:endParaRPr/>
          </a:p>
          <a:p>
            <a:pPr marL="228600" lvl="0" indent="-228600" algn="l" rtl="0">
              <a:lnSpc>
                <a:spcPct val="70000"/>
              </a:lnSpc>
              <a:spcBef>
                <a:spcPts val="1000"/>
              </a:spcBef>
              <a:spcAft>
                <a:spcPts val="0"/>
              </a:spcAft>
              <a:buClr>
                <a:srgbClr val="262626"/>
              </a:buClr>
              <a:buSzPts val="2380"/>
              <a:buChar char="•"/>
            </a:pPr>
            <a:r>
              <a:rPr lang="en-US" sz="2380"/>
              <a:t> Inject needle straight into muscle (through clothes, if necessary), then push in plunger.</a:t>
            </a:r>
            <a:endParaRPr/>
          </a:p>
          <a:p>
            <a:pPr marL="228600" lvl="0" indent="-77470" algn="l" rtl="0">
              <a:lnSpc>
                <a:spcPct val="70000"/>
              </a:lnSpc>
              <a:spcBef>
                <a:spcPts val="1000"/>
              </a:spcBef>
              <a:spcAft>
                <a:spcPts val="0"/>
              </a:spcAft>
              <a:buClr>
                <a:srgbClr val="262626"/>
              </a:buClr>
              <a:buSzPts val="2380"/>
              <a:buNone/>
            </a:pPr>
            <a:endParaRPr sz="2380"/>
          </a:p>
          <a:p>
            <a:pPr marL="0" lvl="0" indent="0" algn="l" rtl="0">
              <a:lnSpc>
                <a:spcPct val="80000"/>
              </a:lnSpc>
              <a:spcBef>
                <a:spcPts val="357"/>
              </a:spcBef>
              <a:spcAft>
                <a:spcPts val="0"/>
              </a:spcAft>
              <a:buClr>
                <a:srgbClr val="000000"/>
              </a:buClr>
              <a:buSzPts val="1785"/>
              <a:buNone/>
            </a:pPr>
            <a:r>
              <a:rPr lang="en-US" sz="1785" i="1">
                <a:solidFill>
                  <a:srgbClr val="000000"/>
                </a:solidFill>
                <a:latin typeface="Calibri"/>
                <a:ea typeface="Calibri"/>
                <a:cs typeface="Calibri"/>
                <a:sym typeface="Calibri"/>
              </a:rPr>
              <a:t>Do not inject naloxone into the person’s heart, chest, or back. </a:t>
            </a:r>
            <a:r>
              <a:rPr lang="en-US" sz="1785">
                <a:solidFill>
                  <a:srgbClr val="000000"/>
                </a:solidFill>
                <a:latin typeface="Calibri"/>
                <a:ea typeface="Calibri"/>
                <a:cs typeface="Calibri"/>
                <a:sym typeface="Calibri"/>
              </a:rPr>
              <a:t> </a:t>
            </a:r>
            <a:endParaRPr/>
          </a:p>
          <a:p>
            <a:pPr marL="228600" lvl="0" indent="-77470" algn="l" rtl="0">
              <a:lnSpc>
                <a:spcPct val="70000"/>
              </a:lnSpc>
              <a:spcBef>
                <a:spcPts val="1000"/>
              </a:spcBef>
              <a:spcAft>
                <a:spcPts val="0"/>
              </a:spcAft>
              <a:buClr>
                <a:srgbClr val="262626"/>
              </a:buClr>
              <a:buSzPts val="2380"/>
              <a:buNone/>
            </a:pPr>
            <a:endParaRPr sz="2380"/>
          </a:p>
        </p:txBody>
      </p:sp>
      <p:sp>
        <p:nvSpPr>
          <p:cNvPr id="505" name="Google Shape;505;p6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53</a:t>
            </a:fld>
            <a:endParaRPr/>
          </a:p>
        </p:txBody>
      </p:sp>
      <p:pic>
        <p:nvPicPr>
          <p:cNvPr id="506" name="Google Shape;506;p67"/>
          <p:cNvPicPr preferRelativeResize="0"/>
          <p:nvPr/>
        </p:nvPicPr>
        <p:blipFill rotWithShape="1">
          <a:blip r:embed="rId3">
            <a:alphaModFix/>
          </a:blip>
          <a:srcRect l="12147" t="9953" r="2547" b="17908"/>
          <a:stretch/>
        </p:blipFill>
        <p:spPr>
          <a:xfrm>
            <a:off x="6057841" y="1532238"/>
            <a:ext cx="2508447" cy="2003431"/>
          </a:xfrm>
          <a:prstGeom prst="rect">
            <a:avLst/>
          </a:prstGeom>
          <a:noFill/>
          <a:ln>
            <a:noFill/>
          </a:ln>
        </p:spPr>
      </p:pic>
      <p:pic>
        <p:nvPicPr>
          <p:cNvPr id="507" name="Google Shape;507;p67"/>
          <p:cNvPicPr preferRelativeResize="0"/>
          <p:nvPr/>
        </p:nvPicPr>
        <p:blipFill rotWithShape="1">
          <a:blip r:embed="rId4">
            <a:alphaModFix/>
          </a:blip>
          <a:srcRect/>
          <a:stretch/>
        </p:blipFill>
        <p:spPr>
          <a:xfrm>
            <a:off x="6057841" y="3793143"/>
            <a:ext cx="2800351" cy="1819275"/>
          </a:xfrm>
          <a:prstGeom prst="rect">
            <a:avLst/>
          </a:prstGeom>
          <a:noFill/>
          <a:ln>
            <a:noFill/>
          </a:ln>
        </p:spPr>
      </p:pic>
      <p:sp>
        <p:nvSpPr>
          <p:cNvPr id="508" name="Google Shape;508;p67"/>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Instructions: Injectable Naloxone</a:t>
            </a:r>
            <a:endParaRPr/>
          </a:p>
        </p:txBody>
      </p:sp>
      <p:sp>
        <p:nvSpPr>
          <p:cNvPr id="514" name="Google Shape;514;p68"/>
          <p:cNvSpPr txBox="1">
            <a:spLocks noGrp="1"/>
          </p:cNvSpPr>
          <p:nvPr>
            <p:ph type="body" idx="1"/>
          </p:nvPr>
        </p:nvSpPr>
        <p:spPr>
          <a:xfrm>
            <a:off x="628650" y="1556951"/>
            <a:ext cx="7886700" cy="46200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2800"/>
              <a:buNone/>
            </a:pPr>
            <a:r>
              <a:rPr lang="en-US"/>
              <a:t>Where to inject naloxone:</a:t>
            </a:r>
            <a:endParaRPr/>
          </a:p>
          <a:p>
            <a:pPr marL="228600" lvl="0" indent="-50800" algn="l" rtl="0">
              <a:lnSpc>
                <a:spcPct val="90000"/>
              </a:lnSpc>
              <a:spcBef>
                <a:spcPts val="1000"/>
              </a:spcBef>
              <a:spcAft>
                <a:spcPts val="0"/>
              </a:spcAft>
              <a:buClr>
                <a:srgbClr val="262626"/>
              </a:buClr>
              <a:buSzPts val="2800"/>
              <a:buNone/>
            </a:pPr>
            <a:endParaRPr/>
          </a:p>
        </p:txBody>
      </p:sp>
      <p:sp>
        <p:nvSpPr>
          <p:cNvPr id="515" name="Google Shape;515;p6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54</a:t>
            </a:fld>
            <a:endParaRPr/>
          </a:p>
        </p:txBody>
      </p:sp>
      <p:sp>
        <p:nvSpPr>
          <p:cNvPr id="516" name="Google Shape;516;p68"/>
          <p:cNvSpPr txBox="1"/>
          <p:nvPr/>
        </p:nvSpPr>
        <p:spPr>
          <a:xfrm>
            <a:off x="628650" y="5096425"/>
            <a:ext cx="8089677"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a:solidFill>
                  <a:schemeClr val="dk1"/>
                </a:solidFill>
                <a:latin typeface="Calibri"/>
                <a:ea typeface="Calibri"/>
                <a:cs typeface="Calibri"/>
                <a:sym typeface="Calibri"/>
              </a:rPr>
              <a:t>Shoulder</a:t>
            </a:r>
            <a:r>
              <a:rPr lang="en-US" sz="1800" b="0" i="0" u="none" strike="noStrike" cap="none">
                <a:solidFill>
                  <a:schemeClr val="dk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Thigh</a:t>
            </a:r>
            <a:r>
              <a:rPr lang="en-US" sz="1800" b="0" i="0" u="none" strike="noStrike" cap="none">
                <a:solidFill>
                  <a:schemeClr val="dk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Buttocks</a:t>
            </a:r>
            <a:endParaRPr/>
          </a:p>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(upper, outer quadrant)</a:t>
            </a:r>
            <a:endParaRPr/>
          </a:p>
        </p:txBody>
      </p:sp>
      <p:pic>
        <p:nvPicPr>
          <p:cNvPr id="517" name="Google Shape;517;p68" descr="DSC_0001"/>
          <p:cNvPicPr preferRelativeResize="0"/>
          <p:nvPr/>
        </p:nvPicPr>
        <p:blipFill rotWithShape="1">
          <a:blip r:embed="rId3">
            <a:alphaModFix/>
          </a:blip>
          <a:srcRect l="5562" t="4585" b="4352"/>
          <a:stretch/>
        </p:blipFill>
        <p:spPr>
          <a:xfrm>
            <a:off x="1252151" y="2284383"/>
            <a:ext cx="1631092" cy="2814886"/>
          </a:xfrm>
          <a:prstGeom prst="rect">
            <a:avLst/>
          </a:prstGeom>
          <a:noFill/>
          <a:ln>
            <a:noFill/>
          </a:ln>
        </p:spPr>
      </p:pic>
      <p:pic>
        <p:nvPicPr>
          <p:cNvPr id="518" name="Google Shape;518;p68" descr="DSC_0002"/>
          <p:cNvPicPr preferRelativeResize="0"/>
          <p:nvPr/>
        </p:nvPicPr>
        <p:blipFill rotWithShape="1">
          <a:blip r:embed="rId4">
            <a:alphaModFix/>
          </a:blip>
          <a:srcRect l="3345" t="3097" r="3345" b="3096"/>
          <a:stretch/>
        </p:blipFill>
        <p:spPr>
          <a:xfrm>
            <a:off x="3786048" y="2245665"/>
            <a:ext cx="1774880" cy="2853604"/>
          </a:xfrm>
          <a:prstGeom prst="rect">
            <a:avLst/>
          </a:prstGeom>
          <a:noFill/>
          <a:ln>
            <a:noFill/>
          </a:ln>
        </p:spPr>
      </p:pic>
      <p:pic>
        <p:nvPicPr>
          <p:cNvPr id="519" name="Google Shape;519;p68" descr="DSC_0003"/>
          <p:cNvPicPr preferRelativeResize="0"/>
          <p:nvPr/>
        </p:nvPicPr>
        <p:blipFill rotWithShape="1">
          <a:blip r:embed="rId5">
            <a:alphaModFix/>
          </a:blip>
          <a:srcRect r="3489"/>
          <a:stretch/>
        </p:blipFill>
        <p:spPr>
          <a:xfrm>
            <a:off x="6504531" y="2246317"/>
            <a:ext cx="1776799" cy="2850107"/>
          </a:xfrm>
          <a:prstGeom prst="rect">
            <a:avLst/>
          </a:prstGeom>
          <a:noFill/>
          <a:ln>
            <a:noFill/>
          </a:ln>
        </p:spPr>
      </p:pic>
      <p:sp>
        <p:nvSpPr>
          <p:cNvPr id="520" name="Google Shape;520;p68"/>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If You Administer Naloxone…</a:t>
            </a:r>
            <a:endParaRPr/>
          </a:p>
        </p:txBody>
      </p:sp>
      <p:sp>
        <p:nvSpPr>
          <p:cNvPr id="526" name="Google Shape;526;p6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600"/>
              <a:buChar char="•"/>
            </a:pPr>
            <a:r>
              <a:rPr lang="en-US" sz="2600"/>
              <a:t>Call the Poison Center: 1-800-222-1222</a:t>
            </a:r>
            <a:endParaRPr/>
          </a:p>
          <a:p>
            <a:pPr marL="228600" lvl="0" indent="-228600" algn="l" rtl="0">
              <a:lnSpc>
                <a:spcPct val="90000"/>
              </a:lnSpc>
              <a:spcBef>
                <a:spcPts val="1000"/>
              </a:spcBef>
              <a:spcAft>
                <a:spcPts val="0"/>
              </a:spcAft>
              <a:buClr>
                <a:srgbClr val="262626"/>
              </a:buClr>
              <a:buSzPts val="2600"/>
              <a:buChar char="•"/>
            </a:pPr>
            <a:r>
              <a:rPr lang="en-US" sz="2600"/>
              <a:t>Or report directly any naloxone administrations to the </a:t>
            </a:r>
            <a:r>
              <a:rPr lang="en-US" sz="2600" u="sng">
                <a:solidFill>
                  <a:schemeClr val="hlink"/>
                </a:solidFill>
                <a:hlinkClick r:id="rId3"/>
              </a:rPr>
              <a:t>Naloxone Use Report</a:t>
            </a:r>
            <a:r>
              <a:rPr lang="en-US" sz="2600"/>
              <a:t> (bit.ly/naloxoneusereport)</a:t>
            </a:r>
            <a:endParaRPr/>
          </a:p>
          <a:p>
            <a:pPr marL="685800" lvl="1" indent="-228600" algn="l" rtl="0">
              <a:lnSpc>
                <a:spcPct val="90000"/>
              </a:lnSpc>
              <a:spcBef>
                <a:spcPts val="500"/>
              </a:spcBef>
              <a:spcAft>
                <a:spcPts val="0"/>
              </a:spcAft>
              <a:buClr>
                <a:srgbClr val="262626"/>
              </a:buClr>
              <a:buSzPts val="2600"/>
              <a:buChar char="•"/>
            </a:pPr>
            <a:r>
              <a:rPr lang="en-US" sz="2600"/>
              <a:t>ORPs can share this link publicly and may want to include this link in the naloxone kit</a:t>
            </a:r>
            <a:endParaRPr/>
          </a:p>
        </p:txBody>
      </p:sp>
      <p:sp>
        <p:nvSpPr>
          <p:cNvPr id="527" name="Google Shape;527;p6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55</a:t>
            </a:fld>
            <a:endParaRPr/>
          </a:p>
        </p:txBody>
      </p:sp>
      <p:pic>
        <p:nvPicPr>
          <p:cNvPr id="528" name="Google Shape;528;p69"/>
          <p:cNvPicPr preferRelativeResize="0"/>
          <p:nvPr/>
        </p:nvPicPr>
        <p:blipFill rotWithShape="1">
          <a:blip r:embed="rId4">
            <a:alphaModFix/>
          </a:blip>
          <a:srcRect/>
          <a:stretch/>
        </p:blipFill>
        <p:spPr>
          <a:xfrm>
            <a:off x="827336" y="4360898"/>
            <a:ext cx="2074872" cy="1557545"/>
          </a:xfrm>
          <a:prstGeom prst="rect">
            <a:avLst/>
          </a:prstGeom>
          <a:noFill/>
          <a:ln>
            <a:noFill/>
          </a:ln>
        </p:spPr>
      </p:pic>
      <p:sp>
        <p:nvSpPr>
          <p:cNvPr id="529" name="Google Shape;529;p69"/>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ORP Training Curriculum: Section B</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0"/>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ORP Training Curriculum: Section C</a:t>
            </a:r>
            <a:endParaRPr/>
          </a:p>
        </p:txBody>
      </p:sp>
      <p:sp>
        <p:nvSpPr>
          <p:cNvPr id="535" name="Google Shape;535;p70"/>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262626"/>
              </a:buClr>
              <a:buSzPts val="3825"/>
              <a:buNone/>
            </a:pPr>
            <a:r>
              <a:rPr lang="en-US" sz="3825"/>
              <a:t>TIPS FOR PREVENTING OPIOID OVERDOSE</a:t>
            </a:r>
            <a:endParaRPr/>
          </a:p>
        </p:txBody>
      </p:sp>
      <p:sp>
        <p:nvSpPr>
          <p:cNvPr id="536" name="Google Shape;536;p70"/>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1"/>
          <p:cNvSpPr txBox="1">
            <a:spLocks noGrp="1"/>
          </p:cNvSpPr>
          <p:nvPr>
            <p:ph type="title"/>
          </p:nvPr>
        </p:nvSpPr>
        <p:spPr>
          <a:xfrm>
            <a:off x="628650" y="405399"/>
            <a:ext cx="7886700" cy="99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600"/>
              <a:buFont typeface="Calibri"/>
              <a:buNone/>
            </a:pPr>
            <a:r>
              <a:rPr lang="en-US" sz="2600"/>
              <a:t>Harm Reduction = Opioid Overdose Prevention</a:t>
            </a:r>
            <a:endParaRPr/>
          </a:p>
        </p:txBody>
      </p:sp>
      <p:sp>
        <p:nvSpPr>
          <p:cNvPr id="543" name="Google Shape;543;p71"/>
          <p:cNvSpPr txBox="1">
            <a:spLocks noGrp="1"/>
          </p:cNvSpPr>
          <p:nvPr>
            <p:ph type="body" idx="2"/>
          </p:nvPr>
        </p:nvSpPr>
        <p:spPr>
          <a:xfrm>
            <a:off x="628650" y="365126"/>
            <a:ext cx="7886700" cy="44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ORP Training Curriculum: Section C</a:t>
            </a:r>
            <a:endParaRPr/>
          </a:p>
        </p:txBody>
      </p:sp>
      <p:graphicFrame>
        <p:nvGraphicFramePr>
          <p:cNvPr id="544" name="Google Shape;544;p71"/>
          <p:cNvGraphicFramePr/>
          <p:nvPr/>
        </p:nvGraphicFramePr>
        <p:xfrm>
          <a:off x="0" y="1080348"/>
          <a:ext cx="9144000" cy="5979510"/>
        </p:xfrm>
        <a:graphic>
          <a:graphicData uri="http://schemas.openxmlformats.org/drawingml/2006/table">
            <a:tbl>
              <a:tblPr firstRow="1" bandRow="1">
                <a:noFill/>
                <a:tableStyleId>{09ED835A-ACB1-40E4-AE98-221A18A123B9}</a:tableStyleId>
              </a:tblPr>
              <a:tblGrid>
                <a:gridCol w="1973175">
                  <a:extLst>
                    <a:ext uri="{9D8B030D-6E8A-4147-A177-3AD203B41FA5}">
                      <a16:colId xmlns:a16="http://schemas.microsoft.com/office/drawing/2014/main" val="20000"/>
                    </a:ext>
                  </a:extLst>
                </a:gridCol>
                <a:gridCol w="7170825">
                  <a:extLst>
                    <a:ext uri="{9D8B030D-6E8A-4147-A177-3AD203B41FA5}">
                      <a16:colId xmlns:a16="http://schemas.microsoft.com/office/drawing/2014/main" val="20001"/>
                    </a:ext>
                  </a:extLst>
                </a:gridCol>
              </a:tblGrid>
              <a:tr h="426400">
                <a:tc>
                  <a:txBody>
                    <a:bodyPr/>
                    <a:lstStyle/>
                    <a:p>
                      <a:pPr marL="0" marR="0" lvl="0" indent="0" algn="ctr" rtl="0">
                        <a:spcBef>
                          <a:spcPts val="0"/>
                        </a:spcBef>
                        <a:spcAft>
                          <a:spcPts val="0"/>
                        </a:spcAft>
                        <a:buNone/>
                      </a:pPr>
                      <a:r>
                        <a:rPr lang="en-US" sz="2000"/>
                        <a:t>Risk Factor</a:t>
                      </a:r>
                      <a:endParaRPr/>
                    </a:p>
                  </a:txBody>
                  <a:tcPr marL="91450" marR="91450" marT="45725" marB="45725"/>
                </a:tc>
                <a:tc>
                  <a:txBody>
                    <a:bodyPr/>
                    <a:lstStyle/>
                    <a:p>
                      <a:pPr marL="0" marR="0" lvl="0" indent="0" algn="ctr" rtl="0">
                        <a:spcBef>
                          <a:spcPts val="0"/>
                        </a:spcBef>
                        <a:spcAft>
                          <a:spcPts val="0"/>
                        </a:spcAft>
                        <a:buNone/>
                      </a:pPr>
                      <a:r>
                        <a:rPr lang="en-US" sz="2000"/>
                        <a:t>Strategies to Manage/Reduce Risk</a:t>
                      </a:r>
                      <a:endParaRPr/>
                    </a:p>
                  </a:txBody>
                  <a:tcPr marL="91450" marR="91450" marT="45725" marB="45725"/>
                </a:tc>
                <a:extLst>
                  <a:ext uri="{0D108BD9-81ED-4DB2-BD59-A6C34878D82A}">
                    <a16:rowId xmlns:a16="http://schemas.microsoft.com/office/drawing/2014/main" val="10000"/>
                  </a:ext>
                </a:extLst>
              </a:tr>
              <a:tr h="645275">
                <a:tc>
                  <a:txBody>
                    <a:bodyPr/>
                    <a:lstStyle/>
                    <a:p>
                      <a:pPr marL="0" marR="0" lvl="0" indent="0" algn="ctr" rtl="0">
                        <a:spcBef>
                          <a:spcPts val="0"/>
                        </a:spcBef>
                        <a:spcAft>
                          <a:spcPts val="0"/>
                        </a:spcAft>
                        <a:buNone/>
                      </a:pPr>
                      <a:r>
                        <a:rPr lang="en-US" sz="1800"/>
                        <a:t>Quantity</a:t>
                      </a:r>
                      <a:endParaRPr/>
                    </a:p>
                  </a:txBody>
                  <a:tcPr marL="91450" marR="91450" marT="45725" marB="45725"/>
                </a:tc>
                <a:tc>
                  <a:txBody>
                    <a:bodyPr/>
                    <a:lstStyle/>
                    <a:p>
                      <a:pPr marL="0" marR="0" lvl="0" indent="0" algn="l" rtl="0">
                        <a:spcBef>
                          <a:spcPts val="0"/>
                        </a:spcBef>
                        <a:spcAft>
                          <a:spcPts val="0"/>
                        </a:spcAft>
                        <a:buNone/>
                      </a:pPr>
                      <a:r>
                        <a:rPr lang="en-US" sz="1600"/>
                        <a:t>“Start low and go slow”: use a smaller amount than usual and inject slowly to see how it affects you</a:t>
                      </a:r>
                      <a:endParaRPr/>
                    </a:p>
                  </a:txBody>
                  <a:tcPr marL="91450" marR="91450" marT="45725" marB="45725"/>
                </a:tc>
                <a:extLst>
                  <a:ext uri="{0D108BD9-81ED-4DB2-BD59-A6C34878D82A}">
                    <a16:rowId xmlns:a16="http://schemas.microsoft.com/office/drawing/2014/main" val="10001"/>
                  </a:ext>
                </a:extLst>
              </a:tr>
              <a:tr h="598550">
                <a:tc>
                  <a:txBody>
                    <a:bodyPr/>
                    <a:lstStyle/>
                    <a:p>
                      <a:pPr marL="0" marR="0" lvl="0" indent="0" algn="ctr" rtl="0">
                        <a:spcBef>
                          <a:spcPts val="0"/>
                        </a:spcBef>
                        <a:spcAft>
                          <a:spcPts val="0"/>
                        </a:spcAft>
                        <a:buNone/>
                      </a:pPr>
                      <a:r>
                        <a:rPr lang="en-US" sz="1800"/>
                        <a:t>Quality/Potency</a:t>
                      </a:r>
                      <a:endParaRPr/>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a:t>Use the same supplier/a trusted supplier</a:t>
                      </a:r>
                      <a:endParaRPr/>
                    </a:p>
                    <a:p>
                      <a:pPr marL="285750" marR="0" lvl="0" indent="-285750" algn="l" rtl="0">
                        <a:spcBef>
                          <a:spcPts val="0"/>
                        </a:spcBef>
                        <a:spcAft>
                          <a:spcPts val="0"/>
                        </a:spcAft>
                        <a:buClr>
                          <a:schemeClr val="dk1"/>
                        </a:buClr>
                        <a:buSzPts val="1600"/>
                        <a:buFont typeface="Arial"/>
                        <a:buChar char="•"/>
                      </a:pPr>
                      <a:r>
                        <a:rPr lang="en-US" sz="1600"/>
                        <a:t>Ask dealer about quality, talk to friends and compare pills, powders, products</a:t>
                      </a:r>
                      <a:endParaRPr/>
                    </a:p>
                    <a:p>
                      <a:pPr marL="285750" marR="0" lvl="0" indent="-285750" algn="l" rtl="0">
                        <a:lnSpc>
                          <a:spcPct val="100000"/>
                        </a:lnSpc>
                        <a:spcBef>
                          <a:spcPts val="0"/>
                        </a:spcBef>
                        <a:spcAft>
                          <a:spcPts val="0"/>
                        </a:spcAft>
                        <a:buClr>
                          <a:schemeClr val="dk1"/>
                        </a:buClr>
                        <a:buSzPts val="1600"/>
                        <a:buFont typeface="Arial"/>
                        <a:buChar char="•"/>
                      </a:pPr>
                      <a:r>
                        <a:rPr lang="en-US" sz="1600"/>
                        <a:t>Notice differences in color, taste, consistency, drug effect</a:t>
                      </a:r>
                      <a:endParaRPr/>
                    </a:p>
                    <a:p>
                      <a:pPr marL="285750" marR="0" lvl="0" indent="-285750" algn="l" rtl="0">
                        <a:lnSpc>
                          <a:spcPct val="100000"/>
                        </a:lnSpc>
                        <a:spcBef>
                          <a:spcPts val="0"/>
                        </a:spcBef>
                        <a:spcAft>
                          <a:spcPts val="0"/>
                        </a:spcAft>
                        <a:buClr>
                          <a:schemeClr val="dk1"/>
                        </a:buClr>
                        <a:buSzPts val="1600"/>
                        <a:buFont typeface="Arial"/>
                        <a:buChar char="•"/>
                      </a:pPr>
                      <a:r>
                        <a:rPr lang="en-US" sz="1600"/>
                        <a:t>Use fentanyl test strips if you have them available</a:t>
                      </a:r>
                      <a:endParaRPr/>
                    </a:p>
                  </a:txBody>
                  <a:tcPr marL="91450" marR="91450" marT="45725" marB="45725"/>
                </a:tc>
                <a:extLst>
                  <a:ext uri="{0D108BD9-81ED-4DB2-BD59-A6C34878D82A}">
                    <a16:rowId xmlns:a16="http://schemas.microsoft.com/office/drawing/2014/main" val="10002"/>
                  </a:ext>
                </a:extLst>
              </a:tr>
              <a:tr h="508875">
                <a:tc>
                  <a:txBody>
                    <a:bodyPr/>
                    <a:lstStyle/>
                    <a:p>
                      <a:pPr marL="0" marR="0" lvl="0" indent="0" algn="ctr" rtl="0">
                        <a:spcBef>
                          <a:spcPts val="0"/>
                        </a:spcBef>
                        <a:spcAft>
                          <a:spcPts val="0"/>
                        </a:spcAft>
                        <a:buNone/>
                      </a:pPr>
                      <a:r>
                        <a:rPr lang="en-US" sz="1800"/>
                        <a:t>Using Alone</a:t>
                      </a:r>
                      <a:endParaRPr/>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a:t>Don’t use alone</a:t>
                      </a:r>
                      <a:endParaRPr/>
                    </a:p>
                    <a:p>
                      <a:pPr marL="285750" marR="0" lvl="0" indent="-285750" algn="l" rtl="0">
                        <a:spcBef>
                          <a:spcPts val="0"/>
                        </a:spcBef>
                        <a:spcAft>
                          <a:spcPts val="0"/>
                        </a:spcAft>
                        <a:buClr>
                          <a:schemeClr val="dk1"/>
                        </a:buClr>
                        <a:buSzPts val="1600"/>
                        <a:buFont typeface="Arial"/>
                        <a:buChar char="•"/>
                      </a:pPr>
                      <a:r>
                        <a:rPr lang="en-US" sz="1600"/>
                        <a:t>Let someone know where you are, leave a door open or unlocked</a:t>
                      </a:r>
                      <a:endParaRPr/>
                    </a:p>
                    <a:p>
                      <a:pPr marL="285750" marR="0" lvl="0" indent="-285750" algn="l" rtl="0">
                        <a:spcBef>
                          <a:spcPts val="0"/>
                        </a:spcBef>
                        <a:spcAft>
                          <a:spcPts val="0"/>
                        </a:spcAft>
                        <a:buClr>
                          <a:schemeClr val="dk1"/>
                        </a:buClr>
                        <a:buSzPts val="1600"/>
                        <a:buFont typeface="Arial"/>
                        <a:buChar char="•"/>
                      </a:pPr>
                      <a:r>
                        <a:rPr lang="en-US" sz="1600"/>
                        <a:t>If using with others, take turns and have naloxone</a:t>
                      </a:r>
                      <a:endParaRPr/>
                    </a:p>
                  </a:txBody>
                  <a:tcPr marL="91450" marR="91450" marT="45725" marB="45725"/>
                </a:tc>
                <a:extLst>
                  <a:ext uri="{0D108BD9-81ED-4DB2-BD59-A6C34878D82A}">
                    <a16:rowId xmlns:a16="http://schemas.microsoft.com/office/drawing/2014/main" val="10003"/>
                  </a:ext>
                </a:extLst>
              </a:tr>
              <a:tr h="645275">
                <a:tc>
                  <a:txBody>
                    <a:bodyPr/>
                    <a:lstStyle/>
                    <a:p>
                      <a:pPr marL="0" marR="0" lvl="0" indent="0" algn="ctr" rtl="0">
                        <a:spcBef>
                          <a:spcPts val="0"/>
                        </a:spcBef>
                        <a:spcAft>
                          <a:spcPts val="0"/>
                        </a:spcAft>
                        <a:buNone/>
                      </a:pPr>
                      <a:r>
                        <a:rPr lang="en-US" sz="1800"/>
                        <a:t>First use</a:t>
                      </a:r>
                      <a:endParaRPr sz="1800"/>
                    </a:p>
                  </a:txBody>
                  <a:tcPr marL="91450" marR="91450" marT="45725" marB="45725"/>
                </a:tc>
                <a:tc>
                  <a:txBody>
                    <a:bodyPr/>
                    <a:lstStyle/>
                    <a:p>
                      <a:pPr marL="0" marR="0" lvl="0" indent="0" algn="l" rtl="0">
                        <a:spcBef>
                          <a:spcPts val="0"/>
                        </a:spcBef>
                        <a:spcAft>
                          <a:spcPts val="0"/>
                        </a:spcAft>
                        <a:buNone/>
                      </a:pPr>
                      <a:r>
                        <a:rPr lang="en-US" sz="1600"/>
                        <a:t>Injection is highest overdose risk route– snorting still carries risk but may make it easier to control intake</a:t>
                      </a:r>
                      <a:endParaRPr/>
                    </a:p>
                  </a:txBody>
                  <a:tcPr marL="91450" marR="91450" marT="45725" marB="45725"/>
                </a:tc>
                <a:extLst>
                  <a:ext uri="{0D108BD9-81ED-4DB2-BD59-A6C34878D82A}">
                    <a16:rowId xmlns:a16="http://schemas.microsoft.com/office/drawing/2014/main" val="10004"/>
                  </a:ext>
                </a:extLst>
              </a:tr>
              <a:tr h="476150">
                <a:tc>
                  <a:txBody>
                    <a:bodyPr/>
                    <a:lstStyle/>
                    <a:p>
                      <a:pPr marL="0" marR="0" lvl="0" indent="0" algn="ctr" rtl="0">
                        <a:spcBef>
                          <a:spcPts val="0"/>
                        </a:spcBef>
                        <a:spcAft>
                          <a:spcPts val="0"/>
                        </a:spcAft>
                        <a:buNone/>
                      </a:pPr>
                      <a:r>
                        <a:rPr lang="en-US" sz="1800"/>
                        <a:t>Recent abstinence</a:t>
                      </a:r>
                      <a:endParaRPr/>
                    </a:p>
                  </a:txBody>
                  <a:tcPr marL="91450" marR="91450" marT="45725" marB="45725"/>
                </a:tc>
                <a:tc>
                  <a:txBody>
                    <a:bodyPr/>
                    <a:lstStyle/>
                    <a:p>
                      <a:pPr marL="0" marR="0" lvl="0" indent="0" algn="l" rtl="0">
                        <a:spcBef>
                          <a:spcPts val="0"/>
                        </a:spcBef>
                        <a:spcAft>
                          <a:spcPts val="0"/>
                        </a:spcAft>
                        <a:buClr>
                          <a:schemeClr val="dk1"/>
                        </a:buClr>
                        <a:buSzPts val="1600"/>
                        <a:buFont typeface="Calibri"/>
                        <a:buNone/>
                      </a:pPr>
                      <a:r>
                        <a:rPr lang="en-US" sz="1600"/>
                        <a:t>“Test shot” (use a small amount at first to test the strength and its effect)</a:t>
                      </a:r>
                      <a:endParaRPr/>
                    </a:p>
                  </a:txBody>
                  <a:tcPr marL="91450" marR="91450" marT="45725" marB="45725"/>
                </a:tc>
                <a:extLst>
                  <a:ext uri="{0D108BD9-81ED-4DB2-BD59-A6C34878D82A}">
                    <a16:rowId xmlns:a16="http://schemas.microsoft.com/office/drawing/2014/main" val="10005"/>
                  </a:ext>
                </a:extLst>
              </a:tr>
              <a:tr h="508875">
                <a:tc>
                  <a:txBody>
                    <a:bodyPr/>
                    <a:lstStyle/>
                    <a:p>
                      <a:pPr marL="0" marR="0" lvl="0" indent="0" algn="ctr" rtl="0">
                        <a:spcBef>
                          <a:spcPts val="0"/>
                        </a:spcBef>
                        <a:spcAft>
                          <a:spcPts val="0"/>
                        </a:spcAft>
                        <a:buNone/>
                      </a:pPr>
                      <a:r>
                        <a:rPr lang="en-US" sz="1800"/>
                        <a:t>Mixing drugs</a:t>
                      </a:r>
                      <a:endParaRPr/>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a:t>Try not to mix opioids with alcohol and/or benzos</a:t>
                      </a:r>
                      <a:endParaRPr/>
                    </a:p>
                    <a:p>
                      <a:pPr marL="285750" marR="0" lvl="0" indent="-285750" algn="l" rtl="0">
                        <a:spcBef>
                          <a:spcPts val="0"/>
                        </a:spcBef>
                        <a:spcAft>
                          <a:spcPts val="0"/>
                        </a:spcAft>
                        <a:buClr>
                          <a:schemeClr val="dk1"/>
                        </a:buClr>
                        <a:buSzPts val="1600"/>
                        <a:buFont typeface="Arial"/>
                        <a:buChar char="•"/>
                      </a:pPr>
                      <a:r>
                        <a:rPr lang="en-US" sz="1600"/>
                        <a:t>Use one drug at a time, or use less of each drug</a:t>
                      </a:r>
                      <a:endParaRPr sz="1600"/>
                    </a:p>
                  </a:txBody>
                  <a:tcPr marL="91450" marR="91450" marT="45725" marB="45725"/>
                </a:tc>
                <a:extLst>
                  <a:ext uri="{0D108BD9-81ED-4DB2-BD59-A6C34878D82A}">
                    <a16:rowId xmlns:a16="http://schemas.microsoft.com/office/drawing/2014/main" val="10006"/>
                  </a:ext>
                </a:extLst>
              </a:tr>
              <a:tr h="672225">
                <a:tc>
                  <a:txBody>
                    <a:bodyPr/>
                    <a:lstStyle/>
                    <a:p>
                      <a:pPr marL="0" marR="0" lvl="0" indent="0" algn="ctr" rtl="0">
                        <a:spcBef>
                          <a:spcPts val="0"/>
                        </a:spcBef>
                        <a:spcAft>
                          <a:spcPts val="0"/>
                        </a:spcAft>
                        <a:buNone/>
                      </a:pPr>
                      <a:r>
                        <a:rPr lang="en-US" sz="1800"/>
                        <a:t>Age</a:t>
                      </a:r>
                      <a:endParaRPr/>
                    </a:p>
                  </a:txBody>
                  <a:tcPr marL="91450" marR="91450" marT="45725" marB="45725"/>
                </a:tc>
                <a:tc>
                  <a:txBody>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Tools and technologies that help with medication schedules</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Help from a family member or friend</a:t>
                      </a:r>
                      <a:endParaRPr/>
                    </a:p>
                  </a:txBody>
                  <a:tcPr marL="91450" marR="91450" marT="45725" marB="45725"/>
                </a:tc>
                <a:extLst>
                  <a:ext uri="{0D108BD9-81ED-4DB2-BD59-A6C34878D82A}">
                    <a16:rowId xmlns:a16="http://schemas.microsoft.com/office/drawing/2014/main" val="10007"/>
                  </a:ext>
                </a:extLst>
              </a:tr>
              <a:tr h="645275">
                <a:tc>
                  <a:txBody>
                    <a:bodyPr/>
                    <a:lstStyle/>
                    <a:p>
                      <a:pPr marL="0" marR="0" lvl="0" indent="0" algn="ctr" rtl="0">
                        <a:spcBef>
                          <a:spcPts val="0"/>
                        </a:spcBef>
                        <a:spcAft>
                          <a:spcPts val="0"/>
                        </a:spcAft>
                        <a:buNone/>
                      </a:pPr>
                      <a:r>
                        <a:rPr lang="en-US" sz="1800"/>
                        <a:t>Physical health</a:t>
                      </a:r>
                      <a:endParaRPr sz="1800"/>
                    </a:p>
                  </a:txBody>
                  <a:tcPr marL="91450" marR="91450" marT="45725" marB="45725"/>
                </a:tc>
                <a:tc>
                  <a:txBody>
                    <a:bodyPr/>
                    <a:lstStyle/>
                    <a:p>
                      <a:pPr marL="0" marR="0" lvl="0" indent="0" algn="l" rtl="0">
                        <a:spcBef>
                          <a:spcPts val="0"/>
                        </a:spcBef>
                        <a:spcAft>
                          <a:spcPts val="0"/>
                        </a:spcAft>
                        <a:buNone/>
                      </a:pPr>
                      <a:r>
                        <a:rPr lang="en-US" sz="1600"/>
                        <a:t>Recognize medical history and physical health problems, such as previous overdose, asthma, or other respiratory illness.</a:t>
                      </a:r>
                      <a:endParaRPr sz="1600"/>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2"/>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ORP Training Curriculum: Section D</a:t>
            </a:r>
            <a:endParaRPr/>
          </a:p>
        </p:txBody>
      </p:sp>
      <p:sp>
        <p:nvSpPr>
          <p:cNvPr id="551" name="Google Shape;551;p72"/>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a:t>Resources and Information</a:t>
            </a:r>
            <a:endParaRPr/>
          </a:p>
        </p:txBody>
      </p:sp>
      <p:sp>
        <p:nvSpPr>
          <p:cNvPr id="552" name="Google Shape;552;p72"/>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Good Samaritan Law in Maryland</a:t>
            </a:r>
            <a:endParaRPr/>
          </a:p>
        </p:txBody>
      </p:sp>
      <p:sp>
        <p:nvSpPr>
          <p:cNvPr id="558" name="Google Shape;558;p73"/>
          <p:cNvSpPr txBox="1">
            <a:spLocks noGrp="1"/>
          </p:cNvSpPr>
          <p:nvPr>
            <p:ph type="body" idx="1"/>
          </p:nvPr>
        </p:nvSpPr>
        <p:spPr>
          <a:xfrm>
            <a:off x="441960" y="1432560"/>
            <a:ext cx="8397240" cy="47444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200"/>
              <a:buNone/>
            </a:pPr>
            <a:r>
              <a:rPr lang="en-US" sz="3200" b="1" i="1"/>
              <a:t>Who does it protect? </a:t>
            </a:r>
            <a:endParaRPr/>
          </a:p>
          <a:p>
            <a:pPr marL="228600" lvl="0" indent="-228600" algn="l" rtl="0">
              <a:lnSpc>
                <a:spcPct val="90000"/>
              </a:lnSpc>
              <a:spcBef>
                <a:spcPts val="1000"/>
              </a:spcBef>
              <a:spcAft>
                <a:spcPts val="0"/>
              </a:spcAft>
              <a:buClr>
                <a:srgbClr val="262626"/>
              </a:buClr>
              <a:buSzPts val="2800"/>
              <a:buChar char="•"/>
            </a:pPr>
            <a:r>
              <a:rPr lang="en-US"/>
              <a:t>This law protects these individuals from arrest and prosecution for certain crimes:</a:t>
            </a:r>
            <a:endParaRPr/>
          </a:p>
          <a:p>
            <a:pPr marL="685800" lvl="1" indent="-228600" algn="l" rtl="0">
              <a:lnSpc>
                <a:spcPct val="90000"/>
              </a:lnSpc>
              <a:spcBef>
                <a:spcPts val="500"/>
              </a:spcBef>
              <a:spcAft>
                <a:spcPts val="0"/>
              </a:spcAft>
              <a:buClr>
                <a:srgbClr val="262626"/>
              </a:buClr>
              <a:buSzPts val="2800"/>
              <a:buFont typeface="Courier New"/>
              <a:buChar char="o"/>
            </a:pPr>
            <a:r>
              <a:rPr lang="en-US" sz="2800"/>
              <a:t>Individuals assisting in an emergency overdose situation</a:t>
            </a:r>
            <a:endParaRPr/>
          </a:p>
          <a:p>
            <a:pPr marL="685800" lvl="1" indent="-228600" algn="l" rtl="0">
              <a:lnSpc>
                <a:spcPct val="90000"/>
              </a:lnSpc>
              <a:spcBef>
                <a:spcPts val="500"/>
              </a:spcBef>
              <a:spcAft>
                <a:spcPts val="0"/>
              </a:spcAft>
              <a:buClr>
                <a:srgbClr val="262626"/>
              </a:buClr>
              <a:buSzPts val="2800"/>
              <a:buFont typeface="Courier New"/>
              <a:buChar char="o"/>
            </a:pPr>
            <a:r>
              <a:rPr lang="en-US" sz="2800"/>
              <a:t>Individuals who are experiencing an overdose</a:t>
            </a:r>
            <a:endParaRPr/>
          </a:p>
          <a:p>
            <a:pPr marL="228600" lvl="0" indent="-228600" algn="l" rtl="0">
              <a:lnSpc>
                <a:spcPct val="90000"/>
              </a:lnSpc>
              <a:spcBef>
                <a:spcPts val="1000"/>
              </a:spcBef>
              <a:spcAft>
                <a:spcPts val="0"/>
              </a:spcAft>
              <a:buClr>
                <a:srgbClr val="262626"/>
              </a:buClr>
              <a:buSzPts val="2800"/>
              <a:buChar char="•"/>
            </a:pPr>
            <a:r>
              <a:rPr lang="en-US"/>
              <a:t>The law </a:t>
            </a:r>
            <a:r>
              <a:rPr lang="en-US" i="1"/>
              <a:t>does not</a:t>
            </a:r>
            <a:r>
              <a:rPr lang="en-US"/>
              <a:t> protect people witnessing the medical emergency if they’re not helping</a:t>
            </a:r>
            <a:endParaRPr/>
          </a:p>
          <a:p>
            <a:pPr marL="0" lvl="0" indent="0" algn="l" rtl="0">
              <a:lnSpc>
                <a:spcPct val="90000"/>
              </a:lnSpc>
              <a:spcBef>
                <a:spcPts val="1000"/>
              </a:spcBef>
              <a:spcAft>
                <a:spcPts val="0"/>
              </a:spcAft>
              <a:buClr>
                <a:srgbClr val="262626"/>
              </a:buClr>
              <a:buSzPts val="2400"/>
              <a:buNone/>
            </a:pPr>
            <a:endParaRPr sz="2400"/>
          </a:p>
          <a:p>
            <a:pPr marL="0" lvl="0" indent="0" algn="l" rtl="0">
              <a:lnSpc>
                <a:spcPct val="90000"/>
              </a:lnSpc>
              <a:spcBef>
                <a:spcPts val="1000"/>
              </a:spcBef>
              <a:spcAft>
                <a:spcPts val="0"/>
              </a:spcAft>
              <a:buClr>
                <a:srgbClr val="262626"/>
              </a:buClr>
              <a:buSzPts val="2400"/>
              <a:buNone/>
            </a:pPr>
            <a:r>
              <a:rPr lang="en-US" sz="2400" u="sng">
                <a:solidFill>
                  <a:schemeClr val="hlink"/>
                </a:solidFill>
                <a:hlinkClick r:id="rId3"/>
              </a:rPr>
              <a:t>Good Samaritan Law Fact Sheet</a:t>
            </a:r>
            <a:endParaRPr sz="2400"/>
          </a:p>
          <a:p>
            <a:pPr marL="228600" lvl="0" indent="-50800" algn="l" rtl="0">
              <a:lnSpc>
                <a:spcPct val="90000"/>
              </a:lnSpc>
              <a:spcBef>
                <a:spcPts val="1000"/>
              </a:spcBef>
              <a:spcAft>
                <a:spcPts val="0"/>
              </a:spcAft>
              <a:buClr>
                <a:srgbClr val="262626"/>
              </a:buClr>
              <a:buSzPts val="2800"/>
              <a:buNone/>
            </a:pPr>
            <a:endParaRPr/>
          </a:p>
        </p:txBody>
      </p:sp>
      <p:sp>
        <p:nvSpPr>
          <p:cNvPr id="559" name="Google Shape;559;p7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59</a:t>
            </a:fld>
            <a:endParaRPr/>
          </a:p>
        </p:txBody>
      </p:sp>
      <p:sp>
        <p:nvSpPr>
          <p:cNvPr id="560" name="Google Shape;560;p73"/>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ORP Training Curriculum: Section 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Part I</a:t>
            </a:r>
            <a:endParaRPr/>
          </a:p>
        </p:txBody>
      </p:sp>
      <p:sp>
        <p:nvSpPr>
          <p:cNvPr id="135" name="Google Shape;135;p20"/>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a:t>Introduction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Good Samaritan Law in Maryland</a:t>
            </a:r>
            <a:endParaRPr/>
          </a:p>
        </p:txBody>
      </p:sp>
      <p:sp>
        <p:nvSpPr>
          <p:cNvPr id="566" name="Google Shape;566;p74"/>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567" name="Google Shape;567;p74"/>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ORP Training Curriculum: Section D</a:t>
            </a:r>
            <a:endParaRPr/>
          </a:p>
        </p:txBody>
      </p:sp>
      <p:sp>
        <p:nvSpPr>
          <p:cNvPr id="568" name="Google Shape;568;p74"/>
          <p:cNvSpPr txBox="1">
            <a:spLocks noGrp="1"/>
          </p:cNvSpPr>
          <p:nvPr>
            <p:ph type="body" idx="1"/>
          </p:nvPr>
        </p:nvSpPr>
        <p:spPr>
          <a:xfrm>
            <a:off x="228600" y="1432560"/>
            <a:ext cx="8778240" cy="474440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262626"/>
              </a:buClr>
              <a:buSzPts val="3200"/>
              <a:buNone/>
            </a:pPr>
            <a:r>
              <a:rPr lang="en-US" sz="3200" b="1" i="1"/>
              <a:t>What does it protect you from?</a:t>
            </a:r>
            <a:endParaRPr/>
          </a:p>
          <a:p>
            <a:pPr marL="228600" lvl="0" indent="-228600" algn="l" rtl="0">
              <a:lnSpc>
                <a:spcPct val="80000"/>
              </a:lnSpc>
              <a:spcBef>
                <a:spcPts val="1000"/>
              </a:spcBef>
              <a:spcAft>
                <a:spcPts val="0"/>
              </a:spcAft>
              <a:buClr>
                <a:srgbClr val="262626"/>
              </a:buClr>
              <a:buSzPts val="2400"/>
              <a:buChar char="•"/>
            </a:pPr>
            <a:r>
              <a:rPr lang="en-US" sz="2400"/>
              <a:t>Protects from criminal arrest, charge or prosecution for the following misdemeanors, </a:t>
            </a:r>
            <a:endParaRPr/>
          </a:p>
          <a:p>
            <a:pPr marL="685800" lvl="1" indent="-228600" algn="l" rtl="0">
              <a:lnSpc>
                <a:spcPct val="80000"/>
              </a:lnSpc>
              <a:spcBef>
                <a:spcPts val="500"/>
              </a:spcBef>
              <a:spcAft>
                <a:spcPts val="0"/>
              </a:spcAft>
              <a:buClr>
                <a:srgbClr val="262626"/>
              </a:buClr>
              <a:buSzPts val="2000"/>
              <a:buFont typeface="Courier New"/>
              <a:buChar char="o"/>
            </a:pPr>
            <a:r>
              <a:rPr lang="en-US" sz="2000"/>
              <a:t>§5-601: Possessing or Administering CDS </a:t>
            </a:r>
            <a:endParaRPr/>
          </a:p>
          <a:p>
            <a:pPr marL="685800" lvl="1" indent="-228600" algn="l" rtl="0">
              <a:lnSpc>
                <a:spcPct val="90000"/>
              </a:lnSpc>
              <a:spcBef>
                <a:spcPts val="0"/>
              </a:spcBef>
              <a:spcAft>
                <a:spcPts val="0"/>
              </a:spcAft>
              <a:buClr>
                <a:srgbClr val="262626"/>
              </a:buClr>
              <a:buSzPts val="2000"/>
              <a:buFont typeface="Courier New"/>
              <a:buChar char="o"/>
            </a:pPr>
            <a:r>
              <a:rPr lang="en-US" sz="2000"/>
              <a:t>§5-619: Drug Paraphernalia</a:t>
            </a:r>
            <a:endParaRPr/>
          </a:p>
          <a:p>
            <a:pPr marL="685800" lvl="1" indent="-228600" algn="l" rtl="0">
              <a:lnSpc>
                <a:spcPct val="90000"/>
              </a:lnSpc>
              <a:spcBef>
                <a:spcPts val="0"/>
              </a:spcBef>
              <a:spcAft>
                <a:spcPts val="0"/>
              </a:spcAft>
              <a:buClr>
                <a:srgbClr val="262626"/>
              </a:buClr>
              <a:buSzPts val="2000"/>
              <a:buFont typeface="Courier New"/>
              <a:buChar char="o"/>
            </a:pPr>
            <a:r>
              <a:rPr lang="en-US" sz="2000"/>
              <a:t>§5-620: Controlled Paraphernalia</a:t>
            </a:r>
            <a:endParaRPr/>
          </a:p>
          <a:p>
            <a:pPr marL="685800" lvl="1" indent="-228600" algn="l" rtl="0">
              <a:lnSpc>
                <a:spcPct val="90000"/>
              </a:lnSpc>
              <a:spcBef>
                <a:spcPts val="0"/>
              </a:spcBef>
              <a:spcAft>
                <a:spcPts val="0"/>
              </a:spcAft>
              <a:buClr>
                <a:srgbClr val="262626"/>
              </a:buClr>
              <a:buSzPts val="2000"/>
              <a:buFont typeface="Courier New"/>
              <a:buChar char="o"/>
            </a:pPr>
            <a:r>
              <a:rPr lang="en-US" sz="2000"/>
              <a:t>§10-114: Underage Possession of Alcohol</a:t>
            </a:r>
            <a:endParaRPr/>
          </a:p>
          <a:p>
            <a:pPr marL="685800" lvl="1" indent="-228600" algn="l" rtl="0">
              <a:lnSpc>
                <a:spcPct val="90000"/>
              </a:lnSpc>
              <a:spcBef>
                <a:spcPts val="0"/>
              </a:spcBef>
              <a:spcAft>
                <a:spcPts val="0"/>
              </a:spcAft>
              <a:buClr>
                <a:srgbClr val="262626"/>
              </a:buClr>
              <a:buSzPts val="2000"/>
              <a:buFont typeface="Courier New"/>
              <a:buChar char="o"/>
            </a:pPr>
            <a:r>
              <a:rPr lang="en-US" sz="2000"/>
              <a:t>§10-116: Obtaining Alcohol for Underage Consumption</a:t>
            </a:r>
            <a:endParaRPr/>
          </a:p>
          <a:p>
            <a:pPr marL="685800" lvl="1" indent="-228600" algn="l" rtl="0">
              <a:lnSpc>
                <a:spcPct val="90000"/>
              </a:lnSpc>
              <a:spcBef>
                <a:spcPts val="0"/>
              </a:spcBef>
              <a:spcAft>
                <a:spcPts val="0"/>
              </a:spcAft>
              <a:buClr>
                <a:srgbClr val="262626"/>
              </a:buClr>
              <a:buSzPts val="2000"/>
              <a:buFont typeface="Courier New"/>
              <a:buChar char="o"/>
            </a:pPr>
            <a:r>
              <a:rPr lang="en-US" sz="2000"/>
              <a:t>§10-117: Furnishing for or allowing underage consumption of alcohol</a:t>
            </a:r>
            <a:endParaRPr/>
          </a:p>
          <a:p>
            <a:pPr marL="228600" lvl="0" indent="-228600" algn="l" rtl="0">
              <a:lnSpc>
                <a:spcPct val="80000"/>
              </a:lnSpc>
              <a:spcBef>
                <a:spcPts val="1000"/>
              </a:spcBef>
              <a:spcAft>
                <a:spcPts val="0"/>
              </a:spcAft>
              <a:buClr>
                <a:srgbClr val="262626"/>
              </a:buClr>
              <a:buSzPts val="2600"/>
              <a:buChar char="•"/>
            </a:pPr>
            <a:r>
              <a:rPr lang="en-US" sz="2600"/>
              <a:t>Protects from violation of a condition of pretrial release, probation, or parole</a:t>
            </a:r>
            <a:endParaRPr/>
          </a:p>
          <a:p>
            <a:pPr marL="228600" lvl="0" indent="-228600" algn="l" rtl="0">
              <a:lnSpc>
                <a:spcPct val="80000"/>
              </a:lnSpc>
              <a:spcBef>
                <a:spcPts val="1000"/>
              </a:spcBef>
              <a:spcAft>
                <a:spcPts val="0"/>
              </a:spcAft>
              <a:buClr>
                <a:srgbClr val="262626"/>
              </a:buClr>
              <a:buSzPts val="2600"/>
              <a:buChar char="•"/>
            </a:pPr>
            <a:r>
              <a:rPr lang="en-US" sz="2600"/>
              <a:t>These protections only apply </a:t>
            </a:r>
            <a:r>
              <a:rPr lang="en-US" sz="2600" i="1"/>
              <a:t>if the evidence was obtained solely because of the act of seeking medical assistance.</a:t>
            </a:r>
            <a:endParaRPr sz="2600"/>
          </a:p>
          <a:p>
            <a:pPr marL="228600" lvl="0" indent="-76200" algn="l" rtl="0">
              <a:lnSpc>
                <a:spcPct val="80000"/>
              </a:lnSpc>
              <a:spcBef>
                <a:spcPts val="1000"/>
              </a:spcBef>
              <a:spcAft>
                <a:spcPts val="0"/>
              </a:spcAft>
              <a:buClr>
                <a:srgbClr val="262626"/>
              </a:buClr>
              <a:buSzPts val="2400"/>
              <a:buNone/>
            </a:pPr>
            <a:endParaRPr sz="2400"/>
          </a:p>
          <a:p>
            <a:pPr marL="0" lvl="0" indent="0" algn="l" rtl="0">
              <a:lnSpc>
                <a:spcPct val="80000"/>
              </a:lnSpc>
              <a:spcBef>
                <a:spcPts val="1000"/>
              </a:spcBef>
              <a:spcAft>
                <a:spcPts val="0"/>
              </a:spcAft>
              <a:buClr>
                <a:srgbClr val="262626"/>
              </a:buClr>
              <a:buSzPts val="2400"/>
              <a:buNone/>
            </a:pPr>
            <a:endParaRPr sz="2400"/>
          </a:p>
          <a:p>
            <a:pPr marL="0" lvl="0" indent="0" algn="l" rtl="0">
              <a:lnSpc>
                <a:spcPct val="80000"/>
              </a:lnSpc>
              <a:spcBef>
                <a:spcPts val="1000"/>
              </a:spcBef>
              <a:spcAft>
                <a:spcPts val="0"/>
              </a:spcAft>
              <a:buClr>
                <a:srgbClr val="262626"/>
              </a:buClr>
              <a:buSzPts val="2800"/>
              <a:buNone/>
            </a:pPr>
            <a:endParaRPr/>
          </a:p>
          <a:p>
            <a:pPr marL="228600" lvl="0" indent="-76200" algn="l" rtl="0">
              <a:lnSpc>
                <a:spcPct val="80000"/>
              </a:lnSpc>
              <a:spcBef>
                <a:spcPts val="1000"/>
              </a:spcBef>
              <a:spcAft>
                <a:spcPts val="0"/>
              </a:spcAft>
              <a:buClr>
                <a:srgbClr val="262626"/>
              </a:buClr>
              <a:buSzPts val="2400"/>
              <a:buFont typeface="Courier New"/>
              <a:buNone/>
            </a:pPr>
            <a:endParaRPr sz="2400"/>
          </a:p>
          <a:p>
            <a:pPr marL="228600" lvl="0" indent="-50800" algn="l" rtl="0">
              <a:lnSpc>
                <a:spcPct val="80000"/>
              </a:lnSpc>
              <a:spcBef>
                <a:spcPts val="1000"/>
              </a:spcBef>
              <a:spcAft>
                <a:spcPts val="0"/>
              </a:spcAft>
              <a:buClr>
                <a:srgbClr val="262626"/>
              </a:buClr>
              <a:buSzPts val="28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How to Get Naloxone</a:t>
            </a:r>
            <a:endParaRPr/>
          </a:p>
        </p:txBody>
      </p:sp>
      <p:sp>
        <p:nvSpPr>
          <p:cNvPr id="575" name="Google Shape;575;p75"/>
          <p:cNvSpPr txBox="1">
            <a:spLocks noGrp="1"/>
          </p:cNvSpPr>
          <p:nvPr>
            <p:ph type="body" idx="1"/>
          </p:nvPr>
        </p:nvSpPr>
        <p:spPr>
          <a:xfrm>
            <a:off x="577712" y="1461052"/>
            <a:ext cx="8133151" cy="50565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b="1">
                <a:solidFill>
                  <a:schemeClr val="dk1"/>
                </a:solidFill>
              </a:rPr>
              <a:t>From a pharmacy</a:t>
            </a:r>
            <a:r>
              <a:rPr lang="en-US" sz="2200">
                <a:solidFill>
                  <a:schemeClr val="dk1"/>
                </a:solidFill>
              </a:rPr>
              <a:t>: </a:t>
            </a:r>
            <a:endParaRPr/>
          </a:p>
          <a:p>
            <a:pPr marL="0" lvl="1" indent="0" algn="l" rtl="0">
              <a:lnSpc>
                <a:spcPct val="90000"/>
              </a:lnSpc>
              <a:spcBef>
                <a:spcPts val="500"/>
              </a:spcBef>
              <a:spcAft>
                <a:spcPts val="0"/>
              </a:spcAft>
              <a:buClr>
                <a:srgbClr val="000000"/>
              </a:buClr>
              <a:buSzPts val="2000"/>
              <a:buNone/>
            </a:pPr>
            <a:r>
              <a:rPr lang="en-US" sz="2000">
                <a:solidFill>
                  <a:srgbClr val="000000"/>
                </a:solidFill>
              </a:rPr>
              <a:t>You can request naloxone at participating pharmacies throughout Maryland under the statewide standing order. The pharmacy can bill your insurance, even when using the statewide standing order. You do not need a prescription; you do not need to prove you were trained.</a:t>
            </a:r>
            <a:r>
              <a:rPr lang="en-US" sz="2000" i="1">
                <a:solidFill>
                  <a:srgbClr val="000000"/>
                </a:solidFill>
              </a:rPr>
              <a:t> </a:t>
            </a:r>
            <a:r>
              <a:rPr lang="en-US" sz="2000">
                <a:solidFill>
                  <a:srgbClr val="000000"/>
                </a:solidFill>
              </a:rPr>
              <a:t>If you have difficulty accessing naloxone at a pharmacy, let MDH know by contacting </a:t>
            </a:r>
            <a:r>
              <a:rPr lang="en-US" sz="2000" u="sng">
                <a:solidFill>
                  <a:schemeClr val="hlink"/>
                </a:solidFill>
                <a:hlinkClick r:id="rId3"/>
              </a:rPr>
              <a:t>mdh.naloxone@maryland.gov</a:t>
            </a:r>
            <a:r>
              <a:rPr lang="en-US" sz="2000">
                <a:solidFill>
                  <a:srgbClr val="000000"/>
                </a:solidFill>
              </a:rPr>
              <a:t>. </a:t>
            </a:r>
            <a:endParaRPr/>
          </a:p>
          <a:p>
            <a:pPr marL="0" lvl="1" indent="0" algn="l" rtl="0">
              <a:lnSpc>
                <a:spcPct val="90000"/>
              </a:lnSpc>
              <a:spcBef>
                <a:spcPts val="500"/>
              </a:spcBef>
              <a:spcAft>
                <a:spcPts val="0"/>
              </a:spcAft>
              <a:buClr>
                <a:srgbClr val="262626"/>
              </a:buClr>
              <a:buSzPts val="2000"/>
              <a:buNone/>
            </a:pPr>
            <a:endParaRPr sz="2000" b="1">
              <a:solidFill>
                <a:srgbClr val="000000"/>
              </a:solidFill>
            </a:endParaRPr>
          </a:p>
          <a:p>
            <a:pPr marL="0" lvl="1" indent="0" algn="l" rtl="0">
              <a:lnSpc>
                <a:spcPct val="90000"/>
              </a:lnSpc>
              <a:spcBef>
                <a:spcPts val="500"/>
              </a:spcBef>
              <a:spcAft>
                <a:spcPts val="0"/>
              </a:spcAft>
              <a:buClr>
                <a:srgbClr val="000000"/>
              </a:buClr>
              <a:buSzPts val="2200"/>
              <a:buNone/>
            </a:pPr>
            <a:r>
              <a:rPr lang="en-US" sz="2200" b="1">
                <a:solidFill>
                  <a:srgbClr val="000000"/>
                </a:solidFill>
              </a:rPr>
              <a:t>From an Overdose Response Program or Syringe Services Program:</a:t>
            </a:r>
            <a:endParaRPr/>
          </a:p>
          <a:p>
            <a:pPr marL="342900" lvl="1" indent="-342900" algn="l" rtl="0">
              <a:lnSpc>
                <a:spcPct val="90000"/>
              </a:lnSpc>
              <a:spcBef>
                <a:spcPts val="500"/>
              </a:spcBef>
              <a:spcAft>
                <a:spcPts val="0"/>
              </a:spcAft>
              <a:buClr>
                <a:srgbClr val="000000"/>
              </a:buClr>
              <a:buSzPts val="2000"/>
              <a:buChar char="•"/>
            </a:pPr>
            <a:r>
              <a:rPr lang="en-US" sz="2000">
                <a:solidFill>
                  <a:srgbClr val="000000"/>
                </a:solidFill>
              </a:rPr>
              <a:t>Visit </a:t>
            </a:r>
            <a:r>
              <a:rPr lang="en-US" sz="2000" u="sng">
                <a:solidFill>
                  <a:schemeClr val="hlink"/>
                </a:solidFill>
                <a:hlinkClick r:id="rId4"/>
              </a:rPr>
              <a:t>bit.ly/MDHaccessHR</a:t>
            </a:r>
            <a:endParaRPr sz="2000">
              <a:solidFill>
                <a:srgbClr val="000000"/>
              </a:solidFill>
            </a:endParaRPr>
          </a:p>
          <a:p>
            <a:pPr marL="342900" lvl="1" indent="-342900" algn="l" rtl="0">
              <a:lnSpc>
                <a:spcPct val="90000"/>
              </a:lnSpc>
              <a:spcBef>
                <a:spcPts val="500"/>
              </a:spcBef>
              <a:spcAft>
                <a:spcPts val="0"/>
              </a:spcAft>
              <a:buClr>
                <a:srgbClr val="000000"/>
              </a:buClr>
              <a:buSzPts val="2000"/>
              <a:buChar char="•"/>
            </a:pPr>
            <a:r>
              <a:rPr lang="en-US" sz="2000">
                <a:solidFill>
                  <a:srgbClr val="000000"/>
                </a:solidFill>
              </a:rPr>
              <a:t>Contact </a:t>
            </a:r>
            <a:r>
              <a:rPr lang="en-US" sz="2000" u="sng">
                <a:solidFill>
                  <a:schemeClr val="hlink"/>
                </a:solidFill>
                <a:hlinkClick r:id="rId3"/>
              </a:rPr>
              <a:t>mdh.naloxone@maryland.gov</a:t>
            </a:r>
            <a:endParaRPr sz="2000">
              <a:solidFill>
                <a:srgbClr val="FF0000"/>
              </a:solidFill>
            </a:endParaRPr>
          </a:p>
        </p:txBody>
      </p:sp>
      <p:sp>
        <p:nvSpPr>
          <p:cNvPr id="576" name="Google Shape;576;p75"/>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61</a:t>
            </a:fld>
            <a:endParaRPr/>
          </a:p>
        </p:txBody>
      </p:sp>
      <p:sp>
        <p:nvSpPr>
          <p:cNvPr id="577" name="Google Shape;577;p75"/>
          <p:cNvSpPr txBox="1"/>
          <p:nvPr/>
        </p:nvSpPr>
        <p:spPr>
          <a:xfrm>
            <a:off x="628650" y="293688"/>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ORP Training Curriculum: Section D</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Local Resources</a:t>
            </a:r>
            <a:endParaRPr/>
          </a:p>
        </p:txBody>
      </p:sp>
      <p:sp>
        <p:nvSpPr>
          <p:cNvPr id="583" name="Google Shape;583;p7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It may be helpful to include information about local resources in your ORP training information, such as:</a:t>
            </a:r>
            <a:endParaRPr/>
          </a:p>
          <a:p>
            <a:pPr marL="685800" lvl="1" indent="-228600" algn="l" rtl="0">
              <a:lnSpc>
                <a:spcPct val="90000"/>
              </a:lnSpc>
              <a:spcBef>
                <a:spcPts val="500"/>
              </a:spcBef>
              <a:spcAft>
                <a:spcPts val="0"/>
              </a:spcAft>
              <a:buClr>
                <a:srgbClr val="262626"/>
              </a:buClr>
              <a:buSzPts val="2400"/>
              <a:buChar char="•"/>
            </a:pPr>
            <a:r>
              <a:rPr lang="en-US"/>
              <a:t>Local Syringe Services Program locations, hours, and contact information</a:t>
            </a:r>
            <a:endParaRPr/>
          </a:p>
          <a:p>
            <a:pPr marL="685800" lvl="1" indent="-228600" algn="l" rtl="0">
              <a:lnSpc>
                <a:spcPct val="90000"/>
              </a:lnSpc>
              <a:spcBef>
                <a:spcPts val="500"/>
              </a:spcBef>
              <a:spcAft>
                <a:spcPts val="0"/>
              </a:spcAft>
              <a:buClr>
                <a:srgbClr val="262626"/>
              </a:buClr>
              <a:buSzPts val="2400"/>
              <a:buChar char="•"/>
            </a:pPr>
            <a:r>
              <a:rPr lang="en-US"/>
              <a:t>Local social services information</a:t>
            </a:r>
            <a:endParaRPr/>
          </a:p>
          <a:p>
            <a:pPr marL="685800" lvl="1" indent="-228600" algn="l" rtl="0">
              <a:lnSpc>
                <a:spcPct val="90000"/>
              </a:lnSpc>
              <a:spcBef>
                <a:spcPts val="500"/>
              </a:spcBef>
              <a:spcAft>
                <a:spcPts val="0"/>
              </a:spcAft>
              <a:buClr>
                <a:srgbClr val="262626"/>
              </a:buClr>
              <a:buSzPts val="2400"/>
              <a:buChar char="•"/>
            </a:pPr>
            <a:r>
              <a:rPr lang="en-US"/>
              <a:t>Local resources for family and friends of people who use drugs</a:t>
            </a:r>
            <a:endParaRPr/>
          </a:p>
          <a:p>
            <a:pPr marL="685800" lvl="1" indent="-228600" algn="l" rtl="0">
              <a:lnSpc>
                <a:spcPct val="90000"/>
              </a:lnSpc>
              <a:spcBef>
                <a:spcPts val="500"/>
              </a:spcBef>
              <a:spcAft>
                <a:spcPts val="0"/>
              </a:spcAft>
              <a:buClr>
                <a:srgbClr val="262626"/>
              </a:buClr>
              <a:buSzPts val="2400"/>
              <a:buChar char="•"/>
            </a:pPr>
            <a:r>
              <a:rPr lang="en-US"/>
              <a:t>Information about how to get a refill if the person uses the naloxone</a:t>
            </a:r>
            <a:endParaRPr/>
          </a:p>
          <a:p>
            <a:pPr marL="685800" lvl="1" indent="-76200" algn="l" rtl="0">
              <a:lnSpc>
                <a:spcPct val="90000"/>
              </a:lnSpc>
              <a:spcBef>
                <a:spcPts val="500"/>
              </a:spcBef>
              <a:spcAft>
                <a:spcPts val="0"/>
              </a:spcAft>
              <a:buClr>
                <a:srgbClr val="262626"/>
              </a:buClr>
              <a:buSzPts val="2400"/>
              <a:buNone/>
            </a:pPr>
            <a:endParaRPr/>
          </a:p>
        </p:txBody>
      </p:sp>
      <p:sp>
        <p:nvSpPr>
          <p:cNvPr id="584" name="Google Shape;584;p7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62</a:t>
            </a:fld>
            <a:endParaRPr/>
          </a:p>
        </p:txBody>
      </p:sp>
      <p:sp>
        <p:nvSpPr>
          <p:cNvPr id="585" name="Google Shape;585;p76"/>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ORP Training Curriculum: Section 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7"/>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262626"/>
              </a:buClr>
              <a:buSzPts val="3825"/>
              <a:buNone/>
            </a:pPr>
            <a:r>
              <a:rPr lang="en-US" sz="3825"/>
              <a:t>END OF ORP TRAINING CURRICULUM</a:t>
            </a:r>
            <a:endParaRPr/>
          </a:p>
        </p:txBody>
      </p:sp>
      <p:sp>
        <p:nvSpPr>
          <p:cNvPr id="591" name="Google Shape;591;p77"/>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8"/>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Part III</a:t>
            </a:r>
            <a:endParaRPr/>
          </a:p>
        </p:txBody>
      </p:sp>
      <p:sp>
        <p:nvSpPr>
          <p:cNvPr id="597" name="Google Shape;597;p78"/>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162"/>
              <a:buNone/>
            </a:pPr>
            <a:r>
              <a:rPr lang="en-US" sz="4162"/>
              <a:t>REPORTING AND DISPENSING</a:t>
            </a:r>
            <a:endParaRPr/>
          </a:p>
        </p:txBody>
      </p:sp>
      <p:sp>
        <p:nvSpPr>
          <p:cNvPr id="598" name="Google Shape;598;p78"/>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ORP Training Report</a:t>
            </a:r>
            <a:endParaRPr/>
          </a:p>
        </p:txBody>
      </p:sp>
      <p:sp>
        <p:nvSpPr>
          <p:cNvPr id="604" name="Google Shape;604;p79"/>
          <p:cNvSpPr txBox="1">
            <a:spLocks noGrp="1"/>
          </p:cNvSpPr>
          <p:nvPr>
            <p:ph type="body" idx="1"/>
          </p:nvPr>
        </p:nvSpPr>
        <p:spPr>
          <a:xfrm>
            <a:off x="220980" y="1438066"/>
            <a:ext cx="870204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200"/>
              <a:buChar char="•"/>
            </a:pPr>
            <a:r>
              <a:rPr lang="en-US" sz="2200" u="sng">
                <a:solidFill>
                  <a:schemeClr val="hlink"/>
                </a:solidFill>
                <a:hlinkClick r:id="rId3"/>
              </a:rPr>
              <a:t>Maryland law </a:t>
            </a:r>
            <a:r>
              <a:rPr lang="en-US" sz="2200"/>
              <a:t>requires ORPs to report aggregate data </a:t>
            </a:r>
            <a:r>
              <a:rPr lang="en-US" sz="2200" b="1"/>
              <a:t>monthly</a:t>
            </a:r>
            <a:r>
              <a:rPr lang="en-US" sz="2200"/>
              <a:t> to MDH, if any trainings were conducted </a:t>
            </a:r>
            <a:endParaRPr/>
          </a:p>
          <a:p>
            <a:pPr marL="228600" lvl="0" indent="-228600" algn="l" rtl="0">
              <a:lnSpc>
                <a:spcPct val="90000"/>
              </a:lnSpc>
              <a:spcBef>
                <a:spcPts val="1000"/>
              </a:spcBef>
              <a:spcAft>
                <a:spcPts val="0"/>
              </a:spcAft>
              <a:buClr>
                <a:srgbClr val="262626"/>
              </a:buClr>
              <a:buSzPts val="2200"/>
              <a:buChar char="•"/>
            </a:pPr>
            <a:r>
              <a:rPr lang="en-US" sz="2200"/>
              <a:t>The Center requires ORPs to report on the following for each training conducted:</a:t>
            </a:r>
            <a:endParaRPr/>
          </a:p>
          <a:p>
            <a:pPr marL="685800" lvl="1" indent="-228600" algn="l" rtl="0">
              <a:lnSpc>
                <a:spcPct val="90000"/>
              </a:lnSpc>
              <a:spcBef>
                <a:spcPts val="500"/>
              </a:spcBef>
              <a:spcAft>
                <a:spcPts val="0"/>
              </a:spcAft>
              <a:buClr>
                <a:srgbClr val="262626"/>
              </a:buClr>
              <a:buSzPts val="2200"/>
              <a:buChar char="•"/>
            </a:pPr>
            <a:r>
              <a:rPr lang="en-US" sz="2200"/>
              <a:t>Training date, jurisdiction, and setting</a:t>
            </a:r>
            <a:endParaRPr/>
          </a:p>
          <a:p>
            <a:pPr marL="685800" lvl="1" indent="-228600" algn="l" rtl="0">
              <a:lnSpc>
                <a:spcPct val="90000"/>
              </a:lnSpc>
              <a:spcBef>
                <a:spcPts val="500"/>
              </a:spcBef>
              <a:spcAft>
                <a:spcPts val="0"/>
              </a:spcAft>
              <a:buClr>
                <a:srgbClr val="262626"/>
              </a:buClr>
              <a:buSzPts val="2200"/>
              <a:buChar char="•"/>
            </a:pPr>
            <a:r>
              <a:rPr lang="en-US" sz="2200"/>
              <a:t>Number of individuals trained</a:t>
            </a:r>
            <a:endParaRPr/>
          </a:p>
          <a:p>
            <a:pPr marL="685800" lvl="1" indent="-228600" algn="l" rtl="0">
              <a:lnSpc>
                <a:spcPct val="90000"/>
              </a:lnSpc>
              <a:spcBef>
                <a:spcPts val="500"/>
              </a:spcBef>
              <a:spcAft>
                <a:spcPts val="0"/>
              </a:spcAft>
              <a:buClr>
                <a:srgbClr val="262626"/>
              </a:buClr>
              <a:buSzPts val="2200"/>
              <a:buChar char="•"/>
            </a:pPr>
            <a:r>
              <a:rPr lang="en-US" sz="2200"/>
              <a:t>Aggregate numbers of individuals trained in each demographic category, if available (sex, ethnicity, race, age)</a:t>
            </a:r>
            <a:endParaRPr/>
          </a:p>
          <a:p>
            <a:pPr marL="685800" lvl="1" indent="-228600" algn="l" rtl="0">
              <a:lnSpc>
                <a:spcPct val="90000"/>
              </a:lnSpc>
              <a:spcBef>
                <a:spcPts val="500"/>
              </a:spcBef>
              <a:spcAft>
                <a:spcPts val="0"/>
              </a:spcAft>
              <a:buClr>
                <a:srgbClr val="262626"/>
              </a:buClr>
              <a:buSzPts val="2200"/>
              <a:buChar char="•"/>
            </a:pPr>
            <a:r>
              <a:rPr lang="en-US" sz="2200"/>
              <a:t>Aggregate numbers of individuals trained in each “Reason for training category”</a:t>
            </a:r>
            <a:endParaRPr/>
          </a:p>
          <a:p>
            <a:pPr marL="685800" lvl="1" indent="-228600" algn="l" rtl="0">
              <a:lnSpc>
                <a:spcPct val="90000"/>
              </a:lnSpc>
              <a:spcBef>
                <a:spcPts val="500"/>
              </a:spcBef>
              <a:spcAft>
                <a:spcPts val="0"/>
              </a:spcAft>
              <a:buClr>
                <a:srgbClr val="262626"/>
              </a:buClr>
              <a:buSzPts val="2200"/>
              <a:buChar char="•"/>
            </a:pPr>
            <a:r>
              <a:rPr lang="en-US" sz="2200"/>
              <a:t>If dispensing naloxone, number of doses dispensed (initial and refill) of each formulation</a:t>
            </a:r>
            <a:endParaRPr/>
          </a:p>
          <a:p>
            <a:pPr marL="685800" lvl="1" indent="-228600" algn="l" rtl="0">
              <a:lnSpc>
                <a:spcPct val="90000"/>
              </a:lnSpc>
              <a:spcBef>
                <a:spcPts val="500"/>
              </a:spcBef>
              <a:spcAft>
                <a:spcPts val="0"/>
              </a:spcAft>
              <a:buClr>
                <a:srgbClr val="262626"/>
              </a:buClr>
              <a:buSzPts val="2200"/>
              <a:buChar char="•"/>
            </a:pPr>
            <a:r>
              <a:rPr lang="en-US" sz="2200"/>
              <a:t>If dispensing fentanyl test strips, number of test strips dispensed and number of people receiving test strips</a:t>
            </a:r>
            <a:endParaRPr/>
          </a:p>
        </p:txBody>
      </p:sp>
      <p:sp>
        <p:nvSpPr>
          <p:cNvPr id="605" name="Google Shape;605;p7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65</a:t>
            </a:fld>
            <a:endParaRPr/>
          </a:p>
        </p:txBody>
      </p:sp>
      <p:sp>
        <p:nvSpPr>
          <p:cNvPr id="606" name="Google Shape;606;p79"/>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0"/>
          <p:cNvSpPr txBox="1">
            <a:spLocks noGrp="1"/>
          </p:cNvSpPr>
          <p:nvPr>
            <p:ph type="body" idx="1"/>
          </p:nvPr>
        </p:nvSpPr>
        <p:spPr>
          <a:xfrm>
            <a:off x="315828" y="1440614"/>
            <a:ext cx="843112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ORPS submit these monthly training reports through a </a:t>
            </a:r>
            <a:r>
              <a:rPr lang="en-US" u="sng">
                <a:solidFill>
                  <a:schemeClr val="hlink"/>
                </a:solidFill>
                <a:hlinkClick r:id="rId3"/>
              </a:rPr>
              <a:t>webform</a:t>
            </a:r>
            <a:endParaRPr/>
          </a:p>
          <a:p>
            <a:pPr marL="228600" lvl="0" indent="-228600" algn="l" rtl="0">
              <a:lnSpc>
                <a:spcPct val="90000"/>
              </a:lnSpc>
              <a:spcBef>
                <a:spcPts val="1000"/>
              </a:spcBef>
              <a:spcAft>
                <a:spcPts val="0"/>
              </a:spcAft>
              <a:buClr>
                <a:srgbClr val="262626"/>
              </a:buClr>
              <a:buSzPts val="2800"/>
              <a:buChar char="•"/>
            </a:pPr>
            <a:r>
              <a:rPr lang="en-US"/>
              <a:t>A reporting guidance document is available </a:t>
            </a:r>
            <a:r>
              <a:rPr lang="en-US" u="sng">
                <a:solidFill>
                  <a:schemeClr val="hlink"/>
                </a:solidFill>
                <a:hlinkClick r:id="rId4"/>
              </a:rPr>
              <a:t>here</a:t>
            </a:r>
            <a:endParaRPr/>
          </a:p>
          <a:p>
            <a:pPr marL="228600" lvl="0" indent="-228600" algn="l" rtl="0">
              <a:lnSpc>
                <a:spcPct val="90000"/>
              </a:lnSpc>
              <a:spcBef>
                <a:spcPts val="1000"/>
              </a:spcBef>
              <a:spcAft>
                <a:spcPts val="0"/>
              </a:spcAft>
              <a:buClr>
                <a:srgbClr val="262626"/>
              </a:buClr>
              <a:buSzPts val="2800"/>
              <a:buChar char="•"/>
            </a:pPr>
            <a:r>
              <a:rPr lang="en-US"/>
              <a:t>ORPs should submit one report for each group training conducted </a:t>
            </a:r>
            <a:endParaRPr/>
          </a:p>
          <a:p>
            <a:pPr marL="228600" lvl="0" indent="-228600" algn="l" rtl="0">
              <a:lnSpc>
                <a:spcPct val="90000"/>
              </a:lnSpc>
              <a:spcBef>
                <a:spcPts val="1000"/>
              </a:spcBef>
              <a:spcAft>
                <a:spcPts val="0"/>
              </a:spcAft>
              <a:buClr>
                <a:srgbClr val="262626"/>
              </a:buClr>
              <a:buSzPts val="2800"/>
              <a:buChar char="•"/>
            </a:pPr>
            <a:r>
              <a:rPr lang="en-US"/>
              <a:t>One-on-one trainings may be batched </a:t>
            </a:r>
            <a:br>
              <a:rPr lang="en-US"/>
            </a:br>
            <a:r>
              <a:rPr lang="en-US"/>
              <a:t>and submitted as a single entry each month</a:t>
            </a:r>
            <a:endParaRPr/>
          </a:p>
          <a:p>
            <a:pPr marL="228600" lvl="0" indent="-228600" algn="l" rtl="0">
              <a:lnSpc>
                <a:spcPct val="90000"/>
              </a:lnSpc>
              <a:spcBef>
                <a:spcPts val="1000"/>
              </a:spcBef>
              <a:spcAft>
                <a:spcPts val="0"/>
              </a:spcAft>
              <a:buClr>
                <a:srgbClr val="262626"/>
              </a:buClr>
              <a:buSzPts val="2800"/>
              <a:buChar char="•"/>
            </a:pPr>
            <a:r>
              <a:rPr lang="en-US"/>
              <a:t>Report naloxone doses dispensed</a:t>
            </a:r>
            <a:endParaRPr/>
          </a:p>
          <a:p>
            <a:pPr marL="0" lvl="0" indent="0" algn="l" rtl="0">
              <a:lnSpc>
                <a:spcPct val="90000"/>
              </a:lnSpc>
              <a:spcBef>
                <a:spcPts val="1000"/>
              </a:spcBef>
              <a:spcAft>
                <a:spcPts val="0"/>
              </a:spcAft>
              <a:buClr>
                <a:srgbClr val="262626"/>
              </a:buClr>
              <a:buSzPts val="2800"/>
              <a:buNone/>
            </a:pPr>
            <a:r>
              <a:rPr lang="en-US" b="1"/>
              <a:t>   ONE NARCAN KIT/UNIT/BOX = TWO DOSES</a:t>
            </a:r>
            <a:endParaRPr/>
          </a:p>
          <a:p>
            <a:pPr marL="228600" lvl="0" indent="-50800" algn="l" rtl="0">
              <a:lnSpc>
                <a:spcPct val="90000"/>
              </a:lnSpc>
              <a:spcBef>
                <a:spcPts val="1000"/>
              </a:spcBef>
              <a:spcAft>
                <a:spcPts val="0"/>
              </a:spcAft>
              <a:buClr>
                <a:srgbClr val="262626"/>
              </a:buClr>
              <a:buSzPts val="2800"/>
              <a:buNone/>
            </a:pPr>
            <a:endParaRPr/>
          </a:p>
        </p:txBody>
      </p:sp>
      <p:sp>
        <p:nvSpPr>
          <p:cNvPr id="612" name="Google Shape;612;p8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66</a:t>
            </a:fld>
            <a:endParaRPr/>
          </a:p>
        </p:txBody>
      </p:sp>
      <p:sp>
        <p:nvSpPr>
          <p:cNvPr id="613" name="Google Shape;613;p8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ORP Training Report</a:t>
            </a:r>
            <a:endParaRPr/>
          </a:p>
        </p:txBody>
      </p:sp>
      <p:pic>
        <p:nvPicPr>
          <p:cNvPr id="614" name="Google Shape;614;p80"/>
          <p:cNvPicPr preferRelativeResize="0"/>
          <p:nvPr/>
        </p:nvPicPr>
        <p:blipFill rotWithShape="1">
          <a:blip r:embed="rId5">
            <a:alphaModFix/>
          </a:blip>
          <a:srcRect l="12806" t="21006" r="5320" b="1929"/>
          <a:stretch/>
        </p:blipFill>
        <p:spPr>
          <a:xfrm>
            <a:off x="7170821" y="3395578"/>
            <a:ext cx="1792706" cy="2249917"/>
          </a:xfrm>
          <a:prstGeom prst="rect">
            <a:avLst/>
          </a:prstGeom>
          <a:noFill/>
          <a:ln>
            <a:noFill/>
          </a:ln>
        </p:spPr>
      </p:pic>
      <p:sp>
        <p:nvSpPr>
          <p:cNvPr id="615" name="Google Shape;615;p80"/>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67</a:t>
            </a:fld>
            <a:endParaRPr/>
          </a:p>
        </p:txBody>
      </p:sp>
      <p:sp>
        <p:nvSpPr>
          <p:cNvPr id="621" name="Google Shape;621;p8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ORP Training Report</a:t>
            </a:r>
            <a:endParaRPr/>
          </a:p>
        </p:txBody>
      </p:sp>
      <p:pic>
        <p:nvPicPr>
          <p:cNvPr id="622" name="Google Shape;622;p81"/>
          <p:cNvPicPr preferRelativeResize="0"/>
          <p:nvPr/>
        </p:nvPicPr>
        <p:blipFill rotWithShape="1">
          <a:blip r:embed="rId3">
            <a:alphaModFix/>
          </a:blip>
          <a:srcRect/>
          <a:stretch/>
        </p:blipFill>
        <p:spPr>
          <a:xfrm>
            <a:off x="692100" y="685800"/>
            <a:ext cx="7886700" cy="6172199"/>
          </a:xfrm>
          <a:prstGeom prst="rect">
            <a:avLst/>
          </a:prstGeom>
          <a:noFill/>
          <a:ln>
            <a:noFill/>
          </a:ln>
        </p:spPr>
      </p:pic>
      <p:sp>
        <p:nvSpPr>
          <p:cNvPr id="623" name="Google Shape;623;p81"/>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68</a:t>
            </a:fld>
            <a:endParaRPr/>
          </a:p>
        </p:txBody>
      </p:sp>
      <p:sp>
        <p:nvSpPr>
          <p:cNvPr id="629" name="Google Shape;629;p8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ORP Training Report</a:t>
            </a:r>
            <a:endParaRPr/>
          </a:p>
        </p:txBody>
      </p:sp>
      <p:pic>
        <p:nvPicPr>
          <p:cNvPr id="630" name="Google Shape;630;p82"/>
          <p:cNvPicPr preferRelativeResize="0"/>
          <p:nvPr/>
        </p:nvPicPr>
        <p:blipFill rotWithShape="1">
          <a:blip r:embed="rId3">
            <a:alphaModFix/>
          </a:blip>
          <a:srcRect/>
          <a:stretch/>
        </p:blipFill>
        <p:spPr>
          <a:xfrm>
            <a:off x="929840" y="760182"/>
            <a:ext cx="7636448" cy="5987460"/>
          </a:xfrm>
          <a:prstGeom prst="rect">
            <a:avLst/>
          </a:prstGeom>
          <a:noFill/>
          <a:ln>
            <a:noFill/>
          </a:ln>
        </p:spPr>
      </p:pic>
      <p:sp>
        <p:nvSpPr>
          <p:cNvPr id="631" name="Google Shape;631;p82"/>
          <p:cNvSpPr/>
          <p:nvPr/>
        </p:nvSpPr>
        <p:spPr>
          <a:xfrm>
            <a:off x="628649" y="4529349"/>
            <a:ext cx="6205287" cy="1097280"/>
          </a:xfrm>
          <a:prstGeom prst="ellipse">
            <a:avLst/>
          </a:prstGeom>
          <a:noFill/>
          <a:ln w="18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82"/>
          <p:cNvSpPr txBox="1"/>
          <p:nvPr/>
        </p:nvSpPr>
        <p:spPr>
          <a:xfrm>
            <a:off x="6950845" y="4382062"/>
            <a:ext cx="2153652" cy="1754326"/>
          </a:xfrm>
          <a:prstGeom prst="rect">
            <a:avLst/>
          </a:pr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Selecting a response to this question will populate the remaining questions in the form—check all that apply</a:t>
            </a:r>
            <a:endParaRPr/>
          </a:p>
        </p:txBody>
      </p:sp>
      <p:sp>
        <p:nvSpPr>
          <p:cNvPr id="633" name="Google Shape;633;p82"/>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69</a:t>
            </a:fld>
            <a:endParaRPr/>
          </a:p>
        </p:txBody>
      </p:sp>
      <p:sp>
        <p:nvSpPr>
          <p:cNvPr id="639" name="Google Shape;639;p83"/>
          <p:cNvSpPr txBox="1">
            <a:spLocks noGrp="1"/>
          </p:cNvSpPr>
          <p:nvPr>
            <p:ph type="title"/>
          </p:nvPr>
        </p:nvSpPr>
        <p:spPr>
          <a:xfrm>
            <a:off x="827336" y="812800"/>
            <a:ext cx="7886700" cy="71610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Trainee Registration Form</a:t>
            </a:r>
            <a:endParaRPr sz="4800"/>
          </a:p>
        </p:txBody>
      </p:sp>
      <p:sp>
        <p:nvSpPr>
          <p:cNvPr id="640" name="Google Shape;640;p8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MDH has created a </a:t>
            </a:r>
            <a:r>
              <a:rPr lang="en-US" u="sng">
                <a:solidFill>
                  <a:schemeClr val="hlink"/>
                </a:solidFill>
                <a:hlinkClick r:id="rId3"/>
              </a:rPr>
              <a:t>Trainee Registration Form</a:t>
            </a:r>
            <a:r>
              <a:rPr lang="en-US"/>
              <a:t> to assist ORPs in collecting the information required for reporting. </a:t>
            </a:r>
            <a:endParaRPr/>
          </a:p>
          <a:p>
            <a:pPr marL="228600" lvl="0" indent="-228600" algn="l" rtl="0">
              <a:lnSpc>
                <a:spcPct val="90000"/>
              </a:lnSpc>
              <a:spcBef>
                <a:spcPts val="1000"/>
              </a:spcBef>
              <a:spcAft>
                <a:spcPts val="0"/>
              </a:spcAft>
              <a:buClr>
                <a:srgbClr val="262626"/>
              </a:buClr>
              <a:buSzPts val="2800"/>
              <a:buChar char="•"/>
            </a:pPr>
            <a:r>
              <a:rPr lang="en-US"/>
              <a:t>ORPs can use this form to collect information from trainees, and then aggregate information from the form to submit through the MDH form.</a:t>
            </a:r>
            <a:endParaRPr/>
          </a:p>
          <a:p>
            <a:pPr marL="228600" lvl="0" indent="-228600" algn="l" rtl="0">
              <a:lnSpc>
                <a:spcPct val="90000"/>
              </a:lnSpc>
              <a:spcBef>
                <a:spcPts val="1000"/>
              </a:spcBef>
              <a:spcAft>
                <a:spcPts val="0"/>
              </a:spcAft>
              <a:buClr>
                <a:srgbClr val="262626"/>
              </a:buClr>
              <a:buSzPts val="2800"/>
              <a:buChar char="•"/>
            </a:pPr>
            <a:r>
              <a:rPr lang="en-US"/>
              <a:t>Trainee registration forms are for ORP records only and should </a:t>
            </a:r>
            <a:r>
              <a:rPr lang="en-US" i="1"/>
              <a:t>not</a:t>
            </a:r>
            <a:r>
              <a:rPr lang="en-US"/>
              <a:t> be submitted to MDH. MDH does </a:t>
            </a:r>
            <a:r>
              <a:rPr lang="en-US" b="1"/>
              <a:t>not</a:t>
            </a:r>
            <a:r>
              <a:rPr lang="en-US"/>
              <a:t> collect any personal identifying information on trainees. </a:t>
            </a:r>
            <a:endParaRPr/>
          </a:p>
        </p:txBody>
      </p:sp>
      <p:sp>
        <p:nvSpPr>
          <p:cNvPr id="641" name="Google Shape;641;p83"/>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600"/>
              <a:t>MISSION AND VISION</a:t>
            </a:r>
            <a:br>
              <a:rPr lang="en-US" sz="3600"/>
            </a:br>
            <a:r>
              <a:rPr lang="en-US" sz="2520"/>
              <a:t>PREVENTION AND HEALTH PROMOTION ADMINISTRATION</a:t>
            </a:r>
            <a:endParaRPr sz="3600"/>
          </a:p>
        </p:txBody>
      </p:sp>
      <p:sp>
        <p:nvSpPr>
          <p:cNvPr id="141" name="Google Shape;141;p21"/>
          <p:cNvSpPr txBox="1">
            <a:spLocks noGrp="1"/>
          </p:cNvSpPr>
          <p:nvPr>
            <p:ph type="body" idx="1"/>
          </p:nvPr>
        </p:nvSpPr>
        <p:spPr>
          <a:xfrm>
            <a:off x="628649" y="1520890"/>
            <a:ext cx="7989257" cy="389877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2200"/>
              <a:buNone/>
            </a:pPr>
            <a:r>
              <a:rPr lang="en-US" sz="2200" b="1" u="sng">
                <a:solidFill>
                  <a:schemeClr val="dk1"/>
                </a:solidFill>
                <a:latin typeface="Calibri"/>
                <a:ea typeface="Calibri"/>
                <a:cs typeface="Calibri"/>
                <a:sym typeface="Calibri"/>
              </a:rPr>
              <a:t>MISSION</a:t>
            </a:r>
            <a:endParaRPr sz="2200" u="sng">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595959"/>
              </a:buClr>
              <a:buSzPts val="2200"/>
              <a:buNone/>
            </a:pPr>
            <a:r>
              <a:rPr lang="en-US" sz="2200">
                <a:solidFill>
                  <a:schemeClr val="dk1"/>
                </a:solidFill>
                <a:latin typeface="Calibri"/>
                <a:ea typeface="Calibri"/>
                <a:cs typeface="Calibri"/>
                <a:sym typeface="Calibri"/>
              </a:rPr>
              <a:t>The mission of the Prevention and Health Promotion Administration is to protect, promote and improve the health and well-being of all Marylanders and their families through provision of public health leadership and through community-based public health efforts in partnership with local health departments, providers, community based organizations, and public and private sector agencies, giving special attention to at-risk and vulnerable populations. </a:t>
            </a:r>
            <a:endParaRPr/>
          </a:p>
          <a:p>
            <a:pPr marL="0" lvl="0" indent="0" algn="l" rtl="0">
              <a:lnSpc>
                <a:spcPct val="100000"/>
              </a:lnSpc>
              <a:spcBef>
                <a:spcPts val="0"/>
              </a:spcBef>
              <a:spcAft>
                <a:spcPts val="0"/>
              </a:spcAft>
              <a:buClr>
                <a:srgbClr val="595959"/>
              </a:buClr>
              <a:buSzPts val="2200"/>
              <a:buNone/>
            </a:pPr>
            <a:r>
              <a:rPr lang="en-US" sz="2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Clr>
                <a:srgbClr val="595959"/>
              </a:buClr>
              <a:buSzPts val="2200"/>
              <a:buNone/>
            </a:pPr>
            <a:r>
              <a:rPr lang="en-US" sz="2200" b="1" u="sng">
                <a:solidFill>
                  <a:schemeClr val="dk1"/>
                </a:solidFill>
                <a:latin typeface="Calibri"/>
                <a:ea typeface="Calibri"/>
                <a:cs typeface="Calibri"/>
                <a:sym typeface="Calibri"/>
              </a:rPr>
              <a:t>VISION</a:t>
            </a:r>
            <a:endParaRPr sz="2200" u="sng">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595959"/>
              </a:buClr>
              <a:buSzPts val="2200"/>
              <a:buNone/>
            </a:pPr>
            <a:r>
              <a:rPr lang="en-US" sz="2200">
                <a:solidFill>
                  <a:schemeClr val="dk1"/>
                </a:solidFill>
                <a:latin typeface="Calibri"/>
                <a:ea typeface="Calibri"/>
                <a:cs typeface="Calibri"/>
                <a:sym typeface="Calibri"/>
              </a:rPr>
              <a:t>The Prevention and Health Promotion Administration envisions a future in which all Marylanders and their families enjoy optimal health and well-being. </a:t>
            </a:r>
            <a:endParaRPr/>
          </a:p>
        </p:txBody>
      </p:sp>
      <p:sp>
        <p:nvSpPr>
          <p:cNvPr id="142" name="Google Shape;142;p2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sp>
        <p:nvSpPr>
          <p:cNvPr id="143" name="Google Shape;143;p21"/>
          <p:cNvSpPr txBox="1"/>
          <p:nvPr/>
        </p:nvSpPr>
        <p:spPr>
          <a:xfrm>
            <a:off x="628650" y="340380"/>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 Introduction</a:t>
            </a:r>
            <a:endParaRPr sz="2000" b="0" i="1" u="none" strike="noStrike" cap="none">
              <a:solidFill>
                <a:srgbClr val="7F7F7F"/>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4"/>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70</a:t>
            </a:fld>
            <a:endParaRPr/>
          </a:p>
        </p:txBody>
      </p:sp>
      <p:pic>
        <p:nvPicPr>
          <p:cNvPr id="648" name="Google Shape;648;p84"/>
          <p:cNvPicPr preferRelativeResize="0"/>
          <p:nvPr/>
        </p:nvPicPr>
        <p:blipFill rotWithShape="1">
          <a:blip r:embed="rId3">
            <a:alphaModFix/>
          </a:blip>
          <a:srcRect/>
          <a:stretch/>
        </p:blipFill>
        <p:spPr>
          <a:xfrm>
            <a:off x="4824663" y="1375393"/>
            <a:ext cx="4319337" cy="5578860"/>
          </a:xfrm>
          <a:prstGeom prst="rect">
            <a:avLst/>
          </a:prstGeom>
          <a:noFill/>
          <a:ln>
            <a:noFill/>
          </a:ln>
        </p:spPr>
      </p:pic>
      <p:sp>
        <p:nvSpPr>
          <p:cNvPr id="649" name="Google Shape;649;p84"/>
          <p:cNvSpPr txBox="1"/>
          <p:nvPr/>
        </p:nvSpPr>
        <p:spPr>
          <a:xfrm>
            <a:off x="827336" y="679854"/>
            <a:ext cx="7886700" cy="69969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en-US" sz="4000" b="1">
                <a:solidFill>
                  <a:schemeClr val="dk1"/>
                </a:solidFill>
                <a:latin typeface="Calibri"/>
                <a:ea typeface="Calibri"/>
                <a:cs typeface="Calibri"/>
                <a:sym typeface="Calibri"/>
              </a:rPr>
              <a:t>Trainee Registration Form</a:t>
            </a:r>
            <a:endParaRPr sz="4800" b="1">
              <a:solidFill>
                <a:schemeClr val="dk1"/>
              </a:solidFill>
              <a:latin typeface="Calibri"/>
              <a:ea typeface="Calibri"/>
              <a:cs typeface="Calibri"/>
              <a:sym typeface="Calibri"/>
            </a:endParaRPr>
          </a:p>
        </p:txBody>
      </p:sp>
      <p:sp>
        <p:nvSpPr>
          <p:cNvPr id="650" name="Google Shape;650;p84"/>
          <p:cNvSpPr txBox="1">
            <a:spLocks noGrp="1"/>
          </p:cNvSpPr>
          <p:nvPr>
            <p:ph type="body" idx="1"/>
          </p:nvPr>
        </p:nvSpPr>
        <p:spPr>
          <a:xfrm>
            <a:off x="140024" y="1466334"/>
            <a:ext cx="4816987" cy="5487919"/>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1900"/>
              <a:buChar char="•"/>
            </a:pPr>
            <a:r>
              <a:rPr lang="en-US" sz="1900">
                <a:solidFill>
                  <a:schemeClr val="dk1"/>
                </a:solidFill>
              </a:rPr>
              <a:t>Applicant Information: </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First and last names</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Sex (optional)</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Race/Ethnicity (optional)</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Age (optional)</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Reason for obtaining training </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Date </a:t>
            </a:r>
            <a:endParaRPr/>
          </a:p>
          <a:p>
            <a:pPr marL="228600" lvl="0" indent="-228600" algn="l" rtl="0">
              <a:lnSpc>
                <a:spcPct val="70000"/>
              </a:lnSpc>
              <a:spcBef>
                <a:spcPts val="1000"/>
              </a:spcBef>
              <a:spcAft>
                <a:spcPts val="0"/>
              </a:spcAft>
              <a:buClr>
                <a:schemeClr val="dk1"/>
              </a:buClr>
              <a:buSzPts val="1900"/>
              <a:buChar char="•"/>
            </a:pPr>
            <a:r>
              <a:rPr lang="en-US" sz="1900">
                <a:solidFill>
                  <a:schemeClr val="dk1"/>
                </a:solidFill>
              </a:rPr>
              <a:t>ORP Information (</a:t>
            </a:r>
            <a:r>
              <a:rPr lang="en-US" sz="1900" i="1">
                <a:solidFill>
                  <a:schemeClr val="dk1"/>
                </a:solidFill>
              </a:rPr>
              <a:t>This is only for entities that are dispensing naloxone</a:t>
            </a:r>
            <a:r>
              <a:rPr lang="en-US" sz="1900">
                <a:solidFill>
                  <a:schemeClr val="dk1"/>
                </a:solidFill>
              </a:rPr>
              <a:t>):</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Naloxone Lot # (on medication box)</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Naloxone expiration date (on medication box )</a:t>
            </a:r>
            <a:endParaRPr/>
          </a:p>
          <a:p>
            <a:pPr marL="685800" lvl="1" indent="-228600" algn="l" rtl="0">
              <a:lnSpc>
                <a:spcPct val="70000"/>
              </a:lnSpc>
              <a:spcBef>
                <a:spcPts val="500"/>
              </a:spcBef>
              <a:spcAft>
                <a:spcPts val="0"/>
              </a:spcAft>
              <a:buClr>
                <a:schemeClr val="dk1"/>
              </a:buClr>
              <a:buSzPts val="1900"/>
              <a:buChar char="•"/>
            </a:pPr>
            <a:r>
              <a:rPr lang="en-US" sz="1900">
                <a:solidFill>
                  <a:schemeClr val="dk1"/>
                </a:solidFill>
              </a:rPr>
              <a:t># Doses and formulation – </a:t>
            </a:r>
            <a:r>
              <a:rPr lang="en-US" sz="1900" i="1">
                <a:solidFill>
                  <a:schemeClr val="dk1"/>
                </a:solidFill>
              </a:rPr>
              <a:t>keep in mind that one box of Narcan has two doses</a:t>
            </a:r>
            <a:r>
              <a:rPr lang="en-US" sz="1900">
                <a:solidFill>
                  <a:schemeClr val="dk1"/>
                </a:solidFill>
              </a:rPr>
              <a:t>.</a:t>
            </a:r>
            <a:endParaRPr/>
          </a:p>
          <a:p>
            <a:pPr marL="228600" lvl="0" indent="-228600" algn="l" rtl="0">
              <a:lnSpc>
                <a:spcPct val="70000"/>
              </a:lnSpc>
              <a:spcBef>
                <a:spcPts val="1000"/>
              </a:spcBef>
              <a:spcAft>
                <a:spcPts val="0"/>
              </a:spcAft>
              <a:buClr>
                <a:schemeClr val="dk1"/>
              </a:buClr>
              <a:buSzPts val="1900"/>
              <a:buChar char="•"/>
            </a:pPr>
            <a:r>
              <a:rPr lang="en-US" sz="1900" i="1">
                <a:solidFill>
                  <a:schemeClr val="dk1"/>
                </a:solidFill>
              </a:rPr>
              <a:t>If you train one person and give out one box of Narcan, write “2” in the space next to “# of Narcan nasal spray doses.”</a:t>
            </a:r>
            <a:endParaRPr/>
          </a:p>
          <a:p>
            <a:pPr marL="228600" lvl="0" indent="-228600" algn="l" rtl="0">
              <a:lnSpc>
                <a:spcPct val="70000"/>
              </a:lnSpc>
              <a:spcBef>
                <a:spcPts val="1000"/>
              </a:spcBef>
              <a:spcAft>
                <a:spcPts val="0"/>
              </a:spcAft>
              <a:buClr>
                <a:schemeClr val="dk1"/>
              </a:buClr>
              <a:buSzPts val="1900"/>
              <a:buChar char="•"/>
            </a:pPr>
            <a:r>
              <a:rPr lang="en-US" sz="1900">
                <a:solidFill>
                  <a:schemeClr val="dk1"/>
                </a:solidFill>
              </a:rPr>
              <a:t>Make an effort to collect demographic info and reason for training when possible!</a:t>
            </a:r>
            <a:endParaRPr/>
          </a:p>
          <a:p>
            <a:pPr marL="228600" lvl="0" indent="-144145" algn="l" rtl="0">
              <a:lnSpc>
                <a:spcPct val="70000"/>
              </a:lnSpc>
              <a:spcBef>
                <a:spcPts val="1000"/>
              </a:spcBef>
              <a:spcAft>
                <a:spcPts val="0"/>
              </a:spcAft>
              <a:buClr>
                <a:srgbClr val="262626"/>
              </a:buClr>
              <a:buSzPts val="1330"/>
              <a:buNone/>
            </a:pPr>
            <a:endParaRPr sz="1330"/>
          </a:p>
        </p:txBody>
      </p:sp>
      <p:sp>
        <p:nvSpPr>
          <p:cNvPr id="651" name="Google Shape;651;p84"/>
          <p:cNvSpPr txBox="1">
            <a:spLocks noGrp="1"/>
          </p:cNvSpPr>
          <p:nvPr>
            <p:ph type="body" idx="2"/>
          </p:nvPr>
        </p:nvSpPr>
        <p:spPr>
          <a:xfrm>
            <a:off x="577712" y="223968"/>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Dispensing Nasal Naloxone</a:t>
            </a:r>
            <a:endParaRPr/>
          </a:p>
        </p:txBody>
      </p:sp>
      <p:sp>
        <p:nvSpPr>
          <p:cNvPr id="658" name="Google Shape;658;p85"/>
          <p:cNvSpPr txBox="1">
            <a:spLocks noGrp="1"/>
          </p:cNvSpPr>
          <p:nvPr>
            <p:ph type="body" idx="1"/>
          </p:nvPr>
        </p:nvSpPr>
        <p:spPr>
          <a:xfrm>
            <a:off x="628650" y="1825625"/>
            <a:ext cx="337014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380"/>
              <a:buChar char="•"/>
            </a:pPr>
            <a:r>
              <a:rPr lang="en-US" sz="2380"/>
              <a:t>Ensure kits include: 2 doses of nasal naloxone, rescue breathing masks, and educational inserts (i.e. informational flyers).</a:t>
            </a:r>
            <a:endParaRPr/>
          </a:p>
          <a:p>
            <a:pPr marL="228600" lvl="0" indent="-228600" algn="l" rtl="0">
              <a:lnSpc>
                <a:spcPct val="70000"/>
              </a:lnSpc>
              <a:spcBef>
                <a:spcPts val="1000"/>
              </a:spcBef>
              <a:spcAft>
                <a:spcPts val="0"/>
              </a:spcAft>
              <a:buClr>
                <a:srgbClr val="262626"/>
              </a:buClr>
              <a:buSzPts val="2380"/>
              <a:buChar char="•"/>
            </a:pPr>
            <a:r>
              <a:rPr lang="en-US" sz="2380"/>
              <a:t>Note: What goes in your kits should be  determined by the ORP staff and the prescriber; it should also be specified in your standing order and/or dispensing protocols. </a:t>
            </a:r>
            <a:endParaRPr/>
          </a:p>
          <a:p>
            <a:pPr marL="228600" lvl="0" indent="-77470" algn="l" rtl="0">
              <a:lnSpc>
                <a:spcPct val="70000"/>
              </a:lnSpc>
              <a:spcBef>
                <a:spcPts val="1000"/>
              </a:spcBef>
              <a:spcAft>
                <a:spcPts val="0"/>
              </a:spcAft>
              <a:buClr>
                <a:srgbClr val="262626"/>
              </a:buClr>
              <a:buSzPts val="2380"/>
              <a:buNone/>
            </a:pPr>
            <a:endParaRPr sz="2380"/>
          </a:p>
        </p:txBody>
      </p:sp>
      <p:sp>
        <p:nvSpPr>
          <p:cNvPr id="659" name="Google Shape;659;p85"/>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71</a:t>
            </a:fld>
            <a:endParaRPr/>
          </a:p>
        </p:txBody>
      </p:sp>
      <p:pic>
        <p:nvPicPr>
          <p:cNvPr id="660" name="Google Shape;660;p85"/>
          <p:cNvPicPr preferRelativeResize="0"/>
          <p:nvPr/>
        </p:nvPicPr>
        <p:blipFill rotWithShape="1">
          <a:blip r:embed="rId3">
            <a:alphaModFix/>
          </a:blip>
          <a:srcRect/>
          <a:stretch/>
        </p:blipFill>
        <p:spPr>
          <a:xfrm>
            <a:off x="3998795" y="2129051"/>
            <a:ext cx="4872250" cy="3303753"/>
          </a:xfrm>
          <a:prstGeom prst="rect">
            <a:avLst/>
          </a:prstGeom>
          <a:noFill/>
          <a:ln>
            <a:noFill/>
          </a:ln>
        </p:spPr>
      </p:pic>
      <p:sp>
        <p:nvSpPr>
          <p:cNvPr id="661" name="Google Shape;661;p85"/>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Distributing IM Naloxone Kits</a:t>
            </a:r>
            <a:endParaRPr/>
          </a:p>
        </p:txBody>
      </p:sp>
      <p:sp>
        <p:nvSpPr>
          <p:cNvPr id="668" name="Google Shape;668;p86"/>
          <p:cNvSpPr txBox="1">
            <a:spLocks noGrp="1"/>
          </p:cNvSpPr>
          <p:nvPr>
            <p:ph type="body" idx="1"/>
          </p:nvPr>
        </p:nvSpPr>
        <p:spPr>
          <a:xfrm>
            <a:off x="467139" y="1500810"/>
            <a:ext cx="4358469" cy="50168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1800"/>
              <a:buChar char="•"/>
            </a:pPr>
            <a:r>
              <a:rPr lang="en-US" sz="1800"/>
              <a:t>If you are distributing 10ml vials of naloxone, include several syringes for one syringe per 1ml injection. </a:t>
            </a:r>
            <a:endParaRPr/>
          </a:p>
          <a:p>
            <a:pPr marL="685800" lvl="1" indent="-228600" algn="l" rtl="0">
              <a:lnSpc>
                <a:spcPct val="90000"/>
              </a:lnSpc>
              <a:spcBef>
                <a:spcPts val="500"/>
              </a:spcBef>
              <a:spcAft>
                <a:spcPts val="0"/>
              </a:spcAft>
              <a:buClr>
                <a:srgbClr val="262626"/>
              </a:buClr>
              <a:buSzPts val="1800"/>
              <a:buChar char="•"/>
            </a:pPr>
            <a:r>
              <a:rPr lang="en-US" sz="1800"/>
              <a:t>Any option is okay as long as the point is 1 inch long to reach the muscle.</a:t>
            </a:r>
            <a:endParaRPr/>
          </a:p>
          <a:p>
            <a:pPr marL="685800" lvl="1" indent="-228600" algn="l" rtl="0">
              <a:lnSpc>
                <a:spcPct val="90000"/>
              </a:lnSpc>
              <a:spcBef>
                <a:spcPts val="500"/>
              </a:spcBef>
              <a:spcAft>
                <a:spcPts val="0"/>
              </a:spcAft>
              <a:buClr>
                <a:srgbClr val="262626"/>
              </a:buClr>
              <a:buSzPts val="1800"/>
              <a:buChar char="•"/>
            </a:pPr>
            <a:r>
              <a:rPr lang="en-US" sz="1800"/>
              <a:t>Intra muscular syringes are larger gauges than insulin syringes.</a:t>
            </a:r>
            <a:endParaRPr/>
          </a:p>
          <a:p>
            <a:pPr marL="228600" lvl="0" indent="-228600" algn="l" rtl="0">
              <a:lnSpc>
                <a:spcPct val="90000"/>
              </a:lnSpc>
              <a:spcBef>
                <a:spcPts val="1000"/>
              </a:spcBef>
              <a:spcAft>
                <a:spcPts val="0"/>
              </a:spcAft>
              <a:buClr>
                <a:srgbClr val="262626"/>
              </a:buClr>
              <a:buSzPts val="1800"/>
              <a:buChar char="•"/>
            </a:pPr>
            <a:r>
              <a:rPr lang="en-US" sz="1800"/>
              <a:t>If you are distributing 1ml vials of naloxone, include at least two vials in the kit with muscle syringes.</a:t>
            </a:r>
            <a:endParaRPr/>
          </a:p>
          <a:p>
            <a:pPr marL="228600" lvl="0" indent="-228600" algn="l" rtl="0">
              <a:lnSpc>
                <a:spcPct val="90000"/>
              </a:lnSpc>
              <a:spcBef>
                <a:spcPts val="1000"/>
              </a:spcBef>
              <a:spcAft>
                <a:spcPts val="0"/>
              </a:spcAft>
              <a:buClr>
                <a:srgbClr val="262626"/>
              </a:buClr>
              <a:buSzPts val="1800"/>
              <a:buChar char="•"/>
            </a:pPr>
            <a:r>
              <a:rPr lang="en-US" sz="1800"/>
              <a:t>Ensure kits include: alcohol pads, rescue breathing masks, rubber gloves, and educational inserts (i.e. informational flyers).</a:t>
            </a:r>
            <a:endParaRPr/>
          </a:p>
          <a:p>
            <a:pPr marL="0" lvl="0" indent="0" algn="l" rtl="0">
              <a:lnSpc>
                <a:spcPct val="90000"/>
              </a:lnSpc>
              <a:spcBef>
                <a:spcPts val="1000"/>
              </a:spcBef>
              <a:spcAft>
                <a:spcPts val="0"/>
              </a:spcAft>
              <a:buClr>
                <a:srgbClr val="262626"/>
              </a:buClr>
              <a:buSzPts val="1800"/>
              <a:buNone/>
            </a:pPr>
            <a:r>
              <a:rPr lang="en-US" sz="1800" i="1"/>
              <a:t>Note: What goes in your kits should be  determined by the ORP staff and the prescriber; it should also be specified in your standing order and/or dispensing protocols. </a:t>
            </a:r>
            <a:endParaRPr/>
          </a:p>
          <a:p>
            <a:pPr marL="0" lvl="0" indent="0" algn="l" rtl="0">
              <a:lnSpc>
                <a:spcPct val="90000"/>
              </a:lnSpc>
              <a:spcBef>
                <a:spcPts val="1000"/>
              </a:spcBef>
              <a:spcAft>
                <a:spcPts val="0"/>
              </a:spcAft>
              <a:buClr>
                <a:srgbClr val="262626"/>
              </a:buClr>
              <a:buSzPts val="1500"/>
              <a:buNone/>
            </a:pPr>
            <a:endParaRPr sz="1500"/>
          </a:p>
        </p:txBody>
      </p:sp>
      <p:sp>
        <p:nvSpPr>
          <p:cNvPr id="669" name="Google Shape;669;p86"/>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72</a:t>
            </a:fld>
            <a:endParaRPr/>
          </a:p>
        </p:txBody>
      </p:sp>
      <p:pic>
        <p:nvPicPr>
          <p:cNvPr id="670" name="Google Shape;670;p86"/>
          <p:cNvPicPr preferRelativeResize="0"/>
          <p:nvPr/>
        </p:nvPicPr>
        <p:blipFill rotWithShape="1">
          <a:blip r:embed="rId3">
            <a:alphaModFix/>
          </a:blip>
          <a:srcRect/>
          <a:stretch/>
        </p:blipFill>
        <p:spPr>
          <a:xfrm>
            <a:off x="4825607" y="2344608"/>
            <a:ext cx="4185557" cy="2441575"/>
          </a:xfrm>
          <a:prstGeom prst="rect">
            <a:avLst/>
          </a:prstGeom>
          <a:noFill/>
          <a:ln>
            <a:noFill/>
          </a:ln>
        </p:spPr>
      </p:pic>
      <p:sp>
        <p:nvSpPr>
          <p:cNvPr id="671" name="Google Shape;671;p86"/>
          <p:cNvSpPr txBox="1">
            <a:spLocks noGrp="1"/>
          </p:cNvSpPr>
          <p:nvPr>
            <p:ph type="body" idx="2"/>
          </p:nvPr>
        </p:nvSpPr>
        <p:spPr>
          <a:xfrm>
            <a:off x="628650" y="36512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Reporting and dispensing</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Labeling</a:t>
            </a:r>
            <a:endParaRPr/>
          </a:p>
        </p:txBody>
      </p:sp>
      <p:sp>
        <p:nvSpPr>
          <p:cNvPr id="677" name="Google Shape;677;p8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2800"/>
              <a:buNone/>
            </a:pPr>
            <a:r>
              <a:rPr lang="en-US" dirty="0"/>
              <a:t>If dispensing Narcan in its original packaging, ORPs should label the kits/medication with the following:</a:t>
            </a:r>
            <a:endParaRPr dirty="0"/>
          </a:p>
          <a:p>
            <a:pPr marL="514350" lvl="0" indent="-514350" algn="l" rtl="0">
              <a:lnSpc>
                <a:spcPct val="90000"/>
              </a:lnSpc>
              <a:spcBef>
                <a:spcPts val="1000"/>
              </a:spcBef>
              <a:spcAft>
                <a:spcPts val="0"/>
              </a:spcAft>
              <a:buClr>
                <a:srgbClr val="262626"/>
              </a:buClr>
              <a:buSzPts val="2800"/>
              <a:buFont typeface="Calibri"/>
              <a:buAutoNum type="arabicPeriod"/>
            </a:pPr>
            <a:r>
              <a:rPr lang="en-US" dirty="0"/>
              <a:t>Name and address of the dispensing ORP</a:t>
            </a:r>
            <a:endParaRPr dirty="0"/>
          </a:p>
          <a:p>
            <a:pPr marL="514350" lvl="0" indent="-514350" algn="l" rtl="0">
              <a:lnSpc>
                <a:spcPct val="90000"/>
              </a:lnSpc>
              <a:spcBef>
                <a:spcPts val="1000"/>
              </a:spcBef>
              <a:spcAft>
                <a:spcPts val="0"/>
              </a:spcAft>
              <a:buClr>
                <a:srgbClr val="262626"/>
              </a:buClr>
              <a:buSzPts val="2800"/>
              <a:buFont typeface="Calibri"/>
              <a:buAutoNum type="arabicPeriod"/>
            </a:pPr>
            <a:r>
              <a:rPr lang="en-US" dirty="0"/>
              <a:t>Date dispensed or date standing order was issued</a:t>
            </a:r>
            <a:endParaRPr dirty="0"/>
          </a:p>
          <a:p>
            <a:pPr marL="514350" lvl="0" indent="-514350" algn="l" rtl="0">
              <a:lnSpc>
                <a:spcPct val="90000"/>
              </a:lnSpc>
              <a:spcBef>
                <a:spcPts val="1000"/>
              </a:spcBef>
              <a:spcAft>
                <a:spcPts val="0"/>
              </a:spcAft>
              <a:buClr>
                <a:srgbClr val="262626"/>
              </a:buClr>
              <a:buSzPts val="2800"/>
              <a:buFont typeface="Calibri"/>
              <a:buAutoNum type="arabicPeriod"/>
            </a:pPr>
            <a:r>
              <a:rPr lang="en-US" dirty="0"/>
              <a:t>Name of the prescriber (licensed health care provider who issued the ORP’s standing order)</a:t>
            </a:r>
          </a:p>
          <a:p>
            <a:pPr marL="0" lvl="0" indent="0" algn="l" rtl="0">
              <a:lnSpc>
                <a:spcPct val="90000"/>
              </a:lnSpc>
              <a:spcBef>
                <a:spcPts val="1000"/>
              </a:spcBef>
              <a:spcAft>
                <a:spcPts val="0"/>
              </a:spcAft>
              <a:buClr>
                <a:srgbClr val="262626"/>
              </a:buClr>
              <a:buSzPts val="2800"/>
              <a:buNone/>
            </a:pPr>
            <a:endParaRPr lang="en-US" dirty="0"/>
          </a:p>
          <a:p>
            <a:pPr marL="0" lvl="0" indent="0" algn="l" rtl="0">
              <a:lnSpc>
                <a:spcPct val="90000"/>
              </a:lnSpc>
              <a:spcBef>
                <a:spcPts val="1000"/>
              </a:spcBef>
              <a:spcAft>
                <a:spcPts val="0"/>
              </a:spcAft>
              <a:buClr>
                <a:srgbClr val="262626"/>
              </a:buClr>
              <a:buSzPts val="2800"/>
              <a:buNone/>
            </a:pPr>
            <a:r>
              <a:rPr lang="en-US" sz="1600" dirty="0">
                <a:hlinkClick r:id="rId3"/>
              </a:rPr>
              <a:t>21 U.S.C. §353 (2018)</a:t>
            </a:r>
            <a:endParaRPr lang="en-US" sz="1600" dirty="0"/>
          </a:p>
          <a:p>
            <a:pPr marL="0" lvl="0" indent="0" algn="l" rtl="0">
              <a:lnSpc>
                <a:spcPct val="90000"/>
              </a:lnSpc>
              <a:spcBef>
                <a:spcPts val="1000"/>
              </a:spcBef>
              <a:spcAft>
                <a:spcPts val="0"/>
              </a:spcAft>
              <a:buClr>
                <a:srgbClr val="262626"/>
              </a:buClr>
              <a:buSzPts val="2800"/>
              <a:buNone/>
            </a:pPr>
            <a:r>
              <a:rPr lang="en-US" sz="1600" dirty="0">
                <a:hlinkClick r:id="rId4"/>
              </a:rPr>
              <a:t>Md. Code Ann., Health-General §21-221</a:t>
            </a:r>
            <a:endParaRPr lang="en-US" sz="1600" dirty="0"/>
          </a:p>
          <a:p>
            <a:pPr marL="0" lvl="0" indent="0" algn="l" rtl="0">
              <a:lnSpc>
                <a:spcPct val="90000"/>
              </a:lnSpc>
              <a:spcBef>
                <a:spcPts val="1000"/>
              </a:spcBef>
              <a:spcAft>
                <a:spcPts val="0"/>
              </a:spcAft>
              <a:buClr>
                <a:srgbClr val="262626"/>
              </a:buClr>
              <a:buSzPts val="2800"/>
              <a:buNone/>
            </a:pPr>
            <a:endParaRPr sz="1400" dirty="0"/>
          </a:p>
        </p:txBody>
      </p:sp>
      <p:sp>
        <p:nvSpPr>
          <p:cNvPr id="678" name="Google Shape;678;p8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73</a:t>
            </a:fld>
            <a:endParaRPr/>
          </a:p>
        </p:txBody>
      </p:sp>
      <p:sp>
        <p:nvSpPr>
          <p:cNvPr id="679" name="Google Shape;679;p87"/>
          <p:cNvSpPr txBox="1">
            <a:spLocks noGrp="1"/>
          </p:cNvSpPr>
          <p:nvPr>
            <p:ph type="body" idx="2"/>
          </p:nvPr>
        </p:nvSpPr>
        <p:spPr>
          <a:xfrm>
            <a:off x="628650" y="247805"/>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III: Required Reporting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8"/>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a:t>BREAK FOR QUESTIONS</a:t>
            </a:r>
            <a:endParaRPr/>
          </a:p>
        </p:txBody>
      </p:sp>
      <p:sp>
        <p:nvSpPr>
          <p:cNvPr id="685" name="Google Shape;685;p88"/>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9"/>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Part IV</a:t>
            </a:r>
            <a:endParaRPr/>
          </a:p>
        </p:txBody>
      </p:sp>
      <p:sp>
        <p:nvSpPr>
          <p:cNvPr id="691" name="Google Shape;691;p89"/>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4500"/>
              <a:buNone/>
            </a:pPr>
            <a:r>
              <a:rPr lang="en-US"/>
              <a:t>TAILORING THE TRAINING</a:t>
            </a:r>
            <a:endParaRPr/>
          </a:p>
        </p:txBody>
      </p:sp>
      <p:sp>
        <p:nvSpPr>
          <p:cNvPr id="692" name="Google Shape;692;p89"/>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9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Overview: Tailoring the Training</a:t>
            </a:r>
            <a:endParaRPr/>
          </a:p>
        </p:txBody>
      </p:sp>
      <p:sp>
        <p:nvSpPr>
          <p:cNvPr id="698" name="Google Shape;698;p9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262626"/>
              </a:buClr>
              <a:buSzPts val="2800"/>
              <a:buFont typeface="Calibri"/>
              <a:buAutoNum type="alphaUcPeriod"/>
            </a:pPr>
            <a:r>
              <a:rPr lang="en-US"/>
              <a:t>What content is required by law?</a:t>
            </a:r>
            <a:endParaRPr/>
          </a:p>
          <a:p>
            <a:pPr marL="514350" lvl="0" indent="-514350" algn="l" rtl="0">
              <a:lnSpc>
                <a:spcPct val="90000"/>
              </a:lnSpc>
              <a:spcBef>
                <a:spcPts val="1000"/>
              </a:spcBef>
              <a:spcAft>
                <a:spcPts val="0"/>
              </a:spcAft>
              <a:buClr>
                <a:srgbClr val="262626"/>
              </a:buClr>
              <a:buSzPts val="2800"/>
              <a:buFont typeface="Calibri"/>
              <a:buAutoNum type="alphaUcPeriod"/>
            </a:pPr>
            <a:r>
              <a:rPr lang="en-US"/>
              <a:t>Training structure</a:t>
            </a:r>
            <a:endParaRPr/>
          </a:p>
          <a:p>
            <a:pPr marL="914400" lvl="1" indent="-514350" algn="l" rtl="0">
              <a:lnSpc>
                <a:spcPct val="90000"/>
              </a:lnSpc>
              <a:spcBef>
                <a:spcPts val="500"/>
              </a:spcBef>
              <a:spcAft>
                <a:spcPts val="0"/>
              </a:spcAft>
              <a:buClr>
                <a:srgbClr val="262626"/>
              </a:buClr>
              <a:buSzPts val="2400"/>
              <a:buFont typeface="Calibri"/>
              <a:buAutoNum type="arabicPeriod"/>
            </a:pPr>
            <a:r>
              <a:rPr lang="en-US"/>
              <a:t>Quick trainings (10 minutes)</a:t>
            </a:r>
            <a:endParaRPr/>
          </a:p>
          <a:p>
            <a:pPr marL="914400" lvl="1" indent="-514350" algn="l" rtl="0">
              <a:lnSpc>
                <a:spcPct val="90000"/>
              </a:lnSpc>
              <a:spcBef>
                <a:spcPts val="500"/>
              </a:spcBef>
              <a:spcAft>
                <a:spcPts val="0"/>
              </a:spcAft>
              <a:buClr>
                <a:srgbClr val="262626"/>
              </a:buClr>
              <a:buSzPts val="2400"/>
              <a:buFont typeface="Calibri"/>
              <a:buAutoNum type="arabicPeriod"/>
            </a:pPr>
            <a:r>
              <a:rPr lang="en-US"/>
              <a:t>Classroom-style training (1 hour)</a:t>
            </a:r>
            <a:endParaRPr/>
          </a:p>
          <a:p>
            <a:pPr marL="514350" lvl="0" indent="-514350" algn="l" rtl="0">
              <a:lnSpc>
                <a:spcPct val="90000"/>
              </a:lnSpc>
              <a:spcBef>
                <a:spcPts val="1000"/>
              </a:spcBef>
              <a:spcAft>
                <a:spcPts val="0"/>
              </a:spcAft>
              <a:buClr>
                <a:srgbClr val="262626"/>
              </a:buClr>
              <a:buSzPts val="2800"/>
              <a:buFont typeface="Calibri"/>
              <a:buAutoNum type="alphaUcPeriod"/>
            </a:pPr>
            <a:r>
              <a:rPr lang="en-US"/>
              <a:t>Audience</a:t>
            </a:r>
            <a:endParaRPr/>
          </a:p>
          <a:p>
            <a:pPr marL="914400" lvl="1" indent="-514350" algn="l" rtl="0">
              <a:lnSpc>
                <a:spcPct val="90000"/>
              </a:lnSpc>
              <a:spcBef>
                <a:spcPts val="500"/>
              </a:spcBef>
              <a:spcAft>
                <a:spcPts val="0"/>
              </a:spcAft>
              <a:buClr>
                <a:srgbClr val="262626"/>
              </a:buClr>
              <a:buSzPts val="2400"/>
              <a:buFont typeface="Calibri"/>
              <a:buAutoNum type="arabicPeriod"/>
            </a:pPr>
            <a:r>
              <a:rPr lang="en-US"/>
              <a:t>General public</a:t>
            </a:r>
            <a:endParaRPr/>
          </a:p>
          <a:p>
            <a:pPr marL="914400" lvl="1" indent="-514350" algn="l" rtl="0">
              <a:lnSpc>
                <a:spcPct val="90000"/>
              </a:lnSpc>
              <a:spcBef>
                <a:spcPts val="500"/>
              </a:spcBef>
              <a:spcAft>
                <a:spcPts val="0"/>
              </a:spcAft>
              <a:buClr>
                <a:srgbClr val="262626"/>
              </a:buClr>
              <a:buSzPts val="2400"/>
              <a:buFont typeface="Calibri"/>
              <a:buAutoNum type="arabicPeriod"/>
            </a:pPr>
            <a:r>
              <a:rPr lang="en-US"/>
              <a:t>People who use drugs</a:t>
            </a:r>
            <a:endParaRPr/>
          </a:p>
          <a:p>
            <a:pPr marL="914400" lvl="1" indent="-514350" algn="l" rtl="0">
              <a:lnSpc>
                <a:spcPct val="90000"/>
              </a:lnSpc>
              <a:spcBef>
                <a:spcPts val="500"/>
              </a:spcBef>
              <a:spcAft>
                <a:spcPts val="0"/>
              </a:spcAft>
              <a:buClr>
                <a:srgbClr val="262626"/>
              </a:buClr>
              <a:buSzPts val="2400"/>
              <a:buFont typeface="Calibri"/>
              <a:buAutoNum type="arabicPeriod"/>
            </a:pPr>
            <a:r>
              <a:rPr lang="en-US"/>
              <a:t>Family &amp; friends </a:t>
            </a:r>
            <a:endParaRPr/>
          </a:p>
          <a:p>
            <a:pPr marL="914400" lvl="1" indent="-514350" algn="l" rtl="0">
              <a:lnSpc>
                <a:spcPct val="90000"/>
              </a:lnSpc>
              <a:spcBef>
                <a:spcPts val="500"/>
              </a:spcBef>
              <a:spcAft>
                <a:spcPts val="0"/>
              </a:spcAft>
              <a:buClr>
                <a:srgbClr val="262626"/>
              </a:buClr>
              <a:buSzPts val="2400"/>
              <a:buFont typeface="Calibri"/>
              <a:buAutoNum type="arabicPeriod"/>
            </a:pPr>
            <a:r>
              <a:rPr lang="en-US"/>
              <a:t>Patients of opioid treatment programs</a:t>
            </a:r>
            <a:endParaRPr/>
          </a:p>
          <a:p>
            <a:pPr marL="914400" lvl="1" indent="-514350" algn="l" rtl="0">
              <a:lnSpc>
                <a:spcPct val="90000"/>
              </a:lnSpc>
              <a:spcBef>
                <a:spcPts val="500"/>
              </a:spcBef>
              <a:spcAft>
                <a:spcPts val="0"/>
              </a:spcAft>
              <a:buClr>
                <a:srgbClr val="262626"/>
              </a:buClr>
              <a:buSzPts val="2400"/>
              <a:buFont typeface="Calibri"/>
              <a:buAutoNum type="arabicPeriod"/>
            </a:pPr>
            <a:r>
              <a:rPr lang="en-US"/>
              <a:t>Others</a:t>
            </a:r>
            <a:endParaRPr/>
          </a:p>
          <a:p>
            <a:pPr marL="228600" lvl="0" indent="-50800" algn="l" rtl="0">
              <a:lnSpc>
                <a:spcPct val="90000"/>
              </a:lnSpc>
              <a:spcBef>
                <a:spcPts val="1000"/>
              </a:spcBef>
              <a:spcAft>
                <a:spcPts val="0"/>
              </a:spcAft>
              <a:buClr>
                <a:srgbClr val="262626"/>
              </a:buClr>
              <a:buSzPts val="2800"/>
              <a:buNone/>
            </a:pPr>
            <a:endParaRPr/>
          </a:p>
        </p:txBody>
      </p:sp>
      <p:sp>
        <p:nvSpPr>
          <p:cNvPr id="699" name="Google Shape;699;p90"/>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76</a:t>
            </a:fld>
            <a:endParaRPr/>
          </a:p>
        </p:txBody>
      </p:sp>
      <p:sp>
        <p:nvSpPr>
          <p:cNvPr id="700" name="Google Shape;700;p90"/>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000"/>
              <a:buFont typeface="Calibri"/>
              <a:buNone/>
            </a:pPr>
            <a:r>
              <a:rPr lang="en-US" sz="3000"/>
              <a:t>What Content is Required by Law or Regulation?</a:t>
            </a:r>
            <a:endParaRPr/>
          </a:p>
        </p:txBody>
      </p:sp>
      <p:sp>
        <p:nvSpPr>
          <p:cNvPr id="707" name="Google Shape;707;p91"/>
          <p:cNvSpPr txBox="1">
            <a:spLocks noGrp="1"/>
          </p:cNvSpPr>
          <p:nvPr>
            <p:ph type="body" idx="1"/>
          </p:nvPr>
        </p:nvSpPr>
        <p:spPr>
          <a:xfrm>
            <a:off x="628650" y="1520687"/>
            <a:ext cx="8022055" cy="465627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Education and training must include, at minimum, information on the following topics:</a:t>
            </a:r>
            <a:endParaRPr/>
          </a:p>
          <a:p>
            <a:pPr marL="685800" lvl="1" indent="-228600" algn="l" rtl="0">
              <a:lnSpc>
                <a:spcPct val="90000"/>
              </a:lnSpc>
              <a:spcBef>
                <a:spcPts val="500"/>
              </a:spcBef>
              <a:spcAft>
                <a:spcPts val="0"/>
              </a:spcAft>
              <a:buClr>
                <a:srgbClr val="262626"/>
              </a:buClr>
              <a:buSzPts val="2400"/>
              <a:buFont typeface="Courier New"/>
              <a:buChar char="o"/>
            </a:pPr>
            <a:r>
              <a:rPr lang="en-US"/>
              <a:t>Education on recognizing the signs &amp; symptoms of opioid overdose</a:t>
            </a:r>
            <a:endParaRPr/>
          </a:p>
          <a:p>
            <a:pPr marL="685800" lvl="1" indent="-228600" algn="l" rtl="0">
              <a:lnSpc>
                <a:spcPct val="90000"/>
              </a:lnSpc>
              <a:spcBef>
                <a:spcPts val="500"/>
              </a:spcBef>
              <a:spcAft>
                <a:spcPts val="0"/>
              </a:spcAft>
              <a:buClr>
                <a:srgbClr val="262626"/>
              </a:buClr>
              <a:buSzPts val="2400"/>
              <a:buFont typeface="Courier New"/>
              <a:buChar char="o"/>
            </a:pPr>
            <a:r>
              <a:rPr lang="en-US"/>
              <a:t>Training on responding to an opioid overdose</a:t>
            </a:r>
            <a:endParaRPr/>
          </a:p>
          <a:p>
            <a:pPr marL="685800" lvl="1" indent="-228600" algn="l" rtl="0">
              <a:lnSpc>
                <a:spcPct val="90000"/>
              </a:lnSpc>
              <a:spcBef>
                <a:spcPts val="500"/>
              </a:spcBef>
              <a:spcAft>
                <a:spcPts val="0"/>
              </a:spcAft>
              <a:buClr>
                <a:srgbClr val="262626"/>
              </a:buClr>
              <a:buSzPts val="2400"/>
              <a:buFont typeface="Courier New"/>
              <a:buChar char="o"/>
            </a:pPr>
            <a:r>
              <a:rPr lang="en-US"/>
              <a:t>The proper use and administration of naloxone</a:t>
            </a:r>
            <a:endParaRPr/>
          </a:p>
          <a:p>
            <a:pPr marL="685800" lvl="1" indent="-228600" algn="l" rtl="0">
              <a:lnSpc>
                <a:spcPct val="90000"/>
              </a:lnSpc>
              <a:spcBef>
                <a:spcPts val="500"/>
              </a:spcBef>
              <a:spcAft>
                <a:spcPts val="0"/>
              </a:spcAft>
              <a:buClr>
                <a:srgbClr val="262626"/>
              </a:buClr>
              <a:buSzPts val="2400"/>
              <a:buFont typeface="Courier New"/>
              <a:buChar char="o"/>
            </a:pPr>
            <a:r>
              <a:rPr lang="en-US"/>
              <a:t>Proper rescue breathing technique</a:t>
            </a:r>
            <a:endParaRPr/>
          </a:p>
          <a:p>
            <a:pPr marL="685800" lvl="1" indent="-228600" algn="l" rtl="0">
              <a:lnSpc>
                <a:spcPct val="90000"/>
              </a:lnSpc>
              <a:spcBef>
                <a:spcPts val="500"/>
              </a:spcBef>
              <a:spcAft>
                <a:spcPts val="0"/>
              </a:spcAft>
              <a:buClr>
                <a:srgbClr val="262626"/>
              </a:buClr>
              <a:buSzPts val="2400"/>
              <a:buFont typeface="Courier New"/>
              <a:buChar char="o"/>
            </a:pPr>
            <a:r>
              <a:rPr lang="en-US"/>
              <a:t>The importance of contacting emergency medical services</a:t>
            </a:r>
            <a:endParaRPr/>
          </a:p>
          <a:p>
            <a:pPr marL="685800" lvl="1" indent="-228600" algn="l" rtl="0">
              <a:lnSpc>
                <a:spcPct val="90000"/>
              </a:lnSpc>
              <a:spcBef>
                <a:spcPts val="500"/>
              </a:spcBef>
              <a:spcAft>
                <a:spcPts val="0"/>
              </a:spcAft>
              <a:buClr>
                <a:srgbClr val="262626"/>
              </a:buClr>
              <a:buSzPts val="2400"/>
              <a:buFont typeface="Courier New"/>
              <a:buChar char="o"/>
            </a:pPr>
            <a:r>
              <a:rPr lang="en-US"/>
              <a:t>The care of an individual after administering naloxone</a:t>
            </a:r>
            <a:endParaRPr/>
          </a:p>
          <a:p>
            <a:pPr marL="685800" lvl="1" indent="-228600" algn="l" rtl="0">
              <a:lnSpc>
                <a:spcPct val="90000"/>
              </a:lnSpc>
              <a:spcBef>
                <a:spcPts val="500"/>
              </a:spcBef>
              <a:spcAft>
                <a:spcPts val="0"/>
              </a:spcAft>
              <a:buClr>
                <a:srgbClr val="262626"/>
              </a:buClr>
              <a:buSzPts val="2400"/>
              <a:buFont typeface="Courier New"/>
              <a:buChar char="o"/>
            </a:pPr>
            <a:r>
              <a:rPr lang="en-US"/>
              <a:t> Any other topic required by the Department</a:t>
            </a:r>
            <a:endParaRPr/>
          </a:p>
          <a:p>
            <a:pPr marL="228600" lvl="0" indent="-50800" algn="l" rtl="0">
              <a:lnSpc>
                <a:spcPct val="90000"/>
              </a:lnSpc>
              <a:spcBef>
                <a:spcPts val="1000"/>
              </a:spcBef>
              <a:spcAft>
                <a:spcPts val="0"/>
              </a:spcAft>
              <a:buClr>
                <a:srgbClr val="262626"/>
              </a:buClr>
              <a:buSzPts val="2800"/>
              <a:buNone/>
            </a:pPr>
            <a:endParaRPr/>
          </a:p>
        </p:txBody>
      </p:sp>
      <p:sp>
        <p:nvSpPr>
          <p:cNvPr id="708" name="Google Shape;708;p9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77</a:t>
            </a:fld>
            <a:endParaRPr/>
          </a:p>
        </p:txBody>
      </p:sp>
      <p:sp>
        <p:nvSpPr>
          <p:cNvPr id="709" name="Google Shape;709;p91"/>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Trauma-Informed Approach</a:t>
            </a:r>
            <a:endParaRPr/>
          </a:p>
        </p:txBody>
      </p:sp>
      <p:sp>
        <p:nvSpPr>
          <p:cNvPr id="715" name="Google Shape;715;p9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A trauma-informed approach recognizes that the impact of trauma is widespread and strives to avoid re-traumatizing people.</a:t>
            </a:r>
            <a:endParaRPr/>
          </a:p>
          <a:p>
            <a:pPr marL="228600" lvl="0" indent="-228600" algn="l" rtl="0">
              <a:lnSpc>
                <a:spcPct val="90000"/>
              </a:lnSpc>
              <a:spcBef>
                <a:spcPts val="1000"/>
              </a:spcBef>
              <a:spcAft>
                <a:spcPts val="0"/>
              </a:spcAft>
              <a:buClr>
                <a:srgbClr val="262626"/>
              </a:buClr>
              <a:buSzPts val="2800"/>
              <a:buChar char="•"/>
            </a:pPr>
            <a:r>
              <a:rPr lang="en-US"/>
              <a:t>Why might the material in this training be difficult for some participants?</a:t>
            </a:r>
            <a:endParaRPr/>
          </a:p>
          <a:p>
            <a:pPr marL="228600" lvl="0" indent="-228600" algn="l" rtl="0">
              <a:lnSpc>
                <a:spcPct val="90000"/>
              </a:lnSpc>
              <a:spcBef>
                <a:spcPts val="1000"/>
              </a:spcBef>
              <a:spcAft>
                <a:spcPts val="0"/>
              </a:spcAft>
              <a:buClr>
                <a:srgbClr val="262626"/>
              </a:buClr>
              <a:buSzPts val="2800"/>
              <a:buChar char="•"/>
            </a:pPr>
            <a:r>
              <a:rPr lang="en-US"/>
              <a:t>As a trainer, how can you be sensitive to overdose-related trauma?</a:t>
            </a:r>
            <a:endParaRPr/>
          </a:p>
          <a:p>
            <a:pPr marL="228600" lvl="0" indent="-50800" algn="l" rtl="0">
              <a:lnSpc>
                <a:spcPct val="90000"/>
              </a:lnSpc>
              <a:spcBef>
                <a:spcPts val="1000"/>
              </a:spcBef>
              <a:spcAft>
                <a:spcPts val="0"/>
              </a:spcAft>
              <a:buClr>
                <a:srgbClr val="262626"/>
              </a:buClr>
              <a:buSzPts val="2800"/>
              <a:buNone/>
            </a:pPr>
            <a:endParaRPr/>
          </a:p>
        </p:txBody>
      </p:sp>
      <p:sp>
        <p:nvSpPr>
          <p:cNvPr id="716" name="Google Shape;716;p92"/>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78</a:t>
            </a:fld>
            <a:endParaRPr/>
          </a:p>
        </p:txBody>
      </p:sp>
      <p:sp>
        <p:nvSpPr>
          <p:cNvPr id="717" name="Google Shape;717;p92"/>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Tailoring to the Audience</a:t>
            </a:r>
            <a:endParaRPr/>
          </a:p>
        </p:txBody>
      </p:sp>
      <p:sp>
        <p:nvSpPr>
          <p:cNvPr id="723" name="Google Shape;723;p9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2800"/>
              <a:buNone/>
            </a:pPr>
            <a:r>
              <a:rPr lang="en-US"/>
              <a:t>When planning, consider your audience.</a:t>
            </a:r>
            <a:endParaRPr/>
          </a:p>
          <a:p>
            <a:pPr marL="228600" lvl="0" indent="-228600" algn="l" rtl="0">
              <a:lnSpc>
                <a:spcPct val="90000"/>
              </a:lnSpc>
              <a:spcBef>
                <a:spcPts val="1000"/>
              </a:spcBef>
              <a:spcAft>
                <a:spcPts val="0"/>
              </a:spcAft>
              <a:buClr>
                <a:srgbClr val="262626"/>
              </a:buClr>
              <a:buSzPts val="2800"/>
              <a:buChar char="•"/>
            </a:pPr>
            <a:r>
              <a:rPr lang="en-US"/>
              <a:t>What do they likely know already?</a:t>
            </a:r>
            <a:endParaRPr/>
          </a:p>
          <a:p>
            <a:pPr marL="228600" lvl="0" indent="-228600" algn="l" rtl="0">
              <a:lnSpc>
                <a:spcPct val="90000"/>
              </a:lnSpc>
              <a:spcBef>
                <a:spcPts val="1000"/>
              </a:spcBef>
              <a:spcAft>
                <a:spcPts val="0"/>
              </a:spcAft>
              <a:buClr>
                <a:srgbClr val="262626"/>
              </a:buClr>
              <a:buSzPts val="2800"/>
              <a:buChar char="•"/>
            </a:pPr>
            <a:r>
              <a:rPr lang="en-US"/>
              <a:t>What will likely be new to them?</a:t>
            </a:r>
            <a:endParaRPr/>
          </a:p>
          <a:p>
            <a:pPr marL="228600" lvl="0" indent="-228600" algn="l" rtl="0">
              <a:lnSpc>
                <a:spcPct val="90000"/>
              </a:lnSpc>
              <a:spcBef>
                <a:spcPts val="1000"/>
              </a:spcBef>
              <a:spcAft>
                <a:spcPts val="0"/>
              </a:spcAft>
              <a:buClr>
                <a:srgbClr val="262626"/>
              </a:buClr>
              <a:buSzPts val="2800"/>
              <a:buChar char="•"/>
            </a:pPr>
            <a:r>
              <a:rPr lang="en-US"/>
              <a:t>What will their concerns likely be?</a:t>
            </a:r>
            <a:endParaRPr i="1"/>
          </a:p>
          <a:p>
            <a:pPr marL="0" lvl="0" indent="0" algn="l" rtl="0">
              <a:lnSpc>
                <a:spcPct val="90000"/>
              </a:lnSpc>
              <a:spcBef>
                <a:spcPts val="1000"/>
              </a:spcBef>
              <a:spcAft>
                <a:spcPts val="0"/>
              </a:spcAft>
              <a:buClr>
                <a:srgbClr val="262626"/>
              </a:buClr>
              <a:buSzPts val="2800"/>
              <a:buNone/>
            </a:pPr>
            <a:endParaRPr i="1"/>
          </a:p>
          <a:p>
            <a:pPr marL="0" lvl="0" indent="0" algn="l" rtl="0">
              <a:lnSpc>
                <a:spcPct val="90000"/>
              </a:lnSpc>
              <a:spcBef>
                <a:spcPts val="1000"/>
              </a:spcBef>
              <a:spcAft>
                <a:spcPts val="0"/>
              </a:spcAft>
              <a:buClr>
                <a:srgbClr val="262626"/>
              </a:buClr>
              <a:buSzPts val="2800"/>
              <a:buNone/>
            </a:pPr>
            <a:r>
              <a:rPr lang="en-US" i="1"/>
              <a:t>Make educated guesses but remember that you may be wrong!</a:t>
            </a:r>
            <a:endParaRPr/>
          </a:p>
          <a:p>
            <a:pPr marL="228600" lvl="0" indent="-50800" algn="l" rtl="0">
              <a:lnSpc>
                <a:spcPct val="90000"/>
              </a:lnSpc>
              <a:spcBef>
                <a:spcPts val="1000"/>
              </a:spcBef>
              <a:spcAft>
                <a:spcPts val="0"/>
              </a:spcAft>
              <a:buClr>
                <a:srgbClr val="262626"/>
              </a:buClr>
              <a:buSzPts val="2800"/>
              <a:buNone/>
            </a:pPr>
            <a:endParaRPr/>
          </a:p>
        </p:txBody>
      </p:sp>
      <p:sp>
        <p:nvSpPr>
          <p:cNvPr id="724" name="Google Shape;724;p9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79</a:t>
            </a:fld>
            <a:endParaRPr/>
          </a:p>
        </p:txBody>
      </p:sp>
      <p:sp>
        <p:nvSpPr>
          <p:cNvPr id="725" name="Google Shape;725;p93"/>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body" idx="1"/>
          </p:nvPr>
        </p:nvSpPr>
        <p:spPr>
          <a:xfrm>
            <a:off x="687303" y="1728865"/>
            <a:ext cx="8004009" cy="4058017"/>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SzPts val="2100"/>
              <a:buNone/>
            </a:pPr>
            <a:r>
              <a:rPr lang="en-US" sz="2200" b="1" u="sng">
                <a:solidFill>
                  <a:schemeClr val="dk1"/>
                </a:solidFill>
                <a:latin typeface="Calibri"/>
                <a:ea typeface="Calibri"/>
                <a:cs typeface="Calibri"/>
                <a:sym typeface="Calibri"/>
              </a:rPr>
              <a:t>STRATEGIC GOAL</a:t>
            </a:r>
            <a:endParaRPr/>
          </a:p>
          <a:p>
            <a:pPr marL="0" lvl="0" indent="0" algn="l" rtl="0">
              <a:lnSpc>
                <a:spcPct val="115000"/>
              </a:lnSpc>
              <a:spcBef>
                <a:spcPts val="0"/>
              </a:spcBef>
              <a:spcAft>
                <a:spcPts val="0"/>
              </a:spcAft>
              <a:buClr>
                <a:schemeClr val="dk1"/>
              </a:buClr>
              <a:buSzPts val="1100"/>
              <a:buNone/>
            </a:pPr>
            <a:r>
              <a:rPr lang="en-US" sz="2200">
                <a:solidFill>
                  <a:schemeClr val="dk1"/>
                </a:solidFill>
              </a:rPr>
              <a:t>The Center’s strategic goal is to reduce substance-related morbidity and mortality by optimizing services for people who use drugs.</a:t>
            </a:r>
            <a:endParaRPr sz="2200" b="1" u="sng">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2100"/>
              <a:buNone/>
            </a:pPr>
            <a:r>
              <a:rPr lang="en-US" sz="2200" b="1" u="sng">
                <a:solidFill>
                  <a:schemeClr val="dk1"/>
                </a:solidFill>
                <a:latin typeface="Calibri"/>
                <a:ea typeface="Calibri"/>
                <a:cs typeface="Calibri"/>
                <a:sym typeface="Calibri"/>
              </a:rPr>
              <a:t>VISION</a:t>
            </a:r>
            <a:endParaRPr sz="2200">
              <a:solidFill>
                <a:schemeClr val="dk1"/>
              </a:solidFill>
            </a:endParaRPr>
          </a:p>
          <a:p>
            <a:pPr marL="0" lvl="0" indent="0" algn="l" rtl="0">
              <a:lnSpc>
                <a:spcPct val="115000"/>
              </a:lnSpc>
              <a:spcBef>
                <a:spcPts val="0"/>
              </a:spcBef>
              <a:spcAft>
                <a:spcPts val="0"/>
              </a:spcAft>
              <a:buSzPts val="2100"/>
              <a:buNone/>
            </a:pPr>
            <a:r>
              <a:rPr lang="en-US" sz="2200">
                <a:solidFill>
                  <a:schemeClr val="dk1"/>
                </a:solidFill>
              </a:rPr>
              <a:t>CHRS envisions a Maryland where:</a:t>
            </a:r>
            <a:endParaRPr sz="2200">
              <a:solidFill>
                <a:schemeClr val="dk1"/>
              </a:solidFill>
            </a:endParaRPr>
          </a:p>
          <a:p>
            <a:pPr marL="457200" lvl="0" indent="-358775" algn="l" rtl="0">
              <a:lnSpc>
                <a:spcPct val="115000"/>
              </a:lnSpc>
              <a:spcBef>
                <a:spcPts val="0"/>
              </a:spcBef>
              <a:spcAft>
                <a:spcPts val="0"/>
              </a:spcAft>
              <a:buClr>
                <a:schemeClr val="dk1"/>
              </a:buClr>
              <a:buSzPts val="2050"/>
              <a:buAutoNum type="arabicParenR"/>
            </a:pPr>
            <a:r>
              <a:rPr lang="en-US" sz="2200">
                <a:solidFill>
                  <a:schemeClr val="dk1"/>
                </a:solidFill>
              </a:rPr>
              <a:t>Health care and social service systems meet the needs of people who use drugs in a comprehensive, community-based manner;</a:t>
            </a:r>
            <a:endParaRPr sz="2200">
              <a:solidFill>
                <a:schemeClr val="dk1"/>
              </a:solidFill>
            </a:endParaRPr>
          </a:p>
          <a:p>
            <a:pPr marL="457200" lvl="0" indent="-358775" algn="l" rtl="0">
              <a:lnSpc>
                <a:spcPct val="115000"/>
              </a:lnSpc>
              <a:spcBef>
                <a:spcPts val="0"/>
              </a:spcBef>
              <a:spcAft>
                <a:spcPts val="0"/>
              </a:spcAft>
              <a:buClr>
                <a:schemeClr val="dk1"/>
              </a:buClr>
              <a:buSzPts val="2050"/>
              <a:buAutoNum type="arabicParenR"/>
            </a:pPr>
            <a:r>
              <a:rPr lang="en-US" sz="2200">
                <a:solidFill>
                  <a:schemeClr val="dk1"/>
                </a:solidFill>
              </a:rPr>
              <a:t>People who use drugs have equitable access to high-quality care; and</a:t>
            </a:r>
            <a:endParaRPr/>
          </a:p>
          <a:p>
            <a:pPr marL="457200" lvl="0" indent="-358775" algn="l" rtl="0">
              <a:lnSpc>
                <a:spcPct val="115000"/>
              </a:lnSpc>
              <a:spcBef>
                <a:spcPts val="0"/>
              </a:spcBef>
              <a:spcAft>
                <a:spcPts val="0"/>
              </a:spcAft>
              <a:buClr>
                <a:schemeClr val="dk1"/>
              </a:buClr>
              <a:buSzPts val="2050"/>
              <a:buAutoNum type="arabicParenR"/>
            </a:pPr>
            <a:r>
              <a:rPr lang="en-US" sz="2200">
                <a:solidFill>
                  <a:schemeClr val="dk1"/>
                </a:solidFill>
              </a:rPr>
              <a:t>Services provided to people who use drugs are free from stigma and discrimination</a:t>
            </a:r>
            <a:endParaRPr/>
          </a:p>
          <a:p>
            <a:pPr marL="98425" lvl="0" indent="0" algn="l" rtl="0">
              <a:lnSpc>
                <a:spcPct val="115000"/>
              </a:lnSpc>
              <a:spcBef>
                <a:spcPts val="0"/>
              </a:spcBef>
              <a:spcAft>
                <a:spcPts val="0"/>
              </a:spcAft>
              <a:buClr>
                <a:schemeClr val="dk1"/>
              </a:buClr>
              <a:buSzPts val="2050"/>
              <a:buNone/>
            </a:pPr>
            <a:endParaRPr sz="2200">
              <a:solidFill>
                <a:schemeClr val="dk1"/>
              </a:solidFill>
            </a:endParaRPr>
          </a:p>
          <a:p>
            <a:pPr marL="0" lvl="0" indent="0" algn="l" rtl="0">
              <a:lnSpc>
                <a:spcPct val="90000"/>
              </a:lnSpc>
              <a:spcBef>
                <a:spcPts val="800"/>
              </a:spcBef>
              <a:spcAft>
                <a:spcPts val="0"/>
              </a:spcAft>
              <a:buSzPts val="2100"/>
              <a:buNone/>
            </a:pPr>
            <a:endParaRPr sz="1200" b="1"/>
          </a:p>
        </p:txBody>
      </p:sp>
      <p:sp>
        <p:nvSpPr>
          <p:cNvPr id="149" name="Google Shape;149;p22"/>
          <p:cNvSpPr txBox="1"/>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b="0" i="1" u="none" strike="noStrike" cap="none">
                <a:solidFill>
                  <a:srgbClr val="7F7F7F"/>
                </a:solidFill>
                <a:latin typeface="Calibri"/>
                <a:ea typeface="Calibri"/>
                <a:cs typeface="Calibri"/>
                <a:sym typeface="Calibri"/>
              </a:rPr>
              <a:t>Part I: Introduction</a:t>
            </a:r>
            <a:endParaRPr/>
          </a:p>
        </p:txBody>
      </p:sp>
      <p:sp>
        <p:nvSpPr>
          <p:cNvPr id="150" name="Google Shape;150;p22"/>
          <p:cNvSpPr txBox="1"/>
          <p:nvPr/>
        </p:nvSpPr>
        <p:spPr>
          <a:xfrm>
            <a:off x="745958" y="427899"/>
            <a:ext cx="7886700" cy="1325563"/>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217" b="1" i="0" u="none" strike="noStrike" cap="none">
                <a:solidFill>
                  <a:schemeClr val="dk1"/>
                </a:solidFill>
                <a:latin typeface="Calibri"/>
                <a:ea typeface="Calibri"/>
                <a:cs typeface="Calibri"/>
                <a:sym typeface="Calibri"/>
              </a:rPr>
              <a:t>VISION AND STRATEGIC GOAL</a:t>
            </a:r>
            <a:br>
              <a:rPr lang="en-US" sz="3217" b="1" i="0" u="none" strike="noStrike" cap="none">
                <a:solidFill>
                  <a:schemeClr val="dk1"/>
                </a:solidFill>
                <a:latin typeface="Calibri"/>
                <a:ea typeface="Calibri"/>
                <a:cs typeface="Calibri"/>
                <a:sym typeface="Calibri"/>
              </a:rPr>
            </a:br>
            <a:r>
              <a:rPr lang="en-US" sz="2730" b="1" i="0" u="none" strike="noStrike" cap="none">
                <a:solidFill>
                  <a:schemeClr val="dk1"/>
                </a:solidFill>
                <a:latin typeface="Calibri"/>
                <a:ea typeface="Calibri"/>
                <a:cs typeface="Calibri"/>
                <a:sym typeface="Calibri"/>
              </a:rPr>
              <a:t>CENTER FOR HARM REDUCTION SERVICES</a:t>
            </a:r>
            <a:endParaRPr sz="3217" b="1" i="0" u="none" strike="noStrike" cap="non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All Audiences</a:t>
            </a:r>
            <a:endParaRPr/>
          </a:p>
        </p:txBody>
      </p:sp>
      <p:sp>
        <p:nvSpPr>
          <p:cNvPr id="731" name="Google Shape;731;p9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2800"/>
              <a:buChar char="•"/>
            </a:pPr>
            <a:r>
              <a:rPr lang="en-US"/>
              <a:t>Remember that the training may bring up painful memories or difficult emotions. Be sensitive to that and respectful of participants. </a:t>
            </a:r>
            <a:endParaRPr/>
          </a:p>
          <a:p>
            <a:pPr marL="228600" lvl="0" indent="-50800" algn="l" rtl="0">
              <a:lnSpc>
                <a:spcPct val="90000"/>
              </a:lnSpc>
              <a:spcBef>
                <a:spcPts val="1000"/>
              </a:spcBef>
              <a:spcAft>
                <a:spcPts val="0"/>
              </a:spcAft>
              <a:buClr>
                <a:srgbClr val="262626"/>
              </a:buClr>
              <a:buSzPts val="2800"/>
              <a:buNone/>
            </a:pPr>
            <a:endParaRPr/>
          </a:p>
          <a:p>
            <a:pPr marL="228600" lvl="0" indent="-228600" algn="l" rtl="0">
              <a:lnSpc>
                <a:spcPct val="90000"/>
              </a:lnSpc>
              <a:spcBef>
                <a:spcPts val="1000"/>
              </a:spcBef>
              <a:spcAft>
                <a:spcPts val="0"/>
              </a:spcAft>
              <a:buClr>
                <a:srgbClr val="262626"/>
              </a:buClr>
              <a:buSzPts val="2800"/>
              <a:buChar char="•"/>
            </a:pPr>
            <a:r>
              <a:rPr lang="en-US"/>
              <a:t>Model respectful language. </a:t>
            </a:r>
            <a:endParaRPr/>
          </a:p>
          <a:p>
            <a:pPr marL="0" lvl="0" indent="0" algn="l" rtl="0">
              <a:lnSpc>
                <a:spcPct val="90000"/>
              </a:lnSpc>
              <a:spcBef>
                <a:spcPts val="1000"/>
              </a:spcBef>
              <a:spcAft>
                <a:spcPts val="0"/>
              </a:spcAft>
              <a:buClr>
                <a:srgbClr val="262626"/>
              </a:buClr>
              <a:buSzPts val="2800"/>
              <a:buNone/>
            </a:pPr>
            <a:endParaRPr/>
          </a:p>
          <a:p>
            <a:pPr marL="228600" lvl="0" indent="-228600" algn="l" rtl="0">
              <a:lnSpc>
                <a:spcPct val="90000"/>
              </a:lnSpc>
              <a:spcBef>
                <a:spcPts val="1000"/>
              </a:spcBef>
              <a:spcAft>
                <a:spcPts val="0"/>
              </a:spcAft>
              <a:buClr>
                <a:srgbClr val="262626"/>
              </a:buClr>
              <a:buSzPts val="2800"/>
              <a:buChar char="•"/>
            </a:pPr>
            <a:r>
              <a:rPr lang="en-US"/>
              <a:t>Prepare based on educated guesses, but don’t make assumptions about individuals.</a:t>
            </a:r>
            <a:endParaRPr/>
          </a:p>
          <a:p>
            <a:pPr marL="228600" lvl="0" indent="-50800" algn="l" rtl="0">
              <a:lnSpc>
                <a:spcPct val="90000"/>
              </a:lnSpc>
              <a:spcBef>
                <a:spcPts val="1000"/>
              </a:spcBef>
              <a:spcAft>
                <a:spcPts val="0"/>
              </a:spcAft>
              <a:buClr>
                <a:srgbClr val="262626"/>
              </a:buClr>
              <a:buSzPts val="2800"/>
              <a:buNone/>
            </a:pPr>
            <a:endParaRPr/>
          </a:p>
        </p:txBody>
      </p:sp>
      <p:sp>
        <p:nvSpPr>
          <p:cNvPr id="732" name="Google Shape;732;p94"/>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80</a:t>
            </a:fld>
            <a:endParaRPr/>
          </a:p>
        </p:txBody>
      </p:sp>
      <p:sp>
        <p:nvSpPr>
          <p:cNvPr id="733" name="Google Shape;733;p94"/>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9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Audience</a:t>
            </a:r>
            <a:endParaRPr/>
          </a:p>
        </p:txBody>
      </p:sp>
      <p:sp>
        <p:nvSpPr>
          <p:cNvPr id="740" name="Google Shape;740;p95"/>
          <p:cNvSpPr txBox="1">
            <a:spLocks noGrp="1"/>
          </p:cNvSpPr>
          <p:nvPr>
            <p:ph type="body" idx="1"/>
          </p:nvPr>
        </p:nvSpPr>
        <p:spPr>
          <a:xfrm>
            <a:off x="628650" y="1395663"/>
            <a:ext cx="7886700" cy="47813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262626"/>
              </a:buClr>
              <a:buSzPts val="2000"/>
              <a:buNone/>
            </a:pPr>
            <a:r>
              <a:rPr lang="en-US" sz="2000" b="1"/>
              <a:t>Some examples of target audience for naloxone trainings:</a:t>
            </a:r>
            <a:endParaRPr/>
          </a:p>
          <a:p>
            <a:pPr marL="685800" lvl="1" indent="-228600" algn="l" rtl="0">
              <a:lnSpc>
                <a:spcPct val="70000"/>
              </a:lnSpc>
              <a:spcBef>
                <a:spcPts val="500"/>
              </a:spcBef>
              <a:spcAft>
                <a:spcPts val="0"/>
              </a:spcAft>
              <a:buClr>
                <a:srgbClr val="262626"/>
              </a:buClr>
              <a:buSzPts val="1500"/>
              <a:buChar char="•"/>
            </a:pPr>
            <a:r>
              <a:rPr lang="en-US" sz="1500"/>
              <a:t>People who use opioids</a:t>
            </a:r>
            <a:endParaRPr/>
          </a:p>
          <a:p>
            <a:pPr marL="685800" lvl="1" indent="-228600" algn="l" rtl="0">
              <a:lnSpc>
                <a:spcPct val="70000"/>
              </a:lnSpc>
              <a:spcBef>
                <a:spcPts val="500"/>
              </a:spcBef>
              <a:spcAft>
                <a:spcPts val="0"/>
              </a:spcAft>
              <a:buClr>
                <a:srgbClr val="262626"/>
              </a:buClr>
              <a:buSzPts val="1500"/>
              <a:buChar char="•"/>
            </a:pPr>
            <a:r>
              <a:rPr lang="en-US" sz="1500"/>
              <a:t>People who use substances other than opioids</a:t>
            </a:r>
            <a:endParaRPr/>
          </a:p>
          <a:p>
            <a:pPr marL="685800" lvl="1" indent="-228600" algn="l" rtl="0">
              <a:lnSpc>
                <a:spcPct val="70000"/>
              </a:lnSpc>
              <a:spcBef>
                <a:spcPts val="500"/>
              </a:spcBef>
              <a:spcAft>
                <a:spcPts val="0"/>
              </a:spcAft>
              <a:buClr>
                <a:srgbClr val="262626"/>
              </a:buClr>
              <a:buSzPts val="1500"/>
              <a:buChar char="•"/>
            </a:pPr>
            <a:r>
              <a:rPr lang="en-US" sz="1500"/>
              <a:t>Friends, family members, and associates of people who use drugs</a:t>
            </a:r>
            <a:endParaRPr/>
          </a:p>
          <a:p>
            <a:pPr marL="685800" lvl="1" indent="-228600" algn="l" rtl="0">
              <a:lnSpc>
                <a:spcPct val="70000"/>
              </a:lnSpc>
              <a:spcBef>
                <a:spcPts val="500"/>
              </a:spcBef>
              <a:spcAft>
                <a:spcPts val="0"/>
              </a:spcAft>
              <a:buClr>
                <a:srgbClr val="262626"/>
              </a:buClr>
              <a:buSzPts val="1500"/>
              <a:buChar char="•"/>
            </a:pPr>
            <a:r>
              <a:rPr lang="en-US" sz="1500"/>
              <a:t>People recently discharged from emergency medical care following an opioid overdose  </a:t>
            </a:r>
            <a:endParaRPr/>
          </a:p>
          <a:p>
            <a:pPr marL="685800" lvl="1" indent="-228600" algn="l" rtl="0">
              <a:lnSpc>
                <a:spcPct val="70000"/>
              </a:lnSpc>
              <a:spcBef>
                <a:spcPts val="500"/>
              </a:spcBef>
              <a:spcAft>
                <a:spcPts val="0"/>
              </a:spcAft>
              <a:buClr>
                <a:srgbClr val="262626"/>
              </a:buClr>
              <a:buSzPts val="1500"/>
              <a:buChar char="•"/>
            </a:pPr>
            <a:r>
              <a:rPr lang="en-US" sz="1500"/>
              <a:t>People experiencing homelessness and housing instability</a:t>
            </a:r>
            <a:endParaRPr/>
          </a:p>
          <a:p>
            <a:pPr marL="685800" lvl="1" indent="-228600" algn="l" rtl="0">
              <a:lnSpc>
                <a:spcPct val="70000"/>
              </a:lnSpc>
              <a:spcBef>
                <a:spcPts val="500"/>
              </a:spcBef>
              <a:spcAft>
                <a:spcPts val="0"/>
              </a:spcAft>
              <a:buClr>
                <a:srgbClr val="262626"/>
              </a:buClr>
              <a:buSzPts val="1500"/>
              <a:buChar char="•"/>
            </a:pPr>
            <a:r>
              <a:rPr lang="en-US" sz="1500"/>
              <a:t>People transitioning from the correctional system back to communities</a:t>
            </a:r>
            <a:endParaRPr/>
          </a:p>
          <a:p>
            <a:pPr marL="685800" lvl="1" indent="-228600" algn="l" rtl="0">
              <a:lnSpc>
                <a:spcPct val="70000"/>
              </a:lnSpc>
              <a:spcBef>
                <a:spcPts val="500"/>
              </a:spcBef>
              <a:spcAft>
                <a:spcPts val="0"/>
              </a:spcAft>
              <a:buClr>
                <a:srgbClr val="262626"/>
              </a:buClr>
              <a:buSzPts val="1500"/>
              <a:buChar char="•"/>
            </a:pPr>
            <a:r>
              <a:rPr lang="en-US" sz="1500"/>
              <a:t>People recently released from supervision or treatment</a:t>
            </a:r>
            <a:endParaRPr/>
          </a:p>
          <a:p>
            <a:pPr marL="685800" lvl="1" indent="-228600" algn="l" rtl="0">
              <a:lnSpc>
                <a:spcPct val="70000"/>
              </a:lnSpc>
              <a:spcBef>
                <a:spcPts val="500"/>
              </a:spcBef>
              <a:spcAft>
                <a:spcPts val="0"/>
              </a:spcAft>
              <a:buClr>
                <a:srgbClr val="262626"/>
              </a:buClr>
              <a:buSzPts val="1500"/>
              <a:buChar char="•"/>
            </a:pPr>
            <a:r>
              <a:rPr lang="en-US" sz="1500"/>
              <a:t>People with a history of mental health disorders</a:t>
            </a:r>
            <a:endParaRPr/>
          </a:p>
          <a:p>
            <a:pPr marL="685800" lvl="1" indent="-228600" algn="l" rtl="0">
              <a:lnSpc>
                <a:spcPct val="70000"/>
              </a:lnSpc>
              <a:spcBef>
                <a:spcPts val="500"/>
              </a:spcBef>
              <a:spcAft>
                <a:spcPts val="0"/>
              </a:spcAft>
              <a:buClr>
                <a:srgbClr val="262626"/>
              </a:buClr>
              <a:buSzPts val="1500"/>
              <a:buChar char="•"/>
            </a:pPr>
            <a:r>
              <a:rPr lang="en-US" sz="1500"/>
              <a:t>People who use drugs over the age of 55</a:t>
            </a:r>
            <a:endParaRPr/>
          </a:p>
          <a:p>
            <a:pPr marL="685800" lvl="1" indent="-228600" algn="l" rtl="0">
              <a:lnSpc>
                <a:spcPct val="70000"/>
              </a:lnSpc>
              <a:spcBef>
                <a:spcPts val="500"/>
              </a:spcBef>
              <a:spcAft>
                <a:spcPts val="0"/>
              </a:spcAft>
              <a:buClr>
                <a:srgbClr val="262626"/>
              </a:buClr>
              <a:buSzPts val="1500"/>
              <a:buChar char="•"/>
            </a:pPr>
            <a:r>
              <a:rPr lang="en-US" sz="1500"/>
              <a:t>Non-Hispanic Black individuals and Latinx individuals who use substances (including alcohol)</a:t>
            </a:r>
            <a:endParaRPr/>
          </a:p>
          <a:p>
            <a:pPr marL="685800" lvl="1" indent="-228600" algn="l" rtl="0">
              <a:lnSpc>
                <a:spcPct val="70000"/>
              </a:lnSpc>
              <a:spcBef>
                <a:spcPts val="500"/>
              </a:spcBef>
              <a:spcAft>
                <a:spcPts val="0"/>
              </a:spcAft>
              <a:buClr>
                <a:srgbClr val="262626"/>
              </a:buClr>
              <a:buSzPts val="1500"/>
              <a:buChar char="•"/>
            </a:pPr>
            <a:r>
              <a:rPr lang="en-US" sz="1500"/>
              <a:t>People who use drugs in jurisdictions lacking access to medication assisted treatment and intensive outpatient facilities</a:t>
            </a:r>
            <a:endParaRPr/>
          </a:p>
          <a:p>
            <a:pPr marL="685800" lvl="1" indent="-228600" algn="l" rtl="0">
              <a:lnSpc>
                <a:spcPct val="70000"/>
              </a:lnSpc>
              <a:spcBef>
                <a:spcPts val="500"/>
              </a:spcBef>
              <a:spcAft>
                <a:spcPts val="0"/>
              </a:spcAft>
              <a:buClr>
                <a:srgbClr val="262626"/>
              </a:buClr>
              <a:buSzPts val="1500"/>
              <a:buChar char="•"/>
            </a:pPr>
            <a:r>
              <a:rPr lang="en-US" sz="1500"/>
              <a:t>Female PWUD and PWUD with children </a:t>
            </a:r>
            <a:endParaRPr/>
          </a:p>
          <a:p>
            <a:pPr marL="685800" lvl="1" indent="-228600" algn="l" rtl="0">
              <a:lnSpc>
                <a:spcPct val="70000"/>
              </a:lnSpc>
              <a:spcBef>
                <a:spcPts val="500"/>
              </a:spcBef>
              <a:spcAft>
                <a:spcPts val="0"/>
              </a:spcAft>
              <a:buClr>
                <a:srgbClr val="262626"/>
              </a:buClr>
              <a:buSzPts val="1500"/>
              <a:buChar char="•"/>
            </a:pPr>
            <a:r>
              <a:rPr lang="en-US" sz="1500"/>
              <a:t>People with employment instability</a:t>
            </a:r>
            <a:endParaRPr/>
          </a:p>
          <a:p>
            <a:pPr marL="685800" lvl="1" indent="-228600" algn="l" rtl="0">
              <a:lnSpc>
                <a:spcPct val="70000"/>
              </a:lnSpc>
              <a:spcBef>
                <a:spcPts val="500"/>
              </a:spcBef>
              <a:spcAft>
                <a:spcPts val="0"/>
              </a:spcAft>
              <a:buClr>
                <a:srgbClr val="262626"/>
              </a:buClr>
              <a:buSzPts val="1500"/>
              <a:buChar char="•"/>
            </a:pPr>
            <a:r>
              <a:rPr lang="en-US" sz="1500"/>
              <a:t>Pharmacists, nurses, law enforcement, clergy, etc.</a:t>
            </a:r>
            <a:endParaRPr/>
          </a:p>
          <a:p>
            <a:pPr marL="0" lvl="0" indent="0" algn="l" rtl="0">
              <a:lnSpc>
                <a:spcPct val="70000"/>
              </a:lnSpc>
              <a:spcBef>
                <a:spcPts val="1000"/>
              </a:spcBef>
              <a:spcAft>
                <a:spcPts val="0"/>
              </a:spcAft>
              <a:buClr>
                <a:srgbClr val="262626"/>
              </a:buClr>
              <a:buSzPts val="2000"/>
              <a:buNone/>
            </a:pPr>
            <a:r>
              <a:rPr lang="en-US" sz="2000" b="1" i="1"/>
              <a:t>Anyone at risk of experiencing an overdose or in a position to assist in the event of an overdose.</a:t>
            </a:r>
            <a:endParaRPr/>
          </a:p>
        </p:txBody>
      </p:sp>
      <p:sp>
        <p:nvSpPr>
          <p:cNvPr id="741" name="Google Shape;741;p95"/>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81</a:t>
            </a:fld>
            <a:endParaRPr/>
          </a:p>
        </p:txBody>
      </p:sp>
      <p:sp>
        <p:nvSpPr>
          <p:cNvPr id="742" name="Google Shape;742;p95"/>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Settings</a:t>
            </a:r>
            <a:endParaRPr/>
          </a:p>
        </p:txBody>
      </p:sp>
      <p:sp>
        <p:nvSpPr>
          <p:cNvPr id="748" name="Google Shape;748;p96"/>
          <p:cNvSpPr txBox="1">
            <a:spLocks noGrp="1"/>
          </p:cNvSpPr>
          <p:nvPr>
            <p:ph type="body" idx="1"/>
          </p:nvPr>
        </p:nvSpPr>
        <p:spPr>
          <a:xfrm>
            <a:off x="248480" y="1391478"/>
            <a:ext cx="8766312" cy="4750904"/>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262626"/>
              </a:buClr>
              <a:buSzPts val="2800"/>
              <a:buChar char="•"/>
            </a:pPr>
            <a:r>
              <a:rPr lang="en-US"/>
              <a:t>Where and when to do naloxone trainings? </a:t>
            </a:r>
            <a:r>
              <a:rPr lang="en-US" b="1"/>
              <a:t>Anywhere!</a:t>
            </a:r>
            <a:endParaRPr/>
          </a:p>
          <a:p>
            <a:pPr marL="685800" lvl="1" indent="-228600" algn="l" rtl="0">
              <a:lnSpc>
                <a:spcPct val="80000"/>
              </a:lnSpc>
              <a:spcBef>
                <a:spcPts val="500"/>
              </a:spcBef>
              <a:spcAft>
                <a:spcPts val="0"/>
              </a:spcAft>
              <a:buClr>
                <a:srgbClr val="262626"/>
              </a:buClr>
              <a:buSzPts val="2400"/>
              <a:buChar char="•"/>
            </a:pPr>
            <a:r>
              <a:rPr lang="en-US"/>
              <a:t>Treatment settings</a:t>
            </a:r>
            <a:endParaRPr/>
          </a:p>
          <a:p>
            <a:pPr marL="685800" lvl="1" indent="-228600" algn="l" rtl="0">
              <a:lnSpc>
                <a:spcPct val="80000"/>
              </a:lnSpc>
              <a:spcBef>
                <a:spcPts val="500"/>
              </a:spcBef>
              <a:spcAft>
                <a:spcPts val="0"/>
              </a:spcAft>
              <a:buClr>
                <a:srgbClr val="262626"/>
              </a:buClr>
              <a:buSzPts val="2400"/>
              <a:buChar char="•"/>
            </a:pPr>
            <a:r>
              <a:rPr lang="en-US"/>
              <a:t>Recovery groups/centers</a:t>
            </a:r>
            <a:endParaRPr/>
          </a:p>
          <a:p>
            <a:pPr marL="685800" lvl="1" indent="-228600" algn="l" rtl="0">
              <a:lnSpc>
                <a:spcPct val="80000"/>
              </a:lnSpc>
              <a:spcBef>
                <a:spcPts val="500"/>
              </a:spcBef>
              <a:spcAft>
                <a:spcPts val="0"/>
              </a:spcAft>
              <a:buClr>
                <a:srgbClr val="262626"/>
              </a:buClr>
              <a:buSzPts val="2400"/>
              <a:buChar char="•"/>
            </a:pPr>
            <a:r>
              <a:rPr lang="en-US"/>
              <a:t>Jails</a:t>
            </a:r>
            <a:endParaRPr/>
          </a:p>
          <a:p>
            <a:pPr marL="685800" lvl="1" indent="-228600" algn="l" rtl="0">
              <a:lnSpc>
                <a:spcPct val="80000"/>
              </a:lnSpc>
              <a:spcBef>
                <a:spcPts val="500"/>
              </a:spcBef>
              <a:spcAft>
                <a:spcPts val="0"/>
              </a:spcAft>
              <a:buClr>
                <a:srgbClr val="262626"/>
              </a:buClr>
              <a:buSzPts val="2400"/>
              <a:buChar char="•"/>
            </a:pPr>
            <a:r>
              <a:rPr lang="en-US"/>
              <a:t>Parole and probation (both staff and clients)</a:t>
            </a:r>
            <a:endParaRPr/>
          </a:p>
          <a:p>
            <a:pPr marL="685800" lvl="1" indent="-228600" algn="l" rtl="0">
              <a:lnSpc>
                <a:spcPct val="80000"/>
              </a:lnSpc>
              <a:spcBef>
                <a:spcPts val="500"/>
              </a:spcBef>
              <a:spcAft>
                <a:spcPts val="0"/>
              </a:spcAft>
              <a:buClr>
                <a:srgbClr val="262626"/>
              </a:buClr>
              <a:buSzPts val="2400"/>
              <a:buChar char="•"/>
            </a:pPr>
            <a:r>
              <a:rPr lang="en-US"/>
              <a:t>Community centers (could have drop-in hours)</a:t>
            </a:r>
            <a:endParaRPr/>
          </a:p>
          <a:p>
            <a:pPr marL="685800" lvl="1" indent="-76200" algn="l" rtl="0">
              <a:lnSpc>
                <a:spcPct val="80000"/>
              </a:lnSpc>
              <a:spcBef>
                <a:spcPts val="500"/>
              </a:spcBef>
              <a:spcAft>
                <a:spcPts val="0"/>
              </a:spcAft>
              <a:buClr>
                <a:srgbClr val="262626"/>
              </a:buClr>
              <a:buSzPts val="2400"/>
              <a:buNone/>
            </a:pPr>
            <a:endParaRPr/>
          </a:p>
          <a:p>
            <a:pPr marL="228600" lvl="0" indent="-228600" algn="l" rtl="0">
              <a:lnSpc>
                <a:spcPct val="80000"/>
              </a:lnSpc>
              <a:spcBef>
                <a:spcPts val="1000"/>
              </a:spcBef>
              <a:spcAft>
                <a:spcPts val="0"/>
              </a:spcAft>
              <a:buClr>
                <a:srgbClr val="262626"/>
              </a:buClr>
              <a:buSzPts val="2800"/>
              <a:buChar char="•"/>
            </a:pPr>
            <a:r>
              <a:rPr lang="en-US"/>
              <a:t>Why is it important to be able to do outreach-style trainings in 10 minutes?</a:t>
            </a:r>
            <a:endParaRPr/>
          </a:p>
          <a:p>
            <a:pPr marL="685800" lvl="1" indent="-228600" algn="l" rtl="0">
              <a:lnSpc>
                <a:spcPct val="80000"/>
              </a:lnSpc>
              <a:spcBef>
                <a:spcPts val="500"/>
              </a:spcBef>
              <a:spcAft>
                <a:spcPts val="0"/>
              </a:spcAft>
              <a:buClr>
                <a:srgbClr val="262626"/>
              </a:buClr>
              <a:buSzPts val="2400"/>
              <a:buChar char="•"/>
            </a:pPr>
            <a:r>
              <a:rPr lang="en-US"/>
              <a:t>People don’t have a lot of time</a:t>
            </a:r>
            <a:endParaRPr/>
          </a:p>
          <a:p>
            <a:pPr marL="685800" lvl="1" indent="-228600" algn="l" rtl="0">
              <a:lnSpc>
                <a:spcPct val="80000"/>
              </a:lnSpc>
              <a:spcBef>
                <a:spcPts val="500"/>
              </a:spcBef>
              <a:spcAft>
                <a:spcPts val="0"/>
              </a:spcAft>
              <a:buClr>
                <a:srgbClr val="262626"/>
              </a:buClr>
              <a:buSzPts val="2400"/>
              <a:buChar char="•"/>
            </a:pPr>
            <a:r>
              <a:rPr lang="en-US"/>
              <a:t>Can only retain so much info</a:t>
            </a:r>
            <a:endParaRPr/>
          </a:p>
          <a:p>
            <a:pPr marL="685800" lvl="1" indent="-228600" algn="l" rtl="0">
              <a:lnSpc>
                <a:spcPct val="80000"/>
              </a:lnSpc>
              <a:spcBef>
                <a:spcPts val="500"/>
              </a:spcBef>
              <a:spcAft>
                <a:spcPts val="0"/>
              </a:spcAft>
              <a:buClr>
                <a:srgbClr val="262626"/>
              </a:buClr>
              <a:buSzPts val="2400"/>
              <a:buChar char="•"/>
            </a:pPr>
            <a:r>
              <a:rPr lang="en-US"/>
              <a:t>Some people already have previous knowledge</a:t>
            </a:r>
            <a:endParaRPr/>
          </a:p>
          <a:p>
            <a:pPr marL="228600" lvl="0" indent="-50800" algn="l" rtl="0">
              <a:lnSpc>
                <a:spcPct val="80000"/>
              </a:lnSpc>
              <a:spcBef>
                <a:spcPts val="1000"/>
              </a:spcBef>
              <a:spcAft>
                <a:spcPts val="0"/>
              </a:spcAft>
              <a:buClr>
                <a:srgbClr val="262626"/>
              </a:buClr>
              <a:buSzPts val="2800"/>
              <a:buNone/>
            </a:pPr>
            <a:endParaRPr/>
          </a:p>
        </p:txBody>
      </p:sp>
      <p:sp>
        <p:nvSpPr>
          <p:cNvPr id="749" name="Google Shape;749;p96"/>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7"/>
          <p:cNvSpPr txBox="1">
            <a:spLocks noGrp="1"/>
          </p:cNvSpPr>
          <p:nvPr>
            <p:ph type="title"/>
          </p:nvPr>
        </p:nvSpPr>
        <p:spPr>
          <a:xfrm>
            <a:off x="628652" y="213492"/>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Systems that touch People Who Use Drugs</a:t>
            </a:r>
            <a:endParaRPr/>
          </a:p>
        </p:txBody>
      </p:sp>
      <p:sp>
        <p:nvSpPr>
          <p:cNvPr id="756" name="Google Shape;756;p97"/>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latin typeface="Calibri"/>
                <a:ea typeface="Calibri"/>
                <a:cs typeface="Calibri"/>
                <a:sym typeface="Calibri"/>
              </a:rPr>
              <a:t>83</a:t>
            </a:fld>
            <a:endParaRPr>
              <a:latin typeface="Calibri"/>
              <a:ea typeface="Calibri"/>
              <a:cs typeface="Calibri"/>
              <a:sym typeface="Calibri"/>
            </a:endParaRPr>
          </a:p>
        </p:txBody>
      </p:sp>
      <p:grpSp>
        <p:nvGrpSpPr>
          <p:cNvPr id="757" name="Google Shape;757;p97"/>
          <p:cNvGrpSpPr/>
          <p:nvPr/>
        </p:nvGrpSpPr>
        <p:grpSpPr>
          <a:xfrm>
            <a:off x="2538309" y="2080697"/>
            <a:ext cx="4067386" cy="3787775"/>
            <a:chOff x="1866928" y="3467"/>
            <a:chExt cx="4870392" cy="4779376"/>
          </a:xfrm>
        </p:grpSpPr>
        <p:sp>
          <p:nvSpPr>
            <p:cNvPr id="758" name="Google Shape;758;p97"/>
            <p:cNvSpPr/>
            <p:nvPr/>
          </p:nvSpPr>
          <p:spPr>
            <a:xfrm>
              <a:off x="3613112" y="1796330"/>
              <a:ext cx="1378024" cy="1378024"/>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59" name="Google Shape;759;p97"/>
            <p:cNvSpPr txBox="1"/>
            <p:nvPr/>
          </p:nvSpPr>
          <p:spPr>
            <a:xfrm>
              <a:off x="3814919" y="1998137"/>
              <a:ext cx="974410" cy="974410"/>
            </a:xfrm>
            <a:prstGeom prst="rect">
              <a:avLst/>
            </a:prstGeom>
            <a:solidFill>
              <a:srgbClr val="C00000"/>
            </a:solidFill>
            <a:ln>
              <a:noFill/>
            </a:ln>
          </p:spPr>
          <p:txBody>
            <a:bodyPr spcFirstLastPara="1" wrap="square" lIns="19975" tIns="19975" rIns="19975" bIns="19975" anchor="ctr" anchorCtr="0">
              <a:noAutofit/>
            </a:bodyPr>
            <a:lstStyle/>
            <a:p>
              <a:pPr marL="0" marR="0" lvl="0" indent="0" algn="ctr" rtl="0">
                <a:lnSpc>
                  <a:spcPct val="90000"/>
                </a:lnSpc>
                <a:spcBef>
                  <a:spcPts val="0"/>
                </a:spcBef>
                <a:spcAft>
                  <a:spcPts val="0"/>
                </a:spcAft>
                <a:buNone/>
              </a:pPr>
              <a:r>
                <a:rPr lang="en-US" sz="1575">
                  <a:solidFill>
                    <a:schemeClr val="lt1"/>
                  </a:solidFill>
                  <a:latin typeface="Calibri"/>
                  <a:ea typeface="Calibri"/>
                  <a:cs typeface="Calibri"/>
                  <a:sym typeface="Calibri"/>
                </a:rPr>
                <a:t>Drug User Health</a:t>
              </a:r>
              <a:endParaRPr sz="1050">
                <a:solidFill>
                  <a:srgbClr val="000000"/>
                </a:solidFill>
                <a:latin typeface="Arial"/>
                <a:ea typeface="Arial"/>
                <a:cs typeface="Arial"/>
                <a:sym typeface="Arial"/>
              </a:endParaRPr>
            </a:p>
          </p:txBody>
        </p:sp>
        <p:sp>
          <p:nvSpPr>
            <p:cNvPr id="760" name="Google Shape;760;p97"/>
            <p:cNvSpPr/>
            <p:nvPr/>
          </p:nvSpPr>
          <p:spPr>
            <a:xfrm rot="-5400000">
              <a:off x="4155675" y="1294035"/>
              <a:ext cx="292899" cy="468528"/>
            </a:xfrm>
            <a:prstGeom prst="rightArrow">
              <a:avLst>
                <a:gd name="adj1" fmla="val 60000"/>
                <a:gd name="adj2" fmla="val 50000"/>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61" name="Google Shape;761;p97"/>
            <p:cNvSpPr txBox="1"/>
            <p:nvPr/>
          </p:nvSpPr>
          <p:spPr>
            <a:xfrm rot="-5400000">
              <a:off x="4199610" y="1431676"/>
              <a:ext cx="205029" cy="28111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762" name="Google Shape;762;p97"/>
            <p:cNvSpPr/>
            <p:nvPr/>
          </p:nvSpPr>
          <p:spPr>
            <a:xfrm>
              <a:off x="3682014" y="3467"/>
              <a:ext cx="1240221" cy="1240221"/>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63" name="Google Shape;763;p97"/>
            <p:cNvSpPr txBox="1"/>
            <p:nvPr/>
          </p:nvSpPr>
          <p:spPr>
            <a:xfrm>
              <a:off x="3863640" y="185093"/>
              <a:ext cx="876969" cy="876969"/>
            </a:xfrm>
            <a:prstGeom prst="rect">
              <a:avLst/>
            </a:prstGeom>
            <a:solidFill>
              <a:srgbClr val="C00000"/>
            </a:solid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None/>
              </a:pPr>
              <a:r>
                <a:rPr lang="en-US" sz="900">
                  <a:solidFill>
                    <a:schemeClr val="lt1"/>
                  </a:solidFill>
                  <a:latin typeface="Calibri"/>
                  <a:ea typeface="Calibri"/>
                  <a:cs typeface="Calibri"/>
                  <a:sym typeface="Calibri"/>
                </a:rPr>
                <a:t>Medicaid (state program, MCOs)</a:t>
              </a:r>
              <a:endParaRPr sz="1050">
                <a:solidFill>
                  <a:srgbClr val="000000"/>
                </a:solidFill>
                <a:latin typeface="Arial"/>
                <a:ea typeface="Arial"/>
                <a:cs typeface="Arial"/>
                <a:sym typeface="Arial"/>
              </a:endParaRPr>
            </a:p>
          </p:txBody>
        </p:sp>
        <p:sp>
          <p:nvSpPr>
            <p:cNvPr id="764" name="Google Shape;764;p97"/>
            <p:cNvSpPr/>
            <p:nvPr/>
          </p:nvSpPr>
          <p:spPr>
            <a:xfrm rot="-2314286">
              <a:off x="4903921" y="1654371"/>
              <a:ext cx="292899" cy="468528"/>
            </a:xfrm>
            <a:prstGeom prst="rightArrow">
              <a:avLst>
                <a:gd name="adj1" fmla="val 60000"/>
                <a:gd name="adj2" fmla="val 50000"/>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65" name="Google Shape;765;p97"/>
            <p:cNvSpPr txBox="1"/>
            <p:nvPr/>
          </p:nvSpPr>
          <p:spPr>
            <a:xfrm rot="-2314286">
              <a:off x="4913506" y="1775470"/>
              <a:ext cx="205029" cy="28111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766" name="Google Shape;766;p97"/>
            <p:cNvSpPr/>
            <p:nvPr/>
          </p:nvSpPr>
          <p:spPr>
            <a:xfrm>
              <a:off x="5137599" y="704440"/>
              <a:ext cx="1240221" cy="1240221"/>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67" name="Google Shape;767;p97"/>
            <p:cNvSpPr txBox="1"/>
            <p:nvPr/>
          </p:nvSpPr>
          <p:spPr>
            <a:xfrm>
              <a:off x="5319225" y="886066"/>
              <a:ext cx="876969" cy="876969"/>
            </a:xfrm>
            <a:prstGeom prst="rect">
              <a:avLst/>
            </a:prstGeom>
            <a:solidFill>
              <a:srgbClr val="C00000"/>
            </a:solid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None/>
              </a:pPr>
              <a:r>
                <a:rPr lang="en-US" sz="900">
                  <a:solidFill>
                    <a:schemeClr val="lt1"/>
                  </a:solidFill>
                  <a:latin typeface="Calibri"/>
                  <a:ea typeface="Calibri"/>
                  <a:cs typeface="Calibri"/>
                  <a:sym typeface="Calibri"/>
                </a:rPr>
                <a:t>Housing and Economic Development Programs</a:t>
              </a:r>
              <a:endParaRPr sz="1050">
                <a:solidFill>
                  <a:srgbClr val="000000"/>
                </a:solidFill>
                <a:latin typeface="Arial"/>
                <a:ea typeface="Arial"/>
                <a:cs typeface="Arial"/>
                <a:sym typeface="Arial"/>
              </a:endParaRPr>
            </a:p>
          </p:txBody>
        </p:sp>
        <p:sp>
          <p:nvSpPr>
            <p:cNvPr id="768" name="Google Shape;768;p97"/>
            <p:cNvSpPr/>
            <p:nvPr/>
          </p:nvSpPr>
          <p:spPr>
            <a:xfrm rot="771429">
              <a:off x="5088723" y="2464040"/>
              <a:ext cx="292899" cy="468528"/>
            </a:xfrm>
            <a:prstGeom prst="rightArrow">
              <a:avLst>
                <a:gd name="adj1" fmla="val 60000"/>
                <a:gd name="adj2" fmla="val 50000"/>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69" name="Google Shape;769;p97"/>
            <p:cNvSpPr txBox="1"/>
            <p:nvPr/>
          </p:nvSpPr>
          <p:spPr>
            <a:xfrm rot="771429">
              <a:off x="5089825" y="2547970"/>
              <a:ext cx="205029" cy="28111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770" name="Google Shape;770;p97"/>
            <p:cNvSpPr/>
            <p:nvPr/>
          </p:nvSpPr>
          <p:spPr>
            <a:xfrm>
              <a:off x="5497099" y="2279512"/>
              <a:ext cx="1240221" cy="1240221"/>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71" name="Google Shape;771;p97"/>
            <p:cNvSpPr txBox="1"/>
            <p:nvPr/>
          </p:nvSpPr>
          <p:spPr>
            <a:xfrm>
              <a:off x="5678725" y="2461138"/>
              <a:ext cx="876969" cy="876969"/>
            </a:xfrm>
            <a:prstGeom prst="rect">
              <a:avLst/>
            </a:prstGeom>
            <a:solidFill>
              <a:srgbClr val="C00000"/>
            </a:solid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None/>
              </a:pPr>
              <a:r>
                <a:rPr lang="en-US" sz="900">
                  <a:solidFill>
                    <a:schemeClr val="lt1"/>
                  </a:solidFill>
                  <a:latin typeface="Calibri"/>
                  <a:ea typeface="Calibri"/>
                  <a:cs typeface="Calibri"/>
                  <a:sym typeface="Calibri"/>
                </a:rPr>
                <a:t>Infectious Disease Programs</a:t>
              </a:r>
              <a:endParaRPr sz="1050">
                <a:solidFill>
                  <a:srgbClr val="000000"/>
                </a:solidFill>
                <a:latin typeface="Arial"/>
                <a:ea typeface="Arial"/>
                <a:cs typeface="Arial"/>
                <a:sym typeface="Arial"/>
              </a:endParaRPr>
            </a:p>
          </p:txBody>
        </p:sp>
        <p:sp>
          <p:nvSpPr>
            <p:cNvPr id="772" name="Google Shape;772;p97"/>
            <p:cNvSpPr/>
            <p:nvPr/>
          </p:nvSpPr>
          <p:spPr>
            <a:xfrm rot="3857143">
              <a:off x="4570920" y="3113344"/>
              <a:ext cx="292899" cy="468528"/>
            </a:xfrm>
            <a:prstGeom prst="rightArrow">
              <a:avLst>
                <a:gd name="adj1" fmla="val 60000"/>
                <a:gd name="adj2" fmla="val 50000"/>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73" name="Google Shape;773;p97"/>
            <p:cNvSpPr txBox="1"/>
            <p:nvPr/>
          </p:nvSpPr>
          <p:spPr>
            <a:xfrm rot="3857143">
              <a:off x="4595792" y="3167466"/>
              <a:ext cx="205029" cy="28111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774" name="Google Shape;774;p97"/>
            <p:cNvSpPr/>
            <p:nvPr/>
          </p:nvSpPr>
          <p:spPr>
            <a:xfrm>
              <a:off x="4489803" y="3542622"/>
              <a:ext cx="1240221" cy="1240221"/>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75" name="Google Shape;775;p97"/>
            <p:cNvSpPr txBox="1"/>
            <p:nvPr/>
          </p:nvSpPr>
          <p:spPr>
            <a:xfrm>
              <a:off x="4671429" y="3724248"/>
              <a:ext cx="876969" cy="876969"/>
            </a:xfrm>
            <a:prstGeom prst="rect">
              <a:avLst/>
            </a:prstGeom>
            <a:solidFill>
              <a:srgbClr val="C00000"/>
            </a:solid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None/>
              </a:pPr>
              <a:r>
                <a:rPr lang="en-US" sz="900">
                  <a:solidFill>
                    <a:schemeClr val="lt1"/>
                  </a:solidFill>
                  <a:latin typeface="Calibri"/>
                  <a:ea typeface="Calibri"/>
                  <a:cs typeface="Calibri"/>
                  <a:sym typeface="Calibri"/>
                </a:rPr>
                <a:t>Others?</a:t>
              </a:r>
              <a:endParaRPr sz="1050">
                <a:solidFill>
                  <a:srgbClr val="000000"/>
                </a:solidFill>
                <a:latin typeface="Arial"/>
                <a:ea typeface="Arial"/>
                <a:cs typeface="Arial"/>
                <a:sym typeface="Arial"/>
              </a:endParaRPr>
            </a:p>
          </p:txBody>
        </p:sp>
        <p:sp>
          <p:nvSpPr>
            <p:cNvPr id="776" name="Google Shape;776;p97"/>
            <p:cNvSpPr/>
            <p:nvPr/>
          </p:nvSpPr>
          <p:spPr>
            <a:xfrm rot="6942857">
              <a:off x="3740429" y="3113344"/>
              <a:ext cx="292899" cy="468528"/>
            </a:xfrm>
            <a:prstGeom prst="rightArrow">
              <a:avLst>
                <a:gd name="adj1" fmla="val 60000"/>
                <a:gd name="adj2" fmla="val 50000"/>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77" name="Google Shape;777;p97"/>
            <p:cNvSpPr txBox="1"/>
            <p:nvPr/>
          </p:nvSpPr>
          <p:spPr>
            <a:xfrm rot="-3857143">
              <a:off x="3803427" y="3167466"/>
              <a:ext cx="205029" cy="28111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778" name="Google Shape;778;p97"/>
            <p:cNvSpPr/>
            <p:nvPr/>
          </p:nvSpPr>
          <p:spPr>
            <a:xfrm>
              <a:off x="2874224" y="3542622"/>
              <a:ext cx="1240221" cy="1240221"/>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79" name="Google Shape;779;p97"/>
            <p:cNvSpPr txBox="1"/>
            <p:nvPr/>
          </p:nvSpPr>
          <p:spPr>
            <a:xfrm>
              <a:off x="3055850" y="3724248"/>
              <a:ext cx="876969" cy="876969"/>
            </a:xfrm>
            <a:prstGeom prst="rect">
              <a:avLst/>
            </a:prstGeom>
            <a:solidFill>
              <a:srgbClr val="C00000"/>
            </a:solid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None/>
              </a:pPr>
              <a:r>
                <a:rPr lang="en-US" sz="900">
                  <a:solidFill>
                    <a:schemeClr val="lt1"/>
                  </a:solidFill>
                  <a:latin typeface="Calibri"/>
                  <a:ea typeface="Calibri"/>
                  <a:cs typeface="Calibri"/>
                  <a:sym typeface="Calibri"/>
                </a:rPr>
                <a:t>Bureau of Substance Abuse and Mental Health</a:t>
              </a:r>
              <a:endParaRPr sz="1050">
                <a:solidFill>
                  <a:srgbClr val="000000"/>
                </a:solidFill>
                <a:latin typeface="Arial"/>
                <a:ea typeface="Arial"/>
                <a:cs typeface="Arial"/>
                <a:sym typeface="Arial"/>
              </a:endParaRPr>
            </a:p>
          </p:txBody>
        </p:sp>
        <p:sp>
          <p:nvSpPr>
            <p:cNvPr id="780" name="Google Shape;780;p97"/>
            <p:cNvSpPr/>
            <p:nvPr/>
          </p:nvSpPr>
          <p:spPr>
            <a:xfrm rot="10028571">
              <a:off x="3222627" y="2464040"/>
              <a:ext cx="292899" cy="468528"/>
            </a:xfrm>
            <a:prstGeom prst="rightArrow">
              <a:avLst>
                <a:gd name="adj1" fmla="val 60000"/>
                <a:gd name="adj2" fmla="val 50000"/>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81" name="Google Shape;781;p97"/>
            <p:cNvSpPr txBox="1"/>
            <p:nvPr/>
          </p:nvSpPr>
          <p:spPr>
            <a:xfrm rot="-771429">
              <a:off x="3309395" y="2547970"/>
              <a:ext cx="205029" cy="28111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782" name="Google Shape;782;p97"/>
            <p:cNvSpPr/>
            <p:nvPr/>
          </p:nvSpPr>
          <p:spPr>
            <a:xfrm>
              <a:off x="1866928" y="2279512"/>
              <a:ext cx="1240221" cy="1240221"/>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83" name="Google Shape;783;p97"/>
            <p:cNvSpPr txBox="1"/>
            <p:nvPr/>
          </p:nvSpPr>
          <p:spPr>
            <a:xfrm>
              <a:off x="2048554" y="2461138"/>
              <a:ext cx="876969" cy="876969"/>
            </a:xfrm>
            <a:prstGeom prst="rect">
              <a:avLst/>
            </a:prstGeom>
            <a:solidFill>
              <a:srgbClr val="C00000"/>
            </a:solid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None/>
              </a:pPr>
              <a:r>
                <a:rPr lang="en-US" sz="900">
                  <a:solidFill>
                    <a:schemeClr val="lt1"/>
                  </a:solidFill>
                  <a:latin typeface="Calibri"/>
                  <a:ea typeface="Calibri"/>
                  <a:cs typeface="Calibri"/>
                  <a:sym typeface="Calibri"/>
                </a:rPr>
                <a:t>Criminal Justice System</a:t>
              </a:r>
              <a:endParaRPr sz="1050">
                <a:solidFill>
                  <a:srgbClr val="000000"/>
                </a:solidFill>
                <a:latin typeface="Arial"/>
                <a:ea typeface="Arial"/>
                <a:cs typeface="Arial"/>
                <a:sym typeface="Arial"/>
              </a:endParaRPr>
            </a:p>
          </p:txBody>
        </p:sp>
        <p:sp>
          <p:nvSpPr>
            <p:cNvPr id="784" name="Google Shape;784;p97"/>
            <p:cNvSpPr/>
            <p:nvPr/>
          </p:nvSpPr>
          <p:spPr>
            <a:xfrm rot="-8485714">
              <a:off x="3407428" y="1654371"/>
              <a:ext cx="292899" cy="468528"/>
            </a:xfrm>
            <a:prstGeom prst="rightArrow">
              <a:avLst>
                <a:gd name="adj1" fmla="val 60000"/>
                <a:gd name="adj2" fmla="val 50000"/>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85" name="Google Shape;785;p97"/>
            <p:cNvSpPr txBox="1"/>
            <p:nvPr/>
          </p:nvSpPr>
          <p:spPr>
            <a:xfrm rot="2314286">
              <a:off x="3485713" y="1775470"/>
              <a:ext cx="205029" cy="281116"/>
            </a:xfrm>
            <a:prstGeom prst="rect">
              <a:avLst/>
            </a:prstGeom>
            <a:solidFill>
              <a:srgbClr val="C00000"/>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900">
                <a:solidFill>
                  <a:schemeClr val="lt1"/>
                </a:solidFill>
                <a:latin typeface="Calibri"/>
                <a:ea typeface="Calibri"/>
                <a:cs typeface="Calibri"/>
                <a:sym typeface="Calibri"/>
              </a:endParaRPr>
            </a:p>
          </p:txBody>
        </p:sp>
        <p:sp>
          <p:nvSpPr>
            <p:cNvPr id="786" name="Google Shape;786;p97"/>
            <p:cNvSpPr/>
            <p:nvPr/>
          </p:nvSpPr>
          <p:spPr>
            <a:xfrm>
              <a:off x="2226428" y="704440"/>
              <a:ext cx="1240221" cy="1240221"/>
            </a:xfrm>
            <a:prstGeom prst="ellipse">
              <a:avLst/>
            </a:prstGeom>
            <a:solidFill>
              <a:srgbClr val="C00000"/>
            </a:solidFill>
            <a:ln>
              <a:noFill/>
            </a:ln>
          </p:spPr>
          <p:txBody>
            <a:bodyPr spcFirstLastPara="1" wrap="square" lIns="68550" tIns="68550" rIns="68550" bIns="68550" anchor="ctr" anchorCtr="0">
              <a:noAutofit/>
            </a:bodyPr>
            <a:lstStyle/>
            <a:p>
              <a:pPr marL="0" marR="0" lvl="0" indent="0" algn="ctr" rtl="0">
                <a:spcBef>
                  <a:spcPts val="0"/>
                </a:spcBef>
                <a:spcAft>
                  <a:spcPts val="0"/>
                </a:spcAft>
                <a:buNone/>
              </a:pPr>
              <a:endParaRPr sz="1050">
                <a:solidFill>
                  <a:srgbClr val="000000"/>
                </a:solidFill>
                <a:latin typeface="Arial"/>
                <a:ea typeface="Arial"/>
                <a:cs typeface="Arial"/>
                <a:sym typeface="Arial"/>
              </a:endParaRPr>
            </a:p>
          </p:txBody>
        </p:sp>
        <p:sp>
          <p:nvSpPr>
            <p:cNvPr id="787" name="Google Shape;787;p97"/>
            <p:cNvSpPr txBox="1"/>
            <p:nvPr/>
          </p:nvSpPr>
          <p:spPr>
            <a:xfrm>
              <a:off x="2408054" y="886066"/>
              <a:ext cx="876969" cy="876969"/>
            </a:xfrm>
            <a:prstGeom prst="rect">
              <a:avLst/>
            </a:prstGeom>
            <a:solidFill>
              <a:srgbClr val="C00000"/>
            </a:solid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None/>
              </a:pPr>
              <a:r>
                <a:rPr lang="en-US" sz="900">
                  <a:solidFill>
                    <a:schemeClr val="lt1"/>
                  </a:solidFill>
                  <a:latin typeface="Calibri"/>
                  <a:ea typeface="Calibri"/>
                  <a:cs typeface="Calibri"/>
                  <a:sym typeface="Calibri"/>
                </a:rPr>
                <a:t>FQHCS and Hospitals</a:t>
              </a:r>
              <a:endParaRPr sz="1050">
                <a:solidFill>
                  <a:srgbClr val="000000"/>
                </a:solidFill>
                <a:latin typeface="Arial"/>
                <a:ea typeface="Arial"/>
                <a:cs typeface="Arial"/>
                <a:sym typeface="Arial"/>
              </a:endParaRPr>
            </a:p>
          </p:txBody>
        </p:sp>
      </p:grpSp>
      <p:sp>
        <p:nvSpPr>
          <p:cNvPr id="788" name="Google Shape;788;p97"/>
          <p:cNvSpPr txBox="1"/>
          <p:nvPr/>
        </p:nvSpPr>
        <p:spPr>
          <a:xfrm>
            <a:off x="281870" y="114599"/>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Part IV: Tailoring the Training</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9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Language</a:t>
            </a:r>
            <a:endParaRPr/>
          </a:p>
        </p:txBody>
      </p:sp>
      <p:sp>
        <p:nvSpPr>
          <p:cNvPr id="794" name="Google Shape;794;p9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62626"/>
              </a:buClr>
              <a:buSzPts val="3200"/>
              <a:buChar char="•"/>
            </a:pPr>
            <a:r>
              <a:rPr lang="en-US" sz="3200" dirty="0"/>
              <a:t>Research demonstrates that the language we use about drug use can affect our attitudes toward people who use drugs. </a:t>
            </a:r>
            <a:endParaRPr dirty="0"/>
          </a:p>
          <a:p>
            <a:pPr marL="228600" lvl="0" indent="-228600" algn="l" rtl="0">
              <a:lnSpc>
                <a:spcPct val="90000"/>
              </a:lnSpc>
              <a:spcBef>
                <a:spcPts val="1000"/>
              </a:spcBef>
              <a:spcAft>
                <a:spcPts val="0"/>
              </a:spcAft>
              <a:buClr>
                <a:srgbClr val="262626"/>
              </a:buClr>
              <a:buSzPts val="3200"/>
              <a:buChar char="•"/>
            </a:pPr>
            <a:r>
              <a:rPr lang="en-US" sz="3200" dirty="0"/>
              <a:t>Our attitudes, in turn, impact our actions and our policies.</a:t>
            </a:r>
            <a:endParaRPr dirty="0"/>
          </a:p>
          <a:p>
            <a:pPr marL="228600" lvl="0" indent="-228600" algn="l" rtl="0">
              <a:lnSpc>
                <a:spcPct val="90000"/>
              </a:lnSpc>
              <a:spcBef>
                <a:spcPts val="1000"/>
              </a:spcBef>
              <a:spcAft>
                <a:spcPts val="0"/>
              </a:spcAft>
              <a:buClr>
                <a:srgbClr val="262626"/>
              </a:buClr>
              <a:buSzPts val="3200"/>
              <a:buChar char="•"/>
            </a:pPr>
            <a:r>
              <a:rPr lang="en-US" sz="3200" dirty="0"/>
              <a:t>As a trainer, part of your role is to model how to use non-stigmatizing language.</a:t>
            </a:r>
            <a:endParaRPr dirty="0"/>
          </a:p>
        </p:txBody>
      </p:sp>
      <p:sp>
        <p:nvSpPr>
          <p:cNvPr id="795" name="Google Shape;795;p98"/>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84</a:t>
            </a:fld>
            <a:endParaRPr/>
          </a:p>
        </p:txBody>
      </p:sp>
      <p:sp>
        <p:nvSpPr>
          <p:cNvPr id="796" name="Google Shape;796;p98"/>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9"/>
          <p:cNvSpPr txBox="1">
            <a:spLocks noGrp="1"/>
          </p:cNvSpPr>
          <p:nvPr>
            <p:ph type="title"/>
          </p:nvPr>
        </p:nvSpPr>
        <p:spPr>
          <a:xfrm>
            <a:off x="628650" y="150019"/>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Model Respectful Language</a:t>
            </a:r>
            <a:endParaRPr/>
          </a:p>
        </p:txBody>
      </p:sp>
      <p:sp>
        <p:nvSpPr>
          <p:cNvPr id="803" name="Google Shape;803;p99"/>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85</a:t>
            </a:fld>
            <a:endParaRPr/>
          </a:p>
        </p:txBody>
      </p:sp>
      <p:sp>
        <p:nvSpPr>
          <p:cNvPr id="804" name="Google Shape;804;p99"/>
          <p:cNvSpPr txBox="1">
            <a:spLocks noGrp="1"/>
          </p:cNvSpPr>
          <p:nvPr>
            <p:ph type="body" idx="2"/>
          </p:nvPr>
        </p:nvSpPr>
        <p:spPr>
          <a:xfrm>
            <a:off x="577712" y="150019"/>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graphicFrame>
        <p:nvGraphicFramePr>
          <p:cNvPr id="805" name="Google Shape;805;p99"/>
          <p:cNvGraphicFramePr/>
          <p:nvPr/>
        </p:nvGraphicFramePr>
        <p:xfrm>
          <a:off x="347241" y="1481179"/>
          <a:ext cx="8715725" cy="5264250"/>
        </p:xfrm>
        <a:graphic>
          <a:graphicData uri="http://schemas.openxmlformats.org/drawingml/2006/table">
            <a:tbl>
              <a:tblPr firstRow="1" bandRow="1">
                <a:noFill/>
                <a:tableStyleId>{09ED835A-ACB1-40E4-AE98-221A18A123B9}</a:tableStyleId>
              </a:tblPr>
              <a:tblGrid>
                <a:gridCol w="3182175">
                  <a:extLst>
                    <a:ext uri="{9D8B030D-6E8A-4147-A177-3AD203B41FA5}">
                      <a16:colId xmlns:a16="http://schemas.microsoft.com/office/drawing/2014/main" val="20000"/>
                    </a:ext>
                  </a:extLst>
                </a:gridCol>
                <a:gridCol w="5533550">
                  <a:extLst>
                    <a:ext uri="{9D8B030D-6E8A-4147-A177-3AD203B41FA5}">
                      <a16:colId xmlns:a16="http://schemas.microsoft.com/office/drawing/2014/main" val="20001"/>
                    </a:ext>
                  </a:extLst>
                </a:gridCol>
              </a:tblGrid>
              <a:tr h="456675">
                <a:tc>
                  <a:txBody>
                    <a:bodyPr/>
                    <a:lstStyle/>
                    <a:p>
                      <a:pPr marL="0" marR="0" lvl="0" indent="0" algn="l" rtl="0">
                        <a:spcBef>
                          <a:spcPts val="0"/>
                        </a:spcBef>
                        <a:spcAft>
                          <a:spcPts val="0"/>
                        </a:spcAft>
                        <a:buNone/>
                      </a:pPr>
                      <a:r>
                        <a:rPr lang="en-US" sz="2400"/>
                        <a:t>Avoid</a:t>
                      </a:r>
                      <a:endParaRPr/>
                    </a:p>
                  </a:txBody>
                  <a:tcPr marL="91450" marR="91450" marT="45725" marB="45725"/>
                </a:tc>
                <a:tc>
                  <a:txBody>
                    <a:bodyPr/>
                    <a:lstStyle/>
                    <a:p>
                      <a:pPr marL="0" marR="0" lvl="0" indent="0" algn="l" rtl="0">
                        <a:spcBef>
                          <a:spcPts val="0"/>
                        </a:spcBef>
                        <a:spcAft>
                          <a:spcPts val="0"/>
                        </a:spcAft>
                        <a:buNone/>
                      </a:pPr>
                      <a:r>
                        <a:rPr lang="en-US" sz="2400"/>
                        <a:t>Use this instead:</a:t>
                      </a:r>
                      <a:endParaRPr sz="2400"/>
                    </a:p>
                  </a:txBody>
                  <a:tcPr marL="91450" marR="91450" marT="45725" marB="45725"/>
                </a:tc>
                <a:extLst>
                  <a:ext uri="{0D108BD9-81ED-4DB2-BD59-A6C34878D82A}">
                    <a16:rowId xmlns:a16="http://schemas.microsoft.com/office/drawing/2014/main" val="10000"/>
                  </a:ext>
                </a:extLst>
              </a:tr>
              <a:tr h="1240850">
                <a:tc>
                  <a:txBody>
                    <a:bodyPr/>
                    <a:lstStyle/>
                    <a:p>
                      <a:pPr marL="342900" marR="0" lvl="0" indent="-342900" algn="l" rtl="0">
                        <a:lnSpc>
                          <a:spcPct val="100000"/>
                        </a:lnSpc>
                        <a:spcBef>
                          <a:spcPts val="0"/>
                        </a:spcBef>
                        <a:spcAft>
                          <a:spcPts val="0"/>
                        </a:spcAft>
                        <a:buClr>
                          <a:schemeClr val="dk1"/>
                        </a:buClr>
                        <a:buSzPts val="2400"/>
                        <a:buFont typeface="Arial"/>
                        <a:buChar char="•"/>
                      </a:pPr>
                      <a:r>
                        <a:rPr lang="en-US" sz="2400"/>
                        <a:t>Substance abuser</a:t>
                      </a:r>
                      <a:endParaRPr/>
                    </a:p>
                    <a:p>
                      <a:pPr marL="342900" marR="0" lvl="0" indent="-342900" algn="l" rtl="0">
                        <a:lnSpc>
                          <a:spcPct val="100000"/>
                        </a:lnSpc>
                        <a:spcBef>
                          <a:spcPts val="0"/>
                        </a:spcBef>
                        <a:spcAft>
                          <a:spcPts val="0"/>
                        </a:spcAft>
                        <a:buClr>
                          <a:schemeClr val="dk1"/>
                        </a:buClr>
                        <a:buSzPts val="2400"/>
                        <a:buFont typeface="Arial"/>
                        <a:buChar char="•"/>
                      </a:pPr>
                      <a:r>
                        <a:rPr lang="en-US" sz="2400"/>
                        <a:t>Addict</a:t>
                      </a:r>
                      <a:endParaRPr/>
                    </a:p>
                    <a:p>
                      <a:pPr marL="342900" marR="0" lvl="0" indent="-342900" algn="l" rtl="0">
                        <a:lnSpc>
                          <a:spcPct val="100000"/>
                        </a:lnSpc>
                        <a:spcBef>
                          <a:spcPts val="0"/>
                        </a:spcBef>
                        <a:spcAft>
                          <a:spcPts val="0"/>
                        </a:spcAft>
                        <a:buClr>
                          <a:schemeClr val="dk1"/>
                        </a:buClr>
                        <a:buSzPts val="2400"/>
                        <a:buFont typeface="Arial"/>
                        <a:buChar char="•"/>
                      </a:pPr>
                      <a:r>
                        <a:rPr lang="en-US" sz="2400"/>
                        <a:t>Junkie</a:t>
                      </a:r>
                      <a:endParaRPr/>
                    </a:p>
                  </a:txBody>
                  <a:tcPr marL="91450" marR="91450" marT="45725" marB="45725"/>
                </a:tc>
                <a:tc>
                  <a:txBody>
                    <a:bodyPr/>
                    <a:lstStyle/>
                    <a:p>
                      <a:pPr marL="342900" marR="0" lvl="0" indent="-342900" algn="l" rtl="0">
                        <a:lnSpc>
                          <a:spcPct val="100000"/>
                        </a:lnSpc>
                        <a:spcBef>
                          <a:spcPts val="0"/>
                        </a:spcBef>
                        <a:spcAft>
                          <a:spcPts val="0"/>
                        </a:spcAft>
                        <a:buClr>
                          <a:schemeClr val="dk1"/>
                        </a:buClr>
                        <a:buSzPts val="2400"/>
                        <a:buFont typeface="Arial"/>
                        <a:buChar char="•"/>
                      </a:pPr>
                      <a:r>
                        <a:rPr lang="en-US" sz="2400"/>
                        <a:t>Person with a substance use disorder</a:t>
                      </a:r>
                      <a:endParaRPr sz="2400"/>
                    </a:p>
                    <a:p>
                      <a:pPr marL="342900" marR="0" lvl="0" indent="-342900" algn="l" rtl="0">
                        <a:spcBef>
                          <a:spcPts val="0"/>
                        </a:spcBef>
                        <a:spcAft>
                          <a:spcPts val="0"/>
                        </a:spcAft>
                        <a:buClr>
                          <a:schemeClr val="dk1"/>
                        </a:buClr>
                        <a:buSzPts val="2400"/>
                        <a:buFont typeface="Arial"/>
                        <a:buChar char="•"/>
                      </a:pPr>
                      <a:r>
                        <a:rPr lang="en-US" sz="2400"/>
                        <a:t>Person who uses drugs</a:t>
                      </a:r>
                      <a:endParaRPr/>
                    </a:p>
                  </a:txBody>
                  <a:tcPr marL="91450" marR="91450" marT="45725" marB="45725"/>
                </a:tc>
                <a:extLst>
                  <a:ext uri="{0D108BD9-81ED-4DB2-BD59-A6C34878D82A}">
                    <a16:rowId xmlns:a16="http://schemas.microsoft.com/office/drawing/2014/main" val="10001"/>
                  </a:ext>
                </a:extLst>
              </a:tr>
              <a:tr h="1552725">
                <a:tc>
                  <a:txBody>
                    <a:bodyPr/>
                    <a:lstStyle/>
                    <a:p>
                      <a:pPr marL="0" marR="0" lvl="0" indent="0" algn="l" rtl="0">
                        <a:lnSpc>
                          <a:spcPct val="100000"/>
                        </a:lnSpc>
                        <a:spcBef>
                          <a:spcPts val="0"/>
                        </a:spcBef>
                        <a:spcAft>
                          <a:spcPts val="0"/>
                        </a:spcAft>
                        <a:buClr>
                          <a:schemeClr val="dk1"/>
                        </a:buClr>
                        <a:buSzPts val="2400"/>
                        <a:buFont typeface="Arial"/>
                        <a:buNone/>
                      </a:pPr>
                      <a:r>
                        <a:rPr lang="en-US" sz="2400"/>
                        <a:t>Substance abuse</a:t>
                      </a:r>
                      <a:endParaRPr/>
                    </a:p>
                  </a:txBody>
                  <a:tcPr marL="91450" marR="91450" marT="45725" marB="45725"/>
                </a:tc>
                <a:tc>
                  <a:txBody>
                    <a:bodyPr/>
                    <a:lstStyle/>
                    <a:p>
                      <a:pPr marL="342900" marR="0" lvl="0" indent="-342900" algn="l" rtl="0">
                        <a:spcBef>
                          <a:spcPts val="0"/>
                        </a:spcBef>
                        <a:spcAft>
                          <a:spcPts val="0"/>
                        </a:spcAft>
                        <a:buClr>
                          <a:schemeClr val="dk1"/>
                        </a:buClr>
                        <a:buSzPts val="2400"/>
                        <a:buFont typeface="Arial"/>
                        <a:buChar char="•"/>
                      </a:pPr>
                      <a:r>
                        <a:rPr lang="en-US" sz="2400"/>
                        <a:t>Substance use</a:t>
                      </a:r>
                      <a:endParaRPr/>
                    </a:p>
                    <a:p>
                      <a:pPr marL="342900" marR="0" lvl="0" indent="-342900" algn="l" rtl="0">
                        <a:spcBef>
                          <a:spcPts val="0"/>
                        </a:spcBef>
                        <a:spcAft>
                          <a:spcPts val="0"/>
                        </a:spcAft>
                        <a:buClr>
                          <a:schemeClr val="dk1"/>
                        </a:buClr>
                        <a:buSzPts val="2400"/>
                        <a:buFont typeface="Arial"/>
                        <a:buChar char="•"/>
                      </a:pPr>
                      <a:r>
                        <a:rPr lang="en-US" sz="2400"/>
                        <a:t>Using drugs not as prescribed</a:t>
                      </a:r>
                      <a:endParaRPr sz="2400"/>
                    </a:p>
                    <a:p>
                      <a:pPr marL="342900" marR="0" lvl="0" indent="-342900" algn="l" rtl="0">
                        <a:spcBef>
                          <a:spcPts val="0"/>
                        </a:spcBef>
                        <a:spcAft>
                          <a:spcPts val="0"/>
                        </a:spcAft>
                        <a:buClr>
                          <a:schemeClr val="dk1"/>
                        </a:buClr>
                        <a:buSzPts val="2400"/>
                        <a:buFont typeface="Arial"/>
                        <a:buChar char="•"/>
                      </a:pPr>
                      <a:r>
                        <a:rPr lang="en-US" sz="2400"/>
                        <a:t>Substance use disorder</a:t>
                      </a:r>
                      <a:endParaRPr/>
                    </a:p>
                    <a:p>
                      <a:pPr marL="0" marR="0" lvl="0" indent="0" algn="l" rtl="0">
                        <a:spcBef>
                          <a:spcPts val="0"/>
                        </a:spcBef>
                        <a:spcAft>
                          <a:spcPts val="0"/>
                        </a:spcAft>
                        <a:buClr>
                          <a:schemeClr val="dk1"/>
                        </a:buClr>
                        <a:buSzPts val="2400"/>
                        <a:buFont typeface="Arial"/>
                        <a:buNone/>
                      </a:pPr>
                      <a:endParaRPr sz="2400"/>
                    </a:p>
                  </a:txBody>
                  <a:tcPr marL="91450" marR="91450" marT="45725" marB="45725"/>
                </a:tc>
                <a:extLst>
                  <a:ext uri="{0D108BD9-81ED-4DB2-BD59-A6C34878D82A}">
                    <a16:rowId xmlns:a16="http://schemas.microsoft.com/office/drawing/2014/main" val="10002"/>
                  </a:ext>
                </a:extLst>
              </a:tr>
              <a:tr h="1187375">
                <a:tc>
                  <a:txBody>
                    <a:bodyPr/>
                    <a:lstStyle/>
                    <a:p>
                      <a:pPr marL="0" marR="0" lvl="0" indent="0" algn="l" rtl="0">
                        <a:spcBef>
                          <a:spcPts val="0"/>
                        </a:spcBef>
                        <a:spcAft>
                          <a:spcPts val="0"/>
                        </a:spcAft>
                        <a:buClr>
                          <a:schemeClr val="dk1"/>
                        </a:buClr>
                        <a:buSzPts val="2400"/>
                        <a:buFont typeface="Arial"/>
                        <a:buNone/>
                      </a:pPr>
                      <a:r>
                        <a:rPr lang="en-US" sz="2400"/>
                        <a:t>“Clean” </a:t>
                      </a:r>
                      <a:endParaRPr sz="2400"/>
                    </a:p>
                  </a:txBody>
                  <a:tcPr marL="91450" marR="91450" marT="45725" marB="45725"/>
                </a:tc>
                <a:tc>
                  <a:txBody>
                    <a:bodyPr/>
                    <a:lstStyle/>
                    <a:p>
                      <a:pPr marL="342900" marR="0" lvl="0" indent="-342900" algn="l" rtl="0">
                        <a:spcBef>
                          <a:spcPts val="0"/>
                        </a:spcBef>
                        <a:spcAft>
                          <a:spcPts val="0"/>
                        </a:spcAft>
                        <a:buClr>
                          <a:schemeClr val="dk1"/>
                        </a:buClr>
                        <a:buSzPts val="2400"/>
                        <a:buFont typeface="Arial"/>
                        <a:buChar char="•"/>
                      </a:pPr>
                      <a:r>
                        <a:rPr lang="en-US" sz="2400"/>
                        <a:t>Negative urinalysis</a:t>
                      </a:r>
                      <a:endParaRPr/>
                    </a:p>
                    <a:p>
                      <a:pPr marL="342900" marR="0" lvl="0" indent="-342900" algn="l" rtl="0">
                        <a:spcBef>
                          <a:spcPts val="0"/>
                        </a:spcBef>
                        <a:spcAft>
                          <a:spcPts val="0"/>
                        </a:spcAft>
                        <a:buClr>
                          <a:schemeClr val="dk1"/>
                        </a:buClr>
                        <a:buSzPts val="2400"/>
                        <a:buFont typeface="Arial"/>
                        <a:buChar char="•"/>
                      </a:pPr>
                      <a:r>
                        <a:rPr lang="en-US" sz="2400"/>
                        <a:t>Substance-free</a:t>
                      </a:r>
                      <a:endParaRPr/>
                    </a:p>
                    <a:p>
                      <a:pPr marL="0" marR="0" lvl="0" indent="0" algn="l" rtl="0">
                        <a:spcBef>
                          <a:spcPts val="0"/>
                        </a:spcBef>
                        <a:spcAft>
                          <a:spcPts val="0"/>
                        </a:spcAft>
                        <a:buClr>
                          <a:schemeClr val="dk1"/>
                        </a:buClr>
                        <a:buSzPts val="2400"/>
                        <a:buFont typeface="Arial"/>
                        <a:buNone/>
                      </a:pPr>
                      <a:endParaRPr sz="2400"/>
                    </a:p>
                  </a:txBody>
                  <a:tcPr marL="91450" marR="91450" marT="45725" marB="45725"/>
                </a:tc>
                <a:extLst>
                  <a:ext uri="{0D108BD9-81ED-4DB2-BD59-A6C34878D82A}">
                    <a16:rowId xmlns:a16="http://schemas.microsoft.com/office/drawing/2014/main" val="10003"/>
                  </a:ext>
                </a:extLst>
              </a:tr>
              <a:tr h="822025">
                <a:tc>
                  <a:txBody>
                    <a:bodyPr/>
                    <a:lstStyle/>
                    <a:p>
                      <a:pPr marL="0" marR="0" lvl="0" indent="0" algn="l" rtl="0">
                        <a:lnSpc>
                          <a:spcPct val="100000"/>
                        </a:lnSpc>
                        <a:spcBef>
                          <a:spcPts val="0"/>
                        </a:spcBef>
                        <a:spcAft>
                          <a:spcPts val="0"/>
                        </a:spcAft>
                        <a:buClr>
                          <a:schemeClr val="dk1"/>
                        </a:buClr>
                        <a:buSzPts val="2400"/>
                        <a:buFont typeface="Arial"/>
                        <a:buNone/>
                      </a:pPr>
                      <a:r>
                        <a:rPr lang="en-US" sz="2400"/>
                        <a:t>“Dirty”</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Arial"/>
                        <a:buNone/>
                      </a:pPr>
                      <a:r>
                        <a:rPr lang="en-US" sz="2400"/>
                        <a:t>     Positive urinalysis</a:t>
                      </a:r>
                      <a:endParaRPr/>
                    </a:p>
                    <a:p>
                      <a:pPr marL="0" marR="0" lvl="0" indent="0" algn="l" rtl="0">
                        <a:lnSpc>
                          <a:spcPct val="100000"/>
                        </a:lnSpc>
                        <a:spcBef>
                          <a:spcPts val="0"/>
                        </a:spcBef>
                        <a:spcAft>
                          <a:spcPts val="0"/>
                        </a:spcAft>
                        <a:buClr>
                          <a:schemeClr val="dk1"/>
                        </a:buClr>
                        <a:buSzPts val="2400"/>
                        <a:buFont typeface="Arial"/>
                        <a:buNone/>
                      </a:pPr>
                      <a:endParaRPr sz="240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0"/>
          <p:cNvSpPr txBox="1">
            <a:spLocks noGrp="1"/>
          </p:cNvSpPr>
          <p:nvPr>
            <p:ph type="sldNum" idx="12"/>
          </p:nvPr>
        </p:nvSpPr>
        <p:spPr>
          <a:xfrm>
            <a:off x="51675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86</a:t>
            </a:fld>
            <a:endParaRPr/>
          </a:p>
        </p:txBody>
      </p:sp>
      <p:sp>
        <p:nvSpPr>
          <p:cNvPr id="811" name="Google Shape;811;p100"/>
          <p:cNvSpPr txBox="1"/>
          <p:nvPr/>
        </p:nvSpPr>
        <p:spPr>
          <a:xfrm>
            <a:off x="1096696" y="627852"/>
            <a:ext cx="3792372" cy="490696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Change the conversation!</a:t>
            </a:r>
            <a:endParaRPr/>
          </a:p>
        </p:txBody>
      </p:sp>
      <p:pic>
        <p:nvPicPr>
          <p:cNvPr id="812" name="Google Shape;812;p100"/>
          <p:cNvPicPr preferRelativeResize="0"/>
          <p:nvPr/>
        </p:nvPicPr>
        <p:blipFill rotWithShape="1">
          <a:blip r:embed="rId3">
            <a:alphaModFix/>
          </a:blip>
          <a:srcRect/>
          <a:stretch/>
        </p:blipFill>
        <p:spPr>
          <a:xfrm>
            <a:off x="5321644" y="543779"/>
            <a:ext cx="3079059" cy="4703713"/>
          </a:xfrm>
          <a:prstGeom prst="rect">
            <a:avLst/>
          </a:prstGeom>
          <a:noFill/>
          <a:ln>
            <a:noFill/>
          </a:ln>
        </p:spPr>
      </p:pic>
      <p:sp>
        <p:nvSpPr>
          <p:cNvPr id="813" name="Google Shape;813;p100"/>
          <p:cNvSpPr txBox="1"/>
          <p:nvPr/>
        </p:nvSpPr>
        <p:spPr>
          <a:xfrm>
            <a:off x="628650" y="257386"/>
            <a:ext cx="7886700" cy="4476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2000"/>
              <a:buFont typeface="Arial"/>
              <a:buNone/>
            </a:pPr>
            <a:r>
              <a:rPr lang="en-US" sz="2000" i="1">
                <a:solidFill>
                  <a:srgbClr val="7F7F7F"/>
                </a:solidFill>
                <a:latin typeface="Calibri"/>
                <a:ea typeface="Calibri"/>
                <a:cs typeface="Calibri"/>
                <a:sym typeface="Calibri"/>
              </a:rPr>
              <a:t>Part IV: Tailoring the Training</a:t>
            </a:r>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0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Talking to Clients about Overdose</a:t>
            </a:r>
            <a:endParaRPr/>
          </a:p>
        </p:txBody>
      </p:sp>
      <p:sp>
        <p:nvSpPr>
          <p:cNvPr id="819" name="Google Shape;819;p10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262626"/>
              </a:buClr>
              <a:buSzPts val="2590"/>
              <a:buChar char="•"/>
            </a:pPr>
            <a:r>
              <a:rPr lang="en-US" sz="2590"/>
              <a:t>Focus on </a:t>
            </a:r>
            <a:r>
              <a:rPr lang="en-US" sz="2590" b="1"/>
              <a:t>safety</a:t>
            </a:r>
            <a:r>
              <a:rPr lang="en-US" sz="2590"/>
              <a:t> and </a:t>
            </a:r>
            <a:r>
              <a:rPr lang="en-US" sz="2590" b="1"/>
              <a:t>risk reduction </a:t>
            </a:r>
            <a:endParaRPr/>
          </a:p>
          <a:p>
            <a:pPr marL="685800" lvl="1" indent="-228600" algn="l" rtl="0">
              <a:lnSpc>
                <a:spcPct val="70000"/>
              </a:lnSpc>
              <a:spcBef>
                <a:spcPts val="500"/>
              </a:spcBef>
              <a:spcAft>
                <a:spcPts val="0"/>
              </a:spcAft>
              <a:buClr>
                <a:srgbClr val="262626"/>
              </a:buClr>
              <a:buSzPts val="2220"/>
              <a:buChar char="•"/>
            </a:pPr>
            <a:r>
              <a:rPr lang="en-US" sz="2220"/>
              <a:t>Sends message that your priority is the </a:t>
            </a:r>
            <a:r>
              <a:rPr lang="en-US" sz="2220" b="1" u="sng"/>
              <a:t>client’s survival</a:t>
            </a:r>
            <a:r>
              <a:rPr lang="en-US" sz="2220"/>
              <a:t>, even during a relapse</a:t>
            </a:r>
            <a:endParaRPr/>
          </a:p>
          <a:p>
            <a:pPr marL="685800" lvl="1" indent="-228600" algn="l" rtl="0">
              <a:lnSpc>
                <a:spcPct val="70000"/>
              </a:lnSpc>
              <a:spcBef>
                <a:spcPts val="500"/>
              </a:spcBef>
              <a:spcAft>
                <a:spcPts val="0"/>
              </a:spcAft>
              <a:buClr>
                <a:srgbClr val="262626"/>
              </a:buClr>
              <a:buSzPts val="2220"/>
              <a:buChar char="•"/>
            </a:pPr>
            <a:r>
              <a:rPr lang="en-US" sz="2220"/>
              <a:t>Use words such as avoidable, preventable, survivable</a:t>
            </a:r>
            <a:endParaRPr/>
          </a:p>
          <a:p>
            <a:pPr marL="685800" lvl="1" indent="-228600" algn="l" rtl="0">
              <a:lnSpc>
                <a:spcPct val="70000"/>
              </a:lnSpc>
              <a:spcBef>
                <a:spcPts val="500"/>
              </a:spcBef>
              <a:spcAft>
                <a:spcPts val="0"/>
              </a:spcAft>
              <a:buClr>
                <a:srgbClr val="262626"/>
              </a:buClr>
              <a:buSzPts val="2220"/>
              <a:buChar char="•"/>
            </a:pPr>
            <a:r>
              <a:rPr lang="en-US" sz="2220"/>
              <a:t>Say you talk to everyone about overdose prevention </a:t>
            </a:r>
            <a:endParaRPr sz="2220" b="1" u="sng"/>
          </a:p>
          <a:p>
            <a:pPr marL="0" lvl="0" indent="0" algn="l" rtl="0">
              <a:lnSpc>
                <a:spcPct val="70000"/>
              </a:lnSpc>
              <a:spcBef>
                <a:spcPts val="1000"/>
              </a:spcBef>
              <a:spcAft>
                <a:spcPts val="0"/>
              </a:spcAft>
              <a:buClr>
                <a:srgbClr val="262626"/>
              </a:buClr>
              <a:buSzPts val="1480"/>
              <a:buNone/>
            </a:pPr>
            <a:endParaRPr sz="1480"/>
          </a:p>
          <a:p>
            <a:pPr marL="228600" lvl="0" indent="-228600" algn="l" rtl="0">
              <a:lnSpc>
                <a:spcPct val="70000"/>
              </a:lnSpc>
              <a:spcBef>
                <a:spcPts val="1000"/>
              </a:spcBef>
              <a:spcAft>
                <a:spcPts val="0"/>
              </a:spcAft>
              <a:buClr>
                <a:srgbClr val="262626"/>
              </a:buClr>
              <a:buSzPts val="2590"/>
              <a:buChar char="•"/>
            </a:pPr>
            <a:r>
              <a:rPr lang="en-US" sz="2590"/>
              <a:t>Acknowledge </a:t>
            </a:r>
            <a:r>
              <a:rPr lang="en-US" sz="2590" b="1"/>
              <a:t>trauma </a:t>
            </a:r>
            <a:r>
              <a:rPr lang="en-US" sz="2590"/>
              <a:t>of experiencing overdose</a:t>
            </a:r>
            <a:endParaRPr/>
          </a:p>
          <a:p>
            <a:pPr marL="685800" lvl="1" indent="-228600" algn="l" rtl="0">
              <a:lnSpc>
                <a:spcPct val="70000"/>
              </a:lnSpc>
              <a:spcBef>
                <a:spcPts val="500"/>
              </a:spcBef>
              <a:spcAft>
                <a:spcPts val="0"/>
              </a:spcAft>
              <a:buClr>
                <a:srgbClr val="262626"/>
              </a:buClr>
              <a:buSzPts val="2220"/>
              <a:buChar char="•"/>
            </a:pPr>
            <a:r>
              <a:rPr lang="en-US" sz="2220"/>
              <a:t>Can play a powerful role in </a:t>
            </a:r>
            <a:r>
              <a:rPr lang="en-US" sz="2220" b="1" u="sng"/>
              <a:t>therapeutic engagement</a:t>
            </a:r>
            <a:endParaRPr/>
          </a:p>
          <a:p>
            <a:pPr marL="228600" lvl="0" indent="-134620" algn="l" rtl="0">
              <a:lnSpc>
                <a:spcPct val="70000"/>
              </a:lnSpc>
              <a:spcBef>
                <a:spcPts val="1000"/>
              </a:spcBef>
              <a:spcAft>
                <a:spcPts val="0"/>
              </a:spcAft>
              <a:buClr>
                <a:srgbClr val="262626"/>
              </a:buClr>
              <a:buSzPts val="1480"/>
              <a:buNone/>
            </a:pPr>
            <a:endParaRPr sz="1480"/>
          </a:p>
          <a:p>
            <a:pPr marL="228600" lvl="0" indent="-228600" algn="l" rtl="0">
              <a:lnSpc>
                <a:spcPct val="70000"/>
              </a:lnSpc>
              <a:spcBef>
                <a:spcPts val="1000"/>
              </a:spcBef>
              <a:spcAft>
                <a:spcPts val="0"/>
              </a:spcAft>
              <a:buClr>
                <a:srgbClr val="262626"/>
              </a:buClr>
              <a:buSzPts val="2590"/>
              <a:buChar char="•"/>
            </a:pPr>
            <a:r>
              <a:rPr lang="en-US" sz="2590"/>
              <a:t>Emphasize client’s ability to contribute to their community </a:t>
            </a:r>
            <a:endParaRPr/>
          </a:p>
          <a:p>
            <a:pPr marL="685800" lvl="1" indent="-228600" algn="l" rtl="0">
              <a:lnSpc>
                <a:spcPct val="70000"/>
              </a:lnSpc>
              <a:spcBef>
                <a:spcPts val="500"/>
              </a:spcBef>
              <a:spcAft>
                <a:spcPts val="0"/>
              </a:spcAft>
              <a:buClr>
                <a:srgbClr val="262626"/>
              </a:buClr>
              <a:buSzPts val="2220"/>
              <a:buChar char="•"/>
            </a:pPr>
            <a:r>
              <a:rPr lang="en-US" sz="2220"/>
              <a:t>They are a </a:t>
            </a:r>
            <a:r>
              <a:rPr lang="en-US" sz="2220" b="1" u="sng"/>
              <a:t>potential life saver</a:t>
            </a:r>
            <a:r>
              <a:rPr lang="en-US" sz="2220" b="1"/>
              <a:t> </a:t>
            </a:r>
            <a:r>
              <a:rPr lang="en-US" sz="2220"/>
              <a:t>in an overdose situation</a:t>
            </a:r>
            <a:endParaRPr/>
          </a:p>
          <a:p>
            <a:pPr marL="685800" lvl="1" indent="-228600" algn="l" rtl="0">
              <a:lnSpc>
                <a:spcPct val="70000"/>
              </a:lnSpc>
              <a:spcBef>
                <a:spcPts val="500"/>
              </a:spcBef>
              <a:spcAft>
                <a:spcPts val="0"/>
              </a:spcAft>
              <a:buClr>
                <a:srgbClr val="262626"/>
              </a:buClr>
              <a:buSzPts val="2220"/>
              <a:buChar char="•"/>
            </a:pPr>
            <a:r>
              <a:rPr lang="en-US" sz="2220"/>
              <a:t>Can be </a:t>
            </a:r>
            <a:r>
              <a:rPr lang="en-US" sz="2220" b="1"/>
              <a:t>responders</a:t>
            </a:r>
            <a:r>
              <a:rPr lang="en-US" sz="2220"/>
              <a:t>, not just victims</a:t>
            </a:r>
            <a:endParaRPr/>
          </a:p>
          <a:p>
            <a:pPr marL="228600" lvl="0" indent="-64135" algn="l" rtl="0">
              <a:lnSpc>
                <a:spcPct val="70000"/>
              </a:lnSpc>
              <a:spcBef>
                <a:spcPts val="1000"/>
              </a:spcBef>
              <a:spcAft>
                <a:spcPts val="0"/>
              </a:spcAft>
              <a:buClr>
                <a:srgbClr val="262626"/>
              </a:buClr>
              <a:buSzPts val="2590"/>
              <a:buNone/>
            </a:pPr>
            <a:endParaRPr sz="2590"/>
          </a:p>
        </p:txBody>
      </p:sp>
      <p:sp>
        <p:nvSpPr>
          <p:cNvPr id="820" name="Google Shape;820;p101"/>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87</a:t>
            </a:fld>
            <a:endParaRPr/>
          </a:p>
        </p:txBody>
      </p:sp>
      <p:sp>
        <p:nvSpPr>
          <p:cNvPr id="821" name="Google Shape;821;p101"/>
          <p:cNvSpPr txBox="1">
            <a:spLocks noGrp="1"/>
          </p:cNvSpPr>
          <p:nvPr>
            <p:ph type="body" idx="2"/>
          </p:nvPr>
        </p:nvSpPr>
        <p:spPr>
          <a:xfrm>
            <a:off x="628650" y="25738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IV: Tailoring the Training</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2"/>
          <p:cNvSpPr txBox="1">
            <a:spLocks noGrp="1"/>
          </p:cNvSpPr>
          <p:nvPr>
            <p:ph type="body" idx="1"/>
          </p:nvPr>
        </p:nvSpPr>
        <p:spPr>
          <a:xfrm>
            <a:off x="2001838" y="3667125"/>
            <a:ext cx="7142162" cy="488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500"/>
              <a:buNone/>
            </a:pPr>
            <a:r>
              <a:rPr lang="en-US"/>
              <a:t>Part V</a:t>
            </a:r>
            <a:endParaRPr/>
          </a:p>
        </p:txBody>
      </p:sp>
      <p:sp>
        <p:nvSpPr>
          <p:cNvPr id="827" name="Google Shape;827;p102"/>
          <p:cNvSpPr txBox="1">
            <a:spLocks noGrp="1"/>
          </p:cNvSpPr>
          <p:nvPr>
            <p:ph type="body" idx="2"/>
          </p:nvPr>
        </p:nvSpPr>
        <p:spPr>
          <a:xfrm>
            <a:off x="2001838" y="4248708"/>
            <a:ext cx="7142162" cy="9349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2626"/>
              </a:buClr>
              <a:buSzPts val="3200"/>
              <a:buNone/>
            </a:pPr>
            <a:r>
              <a:rPr lang="en-US" sz="3200"/>
              <a:t>WRAP-UP AND ADDITIONAL QUESTIONS</a:t>
            </a:r>
            <a:endParaRPr/>
          </a:p>
        </p:txBody>
      </p:sp>
      <p:sp>
        <p:nvSpPr>
          <p:cNvPr id="828" name="Google Shape;828;p102"/>
          <p:cNvSpPr txBox="1">
            <a:spLocks noGrp="1"/>
          </p:cNvSpPr>
          <p:nvPr>
            <p:ph type="sldNum" idx="4294967295"/>
          </p:nvPr>
        </p:nvSpPr>
        <p:spPr>
          <a:xfrm>
            <a:off x="0" y="6153150"/>
            <a:ext cx="498475"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0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Additional Resources</a:t>
            </a:r>
            <a:endParaRPr/>
          </a:p>
        </p:txBody>
      </p:sp>
      <p:sp>
        <p:nvSpPr>
          <p:cNvPr id="834" name="Google Shape;834;p103"/>
          <p:cNvSpPr txBox="1">
            <a:spLocks noGrp="1"/>
          </p:cNvSpPr>
          <p:nvPr>
            <p:ph type="body" idx="1"/>
          </p:nvPr>
        </p:nvSpPr>
        <p:spPr>
          <a:xfrm>
            <a:off x="336883" y="1462211"/>
            <a:ext cx="8494295" cy="46913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62626"/>
              </a:buClr>
              <a:buSzPts val="2400"/>
              <a:buNone/>
            </a:pPr>
            <a:r>
              <a:rPr lang="en-US" sz="2400" dirty="0"/>
              <a:t>ORP </a:t>
            </a:r>
            <a:r>
              <a:rPr lang="en-US" sz="2400" u="sng" dirty="0">
                <a:solidFill>
                  <a:schemeClr val="hlink"/>
                </a:solidFill>
                <a:hlinkClick r:id="rId3"/>
              </a:rPr>
              <a:t>regulations</a:t>
            </a:r>
            <a:r>
              <a:rPr lang="en-US" sz="2400" dirty="0"/>
              <a:t> and </a:t>
            </a:r>
            <a:r>
              <a:rPr lang="en-US" sz="2400" u="sng" dirty="0">
                <a:solidFill>
                  <a:schemeClr val="hlink"/>
                </a:solidFill>
                <a:hlinkClick r:id="rId4"/>
              </a:rPr>
              <a:t>statute</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5"/>
              </a:rPr>
              <a:t>Request naloxone from MDH for your ORP</a:t>
            </a:r>
            <a:r>
              <a:rPr lang="en-US" sz="2400" dirty="0"/>
              <a:t> </a:t>
            </a:r>
            <a:r>
              <a:rPr lang="en-US" sz="1200" dirty="0"/>
              <a:t>(nonprofit and government agency ORPs only)</a:t>
            </a:r>
            <a:endParaRPr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6"/>
              </a:rPr>
              <a:t>Next Naloxone mail order for Maryland residents</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7"/>
              </a:rPr>
              <a:t>The Good Samaritan Law</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8"/>
              </a:rPr>
              <a:t>Save a life poster</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9"/>
              </a:rPr>
              <a:t>Naloxone Administration Brochure</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10"/>
              </a:rPr>
              <a:t>Before it’s too late</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11"/>
              </a:rPr>
              <a:t>Data &amp; reports</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12"/>
              </a:rPr>
              <a:t>How to administer naloxone video</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13"/>
              </a:rPr>
              <a:t>Standing order for pharmacy naloxone dispensing</a:t>
            </a:r>
            <a:endParaRPr sz="2400" dirty="0"/>
          </a:p>
          <a:p>
            <a:pPr marL="0" lvl="0" indent="0" algn="l" rtl="0">
              <a:lnSpc>
                <a:spcPct val="100000"/>
              </a:lnSpc>
              <a:spcBef>
                <a:spcPts val="0"/>
              </a:spcBef>
              <a:spcAft>
                <a:spcPts val="0"/>
              </a:spcAft>
              <a:buClr>
                <a:srgbClr val="262626"/>
              </a:buClr>
              <a:buSzPts val="2400"/>
              <a:buNone/>
            </a:pPr>
            <a:r>
              <a:rPr lang="en-US" sz="2400" u="sng" dirty="0">
                <a:solidFill>
                  <a:schemeClr val="hlink"/>
                </a:solidFill>
                <a:hlinkClick r:id="rId14"/>
              </a:rPr>
              <a:t>Center for Harm Reduction Services website</a:t>
            </a:r>
            <a:endParaRPr sz="1500" dirty="0">
              <a:solidFill>
                <a:schemeClr val="dk1"/>
              </a:solidFill>
              <a:latin typeface="Calibri"/>
              <a:ea typeface="Calibri"/>
              <a:cs typeface="Calibri"/>
              <a:sym typeface="Calibri"/>
            </a:endParaRPr>
          </a:p>
        </p:txBody>
      </p:sp>
      <p:sp>
        <p:nvSpPr>
          <p:cNvPr id="835" name="Google Shape;835;p10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89</a:t>
            </a:fld>
            <a:endParaRPr/>
          </a:p>
        </p:txBody>
      </p:sp>
      <p:sp>
        <p:nvSpPr>
          <p:cNvPr id="836" name="Google Shape;836;p103"/>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V: Wrap up and Additional Questions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a:t>Harm Reduction Approach </a:t>
            </a:r>
            <a:endParaRPr/>
          </a:p>
        </p:txBody>
      </p:sp>
      <p:sp>
        <p:nvSpPr>
          <p:cNvPr id="157" name="Google Shape;157;p2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262626"/>
              </a:buClr>
              <a:buSzPts val="2590"/>
              <a:buChar char="•"/>
            </a:pPr>
            <a:r>
              <a:rPr lang="en-US" sz="2590"/>
              <a:t>Goal: minimize the negative effects of drug use for people who use drugs, their families, and their communities</a:t>
            </a:r>
            <a:endParaRPr/>
          </a:p>
          <a:p>
            <a:pPr marL="228600" lvl="0" indent="-228600" algn="l" rtl="0">
              <a:lnSpc>
                <a:spcPct val="80000"/>
              </a:lnSpc>
              <a:spcBef>
                <a:spcPts val="1000"/>
              </a:spcBef>
              <a:spcAft>
                <a:spcPts val="0"/>
              </a:spcAft>
              <a:buClr>
                <a:srgbClr val="262626"/>
              </a:buClr>
              <a:buSzPts val="2590"/>
              <a:buChar char="•"/>
            </a:pPr>
            <a:r>
              <a:rPr lang="en-US" sz="2590"/>
              <a:t>Harm reduction approaches:</a:t>
            </a:r>
            <a:endParaRPr/>
          </a:p>
          <a:p>
            <a:pPr marL="685800" lvl="1" indent="-228600" algn="l" rtl="0">
              <a:lnSpc>
                <a:spcPct val="80000"/>
              </a:lnSpc>
              <a:spcBef>
                <a:spcPts val="500"/>
              </a:spcBef>
              <a:spcAft>
                <a:spcPts val="0"/>
              </a:spcAft>
              <a:buClr>
                <a:srgbClr val="262626"/>
              </a:buClr>
              <a:buSzPts val="2220"/>
              <a:buChar char="•"/>
            </a:pPr>
            <a:r>
              <a:rPr lang="en-US" sz="2220"/>
              <a:t>Are rooted in a commitment to public health &amp; human rights</a:t>
            </a:r>
            <a:endParaRPr/>
          </a:p>
          <a:p>
            <a:pPr marL="685800" lvl="1" indent="-228600" algn="l" rtl="0">
              <a:lnSpc>
                <a:spcPct val="80000"/>
              </a:lnSpc>
              <a:spcBef>
                <a:spcPts val="500"/>
              </a:spcBef>
              <a:spcAft>
                <a:spcPts val="0"/>
              </a:spcAft>
              <a:buClr>
                <a:srgbClr val="262626"/>
              </a:buClr>
              <a:buSzPts val="2220"/>
              <a:buChar char="•"/>
            </a:pPr>
            <a:r>
              <a:rPr lang="en-US" sz="2220"/>
              <a:t>Combat stigma </a:t>
            </a:r>
            <a:endParaRPr/>
          </a:p>
          <a:p>
            <a:pPr marL="685800" lvl="1" indent="-228600" algn="l" rtl="0">
              <a:lnSpc>
                <a:spcPct val="80000"/>
              </a:lnSpc>
              <a:spcBef>
                <a:spcPts val="500"/>
              </a:spcBef>
              <a:spcAft>
                <a:spcPts val="0"/>
              </a:spcAft>
              <a:buClr>
                <a:srgbClr val="262626"/>
              </a:buClr>
              <a:buSzPts val="2220"/>
              <a:buChar char="•"/>
            </a:pPr>
            <a:r>
              <a:rPr lang="en-US" sz="2220"/>
              <a:t>Recognize the realities of trauma, racism, poverty, class, and sex-based discrimination as contributing factors</a:t>
            </a:r>
            <a:endParaRPr/>
          </a:p>
          <a:p>
            <a:pPr marL="685800" lvl="1" indent="-228600" algn="l" rtl="0">
              <a:lnSpc>
                <a:spcPct val="80000"/>
              </a:lnSpc>
              <a:spcBef>
                <a:spcPts val="500"/>
              </a:spcBef>
              <a:spcAft>
                <a:spcPts val="0"/>
              </a:spcAft>
              <a:buClr>
                <a:srgbClr val="262626"/>
              </a:buClr>
              <a:buSzPts val="2220"/>
              <a:buChar char="•"/>
            </a:pPr>
            <a:r>
              <a:rPr lang="en-US" sz="2220"/>
              <a:t>Empower people who use drugs to keep themselves as safe as possible</a:t>
            </a:r>
            <a:endParaRPr/>
          </a:p>
          <a:p>
            <a:pPr marL="685800" lvl="1" indent="-228600" algn="l" rtl="0">
              <a:lnSpc>
                <a:spcPct val="80000"/>
              </a:lnSpc>
              <a:spcBef>
                <a:spcPts val="500"/>
              </a:spcBef>
              <a:spcAft>
                <a:spcPts val="0"/>
              </a:spcAft>
              <a:buClr>
                <a:srgbClr val="262626"/>
              </a:buClr>
              <a:buSzPts val="2220"/>
              <a:buChar char="•"/>
            </a:pPr>
            <a:r>
              <a:rPr lang="en-US" sz="2220"/>
              <a:t>Meet people where they are </a:t>
            </a:r>
            <a:endParaRPr/>
          </a:p>
          <a:p>
            <a:pPr marL="685800" lvl="1" indent="-228600" algn="l" rtl="0">
              <a:lnSpc>
                <a:spcPct val="80000"/>
              </a:lnSpc>
              <a:spcBef>
                <a:spcPts val="500"/>
              </a:spcBef>
              <a:spcAft>
                <a:spcPts val="0"/>
              </a:spcAft>
              <a:buClr>
                <a:srgbClr val="262626"/>
              </a:buClr>
              <a:buSzPts val="2220"/>
              <a:buChar char="•"/>
            </a:pPr>
            <a:r>
              <a:rPr lang="en-US" sz="2220"/>
              <a:t>Aim to attain any positive change</a:t>
            </a:r>
            <a:endParaRPr/>
          </a:p>
          <a:p>
            <a:pPr marL="0" lvl="0" indent="0" algn="l" rtl="0">
              <a:lnSpc>
                <a:spcPct val="80000"/>
              </a:lnSpc>
              <a:spcBef>
                <a:spcPts val="1000"/>
              </a:spcBef>
              <a:spcAft>
                <a:spcPts val="0"/>
              </a:spcAft>
              <a:buClr>
                <a:srgbClr val="262626"/>
              </a:buClr>
              <a:buSzPts val="1480"/>
              <a:buNone/>
            </a:pPr>
            <a:r>
              <a:rPr lang="en-US" sz="1480" u="sng">
                <a:solidFill>
                  <a:schemeClr val="hlink"/>
                </a:solidFill>
                <a:hlinkClick r:id="rId3"/>
              </a:rPr>
              <a:t>https://harmreduction.org/about-us/principles-of-harm-reduction/</a:t>
            </a:r>
            <a:r>
              <a:rPr lang="en-US" sz="1480"/>
              <a:t> </a:t>
            </a:r>
            <a:endParaRPr/>
          </a:p>
          <a:p>
            <a:pPr marL="228600" lvl="0" indent="-64135" algn="l" rtl="0">
              <a:lnSpc>
                <a:spcPct val="80000"/>
              </a:lnSpc>
              <a:spcBef>
                <a:spcPts val="1000"/>
              </a:spcBef>
              <a:spcAft>
                <a:spcPts val="0"/>
              </a:spcAft>
              <a:buClr>
                <a:srgbClr val="262626"/>
              </a:buClr>
              <a:buSzPts val="2590"/>
              <a:buNone/>
            </a:pPr>
            <a:endParaRPr sz="2590"/>
          </a:p>
        </p:txBody>
      </p:sp>
      <p:sp>
        <p:nvSpPr>
          <p:cNvPr id="158" name="Google Shape;158;p23"/>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159" name="Google Shape;159;p23"/>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I: Introduction</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4"/>
          <p:cNvSpPr txBox="1">
            <a:spLocks noGrp="1"/>
          </p:cNvSpPr>
          <p:nvPr>
            <p:ph type="sldNum" idx="12"/>
          </p:nvPr>
        </p:nvSpPr>
        <p:spPr>
          <a:xfrm>
            <a:off x="577712" y="6152495"/>
            <a:ext cx="499248"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90</a:t>
            </a:fld>
            <a:endParaRPr/>
          </a:p>
        </p:txBody>
      </p:sp>
      <p:sp>
        <p:nvSpPr>
          <p:cNvPr id="842" name="Google Shape;842;p104"/>
          <p:cNvSpPr txBox="1"/>
          <p:nvPr/>
        </p:nvSpPr>
        <p:spPr>
          <a:xfrm>
            <a:off x="577712" y="759410"/>
            <a:ext cx="8145183" cy="55707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dirty="0">
                <a:solidFill>
                  <a:srgbClr val="323F4F"/>
                </a:solidFill>
                <a:latin typeface="Calibri"/>
                <a:ea typeface="Calibri"/>
                <a:cs typeface="Calibri"/>
                <a:sym typeface="Calibri"/>
              </a:rPr>
              <a:t>Thank you!</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Elizabeth Murphy, Overdose Response Community Engagement Manager </a:t>
            </a:r>
            <a:r>
              <a:rPr lang="en-US" sz="2000" u="sng" dirty="0">
                <a:solidFill>
                  <a:schemeClr val="hlink"/>
                </a:solidFill>
                <a:latin typeface="Calibri"/>
                <a:ea typeface="Calibri"/>
                <a:cs typeface="Calibri"/>
                <a:sym typeface="Calibri"/>
                <a:hlinkClick r:id="rId3"/>
              </a:rPr>
              <a:t>elizabeth.murphy2@maryland.gov</a:t>
            </a:r>
            <a:endParaRPr sz="2000" dirty="0">
              <a:solidFill>
                <a:srgbClr val="888888"/>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410-218-2475</a:t>
            </a:r>
            <a:endParaRPr sz="2000" b="1" i="1"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Mark Lockwood, Harm Reduction Programs Manager</a:t>
            </a:r>
            <a:endParaRPr dirty="0"/>
          </a:p>
          <a:p>
            <a:pPr marL="0" marR="0" lvl="0" indent="0" algn="l" rtl="0">
              <a:spcBef>
                <a:spcPts val="0"/>
              </a:spcBef>
              <a:spcAft>
                <a:spcPts val="0"/>
              </a:spcAft>
              <a:buNone/>
            </a:pPr>
            <a:r>
              <a:rPr lang="en-US" sz="2000" u="sng" dirty="0">
                <a:solidFill>
                  <a:schemeClr val="hlink"/>
                </a:solidFill>
                <a:latin typeface="Calibri"/>
                <a:ea typeface="Calibri"/>
                <a:cs typeface="Calibri"/>
                <a:sym typeface="Calibri"/>
                <a:hlinkClick r:id="rId4"/>
              </a:rPr>
              <a:t>mark.lockwood@maryland.gov</a:t>
            </a:r>
            <a:endParaRPr sz="2000" dirty="0">
              <a:solidFill>
                <a:srgbClr val="888888"/>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410-767-5061</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err="1">
                <a:solidFill>
                  <a:schemeClr val="dk1"/>
                </a:solidFill>
                <a:latin typeface="Calibri"/>
                <a:ea typeface="Calibri"/>
                <a:cs typeface="Calibri"/>
                <a:sym typeface="Calibri"/>
              </a:rPr>
              <a:t>Miera</a:t>
            </a:r>
            <a:r>
              <a:rPr lang="en-US" sz="2000" dirty="0">
                <a:solidFill>
                  <a:schemeClr val="dk1"/>
                </a:solidFill>
                <a:latin typeface="Calibri"/>
                <a:ea typeface="Calibri"/>
                <a:cs typeface="Calibri"/>
                <a:sym typeface="Calibri"/>
              </a:rPr>
              <a:t> Corey, Maryland Institute Training Institute Coordinator</a:t>
            </a:r>
            <a:endParaRPr dirty="0"/>
          </a:p>
          <a:p>
            <a:pPr marL="0" marR="0" lvl="0" indent="0" algn="l" rtl="0">
              <a:spcBef>
                <a:spcPts val="0"/>
              </a:spcBef>
              <a:spcAft>
                <a:spcPts val="0"/>
              </a:spcAft>
              <a:buNone/>
            </a:pPr>
            <a:r>
              <a:rPr lang="en-US" sz="2000" u="sng" dirty="0">
                <a:solidFill>
                  <a:schemeClr val="hlink"/>
                </a:solidFill>
                <a:latin typeface="Calibri"/>
                <a:ea typeface="Calibri"/>
                <a:cs typeface="Calibri"/>
                <a:sym typeface="Calibri"/>
                <a:hlinkClick r:id="rId5"/>
              </a:rPr>
              <a:t>miera.corey@bhsbaltimore.org</a:t>
            </a:r>
            <a:endParaRPr sz="2000" dirty="0">
              <a:solidFill>
                <a:srgbClr val="888888"/>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410-637-1900</a:t>
            </a:r>
            <a:endParaRPr dirty="0"/>
          </a:p>
          <a:p>
            <a:pPr marL="0" marR="0" lvl="0" indent="0" algn="l" rtl="0">
              <a:spcBef>
                <a:spcPts val="0"/>
              </a:spcBef>
              <a:spcAft>
                <a:spcPts val="0"/>
              </a:spcAft>
              <a:buNone/>
            </a:pPr>
            <a:endParaRPr sz="20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u="sng" dirty="0">
                <a:solidFill>
                  <a:schemeClr val="hlink"/>
                </a:solidFill>
                <a:latin typeface="Calibri"/>
                <a:ea typeface="Calibri"/>
                <a:cs typeface="Calibri"/>
                <a:sym typeface="Calibri"/>
                <a:hlinkClick r:id="rId6"/>
              </a:rPr>
              <a:t>mdh.naloxone@maryland.gov</a:t>
            </a:r>
            <a:r>
              <a:rPr lang="en-US" sz="2000" b="1" dirty="0">
                <a:solidFill>
                  <a:schemeClr val="dk1"/>
                </a:solidFill>
                <a:latin typeface="Calibri"/>
                <a:ea typeface="Calibri"/>
                <a:cs typeface="Calibri"/>
                <a:sym typeface="Calibri"/>
              </a:rPr>
              <a:t> </a:t>
            </a:r>
            <a:endParaRPr sz="2000" b="1" u="sng" dirty="0">
              <a:solidFill>
                <a:schemeClr val="hlink"/>
              </a:solidFill>
              <a:latin typeface="Calibri"/>
              <a:ea typeface="Calibri"/>
              <a:cs typeface="Calibri"/>
              <a:sym typeface="Calibri"/>
              <a:hlinkClick r:id="rId7"/>
            </a:endParaRPr>
          </a:p>
          <a:p>
            <a:pPr marL="0" marR="0" lvl="0" indent="0" algn="l" rtl="0">
              <a:spcBef>
                <a:spcPts val="0"/>
              </a:spcBef>
              <a:spcAft>
                <a:spcPts val="0"/>
              </a:spcAft>
              <a:buNone/>
            </a:pPr>
            <a:r>
              <a:rPr lang="en-US" sz="2000" b="1" i="1" u="sng" dirty="0">
                <a:solidFill>
                  <a:schemeClr val="hlink"/>
                </a:solidFill>
                <a:latin typeface="Calibri"/>
                <a:ea typeface="Calibri"/>
                <a:cs typeface="Calibri"/>
                <a:sym typeface="Calibri"/>
                <a:hlinkClick r:id="rId7"/>
              </a:rPr>
              <a:t>Center for Harm Reduction Services</a:t>
            </a:r>
            <a:endParaRPr sz="2000" b="1" i="1" dirty="0">
              <a:solidFill>
                <a:srgbClr val="323F4F"/>
              </a:solidFill>
              <a:latin typeface="Calibri"/>
              <a:ea typeface="Calibri"/>
              <a:cs typeface="Calibri"/>
              <a:sym typeface="Calibri"/>
            </a:endParaRPr>
          </a:p>
          <a:p>
            <a:pPr marL="0" marR="0" lvl="0" indent="0" algn="l" rtl="0">
              <a:spcBef>
                <a:spcPts val="0"/>
              </a:spcBef>
              <a:spcAft>
                <a:spcPts val="0"/>
              </a:spcAft>
              <a:buNone/>
            </a:pPr>
            <a:r>
              <a:rPr lang="en-US" sz="2000" b="1" i="1" u="sng" dirty="0">
                <a:solidFill>
                  <a:schemeClr val="hlink"/>
                </a:solidFill>
                <a:latin typeface="Calibri"/>
                <a:ea typeface="Calibri"/>
                <a:cs typeface="Calibri"/>
                <a:sym typeface="Calibri"/>
                <a:hlinkClick r:id="rId8"/>
              </a:rPr>
              <a:t>Maryland Harm Reduction Training Institute</a:t>
            </a:r>
            <a:endParaRPr sz="1600" b="1" i="1" dirty="0">
              <a:solidFill>
                <a:srgbClr val="323F4F"/>
              </a:solidFill>
              <a:latin typeface="Calibri"/>
              <a:ea typeface="Calibri"/>
              <a:cs typeface="Calibri"/>
              <a:sym typeface="Calibri"/>
            </a:endParaRPr>
          </a:p>
        </p:txBody>
      </p:sp>
      <p:pic>
        <p:nvPicPr>
          <p:cNvPr id="843" name="Google Shape;843;p104" descr="A picture containing drawing&#10;&#10;Description automatically generated"/>
          <p:cNvPicPr preferRelativeResize="0"/>
          <p:nvPr/>
        </p:nvPicPr>
        <p:blipFill rotWithShape="1">
          <a:blip r:embed="rId9">
            <a:alphaModFix/>
          </a:blip>
          <a:srcRect/>
          <a:stretch/>
        </p:blipFill>
        <p:spPr>
          <a:xfrm>
            <a:off x="5891682" y="4578922"/>
            <a:ext cx="3144034" cy="1095776"/>
          </a:xfrm>
          <a:prstGeom prst="rect">
            <a:avLst/>
          </a:prstGeom>
          <a:noFill/>
          <a:ln>
            <a:noFill/>
          </a:ln>
        </p:spPr>
      </p:pic>
      <p:sp>
        <p:nvSpPr>
          <p:cNvPr id="844" name="Google Shape;844;p104"/>
          <p:cNvSpPr txBox="1">
            <a:spLocks noGrp="1"/>
          </p:cNvSpPr>
          <p:nvPr>
            <p:ph type="body" idx="2"/>
          </p:nvPr>
        </p:nvSpPr>
        <p:spPr>
          <a:xfrm>
            <a:off x="628650" y="365126"/>
            <a:ext cx="788670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F7F7F"/>
              </a:buClr>
              <a:buSzPts val="2000"/>
              <a:buNone/>
            </a:pPr>
            <a:r>
              <a:rPr lang="en-US"/>
              <a:t>Part V: Wrap up and Additional Questions</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92AE83F5F7F9047B621817F8A02DC8C" ma:contentTypeVersion="10" ma:contentTypeDescription="Create a new document." ma:contentTypeScope="" ma:versionID="def256933b464abb330a74bb122545d5">
  <xsd:schema xmlns:xsd="http://www.w3.org/2001/XMLSchema" xmlns:xs="http://www.w3.org/2001/XMLSchema" xmlns:p="http://schemas.microsoft.com/office/2006/metadata/properties" xmlns:ns1="http://schemas.microsoft.com/sharepoint/v3" targetNamespace="http://schemas.microsoft.com/office/2006/metadata/properties" ma:root="true" ma:fieldsID="04b0ca096d83bed47d067aa6d2b7eb3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200E4C-75F2-483C-961D-219C99C4E093}"/>
</file>

<file path=customXml/itemProps2.xml><?xml version="1.0" encoding="utf-8"?>
<ds:datastoreItem xmlns:ds="http://schemas.openxmlformats.org/officeDocument/2006/customXml" ds:itemID="{59B1D536-581E-4F21-A7C0-9361B53FE2B1}"/>
</file>

<file path=customXml/itemProps3.xml><?xml version="1.0" encoding="utf-8"?>
<ds:datastoreItem xmlns:ds="http://schemas.openxmlformats.org/officeDocument/2006/customXml" ds:itemID="{9F53DE8C-F12C-42AA-BE67-D40B21B5DA06}"/>
</file>

<file path=customXml/itemProps4.xml><?xml version="1.0" encoding="utf-8"?>
<ds:datastoreItem xmlns:ds="http://schemas.openxmlformats.org/officeDocument/2006/customXml" ds:itemID="{0A794D4E-A303-43C0-ADFF-074341B1C349}"/>
</file>

<file path=docProps/app.xml><?xml version="1.0" encoding="utf-8"?>
<Properties xmlns="http://schemas.openxmlformats.org/officeDocument/2006/extended-properties" xmlns:vt="http://schemas.openxmlformats.org/officeDocument/2006/docPropsVTypes">
  <TotalTime>75</TotalTime>
  <Words>5430</Words>
  <Application>Microsoft Office PowerPoint</Application>
  <PresentationFormat>On-screen Show (4:3)</PresentationFormat>
  <Paragraphs>754</Paragraphs>
  <Slides>90</Slides>
  <Notes>90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Courier New</vt:lpstr>
      <vt:lpstr>Noto Sans Symbols</vt:lpstr>
      <vt:lpstr>Office Theme</vt:lpstr>
      <vt:lpstr>Maryland Overdose Response Program  Training of Trainers</vt:lpstr>
      <vt:lpstr>Overview</vt:lpstr>
      <vt:lpstr>Purpose of this training</vt:lpstr>
      <vt:lpstr>Learning Objectives</vt:lpstr>
      <vt:lpstr>Housekeeping</vt:lpstr>
      <vt:lpstr>PowerPoint Presentation</vt:lpstr>
      <vt:lpstr>MISSION AND VISION PREVENTION AND HEALTH PROMOTION ADMINISTRATION</vt:lpstr>
      <vt:lpstr>PowerPoint Presentation</vt:lpstr>
      <vt:lpstr>Harm Reduction Approach </vt:lpstr>
      <vt:lpstr>PowerPoint Presentation</vt:lpstr>
      <vt:lpstr>Overdose Response Program</vt:lpstr>
      <vt:lpstr>Center for Harm Reduction Services Role</vt:lpstr>
      <vt:lpstr>Benefits of ORP Authorization</vt:lpstr>
      <vt:lpstr>Requirements for authorized ORPs</vt:lpstr>
      <vt:lpstr>PowerPoint Presentation</vt:lpstr>
      <vt:lpstr>PowerPoint Presentation</vt:lpstr>
      <vt:lpstr>Current Statistics</vt:lpstr>
      <vt:lpstr>Unintentional Drug and Alcohol-Related Intoxication Deaths in Maryland</vt:lpstr>
      <vt:lpstr>Total Number of Unintentional Intoxication Deaths Occurring in Maryland from 2011 through Q2 of 2020</vt:lpstr>
      <vt:lpstr>Total Number of Opioid-Related Fatalities in Maryland from 2011 through Q2 of 2020</vt:lpstr>
      <vt:lpstr>Intoxication Deaths by Opioid Type in Maryland (2019 vs. 2020-through second quarter)</vt:lpstr>
      <vt:lpstr>Intoxication Deaths by Substance (2019 vs. 2020 through second quarter)</vt:lpstr>
      <vt:lpstr>Deaths Involving Substances Mixed with Opioids (2019 vs. 2020 through second quarter)</vt:lpstr>
      <vt:lpstr>PowerPoint Presentation</vt:lpstr>
      <vt:lpstr>PowerPoint Presentation</vt:lpstr>
      <vt:lpstr>Total number of drug and alcohol intoxication deaths occurring in Maryland by Age Group, 2007-2018</vt:lpstr>
      <vt:lpstr>Naloxone Administrations (Positive Result)</vt:lpstr>
      <vt:lpstr>Non-Fatal Opioid-Related ED Visits</vt:lpstr>
      <vt:lpstr>More on Fentanyl </vt:lpstr>
      <vt:lpstr>PowerPoint Presentation</vt:lpstr>
      <vt:lpstr>Examples of Prescription Opioids</vt:lpstr>
      <vt:lpstr>Examples of Illicit Opioids</vt:lpstr>
      <vt:lpstr>PowerPoint Presentation</vt:lpstr>
      <vt:lpstr>ORP Training Curriculum Overview</vt:lpstr>
      <vt:lpstr>PowerPoint Presentation</vt:lpstr>
      <vt:lpstr>What is an Opioid Overdose? </vt:lpstr>
      <vt:lpstr>What Leads to Overdose Death?</vt:lpstr>
      <vt:lpstr>Signs &amp; Symptoms of Opioid Overdose</vt:lpstr>
      <vt:lpstr>PowerPoint Presentation</vt:lpstr>
      <vt:lpstr>What is Naloxone?</vt:lpstr>
      <vt:lpstr>Simulation of an Overdose </vt:lpstr>
      <vt:lpstr>Naloxone Reversing an Overdose</vt:lpstr>
      <vt:lpstr>Responding to an Opioid Overdose</vt:lpstr>
      <vt:lpstr>Step 1: Rouse &amp; Stimulate</vt:lpstr>
      <vt:lpstr>Step 2: Call 911</vt:lpstr>
      <vt:lpstr>Step 3: Give Naloxone</vt:lpstr>
      <vt:lpstr>Instructions: NARCAN© Nasal Spray</vt:lpstr>
      <vt:lpstr>Instructions: NARCAN© Nasal Spray</vt:lpstr>
      <vt:lpstr>Step 4: Rescue Breathing Instructions</vt:lpstr>
      <vt:lpstr>Step 4 (continued): Rescue Breathing Instructions</vt:lpstr>
      <vt:lpstr>Step 5: Care for the Person</vt:lpstr>
      <vt:lpstr>Recovery Position</vt:lpstr>
      <vt:lpstr>Instructions: Injectable Naloxone</vt:lpstr>
      <vt:lpstr>Instructions: Injectable Naloxone</vt:lpstr>
      <vt:lpstr>If You Administer Naloxone…</vt:lpstr>
      <vt:lpstr>PowerPoint Presentation</vt:lpstr>
      <vt:lpstr>Harm Reduction = Opioid Overdose Prevention</vt:lpstr>
      <vt:lpstr>PowerPoint Presentation</vt:lpstr>
      <vt:lpstr>Good Samaritan Law in Maryland</vt:lpstr>
      <vt:lpstr>Good Samaritan Law in Maryland</vt:lpstr>
      <vt:lpstr>How to Get Naloxone</vt:lpstr>
      <vt:lpstr>Local Resources</vt:lpstr>
      <vt:lpstr>PowerPoint Presentation</vt:lpstr>
      <vt:lpstr>PowerPoint Presentation</vt:lpstr>
      <vt:lpstr>ORP Training Report</vt:lpstr>
      <vt:lpstr>ORP Training Report</vt:lpstr>
      <vt:lpstr>ORP Training Report</vt:lpstr>
      <vt:lpstr>ORP Training Report</vt:lpstr>
      <vt:lpstr>Trainee Registration Form</vt:lpstr>
      <vt:lpstr>PowerPoint Presentation</vt:lpstr>
      <vt:lpstr>Dispensing Nasal Naloxone</vt:lpstr>
      <vt:lpstr>Distributing IM Naloxone Kits</vt:lpstr>
      <vt:lpstr>Labeling</vt:lpstr>
      <vt:lpstr>PowerPoint Presentation</vt:lpstr>
      <vt:lpstr>PowerPoint Presentation</vt:lpstr>
      <vt:lpstr>Overview: Tailoring the Training</vt:lpstr>
      <vt:lpstr>What Content is Required by Law or Regulation?</vt:lpstr>
      <vt:lpstr>Trauma-Informed Approach</vt:lpstr>
      <vt:lpstr>Tailoring to the Audience</vt:lpstr>
      <vt:lpstr>All Audiences</vt:lpstr>
      <vt:lpstr>Audience</vt:lpstr>
      <vt:lpstr>Settings</vt:lpstr>
      <vt:lpstr>Systems that touch People Who Use Drugs</vt:lpstr>
      <vt:lpstr>Language</vt:lpstr>
      <vt:lpstr>Model Respectful Language</vt:lpstr>
      <vt:lpstr>PowerPoint Presentation</vt:lpstr>
      <vt:lpstr>Talking to Clients about Overdose</vt:lpstr>
      <vt:lpstr>PowerPoint Presentation</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 Overdose Response Program  Training of Trainers</dc:title>
  <cp:lastModifiedBy>Dana Heilman</cp:lastModifiedBy>
  <cp:revision>3</cp:revision>
  <dcterms:modified xsi:type="dcterms:W3CDTF">2020-10-05T17:35:41Z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0x010100C92AE83F5F7F9047B621817F8A02DC8C</vt:lpwstr>
  </property>
  <property fmtid="{D5CDD505-2E9C-101B-9397-08002B2CF9AE}" pid="3" name="_dlc_DocIdItemGuid">
    <vt:lpwstr>17a8a5c7-a2eb-4c3a-b3d5-ff0465c8018f</vt:lpwstr>
  </property>
  <property fmtid="{D5CDD505-2E9C-101B-9397-08002B2CF9AE}" pid="4" name="WikiField">
    <vt:lpwstr/>
  </property>
</Properties>
</file>