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9.xml" ContentType="application/vnd.openxmlformats-officedocument.presentationml.slide+xml"/>
  <Override PartName="/ppt/slides/slide13.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0.xml" ContentType="application/vnd.openxmlformats-officedocument.presentationml.slide+xml"/>
  <Override PartName="/ppt/slides/slide24.xml" ContentType="application/vnd.openxmlformats-officedocument.presentationml.slide+xml"/>
  <Override PartName="/ppt/slides/slide15.xml" ContentType="application/vnd.openxmlformats-officedocument.presentationml.slide+xml"/>
  <Override PartName="/ppt/slides/slide23.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notesSlides/notesSlide5.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0.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6"/>
  </p:notesMasterIdLst>
  <p:handoutMasterIdLst>
    <p:handoutMasterId r:id="rId27"/>
  </p:handoutMasterIdLst>
  <p:sldIdLst>
    <p:sldId id="257" r:id="rId2"/>
    <p:sldId id="286" r:id="rId3"/>
    <p:sldId id="265" r:id="rId4"/>
    <p:sldId id="266" r:id="rId5"/>
    <p:sldId id="275" r:id="rId6"/>
    <p:sldId id="276" r:id="rId7"/>
    <p:sldId id="267" r:id="rId8"/>
    <p:sldId id="271" r:id="rId9"/>
    <p:sldId id="260" r:id="rId10"/>
    <p:sldId id="262" r:id="rId11"/>
    <p:sldId id="259" r:id="rId12"/>
    <p:sldId id="261" r:id="rId13"/>
    <p:sldId id="268" r:id="rId14"/>
    <p:sldId id="269" r:id="rId15"/>
    <p:sldId id="279" r:id="rId16"/>
    <p:sldId id="274" r:id="rId17"/>
    <p:sldId id="280" r:id="rId18"/>
    <p:sldId id="281" r:id="rId19"/>
    <p:sldId id="273" r:id="rId20"/>
    <p:sldId id="278" r:id="rId21"/>
    <p:sldId id="282" r:id="rId22"/>
    <p:sldId id="283" r:id="rId23"/>
    <p:sldId id="285" r:id="rId24"/>
    <p:sldId id="284"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a Cherico" initials="SC"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829" autoAdjust="0"/>
  </p:normalViewPr>
  <p:slideViewPr>
    <p:cSldViewPr>
      <p:cViewPr>
        <p:scale>
          <a:sx n="106" d="100"/>
          <a:sy n="106" d="100"/>
        </p:scale>
        <p:origin x="-1752" y="-72"/>
      </p:cViewPr>
      <p:guideLst>
        <p:guide orient="horz" pos="2160"/>
        <p:guide pos="2880"/>
      </p:guideLst>
    </p:cSldViewPr>
  </p:slideViewPr>
  <p:notesTextViewPr>
    <p:cViewPr>
      <p:scale>
        <a:sx n="1" d="1"/>
        <a:sy n="1" d="1"/>
      </p:scale>
      <p:origin x="0" y="0"/>
    </p:cViewPr>
  </p:notesTextViewPr>
  <p:notesViewPr>
    <p:cSldViewPr>
      <p:cViewPr varScale="1">
        <p:scale>
          <a:sx n="83" d="100"/>
          <a:sy n="83" d="100"/>
        </p:scale>
        <p:origin x="-320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36"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5AE54F2-40C9-42E7-ACFA-6761B0483D10}" type="datetimeFigureOut">
              <a:rPr lang="en-US" smtClean="0"/>
              <a:pPr/>
              <a:t>7/8/2014</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4D9591C4-5A48-4399-B102-218F5EC08A63}" type="slidenum">
              <a:rPr lang="en-US" smtClean="0"/>
              <a:pPr/>
              <a:t>‹#›</a:t>
            </a:fld>
            <a:endParaRPr lang="en-US" dirty="0"/>
          </a:p>
        </p:txBody>
      </p:sp>
    </p:spTree>
    <p:extLst>
      <p:ext uri="{BB962C8B-B14F-4D97-AF65-F5344CB8AC3E}">
        <p14:creationId xmlns:p14="http://schemas.microsoft.com/office/powerpoint/2010/main" val="2645591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035677DE-15E4-4782-BAD5-D4A0FE1A5D13}" type="datetimeFigureOut">
              <a:rPr lang="en-US" smtClean="0"/>
              <a:pPr/>
              <a:t>7/8/2014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7AF718CE-30B2-4014-B6E6-C3377AE51647}" type="slidenum">
              <a:rPr lang="en-US" smtClean="0"/>
              <a:pPr/>
              <a:t>‹#›</a:t>
            </a:fld>
            <a:endParaRPr lang="en-US" dirty="0"/>
          </a:p>
        </p:txBody>
      </p:sp>
    </p:spTree>
    <p:extLst>
      <p:ext uri="{BB962C8B-B14F-4D97-AF65-F5344CB8AC3E}">
        <p14:creationId xmlns:p14="http://schemas.microsoft.com/office/powerpoint/2010/main" val="1373701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F718CE-30B2-4014-B6E6-C3377AE51647}"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F718CE-30B2-4014-B6E6-C3377AE51647}" type="slidenum">
              <a:rPr lang="en-US" smtClean="0"/>
              <a:pPr/>
              <a:t>11</a:t>
            </a:fld>
            <a:endParaRPr lang="en-US" dirty="0"/>
          </a:p>
        </p:txBody>
      </p:sp>
    </p:spTree>
    <p:extLst>
      <p:ext uri="{BB962C8B-B14F-4D97-AF65-F5344CB8AC3E}">
        <p14:creationId xmlns:p14="http://schemas.microsoft.com/office/powerpoint/2010/main" val="956813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to fill in the gaps that are missing: CDC</a:t>
            </a:r>
            <a:r>
              <a:rPr lang="en-US" baseline="0" dirty="0" smtClean="0"/>
              <a:t> has provided some guidance in both of these areas.</a:t>
            </a:r>
            <a:endParaRPr lang="en-US" dirty="0"/>
          </a:p>
        </p:txBody>
      </p:sp>
      <p:sp>
        <p:nvSpPr>
          <p:cNvPr id="4" name="Slide Number Placeholder 3"/>
          <p:cNvSpPr>
            <a:spLocks noGrp="1"/>
          </p:cNvSpPr>
          <p:nvPr>
            <p:ph type="sldNum" sz="quarter" idx="10"/>
          </p:nvPr>
        </p:nvSpPr>
        <p:spPr/>
        <p:txBody>
          <a:bodyPr/>
          <a:lstStyle/>
          <a:p>
            <a:fld id="{7AF718CE-30B2-4014-B6E6-C3377AE51647}" type="slidenum">
              <a:rPr lang="en-US" smtClean="0"/>
              <a:pPr/>
              <a:t>12</a:t>
            </a:fld>
            <a:endParaRPr lang="en-US" dirty="0"/>
          </a:p>
        </p:txBody>
      </p:sp>
    </p:spTree>
    <p:extLst>
      <p:ext uri="{BB962C8B-B14F-4D97-AF65-F5344CB8AC3E}">
        <p14:creationId xmlns:p14="http://schemas.microsoft.com/office/powerpoint/2010/main" val="9568134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recommendations included in this document are not new but rather reflect existing evidence-based guidelines produced by CDC and the Healthcare Infection Control Practices Advisory Committee.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Recommends looking at USP’s recommendations for sterile compounding</a:t>
            </a:r>
            <a:r>
              <a:rPr lang="en-US" sz="1200" baseline="0" dirty="0" smtClean="0"/>
              <a:t> practice. </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7AF718CE-30B2-4014-B6E6-C3377AE51647}" type="slidenum">
              <a:rPr lang="en-US" smtClean="0"/>
              <a:pPr/>
              <a:t>13</a:t>
            </a:fld>
            <a:endParaRPr lang="en-US" dirty="0"/>
          </a:p>
        </p:txBody>
      </p:sp>
    </p:spTree>
    <p:extLst>
      <p:ext uri="{BB962C8B-B14F-4D97-AF65-F5344CB8AC3E}">
        <p14:creationId xmlns:p14="http://schemas.microsoft.com/office/powerpoint/2010/main" val="4041947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Standard precaution</a:t>
            </a:r>
            <a:r>
              <a:rPr lang="en-US" baseline="0" dirty="0" smtClean="0"/>
              <a:t> includes: hand hygiene, use of personal protective equipment (e.g. gloves, gowns, facemasks), respirator hygiene and cough etiquette, safe injection practices, and safe handling of potentially contaminated equipment or surfaces in patient environment. </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Transmission-Based</a:t>
            </a:r>
            <a:r>
              <a:rPr lang="en-US" baseline="0" dirty="0" smtClean="0"/>
              <a:t> Precaution includes: contact precautions, droplet precautions, and airborne precautions.</a:t>
            </a:r>
            <a:endParaRPr lang="en-US" dirty="0" smtClean="0"/>
          </a:p>
          <a:p>
            <a:endParaRPr lang="en-US" dirty="0"/>
          </a:p>
        </p:txBody>
      </p:sp>
      <p:sp>
        <p:nvSpPr>
          <p:cNvPr id="4" name="Slide Number Placeholder 3"/>
          <p:cNvSpPr>
            <a:spLocks noGrp="1"/>
          </p:cNvSpPr>
          <p:nvPr>
            <p:ph type="sldNum" sz="quarter" idx="10"/>
          </p:nvPr>
        </p:nvSpPr>
        <p:spPr/>
        <p:txBody>
          <a:bodyPr/>
          <a:lstStyle/>
          <a:p>
            <a:fld id="{7AF718CE-30B2-4014-B6E6-C3377AE51647}" type="slidenum">
              <a:rPr lang="en-US" smtClean="0"/>
              <a:pPr/>
              <a:t>14</a:t>
            </a:fld>
            <a:endParaRPr lang="en-US" dirty="0"/>
          </a:p>
        </p:txBody>
      </p:sp>
    </p:spTree>
    <p:extLst>
      <p:ext uri="{BB962C8B-B14F-4D97-AF65-F5344CB8AC3E}">
        <p14:creationId xmlns:p14="http://schemas.microsoft.com/office/powerpoint/2010/main" val="39780250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is a more general plan which can be applied to all outpatient</a:t>
            </a:r>
            <a:r>
              <a:rPr lang="en-US" baseline="0" dirty="0" smtClean="0"/>
              <a:t> settings which would in this case apply to rheumatology.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Guide to Infection Prevention for Outpatient Settings: Minimum Expectations for Safe Care</a:t>
            </a:r>
            <a:endParaRPr lang="en-US" baseline="0" dirty="0" smtClean="0"/>
          </a:p>
          <a:p>
            <a:r>
              <a:rPr lang="en-US" baseline="0" dirty="0" smtClean="0"/>
              <a:t>http://www.cdc.gov/HAI/settings/outpatient/outpatient-care-guidelines.html</a:t>
            </a:r>
          </a:p>
          <a:p>
            <a:r>
              <a:rPr lang="en-US" baseline="0" dirty="0" smtClean="0"/>
              <a:t>As part of our work we could work on identifying infection control courses (online or live) applicable to outpatient settings.</a:t>
            </a:r>
            <a:endParaRPr lang="en-US" dirty="0"/>
          </a:p>
        </p:txBody>
      </p:sp>
      <p:sp>
        <p:nvSpPr>
          <p:cNvPr id="4" name="Slide Number Placeholder 3"/>
          <p:cNvSpPr>
            <a:spLocks noGrp="1"/>
          </p:cNvSpPr>
          <p:nvPr>
            <p:ph type="sldNum" sz="quarter" idx="10"/>
          </p:nvPr>
        </p:nvSpPr>
        <p:spPr/>
        <p:txBody>
          <a:bodyPr/>
          <a:lstStyle/>
          <a:p>
            <a:fld id="{7AF718CE-30B2-4014-B6E6-C3377AE51647}" type="slidenum">
              <a:rPr lang="en-US" smtClean="0"/>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would be interested</a:t>
            </a:r>
            <a:r>
              <a:rPr lang="en-US" baseline="0" dirty="0" smtClean="0"/>
              <a:t> to see how the ONS standards compare to NIOSH and ASHP</a:t>
            </a:r>
            <a:endParaRPr lang="en-US" dirty="0"/>
          </a:p>
        </p:txBody>
      </p:sp>
      <p:sp>
        <p:nvSpPr>
          <p:cNvPr id="4" name="Slide Number Placeholder 3"/>
          <p:cNvSpPr>
            <a:spLocks noGrp="1"/>
          </p:cNvSpPr>
          <p:nvPr>
            <p:ph type="sldNum" sz="quarter" idx="10"/>
          </p:nvPr>
        </p:nvSpPr>
        <p:spPr/>
        <p:txBody>
          <a:bodyPr/>
          <a:lstStyle/>
          <a:p>
            <a:fld id="{7AF718CE-30B2-4014-B6E6-C3377AE51647}" type="slidenum">
              <a:rPr lang="en-US" smtClean="0"/>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F718CE-30B2-4014-B6E6-C3377AE51647}" type="slidenum">
              <a:rPr lang="en-US" smtClean="0"/>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Medical Surveillance</a:t>
            </a:r>
            <a:r>
              <a:rPr lang="en-US" baseline="0" dirty="0" smtClean="0"/>
              <a:t> includes workers handling hazardous drugs have routine exposure/medical history documentation, physical exam and lab tests.</a:t>
            </a:r>
          </a:p>
          <a:p>
            <a:r>
              <a:rPr lang="en-US" dirty="0" smtClean="0"/>
              <a:t>Conduct environmental sampling and/or biological monitoring when exposure is suspected or symptoms have been noted</a:t>
            </a:r>
            <a:endParaRPr lang="en-US" dirty="0"/>
          </a:p>
        </p:txBody>
      </p:sp>
      <p:sp>
        <p:nvSpPr>
          <p:cNvPr id="4" name="Slide Number Placeholder 3"/>
          <p:cNvSpPr>
            <a:spLocks noGrp="1"/>
          </p:cNvSpPr>
          <p:nvPr>
            <p:ph type="sldNum" sz="quarter" idx="10"/>
          </p:nvPr>
        </p:nvSpPr>
        <p:spPr/>
        <p:txBody>
          <a:bodyPr/>
          <a:lstStyle/>
          <a:p>
            <a:fld id="{7AF718CE-30B2-4014-B6E6-C3377AE51647}" type="slidenum">
              <a:rPr lang="en-US" smtClean="0"/>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F718CE-30B2-4014-B6E6-C3377AE51647}" type="slidenum">
              <a:rPr lang="en-US" smtClean="0"/>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F718CE-30B2-4014-B6E6-C3377AE51647}" type="slidenum">
              <a:rPr lang="en-US" smtClean="0"/>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Then the Secretary will submit a report to the legislature on the identified standards and his recommendations for appropriate oversight of outpatient offices engaged in use of these therapeutics.</a:t>
            </a:r>
          </a:p>
          <a:p>
            <a:r>
              <a:rPr lang="en-US" dirty="0" smtClean="0"/>
              <a:t>Not here to debate</a:t>
            </a:r>
            <a:r>
              <a:rPr lang="en-US" baseline="0" dirty="0" smtClean="0"/>
              <a:t> what is or is not compounding.  We are here to critically think about what uniform safety standards should be in place for all outpatient oncology/rheumatology practices; and how these can be implemented and enforced on a statewide basis.</a:t>
            </a:r>
          </a:p>
          <a:p>
            <a:r>
              <a:rPr lang="en-US" baseline="0" dirty="0" smtClean="0"/>
              <a:t>Most of the standards we reviewed were directly applicable to oncology practices; so part of the discussion is where and how do rheumatology practices fit in the picture and which standards should apply to them.</a:t>
            </a:r>
            <a:endParaRPr lang="en-US" dirty="0"/>
          </a:p>
        </p:txBody>
      </p:sp>
      <p:sp>
        <p:nvSpPr>
          <p:cNvPr id="4" name="Slide Number Placeholder 3"/>
          <p:cNvSpPr>
            <a:spLocks noGrp="1"/>
          </p:cNvSpPr>
          <p:nvPr>
            <p:ph type="sldNum" sz="quarter" idx="10"/>
          </p:nvPr>
        </p:nvSpPr>
        <p:spPr/>
        <p:txBody>
          <a:bodyPr/>
          <a:lstStyle/>
          <a:p>
            <a:fld id="{7AF718CE-30B2-4014-B6E6-C3377AE51647}" type="slidenum">
              <a:rPr lang="en-US" smtClean="0"/>
              <a:pPr/>
              <a:t>3</a:t>
            </a:fld>
            <a:endParaRPr lang="en-US" dirty="0"/>
          </a:p>
        </p:txBody>
      </p:sp>
    </p:spTree>
    <p:extLst>
      <p:ext uri="{BB962C8B-B14F-4D97-AF65-F5344CB8AC3E}">
        <p14:creationId xmlns:p14="http://schemas.microsoft.com/office/powerpoint/2010/main" val="38451592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F718CE-30B2-4014-B6E6-C3377AE51647}" type="slidenum">
              <a:rPr lang="en-US" smtClean="0"/>
              <a:pPr/>
              <a:t>21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have a detailed PPT</a:t>
            </a:r>
            <a:r>
              <a:rPr lang="en-US" baseline="0" dirty="0" smtClean="0"/>
              <a:t> on USP 800 which we can send out to the group</a:t>
            </a:r>
            <a:endParaRPr lang="en-US" dirty="0"/>
          </a:p>
        </p:txBody>
      </p:sp>
      <p:sp>
        <p:nvSpPr>
          <p:cNvPr id="4" name="Slide Number Placeholder 3"/>
          <p:cNvSpPr>
            <a:spLocks noGrp="1"/>
          </p:cNvSpPr>
          <p:nvPr>
            <p:ph type="sldNum" sz="quarter" idx="10"/>
          </p:nvPr>
        </p:nvSpPr>
        <p:spPr/>
        <p:txBody>
          <a:bodyPr/>
          <a:lstStyle/>
          <a:p>
            <a:fld id="{7AF718CE-30B2-4014-B6E6-C3377AE51647}" type="slidenum">
              <a:rPr lang="en-US" smtClean="0"/>
              <a:pPr/>
              <a:t>22</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can piggyback on some of initiatives already in place including work by MOSH/ONS and as previously stated use the Quality Oncology Practice Initiative/Certification Program  as a model with identified gaps addressed.</a:t>
            </a:r>
            <a:endParaRPr lang="en-US" dirty="0"/>
          </a:p>
        </p:txBody>
      </p:sp>
      <p:sp>
        <p:nvSpPr>
          <p:cNvPr id="4" name="Slide Number Placeholder 3"/>
          <p:cNvSpPr>
            <a:spLocks noGrp="1"/>
          </p:cNvSpPr>
          <p:nvPr>
            <p:ph type="sldNum" sz="quarter" idx="10"/>
          </p:nvPr>
        </p:nvSpPr>
        <p:spPr/>
        <p:txBody>
          <a:bodyPr/>
          <a:lstStyle/>
          <a:p>
            <a:fld id="{7AF718CE-30B2-4014-B6E6-C3377AE51647}" type="slidenum">
              <a:rPr lang="en-US" smtClean="0"/>
              <a:pPr/>
              <a:t>23</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F718CE-30B2-4014-B6E6-C3377AE51647}" type="slidenum">
              <a:rPr lang="en-US" smtClean="0"/>
              <a:pPr/>
              <a:t>24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F718CE-30B2-4014-B6E6-C3377AE51647}"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According to the CDC,</a:t>
            </a:r>
            <a:r>
              <a:rPr lang="en-US" sz="1200" baseline="0" dirty="0" smtClean="0"/>
              <a:t> more than 1 million cancer patients receive outpatient chemotherapy or radiation therapy each year.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--Access to care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--Healthcare cost savings</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7AF718CE-30B2-4014-B6E6-C3377AE51647}" type="slidenum">
              <a:rPr lang="en-US" smtClean="0"/>
              <a:pPr/>
              <a:t>5</a:t>
            </a:fld>
            <a:endParaRPr lang="en-US" dirty="0"/>
          </a:p>
        </p:txBody>
      </p:sp>
    </p:spTree>
    <p:extLst>
      <p:ext uri="{BB962C8B-B14F-4D97-AF65-F5344CB8AC3E}">
        <p14:creationId xmlns:p14="http://schemas.microsoft.com/office/powerpoint/2010/main" val="3472137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http://www.clinicaloncology.com/download/pg1012_mederrors_conc0610_WM.pdf</a:t>
            </a:r>
          </a:p>
          <a:p>
            <a:r>
              <a:rPr lang="en-US" dirty="0" smtClean="0"/>
              <a:t>Example of errors</a:t>
            </a:r>
            <a:r>
              <a:rPr lang="en-US" baseline="0" dirty="0" smtClean="0"/>
              <a:t> that have occurred and a practical guide to prevention of errors, not specific to outpatient setting</a:t>
            </a:r>
            <a:endParaRPr lang="en-US" dirty="0"/>
          </a:p>
        </p:txBody>
      </p:sp>
      <p:sp>
        <p:nvSpPr>
          <p:cNvPr id="4" name="Slide Number Placeholder 3"/>
          <p:cNvSpPr>
            <a:spLocks noGrp="1"/>
          </p:cNvSpPr>
          <p:nvPr>
            <p:ph type="sldNum" sz="quarter" idx="10"/>
          </p:nvPr>
        </p:nvSpPr>
        <p:spPr/>
        <p:txBody>
          <a:bodyPr/>
          <a:lstStyle/>
          <a:p>
            <a:fld id="{7AF718CE-30B2-4014-B6E6-C3377AE51647}"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Example: Outbreak of Tsukamurella Species Bloodstream Infection among Patients at an Oncology Clinic, West Virginia, 2011–2012</a:t>
            </a:r>
          </a:p>
          <a:p>
            <a:r>
              <a:rPr lang="en-US" sz="1200" dirty="0" smtClean="0"/>
              <a:t>Outcomes (total 15 patients)</a:t>
            </a:r>
          </a:p>
          <a:p>
            <a:r>
              <a:rPr lang="en-US" sz="1200" dirty="0" smtClean="0"/>
              <a:t>Hospitalized for infection 14 (93)</a:t>
            </a:r>
          </a:p>
          <a:p>
            <a:r>
              <a:rPr lang="en-US" sz="1200" dirty="0" smtClean="0"/>
              <a:t>Received antibiotic therapy for infection  13 (93)</a:t>
            </a:r>
          </a:p>
          <a:p>
            <a:r>
              <a:rPr lang="en-US" sz="1200" dirty="0" smtClean="0"/>
              <a:t>Required central line removal 10 (71)</a:t>
            </a:r>
          </a:p>
          <a:p>
            <a:r>
              <a:rPr lang="en-US" sz="1200" dirty="0" smtClean="0"/>
              <a:t>Death within 30 days 1 (7)</a:t>
            </a:r>
            <a:endParaRPr lang="en-US" sz="1200" dirty="0"/>
          </a:p>
        </p:txBody>
      </p:sp>
      <p:sp>
        <p:nvSpPr>
          <p:cNvPr id="4" name="Slide Number Placeholder 3"/>
          <p:cNvSpPr>
            <a:spLocks noGrp="1"/>
          </p:cNvSpPr>
          <p:nvPr>
            <p:ph type="sldNum" sz="quarter" idx="10"/>
          </p:nvPr>
        </p:nvSpPr>
        <p:spPr/>
        <p:txBody>
          <a:bodyPr/>
          <a:lstStyle/>
          <a:p>
            <a:fld id="{7AF718CE-30B2-4014-B6E6-C3377AE51647}" type="slidenum">
              <a:rPr lang="en-US" smtClean="0"/>
              <a:pPr/>
              <a:t>7</a:t>
            </a:fld>
            <a:endParaRPr lang="en-US" dirty="0"/>
          </a:p>
        </p:txBody>
      </p:sp>
    </p:spTree>
    <p:extLst>
      <p:ext uri="{BB962C8B-B14F-4D97-AF65-F5344CB8AC3E}">
        <p14:creationId xmlns:p14="http://schemas.microsoft.com/office/powerpoint/2010/main" val="1378793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NIOSH, page iii:</a:t>
            </a:r>
            <a:r>
              <a:rPr lang="en-US" baseline="0" dirty="0" smtClean="0"/>
              <a:t> http://www.cdc.gov/niosh/docs/2004-165/pdfs/2004-165.pdf. </a:t>
            </a:r>
          </a:p>
          <a:p>
            <a:r>
              <a:rPr lang="en-US" baseline="0" dirty="0" smtClean="0"/>
              <a:t>Contains five case reports that illustrate the range of health effects reported after exposure to antineoplastic drugs.</a:t>
            </a:r>
            <a:endParaRPr lang="en-US" dirty="0"/>
          </a:p>
        </p:txBody>
      </p:sp>
      <p:sp>
        <p:nvSpPr>
          <p:cNvPr id="4" name="Slide Number Placeholder 3"/>
          <p:cNvSpPr>
            <a:spLocks noGrp="1"/>
          </p:cNvSpPr>
          <p:nvPr>
            <p:ph type="sldNum" sz="quarter" idx="10"/>
          </p:nvPr>
        </p:nvSpPr>
        <p:spPr/>
        <p:txBody>
          <a:bodyPr/>
          <a:lstStyle/>
          <a:p>
            <a:fld id="{7AF718CE-30B2-4014-B6E6-C3377AE51647}" type="slidenum">
              <a:rPr lang="en-US" smtClean="0"/>
              <a:pPr/>
              <a:t>8</a:t>
            </a:fld>
            <a:endParaRPr lang="en-US" dirty="0"/>
          </a:p>
        </p:txBody>
      </p:sp>
    </p:spTree>
    <p:extLst>
      <p:ext uri="{BB962C8B-B14F-4D97-AF65-F5344CB8AC3E}">
        <p14:creationId xmlns:p14="http://schemas.microsoft.com/office/powerpoint/2010/main" val="1541594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F718CE-30B2-4014-B6E6-C3377AE51647}"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addition,</a:t>
            </a:r>
            <a:r>
              <a:rPr lang="en-US" baseline="0" dirty="0" smtClean="0"/>
              <a:t> to developing standards, ASCO has also started a Quality Oncology Practice Initiative/Certification Program which addresses patient care outcomes and safety.</a:t>
            </a:r>
          </a:p>
          <a:p>
            <a:r>
              <a:rPr lang="en-US" baseline="0" dirty="0" smtClean="0"/>
              <a:t>The safety standards used in this initiative are 2013 ASCO/ONS standards.  The good news is the specialty itself is moving toward qualifying and certifying outpatient practices, but two major areas missing in these standards.  Most likely, what we need to do in MD is build on the work that ASCO has already started and for the purposes of this report include rheumatology practices.</a:t>
            </a:r>
          </a:p>
          <a:p>
            <a:r>
              <a:rPr lang="en-US" baseline="0" dirty="0" smtClean="0"/>
              <a:t>http://www.asco.org/sites/www.asco.org/files/measuring_implementation_of_chemotherapy_administration_safety_standards_in_the_outpatient_oncology_setting.pdf</a:t>
            </a:r>
          </a:p>
          <a:p>
            <a:r>
              <a:rPr lang="en-US" baseline="0" dirty="0" smtClean="0"/>
              <a:t>http://qopi.asco.org/certification.html</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AF718CE-30B2-4014-B6E6-C3377AE51647}" type="slidenum">
              <a:rPr lang="en-US" smtClean="0"/>
              <a:pPr/>
              <a:t>10</a:t>
            </a:fld>
            <a:endParaRPr lang="en-US" dirty="0"/>
          </a:p>
        </p:txBody>
      </p:sp>
    </p:spTree>
    <p:extLst>
      <p:ext uri="{BB962C8B-B14F-4D97-AF65-F5344CB8AC3E}">
        <p14:creationId xmlns:p14="http://schemas.microsoft.com/office/powerpoint/2010/main" val="2148325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25975651-2580-4D3F-A595-357E00BC1D7C}" type="datetime1">
              <a:rPr lang="en-US" smtClean="0"/>
              <a:pPr/>
              <a:t>7/8/2014</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EE738A48-B3C7-44DC-A3E0-5ACCAE894E0C}" type="slidenum">
              <a:rPr lang="en-US" smtClean="0"/>
              <a:pPr/>
              <a:t>‹#›</a:t>
            </a:fld>
            <a:endParaRPr lang="en-US" dirty="0"/>
          </a:p>
        </p:txBody>
      </p:sp>
    </p:spTree>
    <p:extLst>
      <p:ext uri="{BB962C8B-B14F-4D97-AF65-F5344CB8AC3E}">
        <p14:creationId xmlns:p14="http://schemas.microsoft.com/office/powerpoint/2010/main" val="374023952"/>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D4387B56-163B-4458-99F1-7CE40B82E369}" type="datetime1">
              <a:rPr lang="en-US" smtClean="0"/>
              <a:pPr/>
              <a:t>7/8/2014</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EE738A48-B3C7-44DC-A3E0-5ACCAE894E0C}" type="slidenum">
              <a:rPr lang="en-US" smtClean="0"/>
              <a:pPr/>
              <a:t>‹#›</a:t>
            </a:fld>
            <a:endParaRPr lang="en-US" dirty="0"/>
          </a:p>
        </p:txBody>
      </p:sp>
    </p:spTree>
    <p:extLst>
      <p:ext uri="{BB962C8B-B14F-4D97-AF65-F5344CB8AC3E}">
        <p14:creationId xmlns:p14="http://schemas.microsoft.com/office/powerpoint/2010/main" val="292308773"/>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B6475A6F-B4B1-4701-B656-5BB25F2C2C98}" type="datetime1">
              <a:rPr lang="en-US" smtClean="0"/>
              <a:pPr/>
              <a:t>7/8/2014</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EE738A48-B3C7-44DC-A3E0-5ACCAE894E0C}" type="slidenum">
              <a:rPr lang="en-US" smtClean="0"/>
              <a:pPr/>
              <a:t>‹#›</a:t>
            </a:fld>
            <a:endParaRPr lang="en-US" dirty="0"/>
          </a:p>
        </p:txBody>
      </p:sp>
    </p:spTree>
    <p:extLst>
      <p:ext uri="{BB962C8B-B14F-4D97-AF65-F5344CB8AC3E}">
        <p14:creationId xmlns:p14="http://schemas.microsoft.com/office/powerpoint/2010/main" val="1730444936"/>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25963"/>
          </a:xfrm>
        </p:spPr>
        <p:txBody>
          <a:bodyPr/>
          <a:lstStyle/>
          <a:p>
            <a:pPr lvl="0"/>
            <a:r>
              <a:rPr lang="en-US" noProof="0" dirty="0" smtClean="0"/>
              <a:t>Click icon to add chart</a:t>
            </a:r>
          </a:p>
        </p:txBody>
      </p:sp>
      <p:sp>
        <p:nvSpPr>
          <p:cNvPr id="5" name="Rectangle 4"/>
          <p:cNvSpPr>
            <a:spLocks noGrp="1" noChangeArrowheads="1"/>
          </p:cNvSpPr>
          <p:nvPr>
            <p:ph type="dt" sz="half" idx="10"/>
          </p:nvPr>
        </p:nvSpPr>
        <p:spPr>
          <a:ln/>
        </p:spPr>
        <p:txBody>
          <a:bodyPr/>
          <a:lstStyle>
            <a:lvl1pPr>
              <a:defRPr/>
            </a:lvl1pPr>
          </a:lstStyle>
          <a:p>
            <a:fld id="{904FD219-C808-457F-AE4E-B8F37A9E2FDF}" type="datetime1">
              <a:rPr lang="en-US" smtClean="0"/>
              <a:pPr/>
              <a:t>7/8/2014</a:t>
            </a:fld>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EE738A48-B3C7-44DC-A3E0-5ACCAE894E0C}" type="slidenum">
              <a:rPr lang="en-US" smtClean="0"/>
              <a:pPr/>
              <a:t>‹#›</a:t>
            </a:fld>
            <a:endParaRPr lang="en-US" dirty="0"/>
          </a:p>
        </p:txBody>
      </p:sp>
    </p:spTree>
    <p:extLst>
      <p:ext uri="{BB962C8B-B14F-4D97-AF65-F5344CB8AC3E}">
        <p14:creationId xmlns:p14="http://schemas.microsoft.com/office/powerpoint/2010/main" val="2760716582"/>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FA3E1B14-1CDC-4C40-AAC8-B577D825D498}" type="datetime1">
              <a:rPr lang="en-US" smtClean="0"/>
              <a:pPr/>
              <a:t>7/8/2014</a:t>
            </a:fld>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EE738A48-B3C7-44DC-A3E0-5ACCAE894E0C}" type="slidenum">
              <a:rPr lang="en-US" smtClean="0"/>
              <a:pPr/>
              <a:t>‹#›</a:t>
            </a:fld>
            <a:endParaRPr lang="en-US" dirty="0"/>
          </a:p>
        </p:txBody>
      </p:sp>
      <p:sp>
        <p:nvSpPr>
          <p:cNvPr id="8" name="Rectangle 7"/>
          <p:cNvSpPr/>
          <p:nvPr userDrawn="1"/>
        </p:nvSpPr>
        <p:spPr bwMode="auto">
          <a:xfrm>
            <a:off x="0" y="1402081"/>
            <a:ext cx="9144000" cy="45719"/>
          </a:xfrm>
          <a:prstGeom prst="rect">
            <a:avLst/>
          </a:prstGeom>
          <a:gradFill>
            <a:gsLst>
              <a:gs pos="0">
                <a:srgbClr val="C00000"/>
              </a:gs>
              <a:gs pos="30000">
                <a:srgbClr val="FF0000"/>
              </a:gs>
              <a:gs pos="54000">
                <a:srgbClr val="FFC000"/>
              </a:gs>
              <a:gs pos="84000">
                <a:srgbClr val="FFC000"/>
              </a:gs>
              <a:gs pos="100000">
                <a:srgbClr val="FFFF00"/>
              </a:gs>
            </a:gsLst>
            <a:lin ang="5400000" scaled="0"/>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08073785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994CF590-9595-426C-BEA0-DD0686A2053C}" type="datetime1">
              <a:rPr lang="en-US" smtClean="0"/>
              <a:pPr/>
              <a:t>7/8/2014</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EE738A48-B3C7-44DC-A3E0-5ACCAE894E0C}" type="slidenum">
              <a:rPr lang="en-US" smtClean="0"/>
              <a:pPr/>
              <a:t>‹#›</a:t>
            </a:fld>
            <a:endParaRPr lang="en-US" dirty="0"/>
          </a:p>
        </p:txBody>
      </p:sp>
      <p:sp>
        <p:nvSpPr>
          <p:cNvPr id="8" name="Rectangle 7"/>
          <p:cNvSpPr/>
          <p:nvPr userDrawn="1"/>
        </p:nvSpPr>
        <p:spPr bwMode="auto">
          <a:xfrm>
            <a:off x="0" y="1249681"/>
            <a:ext cx="9144000" cy="45719"/>
          </a:xfrm>
          <a:prstGeom prst="rect">
            <a:avLst/>
          </a:prstGeom>
          <a:gradFill>
            <a:gsLst>
              <a:gs pos="0">
                <a:srgbClr val="C00000"/>
              </a:gs>
              <a:gs pos="30000">
                <a:srgbClr val="FF0000"/>
              </a:gs>
              <a:gs pos="54000">
                <a:srgbClr val="FFC000"/>
              </a:gs>
              <a:gs pos="84000">
                <a:srgbClr val="FFC000"/>
              </a:gs>
              <a:gs pos="100000">
                <a:srgbClr val="FFFF00"/>
              </a:gs>
            </a:gsLst>
            <a:lin ang="5400000" scaled="0"/>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12915222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844BEBD6-AD60-4115-9A4D-50FF1F376216}" type="datetime1">
              <a:rPr lang="en-US" smtClean="0"/>
              <a:pPr/>
              <a:t>7/8/2014</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EE738A48-B3C7-44DC-A3E0-5ACCAE894E0C}" type="slidenum">
              <a:rPr lang="en-US" smtClean="0"/>
              <a:pPr/>
              <a:t>‹#›</a:t>
            </a:fld>
            <a:endParaRPr lang="en-US" dirty="0"/>
          </a:p>
        </p:txBody>
      </p:sp>
    </p:spTree>
    <p:extLst>
      <p:ext uri="{BB962C8B-B14F-4D97-AF65-F5344CB8AC3E}">
        <p14:creationId xmlns:p14="http://schemas.microsoft.com/office/powerpoint/2010/main" val="281594596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40FF3F0A-192F-48C7-8DC1-B5C2EDB6817C}" type="datetime1">
              <a:rPr lang="en-US" smtClean="0"/>
              <a:pPr/>
              <a:t>7/8/2014</a:t>
            </a:fld>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EE738A48-B3C7-44DC-A3E0-5ACCAE894E0C}" type="slidenum">
              <a:rPr lang="en-US" smtClean="0"/>
              <a:pPr/>
              <a:t>‹#›</a:t>
            </a:fld>
            <a:endParaRPr lang="en-US" dirty="0"/>
          </a:p>
        </p:txBody>
      </p:sp>
      <p:sp>
        <p:nvSpPr>
          <p:cNvPr id="8" name="Rectangle 7"/>
          <p:cNvSpPr/>
          <p:nvPr userDrawn="1"/>
        </p:nvSpPr>
        <p:spPr bwMode="auto">
          <a:xfrm>
            <a:off x="0" y="1402081"/>
            <a:ext cx="9144000" cy="45719"/>
          </a:xfrm>
          <a:prstGeom prst="rect">
            <a:avLst/>
          </a:prstGeom>
          <a:gradFill>
            <a:gsLst>
              <a:gs pos="0">
                <a:srgbClr val="C00000"/>
              </a:gs>
              <a:gs pos="30000">
                <a:srgbClr val="FF0000"/>
              </a:gs>
              <a:gs pos="54000">
                <a:srgbClr val="FFC000"/>
              </a:gs>
              <a:gs pos="84000">
                <a:srgbClr val="FFC000"/>
              </a:gs>
              <a:gs pos="100000">
                <a:srgbClr val="FFFF00"/>
              </a:gs>
            </a:gsLst>
            <a:lin ang="5400000" scaled="0"/>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1347050418"/>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E58A3BDA-1BCF-47B9-9E4F-88E3EEABAB8E}" type="datetime1">
              <a:rPr lang="en-US" smtClean="0"/>
              <a:pPr/>
              <a:t>7/8/2014</a:t>
            </a:fld>
            <a:endParaRPr lang="en-US" dirty="0"/>
          </a:p>
        </p:txBody>
      </p:sp>
      <p:sp>
        <p:nvSpPr>
          <p:cNvPr id="8" name="Rectangle 5"/>
          <p:cNvSpPr>
            <a:spLocks noGrp="1" noChangeArrowheads="1"/>
          </p:cNvSpPr>
          <p:nvPr>
            <p:ph type="ftr" sz="quarter" idx="11"/>
          </p:nvPr>
        </p:nvSpPr>
        <p:spPr>
          <a:ln/>
        </p:spPr>
        <p:txBody>
          <a:bodyPr/>
          <a:lstStyle>
            <a:lvl1pPr>
              <a:defRPr/>
            </a:lvl1pPr>
          </a:lstStyle>
          <a:p>
            <a:endParaRPr lang="en-US" dirty="0"/>
          </a:p>
        </p:txBody>
      </p:sp>
      <p:sp>
        <p:nvSpPr>
          <p:cNvPr id="9" name="Rectangle 6"/>
          <p:cNvSpPr>
            <a:spLocks noGrp="1" noChangeArrowheads="1"/>
          </p:cNvSpPr>
          <p:nvPr>
            <p:ph type="sldNum" sz="quarter" idx="12"/>
          </p:nvPr>
        </p:nvSpPr>
        <p:spPr>
          <a:ln/>
        </p:spPr>
        <p:txBody>
          <a:bodyPr/>
          <a:lstStyle>
            <a:lvl1pPr>
              <a:defRPr/>
            </a:lvl1pPr>
          </a:lstStyle>
          <a:p>
            <a:fld id="{EE738A48-B3C7-44DC-A3E0-5ACCAE894E0C}" type="slidenum">
              <a:rPr lang="en-US" smtClean="0"/>
              <a:pPr/>
              <a:t>‹#›</a:t>
            </a:fld>
            <a:endParaRPr lang="en-US" dirty="0"/>
          </a:p>
        </p:txBody>
      </p:sp>
    </p:spTree>
    <p:extLst>
      <p:ext uri="{BB962C8B-B14F-4D97-AF65-F5344CB8AC3E}">
        <p14:creationId xmlns:p14="http://schemas.microsoft.com/office/powerpoint/2010/main" val="66537618"/>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56579075-F37D-4BBE-823A-0DFF81306E57}" type="datetime1">
              <a:rPr lang="en-US" smtClean="0"/>
              <a:pPr/>
              <a:t>7/8/2014</a:t>
            </a:fld>
            <a:endParaRPr lang="en-US" dirty="0"/>
          </a:p>
        </p:txBody>
      </p:sp>
      <p:sp>
        <p:nvSpPr>
          <p:cNvPr id="4" name="Rectangle 5"/>
          <p:cNvSpPr>
            <a:spLocks noGrp="1" noChangeArrowheads="1"/>
          </p:cNvSpPr>
          <p:nvPr>
            <p:ph type="ftr" sz="quarter" idx="11"/>
          </p:nvPr>
        </p:nvSpPr>
        <p:spPr>
          <a:ln/>
        </p:spPr>
        <p:txBody>
          <a:bodyPr/>
          <a:lstStyle>
            <a:lvl1pPr>
              <a:defRPr/>
            </a:lvl1pPr>
          </a:lstStyle>
          <a:p>
            <a:endParaRPr lang="en-US" dirty="0"/>
          </a:p>
        </p:txBody>
      </p:sp>
      <p:sp>
        <p:nvSpPr>
          <p:cNvPr id="5" name="Rectangle 6"/>
          <p:cNvSpPr>
            <a:spLocks noGrp="1" noChangeArrowheads="1"/>
          </p:cNvSpPr>
          <p:nvPr>
            <p:ph type="sldNum" sz="quarter" idx="12"/>
          </p:nvPr>
        </p:nvSpPr>
        <p:spPr>
          <a:ln/>
        </p:spPr>
        <p:txBody>
          <a:bodyPr/>
          <a:lstStyle>
            <a:lvl1pPr>
              <a:defRPr/>
            </a:lvl1pPr>
          </a:lstStyle>
          <a:p>
            <a:fld id="{EE738A48-B3C7-44DC-A3E0-5ACCAE894E0C}" type="slidenum">
              <a:rPr lang="en-US" smtClean="0"/>
              <a:pPr/>
              <a:t>‹#›</a:t>
            </a:fld>
            <a:endParaRPr lang="en-US" dirty="0"/>
          </a:p>
        </p:txBody>
      </p:sp>
      <p:sp>
        <p:nvSpPr>
          <p:cNvPr id="6" name="Rectangle 5"/>
          <p:cNvSpPr/>
          <p:nvPr userDrawn="1"/>
        </p:nvSpPr>
        <p:spPr bwMode="auto">
          <a:xfrm>
            <a:off x="0" y="1402081"/>
            <a:ext cx="9144000" cy="45719"/>
          </a:xfrm>
          <a:prstGeom prst="rect">
            <a:avLst/>
          </a:prstGeom>
          <a:gradFill>
            <a:gsLst>
              <a:gs pos="0">
                <a:srgbClr val="C00000"/>
              </a:gs>
              <a:gs pos="30000">
                <a:srgbClr val="FF0000"/>
              </a:gs>
              <a:gs pos="54000">
                <a:srgbClr val="FFC000"/>
              </a:gs>
              <a:gs pos="84000">
                <a:srgbClr val="FFC000"/>
              </a:gs>
              <a:gs pos="100000">
                <a:srgbClr val="FFFF00"/>
              </a:gs>
            </a:gsLst>
            <a:lin ang="5400000" scaled="0"/>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12959162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54A42AE8-8EE9-49F2-86BE-226B1C835B4F}" type="datetime1">
              <a:rPr lang="en-US" smtClean="0"/>
              <a:pPr/>
              <a:t>7/8/2014</a:t>
            </a:fld>
            <a:endParaRPr lang="en-US" dirty="0"/>
          </a:p>
        </p:txBody>
      </p:sp>
      <p:sp>
        <p:nvSpPr>
          <p:cNvPr id="3" name="Rectangle 5"/>
          <p:cNvSpPr>
            <a:spLocks noGrp="1" noChangeArrowheads="1"/>
          </p:cNvSpPr>
          <p:nvPr>
            <p:ph type="ftr" sz="quarter" idx="11"/>
          </p:nvPr>
        </p:nvSpPr>
        <p:spPr>
          <a:ln/>
        </p:spPr>
        <p:txBody>
          <a:bodyPr/>
          <a:lstStyle>
            <a:lvl1pPr>
              <a:defRPr/>
            </a:lvl1pPr>
          </a:lstStyle>
          <a:p>
            <a:endParaRPr lang="en-US" dirty="0"/>
          </a:p>
        </p:txBody>
      </p:sp>
      <p:sp>
        <p:nvSpPr>
          <p:cNvPr id="4" name="Rectangle 6"/>
          <p:cNvSpPr>
            <a:spLocks noGrp="1" noChangeArrowheads="1"/>
          </p:cNvSpPr>
          <p:nvPr>
            <p:ph type="sldNum" sz="quarter" idx="12"/>
          </p:nvPr>
        </p:nvSpPr>
        <p:spPr>
          <a:ln/>
        </p:spPr>
        <p:txBody>
          <a:bodyPr/>
          <a:lstStyle>
            <a:lvl1pPr>
              <a:defRPr/>
            </a:lvl1pPr>
          </a:lstStyle>
          <a:p>
            <a:fld id="{EE738A48-B3C7-44DC-A3E0-5ACCAE894E0C}" type="slidenum">
              <a:rPr lang="en-US" smtClean="0"/>
              <a:pPr/>
              <a:t>‹#›</a:t>
            </a:fld>
            <a:endParaRPr lang="en-US" dirty="0"/>
          </a:p>
        </p:txBody>
      </p:sp>
    </p:spTree>
    <p:extLst>
      <p:ext uri="{BB962C8B-B14F-4D97-AF65-F5344CB8AC3E}">
        <p14:creationId xmlns:p14="http://schemas.microsoft.com/office/powerpoint/2010/main" val="1786732970"/>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706751A4-CB4E-4BBF-9142-621494A04CB0}" type="datetime1">
              <a:rPr lang="en-US" smtClean="0"/>
              <a:pPr/>
              <a:t>7/8/2014</a:t>
            </a:fld>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EE738A48-B3C7-44DC-A3E0-5ACCAE894E0C}" type="slidenum">
              <a:rPr lang="en-US" smtClean="0"/>
              <a:pPr/>
              <a:t>‹#›</a:t>
            </a:fld>
            <a:endParaRPr lang="en-US" dirty="0"/>
          </a:p>
        </p:txBody>
      </p:sp>
    </p:spTree>
    <p:extLst>
      <p:ext uri="{BB962C8B-B14F-4D97-AF65-F5344CB8AC3E}">
        <p14:creationId xmlns:p14="http://schemas.microsoft.com/office/powerpoint/2010/main" val="61239592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1AC6435B-0E70-4663-BEFF-4946E50E7C04}" type="datetime1">
              <a:rPr lang="en-US" smtClean="0"/>
              <a:pPr/>
              <a:t>7/8/2014</a:t>
            </a:fld>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EE738A48-B3C7-44DC-A3E0-5ACCAE894E0C}" type="slidenum">
              <a:rPr lang="en-US" smtClean="0"/>
              <a:pPr/>
              <a:t>‹#›</a:t>
            </a:fld>
            <a:endParaRPr lang="en-US" dirty="0"/>
          </a:p>
        </p:txBody>
      </p:sp>
    </p:spTree>
    <p:extLst>
      <p:ext uri="{BB962C8B-B14F-4D97-AF65-F5344CB8AC3E}">
        <p14:creationId xmlns:p14="http://schemas.microsoft.com/office/powerpoint/2010/main" val="62422548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a:latin typeface="Arial" charset="0"/>
                <a:cs typeface="+mn-cs"/>
              </a:defRPr>
            </a:lvl1pPr>
          </a:lstStyle>
          <a:p>
            <a:fld id="{7CE58254-37D2-4D0C-A7B9-D3C12E6622F0}" type="datetime1">
              <a:rPr lang="en-US" smtClean="0"/>
              <a:pPr/>
              <a:t>7/8/2014</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Arial" charset="0"/>
                <a:cs typeface="+mn-cs"/>
              </a:defRPr>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Arial" charset="0"/>
                <a:cs typeface="+mn-cs"/>
              </a:defRPr>
            </a:lvl1pPr>
          </a:lstStyle>
          <a:p>
            <a:fld id="{EE738A48-B3C7-44DC-A3E0-5ACCAE894E0C}" type="slidenum">
              <a:rPr lang="en-US" smtClean="0"/>
              <a:pPr/>
              <a:t>‹#›</a:t>
            </a:fld>
            <a:endParaRPr lang="en-US" dirty="0"/>
          </a:p>
        </p:txBody>
      </p:sp>
      <p:grpSp>
        <p:nvGrpSpPr>
          <p:cNvPr id="1031" name="Group 7"/>
          <p:cNvGrpSpPr>
            <a:grpSpLocks/>
          </p:cNvGrpSpPr>
          <p:nvPr/>
        </p:nvGrpSpPr>
        <p:grpSpPr bwMode="auto">
          <a:xfrm>
            <a:off x="0" y="5638800"/>
            <a:ext cx="9144000" cy="1219200"/>
            <a:chOff x="0" y="0"/>
            <a:chExt cx="5760" cy="768"/>
          </a:xfrm>
        </p:grpSpPr>
        <p:pic>
          <p:nvPicPr>
            <p:cNvPr id="1032" name="Picture 8"/>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4080" y="0"/>
              <a:ext cx="1680"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080" y="564"/>
              <a:ext cx="1680"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0"/>
            <p:cNvPicPr>
              <a:picLocks noChangeAspect="1" noChangeArrowheads="1"/>
            </p:cNvPicPr>
            <p:nvPr/>
          </p:nvPicPr>
          <p:blipFill>
            <a:blip r:embed="rId15" cstate="print">
              <a:extLst>
                <a:ext uri="{28A0092B-C50C-407E-A947-70E740481C1C}">
                  <a14:useLocalDpi xmlns:a14="http://schemas.microsoft.com/office/drawing/2010/main" val="0"/>
                </a:ext>
              </a:extLst>
            </a:blip>
            <a:srcRect r="98285"/>
            <a:stretch>
              <a:fillRect/>
            </a:stretch>
          </p:blipFill>
          <p:spPr bwMode="auto">
            <a:xfrm>
              <a:off x="0" y="0"/>
              <a:ext cx="4080"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11"/>
            <p:cNvPicPr>
              <a:picLocks noChangeAspect="1" noChangeArrowheads="1"/>
            </p:cNvPicPr>
            <p:nvPr/>
          </p:nvPicPr>
          <p:blipFill>
            <a:blip r:embed="rId16" cstate="print">
              <a:extLst>
                <a:ext uri="{28A0092B-C50C-407E-A947-70E740481C1C}">
                  <a14:useLocalDpi xmlns:a14="http://schemas.microsoft.com/office/drawing/2010/main" val="0"/>
                </a:ext>
              </a:extLst>
            </a:blip>
            <a:srcRect l="92575"/>
            <a:stretch>
              <a:fillRect/>
            </a:stretch>
          </p:blipFill>
          <p:spPr bwMode="auto">
            <a:xfrm>
              <a:off x="0" y="564"/>
              <a:ext cx="4080"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fade/>
  </p:transition>
  <p:hf sldNum="0"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ons.org/products/safe-handling-hazardous-drugs-second-edition"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Safety Standards Workgroup:</a:t>
            </a:r>
            <a:br>
              <a:rPr lang="en-US" b="1" dirty="0" smtClean="0"/>
            </a:br>
            <a:r>
              <a:rPr lang="en-US" b="1" dirty="0" smtClean="0"/>
              <a:t>Meeting One</a:t>
            </a:r>
            <a:endParaRPr lang="en-US" b="1" dirty="0"/>
          </a:p>
        </p:txBody>
      </p:sp>
      <p:sp>
        <p:nvSpPr>
          <p:cNvPr id="3" name="Subtitle 2"/>
          <p:cNvSpPr>
            <a:spLocks noGrp="1"/>
          </p:cNvSpPr>
          <p:nvPr>
            <p:ph type="subTitle" idx="1"/>
          </p:nvPr>
        </p:nvSpPr>
        <p:spPr/>
        <p:txBody>
          <a:bodyPr/>
          <a:lstStyle/>
          <a:p>
            <a:r>
              <a:rPr lang="en-US" dirty="0" smtClean="0"/>
              <a:t>Mona K. Gahunia, DO</a:t>
            </a:r>
          </a:p>
          <a:p>
            <a:r>
              <a:rPr lang="en-US" dirty="0" smtClean="0"/>
              <a:t>DHMH Chief Medical Officer</a:t>
            </a:r>
          </a:p>
          <a:p>
            <a:endParaRPr lang="en-US" sz="1200" dirty="0" smtClean="0"/>
          </a:p>
          <a:p>
            <a:r>
              <a:rPr lang="en-US" sz="2400" i="1" dirty="0" smtClean="0"/>
              <a:t>July 9, 2014</a:t>
            </a:r>
            <a:endParaRPr lang="en-US" sz="2400" i="1" dirty="0"/>
          </a:p>
        </p:txBody>
      </p:sp>
    </p:spTree>
    <p:extLst>
      <p:ext uri="{BB962C8B-B14F-4D97-AF65-F5344CB8AC3E}">
        <p14:creationId xmlns:p14="http://schemas.microsoft.com/office/powerpoint/2010/main" val="302602954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smtClean="0"/>
              <a:t>Developed, revised, and published standards for the safe use of chemotherapy in inpatient and outpatient settings.</a:t>
            </a:r>
          </a:p>
          <a:p>
            <a:endParaRPr lang="en-US" sz="2800" dirty="0" smtClean="0"/>
          </a:p>
          <a:p>
            <a:r>
              <a:rPr lang="en-US" sz="2800" dirty="0" smtClean="0"/>
              <a:t>Scope of standards limited to accurate dosing/potency of drugs.</a:t>
            </a:r>
          </a:p>
          <a:p>
            <a:endParaRPr lang="en-US" sz="2800" dirty="0" smtClean="0"/>
          </a:p>
          <a:p>
            <a:r>
              <a:rPr lang="en-US" sz="2800" dirty="0" smtClean="0"/>
              <a:t>Not designed to address hazardous nature of the drugs or infection control issues.</a:t>
            </a:r>
            <a:endParaRPr lang="en-US" sz="2800" dirty="0"/>
          </a:p>
        </p:txBody>
      </p:sp>
      <p:sp>
        <p:nvSpPr>
          <p:cNvPr id="4" name="Title 1"/>
          <p:cNvSpPr>
            <a:spLocks noGrp="1"/>
          </p:cNvSpPr>
          <p:nvPr>
            <p:ph type="title"/>
          </p:nvPr>
        </p:nvSpPr>
        <p:spPr>
          <a:xfrm>
            <a:off x="457200" y="274638"/>
            <a:ext cx="8458200" cy="1143000"/>
          </a:xfrm>
        </p:spPr>
        <p:txBody>
          <a:bodyPr/>
          <a:lstStyle/>
          <a:p>
            <a:r>
              <a:rPr lang="en-US" dirty="0" smtClean="0"/>
              <a:t>2013 ASCO/ONS Safety Standards</a:t>
            </a:r>
            <a:endParaRPr lang="en-US" dirty="0"/>
          </a:p>
        </p:txBody>
      </p:sp>
    </p:spTree>
    <p:extLst>
      <p:ext uri="{BB962C8B-B14F-4D97-AF65-F5344CB8AC3E}">
        <p14:creationId xmlns:p14="http://schemas.microsoft.com/office/powerpoint/2010/main" val="3510131872"/>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lstStyle/>
          <a:p>
            <a:r>
              <a:rPr lang="en-US" dirty="0" smtClean="0"/>
              <a:t>2013 ASCO/ONS Safety Standards</a:t>
            </a:r>
            <a:endParaRPr lang="en-US" dirty="0"/>
          </a:p>
        </p:txBody>
      </p:sp>
      <p:sp>
        <p:nvSpPr>
          <p:cNvPr id="3" name="Content Placeholder 2"/>
          <p:cNvSpPr>
            <a:spLocks noGrp="1"/>
          </p:cNvSpPr>
          <p:nvPr>
            <p:ph idx="1"/>
          </p:nvPr>
        </p:nvSpPr>
        <p:spPr/>
        <p:txBody>
          <a:bodyPr/>
          <a:lstStyle/>
          <a:p>
            <a:r>
              <a:rPr lang="en-US" sz="2800" dirty="0" smtClean="0"/>
              <a:t>Methodology</a:t>
            </a:r>
          </a:p>
          <a:p>
            <a:pPr lvl="1"/>
            <a:r>
              <a:rPr lang="en-US" sz="2400" dirty="0"/>
              <a:t>In 2008-2009, </a:t>
            </a:r>
            <a:r>
              <a:rPr lang="en-US" sz="2400" dirty="0" smtClean="0"/>
              <a:t>ASCO and ONS </a:t>
            </a:r>
            <a:r>
              <a:rPr lang="en-US" sz="2400" dirty="0"/>
              <a:t>initiated a consensus-based process to develop standards for safe administration of chemotherapy to adult patients in the outpatient setting.</a:t>
            </a:r>
          </a:p>
          <a:p>
            <a:pPr lvl="1"/>
            <a:r>
              <a:rPr lang="en-US" sz="2400" dirty="0" smtClean="0"/>
              <a:t>In </a:t>
            </a:r>
            <a:r>
              <a:rPr lang="en-US" sz="2400" dirty="0"/>
              <a:t>January 2011, another </a:t>
            </a:r>
            <a:r>
              <a:rPr lang="en-US" sz="2400" dirty="0" smtClean="0"/>
              <a:t>workshop </a:t>
            </a:r>
            <a:r>
              <a:rPr lang="en-US" sz="2400" dirty="0"/>
              <a:t>convened to review </a:t>
            </a:r>
            <a:r>
              <a:rPr lang="en-US" sz="2400" dirty="0" smtClean="0"/>
              <a:t>public feedback and it was </a:t>
            </a:r>
            <a:r>
              <a:rPr lang="en-US" sz="2400" dirty="0"/>
              <a:t>determined that the same standards for chemotherapy administration safety should apply in all settings</a:t>
            </a:r>
            <a:r>
              <a:rPr lang="en-US" sz="2400" dirty="0" smtClean="0"/>
              <a:t>.</a:t>
            </a:r>
            <a:endParaRPr lang="en-US" sz="2400" dirty="0"/>
          </a:p>
          <a:p>
            <a:pPr lvl="1"/>
            <a:r>
              <a:rPr lang="en-US" sz="2400" dirty="0"/>
              <a:t>A panel of experts was convened in December, 2011 to examine standards specific to </a:t>
            </a:r>
            <a:r>
              <a:rPr lang="en-US" sz="2400" dirty="0" smtClean="0"/>
              <a:t>oral chemotherapy. </a:t>
            </a:r>
            <a:endParaRPr lang="en-US" sz="2400" dirty="0"/>
          </a:p>
        </p:txBody>
      </p:sp>
    </p:spTree>
    <p:extLst>
      <p:ext uri="{BB962C8B-B14F-4D97-AF65-F5344CB8AC3E}">
        <p14:creationId xmlns:p14="http://schemas.microsoft.com/office/powerpoint/2010/main" val="4147001728"/>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lstStyle/>
          <a:p>
            <a:r>
              <a:rPr lang="en-US" dirty="0" smtClean="0"/>
              <a:t>2013 ASCO/ONS Safety Standards</a:t>
            </a:r>
            <a:endParaRPr lang="en-US" dirty="0"/>
          </a:p>
        </p:txBody>
      </p:sp>
      <p:sp>
        <p:nvSpPr>
          <p:cNvPr id="3" name="Content Placeholder 2"/>
          <p:cNvSpPr>
            <a:spLocks noGrp="1"/>
          </p:cNvSpPr>
          <p:nvPr>
            <p:ph idx="1"/>
          </p:nvPr>
        </p:nvSpPr>
        <p:spPr>
          <a:xfrm>
            <a:off x="457199" y="1600201"/>
            <a:ext cx="8153401" cy="838200"/>
          </a:xfrm>
        </p:spPr>
        <p:txBody>
          <a:bodyPr/>
          <a:lstStyle/>
          <a:p>
            <a:r>
              <a:rPr lang="en-US" sz="2400" dirty="0" smtClean="0"/>
              <a:t>Thirty-six standards encompassing seven domains, which include the following</a:t>
            </a:r>
            <a:r>
              <a:rPr lang="en-US" sz="2000" dirty="0" smtClean="0"/>
              <a:t>:</a:t>
            </a:r>
            <a:endParaRPr lang="en-US" sz="2000" dirty="0"/>
          </a:p>
        </p:txBody>
      </p:sp>
      <p:pic>
        <p:nvPicPr>
          <p:cNvPr id="1032"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50331" y="2514600"/>
            <a:ext cx="3843338" cy="33476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717170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CDC BICAPP</a:t>
            </a:r>
            <a:endParaRPr lang="en-US" dirty="0"/>
          </a:p>
        </p:txBody>
      </p:sp>
      <p:sp>
        <p:nvSpPr>
          <p:cNvPr id="3" name="Content Placeholder 2"/>
          <p:cNvSpPr>
            <a:spLocks noGrp="1"/>
          </p:cNvSpPr>
          <p:nvPr>
            <p:ph idx="1"/>
          </p:nvPr>
        </p:nvSpPr>
        <p:spPr>
          <a:xfrm>
            <a:off x="76200" y="1524000"/>
            <a:ext cx="7086600" cy="4525963"/>
          </a:xfrm>
        </p:spPr>
        <p:txBody>
          <a:bodyPr/>
          <a:lstStyle/>
          <a:p>
            <a:r>
              <a:rPr lang="en-US" sz="2400" dirty="0" smtClean="0"/>
              <a:t>CDC’s </a:t>
            </a:r>
            <a:r>
              <a:rPr lang="en-US" sz="2400" i="1" dirty="0" smtClean="0"/>
              <a:t>Basic </a:t>
            </a:r>
            <a:r>
              <a:rPr lang="en-US" sz="2400" i="1" dirty="0"/>
              <a:t>Infection Control </a:t>
            </a:r>
            <a:r>
              <a:rPr lang="en-US" sz="2400" i="1" dirty="0" smtClean="0"/>
              <a:t>And </a:t>
            </a:r>
            <a:r>
              <a:rPr lang="en-US" sz="2400" i="1" dirty="0"/>
              <a:t>Prevention Plan </a:t>
            </a:r>
            <a:r>
              <a:rPr lang="en-US" sz="2400" i="1" dirty="0" smtClean="0"/>
              <a:t>for Outpatient Oncology Settings</a:t>
            </a:r>
          </a:p>
          <a:p>
            <a:r>
              <a:rPr lang="en-US" sz="2400" dirty="0" smtClean="0"/>
              <a:t>Developed for outpatient oncology facilities to service as a model for a basic infection control and prevention plan.</a:t>
            </a:r>
          </a:p>
        </p:txBody>
      </p:sp>
      <p:pic>
        <p:nvPicPr>
          <p:cNvPr id="3074" name="Picture 2" descr="outpatient clini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50396" y="1295400"/>
            <a:ext cx="1993604" cy="137160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bwMode="auto">
          <a:xfrm>
            <a:off x="228600" y="3810000"/>
            <a:ext cx="8229600" cy="216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r>
              <a:rPr lang="en-US" sz="2400" kern="0" dirty="0" smtClean="0"/>
              <a:t>Not designed to address:</a:t>
            </a:r>
          </a:p>
          <a:p>
            <a:pPr>
              <a:buNone/>
            </a:pPr>
            <a:r>
              <a:rPr lang="en-US" sz="1600" dirty="0" smtClean="0"/>
              <a:t>-Infection prevention issues that are unique to blood and marrow transplant centers </a:t>
            </a:r>
          </a:p>
          <a:p>
            <a:pPr>
              <a:buNone/>
            </a:pPr>
            <a:r>
              <a:rPr lang="en-US" sz="1600" dirty="0" smtClean="0"/>
              <a:t>-Occupational health requirements</a:t>
            </a:r>
          </a:p>
          <a:p>
            <a:pPr>
              <a:buNone/>
            </a:pPr>
            <a:r>
              <a:rPr lang="en-US" sz="1600" dirty="0" smtClean="0"/>
              <a:t>-Appropriate preparation and handling (e.g., reconstituting, mixing, diluting, ---compounding) of sterile medications, including antineoplastic agents</a:t>
            </a:r>
          </a:p>
          <a:p>
            <a:pPr>
              <a:buNone/>
            </a:pPr>
            <a:r>
              <a:rPr lang="en-US" sz="1600" dirty="0" smtClean="0"/>
              <a:t>-Clinical recommendations and guidance on appropriate antimicrobial prescribing practices and the assessment of neutropenia risk in patients undergoing chemotherapy</a:t>
            </a:r>
          </a:p>
          <a:p>
            <a:endParaRPr lang="en-US" sz="2400" kern="0" dirty="0" smtClean="0"/>
          </a:p>
        </p:txBody>
      </p:sp>
    </p:spTree>
    <p:extLst>
      <p:ext uri="{BB962C8B-B14F-4D97-AF65-F5344CB8AC3E}">
        <p14:creationId xmlns:p14="http://schemas.microsoft.com/office/powerpoint/2010/main" val="1806312601"/>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CDC BICAPP</a:t>
            </a:r>
            <a:endParaRPr lang="en-US" dirty="0"/>
          </a:p>
        </p:txBody>
      </p:sp>
      <p:sp>
        <p:nvSpPr>
          <p:cNvPr id="3" name="Content Placeholder 2"/>
          <p:cNvSpPr>
            <a:spLocks noGrp="1"/>
          </p:cNvSpPr>
          <p:nvPr>
            <p:ph idx="1"/>
          </p:nvPr>
        </p:nvSpPr>
        <p:spPr>
          <a:xfrm>
            <a:off x="457200" y="1524000"/>
            <a:ext cx="8229600" cy="4906963"/>
          </a:xfrm>
        </p:spPr>
        <p:txBody>
          <a:bodyPr/>
          <a:lstStyle/>
          <a:p>
            <a:r>
              <a:rPr lang="en-US" sz="2800" dirty="0" smtClean="0"/>
              <a:t>BICAPP elements include:</a:t>
            </a:r>
          </a:p>
          <a:p>
            <a:pPr lvl="1"/>
            <a:r>
              <a:rPr lang="en-US" sz="2400" dirty="0" smtClean="0"/>
              <a:t>Standard and Transmission-Based Precautions</a:t>
            </a:r>
          </a:p>
          <a:p>
            <a:pPr lvl="1"/>
            <a:endParaRPr lang="en-US" sz="2400" dirty="0" smtClean="0"/>
          </a:p>
          <a:p>
            <a:pPr lvl="1"/>
            <a:r>
              <a:rPr lang="en-US" sz="2400" dirty="0" smtClean="0"/>
              <a:t>Education, Training, and Competency Evaluations</a:t>
            </a:r>
          </a:p>
          <a:p>
            <a:pPr lvl="1"/>
            <a:endParaRPr lang="en-US" sz="2400" dirty="0" smtClean="0"/>
          </a:p>
          <a:p>
            <a:pPr lvl="1"/>
            <a:r>
              <a:rPr lang="en-US" sz="2400" dirty="0" smtClean="0"/>
              <a:t>Health Care Associated Infection Surveillance and Disease Reporting</a:t>
            </a:r>
          </a:p>
          <a:p>
            <a:pPr lvl="1"/>
            <a:endParaRPr lang="en-US" sz="2400" dirty="0" smtClean="0"/>
          </a:p>
          <a:p>
            <a:pPr lvl="1"/>
            <a:r>
              <a:rPr lang="en-US" sz="2400" dirty="0" smtClean="0"/>
              <a:t>Central Venous Catheters</a:t>
            </a:r>
          </a:p>
        </p:txBody>
      </p:sp>
    </p:spTree>
    <p:extLst>
      <p:ext uri="{BB962C8B-B14F-4D97-AF65-F5344CB8AC3E}">
        <p14:creationId xmlns:p14="http://schemas.microsoft.com/office/powerpoint/2010/main" val="3357866377"/>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CDC BICAPP</a:t>
            </a:r>
            <a:endParaRPr lang="en-US" dirty="0"/>
          </a:p>
        </p:txBody>
      </p:sp>
      <p:sp>
        <p:nvSpPr>
          <p:cNvPr id="3" name="Content Placeholder 2"/>
          <p:cNvSpPr>
            <a:spLocks noGrp="1"/>
          </p:cNvSpPr>
          <p:nvPr>
            <p:ph idx="1"/>
          </p:nvPr>
        </p:nvSpPr>
        <p:spPr>
          <a:xfrm>
            <a:off x="457200" y="1493837"/>
            <a:ext cx="8229600" cy="4830763"/>
          </a:xfrm>
        </p:spPr>
        <p:txBody>
          <a:bodyPr/>
          <a:lstStyle/>
          <a:p>
            <a:r>
              <a:rPr lang="en-US" sz="2800" dirty="0" smtClean="0"/>
              <a:t>All outpatient oncology (and rheumatology) practices should have a infection control and prevention plan in place which includes all of these essential elements</a:t>
            </a:r>
          </a:p>
          <a:p>
            <a:pPr marL="0" indent="0">
              <a:buNone/>
            </a:pPr>
            <a:endParaRPr lang="en-US" sz="2800" dirty="0"/>
          </a:p>
          <a:p>
            <a:r>
              <a:rPr lang="en-US" sz="2800" dirty="0" smtClean="0"/>
              <a:t>All outpatient oncology offices should have at least one staff person with responsibility over infection control policies and procedures; with some training in basic infection control</a:t>
            </a:r>
            <a:endParaRPr lang="en-US" sz="2800" dirty="0"/>
          </a:p>
          <a:p>
            <a:endParaRPr lang="en-US" dirty="0" smtClean="0"/>
          </a:p>
          <a:p>
            <a:endParaRPr lang="en-US" dirty="0" smtClean="0"/>
          </a:p>
          <a:p>
            <a:endParaRPr lang="en-US" dirty="0"/>
          </a:p>
          <a:p>
            <a:endParaRPr lang="en-US" dirty="0" smtClean="0"/>
          </a:p>
          <a:p>
            <a:endParaRPr lang="en-US" dirty="0" smtClean="0"/>
          </a:p>
          <a:p>
            <a:endParaRPr lang="en-US" dirty="0"/>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46238"/>
          </a:xfrm>
        </p:spPr>
        <p:txBody>
          <a:bodyPr/>
          <a:lstStyle/>
          <a:p>
            <a:r>
              <a:rPr lang="en-US" dirty="0" smtClean="0"/>
              <a:t>Handling Hazardous Drugs</a:t>
            </a:r>
            <a:endParaRPr lang="en-US" dirty="0"/>
          </a:p>
        </p:txBody>
      </p:sp>
      <p:sp>
        <p:nvSpPr>
          <p:cNvPr id="3" name="Content Placeholder 2"/>
          <p:cNvSpPr>
            <a:spLocks noGrp="1"/>
          </p:cNvSpPr>
          <p:nvPr>
            <p:ph idx="1"/>
          </p:nvPr>
        </p:nvSpPr>
        <p:spPr>
          <a:xfrm>
            <a:off x="457200" y="1493837"/>
            <a:ext cx="8229600" cy="4983163"/>
          </a:xfrm>
        </p:spPr>
        <p:txBody>
          <a:bodyPr/>
          <a:lstStyle/>
          <a:p>
            <a:r>
              <a:rPr lang="en-US" sz="2400" dirty="0" smtClean="0"/>
              <a:t>Multiple applicable guidelines; minimum requirements detailed in NIOSH Alert</a:t>
            </a:r>
          </a:p>
          <a:p>
            <a:endParaRPr lang="en-US" sz="2400" dirty="0" smtClean="0"/>
          </a:p>
          <a:p>
            <a:r>
              <a:rPr lang="en-US" sz="2400" dirty="0" smtClean="0"/>
              <a:t>ASHP follows same basic tenets of NIOSH</a:t>
            </a:r>
          </a:p>
          <a:p>
            <a:endParaRPr lang="en-US" sz="2400" dirty="0" smtClean="0"/>
          </a:p>
          <a:p>
            <a:r>
              <a:rPr lang="en-US" sz="2400" dirty="0" smtClean="0">
                <a:hlinkClick r:id="rId3"/>
              </a:rPr>
              <a:t>https://www.ons.org/products/safe-handling-hazardous-drugs-second-edition</a:t>
            </a:r>
            <a:endParaRPr lang="en-US" sz="2400" dirty="0" smtClean="0"/>
          </a:p>
          <a:p>
            <a:endParaRPr lang="en-US" sz="2400" dirty="0" smtClean="0"/>
          </a:p>
          <a:p>
            <a:r>
              <a:rPr lang="en-US" sz="2400" dirty="0" smtClean="0"/>
              <a:t>USP 797 and now 800 more detailed on technical engineering requirements (compounding)</a:t>
            </a:r>
          </a:p>
          <a:p>
            <a:pPr>
              <a:buNone/>
            </a:pPr>
            <a:endParaRPr lang="en-US" dirty="0"/>
          </a:p>
        </p:txBody>
      </p:sp>
    </p:spTree>
    <p:extLst>
      <p:ext uri="{BB962C8B-B14F-4D97-AF65-F5344CB8AC3E}">
        <p14:creationId xmlns:p14="http://schemas.microsoft.com/office/powerpoint/2010/main" val="2363859371"/>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NIOSH Alert</a:t>
            </a:r>
            <a:endParaRPr lang="en-US" dirty="0"/>
          </a:p>
        </p:txBody>
      </p:sp>
      <p:sp>
        <p:nvSpPr>
          <p:cNvPr id="3" name="Content Placeholder 2"/>
          <p:cNvSpPr>
            <a:spLocks noGrp="1"/>
          </p:cNvSpPr>
          <p:nvPr>
            <p:ph idx="1"/>
          </p:nvPr>
        </p:nvSpPr>
        <p:spPr/>
        <p:txBody>
          <a:bodyPr/>
          <a:lstStyle/>
          <a:p>
            <a:r>
              <a:rPr lang="en-US" dirty="0" smtClean="0"/>
              <a:t>General recommendations include:</a:t>
            </a:r>
          </a:p>
          <a:p>
            <a:pPr lvl="1"/>
            <a:r>
              <a:rPr lang="en-US" dirty="0" smtClean="0"/>
              <a:t>Assess the hazards in the workplace.</a:t>
            </a:r>
          </a:p>
          <a:p>
            <a:pPr lvl="1"/>
            <a:endParaRPr lang="en-US" dirty="0" smtClean="0"/>
          </a:p>
          <a:p>
            <a:pPr lvl="1"/>
            <a:r>
              <a:rPr lang="en-US" dirty="0" smtClean="0"/>
              <a:t>Handle drugs safely.</a:t>
            </a:r>
          </a:p>
          <a:p>
            <a:pPr lvl="1">
              <a:buNone/>
            </a:pPr>
            <a:endParaRPr lang="en-US" dirty="0" smtClean="0"/>
          </a:p>
          <a:p>
            <a:pPr lvl="1"/>
            <a:r>
              <a:rPr lang="en-US" dirty="0" smtClean="0"/>
              <a:t>Use and maintain equipment properly</a:t>
            </a:r>
            <a:endParaRPr lang="en-US" dirty="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NIOSH Alert</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smtClean="0"/>
              <a:t>Detailed </a:t>
            </a:r>
            <a:r>
              <a:rPr lang="en-US" dirty="0" smtClean="0"/>
              <a:t>Recommendations</a:t>
            </a:r>
          </a:p>
          <a:p>
            <a:pPr lvl="1"/>
            <a:r>
              <a:rPr lang="en-US" dirty="0" smtClean="0"/>
              <a:t>Receiving </a:t>
            </a:r>
            <a:r>
              <a:rPr lang="en-US" dirty="0"/>
              <a:t>and Storage </a:t>
            </a:r>
            <a:endParaRPr lang="en-US" dirty="0" smtClean="0"/>
          </a:p>
          <a:p>
            <a:pPr lvl="1"/>
            <a:r>
              <a:rPr lang="en-US" dirty="0" smtClean="0"/>
              <a:t>Drug </a:t>
            </a:r>
            <a:r>
              <a:rPr lang="en-US" dirty="0"/>
              <a:t>Preparation and </a:t>
            </a:r>
            <a:r>
              <a:rPr lang="en-US" dirty="0" smtClean="0"/>
              <a:t>Administration</a:t>
            </a:r>
          </a:p>
          <a:p>
            <a:pPr lvl="1"/>
            <a:r>
              <a:rPr lang="en-US" dirty="0" smtClean="0"/>
              <a:t>Ventilated </a:t>
            </a:r>
            <a:r>
              <a:rPr lang="en-US" dirty="0"/>
              <a:t>Cabinets (including selection, air ﬂow and exhaust and </a:t>
            </a:r>
            <a:r>
              <a:rPr lang="en-US" dirty="0" smtClean="0"/>
              <a:t>maintenance)</a:t>
            </a:r>
          </a:p>
          <a:p>
            <a:pPr lvl="1"/>
            <a:r>
              <a:rPr lang="en-US" dirty="0" smtClean="0"/>
              <a:t>Routine </a:t>
            </a:r>
            <a:r>
              <a:rPr lang="en-US" dirty="0"/>
              <a:t>Cleaning, Decontaminating, Housekeeping, and Waste </a:t>
            </a:r>
            <a:r>
              <a:rPr lang="en-US" dirty="0" smtClean="0"/>
              <a:t>Disposal</a:t>
            </a:r>
          </a:p>
          <a:p>
            <a:pPr lvl="1"/>
            <a:r>
              <a:rPr lang="en-US" dirty="0" smtClean="0"/>
              <a:t>Spill Control</a:t>
            </a:r>
          </a:p>
          <a:p>
            <a:pPr lvl="1"/>
            <a:r>
              <a:rPr lang="en-US" dirty="0" smtClean="0"/>
              <a:t>Medical </a:t>
            </a:r>
            <a:r>
              <a:rPr lang="en-US" dirty="0"/>
              <a:t>Surveillance</a:t>
            </a: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USP 797 </a:t>
            </a:r>
            <a:endParaRPr lang="en-US" dirty="0"/>
          </a:p>
        </p:txBody>
      </p:sp>
      <p:sp>
        <p:nvSpPr>
          <p:cNvPr id="3" name="Content Placeholder 2"/>
          <p:cNvSpPr>
            <a:spLocks noGrp="1"/>
          </p:cNvSpPr>
          <p:nvPr>
            <p:ph idx="1"/>
          </p:nvPr>
        </p:nvSpPr>
        <p:spPr/>
        <p:txBody>
          <a:bodyPr/>
          <a:lstStyle/>
          <a:p>
            <a:r>
              <a:rPr lang="en-US" dirty="0" smtClean="0"/>
              <a:t>Details the procedure and requirements for compounding sterile preparations and sets standards applicable to all settings in which sterile preparations are compounded</a:t>
            </a:r>
          </a:p>
          <a:p>
            <a:endParaRPr lang="en-US" dirty="0" smtClean="0"/>
          </a:p>
          <a:p>
            <a:r>
              <a:rPr lang="en-US" dirty="0" smtClean="0"/>
              <a:t>Not specific to hazardous drugs</a:t>
            </a:r>
            <a:endParaRPr lang="en-US" dirty="0"/>
          </a:p>
        </p:txBody>
      </p:sp>
    </p:spTree>
    <p:extLst>
      <p:ext uri="{BB962C8B-B14F-4D97-AF65-F5344CB8AC3E}">
        <p14:creationId xmlns:p14="http://schemas.microsoft.com/office/powerpoint/2010/main" val="259765768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Overview</a:t>
            </a:r>
            <a:endParaRPr lang="en-US" dirty="0"/>
          </a:p>
        </p:txBody>
      </p:sp>
      <p:sp>
        <p:nvSpPr>
          <p:cNvPr id="3" name="Content Placeholder 2"/>
          <p:cNvSpPr>
            <a:spLocks noGrp="1"/>
          </p:cNvSpPr>
          <p:nvPr>
            <p:ph idx="1"/>
          </p:nvPr>
        </p:nvSpPr>
        <p:spPr/>
        <p:txBody>
          <a:bodyPr/>
          <a:lstStyle/>
          <a:p>
            <a:r>
              <a:rPr lang="en-US" dirty="0" smtClean="0"/>
              <a:t>Introductions</a:t>
            </a:r>
          </a:p>
          <a:p>
            <a:r>
              <a:rPr lang="en-US" dirty="0" smtClean="0"/>
              <a:t>Workgroup Goals and Objectives</a:t>
            </a:r>
          </a:p>
          <a:p>
            <a:r>
              <a:rPr lang="en-US" dirty="0" smtClean="0"/>
              <a:t>Framing the Issue</a:t>
            </a:r>
          </a:p>
          <a:p>
            <a:r>
              <a:rPr lang="en-US" dirty="0" smtClean="0"/>
              <a:t>Review of Safety Standards</a:t>
            </a:r>
          </a:p>
          <a:p>
            <a:r>
              <a:rPr lang="en-US" dirty="0" smtClean="0"/>
              <a:t>Next Steps/Open Discussion</a:t>
            </a:r>
            <a:endParaRPr lang="en-US" dirty="0"/>
          </a:p>
        </p:txBody>
      </p:sp>
    </p:spTree>
    <p:extLst>
      <p:ext uri="{BB962C8B-B14F-4D97-AF65-F5344CB8AC3E}">
        <p14:creationId xmlns:p14="http://schemas.microsoft.com/office/powerpoint/2010/main" val="199048479"/>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USP 800</a:t>
            </a:r>
            <a:endParaRPr lang="en-US" dirty="0"/>
          </a:p>
        </p:txBody>
      </p:sp>
      <p:sp>
        <p:nvSpPr>
          <p:cNvPr id="3" name="Content Placeholder 2"/>
          <p:cNvSpPr>
            <a:spLocks noGrp="1"/>
          </p:cNvSpPr>
          <p:nvPr>
            <p:ph idx="1"/>
          </p:nvPr>
        </p:nvSpPr>
        <p:spPr>
          <a:xfrm>
            <a:off x="457200" y="1447800"/>
            <a:ext cx="8229600" cy="4678363"/>
          </a:xfrm>
        </p:spPr>
        <p:txBody>
          <a:bodyPr/>
          <a:lstStyle/>
          <a:p>
            <a:r>
              <a:rPr lang="en-US" sz="2800" dirty="0" smtClean="0"/>
              <a:t>Newly proposed chapter to guide handling of hazardous drugs in all healthcare settings</a:t>
            </a:r>
          </a:p>
          <a:p>
            <a:endParaRPr lang="en-US" sz="2800" dirty="0" smtClean="0"/>
          </a:p>
          <a:p>
            <a:r>
              <a:rPr lang="en-US" sz="2800" dirty="0" smtClean="0"/>
              <a:t>Details the procedure and requirements for receipt, storage, mixing, preparing, compounding, dispensing, and administration of hazardous drugs</a:t>
            </a:r>
          </a:p>
          <a:p>
            <a:endParaRPr lang="en-US" sz="2800" dirty="0" smtClean="0"/>
          </a:p>
          <a:p>
            <a:r>
              <a:rPr lang="en-US" sz="2800" dirty="0" smtClean="0"/>
              <a:t> A few key differences with 797 which they state will be reconciled (re: engineering controls)</a:t>
            </a:r>
          </a:p>
        </p:txBody>
      </p:sp>
    </p:spTree>
    <p:extLst>
      <p:ext uri="{BB962C8B-B14F-4D97-AF65-F5344CB8AC3E}">
        <p14:creationId xmlns:p14="http://schemas.microsoft.com/office/powerpoint/2010/main" val="2890278516"/>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USP 800</a:t>
            </a:r>
            <a:endParaRPr lang="en-US" dirty="0"/>
          </a:p>
        </p:txBody>
      </p:sp>
      <p:sp>
        <p:nvSpPr>
          <p:cNvPr id="3" name="Content Placeholder 2"/>
          <p:cNvSpPr>
            <a:spLocks noGrp="1"/>
          </p:cNvSpPr>
          <p:nvPr>
            <p:ph idx="1"/>
          </p:nvPr>
        </p:nvSpPr>
        <p:spPr>
          <a:xfrm>
            <a:off x="457200" y="1371600"/>
            <a:ext cx="8229600" cy="4754563"/>
          </a:xfrm>
        </p:spPr>
        <p:txBody>
          <a:bodyPr/>
          <a:lstStyle/>
          <a:p>
            <a:r>
              <a:rPr lang="en-US" sz="2800" dirty="0"/>
              <a:t>Engineering controls</a:t>
            </a:r>
          </a:p>
          <a:p>
            <a:r>
              <a:rPr lang="en-US" sz="2800" dirty="0"/>
              <a:t>Competent personnel</a:t>
            </a:r>
          </a:p>
          <a:p>
            <a:r>
              <a:rPr lang="en-US" sz="2800" dirty="0"/>
              <a:t>Robust work practices</a:t>
            </a:r>
          </a:p>
          <a:p>
            <a:r>
              <a:rPr lang="en-US" sz="2800" dirty="0"/>
              <a:t>Availability of appropriate PPE</a:t>
            </a:r>
          </a:p>
          <a:p>
            <a:r>
              <a:rPr lang="en-US" sz="2800" dirty="0"/>
              <a:t>Policies for use of PPE and employee compliance</a:t>
            </a:r>
          </a:p>
          <a:p>
            <a:r>
              <a:rPr lang="en-US" sz="2800" dirty="0"/>
              <a:t>Medical Surveillance</a:t>
            </a:r>
          </a:p>
          <a:p>
            <a:r>
              <a:rPr lang="en-US" sz="2800" dirty="0"/>
              <a:t>Policies for HD waste segregation and disposal</a:t>
            </a:r>
            <a:endParaRPr lang="en-US" sz="2800" dirty="0"/>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USP 800</a:t>
            </a:r>
            <a:endParaRPr lang="en-US" dirty="0"/>
          </a:p>
        </p:txBody>
      </p:sp>
      <p:sp>
        <p:nvSpPr>
          <p:cNvPr id="3" name="Content Placeholder 2"/>
          <p:cNvSpPr>
            <a:spLocks noGrp="1"/>
          </p:cNvSpPr>
          <p:nvPr>
            <p:ph idx="1"/>
          </p:nvPr>
        </p:nvSpPr>
        <p:spPr/>
        <p:txBody>
          <a:bodyPr/>
          <a:lstStyle/>
          <a:p>
            <a:r>
              <a:rPr lang="en-US" sz="2800" dirty="0"/>
              <a:t>General Chapter &lt;800&gt; is posted online at https://www.usp.org/usp-nf/notices/compounding-notice </a:t>
            </a:r>
            <a:r>
              <a:rPr lang="en-US" sz="2800" dirty="0" smtClean="0"/>
              <a:t>Submit </a:t>
            </a:r>
            <a:r>
              <a:rPr lang="en-US" sz="2800" dirty="0"/>
              <a:t>comments with corresponding </a:t>
            </a:r>
            <a:r>
              <a:rPr lang="en-US" sz="2800" b="1" dirty="0" smtClean="0"/>
              <a:t>line numbers </a:t>
            </a:r>
          </a:p>
          <a:p>
            <a:endParaRPr lang="en-US" sz="2800" dirty="0" smtClean="0"/>
          </a:p>
          <a:p>
            <a:r>
              <a:rPr lang="en-US" sz="2800" dirty="0" smtClean="0"/>
              <a:t>Email </a:t>
            </a:r>
            <a:r>
              <a:rPr lang="en-US" sz="2800" dirty="0" smtClean="0"/>
              <a:t>comments to </a:t>
            </a:r>
            <a:r>
              <a:rPr lang="en-US" sz="2800" b="1" dirty="0" smtClean="0"/>
              <a:t>CompoundingSL@usp.org </a:t>
            </a:r>
          </a:p>
          <a:p>
            <a:endParaRPr lang="en-US" sz="2800" dirty="0" smtClean="0"/>
          </a:p>
          <a:p>
            <a:r>
              <a:rPr lang="en-US" sz="2800" dirty="0" smtClean="0"/>
              <a:t>Comments </a:t>
            </a:r>
            <a:r>
              <a:rPr lang="en-US" sz="2800" dirty="0" smtClean="0"/>
              <a:t>due </a:t>
            </a:r>
            <a:r>
              <a:rPr lang="en-US" sz="2800" b="1" dirty="0" smtClean="0"/>
              <a:t>July 31st, 2014 </a:t>
            </a:r>
          </a:p>
          <a:p>
            <a:endParaRPr lang="en-US" dirty="0" smtClean="0"/>
          </a:p>
          <a:p>
            <a:endParaRPr lang="en-US" dirty="0"/>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Remarks</a:t>
            </a:r>
            <a:endParaRPr lang="en-US" dirty="0"/>
          </a:p>
        </p:txBody>
      </p:sp>
      <p:sp>
        <p:nvSpPr>
          <p:cNvPr id="3" name="Content Placeholder 2"/>
          <p:cNvSpPr>
            <a:spLocks noGrp="1"/>
          </p:cNvSpPr>
          <p:nvPr>
            <p:ph idx="1"/>
          </p:nvPr>
        </p:nvSpPr>
        <p:spPr/>
        <p:txBody>
          <a:bodyPr/>
          <a:lstStyle/>
          <a:p>
            <a:r>
              <a:rPr lang="en-US" dirty="0" smtClean="0"/>
              <a:t>MOSH has been working with ONS on hazardous drug regulations</a:t>
            </a:r>
          </a:p>
          <a:p>
            <a:endParaRPr lang="en-US" dirty="0" smtClean="0"/>
          </a:p>
          <a:p>
            <a:r>
              <a:rPr lang="en-US" dirty="0" smtClean="0"/>
              <a:t>CDC/NIOSH representatives may be able to join a meeting to answer questions/clarify standards</a:t>
            </a:r>
          </a:p>
          <a:p>
            <a:endParaRPr lang="en-US" dirty="0" smtClean="0"/>
          </a:p>
          <a:p>
            <a:pPr>
              <a:buNone/>
            </a:pPr>
            <a:endParaRPr lang="en-US" dirty="0" smtClean="0"/>
          </a:p>
          <a:p>
            <a:endParaRPr lang="en-US" dirty="0"/>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457200" y="1219200"/>
            <a:ext cx="8229600" cy="4906963"/>
          </a:xfrm>
        </p:spPr>
        <p:txBody>
          <a:bodyPr/>
          <a:lstStyle/>
          <a:p>
            <a:r>
              <a:rPr lang="en-US" sz="2800" dirty="0"/>
              <a:t>Open discussion with initial thoughts and perspectives</a:t>
            </a:r>
          </a:p>
          <a:p>
            <a:r>
              <a:rPr lang="en-US" sz="2800" dirty="0"/>
              <a:t>Before next meeting, please review these standards (ASCO-ONS, CDC, NIOSH)</a:t>
            </a:r>
          </a:p>
          <a:p>
            <a:r>
              <a:rPr lang="en-US" sz="2800" dirty="0"/>
              <a:t>Next </a:t>
            </a:r>
            <a:r>
              <a:rPr lang="en-US" sz="2800" dirty="0" smtClean="0"/>
              <a:t>meeting:</a:t>
            </a:r>
          </a:p>
          <a:p>
            <a:pPr lvl="1"/>
            <a:r>
              <a:rPr lang="en-US" sz="2400" dirty="0"/>
              <a:t>Providers present on barriers to implementing standards</a:t>
            </a:r>
          </a:p>
          <a:p>
            <a:pPr lvl="1"/>
            <a:r>
              <a:rPr lang="en-US" sz="2400" dirty="0"/>
              <a:t>Board of Pharmacy/ASHP/Physicians present on what other states are doing</a:t>
            </a:r>
          </a:p>
          <a:p>
            <a:endParaRPr lang="en-US" dirty="0" smtClean="0"/>
          </a:p>
          <a:p>
            <a:endParaRPr lang="en-US"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Workgroup Mission</a:t>
            </a:r>
            <a:endParaRPr lang="en-US" dirty="0"/>
          </a:p>
        </p:txBody>
      </p:sp>
      <p:sp>
        <p:nvSpPr>
          <p:cNvPr id="3" name="Content Placeholder 2"/>
          <p:cNvSpPr>
            <a:spLocks noGrp="1"/>
          </p:cNvSpPr>
          <p:nvPr>
            <p:ph idx="1"/>
          </p:nvPr>
        </p:nvSpPr>
        <p:spPr/>
        <p:txBody>
          <a:bodyPr/>
          <a:lstStyle/>
          <a:p>
            <a:r>
              <a:rPr lang="en-US" sz="2800" dirty="0" smtClean="0"/>
              <a:t>Study </a:t>
            </a:r>
            <a:r>
              <a:rPr lang="en-US" sz="2800" dirty="0"/>
              <a:t>appropriate national safety standards for handling, preparing and administrating of chemotherapy, biologic therapy, supportive care medication, rheumatology therapy, or any other therapy in the treatment of cancer, a rheumatology condition, or a blood condition</a:t>
            </a:r>
            <a:r>
              <a:rPr lang="en-US" sz="2800" dirty="0" smtClean="0"/>
              <a:t>.</a:t>
            </a:r>
          </a:p>
          <a:p>
            <a:endParaRPr lang="en-US" sz="2800" dirty="0"/>
          </a:p>
          <a:p>
            <a:r>
              <a:rPr lang="en-US" sz="2800" dirty="0" smtClean="0"/>
              <a:t>Develop </a:t>
            </a:r>
            <a:r>
              <a:rPr lang="en-US" sz="2800" dirty="0"/>
              <a:t>a consensus recommendation for the Secretary on appropriate safety standards</a:t>
            </a:r>
            <a:r>
              <a:rPr lang="en-US" sz="2800" dirty="0" smtClean="0"/>
              <a:t>.</a:t>
            </a:r>
            <a:endParaRPr lang="en-US" sz="2800" dirty="0"/>
          </a:p>
        </p:txBody>
      </p:sp>
    </p:spTree>
    <p:extLst>
      <p:ext uri="{BB962C8B-B14F-4D97-AF65-F5344CB8AC3E}">
        <p14:creationId xmlns:p14="http://schemas.microsoft.com/office/powerpoint/2010/main" val="259212868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Plan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21585752"/>
              </p:ext>
            </p:extLst>
          </p:nvPr>
        </p:nvGraphicFramePr>
        <p:xfrm>
          <a:off x="457200" y="1600200"/>
          <a:ext cx="8229600" cy="4221480"/>
        </p:xfrm>
        <a:graphic>
          <a:graphicData uri="http://schemas.openxmlformats.org/drawingml/2006/table">
            <a:tbl>
              <a:tblPr firstRow="1" bandRow="1">
                <a:tableStyleId>{93296810-A885-4BE3-A3E7-6D5BEEA58F35}</a:tableStyleId>
              </a:tblPr>
              <a:tblGrid>
                <a:gridCol w="2743200"/>
                <a:gridCol w="5486400"/>
              </a:tblGrid>
              <a:tr h="370840">
                <a:tc>
                  <a:txBody>
                    <a:bodyPr/>
                    <a:lstStyle/>
                    <a:p>
                      <a:pPr algn="ctr"/>
                      <a:r>
                        <a:rPr lang="en-US" dirty="0" smtClean="0"/>
                        <a:t>Date</a:t>
                      </a:r>
                      <a:endParaRPr lang="en-US" dirty="0"/>
                    </a:p>
                  </a:txBody>
                  <a:tcPr anchor="ctr"/>
                </a:tc>
                <a:tc>
                  <a:txBody>
                    <a:bodyPr/>
                    <a:lstStyle/>
                    <a:p>
                      <a:pPr algn="ctr"/>
                      <a:r>
                        <a:rPr lang="en-US" dirty="0" smtClean="0"/>
                        <a:t>Activity</a:t>
                      </a:r>
                      <a:endParaRPr lang="en-US" dirty="0"/>
                    </a:p>
                  </a:txBody>
                  <a:tcPr anchor="ctr"/>
                </a:tc>
              </a:tr>
              <a:tr h="370840">
                <a:tc>
                  <a:txBody>
                    <a:bodyPr/>
                    <a:lstStyle/>
                    <a:p>
                      <a:pPr algn="ctr"/>
                      <a:r>
                        <a:rPr lang="en-US" dirty="0" smtClean="0"/>
                        <a:t>July 9, 2014</a:t>
                      </a:r>
                      <a:endParaRPr lang="en-US" dirty="0"/>
                    </a:p>
                  </a:txBody>
                  <a:tcPr anchor="ctr"/>
                </a:tc>
                <a:tc>
                  <a:txBody>
                    <a:bodyPr/>
                    <a:lstStyle/>
                    <a:p>
                      <a:pPr marL="285750" indent="-285750">
                        <a:buFont typeface="Arial" panose="020B0604020202020204" pitchFamily="34" charset="0"/>
                        <a:buChar char="•"/>
                      </a:pPr>
                      <a:r>
                        <a:rPr lang="en-US" dirty="0" smtClean="0"/>
                        <a:t>Frame the issue</a:t>
                      </a:r>
                    </a:p>
                    <a:p>
                      <a:pPr marL="285750" indent="-285750">
                        <a:buFont typeface="Arial" panose="020B0604020202020204" pitchFamily="34" charset="0"/>
                        <a:buChar char="•"/>
                      </a:pPr>
                      <a:r>
                        <a:rPr lang="en-US" dirty="0" smtClean="0"/>
                        <a:t>Review safety standards</a:t>
                      </a:r>
                      <a:endParaRPr lang="en-US" dirty="0"/>
                    </a:p>
                  </a:txBody>
                  <a:tcPr/>
                </a:tc>
              </a:tr>
              <a:tr h="370840">
                <a:tc>
                  <a:txBody>
                    <a:bodyPr/>
                    <a:lstStyle/>
                    <a:p>
                      <a:pPr algn="ctr"/>
                      <a:r>
                        <a:rPr lang="en-US" dirty="0" smtClean="0"/>
                        <a:t>August 6, 2014</a:t>
                      </a:r>
                      <a:endParaRPr lang="en-US" dirty="0"/>
                    </a:p>
                  </a:txBody>
                  <a:tcPr anchor="ctr"/>
                </a:tc>
                <a:tc>
                  <a:txBody>
                    <a:bodyPr/>
                    <a:lstStyle/>
                    <a:p>
                      <a:pPr marL="285750" indent="-285750">
                        <a:buFont typeface="Arial" panose="020B0604020202020204" pitchFamily="34" charset="0"/>
                        <a:buChar char="•"/>
                      </a:pPr>
                      <a:r>
                        <a:rPr lang="en-US" dirty="0" smtClean="0"/>
                        <a:t>Providers present on barriers to implementing standards</a:t>
                      </a:r>
                    </a:p>
                    <a:p>
                      <a:pPr marL="285750" indent="-285750">
                        <a:buFont typeface="Arial" panose="020B0604020202020204" pitchFamily="34" charset="0"/>
                        <a:buChar char="•"/>
                      </a:pPr>
                      <a:r>
                        <a:rPr lang="en-US" dirty="0" smtClean="0"/>
                        <a:t>Board of Pharmacy/Physicians</a:t>
                      </a:r>
                      <a:r>
                        <a:rPr lang="en-US" baseline="0" dirty="0" smtClean="0"/>
                        <a:t> present on what other states are doing</a:t>
                      </a:r>
                      <a:endParaRPr lang="en-US" dirty="0"/>
                    </a:p>
                  </a:txBody>
                  <a:tcPr/>
                </a:tc>
              </a:tr>
              <a:tr h="370840">
                <a:tc>
                  <a:txBody>
                    <a:bodyPr/>
                    <a:lstStyle/>
                    <a:p>
                      <a:pPr algn="ctr"/>
                      <a:r>
                        <a:rPr lang="en-US" dirty="0" smtClean="0"/>
                        <a:t>September 10, 2014</a:t>
                      </a:r>
                      <a:endParaRPr lang="en-US" dirty="0"/>
                    </a:p>
                  </a:txBody>
                  <a:tcPr anchor="ctr"/>
                </a:tc>
                <a:tc>
                  <a:txBody>
                    <a:bodyPr/>
                    <a:lstStyle/>
                    <a:p>
                      <a:pPr marL="0" indent="0">
                        <a:buFont typeface="Arial" panose="020B0604020202020204" pitchFamily="34" charset="0"/>
                        <a:buNone/>
                      </a:pPr>
                      <a:r>
                        <a:rPr lang="en-US" dirty="0" smtClean="0"/>
                        <a:t>Present</a:t>
                      </a:r>
                      <a:r>
                        <a:rPr lang="en-US" baseline="0" dirty="0" smtClean="0"/>
                        <a:t> solutions to barriers</a:t>
                      </a:r>
                      <a:endParaRPr lang="en-US" dirty="0"/>
                    </a:p>
                  </a:txBody>
                  <a:tcPr/>
                </a:tc>
              </a:tr>
              <a:tr h="370840">
                <a:tc>
                  <a:txBody>
                    <a:bodyPr/>
                    <a:lstStyle/>
                    <a:p>
                      <a:pPr algn="ctr"/>
                      <a:r>
                        <a:rPr lang="en-US" dirty="0" smtClean="0"/>
                        <a:t>October 8, 2014</a:t>
                      </a:r>
                      <a:endParaRPr lang="en-US" dirty="0"/>
                    </a:p>
                  </a:txBody>
                  <a:tcPr anchor="ctr"/>
                </a:tc>
                <a:tc>
                  <a:txBody>
                    <a:bodyPr/>
                    <a:lstStyle/>
                    <a:p>
                      <a:pPr marL="0" indent="0">
                        <a:buFont typeface="Arial" panose="020B0604020202020204" pitchFamily="34" charset="0"/>
                        <a:buNone/>
                      </a:pPr>
                      <a:r>
                        <a:rPr lang="en-US" dirty="0" smtClean="0"/>
                        <a:t>Achieve consensus on infection control and potency/accurate</a:t>
                      </a:r>
                      <a:r>
                        <a:rPr lang="en-US" baseline="0" dirty="0" smtClean="0"/>
                        <a:t> dosing</a:t>
                      </a:r>
                      <a:r>
                        <a:rPr lang="en-US" dirty="0" smtClean="0"/>
                        <a:t> recommendations</a:t>
                      </a:r>
                      <a:endParaRPr lang="en-US" dirty="0"/>
                    </a:p>
                  </a:txBody>
                  <a:tcPr/>
                </a:tc>
              </a:tr>
              <a:tr h="370840">
                <a:tc>
                  <a:txBody>
                    <a:bodyPr/>
                    <a:lstStyle/>
                    <a:p>
                      <a:pPr algn="ctr"/>
                      <a:r>
                        <a:rPr lang="en-US" dirty="0" smtClean="0"/>
                        <a:t>October 22,</a:t>
                      </a:r>
                      <a:r>
                        <a:rPr lang="en-US" baseline="0" dirty="0" smtClean="0"/>
                        <a:t> 2014</a:t>
                      </a:r>
                      <a:endParaRPr lang="en-US" dirty="0"/>
                    </a:p>
                  </a:txBody>
                  <a:tcPr anchor="ctr"/>
                </a:tc>
                <a:tc>
                  <a:txBody>
                    <a:bodyPr/>
                    <a:lstStyle/>
                    <a:p>
                      <a:pPr marL="0" indent="0">
                        <a:buFont typeface="Arial" panose="020B0604020202020204" pitchFamily="34" charset="0"/>
                        <a:buNone/>
                      </a:pPr>
                      <a:r>
                        <a:rPr lang="en-US" dirty="0" smtClean="0"/>
                        <a:t>Achieve consensus on hazardous standard recommendation</a:t>
                      </a:r>
                      <a:endParaRPr lang="en-US" dirty="0"/>
                    </a:p>
                  </a:txBody>
                  <a:tcPr/>
                </a:tc>
              </a:tr>
              <a:tr h="370840">
                <a:tc>
                  <a:txBody>
                    <a:bodyPr/>
                    <a:lstStyle/>
                    <a:p>
                      <a:pPr algn="ctr"/>
                      <a:r>
                        <a:rPr lang="en-US" dirty="0" smtClean="0"/>
                        <a:t>November 15, 2014</a:t>
                      </a:r>
                      <a:endParaRPr lang="en-US" dirty="0"/>
                    </a:p>
                  </a:txBody>
                  <a:tcPr anchor="ctr"/>
                </a:tc>
                <a:tc>
                  <a:txBody>
                    <a:bodyPr/>
                    <a:lstStyle/>
                    <a:p>
                      <a:r>
                        <a:rPr lang="en-US" dirty="0" smtClean="0"/>
                        <a:t>Submit recommendations to Secretary Sharfstein</a:t>
                      </a:r>
                      <a:endParaRPr lang="en-US" dirty="0"/>
                    </a:p>
                  </a:txBody>
                  <a:tcPr/>
                </a:tc>
              </a:tr>
            </a:tbl>
          </a:graphicData>
        </a:graphic>
      </p:graphicFrame>
    </p:spTree>
    <p:extLst>
      <p:ext uri="{BB962C8B-B14F-4D97-AF65-F5344CB8AC3E}">
        <p14:creationId xmlns:p14="http://schemas.microsoft.com/office/powerpoint/2010/main" val="428849383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Framing the Issue</a:t>
            </a:r>
            <a:endParaRPr lang="en-US" dirty="0"/>
          </a:p>
        </p:txBody>
      </p:sp>
      <p:sp>
        <p:nvSpPr>
          <p:cNvPr id="3" name="Content Placeholder 2"/>
          <p:cNvSpPr>
            <a:spLocks noGrp="1"/>
          </p:cNvSpPr>
          <p:nvPr>
            <p:ph idx="1"/>
          </p:nvPr>
        </p:nvSpPr>
        <p:spPr>
          <a:xfrm>
            <a:off x="457200" y="1219200"/>
            <a:ext cx="8229600" cy="5257800"/>
          </a:xfrm>
        </p:spPr>
        <p:txBody>
          <a:bodyPr/>
          <a:lstStyle/>
          <a:p>
            <a:r>
              <a:rPr lang="en-US" sz="2800" dirty="0"/>
              <a:t>There has been a shift from inpatient to outpatient oncology services over the past </a:t>
            </a:r>
            <a:r>
              <a:rPr lang="en-US" sz="2800" dirty="0" smtClean="0"/>
              <a:t>decade; as well as increasing number of outpatient rheumatology infusion centers. </a:t>
            </a:r>
            <a:endParaRPr lang="en-US" sz="2800" dirty="0"/>
          </a:p>
          <a:p>
            <a:r>
              <a:rPr lang="en-US" sz="2800" dirty="0" smtClean="0"/>
              <a:t>Safe drug, storage, prep and administration standards </a:t>
            </a:r>
            <a:r>
              <a:rPr lang="en-US" sz="2800" dirty="0"/>
              <a:t>needed due </a:t>
            </a:r>
            <a:r>
              <a:rPr lang="en-US" sz="2800" dirty="0" smtClean="0"/>
              <a:t>to </a:t>
            </a:r>
            <a:r>
              <a:rPr lang="en-US" sz="2800" dirty="0" smtClean="0"/>
              <a:t>the:</a:t>
            </a:r>
          </a:p>
          <a:p>
            <a:pPr lvl="1"/>
            <a:r>
              <a:rPr lang="en-US" sz="2400" dirty="0" smtClean="0"/>
              <a:t>Narrow </a:t>
            </a:r>
            <a:r>
              <a:rPr lang="en-US" sz="2400" dirty="0"/>
              <a:t>therapeutic index of drugs; </a:t>
            </a:r>
            <a:r>
              <a:rPr lang="en-US" sz="2400" dirty="0" smtClean="0"/>
              <a:t>accurate dosing </a:t>
            </a:r>
            <a:r>
              <a:rPr lang="en-US" sz="2400" dirty="0"/>
              <a:t>is </a:t>
            </a:r>
            <a:r>
              <a:rPr lang="en-US" sz="2400" dirty="0"/>
              <a:t>critical</a:t>
            </a:r>
          </a:p>
          <a:p>
            <a:pPr lvl="1"/>
            <a:r>
              <a:rPr lang="en-US" sz="2400" dirty="0"/>
              <a:t>Immunocompromised </a:t>
            </a:r>
            <a:r>
              <a:rPr lang="en-US" sz="2400" dirty="0"/>
              <a:t>state of patients with higher risk of infection; need for infection control standards</a:t>
            </a:r>
          </a:p>
          <a:p>
            <a:pPr lvl="1">
              <a:buFontTx/>
              <a:buChar char="-"/>
            </a:pPr>
            <a:r>
              <a:rPr lang="en-US" sz="2400" dirty="0"/>
              <a:t>Hazardous nature of the drugs; need to address occupational safety risks</a:t>
            </a:r>
          </a:p>
          <a:p>
            <a:endParaRPr lang="en-US" sz="2400" dirty="0"/>
          </a:p>
        </p:txBody>
      </p:sp>
    </p:spTree>
    <p:extLst>
      <p:ext uri="{BB962C8B-B14F-4D97-AF65-F5344CB8AC3E}">
        <p14:creationId xmlns:p14="http://schemas.microsoft.com/office/powerpoint/2010/main" val="390300320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Framing the Issue: Potency</a:t>
            </a:r>
            <a:endParaRPr lang="en-US" dirty="0"/>
          </a:p>
        </p:txBody>
      </p:sp>
      <p:sp>
        <p:nvSpPr>
          <p:cNvPr id="3" name="Content Placeholder 2"/>
          <p:cNvSpPr>
            <a:spLocks noGrp="1"/>
          </p:cNvSpPr>
          <p:nvPr>
            <p:ph idx="1"/>
          </p:nvPr>
        </p:nvSpPr>
        <p:spPr/>
        <p:txBody>
          <a:bodyPr/>
          <a:lstStyle/>
          <a:p>
            <a:r>
              <a:rPr lang="en-US" sz="2800" dirty="0" smtClean="0"/>
              <a:t>Antineoplastic agents and biologic agents used in rheumatologic disorders have a narrow therapeutic window.</a:t>
            </a:r>
          </a:p>
          <a:p>
            <a:endParaRPr lang="en-US" sz="2800" dirty="0" smtClean="0"/>
          </a:p>
          <a:p>
            <a:r>
              <a:rPr lang="en-US" sz="2800" dirty="0" smtClean="0"/>
              <a:t>Accurate dosing is critical; standards needed from verifying prescribed dose to preparation and appropriate administration of drugs.</a:t>
            </a:r>
          </a:p>
        </p:txBody>
      </p:sp>
    </p:spTree>
    <p:extLst>
      <p:ext uri="{BB962C8B-B14F-4D97-AF65-F5344CB8AC3E}">
        <p14:creationId xmlns:p14="http://schemas.microsoft.com/office/powerpoint/2010/main" val="195714394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1143000"/>
          </a:xfrm>
        </p:spPr>
        <p:txBody>
          <a:bodyPr/>
          <a:lstStyle/>
          <a:p>
            <a:r>
              <a:rPr lang="en-US" dirty="0" smtClean="0"/>
              <a:t>Framing the Issue: Infection Control</a:t>
            </a:r>
            <a:endParaRPr lang="en-US" dirty="0"/>
          </a:p>
        </p:txBody>
      </p:sp>
      <p:sp>
        <p:nvSpPr>
          <p:cNvPr id="3" name="Content Placeholder 2"/>
          <p:cNvSpPr>
            <a:spLocks noGrp="1"/>
          </p:cNvSpPr>
          <p:nvPr>
            <p:ph idx="1"/>
          </p:nvPr>
        </p:nvSpPr>
        <p:spPr/>
        <p:txBody>
          <a:bodyPr/>
          <a:lstStyle/>
          <a:p>
            <a:r>
              <a:rPr lang="en-US" sz="2800" dirty="0" smtClean="0"/>
              <a:t>Patients with cancer or rheumatologic disorders are often immunocompromised to start by the nature of their disease which can be further aggravated by the effects of the drugs; putting them at risk for developing serious infections that may lead to significant morbidity and even mortality</a:t>
            </a:r>
            <a:r>
              <a:rPr lang="en-US" sz="2800" dirty="0" smtClean="0"/>
              <a:t>.</a:t>
            </a:r>
          </a:p>
          <a:p>
            <a:pPr lvl="1"/>
            <a:r>
              <a:rPr lang="en-US" sz="2400" dirty="0" smtClean="0"/>
              <a:t>Standards </a:t>
            </a:r>
            <a:r>
              <a:rPr lang="en-US" sz="2400" dirty="0" smtClean="0"/>
              <a:t>for infection control to prevent additional risk to these patients with focus on sterility in drug prep and </a:t>
            </a:r>
            <a:r>
              <a:rPr lang="en-US" sz="2400" dirty="0" smtClean="0"/>
              <a:t>administration.</a:t>
            </a:r>
            <a:endParaRPr lang="en-US" sz="2400" dirty="0" smtClean="0"/>
          </a:p>
        </p:txBody>
      </p:sp>
    </p:spTree>
    <p:extLst>
      <p:ext uri="{BB962C8B-B14F-4D97-AF65-F5344CB8AC3E}">
        <p14:creationId xmlns:p14="http://schemas.microsoft.com/office/powerpoint/2010/main" val="4278077143"/>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1143000"/>
          </a:xfrm>
        </p:spPr>
        <p:txBody>
          <a:bodyPr/>
          <a:lstStyle/>
          <a:p>
            <a:r>
              <a:rPr lang="en-US" dirty="0" smtClean="0"/>
              <a:t>Framing the Issue: Hazardous Drugs</a:t>
            </a:r>
            <a:endParaRPr lang="en-US" dirty="0"/>
          </a:p>
        </p:txBody>
      </p:sp>
      <p:sp>
        <p:nvSpPr>
          <p:cNvPr id="3" name="Content Placeholder 2"/>
          <p:cNvSpPr>
            <a:spLocks noGrp="1"/>
          </p:cNvSpPr>
          <p:nvPr>
            <p:ph idx="1"/>
          </p:nvPr>
        </p:nvSpPr>
        <p:spPr/>
        <p:txBody>
          <a:bodyPr/>
          <a:lstStyle/>
          <a:p>
            <a:r>
              <a:rPr lang="en-US" sz="2400" dirty="0" smtClean="0"/>
              <a:t>According to the CDC, studies </a:t>
            </a:r>
            <a:r>
              <a:rPr lang="en-US" sz="2400" dirty="0"/>
              <a:t>have associated workplace exposures to hazardous </a:t>
            </a:r>
            <a:r>
              <a:rPr lang="en-US" sz="2400" dirty="0" smtClean="0"/>
              <a:t>drugs </a:t>
            </a:r>
            <a:r>
              <a:rPr lang="en-US" sz="2400" dirty="0"/>
              <a:t>with </a:t>
            </a:r>
            <a:r>
              <a:rPr lang="en-US" sz="2400" dirty="0" smtClean="0"/>
              <a:t>negative health </a:t>
            </a:r>
            <a:r>
              <a:rPr lang="en-US" sz="2400" dirty="0"/>
              <a:t>effects such </a:t>
            </a:r>
            <a:r>
              <a:rPr lang="en-US" sz="2400" dirty="0" smtClean="0"/>
              <a:t>as</a:t>
            </a:r>
            <a:r>
              <a:rPr lang="en-US" sz="2800" dirty="0" smtClean="0"/>
              <a:t>:</a:t>
            </a:r>
          </a:p>
          <a:p>
            <a:pPr lvl="1"/>
            <a:r>
              <a:rPr lang="en-US" sz="2000" dirty="0" smtClean="0"/>
              <a:t>Skin rashes,</a:t>
            </a:r>
          </a:p>
          <a:p>
            <a:pPr lvl="1"/>
            <a:r>
              <a:rPr lang="en-US" sz="2000" dirty="0" smtClean="0"/>
              <a:t>Adverse </a:t>
            </a:r>
            <a:r>
              <a:rPr lang="en-US" sz="2000" dirty="0"/>
              <a:t>reproductive outcomes (including </a:t>
            </a:r>
            <a:r>
              <a:rPr lang="en-US" sz="2000" dirty="0" smtClean="0"/>
              <a:t>infertility</a:t>
            </a:r>
            <a:r>
              <a:rPr lang="en-US" sz="2000" dirty="0"/>
              <a:t>, spontaneous abortions, and congenital malformations</a:t>
            </a:r>
            <a:r>
              <a:rPr lang="en-US" sz="2000" dirty="0" smtClean="0"/>
              <a:t>), </a:t>
            </a:r>
            <a:r>
              <a:rPr lang="en-US" sz="2000" dirty="0"/>
              <a:t>and </a:t>
            </a:r>
            <a:endParaRPr lang="en-US" sz="2000" dirty="0" smtClean="0"/>
          </a:p>
          <a:p>
            <a:pPr lvl="1"/>
            <a:r>
              <a:rPr lang="en-US" sz="2000" dirty="0" smtClean="0"/>
              <a:t>Possibly </a:t>
            </a:r>
            <a:r>
              <a:rPr lang="en-US" sz="2000" dirty="0"/>
              <a:t>leukemia and </a:t>
            </a:r>
            <a:r>
              <a:rPr lang="en-US" sz="2000" dirty="0" smtClean="0"/>
              <a:t>other </a:t>
            </a:r>
            <a:r>
              <a:rPr lang="en-US" sz="2000" dirty="0" smtClean="0"/>
              <a:t>cancers.</a:t>
            </a:r>
            <a:endParaRPr lang="en-US" sz="2000" dirty="0" smtClean="0"/>
          </a:p>
          <a:p>
            <a:pPr lvl="1">
              <a:buNone/>
            </a:pPr>
            <a:endParaRPr lang="en-US" sz="2000" dirty="0" smtClean="0"/>
          </a:p>
          <a:p>
            <a:pPr>
              <a:buFont typeface="Arial" pitchFamily="34" charset="0"/>
              <a:buChar char="•"/>
            </a:pPr>
            <a:r>
              <a:rPr lang="en-US" sz="2400" dirty="0"/>
              <a:t>Need to have occupational safety standards in place to protect staff and patients from unintentional </a:t>
            </a:r>
            <a:r>
              <a:rPr lang="en-US" sz="2400" dirty="0" smtClean="0"/>
              <a:t>exposures.</a:t>
            </a:r>
            <a:endParaRPr lang="en-US" sz="2400" dirty="0"/>
          </a:p>
          <a:p>
            <a:pPr lvl="1"/>
            <a:endParaRPr lang="en-US" sz="2400" dirty="0" smtClean="0"/>
          </a:p>
        </p:txBody>
      </p:sp>
    </p:spTree>
    <p:extLst>
      <p:ext uri="{BB962C8B-B14F-4D97-AF65-F5344CB8AC3E}">
        <p14:creationId xmlns:p14="http://schemas.microsoft.com/office/powerpoint/2010/main" val="743858918"/>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143000"/>
            <a:ext cx="7772400" cy="4625975"/>
          </a:xfrm>
        </p:spPr>
        <p:txBody>
          <a:bodyPr/>
          <a:lstStyle/>
          <a:p>
            <a:r>
              <a:rPr lang="en-US" dirty="0" smtClean="0"/>
              <a:t/>
            </a:r>
            <a:br>
              <a:rPr lang="en-US" dirty="0" smtClean="0"/>
            </a:br>
            <a:r>
              <a:rPr lang="en-US" dirty="0" smtClean="0"/>
              <a:t/>
            </a:r>
            <a:br>
              <a:rPr lang="en-US" dirty="0" smtClean="0"/>
            </a:br>
            <a:r>
              <a:rPr lang="en-US" dirty="0" smtClean="0"/>
              <a:t>Review of safety Standards</a:t>
            </a:r>
            <a:endParaRPr lang="en-US" dirty="0"/>
          </a:p>
        </p:txBody>
      </p:sp>
    </p:spTree>
    <p:extLst>
      <p:ext uri="{BB962C8B-B14F-4D97-AF65-F5344CB8AC3E}">
        <p14:creationId xmlns:p14="http://schemas.microsoft.com/office/powerpoint/2010/main" val="115843632"/>
      </p:ext>
    </p:extLst>
  </p:cSld>
  <p:clrMapOvr>
    <a:masterClrMapping/>
  </p:clrMapOvr>
  <p:transition>
    <p:fade/>
  </p:transition>
</p:sld>
</file>

<file path=ppt/theme/theme1.xml><?xml version="1.0" encoding="utf-8"?>
<a:theme xmlns:a="http://schemas.openxmlformats.org/drawingml/2006/main" name="Colmers_Alliance for Health Reform_09182009">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1">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spe:Receivers xmlns:spe="http://schemas.microsoft.com/sharepoint/events"/>
</file>

<file path=customXml/item4.xml><?xml version="1.0" encoding="utf-8"?>
<ct:contentTypeSchema xmlns:ct="http://schemas.microsoft.com/office/2006/metadata/contentType" xmlns:ma="http://schemas.microsoft.com/office/2006/metadata/properties/metaAttributes" ct:_="" ma:_="" ma:contentTypeName="Document" ma:contentTypeID="0x01010043EC7C3B402FDA41942B42A45FE06875" ma:contentTypeVersion="15" ma:contentTypeDescription="Create a new document." ma:contentTypeScope="" ma:versionID="2f391cf39168661b3666bfedaef897c6">
  <xsd:schema xmlns:xsd="http://www.w3.org/2001/XMLSchema" xmlns:xs="http://www.w3.org/2001/XMLSchema" xmlns:p="http://schemas.microsoft.com/office/2006/metadata/properties" xmlns:ns1="http://schemas.microsoft.com/sharepoint/v3" targetNamespace="http://schemas.microsoft.com/office/2006/metadata/properties" ma:root="true" ma:fieldsID="2ab91acf0173590172983a49406d704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hidden="true" ma:internalName="PublishingStartDate" ma:readOnly="false">
      <xsd:simpleType>
        <xsd:restriction base="dms:Unknown"/>
      </xsd:simpleType>
    </xsd:element>
    <xsd:element name="PublishingExpirationDate" ma:index="5" nillable="true" ma:displayName="Scheduling End Date" ma:description="" ma:hidden="true" ma:internalName="PublishingExpirationDate"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F09FA64-0B52-4C69-AF89-FFD421AE4740}"/>
</file>

<file path=customXml/itemProps2.xml><?xml version="1.0" encoding="utf-8"?>
<ds:datastoreItem xmlns:ds="http://schemas.openxmlformats.org/officeDocument/2006/customXml" ds:itemID="{8E934AC0-925A-481E-8C4F-41C937043AD7}"/>
</file>

<file path=customXml/itemProps3.xml><?xml version="1.0" encoding="utf-8"?>
<ds:datastoreItem xmlns:ds="http://schemas.openxmlformats.org/officeDocument/2006/customXml" ds:itemID="{80409B06-567C-4A60-ADDB-F1AC32108E88}"/>
</file>

<file path=customXml/itemProps4.xml><?xml version="1.0" encoding="utf-8"?>
<ds:datastoreItem xmlns:ds="http://schemas.openxmlformats.org/officeDocument/2006/customXml" ds:itemID="{9D94FE80-C9EC-40C8-83E9-7AAC387DE982}"/>
</file>

<file path=docProps/app.xml><?xml version="1.0" encoding="utf-8"?>
<Properties xmlns="http://schemas.openxmlformats.org/officeDocument/2006/extended-properties" xmlns:vt="http://schemas.openxmlformats.org/officeDocument/2006/docPropsVTypes">
  <Template>DHMH Presentation Template</Template>
  <TotalTime>12921</TotalTime>
  <Words>1707</Words>
  <Application>Microsoft Office PowerPoint</Application>
  <PresentationFormat>On-screen Show (4:3)</PresentationFormat>
  <Paragraphs>208</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Colmers_Alliance for Health Reform_09182009</vt:lpstr>
      <vt:lpstr>Safety Standards Workgroup: Meeting One</vt:lpstr>
      <vt:lpstr>Meeting Overview</vt:lpstr>
      <vt:lpstr>Workgroup Mission</vt:lpstr>
      <vt:lpstr>Work Plan</vt:lpstr>
      <vt:lpstr>Framing the Issue</vt:lpstr>
      <vt:lpstr>Framing the Issue: Potency</vt:lpstr>
      <vt:lpstr>Framing the Issue: Infection Control</vt:lpstr>
      <vt:lpstr>Framing the Issue: Hazardous Drugs</vt:lpstr>
      <vt:lpstr>  Review of safety Standards</vt:lpstr>
      <vt:lpstr>2013 ASCO/ONS Safety Standards</vt:lpstr>
      <vt:lpstr>2013 ASCO/ONS Safety Standards</vt:lpstr>
      <vt:lpstr>2013 ASCO/ONS Safety Standards</vt:lpstr>
      <vt:lpstr>CDC BICAPP</vt:lpstr>
      <vt:lpstr>CDC BICAPP</vt:lpstr>
      <vt:lpstr>CDC BICAPP</vt:lpstr>
      <vt:lpstr>Handling Hazardous Drugs</vt:lpstr>
      <vt:lpstr>NIOSH Alert</vt:lpstr>
      <vt:lpstr>NIOSH Alert</vt:lpstr>
      <vt:lpstr>USP 797 </vt:lpstr>
      <vt:lpstr>USP 800</vt:lpstr>
      <vt:lpstr>USP 800</vt:lpstr>
      <vt:lpstr>USP 800</vt:lpstr>
      <vt:lpstr>Concluding Remarks</vt:lpstr>
      <vt:lpstr>Next steps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One Presentation</dc:title>
  <dc:creator>Russ Montgomery</dc:creator>
  <cp:lastModifiedBy>Sara Cherico</cp:lastModifiedBy>
  <cp:revision>147</cp:revision>
  <cp:lastPrinted>2014-05-22T16:57:08Z</cp:lastPrinted>
  <dcterms:created xsi:type="dcterms:W3CDTF">2013-03-12T13:39:28Z</dcterms:created>
  <dcterms:modified xsi:type="dcterms:W3CDTF">2014-07-08T18:52:49Z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0x01010043EC7C3B402FDA41942B42A45FE06875</vt:lpwstr>
  </property>
  <property fmtid="{D5CDD505-2E9C-101B-9397-08002B2CF9AE}" pid="3" name="_dlc_DocIdItemGuid">
    <vt:lpwstr>c73a447b-386b-4d88-bb6d-92fca3b3b47d</vt:lpwstr>
  </property>
  <property fmtid="{D5CDD505-2E9C-101B-9397-08002B2CF9AE}" pid="4" name="Order">
    <vt:r8>3000</vt:r8>
  </property>
  <property fmtid="{D5CDD505-2E9C-101B-9397-08002B2CF9AE}" pid="5" name="TemplateUrl">
    <vt:lpwstr/>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ies>
</file>