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entation.xml" ContentType="application/vnd.openxmlformats-officedocument.presentationml.presentation.main+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7.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3.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Lst>
  <p:notesMasterIdLst>
    <p:notesMasterId r:id="rId32"/>
  </p:notesMasterIdLst>
  <p:sldIdLst>
    <p:sldId id="256" r:id="rId3"/>
    <p:sldId id="259" r:id="rId4"/>
    <p:sldId id="295" r:id="rId5"/>
    <p:sldId id="260" r:id="rId6"/>
    <p:sldId id="261" r:id="rId7"/>
    <p:sldId id="262" r:id="rId8"/>
    <p:sldId id="263" r:id="rId9"/>
    <p:sldId id="264" r:id="rId10"/>
    <p:sldId id="265" r:id="rId11"/>
    <p:sldId id="266" r:id="rId12"/>
    <p:sldId id="267" r:id="rId13"/>
    <p:sldId id="270" r:id="rId14"/>
    <p:sldId id="271" r:id="rId15"/>
    <p:sldId id="288" r:id="rId16"/>
    <p:sldId id="272" r:id="rId17"/>
    <p:sldId id="291" r:id="rId18"/>
    <p:sldId id="273" r:id="rId19"/>
    <p:sldId id="274" r:id="rId20"/>
    <p:sldId id="292" r:id="rId21"/>
    <p:sldId id="293" r:id="rId22"/>
    <p:sldId id="296" r:id="rId23"/>
    <p:sldId id="278" r:id="rId24"/>
    <p:sldId id="279" r:id="rId25"/>
    <p:sldId id="280" r:id="rId26"/>
    <p:sldId id="282" r:id="rId27"/>
    <p:sldId id="283" r:id="rId28"/>
    <p:sldId id="285" r:id="rId29"/>
    <p:sldId id="286" r:id="rId30"/>
    <p:sldId id="287" r:id="rId3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6" d="100"/>
          <a:sy n="116" d="100"/>
        </p:scale>
        <p:origin x="66" y="4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ustomXml" Target="../customXml/item3.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customXml" Target="../customXml/item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237C60F1-C317-455E-A04A-AC37B920F246}"/>
              </a:ext>
            </a:extLst>
          </p:cNvPr>
          <p:cNvSpPr>
            <a:spLocks noGrp="1" noRot="1" noChangeAspect="1" noChangeArrowheads="1" noTextEdit="1"/>
          </p:cNvSpPr>
          <p:nvPr>
            <p:ph type="sldImg"/>
          </p:nvPr>
        </p:nvSpPr>
        <p:spPr>
          <a:ln/>
        </p:spPr>
      </p:sp>
      <p:sp>
        <p:nvSpPr>
          <p:cNvPr id="31747" name="Notes Placeholder 2">
            <a:extLst>
              <a:ext uri="{FF2B5EF4-FFF2-40B4-BE49-F238E27FC236}">
                <a16:creationId xmlns:a16="http://schemas.microsoft.com/office/drawing/2014/main" id="{DC1DAB7B-2E2B-439A-9433-B468878C2F6A}"/>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31748" name="Slide Number Placeholder 3">
            <a:extLst>
              <a:ext uri="{FF2B5EF4-FFF2-40B4-BE49-F238E27FC236}">
                <a16:creationId xmlns:a16="http://schemas.microsoft.com/office/drawing/2014/main" id="{485CB480-9A21-43F8-BE76-10B8471FBDAE}"/>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eaLnBrk="0" fontAlgn="base" hangingPunct="0">
              <a:spcBef>
                <a:spcPct val="0"/>
              </a:spcBef>
              <a:spcAft>
                <a:spcPct val="0"/>
              </a:spcAft>
              <a:defRPr>
                <a:solidFill>
                  <a:schemeClr val="tx1"/>
                </a:solidFill>
                <a:latin typeface="Book Antiqua" panose="02040602050305030304" pitchFamily="18" charset="0"/>
              </a:defRPr>
            </a:lvl6pPr>
            <a:lvl7pPr marL="2971800" indent="-228600" eaLnBrk="0" fontAlgn="base" hangingPunct="0">
              <a:spcBef>
                <a:spcPct val="0"/>
              </a:spcBef>
              <a:spcAft>
                <a:spcPct val="0"/>
              </a:spcAft>
              <a:defRPr>
                <a:solidFill>
                  <a:schemeClr val="tx1"/>
                </a:solidFill>
                <a:latin typeface="Book Antiqua" panose="02040602050305030304" pitchFamily="18" charset="0"/>
              </a:defRPr>
            </a:lvl7pPr>
            <a:lvl8pPr marL="3429000" indent="-228600" eaLnBrk="0" fontAlgn="base" hangingPunct="0">
              <a:spcBef>
                <a:spcPct val="0"/>
              </a:spcBef>
              <a:spcAft>
                <a:spcPct val="0"/>
              </a:spcAft>
              <a:defRPr>
                <a:solidFill>
                  <a:schemeClr val="tx1"/>
                </a:solidFill>
                <a:latin typeface="Book Antiqua" panose="02040602050305030304" pitchFamily="18" charset="0"/>
              </a:defRPr>
            </a:lvl8pPr>
            <a:lvl9pPr marL="3886200" indent="-228600" eaLnBrk="0" fontAlgn="base" hangingPunct="0">
              <a:spcBef>
                <a:spcPct val="0"/>
              </a:spcBef>
              <a:spcAft>
                <a:spcPct val="0"/>
              </a:spcAft>
              <a:defRPr>
                <a:solidFill>
                  <a:schemeClr val="tx1"/>
                </a:solidFill>
                <a:latin typeface="Book Antiqua" panose="0204060205030503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E546785-7B33-4293-852F-0A6374D00F17}"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181844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F755B7F9-9C6E-4BCB-A06A-ECA6933D29F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eaLnBrk="0" fontAlgn="base" hangingPunct="0">
              <a:spcBef>
                <a:spcPct val="0"/>
              </a:spcBef>
              <a:spcAft>
                <a:spcPct val="0"/>
              </a:spcAft>
              <a:defRPr>
                <a:solidFill>
                  <a:schemeClr val="tx1"/>
                </a:solidFill>
                <a:latin typeface="Book Antiqua" panose="02040602050305030304" pitchFamily="18" charset="0"/>
              </a:defRPr>
            </a:lvl6pPr>
            <a:lvl7pPr marL="2971800" indent="-228600" eaLnBrk="0" fontAlgn="base" hangingPunct="0">
              <a:spcBef>
                <a:spcPct val="0"/>
              </a:spcBef>
              <a:spcAft>
                <a:spcPct val="0"/>
              </a:spcAft>
              <a:defRPr>
                <a:solidFill>
                  <a:schemeClr val="tx1"/>
                </a:solidFill>
                <a:latin typeface="Book Antiqua" panose="02040602050305030304" pitchFamily="18" charset="0"/>
              </a:defRPr>
            </a:lvl7pPr>
            <a:lvl8pPr marL="3429000" indent="-228600" eaLnBrk="0" fontAlgn="base" hangingPunct="0">
              <a:spcBef>
                <a:spcPct val="0"/>
              </a:spcBef>
              <a:spcAft>
                <a:spcPct val="0"/>
              </a:spcAft>
              <a:defRPr>
                <a:solidFill>
                  <a:schemeClr val="tx1"/>
                </a:solidFill>
                <a:latin typeface="Book Antiqua" panose="02040602050305030304" pitchFamily="18" charset="0"/>
              </a:defRPr>
            </a:lvl8pPr>
            <a:lvl9pPr marL="3886200" indent="-228600" eaLnBrk="0" fontAlgn="base" hangingPunct="0">
              <a:spcBef>
                <a:spcPct val="0"/>
              </a:spcBef>
              <a:spcAft>
                <a:spcPct val="0"/>
              </a:spcAft>
              <a:defRPr>
                <a:solidFill>
                  <a:schemeClr val="tx1"/>
                </a:solidFill>
                <a:latin typeface="Book Antiqua" panose="0204060205030503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982F9C1-A520-4FE8-A56C-C3499F58DA12}"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795" name="Rectangle 2">
            <a:extLst>
              <a:ext uri="{FF2B5EF4-FFF2-40B4-BE49-F238E27FC236}">
                <a16:creationId xmlns:a16="http://schemas.microsoft.com/office/drawing/2014/main" id="{DE983672-C9E4-4A47-8770-00F028A0CE8C}"/>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DAD49DC2-C36E-495B-ACC0-6ABCCB181FD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Increments are not guaranteed, they may be delayed or completely cancelled, that decision is made by the General Assembly each year. </a:t>
            </a:r>
          </a:p>
          <a:p>
            <a:pPr eaLnBrk="1" hangingPunct="1"/>
            <a:endParaRPr lang="en-US" altLang="en-US">
              <a:latin typeface="Arial" panose="020B0604020202020204" pitchFamily="34" charset="0"/>
            </a:endParaRPr>
          </a:p>
          <a:p>
            <a:pPr eaLnBrk="1" hangingPunct="1">
              <a:buFontTx/>
              <a:buChar char="•"/>
            </a:pPr>
            <a:r>
              <a:rPr lang="en-US" altLang="en-US">
                <a:latin typeface="Arial" panose="020B0604020202020204" pitchFamily="34" charset="0"/>
              </a:rPr>
              <a:t>If Increments are approved by the general assembly Employees will receive them in either January or July. Employees who started between January and June 30 will receive increments in January and those who start between July and December 31, will receive increments in July. </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An employee who does not meet standards for an entire evaluation period as it pertains to pep shall be denied an annual increment, for that period. </a:t>
            </a:r>
          </a:p>
          <a:p>
            <a:pPr eaLnBrk="1" hangingPunct="1"/>
            <a:endParaRPr lang="en-US" altLang="en-US">
              <a:latin typeface="Arial" panose="020B0604020202020204" pitchFamily="34" charset="0"/>
            </a:endParaRPr>
          </a:p>
          <a:p>
            <a:pPr eaLnBrk="1" hangingPunct="1"/>
            <a:r>
              <a:rPr lang="en-US" altLang="en-US">
                <a:latin typeface="Book Antiqua" panose="02040602050305030304" pitchFamily="18" charset="0"/>
              </a:rPr>
              <a:t>Increments are given based on an employees PEP and entrance on duty date, either January or July . </a:t>
            </a:r>
          </a:p>
          <a:p>
            <a:pPr eaLnBrk="1" hangingPunct="1"/>
            <a:r>
              <a:rPr lang="en-US" altLang="en-US">
                <a:latin typeface="Book Antiqua" panose="02040602050305030304" pitchFamily="18" charset="0"/>
              </a:rPr>
              <a:t>Increments must be approved by the General Assembly each year.</a:t>
            </a:r>
          </a:p>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6449273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286012C7-2ED6-460A-B682-F04BEB7FE45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eaLnBrk="0" fontAlgn="base" hangingPunct="0">
              <a:spcBef>
                <a:spcPct val="0"/>
              </a:spcBef>
              <a:spcAft>
                <a:spcPct val="0"/>
              </a:spcAft>
              <a:defRPr>
                <a:solidFill>
                  <a:schemeClr val="tx1"/>
                </a:solidFill>
                <a:latin typeface="Book Antiqua" panose="02040602050305030304" pitchFamily="18" charset="0"/>
              </a:defRPr>
            </a:lvl6pPr>
            <a:lvl7pPr marL="2971800" indent="-228600" eaLnBrk="0" fontAlgn="base" hangingPunct="0">
              <a:spcBef>
                <a:spcPct val="0"/>
              </a:spcBef>
              <a:spcAft>
                <a:spcPct val="0"/>
              </a:spcAft>
              <a:defRPr>
                <a:solidFill>
                  <a:schemeClr val="tx1"/>
                </a:solidFill>
                <a:latin typeface="Book Antiqua" panose="02040602050305030304" pitchFamily="18" charset="0"/>
              </a:defRPr>
            </a:lvl7pPr>
            <a:lvl8pPr marL="3429000" indent="-228600" eaLnBrk="0" fontAlgn="base" hangingPunct="0">
              <a:spcBef>
                <a:spcPct val="0"/>
              </a:spcBef>
              <a:spcAft>
                <a:spcPct val="0"/>
              </a:spcAft>
              <a:defRPr>
                <a:solidFill>
                  <a:schemeClr val="tx1"/>
                </a:solidFill>
                <a:latin typeface="Book Antiqua" panose="02040602050305030304" pitchFamily="18" charset="0"/>
              </a:defRPr>
            </a:lvl8pPr>
            <a:lvl9pPr marL="3886200" indent="-228600" eaLnBrk="0" fontAlgn="base" hangingPunct="0">
              <a:spcBef>
                <a:spcPct val="0"/>
              </a:spcBef>
              <a:spcAft>
                <a:spcPct val="0"/>
              </a:spcAft>
              <a:defRPr>
                <a:solidFill>
                  <a:schemeClr val="tx1"/>
                </a:solidFill>
                <a:latin typeface="Book Antiqua" panose="0204060205030503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A75D7AB-DAB7-4C9D-9E89-62013043318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7891" name="Rectangle 2">
            <a:extLst>
              <a:ext uri="{FF2B5EF4-FFF2-40B4-BE49-F238E27FC236}">
                <a16:creationId xmlns:a16="http://schemas.microsoft.com/office/drawing/2014/main" id="{573925E0-7456-4E96-ABAD-9F45D78933EA}"/>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id="{2719A759-E59E-4773-B51E-52CF2160060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5425" indent="-225425" eaLnBrk="1" hangingPunct="1"/>
            <a:r>
              <a:rPr lang="en-US" altLang="en-US">
                <a:latin typeface="Arial" panose="020B0604020202020204" pitchFamily="34" charset="0"/>
              </a:rPr>
              <a:t>Reclassification Requirements:</a:t>
            </a:r>
          </a:p>
          <a:p>
            <a:pPr marL="225425" indent="-225425" eaLnBrk="1" hangingPunct="1">
              <a:buFontTx/>
              <a:buChar char="•"/>
            </a:pPr>
            <a:r>
              <a:rPr lang="en-US" altLang="en-US">
                <a:latin typeface="Arial" panose="020B0604020202020204" pitchFamily="34" charset="0"/>
              </a:rPr>
              <a:t>The employee must meet the minimum qualifications of the higher level</a:t>
            </a:r>
          </a:p>
          <a:p>
            <a:pPr marL="225425" indent="-225425" eaLnBrk="1" hangingPunct="1">
              <a:buFontTx/>
              <a:buChar char="•"/>
            </a:pPr>
            <a:r>
              <a:rPr lang="en-US" altLang="en-US">
                <a:latin typeface="Arial" panose="020B0604020202020204" pitchFamily="34" charset="0"/>
              </a:rPr>
              <a:t>The employee must be recommended by the supervisor</a:t>
            </a:r>
          </a:p>
          <a:p>
            <a:pPr marL="225425" indent="-225425" eaLnBrk="1" hangingPunct="1">
              <a:buFontTx/>
              <a:buChar char="•"/>
            </a:pPr>
            <a:r>
              <a:rPr lang="en-US" altLang="en-US">
                <a:latin typeface="Arial" panose="020B0604020202020204" pitchFamily="34" charset="0"/>
              </a:rPr>
              <a:t>Personnel Analyst must review and approve the new functional level according the job-description and duties</a:t>
            </a:r>
          </a:p>
          <a:p>
            <a:pPr marL="225425" indent="-225425" eaLnBrk="1" hangingPunct="1"/>
            <a:r>
              <a:rPr lang="en-US" altLang="en-US">
                <a:latin typeface="Arial" panose="020B0604020202020204" pitchFamily="34" charset="0"/>
              </a:rPr>
              <a:t>*****Employees are not entitled to reclassifications****</a:t>
            </a:r>
          </a:p>
          <a:p>
            <a:pPr marL="225425" indent="-225425" eaLnBrk="1" hangingPunct="1"/>
            <a:r>
              <a:rPr lang="en-US" altLang="en-US">
                <a:latin typeface="Book Antiqua" panose="02040602050305030304" pitchFamily="18" charset="0"/>
              </a:rPr>
              <a:t>In order to receive a reclass, there has to be a substantial change in the duties, responsibilities, or functional level of performance of the employee. </a:t>
            </a:r>
          </a:p>
          <a:p>
            <a:pPr marL="225425" indent="-225425" eaLnBrk="1" hangingPunct="1"/>
            <a:endParaRPr lang="en-US" altLang="en-US">
              <a:latin typeface="Arial" panose="020B0604020202020204" pitchFamily="34" charset="0"/>
            </a:endParaRPr>
          </a:p>
          <a:p>
            <a:pPr marL="225425" indent="-225425" eaLnBrk="1" hangingPunct="1"/>
            <a:endParaRPr lang="en-US" altLang="en-US">
              <a:latin typeface="Arial" panose="020B0604020202020204" pitchFamily="34" charset="0"/>
            </a:endParaRPr>
          </a:p>
          <a:p>
            <a:pPr marL="225425" indent="-225425"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815786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1417FD7F-D53A-4675-AC0A-32793C7CB2C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eaLnBrk="0" fontAlgn="base" hangingPunct="0">
              <a:spcBef>
                <a:spcPct val="0"/>
              </a:spcBef>
              <a:spcAft>
                <a:spcPct val="0"/>
              </a:spcAft>
              <a:defRPr>
                <a:solidFill>
                  <a:schemeClr val="tx1"/>
                </a:solidFill>
                <a:latin typeface="Book Antiqua" panose="02040602050305030304" pitchFamily="18" charset="0"/>
              </a:defRPr>
            </a:lvl6pPr>
            <a:lvl7pPr marL="2971800" indent="-228600" eaLnBrk="0" fontAlgn="base" hangingPunct="0">
              <a:spcBef>
                <a:spcPct val="0"/>
              </a:spcBef>
              <a:spcAft>
                <a:spcPct val="0"/>
              </a:spcAft>
              <a:defRPr>
                <a:solidFill>
                  <a:schemeClr val="tx1"/>
                </a:solidFill>
                <a:latin typeface="Book Antiqua" panose="02040602050305030304" pitchFamily="18" charset="0"/>
              </a:defRPr>
            </a:lvl7pPr>
            <a:lvl8pPr marL="3429000" indent="-228600" eaLnBrk="0" fontAlgn="base" hangingPunct="0">
              <a:spcBef>
                <a:spcPct val="0"/>
              </a:spcBef>
              <a:spcAft>
                <a:spcPct val="0"/>
              </a:spcAft>
              <a:defRPr>
                <a:solidFill>
                  <a:schemeClr val="tx1"/>
                </a:solidFill>
                <a:latin typeface="Book Antiqua" panose="02040602050305030304" pitchFamily="18" charset="0"/>
              </a:defRPr>
            </a:lvl8pPr>
            <a:lvl9pPr marL="3886200" indent="-228600" eaLnBrk="0" fontAlgn="base" hangingPunct="0">
              <a:spcBef>
                <a:spcPct val="0"/>
              </a:spcBef>
              <a:spcAft>
                <a:spcPct val="0"/>
              </a:spcAft>
              <a:defRPr>
                <a:solidFill>
                  <a:schemeClr val="tx1"/>
                </a:solidFill>
                <a:latin typeface="Book Antiqua" panose="0204060205030503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C196807-4F13-4D9C-8DEC-B9D4C5F2559F}"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9939" name="Rectangle 2">
            <a:extLst>
              <a:ext uri="{FF2B5EF4-FFF2-40B4-BE49-F238E27FC236}">
                <a16:creationId xmlns:a16="http://schemas.microsoft.com/office/drawing/2014/main" id="{48429988-7CC8-489E-8855-4C68E14508FA}"/>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56D0B66E-295D-450D-AE5E-350B13CCCDD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Requirement for Non-Competitive Promotion:</a:t>
            </a:r>
          </a:p>
          <a:p>
            <a:pPr eaLnBrk="1" hangingPunct="1">
              <a:buFontTx/>
              <a:buChar char="•"/>
            </a:pPr>
            <a:r>
              <a:rPr lang="en-US" altLang="en-US">
                <a:latin typeface="Arial" panose="020B0604020202020204" pitchFamily="34" charset="0"/>
              </a:rPr>
              <a:t>Must meet the minimum qualifications for the higher level</a:t>
            </a:r>
          </a:p>
          <a:p>
            <a:pPr eaLnBrk="1" hangingPunct="1">
              <a:buFontTx/>
              <a:buChar char="•"/>
            </a:pPr>
            <a:r>
              <a:rPr lang="en-US" altLang="en-US">
                <a:latin typeface="Arial" panose="020B0604020202020204" pitchFamily="34" charset="0"/>
              </a:rPr>
              <a:t>Must be satisfactorily performing the full range of duties for the higher level </a:t>
            </a:r>
          </a:p>
          <a:p>
            <a:pPr eaLnBrk="1" hangingPunct="1">
              <a:buFontTx/>
              <a:buChar char="•"/>
            </a:pPr>
            <a:r>
              <a:rPr lang="en-US" altLang="en-US">
                <a:latin typeface="Arial" panose="020B0604020202020204" pitchFamily="34" charset="0"/>
              </a:rPr>
              <a:t>Must be recommended by the supervisor</a:t>
            </a:r>
          </a:p>
          <a:p>
            <a:pPr eaLnBrk="1" hangingPunct="1"/>
            <a:r>
              <a:rPr lang="en-US" altLang="en-US">
                <a:latin typeface="Arial" panose="020B0604020202020204" pitchFamily="34" charset="0"/>
              </a:rPr>
              <a:t>****Employees are not entitled to a non-comp****</a:t>
            </a:r>
          </a:p>
          <a:p>
            <a:pPr eaLnBrk="1" hangingPunct="1"/>
            <a:endParaRPr lang="en-US" altLang="en-US">
              <a:latin typeface="Arial" panose="020B0604020202020204" pitchFamily="34" charset="0"/>
            </a:endParaRPr>
          </a:p>
          <a:p>
            <a:pPr eaLnBrk="1" hangingPunct="1"/>
            <a:r>
              <a:rPr lang="en-US" altLang="en-US">
                <a:latin typeface="Book Antiqua" panose="02040602050305030304" pitchFamily="18" charset="0"/>
              </a:rPr>
              <a:t>Non-Competitive promotions allow an employee to advance from a trainee level to a full performance level based on experience and work performance with the supervisor’s approval.</a:t>
            </a:r>
          </a:p>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1916751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40B36B77-89DC-47B4-999F-441E66A23A33}"/>
              </a:ext>
            </a:extLst>
          </p:cNvPr>
          <p:cNvSpPr>
            <a:spLocks noGrp="1" noRot="1" noChangeAspect="1" noChangeArrowheads="1" noTextEdit="1"/>
          </p:cNvSpPr>
          <p:nvPr>
            <p:ph type="sldImg"/>
          </p:nvPr>
        </p:nvSpPr>
        <p:spPr>
          <a:xfrm>
            <a:off x="381000" y="685800"/>
            <a:ext cx="6096000" cy="3429000"/>
          </a:xfrm>
          <a:ln/>
        </p:spPr>
      </p:sp>
      <p:sp>
        <p:nvSpPr>
          <p:cNvPr id="41987" name="Notes Placeholder 2">
            <a:extLst>
              <a:ext uri="{FF2B5EF4-FFF2-40B4-BE49-F238E27FC236}">
                <a16:creationId xmlns:a16="http://schemas.microsoft.com/office/drawing/2014/main" id="{2584C129-3CDB-492F-BCFD-A4014BABAFA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41988" name="Slide Number Placeholder 3">
            <a:extLst>
              <a:ext uri="{FF2B5EF4-FFF2-40B4-BE49-F238E27FC236}">
                <a16:creationId xmlns:a16="http://schemas.microsoft.com/office/drawing/2014/main" id="{5BDF0ADB-12FF-4AF3-A2A8-0E6733DDD8D1}"/>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eaLnBrk="0" fontAlgn="base" hangingPunct="0">
              <a:spcBef>
                <a:spcPct val="0"/>
              </a:spcBef>
              <a:spcAft>
                <a:spcPct val="0"/>
              </a:spcAft>
              <a:defRPr>
                <a:solidFill>
                  <a:schemeClr val="tx1"/>
                </a:solidFill>
                <a:latin typeface="Book Antiqua" panose="02040602050305030304" pitchFamily="18" charset="0"/>
              </a:defRPr>
            </a:lvl6pPr>
            <a:lvl7pPr marL="2971800" indent="-228600" eaLnBrk="0" fontAlgn="base" hangingPunct="0">
              <a:spcBef>
                <a:spcPct val="0"/>
              </a:spcBef>
              <a:spcAft>
                <a:spcPct val="0"/>
              </a:spcAft>
              <a:defRPr>
                <a:solidFill>
                  <a:schemeClr val="tx1"/>
                </a:solidFill>
                <a:latin typeface="Book Antiqua" panose="02040602050305030304" pitchFamily="18" charset="0"/>
              </a:defRPr>
            </a:lvl7pPr>
            <a:lvl8pPr marL="3429000" indent="-228600" eaLnBrk="0" fontAlgn="base" hangingPunct="0">
              <a:spcBef>
                <a:spcPct val="0"/>
              </a:spcBef>
              <a:spcAft>
                <a:spcPct val="0"/>
              </a:spcAft>
              <a:defRPr>
                <a:solidFill>
                  <a:schemeClr val="tx1"/>
                </a:solidFill>
                <a:latin typeface="Book Antiqua" panose="02040602050305030304" pitchFamily="18" charset="0"/>
              </a:defRPr>
            </a:lvl8pPr>
            <a:lvl9pPr marL="3886200" indent="-228600" eaLnBrk="0" fontAlgn="base" hangingPunct="0">
              <a:spcBef>
                <a:spcPct val="0"/>
              </a:spcBef>
              <a:spcAft>
                <a:spcPct val="0"/>
              </a:spcAft>
              <a:defRPr>
                <a:solidFill>
                  <a:schemeClr val="tx1"/>
                </a:solidFill>
                <a:latin typeface="Book Antiqua" panose="0204060205030503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33348C4-9BBB-4195-A316-16B4E0B9D8A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903953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52CF514A-A2F0-4648-B1D5-0D6397E6227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eaLnBrk="0" fontAlgn="base" hangingPunct="0">
              <a:spcBef>
                <a:spcPct val="0"/>
              </a:spcBef>
              <a:spcAft>
                <a:spcPct val="0"/>
              </a:spcAft>
              <a:defRPr>
                <a:solidFill>
                  <a:schemeClr val="tx1"/>
                </a:solidFill>
                <a:latin typeface="Book Antiqua" panose="02040602050305030304" pitchFamily="18" charset="0"/>
              </a:defRPr>
            </a:lvl6pPr>
            <a:lvl7pPr marL="2971800" indent="-228600" eaLnBrk="0" fontAlgn="base" hangingPunct="0">
              <a:spcBef>
                <a:spcPct val="0"/>
              </a:spcBef>
              <a:spcAft>
                <a:spcPct val="0"/>
              </a:spcAft>
              <a:defRPr>
                <a:solidFill>
                  <a:schemeClr val="tx1"/>
                </a:solidFill>
                <a:latin typeface="Book Antiqua" panose="02040602050305030304" pitchFamily="18" charset="0"/>
              </a:defRPr>
            </a:lvl7pPr>
            <a:lvl8pPr marL="3429000" indent="-228600" eaLnBrk="0" fontAlgn="base" hangingPunct="0">
              <a:spcBef>
                <a:spcPct val="0"/>
              </a:spcBef>
              <a:spcAft>
                <a:spcPct val="0"/>
              </a:spcAft>
              <a:defRPr>
                <a:solidFill>
                  <a:schemeClr val="tx1"/>
                </a:solidFill>
                <a:latin typeface="Book Antiqua" panose="02040602050305030304" pitchFamily="18" charset="0"/>
              </a:defRPr>
            </a:lvl8pPr>
            <a:lvl9pPr marL="3886200" indent="-228600" eaLnBrk="0" fontAlgn="base" hangingPunct="0">
              <a:spcBef>
                <a:spcPct val="0"/>
              </a:spcBef>
              <a:spcAft>
                <a:spcPct val="0"/>
              </a:spcAft>
              <a:defRPr>
                <a:solidFill>
                  <a:schemeClr val="tx1"/>
                </a:solidFill>
                <a:latin typeface="Book Antiqua" panose="0204060205030503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78D2B2F-043C-478F-BABC-ACCFBFC93D03}"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4035" name="Rectangle 2">
            <a:extLst>
              <a:ext uri="{FF2B5EF4-FFF2-40B4-BE49-F238E27FC236}">
                <a16:creationId xmlns:a16="http://schemas.microsoft.com/office/drawing/2014/main" id="{077D3A2A-ED3A-4B4E-9C43-08803840915F}"/>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D95738DA-9C6B-4DAE-922A-B53E2D9438A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PPO-the most expensive and gives you the most flexibility in health care providers</a:t>
            </a:r>
          </a:p>
          <a:p>
            <a:pPr eaLnBrk="1" hangingPunct="1"/>
            <a:r>
              <a:rPr lang="en-US" altLang="en-US">
                <a:latin typeface="Arial" panose="020B0604020202020204" pitchFamily="34" charset="0"/>
              </a:rPr>
              <a:t>POS-the middle ground, less flexibility than the PPO but less restricted than the EPO</a:t>
            </a:r>
          </a:p>
          <a:p>
            <a:pPr eaLnBrk="1" hangingPunct="1"/>
            <a:r>
              <a:rPr lang="en-US" altLang="en-US">
                <a:latin typeface="Arial" panose="020B0604020202020204" pitchFamily="34" charset="0"/>
              </a:rPr>
              <a:t>EPO-the least expensive and the most restricted coverage</a:t>
            </a:r>
          </a:p>
          <a:p>
            <a:pPr eaLnBrk="1" hangingPunct="1"/>
            <a:r>
              <a:rPr lang="en-US" altLang="en-US">
                <a:latin typeface="Arial" panose="020B0604020202020204" pitchFamily="34" charset="0"/>
              </a:rPr>
              <a:t>	The EPO is a recent addition and is taking the place of an HMO. </a:t>
            </a:r>
          </a:p>
          <a:p>
            <a:pPr eaLnBrk="1" hangingPunct="1"/>
            <a:r>
              <a:rPr lang="en-US" altLang="en-US">
                <a:latin typeface="Arial" panose="020B0604020202020204" pitchFamily="34" charset="0"/>
              </a:rPr>
              <a:t>	EPO’s have been expanded to national networks and many no longer require refferals.</a:t>
            </a:r>
          </a:p>
          <a:p>
            <a:pPr eaLnBrk="1" hangingPunct="1"/>
            <a:endParaRPr lang="en-US" altLang="en-US">
              <a:latin typeface="Arial" panose="020B0604020202020204" pitchFamily="34" charset="0"/>
            </a:endParaRPr>
          </a:p>
          <a:p>
            <a:pPr marL="742950" lvl="1" indent="-285750" eaLnBrk="1" hangingPunct="1"/>
            <a:r>
              <a:rPr lang="en-US" altLang="en-US" sz="1000">
                <a:latin typeface="Book Antiqua" panose="02040602050305030304" pitchFamily="18" charset="0"/>
              </a:rPr>
              <a:t>PPO – Preferred Provider Network</a:t>
            </a:r>
          </a:p>
          <a:p>
            <a:pPr marL="742950" lvl="1" indent="-285750" eaLnBrk="1" hangingPunct="1"/>
            <a:r>
              <a:rPr lang="en-US" altLang="en-US" sz="1000">
                <a:latin typeface="Book Antiqua" panose="02040602050305030304" pitchFamily="18" charset="0"/>
              </a:rPr>
              <a:t>POS – Point of Service</a:t>
            </a:r>
          </a:p>
          <a:p>
            <a:pPr marL="742950" lvl="1" indent="-285750" eaLnBrk="1" hangingPunct="1"/>
            <a:r>
              <a:rPr lang="en-US" altLang="en-US" sz="1000">
                <a:latin typeface="Book Antiqua" panose="02040602050305030304" pitchFamily="18" charset="0"/>
              </a:rPr>
              <a:t>EPO – Exclusive Provider Organization </a:t>
            </a:r>
          </a:p>
          <a:p>
            <a:pPr marL="742950" lvl="1" indent="-285750" eaLnBrk="1" hangingPunct="1"/>
            <a:endParaRPr lang="en-US" altLang="en-US" sz="1000">
              <a:latin typeface="Book Antiqua" panose="02040602050305030304" pitchFamily="18" charset="0"/>
            </a:endParaRP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Types: Aetna, Carefirst, United Healthcare</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Dental: PPO and DHMO</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Changes:</a:t>
            </a:r>
          </a:p>
          <a:p>
            <a:pPr eaLnBrk="1" hangingPunct="1"/>
            <a:endParaRPr lang="en-US" altLang="en-US">
              <a:latin typeface="Arial" panose="020B0604020202020204" pitchFamily="34" charset="0"/>
            </a:endParaRPr>
          </a:p>
          <a:p>
            <a:pPr eaLnBrk="1" hangingPunct="1">
              <a:buFontTx/>
              <a:buChar char="•"/>
            </a:pPr>
            <a:r>
              <a:rPr lang="en-US" altLang="en-US">
                <a:latin typeface="Arial" panose="020B0604020202020204" pitchFamily="34" charset="0"/>
              </a:rPr>
              <a:t>Employee can carry dependents up to age 26 regardless of marital status and what state they reside</a:t>
            </a:r>
          </a:p>
          <a:p>
            <a:pPr eaLnBrk="1" hangingPunct="1">
              <a:buFontTx/>
              <a:buChar char="•"/>
            </a:pPr>
            <a:r>
              <a:rPr lang="en-US" altLang="en-US">
                <a:latin typeface="Arial" panose="020B0604020202020204" pitchFamily="34" charset="0"/>
              </a:rPr>
              <a:t>Domestic Partners are covered (certain criteria must apply)</a:t>
            </a:r>
          </a:p>
          <a:p>
            <a:pPr eaLnBrk="1" hangingPunct="1">
              <a:buFontTx/>
              <a:buChar char="•"/>
            </a:pPr>
            <a:endParaRPr lang="en-US" altLang="en-US">
              <a:latin typeface="Arial" panose="020B0604020202020204" pitchFamily="34" charset="0"/>
            </a:endParaRPr>
          </a:p>
          <a:p>
            <a:pPr eaLnBrk="1" hangingPunct="1">
              <a:buFontTx/>
              <a:buChar char="•"/>
            </a:pPr>
            <a:r>
              <a:rPr lang="en-US" altLang="en-US">
                <a:latin typeface="Arial" panose="020B0604020202020204" pitchFamily="34" charset="0"/>
              </a:rPr>
              <a:t>Flexible Spending Accounts</a:t>
            </a:r>
          </a:p>
          <a:p>
            <a:pPr marL="742950" lvl="1" indent="-285750" eaLnBrk="1" hangingPunct="1">
              <a:buFontTx/>
              <a:buChar char="•"/>
            </a:pPr>
            <a:r>
              <a:rPr lang="en-US" altLang="en-US">
                <a:latin typeface="Arial" panose="020B0604020202020204" pitchFamily="34" charset="0"/>
              </a:rPr>
              <a:t>Dependent Care</a:t>
            </a:r>
          </a:p>
          <a:p>
            <a:pPr marL="742950" lvl="1" indent="-285750" eaLnBrk="1" hangingPunct="1">
              <a:buFontTx/>
              <a:buChar char="•"/>
            </a:pPr>
            <a:r>
              <a:rPr lang="en-US" altLang="en-US">
                <a:latin typeface="Arial" panose="020B0604020202020204" pitchFamily="34" charset="0"/>
              </a:rPr>
              <a:t>Health Care</a:t>
            </a:r>
          </a:p>
          <a:p>
            <a:pPr marL="742950" lvl="1" indent="-285750" eaLnBrk="1" hangingPunct="1">
              <a:buFontTx/>
              <a:buChar char="•"/>
            </a:pPr>
            <a:r>
              <a:rPr lang="en-US" altLang="en-US">
                <a:latin typeface="Arial" panose="020B0604020202020204" pitchFamily="34" charset="0"/>
              </a:rPr>
              <a:t>Must re-enroll in FSA every open enrollment period</a:t>
            </a:r>
          </a:p>
          <a:p>
            <a:pPr lvl="3" eaLnBrk="1" hangingPunct="1">
              <a:buFontTx/>
              <a:buChar char="•"/>
            </a:pPr>
            <a:endParaRPr lang="en-US" altLang="en-US">
              <a:latin typeface="Arial" panose="020B0604020202020204" pitchFamily="34" charset="0"/>
            </a:endParaRPr>
          </a:p>
          <a:p>
            <a:pPr eaLnBrk="1" hangingPunct="1">
              <a:buFontTx/>
              <a:buChar char="•"/>
            </a:pPr>
            <a:endParaRPr lang="en-US" altLang="en-US">
              <a:latin typeface="Arial" panose="020B0604020202020204" pitchFamily="34" charset="0"/>
            </a:endParaRPr>
          </a:p>
        </p:txBody>
      </p:sp>
    </p:spTree>
    <p:extLst>
      <p:ext uri="{BB962C8B-B14F-4D97-AF65-F5344CB8AC3E}">
        <p14:creationId xmlns:p14="http://schemas.microsoft.com/office/powerpoint/2010/main" val="25751570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8A7C36E7-9DE5-4FC6-A6DE-D738E3E8B2A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eaLnBrk="0" fontAlgn="base" hangingPunct="0">
              <a:spcBef>
                <a:spcPct val="0"/>
              </a:spcBef>
              <a:spcAft>
                <a:spcPct val="0"/>
              </a:spcAft>
              <a:defRPr>
                <a:solidFill>
                  <a:schemeClr val="tx1"/>
                </a:solidFill>
                <a:latin typeface="Book Antiqua" panose="02040602050305030304" pitchFamily="18" charset="0"/>
              </a:defRPr>
            </a:lvl6pPr>
            <a:lvl7pPr marL="2971800" indent="-228600" eaLnBrk="0" fontAlgn="base" hangingPunct="0">
              <a:spcBef>
                <a:spcPct val="0"/>
              </a:spcBef>
              <a:spcAft>
                <a:spcPct val="0"/>
              </a:spcAft>
              <a:defRPr>
                <a:solidFill>
                  <a:schemeClr val="tx1"/>
                </a:solidFill>
                <a:latin typeface="Book Antiqua" panose="02040602050305030304" pitchFamily="18" charset="0"/>
              </a:defRPr>
            </a:lvl7pPr>
            <a:lvl8pPr marL="3429000" indent="-228600" eaLnBrk="0" fontAlgn="base" hangingPunct="0">
              <a:spcBef>
                <a:spcPct val="0"/>
              </a:spcBef>
              <a:spcAft>
                <a:spcPct val="0"/>
              </a:spcAft>
              <a:defRPr>
                <a:solidFill>
                  <a:schemeClr val="tx1"/>
                </a:solidFill>
                <a:latin typeface="Book Antiqua" panose="02040602050305030304" pitchFamily="18" charset="0"/>
              </a:defRPr>
            </a:lvl8pPr>
            <a:lvl9pPr marL="3886200" indent="-228600" eaLnBrk="0" fontAlgn="base" hangingPunct="0">
              <a:spcBef>
                <a:spcPct val="0"/>
              </a:spcBef>
              <a:spcAft>
                <a:spcPct val="0"/>
              </a:spcAft>
              <a:defRPr>
                <a:solidFill>
                  <a:schemeClr val="tx1"/>
                </a:solidFill>
                <a:latin typeface="Book Antiqua" panose="0204060205030503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41E71F9-2AB7-4DCF-AB53-8C38BED3C113}"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7107" name="Rectangle 2">
            <a:extLst>
              <a:ext uri="{FF2B5EF4-FFF2-40B4-BE49-F238E27FC236}">
                <a16:creationId xmlns:a16="http://schemas.microsoft.com/office/drawing/2014/main" id="{650ACF6B-E52B-4A42-BBFE-5263D8115A05}"/>
              </a:ext>
            </a:extLst>
          </p:cNvPr>
          <p:cNvSpPr>
            <a:spLocks noGrp="1" noRot="1" noChangeAspect="1" noChangeArrowheads="1" noTextEdit="1"/>
          </p:cNvSpPr>
          <p:nvPr>
            <p:ph type="sldImg"/>
          </p:nvPr>
        </p:nvSpPr>
        <p:spPr>
          <a:xfrm>
            <a:off x="381000" y="685800"/>
            <a:ext cx="6096000" cy="3429000"/>
          </a:xfrm>
          <a:ln/>
        </p:spPr>
      </p:sp>
      <p:sp>
        <p:nvSpPr>
          <p:cNvPr id="47108" name="Rectangle 3">
            <a:extLst>
              <a:ext uri="{FF2B5EF4-FFF2-40B4-BE49-F238E27FC236}">
                <a16:creationId xmlns:a16="http://schemas.microsoft.com/office/drawing/2014/main" id="{B13CC08C-5482-4A78-9A2F-998220BCDDD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Open Enrollment is usually held in the spring before the start of the new fiscal year. </a:t>
            </a:r>
          </a:p>
          <a:p>
            <a:pPr eaLnBrk="1" hangingPunct="1"/>
            <a:r>
              <a:rPr lang="en-US" altLang="en-US">
                <a:latin typeface="Arial" panose="020B0604020202020204" pitchFamily="34" charset="0"/>
              </a:rPr>
              <a:t>If an employee chooses to enroll during open enrollment, his/her health benefits will be effective July 1, of that year.</a:t>
            </a:r>
          </a:p>
          <a:p>
            <a:pPr eaLnBrk="1" hangingPunct="1"/>
            <a:r>
              <a:rPr lang="en-US" altLang="en-US">
                <a:latin typeface="Arial" panose="020B0604020202020204" pitchFamily="34" charset="0"/>
              </a:rPr>
              <a:t>A “qualifying event” is the only thing that will allow an employee to make changes outside of Open Enrollment.</a:t>
            </a:r>
          </a:p>
          <a:p>
            <a:pPr lvl="1" eaLnBrk="1" hangingPunct="1">
              <a:buFontTx/>
              <a:buChar char="•"/>
            </a:pPr>
            <a:r>
              <a:rPr lang="en-US" altLang="en-US">
                <a:latin typeface="Arial" panose="020B0604020202020204" pitchFamily="34" charset="0"/>
              </a:rPr>
              <a:t>Birth of a new born, spouse lost coverage, marriage, or death among other things. (60 day rule still applies)</a:t>
            </a:r>
          </a:p>
          <a:p>
            <a:pPr lvl="1" eaLnBrk="1" hangingPunct="1">
              <a:buFontTx/>
              <a:buChar char="•"/>
            </a:pPr>
            <a:endParaRPr lang="en-US" altLang="en-US">
              <a:latin typeface="Arial" panose="020B0604020202020204" pitchFamily="34" charset="0"/>
            </a:endParaRPr>
          </a:p>
          <a:p>
            <a:pPr eaLnBrk="1" hangingPunct="1"/>
            <a:r>
              <a:rPr lang="en-US" altLang="en-US">
                <a:latin typeface="Book Antiqua" panose="02040602050305030304" pitchFamily="18" charset="0"/>
              </a:rPr>
              <a:t>New employees may enroll in any State Health Benefit program within </a:t>
            </a:r>
            <a:r>
              <a:rPr lang="en-US" altLang="en-US" sz="1600" b="1" i="1" u="sng">
                <a:latin typeface="Book Antiqua" panose="02040602050305030304" pitchFamily="18" charset="0"/>
              </a:rPr>
              <a:t>60</a:t>
            </a:r>
            <a:r>
              <a:rPr lang="en-US" altLang="en-US" b="1" i="1">
                <a:latin typeface="Book Antiqua" panose="02040602050305030304" pitchFamily="18" charset="0"/>
              </a:rPr>
              <a:t> </a:t>
            </a:r>
            <a:r>
              <a:rPr lang="en-US" altLang="en-US">
                <a:latin typeface="Book Antiqua" panose="02040602050305030304" pitchFamily="18" charset="0"/>
              </a:rPr>
              <a:t>days of their start date.</a:t>
            </a:r>
          </a:p>
          <a:p>
            <a:pPr eaLnBrk="1" hangingPunct="1"/>
            <a:r>
              <a:rPr lang="en-US" altLang="en-US">
                <a:latin typeface="Book Antiqua" panose="02040602050305030304" pitchFamily="18" charset="0"/>
              </a:rPr>
              <a:t>If an employees chooses not to enroll within the original </a:t>
            </a:r>
            <a:r>
              <a:rPr lang="en-US" altLang="en-US" sz="1600" b="1" i="1" u="sng">
                <a:latin typeface="Book Antiqua" panose="02040602050305030304" pitchFamily="18" charset="0"/>
              </a:rPr>
              <a:t>60</a:t>
            </a:r>
            <a:r>
              <a:rPr lang="en-US" altLang="en-US">
                <a:latin typeface="Book Antiqua" panose="02040602050305030304" pitchFamily="18" charset="0"/>
              </a:rPr>
              <a:t> day period, he/she will have to wait for the next open enrollment period to enroll.</a:t>
            </a:r>
          </a:p>
          <a:p>
            <a:pPr lvl="1" eaLnBrk="1" hangingPunct="1">
              <a:buFontTx/>
              <a:buChar char="•"/>
            </a:pPr>
            <a:endParaRPr lang="en-US" altLang="en-US">
              <a:latin typeface="Arial" panose="020B0604020202020204" pitchFamily="34" charset="0"/>
            </a:endParaRPr>
          </a:p>
        </p:txBody>
      </p:sp>
    </p:spTree>
    <p:extLst>
      <p:ext uri="{BB962C8B-B14F-4D97-AF65-F5344CB8AC3E}">
        <p14:creationId xmlns:p14="http://schemas.microsoft.com/office/powerpoint/2010/main" val="79268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046C7A2F-08A5-45B8-99A5-4B13E7DDD04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eaLnBrk="0" fontAlgn="base" hangingPunct="0">
              <a:spcBef>
                <a:spcPct val="0"/>
              </a:spcBef>
              <a:spcAft>
                <a:spcPct val="0"/>
              </a:spcAft>
              <a:defRPr>
                <a:solidFill>
                  <a:schemeClr val="tx1"/>
                </a:solidFill>
                <a:latin typeface="Book Antiqua" panose="02040602050305030304" pitchFamily="18" charset="0"/>
              </a:defRPr>
            </a:lvl6pPr>
            <a:lvl7pPr marL="2971800" indent="-228600" eaLnBrk="0" fontAlgn="base" hangingPunct="0">
              <a:spcBef>
                <a:spcPct val="0"/>
              </a:spcBef>
              <a:spcAft>
                <a:spcPct val="0"/>
              </a:spcAft>
              <a:defRPr>
                <a:solidFill>
                  <a:schemeClr val="tx1"/>
                </a:solidFill>
                <a:latin typeface="Book Antiqua" panose="02040602050305030304" pitchFamily="18" charset="0"/>
              </a:defRPr>
            </a:lvl7pPr>
            <a:lvl8pPr marL="3429000" indent="-228600" eaLnBrk="0" fontAlgn="base" hangingPunct="0">
              <a:spcBef>
                <a:spcPct val="0"/>
              </a:spcBef>
              <a:spcAft>
                <a:spcPct val="0"/>
              </a:spcAft>
              <a:defRPr>
                <a:solidFill>
                  <a:schemeClr val="tx1"/>
                </a:solidFill>
                <a:latin typeface="Book Antiqua" panose="02040602050305030304" pitchFamily="18" charset="0"/>
              </a:defRPr>
            </a:lvl8pPr>
            <a:lvl9pPr marL="3886200" indent="-228600" eaLnBrk="0" fontAlgn="base" hangingPunct="0">
              <a:spcBef>
                <a:spcPct val="0"/>
              </a:spcBef>
              <a:spcAft>
                <a:spcPct val="0"/>
              </a:spcAft>
              <a:defRPr>
                <a:solidFill>
                  <a:schemeClr val="tx1"/>
                </a:solidFill>
                <a:latin typeface="Book Antiqua" panose="0204060205030503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BB4339-1CB3-41DA-A61C-BF28312795F1}"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9155" name="Rectangle 2">
            <a:extLst>
              <a:ext uri="{FF2B5EF4-FFF2-40B4-BE49-F238E27FC236}">
                <a16:creationId xmlns:a16="http://schemas.microsoft.com/office/drawing/2014/main" id="{A1D9D7BE-7177-4A09-B394-A61A2137DEB5}"/>
              </a:ext>
            </a:extLst>
          </p:cNvPr>
          <p:cNvSpPr>
            <a:spLocks noGrp="1" noRot="1" noChangeAspect="1" noChangeArrowheads="1" noTextEdit="1"/>
          </p:cNvSpPr>
          <p:nvPr>
            <p:ph type="sldImg"/>
          </p:nvPr>
        </p:nvSpPr>
        <p:spPr>
          <a:ln/>
        </p:spPr>
      </p:sp>
      <p:sp>
        <p:nvSpPr>
          <p:cNvPr id="49156" name="Rectangle 3">
            <a:extLst>
              <a:ext uri="{FF2B5EF4-FFF2-40B4-BE49-F238E27FC236}">
                <a16:creationId xmlns:a16="http://schemas.microsoft.com/office/drawing/2014/main" id="{5D9C1B9A-B84F-4DA0-A660-613F8382174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Retro-Active adjustments are available if an employee has a medical incident during employment, but is without coverage at the time of the incident.</a:t>
            </a:r>
          </a:p>
        </p:txBody>
      </p:sp>
    </p:spTree>
    <p:extLst>
      <p:ext uri="{BB962C8B-B14F-4D97-AF65-F5344CB8AC3E}">
        <p14:creationId xmlns:p14="http://schemas.microsoft.com/office/powerpoint/2010/main" val="3065033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EBD69038-B814-4E1D-915B-11A3505D1467}"/>
              </a:ext>
            </a:extLst>
          </p:cNvPr>
          <p:cNvSpPr>
            <a:spLocks noGrp="1" noRot="1" noChangeAspect="1" noChangeArrowheads="1" noTextEdit="1"/>
          </p:cNvSpPr>
          <p:nvPr>
            <p:ph type="sldImg"/>
          </p:nvPr>
        </p:nvSpPr>
        <p:spPr>
          <a:xfrm>
            <a:off x="381000" y="685800"/>
            <a:ext cx="6096000" cy="3429000"/>
          </a:xfrm>
          <a:ln/>
        </p:spPr>
      </p:sp>
      <p:sp>
        <p:nvSpPr>
          <p:cNvPr id="51203" name="Rectangle 3">
            <a:extLst>
              <a:ext uri="{FF2B5EF4-FFF2-40B4-BE49-F238E27FC236}">
                <a16:creationId xmlns:a16="http://schemas.microsoft.com/office/drawing/2014/main" id="{99BDB4DD-A176-4D82-B917-D94451BF754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altLang="en-US">
                <a:latin typeface="Book Antiqua" panose="02040602050305030304" pitchFamily="18" charset="0"/>
              </a:rPr>
              <a:t>Retirement contributions (7% of your salary) are mandatory and will automatically be deducted from each pay. </a:t>
            </a:r>
          </a:p>
          <a:p>
            <a:pPr eaLnBrk="1" hangingPunct="1">
              <a:lnSpc>
                <a:spcPct val="80000"/>
              </a:lnSpc>
            </a:pPr>
            <a:r>
              <a:rPr lang="en-US" altLang="en-US">
                <a:latin typeface="Book Antiqua" panose="02040602050305030304" pitchFamily="18" charset="0"/>
              </a:rPr>
              <a:t>The State Retirement Agency contributes 11.69% of your bi-weekly salary to supplement the employees contribution </a:t>
            </a:r>
          </a:p>
          <a:p>
            <a:pPr eaLnBrk="1" hangingPunct="1">
              <a:lnSpc>
                <a:spcPct val="80000"/>
              </a:lnSpc>
            </a:pPr>
            <a:r>
              <a:rPr lang="en-US" altLang="en-US">
                <a:latin typeface="Book Antiqua" panose="02040602050305030304" pitchFamily="18" charset="0"/>
              </a:rPr>
              <a:t>Either 30 years of service or 62 years old with 5 years of creditable service</a:t>
            </a:r>
            <a:r>
              <a:rPr lang="en-US" altLang="en-US" sz="700">
                <a:latin typeface="Book Antiqua" panose="02040602050305030304" pitchFamily="18" charset="0"/>
              </a:rPr>
              <a:t>.  </a:t>
            </a:r>
            <a:r>
              <a:rPr lang="en-US" altLang="en-US">
                <a:latin typeface="Book Antiqua" panose="02040602050305030304" pitchFamily="18" charset="0"/>
              </a:rPr>
              <a:t>Effective 7/1/11 Rule of 90 or age of 65 with 10 years of service.</a:t>
            </a:r>
          </a:p>
          <a:p>
            <a:pPr lvl="1" eaLnBrk="1" hangingPunct="1">
              <a:lnSpc>
                <a:spcPct val="80000"/>
              </a:lnSpc>
            </a:pPr>
            <a:r>
              <a:rPr lang="en-US" altLang="en-US" sz="1000">
                <a:latin typeface="Book Antiqua" panose="02040602050305030304" pitchFamily="18" charset="0"/>
              </a:rPr>
              <a:t>Early Retirement:</a:t>
            </a:r>
          </a:p>
          <a:p>
            <a:pPr lvl="2" eaLnBrk="1" hangingPunct="1">
              <a:lnSpc>
                <a:spcPct val="80000"/>
              </a:lnSpc>
            </a:pPr>
            <a:r>
              <a:rPr lang="en-US" altLang="en-US">
                <a:latin typeface="Book Antiqua" panose="02040602050305030304" pitchFamily="18" charset="0"/>
              </a:rPr>
              <a:t>Must be 55 with at least 15 years of creditable service. (Age 60 effective 7/1/11) </a:t>
            </a:r>
          </a:p>
          <a:p>
            <a:pPr lvl="2" eaLnBrk="1" hangingPunct="1">
              <a:lnSpc>
                <a:spcPct val="80000"/>
              </a:lnSpc>
            </a:pPr>
            <a:r>
              <a:rPr lang="en-US" altLang="en-US">
                <a:latin typeface="Book Antiqua" panose="02040602050305030304" pitchFamily="18" charset="0"/>
              </a:rPr>
              <a:t>Disability Retirement: In order to be eligible for consideration of a disability retirement, the employee has to be permanently disabled after 5 years of eligibility service. </a:t>
            </a:r>
          </a:p>
          <a:p>
            <a:pPr lvl="2" eaLnBrk="1" hangingPunct="1">
              <a:lnSpc>
                <a:spcPct val="80000"/>
              </a:lnSpc>
            </a:pPr>
            <a:r>
              <a:rPr lang="en-US" altLang="en-US">
                <a:latin typeface="Book Antiqua" panose="02040602050305030304" pitchFamily="18" charset="0"/>
              </a:rPr>
              <a:t>Must be vested</a:t>
            </a:r>
          </a:p>
          <a:p>
            <a:pPr eaLnBrk="1" hangingPunct="1"/>
            <a:r>
              <a:rPr lang="en-US" altLang="en-US">
                <a:latin typeface="Arial" panose="020B0604020202020204" pitchFamily="34" charset="0"/>
              </a:rPr>
              <a:t>Applying for a disability retirement is a two-step process. </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first step is to complete the preliminary disability application that is forwarded to the Medical Board and Board of Trustees for a decision about whether the employees disability is qualifying and worthy of a disability retirement.</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second step is to formally retire, once approval from the Medical Board and Board of Trustees has been received. </a:t>
            </a:r>
          </a:p>
          <a:p>
            <a:pPr eaLnBrk="1" hangingPunct="1"/>
            <a:endParaRPr lang="en-US" altLang="en-US">
              <a:latin typeface="Arial" panose="020B0604020202020204" pitchFamily="34" charset="0"/>
            </a:endParaRPr>
          </a:p>
          <a:p>
            <a:pPr lvl="2" eaLnBrk="1" hangingPunct="1">
              <a:lnSpc>
                <a:spcPct val="80000"/>
              </a:lnSpc>
            </a:pPr>
            <a:endParaRPr lang="en-US" altLang="en-US">
              <a:latin typeface="Book Antiqua" panose="02040602050305030304" pitchFamily="18" charset="0"/>
            </a:endParaRPr>
          </a:p>
          <a:p>
            <a:endParaRPr lang="en-US" altLang="en-US">
              <a:latin typeface="Arial" panose="020B0604020202020204" pitchFamily="34" charset="0"/>
            </a:endParaRPr>
          </a:p>
        </p:txBody>
      </p:sp>
    </p:spTree>
    <p:extLst>
      <p:ext uri="{BB962C8B-B14F-4D97-AF65-F5344CB8AC3E}">
        <p14:creationId xmlns:p14="http://schemas.microsoft.com/office/powerpoint/2010/main" val="35486018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7A3C4224-A0DB-4FA9-97CD-684FAD1399C4}"/>
              </a:ext>
            </a:extLst>
          </p:cNvPr>
          <p:cNvSpPr>
            <a:spLocks noGrp="1" noRot="1" noChangeAspect="1" noChangeArrowheads="1" noTextEdit="1"/>
          </p:cNvSpPr>
          <p:nvPr>
            <p:ph type="sldImg"/>
          </p:nvPr>
        </p:nvSpPr>
        <p:spPr>
          <a:ln/>
        </p:spPr>
      </p:sp>
      <p:sp>
        <p:nvSpPr>
          <p:cNvPr id="53251" name="Rectangle 3">
            <a:extLst>
              <a:ext uri="{FF2B5EF4-FFF2-40B4-BE49-F238E27FC236}">
                <a16:creationId xmlns:a16="http://schemas.microsoft.com/office/drawing/2014/main" id="{D48AEF30-CD91-401C-8843-FD86930F508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If the employee were to die during employment with the State, the beneficiary will be entitled to a full years salary as well the retirement contributions with interest……</a:t>
            </a:r>
          </a:p>
          <a:p>
            <a:pPr eaLnBrk="1" hangingPunct="1"/>
            <a:r>
              <a:rPr lang="en-US" altLang="en-US">
                <a:latin typeface="Arial" panose="020B0604020202020204" pitchFamily="34" charset="0"/>
              </a:rPr>
              <a:t>	Stress the importance of Beneficiary Form (story)</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For each individual that is improperly enrolled a $100 administrative fee will be assessed by the SRA.</a:t>
            </a:r>
          </a:p>
          <a:p>
            <a:endParaRPr lang="en-US" altLang="en-US">
              <a:latin typeface="Arial" panose="020B0604020202020204" pitchFamily="34" charset="0"/>
            </a:endParaRPr>
          </a:p>
        </p:txBody>
      </p:sp>
    </p:spTree>
    <p:extLst>
      <p:ext uri="{BB962C8B-B14F-4D97-AF65-F5344CB8AC3E}">
        <p14:creationId xmlns:p14="http://schemas.microsoft.com/office/powerpoint/2010/main" val="4259819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EFB2D2E4-2381-4E66-89D2-A1F6ED035BB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eaLnBrk="0" fontAlgn="base" hangingPunct="0">
              <a:spcBef>
                <a:spcPct val="0"/>
              </a:spcBef>
              <a:spcAft>
                <a:spcPct val="0"/>
              </a:spcAft>
              <a:defRPr>
                <a:solidFill>
                  <a:schemeClr val="tx1"/>
                </a:solidFill>
                <a:latin typeface="Book Antiqua" panose="02040602050305030304" pitchFamily="18" charset="0"/>
              </a:defRPr>
            </a:lvl6pPr>
            <a:lvl7pPr marL="2971800" indent="-228600" eaLnBrk="0" fontAlgn="base" hangingPunct="0">
              <a:spcBef>
                <a:spcPct val="0"/>
              </a:spcBef>
              <a:spcAft>
                <a:spcPct val="0"/>
              </a:spcAft>
              <a:defRPr>
                <a:solidFill>
                  <a:schemeClr val="tx1"/>
                </a:solidFill>
                <a:latin typeface="Book Antiqua" panose="02040602050305030304" pitchFamily="18" charset="0"/>
              </a:defRPr>
            </a:lvl7pPr>
            <a:lvl8pPr marL="3429000" indent="-228600" eaLnBrk="0" fontAlgn="base" hangingPunct="0">
              <a:spcBef>
                <a:spcPct val="0"/>
              </a:spcBef>
              <a:spcAft>
                <a:spcPct val="0"/>
              </a:spcAft>
              <a:defRPr>
                <a:solidFill>
                  <a:schemeClr val="tx1"/>
                </a:solidFill>
                <a:latin typeface="Book Antiqua" panose="02040602050305030304" pitchFamily="18" charset="0"/>
              </a:defRPr>
            </a:lvl8pPr>
            <a:lvl9pPr marL="3886200" indent="-228600" eaLnBrk="0" fontAlgn="base" hangingPunct="0">
              <a:spcBef>
                <a:spcPct val="0"/>
              </a:spcBef>
              <a:spcAft>
                <a:spcPct val="0"/>
              </a:spcAft>
              <a:defRPr>
                <a:solidFill>
                  <a:schemeClr val="tx1"/>
                </a:solidFill>
                <a:latin typeface="Book Antiqua" panose="0204060205030503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EE100AB-DF45-4935-8DFD-5DD64F49FFA7}"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5363" name="Rectangle 2">
            <a:extLst>
              <a:ext uri="{FF2B5EF4-FFF2-40B4-BE49-F238E27FC236}">
                <a16:creationId xmlns:a16="http://schemas.microsoft.com/office/drawing/2014/main" id="{51448C76-A050-4988-AF88-99FC6821E1BD}"/>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F3FB6E71-45D0-4921-97F8-8C44B5B7F78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latin typeface="Arial" panose="020B0604020202020204" pitchFamily="34" charset="0"/>
              </a:rPr>
              <a:t>An examination schedule produced by the Department of Budget and management and/or the individual agency is also posted on main bulletin boards and in common areas. </a:t>
            </a:r>
          </a:p>
          <a:p>
            <a:pPr lvl="1" eaLnBrk="1" hangingPunct="1">
              <a:buFontTx/>
              <a:buChar char="•"/>
            </a:pPr>
            <a:r>
              <a:rPr lang="en-US" altLang="en-US">
                <a:latin typeface="Arial" panose="020B0604020202020204" pitchFamily="34" charset="0"/>
              </a:rPr>
              <a:t>This schedule identifies each classification, a closing date, they type of exam (i.e. written, unassembled etc.), as well as the date and location of the test when these have been established. </a:t>
            </a:r>
          </a:p>
          <a:p>
            <a:pPr lvl="1" eaLnBrk="1" hangingPunct="1">
              <a:buFontTx/>
              <a:buChar char="•"/>
            </a:pPr>
            <a:endParaRPr lang="en-US" altLang="en-US">
              <a:latin typeface="Arial" panose="020B0604020202020204" pitchFamily="34" charset="0"/>
            </a:endParaRPr>
          </a:p>
        </p:txBody>
      </p:sp>
    </p:spTree>
    <p:extLst>
      <p:ext uri="{BB962C8B-B14F-4D97-AF65-F5344CB8AC3E}">
        <p14:creationId xmlns:p14="http://schemas.microsoft.com/office/powerpoint/2010/main" val="17593840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CE8080BE-DA69-45B1-9324-E37ABF35330B}"/>
              </a:ext>
            </a:extLst>
          </p:cNvPr>
          <p:cNvSpPr>
            <a:spLocks noGrp="1" noRot="1" noChangeAspect="1" noChangeArrowheads="1" noTextEdit="1"/>
          </p:cNvSpPr>
          <p:nvPr>
            <p:ph type="sldImg"/>
          </p:nvPr>
        </p:nvSpPr>
        <p:spPr>
          <a:ln/>
        </p:spPr>
      </p:sp>
      <p:sp>
        <p:nvSpPr>
          <p:cNvPr id="55299" name="Rectangle 3">
            <a:extLst>
              <a:ext uri="{FF2B5EF4-FFF2-40B4-BE49-F238E27FC236}">
                <a16:creationId xmlns:a16="http://schemas.microsoft.com/office/drawing/2014/main" id="{CA01C067-0AAA-468A-882F-7C6054DD0A6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If the employee were to die during employment with the State, the beneficiary will be entitled to a full years salary as well the retirement contributions with interest……</a:t>
            </a:r>
          </a:p>
          <a:p>
            <a:pPr eaLnBrk="1" hangingPunct="1"/>
            <a:r>
              <a:rPr lang="en-US" altLang="en-US">
                <a:latin typeface="Arial" panose="020B0604020202020204" pitchFamily="34" charset="0"/>
              </a:rPr>
              <a:t>	Stress the importance of Beneficiary Form (story)</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For each individual that is improperly enrolled a $100 administrative fee will be assessed by the SRA.</a:t>
            </a:r>
          </a:p>
          <a:p>
            <a:endParaRPr lang="en-US" altLang="en-US">
              <a:latin typeface="Arial" panose="020B0604020202020204" pitchFamily="34" charset="0"/>
            </a:endParaRPr>
          </a:p>
        </p:txBody>
      </p:sp>
    </p:spTree>
    <p:extLst>
      <p:ext uri="{BB962C8B-B14F-4D97-AF65-F5344CB8AC3E}">
        <p14:creationId xmlns:p14="http://schemas.microsoft.com/office/powerpoint/2010/main" val="7766071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5B023C89-A270-4E3A-A00C-30F84B7DEDE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eaLnBrk="0" fontAlgn="base" hangingPunct="0">
              <a:spcBef>
                <a:spcPct val="0"/>
              </a:spcBef>
              <a:spcAft>
                <a:spcPct val="0"/>
              </a:spcAft>
              <a:defRPr>
                <a:solidFill>
                  <a:schemeClr val="tx1"/>
                </a:solidFill>
                <a:latin typeface="Book Antiqua" panose="02040602050305030304" pitchFamily="18" charset="0"/>
              </a:defRPr>
            </a:lvl6pPr>
            <a:lvl7pPr marL="2971800" indent="-228600" eaLnBrk="0" fontAlgn="base" hangingPunct="0">
              <a:spcBef>
                <a:spcPct val="0"/>
              </a:spcBef>
              <a:spcAft>
                <a:spcPct val="0"/>
              </a:spcAft>
              <a:defRPr>
                <a:solidFill>
                  <a:schemeClr val="tx1"/>
                </a:solidFill>
                <a:latin typeface="Book Antiqua" panose="02040602050305030304" pitchFamily="18" charset="0"/>
              </a:defRPr>
            </a:lvl7pPr>
            <a:lvl8pPr marL="3429000" indent="-228600" eaLnBrk="0" fontAlgn="base" hangingPunct="0">
              <a:spcBef>
                <a:spcPct val="0"/>
              </a:spcBef>
              <a:spcAft>
                <a:spcPct val="0"/>
              </a:spcAft>
              <a:defRPr>
                <a:solidFill>
                  <a:schemeClr val="tx1"/>
                </a:solidFill>
                <a:latin typeface="Book Antiqua" panose="02040602050305030304" pitchFamily="18" charset="0"/>
              </a:defRPr>
            </a:lvl8pPr>
            <a:lvl9pPr marL="3886200" indent="-228600" eaLnBrk="0" fontAlgn="base" hangingPunct="0">
              <a:spcBef>
                <a:spcPct val="0"/>
              </a:spcBef>
              <a:spcAft>
                <a:spcPct val="0"/>
              </a:spcAft>
              <a:defRPr>
                <a:solidFill>
                  <a:schemeClr val="tx1"/>
                </a:solidFill>
                <a:latin typeface="Book Antiqua" panose="0204060205030503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3595284-610C-4A2F-920E-F284BE38760A}"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7347" name="Rectangle 2">
            <a:extLst>
              <a:ext uri="{FF2B5EF4-FFF2-40B4-BE49-F238E27FC236}">
                <a16:creationId xmlns:a16="http://schemas.microsoft.com/office/drawing/2014/main" id="{490F757E-539A-4F87-9219-A96FFA03CBBB}"/>
              </a:ext>
            </a:extLst>
          </p:cNvPr>
          <p:cNvSpPr>
            <a:spLocks noGrp="1" noRot="1" noChangeAspect="1" noChangeArrowheads="1" noTextEdit="1"/>
          </p:cNvSpPr>
          <p:nvPr>
            <p:ph type="sldImg"/>
          </p:nvPr>
        </p:nvSpPr>
        <p:spPr>
          <a:ln/>
        </p:spPr>
      </p:sp>
      <p:sp>
        <p:nvSpPr>
          <p:cNvPr id="57348" name="Rectangle 3">
            <a:extLst>
              <a:ext uri="{FF2B5EF4-FFF2-40B4-BE49-F238E27FC236}">
                <a16:creationId xmlns:a16="http://schemas.microsoft.com/office/drawing/2014/main" id="{B661954B-293C-46CF-9FCD-ED2C1B948CA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Each new calendar year employees are given six personal leave days to use at their discretion. </a:t>
            </a:r>
          </a:p>
          <a:p>
            <a:pPr eaLnBrk="1" hangingPunct="1">
              <a:buFontTx/>
              <a:buChar char="•"/>
            </a:pPr>
            <a:r>
              <a:rPr lang="en-US" altLang="en-US">
                <a:latin typeface="Arial" panose="020B0604020202020204" pitchFamily="34" charset="0"/>
              </a:rPr>
              <a:t>Personal leave may not be accumulated.</a:t>
            </a:r>
          </a:p>
          <a:p>
            <a:pPr eaLnBrk="1" hangingPunct="1">
              <a:buFontTx/>
              <a:buChar char="•"/>
            </a:pPr>
            <a:r>
              <a:rPr lang="en-US" altLang="en-US">
                <a:latin typeface="Arial" panose="020B0604020202020204" pitchFamily="34" charset="0"/>
              </a:rPr>
              <a:t>Any personal leave that remains upon the last day of the calendar year or upon termination will be forfeited. </a:t>
            </a:r>
          </a:p>
          <a:p>
            <a:pPr eaLnBrk="1" hangingPunct="1">
              <a:buFontTx/>
              <a:buChar char="•"/>
            </a:pPr>
            <a:r>
              <a:rPr lang="en-US" altLang="en-US">
                <a:latin typeface="Arial" panose="020B0604020202020204" pitchFamily="34" charset="0"/>
              </a:rPr>
              <a:t>Personal leave may be used for any reason, but it requires the supervisor’s advanced approval.</a:t>
            </a:r>
          </a:p>
          <a:p>
            <a:pPr eaLnBrk="1" hangingPunct="1">
              <a:buFontTx/>
              <a:buChar char="•"/>
            </a:pPr>
            <a:endParaRPr lang="en-US" altLang="en-US">
              <a:latin typeface="Arial" panose="020B0604020202020204" pitchFamily="34" charset="0"/>
            </a:endParaRPr>
          </a:p>
          <a:p>
            <a:pPr eaLnBrk="1" hangingPunct="1">
              <a:buFontTx/>
              <a:buChar char="•"/>
            </a:pPr>
            <a:r>
              <a:rPr lang="en-US" altLang="en-US">
                <a:latin typeface="Arial" panose="020B0604020202020204" pitchFamily="34" charset="0"/>
              </a:rPr>
              <a:t>PL Days:</a:t>
            </a:r>
          </a:p>
          <a:p>
            <a:pPr lvl="1" eaLnBrk="1" hangingPunct="1">
              <a:buFontTx/>
              <a:buChar char="•"/>
            </a:pPr>
            <a:r>
              <a:rPr lang="en-US" altLang="en-US">
                <a:latin typeface="Arial" panose="020B0604020202020204" pitchFamily="34" charset="0"/>
              </a:rPr>
              <a:t>January – February 6 days</a:t>
            </a:r>
          </a:p>
          <a:p>
            <a:pPr lvl="1" eaLnBrk="1" hangingPunct="1">
              <a:buFontTx/>
              <a:buChar char="•"/>
            </a:pPr>
            <a:r>
              <a:rPr lang="en-US" altLang="en-US">
                <a:latin typeface="Arial" panose="020B0604020202020204" pitchFamily="34" charset="0"/>
              </a:rPr>
              <a:t>March – April 5 days</a:t>
            </a:r>
          </a:p>
          <a:p>
            <a:pPr lvl="1" eaLnBrk="1" hangingPunct="1">
              <a:buFontTx/>
              <a:buChar char="•"/>
            </a:pPr>
            <a:r>
              <a:rPr lang="en-US" altLang="en-US">
                <a:latin typeface="Arial" panose="020B0604020202020204" pitchFamily="34" charset="0"/>
              </a:rPr>
              <a:t>May – June 4 days</a:t>
            </a:r>
          </a:p>
          <a:p>
            <a:pPr lvl="1" eaLnBrk="1" hangingPunct="1">
              <a:buFontTx/>
              <a:buChar char="•"/>
            </a:pPr>
            <a:r>
              <a:rPr lang="en-US" altLang="en-US">
                <a:latin typeface="Arial" panose="020B0604020202020204" pitchFamily="34" charset="0"/>
              </a:rPr>
              <a:t>July – December 3 days</a:t>
            </a:r>
          </a:p>
        </p:txBody>
      </p:sp>
    </p:spTree>
    <p:extLst>
      <p:ext uri="{BB962C8B-B14F-4D97-AF65-F5344CB8AC3E}">
        <p14:creationId xmlns:p14="http://schemas.microsoft.com/office/powerpoint/2010/main" val="31708037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0798E9E8-6FFF-4913-9AE4-B56FC63D7A8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eaLnBrk="0" fontAlgn="base" hangingPunct="0">
              <a:spcBef>
                <a:spcPct val="0"/>
              </a:spcBef>
              <a:spcAft>
                <a:spcPct val="0"/>
              </a:spcAft>
              <a:defRPr>
                <a:solidFill>
                  <a:schemeClr val="tx1"/>
                </a:solidFill>
                <a:latin typeface="Book Antiqua" panose="02040602050305030304" pitchFamily="18" charset="0"/>
              </a:defRPr>
            </a:lvl6pPr>
            <a:lvl7pPr marL="2971800" indent="-228600" eaLnBrk="0" fontAlgn="base" hangingPunct="0">
              <a:spcBef>
                <a:spcPct val="0"/>
              </a:spcBef>
              <a:spcAft>
                <a:spcPct val="0"/>
              </a:spcAft>
              <a:defRPr>
                <a:solidFill>
                  <a:schemeClr val="tx1"/>
                </a:solidFill>
                <a:latin typeface="Book Antiqua" panose="02040602050305030304" pitchFamily="18" charset="0"/>
              </a:defRPr>
            </a:lvl7pPr>
            <a:lvl8pPr marL="3429000" indent="-228600" eaLnBrk="0" fontAlgn="base" hangingPunct="0">
              <a:spcBef>
                <a:spcPct val="0"/>
              </a:spcBef>
              <a:spcAft>
                <a:spcPct val="0"/>
              </a:spcAft>
              <a:defRPr>
                <a:solidFill>
                  <a:schemeClr val="tx1"/>
                </a:solidFill>
                <a:latin typeface="Book Antiqua" panose="02040602050305030304" pitchFamily="18" charset="0"/>
              </a:defRPr>
            </a:lvl8pPr>
            <a:lvl9pPr marL="3886200" indent="-228600" eaLnBrk="0" fontAlgn="base" hangingPunct="0">
              <a:spcBef>
                <a:spcPct val="0"/>
              </a:spcBef>
              <a:spcAft>
                <a:spcPct val="0"/>
              </a:spcAft>
              <a:defRPr>
                <a:solidFill>
                  <a:schemeClr val="tx1"/>
                </a:solidFill>
                <a:latin typeface="Book Antiqua" panose="0204060205030503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540606A-7A5D-4664-9052-B41CC23A10E5}"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9395" name="Rectangle 2">
            <a:extLst>
              <a:ext uri="{FF2B5EF4-FFF2-40B4-BE49-F238E27FC236}">
                <a16:creationId xmlns:a16="http://schemas.microsoft.com/office/drawing/2014/main" id="{48AB6666-4C0E-4612-A664-CD164DD57FEE}"/>
              </a:ext>
            </a:extLst>
          </p:cNvPr>
          <p:cNvSpPr>
            <a:spLocks noGrp="1" noRot="1" noChangeAspect="1" noChangeArrowheads="1" noTextEdit="1"/>
          </p:cNvSpPr>
          <p:nvPr>
            <p:ph type="sldImg"/>
          </p:nvPr>
        </p:nvSpPr>
        <p:spPr>
          <a:ln/>
        </p:spPr>
      </p:sp>
      <p:sp>
        <p:nvSpPr>
          <p:cNvPr id="59396" name="Rectangle 3">
            <a:extLst>
              <a:ext uri="{FF2B5EF4-FFF2-40B4-BE49-F238E27FC236}">
                <a16:creationId xmlns:a16="http://schemas.microsoft.com/office/drawing/2014/main" id="{64CF5839-DFFE-42C5-A1F0-EA480987FA5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For new employees, Annual Leave is accumulated but may not be used for the first six months of employment. </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Length of Service:</a:t>
            </a:r>
          </a:p>
          <a:p>
            <a:pPr eaLnBrk="1" hangingPunct="1">
              <a:buFontTx/>
              <a:buChar char="•"/>
            </a:pPr>
            <a:r>
              <a:rPr lang="en-US" altLang="en-US">
                <a:latin typeface="Arial" panose="020B0604020202020204" pitchFamily="34" charset="0"/>
              </a:rPr>
              <a:t>6 mos. To 5 years : 10 days per year</a:t>
            </a:r>
          </a:p>
          <a:p>
            <a:pPr eaLnBrk="1" hangingPunct="1">
              <a:buFontTx/>
              <a:buChar char="•"/>
            </a:pPr>
            <a:r>
              <a:rPr lang="en-US" altLang="en-US">
                <a:latin typeface="Arial" panose="020B0604020202020204" pitchFamily="34" charset="0"/>
              </a:rPr>
              <a:t>6 to 10 years: 15 days per year</a:t>
            </a:r>
          </a:p>
          <a:p>
            <a:pPr eaLnBrk="1" hangingPunct="1">
              <a:buFontTx/>
              <a:buChar char="•"/>
            </a:pPr>
            <a:r>
              <a:rPr lang="en-US" altLang="en-US">
                <a:latin typeface="Arial" panose="020B0604020202020204" pitchFamily="34" charset="0"/>
              </a:rPr>
              <a:t>11 to 20 years: 20 days per year</a:t>
            </a:r>
          </a:p>
          <a:p>
            <a:pPr eaLnBrk="1" hangingPunct="1">
              <a:buFontTx/>
              <a:buChar char="•"/>
            </a:pPr>
            <a:r>
              <a:rPr lang="en-US" altLang="en-US">
                <a:latin typeface="Arial" panose="020B0604020202020204" pitchFamily="34" charset="0"/>
              </a:rPr>
              <a:t>Over 20 years: 25 days per year</a:t>
            </a:r>
          </a:p>
        </p:txBody>
      </p:sp>
    </p:spTree>
    <p:extLst>
      <p:ext uri="{BB962C8B-B14F-4D97-AF65-F5344CB8AC3E}">
        <p14:creationId xmlns:p14="http://schemas.microsoft.com/office/powerpoint/2010/main" val="31260180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946BDCB9-9E23-4F69-9F71-79680042E71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eaLnBrk="0" fontAlgn="base" hangingPunct="0">
              <a:spcBef>
                <a:spcPct val="0"/>
              </a:spcBef>
              <a:spcAft>
                <a:spcPct val="0"/>
              </a:spcAft>
              <a:defRPr>
                <a:solidFill>
                  <a:schemeClr val="tx1"/>
                </a:solidFill>
                <a:latin typeface="Book Antiqua" panose="02040602050305030304" pitchFamily="18" charset="0"/>
              </a:defRPr>
            </a:lvl6pPr>
            <a:lvl7pPr marL="2971800" indent="-228600" eaLnBrk="0" fontAlgn="base" hangingPunct="0">
              <a:spcBef>
                <a:spcPct val="0"/>
              </a:spcBef>
              <a:spcAft>
                <a:spcPct val="0"/>
              </a:spcAft>
              <a:defRPr>
                <a:solidFill>
                  <a:schemeClr val="tx1"/>
                </a:solidFill>
                <a:latin typeface="Book Antiqua" panose="02040602050305030304" pitchFamily="18" charset="0"/>
              </a:defRPr>
            </a:lvl7pPr>
            <a:lvl8pPr marL="3429000" indent="-228600" eaLnBrk="0" fontAlgn="base" hangingPunct="0">
              <a:spcBef>
                <a:spcPct val="0"/>
              </a:spcBef>
              <a:spcAft>
                <a:spcPct val="0"/>
              </a:spcAft>
              <a:defRPr>
                <a:solidFill>
                  <a:schemeClr val="tx1"/>
                </a:solidFill>
                <a:latin typeface="Book Antiqua" panose="02040602050305030304" pitchFamily="18" charset="0"/>
              </a:defRPr>
            </a:lvl8pPr>
            <a:lvl9pPr marL="3886200" indent="-228600" eaLnBrk="0" fontAlgn="base" hangingPunct="0">
              <a:spcBef>
                <a:spcPct val="0"/>
              </a:spcBef>
              <a:spcAft>
                <a:spcPct val="0"/>
              </a:spcAft>
              <a:defRPr>
                <a:solidFill>
                  <a:schemeClr val="tx1"/>
                </a:solidFill>
                <a:latin typeface="Book Antiqua" panose="0204060205030503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680A518-C54F-4433-BE0B-89ECC3F91C67}"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1443" name="Rectangle 2">
            <a:extLst>
              <a:ext uri="{FF2B5EF4-FFF2-40B4-BE49-F238E27FC236}">
                <a16:creationId xmlns:a16="http://schemas.microsoft.com/office/drawing/2014/main" id="{68E05780-7283-4E0B-ADAE-6AF2763F2568}"/>
              </a:ext>
            </a:extLst>
          </p:cNvPr>
          <p:cNvSpPr>
            <a:spLocks noGrp="1" noRot="1" noChangeAspect="1" noChangeArrowheads="1" noTextEdit="1"/>
          </p:cNvSpPr>
          <p:nvPr>
            <p:ph type="sldImg"/>
          </p:nvPr>
        </p:nvSpPr>
        <p:spPr>
          <a:ln/>
        </p:spPr>
      </p:sp>
      <p:sp>
        <p:nvSpPr>
          <p:cNvPr id="61444" name="Rectangle 3">
            <a:extLst>
              <a:ext uri="{FF2B5EF4-FFF2-40B4-BE49-F238E27FC236}">
                <a16:creationId xmlns:a16="http://schemas.microsoft.com/office/drawing/2014/main" id="{37196DCC-4274-4EF9-AD65-5401978DD80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1000">
                <a:latin typeface="Arial" panose="020B0604020202020204" pitchFamily="34" charset="0"/>
              </a:rPr>
              <a:t>Sick Leave should be conserved and only used in cases of personal illness with the inability to work, and illness of immediate family members.</a:t>
            </a:r>
          </a:p>
          <a:p>
            <a:pPr eaLnBrk="1" hangingPunct="1">
              <a:lnSpc>
                <a:spcPct val="90000"/>
              </a:lnSpc>
            </a:pPr>
            <a:endParaRPr lang="en-US" altLang="en-US" sz="1000">
              <a:latin typeface="Arial" panose="020B0604020202020204" pitchFamily="34" charset="0"/>
            </a:endParaRPr>
          </a:p>
          <a:p>
            <a:pPr eaLnBrk="1" hangingPunct="1">
              <a:lnSpc>
                <a:spcPct val="90000"/>
              </a:lnSpc>
            </a:pPr>
            <a:r>
              <a:rPr lang="en-US" altLang="en-US" sz="1000">
                <a:latin typeface="Arial" panose="020B0604020202020204" pitchFamily="34" charset="0"/>
              </a:rPr>
              <a:t>Instances for usage:</a:t>
            </a:r>
          </a:p>
          <a:p>
            <a:pPr eaLnBrk="1" hangingPunct="1">
              <a:lnSpc>
                <a:spcPct val="90000"/>
              </a:lnSpc>
              <a:buFontTx/>
              <a:buChar char="•"/>
            </a:pPr>
            <a:r>
              <a:rPr lang="en-US" altLang="en-US" sz="1000">
                <a:latin typeface="Arial" panose="020B0604020202020204" pitchFamily="34" charset="0"/>
              </a:rPr>
              <a:t>Personal sickness, injury, pregnancy, inability to work</a:t>
            </a:r>
          </a:p>
          <a:p>
            <a:pPr eaLnBrk="1" hangingPunct="1">
              <a:lnSpc>
                <a:spcPct val="90000"/>
              </a:lnSpc>
              <a:buFontTx/>
              <a:buChar char="•"/>
            </a:pPr>
            <a:r>
              <a:rPr lang="en-US" altLang="en-US" sz="1000">
                <a:latin typeface="Arial" panose="020B0604020202020204" pitchFamily="34" charset="0"/>
              </a:rPr>
              <a:t>Illness of immediate family members</a:t>
            </a:r>
          </a:p>
          <a:p>
            <a:pPr eaLnBrk="1" hangingPunct="1">
              <a:lnSpc>
                <a:spcPct val="90000"/>
              </a:lnSpc>
              <a:buFontTx/>
              <a:buChar char="•"/>
            </a:pPr>
            <a:r>
              <a:rPr lang="en-US" altLang="en-US" sz="1000">
                <a:latin typeface="Arial" panose="020B0604020202020204" pitchFamily="34" charset="0"/>
              </a:rPr>
              <a:t>Medical, dental, or optical examination or treatment</a:t>
            </a:r>
          </a:p>
          <a:p>
            <a:pPr eaLnBrk="1" hangingPunct="1">
              <a:lnSpc>
                <a:spcPct val="90000"/>
              </a:lnSpc>
              <a:buFontTx/>
              <a:buChar char="•"/>
            </a:pPr>
            <a:r>
              <a:rPr lang="en-US" altLang="en-US" sz="1000">
                <a:latin typeface="Arial" panose="020B0604020202020204" pitchFamily="34" charset="0"/>
              </a:rPr>
              <a:t>Exposure to contagious disease jeopardizing the health of others.</a:t>
            </a:r>
          </a:p>
          <a:p>
            <a:pPr eaLnBrk="1" hangingPunct="1">
              <a:lnSpc>
                <a:spcPct val="90000"/>
              </a:lnSpc>
              <a:buFontTx/>
              <a:buChar char="•"/>
            </a:pPr>
            <a:endParaRPr lang="en-US" altLang="en-US" sz="1000">
              <a:latin typeface="Arial" panose="020B0604020202020204" pitchFamily="34" charset="0"/>
            </a:endParaRPr>
          </a:p>
          <a:p>
            <a:pPr eaLnBrk="1" hangingPunct="1">
              <a:lnSpc>
                <a:spcPct val="90000"/>
              </a:lnSpc>
            </a:pPr>
            <a:r>
              <a:rPr lang="en-US" altLang="en-US" sz="1000">
                <a:latin typeface="Arial" panose="020B0604020202020204" pitchFamily="34" charset="0"/>
              </a:rPr>
              <a:t>Documentation Requirements:</a:t>
            </a:r>
          </a:p>
          <a:p>
            <a:pPr eaLnBrk="1" hangingPunct="1">
              <a:lnSpc>
                <a:spcPct val="90000"/>
              </a:lnSpc>
              <a:buFontTx/>
              <a:buChar char="•"/>
            </a:pPr>
            <a:r>
              <a:rPr lang="en-US" altLang="en-US" sz="1000">
                <a:latin typeface="Arial" panose="020B0604020202020204" pitchFamily="34" charset="0"/>
              </a:rPr>
              <a:t>A doctor’s note is required to charge (5) or more consecutive days to sick leave. </a:t>
            </a:r>
          </a:p>
          <a:p>
            <a:pPr eaLnBrk="1" hangingPunct="1">
              <a:lnSpc>
                <a:spcPct val="90000"/>
              </a:lnSpc>
              <a:buFontTx/>
              <a:buChar char="•"/>
            </a:pPr>
            <a:r>
              <a:rPr lang="en-US" altLang="en-US" sz="1000">
                <a:latin typeface="Arial" panose="020B0604020202020204" pitchFamily="34" charset="0"/>
              </a:rPr>
              <a:t>The note must include:</a:t>
            </a:r>
          </a:p>
          <a:p>
            <a:pPr lvl="1" eaLnBrk="1" hangingPunct="1">
              <a:lnSpc>
                <a:spcPct val="90000"/>
              </a:lnSpc>
              <a:buFontTx/>
              <a:buChar char="•"/>
            </a:pPr>
            <a:r>
              <a:rPr lang="en-US" altLang="en-US" sz="1000">
                <a:latin typeface="Arial" panose="020B0604020202020204" pitchFamily="34" charset="0"/>
              </a:rPr>
              <a:t>A statement by the licensed medical provider that the employee was “unable to work” during a specified period of absence</a:t>
            </a:r>
          </a:p>
          <a:p>
            <a:pPr lvl="1" eaLnBrk="1" hangingPunct="1">
              <a:lnSpc>
                <a:spcPct val="90000"/>
              </a:lnSpc>
            </a:pPr>
            <a:endParaRPr lang="en-US" altLang="en-US" sz="1000">
              <a:latin typeface="Arial" panose="020B0604020202020204" pitchFamily="34" charset="0"/>
            </a:endParaRPr>
          </a:p>
          <a:p>
            <a:pPr lvl="1" eaLnBrk="1" hangingPunct="1">
              <a:lnSpc>
                <a:spcPct val="90000"/>
              </a:lnSpc>
            </a:pPr>
            <a:r>
              <a:rPr lang="en-US" altLang="en-US" sz="1000">
                <a:latin typeface="Arial" panose="020B0604020202020204" pitchFamily="34" charset="0"/>
              </a:rPr>
              <a:t>Office Procedures:</a:t>
            </a:r>
          </a:p>
          <a:p>
            <a:pPr lvl="1" eaLnBrk="1" hangingPunct="1">
              <a:lnSpc>
                <a:spcPct val="90000"/>
              </a:lnSpc>
              <a:buFontTx/>
              <a:buChar char="•"/>
            </a:pPr>
            <a:r>
              <a:rPr lang="en-US" altLang="en-US" sz="1000">
                <a:latin typeface="Arial" panose="020B0604020202020204" pitchFamily="34" charset="0"/>
              </a:rPr>
              <a:t>The employee is responsible for knowing the name and the telephone number of the person in the unit to whom the report is to be made. Each supervisor must establish and post the local call-in procedure for the unit and maintain a log to record reports of absence;…..</a:t>
            </a:r>
          </a:p>
          <a:p>
            <a:pPr lvl="1" eaLnBrk="1" hangingPunct="1">
              <a:lnSpc>
                <a:spcPct val="90000"/>
              </a:lnSpc>
              <a:buFontTx/>
              <a:buChar char="•"/>
            </a:pPr>
            <a:r>
              <a:rPr lang="en-US" altLang="en-US" sz="1000">
                <a:latin typeface="Arial" panose="020B0604020202020204" pitchFamily="34" charset="0"/>
              </a:rPr>
              <a:t>It is the responsibility of the employee to contact your immediate supervisor to make them aware of a specific time that you will be in or to alert them of your absence within ½ hour of your regular start time. </a:t>
            </a:r>
          </a:p>
          <a:p>
            <a:pPr lvl="1" eaLnBrk="1" hangingPunct="1">
              <a:lnSpc>
                <a:spcPct val="90000"/>
              </a:lnSpc>
              <a:buFontTx/>
              <a:buChar char="•"/>
            </a:pPr>
            <a:endParaRPr lang="en-US" altLang="en-US" sz="1000">
              <a:latin typeface="Arial" panose="020B0604020202020204" pitchFamily="34" charset="0"/>
            </a:endParaRPr>
          </a:p>
        </p:txBody>
      </p:sp>
    </p:spTree>
    <p:extLst>
      <p:ext uri="{BB962C8B-B14F-4D97-AF65-F5344CB8AC3E}">
        <p14:creationId xmlns:p14="http://schemas.microsoft.com/office/powerpoint/2010/main" val="1032607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51604FD6-EFF2-41CC-A22E-F151D244FED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eaLnBrk="0" fontAlgn="base" hangingPunct="0">
              <a:spcBef>
                <a:spcPct val="0"/>
              </a:spcBef>
              <a:spcAft>
                <a:spcPct val="0"/>
              </a:spcAft>
              <a:defRPr>
                <a:solidFill>
                  <a:schemeClr val="tx1"/>
                </a:solidFill>
                <a:latin typeface="Book Antiqua" panose="02040602050305030304" pitchFamily="18" charset="0"/>
              </a:defRPr>
            </a:lvl6pPr>
            <a:lvl7pPr marL="2971800" indent="-228600" eaLnBrk="0" fontAlgn="base" hangingPunct="0">
              <a:spcBef>
                <a:spcPct val="0"/>
              </a:spcBef>
              <a:spcAft>
                <a:spcPct val="0"/>
              </a:spcAft>
              <a:defRPr>
                <a:solidFill>
                  <a:schemeClr val="tx1"/>
                </a:solidFill>
                <a:latin typeface="Book Antiqua" panose="02040602050305030304" pitchFamily="18" charset="0"/>
              </a:defRPr>
            </a:lvl7pPr>
            <a:lvl8pPr marL="3429000" indent="-228600" eaLnBrk="0" fontAlgn="base" hangingPunct="0">
              <a:spcBef>
                <a:spcPct val="0"/>
              </a:spcBef>
              <a:spcAft>
                <a:spcPct val="0"/>
              </a:spcAft>
              <a:defRPr>
                <a:solidFill>
                  <a:schemeClr val="tx1"/>
                </a:solidFill>
                <a:latin typeface="Book Antiqua" panose="02040602050305030304" pitchFamily="18" charset="0"/>
              </a:defRPr>
            </a:lvl8pPr>
            <a:lvl9pPr marL="3886200" indent="-228600" eaLnBrk="0" fontAlgn="base" hangingPunct="0">
              <a:spcBef>
                <a:spcPct val="0"/>
              </a:spcBef>
              <a:spcAft>
                <a:spcPct val="0"/>
              </a:spcAft>
              <a:defRPr>
                <a:solidFill>
                  <a:schemeClr val="tx1"/>
                </a:solidFill>
                <a:latin typeface="Book Antiqua" panose="0204060205030503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76B8493-2766-492B-9B38-F636B9EA20A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3491" name="Rectangle 2">
            <a:extLst>
              <a:ext uri="{FF2B5EF4-FFF2-40B4-BE49-F238E27FC236}">
                <a16:creationId xmlns:a16="http://schemas.microsoft.com/office/drawing/2014/main" id="{4EF5501C-B229-4CE3-8D3F-FFD583AE4756}"/>
              </a:ext>
            </a:extLst>
          </p:cNvPr>
          <p:cNvSpPr>
            <a:spLocks noGrp="1" noRot="1" noChangeAspect="1" noChangeArrowheads="1" noTextEdit="1"/>
          </p:cNvSpPr>
          <p:nvPr>
            <p:ph type="sldImg"/>
          </p:nvPr>
        </p:nvSpPr>
        <p:spPr>
          <a:ln/>
        </p:spPr>
      </p:sp>
      <p:sp>
        <p:nvSpPr>
          <p:cNvPr id="63492" name="Rectangle 3">
            <a:extLst>
              <a:ext uri="{FF2B5EF4-FFF2-40B4-BE49-F238E27FC236}">
                <a16:creationId xmlns:a16="http://schemas.microsoft.com/office/drawing/2014/main" id="{7FEE970B-B369-4042-A30B-53F2FBF9FEA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5 days for:</a:t>
            </a:r>
          </a:p>
          <a:p>
            <a:pPr eaLnBrk="1" hangingPunct="1">
              <a:buFontTx/>
              <a:buChar char="•"/>
            </a:pPr>
            <a:r>
              <a:rPr lang="en-US" altLang="en-US">
                <a:latin typeface="Arial" panose="020B0604020202020204" pitchFamily="34" charset="0"/>
              </a:rPr>
              <a:t>Spouse</a:t>
            </a:r>
          </a:p>
          <a:p>
            <a:pPr eaLnBrk="1" hangingPunct="1">
              <a:buFontTx/>
              <a:buChar char="•"/>
            </a:pPr>
            <a:r>
              <a:rPr lang="en-US" altLang="en-US">
                <a:latin typeface="Arial" panose="020B0604020202020204" pitchFamily="34" charset="0"/>
              </a:rPr>
              <a:t>Children (foster and step)</a:t>
            </a:r>
          </a:p>
          <a:p>
            <a:pPr eaLnBrk="1" hangingPunct="1">
              <a:buFontTx/>
              <a:buChar char="•"/>
            </a:pPr>
            <a:r>
              <a:rPr lang="en-US" altLang="en-US">
                <a:latin typeface="Arial" panose="020B0604020202020204" pitchFamily="34" charset="0"/>
              </a:rPr>
              <a:t>Parents (foster and step)</a:t>
            </a:r>
          </a:p>
          <a:p>
            <a:pPr eaLnBrk="1" hangingPunct="1">
              <a:buFontTx/>
              <a:buChar char="•"/>
            </a:pPr>
            <a:r>
              <a:rPr lang="en-US" altLang="en-US">
                <a:latin typeface="Arial" panose="020B0604020202020204" pitchFamily="34" charset="0"/>
              </a:rPr>
              <a:t>Legal Guardians</a:t>
            </a:r>
          </a:p>
          <a:p>
            <a:pPr eaLnBrk="1" hangingPunct="1">
              <a:buFontTx/>
              <a:buChar char="•"/>
            </a:pPr>
            <a:r>
              <a:rPr lang="en-US" altLang="en-US">
                <a:latin typeface="Arial" panose="020B0604020202020204" pitchFamily="34" charset="0"/>
              </a:rPr>
              <a:t>Brothers/Sisters</a:t>
            </a:r>
          </a:p>
          <a:p>
            <a:pPr eaLnBrk="1" hangingPunct="1">
              <a:buFontTx/>
              <a:buChar char="•"/>
            </a:pPr>
            <a:r>
              <a:rPr lang="en-US" altLang="en-US">
                <a:latin typeface="Arial" panose="020B0604020202020204" pitchFamily="34" charset="0"/>
              </a:rPr>
              <a:t>Grandparents / Grandchildren (employees or spouses)</a:t>
            </a:r>
          </a:p>
          <a:p>
            <a:pPr eaLnBrk="1" hangingPunct="1">
              <a:buFontTx/>
              <a:buChar char="•"/>
            </a:pPr>
            <a:r>
              <a:rPr lang="en-US" altLang="en-US">
                <a:latin typeface="Arial" panose="020B0604020202020204" pitchFamily="34" charset="0"/>
              </a:rPr>
              <a:t>…And Other relatives living as a member of the employee’s household.</a:t>
            </a:r>
          </a:p>
          <a:p>
            <a:pPr eaLnBrk="1" hangingPunct="1">
              <a:buFontTx/>
              <a:buChar char="•"/>
            </a:pPr>
            <a:endParaRPr lang="en-US" altLang="en-US">
              <a:latin typeface="Arial" panose="020B0604020202020204" pitchFamily="34" charset="0"/>
            </a:endParaRPr>
          </a:p>
          <a:p>
            <a:pPr eaLnBrk="1" hangingPunct="1"/>
            <a:r>
              <a:rPr lang="en-US" altLang="en-US">
                <a:latin typeface="Arial" panose="020B0604020202020204" pitchFamily="34" charset="0"/>
              </a:rPr>
              <a:t>Bereavement for 3 of the 5 days for:</a:t>
            </a:r>
          </a:p>
          <a:p>
            <a:pPr eaLnBrk="1" hangingPunct="1">
              <a:buFontTx/>
              <a:buChar char="•"/>
            </a:pPr>
            <a:r>
              <a:rPr lang="en-US" altLang="en-US">
                <a:latin typeface="Arial" panose="020B0604020202020204" pitchFamily="34" charset="0"/>
              </a:rPr>
              <a:t>Spouse</a:t>
            </a:r>
          </a:p>
          <a:p>
            <a:pPr eaLnBrk="1" hangingPunct="1">
              <a:buFontTx/>
              <a:buChar char="•"/>
            </a:pPr>
            <a:r>
              <a:rPr lang="en-US" altLang="en-US">
                <a:latin typeface="Arial" panose="020B0604020202020204" pitchFamily="34" charset="0"/>
              </a:rPr>
              <a:t>Children (foster and step)</a:t>
            </a:r>
          </a:p>
          <a:p>
            <a:pPr eaLnBrk="1" hangingPunct="1">
              <a:buFontTx/>
              <a:buChar char="•"/>
            </a:pPr>
            <a:r>
              <a:rPr lang="en-US" altLang="en-US">
                <a:latin typeface="Arial" panose="020B0604020202020204" pitchFamily="34" charset="0"/>
              </a:rPr>
              <a:t>Parents (foster and step)</a:t>
            </a:r>
          </a:p>
          <a:p>
            <a:pPr eaLnBrk="1" hangingPunct="1">
              <a:buFontTx/>
              <a:buChar char="•"/>
            </a:pPr>
            <a:r>
              <a:rPr lang="en-US" altLang="en-US">
                <a:latin typeface="Arial" panose="020B0604020202020204" pitchFamily="34" charset="0"/>
              </a:rPr>
              <a:t>Brothers/Sisters</a:t>
            </a:r>
          </a:p>
          <a:p>
            <a:pPr eaLnBrk="1" hangingPunct="1">
              <a:buFontTx/>
              <a:buChar char="•"/>
            </a:pPr>
            <a:r>
              <a:rPr lang="en-US" altLang="en-US">
                <a:latin typeface="Arial" panose="020B0604020202020204" pitchFamily="34" charset="0"/>
              </a:rPr>
              <a:t>Grandparents/Grandchildren</a:t>
            </a:r>
          </a:p>
        </p:txBody>
      </p:sp>
    </p:spTree>
    <p:extLst>
      <p:ext uri="{BB962C8B-B14F-4D97-AF65-F5344CB8AC3E}">
        <p14:creationId xmlns:p14="http://schemas.microsoft.com/office/powerpoint/2010/main" val="9399078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49E85237-DA01-4AA4-AE4B-5E5F039B531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eaLnBrk="0" fontAlgn="base" hangingPunct="0">
              <a:spcBef>
                <a:spcPct val="0"/>
              </a:spcBef>
              <a:spcAft>
                <a:spcPct val="0"/>
              </a:spcAft>
              <a:defRPr>
                <a:solidFill>
                  <a:schemeClr val="tx1"/>
                </a:solidFill>
                <a:latin typeface="Book Antiqua" panose="02040602050305030304" pitchFamily="18" charset="0"/>
              </a:defRPr>
            </a:lvl6pPr>
            <a:lvl7pPr marL="2971800" indent="-228600" eaLnBrk="0" fontAlgn="base" hangingPunct="0">
              <a:spcBef>
                <a:spcPct val="0"/>
              </a:spcBef>
              <a:spcAft>
                <a:spcPct val="0"/>
              </a:spcAft>
              <a:defRPr>
                <a:solidFill>
                  <a:schemeClr val="tx1"/>
                </a:solidFill>
                <a:latin typeface="Book Antiqua" panose="02040602050305030304" pitchFamily="18" charset="0"/>
              </a:defRPr>
            </a:lvl7pPr>
            <a:lvl8pPr marL="3429000" indent="-228600" eaLnBrk="0" fontAlgn="base" hangingPunct="0">
              <a:spcBef>
                <a:spcPct val="0"/>
              </a:spcBef>
              <a:spcAft>
                <a:spcPct val="0"/>
              </a:spcAft>
              <a:defRPr>
                <a:solidFill>
                  <a:schemeClr val="tx1"/>
                </a:solidFill>
                <a:latin typeface="Book Antiqua" panose="02040602050305030304" pitchFamily="18" charset="0"/>
              </a:defRPr>
            </a:lvl8pPr>
            <a:lvl9pPr marL="3886200" indent="-228600" eaLnBrk="0" fontAlgn="base" hangingPunct="0">
              <a:spcBef>
                <a:spcPct val="0"/>
              </a:spcBef>
              <a:spcAft>
                <a:spcPct val="0"/>
              </a:spcAft>
              <a:defRPr>
                <a:solidFill>
                  <a:schemeClr val="tx1"/>
                </a:solidFill>
                <a:latin typeface="Book Antiqua" panose="0204060205030503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80E2CD9-011D-4DEB-8827-1B006272B2E7}"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5539" name="Rectangle 2">
            <a:extLst>
              <a:ext uri="{FF2B5EF4-FFF2-40B4-BE49-F238E27FC236}">
                <a16:creationId xmlns:a16="http://schemas.microsoft.com/office/drawing/2014/main" id="{3FE8F0C5-BE96-45C1-BAD9-C9E8CDB792B1}"/>
              </a:ext>
            </a:extLst>
          </p:cNvPr>
          <p:cNvSpPr>
            <a:spLocks noGrp="1" noRot="1" noChangeAspect="1" noChangeArrowheads="1" noTextEdit="1"/>
          </p:cNvSpPr>
          <p:nvPr>
            <p:ph type="sldImg"/>
          </p:nvPr>
        </p:nvSpPr>
        <p:spPr>
          <a:xfrm>
            <a:off x="381000" y="685800"/>
            <a:ext cx="6096000" cy="3429000"/>
          </a:xfrm>
          <a:ln/>
        </p:spPr>
      </p:sp>
      <p:sp>
        <p:nvSpPr>
          <p:cNvPr id="65540" name="Rectangle 3">
            <a:extLst>
              <a:ext uri="{FF2B5EF4-FFF2-40B4-BE49-F238E27FC236}">
                <a16:creationId xmlns:a16="http://schemas.microsoft.com/office/drawing/2014/main" id="{D07293F9-B003-417C-8343-56966D0FCBB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 Leave Bank is for permanent employees who have exhausted all accrued leave and have a serious and prolonged medical condition.</a:t>
            </a:r>
          </a:p>
        </p:txBody>
      </p:sp>
    </p:spTree>
    <p:extLst>
      <p:ext uri="{BB962C8B-B14F-4D97-AF65-F5344CB8AC3E}">
        <p14:creationId xmlns:p14="http://schemas.microsoft.com/office/powerpoint/2010/main" val="624679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4EED769A-FFD7-413F-A668-A1F2AC892F5D}"/>
              </a:ext>
            </a:extLst>
          </p:cNvPr>
          <p:cNvSpPr>
            <a:spLocks noGrp="1" noRot="1" noChangeAspect="1" noChangeArrowheads="1" noTextEdit="1"/>
          </p:cNvSpPr>
          <p:nvPr>
            <p:ph type="sldImg"/>
          </p:nvPr>
        </p:nvSpPr>
        <p:spPr>
          <a:xfrm>
            <a:off x="381000" y="685800"/>
            <a:ext cx="6096000" cy="3429000"/>
          </a:xfrm>
          <a:ln/>
        </p:spPr>
      </p:sp>
      <p:sp>
        <p:nvSpPr>
          <p:cNvPr id="67587" name="Notes Placeholder 2">
            <a:extLst>
              <a:ext uri="{FF2B5EF4-FFF2-40B4-BE49-F238E27FC236}">
                <a16:creationId xmlns:a16="http://schemas.microsoft.com/office/drawing/2014/main" id="{2EBB27B3-0442-4C55-9751-BAC6F8A8F23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67588" name="Slide Number Placeholder 3">
            <a:extLst>
              <a:ext uri="{FF2B5EF4-FFF2-40B4-BE49-F238E27FC236}">
                <a16:creationId xmlns:a16="http://schemas.microsoft.com/office/drawing/2014/main" id="{913B51FB-C2AD-4CB2-8F44-F7EC46D149F9}"/>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eaLnBrk="0" fontAlgn="base" hangingPunct="0">
              <a:spcBef>
                <a:spcPct val="0"/>
              </a:spcBef>
              <a:spcAft>
                <a:spcPct val="0"/>
              </a:spcAft>
              <a:defRPr>
                <a:solidFill>
                  <a:schemeClr val="tx1"/>
                </a:solidFill>
                <a:latin typeface="Book Antiqua" panose="02040602050305030304" pitchFamily="18" charset="0"/>
              </a:defRPr>
            </a:lvl6pPr>
            <a:lvl7pPr marL="2971800" indent="-228600" eaLnBrk="0" fontAlgn="base" hangingPunct="0">
              <a:spcBef>
                <a:spcPct val="0"/>
              </a:spcBef>
              <a:spcAft>
                <a:spcPct val="0"/>
              </a:spcAft>
              <a:defRPr>
                <a:solidFill>
                  <a:schemeClr val="tx1"/>
                </a:solidFill>
                <a:latin typeface="Book Antiqua" panose="02040602050305030304" pitchFamily="18" charset="0"/>
              </a:defRPr>
            </a:lvl7pPr>
            <a:lvl8pPr marL="3429000" indent="-228600" eaLnBrk="0" fontAlgn="base" hangingPunct="0">
              <a:spcBef>
                <a:spcPct val="0"/>
              </a:spcBef>
              <a:spcAft>
                <a:spcPct val="0"/>
              </a:spcAft>
              <a:defRPr>
                <a:solidFill>
                  <a:schemeClr val="tx1"/>
                </a:solidFill>
                <a:latin typeface="Book Antiqua" panose="02040602050305030304" pitchFamily="18" charset="0"/>
              </a:defRPr>
            </a:lvl8pPr>
            <a:lvl9pPr marL="3886200" indent="-228600" eaLnBrk="0" fontAlgn="base" hangingPunct="0">
              <a:spcBef>
                <a:spcPct val="0"/>
              </a:spcBef>
              <a:spcAft>
                <a:spcPct val="0"/>
              </a:spcAft>
              <a:defRPr>
                <a:solidFill>
                  <a:schemeClr val="tx1"/>
                </a:solidFill>
                <a:latin typeface="Book Antiqua" panose="0204060205030503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F5E8393-C427-4148-AB5E-B3EFBD03231D}"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13435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8B382965-A502-4904-B995-3F4476C3E8E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eaLnBrk="0" fontAlgn="base" hangingPunct="0">
              <a:spcBef>
                <a:spcPct val="0"/>
              </a:spcBef>
              <a:spcAft>
                <a:spcPct val="0"/>
              </a:spcAft>
              <a:defRPr>
                <a:solidFill>
                  <a:schemeClr val="tx1"/>
                </a:solidFill>
                <a:latin typeface="Book Antiqua" panose="02040602050305030304" pitchFamily="18" charset="0"/>
              </a:defRPr>
            </a:lvl6pPr>
            <a:lvl7pPr marL="2971800" indent="-228600" eaLnBrk="0" fontAlgn="base" hangingPunct="0">
              <a:spcBef>
                <a:spcPct val="0"/>
              </a:spcBef>
              <a:spcAft>
                <a:spcPct val="0"/>
              </a:spcAft>
              <a:defRPr>
                <a:solidFill>
                  <a:schemeClr val="tx1"/>
                </a:solidFill>
                <a:latin typeface="Book Antiqua" panose="02040602050305030304" pitchFamily="18" charset="0"/>
              </a:defRPr>
            </a:lvl7pPr>
            <a:lvl8pPr marL="3429000" indent="-228600" eaLnBrk="0" fontAlgn="base" hangingPunct="0">
              <a:spcBef>
                <a:spcPct val="0"/>
              </a:spcBef>
              <a:spcAft>
                <a:spcPct val="0"/>
              </a:spcAft>
              <a:defRPr>
                <a:solidFill>
                  <a:schemeClr val="tx1"/>
                </a:solidFill>
                <a:latin typeface="Book Antiqua" panose="02040602050305030304" pitchFamily="18" charset="0"/>
              </a:defRPr>
            </a:lvl8pPr>
            <a:lvl9pPr marL="3886200" indent="-228600" eaLnBrk="0" fontAlgn="base" hangingPunct="0">
              <a:spcBef>
                <a:spcPct val="0"/>
              </a:spcBef>
              <a:spcAft>
                <a:spcPct val="0"/>
              </a:spcAft>
              <a:defRPr>
                <a:solidFill>
                  <a:schemeClr val="tx1"/>
                </a:solidFill>
                <a:latin typeface="Book Antiqua" panose="0204060205030503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F165BFE-44CF-4C35-8F21-668A66B3C67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9635" name="Rectangle 2">
            <a:extLst>
              <a:ext uri="{FF2B5EF4-FFF2-40B4-BE49-F238E27FC236}">
                <a16:creationId xmlns:a16="http://schemas.microsoft.com/office/drawing/2014/main" id="{BDDCFC68-3E94-4AC7-AE59-AFB597104595}"/>
              </a:ext>
            </a:extLst>
          </p:cNvPr>
          <p:cNvSpPr>
            <a:spLocks noGrp="1" noRot="1" noChangeAspect="1" noChangeArrowheads="1" noTextEdit="1"/>
          </p:cNvSpPr>
          <p:nvPr>
            <p:ph type="sldImg"/>
          </p:nvPr>
        </p:nvSpPr>
        <p:spPr>
          <a:ln/>
        </p:spPr>
      </p:sp>
      <p:sp>
        <p:nvSpPr>
          <p:cNvPr id="69636" name="Rectangle 3">
            <a:extLst>
              <a:ext uri="{FF2B5EF4-FFF2-40B4-BE49-F238E27FC236}">
                <a16:creationId xmlns:a16="http://schemas.microsoft.com/office/drawing/2014/main" id="{28ECB978-85A2-4B8E-8370-AFE29E7A8B1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Employee Relations provides mediation between the employee and the employer to help settle disputes. </a:t>
            </a:r>
          </a:p>
          <a:p>
            <a:pPr eaLnBrk="1" hangingPunct="1"/>
            <a:r>
              <a:rPr lang="en-US" altLang="en-US">
                <a:latin typeface="Arial" panose="020B0604020202020204" pitchFamily="34" charset="0"/>
              </a:rPr>
              <a:t>Employee Relations also offers guidance on State personnel rules, regulations and policies. We encourage employees to try to settle disputes with the supervisor before the employee contacts employee relations to attempt to settle disputes. </a:t>
            </a:r>
          </a:p>
        </p:txBody>
      </p:sp>
    </p:spTree>
    <p:extLst>
      <p:ext uri="{BB962C8B-B14F-4D97-AF65-F5344CB8AC3E}">
        <p14:creationId xmlns:p14="http://schemas.microsoft.com/office/powerpoint/2010/main" val="7929793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80D58774-8D94-421F-A494-700F6CABB0BD}"/>
              </a:ext>
            </a:extLst>
          </p:cNvPr>
          <p:cNvSpPr>
            <a:spLocks noGrp="1" noRot="1" noChangeAspect="1" noChangeArrowheads="1" noTextEdit="1"/>
          </p:cNvSpPr>
          <p:nvPr>
            <p:ph type="sldImg"/>
          </p:nvPr>
        </p:nvSpPr>
        <p:spPr>
          <a:ln/>
        </p:spPr>
      </p:sp>
      <p:sp>
        <p:nvSpPr>
          <p:cNvPr id="71683" name="Notes Placeholder 2">
            <a:extLst>
              <a:ext uri="{FF2B5EF4-FFF2-40B4-BE49-F238E27FC236}">
                <a16:creationId xmlns:a16="http://schemas.microsoft.com/office/drawing/2014/main" id="{65F8A321-0409-4972-A04C-741F37F7E01C}"/>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71684" name="Slide Number Placeholder 3">
            <a:extLst>
              <a:ext uri="{FF2B5EF4-FFF2-40B4-BE49-F238E27FC236}">
                <a16:creationId xmlns:a16="http://schemas.microsoft.com/office/drawing/2014/main" id="{CF90C27E-6EB4-460D-8A58-CE6593ADF688}"/>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eaLnBrk="0" fontAlgn="base" hangingPunct="0">
              <a:spcBef>
                <a:spcPct val="0"/>
              </a:spcBef>
              <a:spcAft>
                <a:spcPct val="0"/>
              </a:spcAft>
              <a:defRPr>
                <a:solidFill>
                  <a:schemeClr val="tx1"/>
                </a:solidFill>
                <a:latin typeface="Book Antiqua" panose="02040602050305030304" pitchFamily="18" charset="0"/>
              </a:defRPr>
            </a:lvl6pPr>
            <a:lvl7pPr marL="2971800" indent="-228600" eaLnBrk="0" fontAlgn="base" hangingPunct="0">
              <a:spcBef>
                <a:spcPct val="0"/>
              </a:spcBef>
              <a:spcAft>
                <a:spcPct val="0"/>
              </a:spcAft>
              <a:defRPr>
                <a:solidFill>
                  <a:schemeClr val="tx1"/>
                </a:solidFill>
                <a:latin typeface="Book Antiqua" panose="02040602050305030304" pitchFamily="18" charset="0"/>
              </a:defRPr>
            </a:lvl7pPr>
            <a:lvl8pPr marL="3429000" indent="-228600" eaLnBrk="0" fontAlgn="base" hangingPunct="0">
              <a:spcBef>
                <a:spcPct val="0"/>
              </a:spcBef>
              <a:spcAft>
                <a:spcPct val="0"/>
              </a:spcAft>
              <a:defRPr>
                <a:solidFill>
                  <a:schemeClr val="tx1"/>
                </a:solidFill>
                <a:latin typeface="Book Antiqua" panose="02040602050305030304" pitchFamily="18" charset="0"/>
              </a:defRPr>
            </a:lvl8pPr>
            <a:lvl9pPr marL="3886200" indent="-228600" eaLnBrk="0" fontAlgn="base" hangingPunct="0">
              <a:spcBef>
                <a:spcPct val="0"/>
              </a:spcBef>
              <a:spcAft>
                <a:spcPct val="0"/>
              </a:spcAft>
              <a:defRPr>
                <a:solidFill>
                  <a:schemeClr val="tx1"/>
                </a:solidFill>
                <a:latin typeface="Book Antiqua" panose="0204060205030503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D52A6A6-B2BD-4B60-9359-68A7452229BF}"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91626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CF2BD4FF-F679-4A1E-BC43-222B71F7DAC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eaLnBrk="0" fontAlgn="base" hangingPunct="0">
              <a:spcBef>
                <a:spcPct val="0"/>
              </a:spcBef>
              <a:spcAft>
                <a:spcPct val="0"/>
              </a:spcAft>
              <a:defRPr>
                <a:solidFill>
                  <a:schemeClr val="tx1"/>
                </a:solidFill>
                <a:latin typeface="Book Antiqua" panose="02040602050305030304" pitchFamily="18" charset="0"/>
              </a:defRPr>
            </a:lvl6pPr>
            <a:lvl7pPr marL="2971800" indent="-228600" eaLnBrk="0" fontAlgn="base" hangingPunct="0">
              <a:spcBef>
                <a:spcPct val="0"/>
              </a:spcBef>
              <a:spcAft>
                <a:spcPct val="0"/>
              </a:spcAft>
              <a:defRPr>
                <a:solidFill>
                  <a:schemeClr val="tx1"/>
                </a:solidFill>
                <a:latin typeface="Book Antiqua" panose="02040602050305030304" pitchFamily="18" charset="0"/>
              </a:defRPr>
            </a:lvl7pPr>
            <a:lvl8pPr marL="3429000" indent="-228600" eaLnBrk="0" fontAlgn="base" hangingPunct="0">
              <a:spcBef>
                <a:spcPct val="0"/>
              </a:spcBef>
              <a:spcAft>
                <a:spcPct val="0"/>
              </a:spcAft>
              <a:defRPr>
                <a:solidFill>
                  <a:schemeClr val="tx1"/>
                </a:solidFill>
                <a:latin typeface="Book Antiqua" panose="02040602050305030304" pitchFamily="18" charset="0"/>
              </a:defRPr>
            </a:lvl8pPr>
            <a:lvl9pPr marL="3886200" indent="-228600" eaLnBrk="0" fontAlgn="base" hangingPunct="0">
              <a:spcBef>
                <a:spcPct val="0"/>
              </a:spcBef>
              <a:spcAft>
                <a:spcPct val="0"/>
              </a:spcAft>
              <a:defRPr>
                <a:solidFill>
                  <a:schemeClr val="tx1"/>
                </a:solidFill>
                <a:latin typeface="Book Antiqua" panose="0204060205030503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24C8007-0C94-43DB-A2BC-C646E6352D4D}"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411" name="Rectangle 2">
            <a:extLst>
              <a:ext uri="{FF2B5EF4-FFF2-40B4-BE49-F238E27FC236}">
                <a16:creationId xmlns:a16="http://schemas.microsoft.com/office/drawing/2014/main" id="{EF11946D-1B55-4B9D-B778-63D88D222FCB}"/>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9867A952-CB39-4B22-A198-8B599B3EE9F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latin typeface="Arial" panose="020B0604020202020204" pitchFamily="34" charset="0"/>
              </a:rPr>
              <a:t>An examination schedule produced by the Department of Budget and management and/or the individual agency is also posted on main bulletin boards and in common areas. </a:t>
            </a:r>
          </a:p>
          <a:p>
            <a:pPr lvl="1" eaLnBrk="1" hangingPunct="1">
              <a:buFontTx/>
              <a:buChar char="•"/>
            </a:pPr>
            <a:r>
              <a:rPr lang="en-US" altLang="en-US">
                <a:latin typeface="Arial" panose="020B0604020202020204" pitchFamily="34" charset="0"/>
              </a:rPr>
              <a:t>This schedule identifies each classification, a closing date, they type of exam (i.e. written, unassembled etc.), as well as the date and location of the test when these have been established. </a:t>
            </a:r>
          </a:p>
          <a:p>
            <a:pPr lvl="1" eaLnBrk="1" hangingPunct="1">
              <a:buFontTx/>
              <a:buChar char="•"/>
            </a:pPr>
            <a:endParaRPr lang="en-US" altLang="en-US">
              <a:latin typeface="Arial" panose="020B0604020202020204" pitchFamily="34" charset="0"/>
            </a:endParaRPr>
          </a:p>
        </p:txBody>
      </p:sp>
    </p:spTree>
    <p:extLst>
      <p:ext uri="{BB962C8B-B14F-4D97-AF65-F5344CB8AC3E}">
        <p14:creationId xmlns:p14="http://schemas.microsoft.com/office/powerpoint/2010/main" val="143779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161A0EAC-4070-4A58-8A7F-E040025E332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eaLnBrk="0" fontAlgn="base" hangingPunct="0">
              <a:spcBef>
                <a:spcPct val="0"/>
              </a:spcBef>
              <a:spcAft>
                <a:spcPct val="0"/>
              </a:spcAft>
              <a:defRPr>
                <a:solidFill>
                  <a:schemeClr val="tx1"/>
                </a:solidFill>
                <a:latin typeface="Book Antiqua" panose="02040602050305030304" pitchFamily="18" charset="0"/>
              </a:defRPr>
            </a:lvl6pPr>
            <a:lvl7pPr marL="2971800" indent="-228600" eaLnBrk="0" fontAlgn="base" hangingPunct="0">
              <a:spcBef>
                <a:spcPct val="0"/>
              </a:spcBef>
              <a:spcAft>
                <a:spcPct val="0"/>
              </a:spcAft>
              <a:defRPr>
                <a:solidFill>
                  <a:schemeClr val="tx1"/>
                </a:solidFill>
                <a:latin typeface="Book Antiqua" panose="02040602050305030304" pitchFamily="18" charset="0"/>
              </a:defRPr>
            </a:lvl7pPr>
            <a:lvl8pPr marL="3429000" indent="-228600" eaLnBrk="0" fontAlgn="base" hangingPunct="0">
              <a:spcBef>
                <a:spcPct val="0"/>
              </a:spcBef>
              <a:spcAft>
                <a:spcPct val="0"/>
              </a:spcAft>
              <a:defRPr>
                <a:solidFill>
                  <a:schemeClr val="tx1"/>
                </a:solidFill>
                <a:latin typeface="Book Antiqua" panose="02040602050305030304" pitchFamily="18" charset="0"/>
              </a:defRPr>
            </a:lvl8pPr>
            <a:lvl9pPr marL="3886200" indent="-228600" eaLnBrk="0" fontAlgn="base" hangingPunct="0">
              <a:spcBef>
                <a:spcPct val="0"/>
              </a:spcBef>
              <a:spcAft>
                <a:spcPct val="0"/>
              </a:spcAft>
              <a:defRPr>
                <a:solidFill>
                  <a:schemeClr val="tx1"/>
                </a:solidFill>
                <a:latin typeface="Book Antiqua" panose="0204060205030503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B58CF79-389F-4B4A-8344-32E04E917FF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459" name="Rectangle 2">
            <a:extLst>
              <a:ext uri="{FF2B5EF4-FFF2-40B4-BE49-F238E27FC236}">
                <a16:creationId xmlns:a16="http://schemas.microsoft.com/office/drawing/2014/main" id="{15AAA5D9-FD0C-488B-BE4C-683B31FE61E3}"/>
              </a:ext>
            </a:extLst>
          </p:cNvPr>
          <p:cNvSpPr>
            <a:spLocks noGrp="1" noRot="1" noChangeAspect="1" noChangeArrowheads="1" noTextEdit="1"/>
          </p:cNvSpPr>
          <p:nvPr>
            <p:ph type="sldImg"/>
          </p:nvPr>
        </p:nvSpPr>
        <p:spPr>
          <a:xfrm>
            <a:off x="381000" y="685800"/>
            <a:ext cx="6096000" cy="3429000"/>
          </a:xfrm>
          <a:ln/>
        </p:spPr>
      </p:sp>
      <p:sp>
        <p:nvSpPr>
          <p:cNvPr id="19460" name="Rectangle 3">
            <a:extLst>
              <a:ext uri="{FF2B5EF4-FFF2-40B4-BE49-F238E27FC236}">
                <a16:creationId xmlns:a16="http://schemas.microsoft.com/office/drawing/2014/main" id="{BF34B537-00CE-45C4-BED2-B2D236BCBE2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latin typeface="Arial" panose="020B0604020202020204" pitchFamily="34" charset="0"/>
              </a:rPr>
              <a:t>The supervisor must be given “Reasonable Notice”</a:t>
            </a:r>
          </a:p>
          <a:p>
            <a:pPr eaLnBrk="1" hangingPunct="1">
              <a:buFontTx/>
              <a:buChar char="•"/>
            </a:pPr>
            <a:r>
              <a:rPr lang="en-US" altLang="en-US">
                <a:latin typeface="Arial" panose="020B0604020202020204" pitchFamily="34" charset="0"/>
              </a:rPr>
              <a:t>The supervisor may:</a:t>
            </a:r>
          </a:p>
          <a:p>
            <a:pPr lvl="1" eaLnBrk="1" hangingPunct="1">
              <a:buFontTx/>
              <a:buChar char="•"/>
            </a:pPr>
            <a:r>
              <a:rPr lang="en-US" altLang="en-US">
                <a:latin typeface="Arial" panose="020B0604020202020204" pitchFamily="34" charset="0"/>
              </a:rPr>
              <a:t>Require approval of the request</a:t>
            </a:r>
          </a:p>
          <a:p>
            <a:pPr lvl="1" eaLnBrk="1" hangingPunct="1">
              <a:buFontTx/>
              <a:buChar char="•"/>
            </a:pPr>
            <a:r>
              <a:rPr lang="en-US" altLang="en-US">
                <a:latin typeface="Arial" panose="020B0604020202020204" pitchFamily="34" charset="0"/>
              </a:rPr>
              <a:t>Require verification of the examination taken or the interview attended</a:t>
            </a:r>
          </a:p>
          <a:p>
            <a:pPr lvl="1" eaLnBrk="1" hangingPunct="1">
              <a:buFontTx/>
              <a:buChar char="•"/>
            </a:pPr>
            <a:r>
              <a:rPr lang="en-US" altLang="en-US">
                <a:latin typeface="Arial" panose="020B0604020202020204" pitchFamily="34" charset="0"/>
              </a:rPr>
              <a:t>Limit the number of interviews and time allotted for them when abuse is apparent</a:t>
            </a:r>
          </a:p>
          <a:p>
            <a:pPr lvl="1" eaLnBrk="1" hangingPunct="1"/>
            <a:endParaRPr lang="en-US" altLang="en-US">
              <a:latin typeface="Arial" panose="020B0604020202020204" pitchFamily="34" charset="0"/>
            </a:endParaRPr>
          </a:p>
          <a:p>
            <a:pPr lvl="1" eaLnBrk="1" hangingPunct="1"/>
            <a:r>
              <a:rPr lang="en-US" altLang="en-US">
                <a:latin typeface="Arial" panose="020B0604020202020204" pitchFamily="34" charset="0"/>
              </a:rPr>
              <a:t>ABUSE:</a:t>
            </a:r>
          </a:p>
          <a:p>
            <a:pPr lvl="1" eaLnBrk="1" hangingPunct="1">
              <a:buFontTx/>
              <a:buChar char="•"/>
            </a:pPr>
            <a:r>
              <a:rPr lang="en-US" altLang="en-US">
                <a:latin typeface="Arial" panose="020B0604020202020204" pitchFamily="34" charset="0"/>
              </a:rPr>
              <a:t>If an interview or exam is being held in the employees own building, it shouldn’t take a full 4 hour period or</a:t>
            </a:r>
          </a:p>
          <a:p>
            <a:pPr lvl="1" eaLnBrk="1" hangingPunct="1">
              <a:buFontTx/>
              <a:buChar char="•"/>
            </a:pPr>
            <a:r>
              <a:rPr lang="en-US" altLang="en-US">
                <a:latin typeface="Arial" panose="020B0604020202020204" pitchFamily="34" charset="0"/>
              </a:rPr>
              <a:t>An employee shouldn’t try to go on an interview two to three times per week. ….and so on</a:t>
            </a:r>
          </a:p>
        </p:txBody>
      </p:sp>
    </p:spTree>
    <p:extLst>
      <p:ext uri="{BB962C8B-B14F-4D97-AF65-F5344CB8AC3E}">
        <p14:creationId xmlns:p14="http://schemas.microsoft.com/office/powerpoint/2010/main" val="2262957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34C7525C-4013-4376-B9D8-68ACE5C0F14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eaLnBrk="0" fontAlgn="base" hangingPunct="0">
              <a:spcBef>
                <a:spcPct val="0"/>
              </a:spcBef>
              <a:spcAft>
                <a:spcPct val="0"/>
              </a:spcAft>
              <a:defRPr>
                <a:solidFill>
                  <a:schemeClr val="tx1"/>
                </a:solidFill>
                <a:latin typeface="Book Antiqua" panose="02040602050305030304" pitchFamily="18" charset="0"/>
              </a:defRPr>
            </a:lvl6pPr>
            <a:lvl7pPr marL="2971800" indent="-228600" eaLnBrk="0" fontAlgn="base" hangingPunct="0">
              <a:spcBef>
                <a:spcPct val="0"/>
              </a:spcBef>
              <a:spcAft>
                <a:spcPct val="0"/>
              </a:spcAft>
              <a:defRPr>
                <a:solidFill>
                  <a:schemeClr val="tx1"/>
                </a:solidFill>
                <a:latin typeface="Book Antiqua" panose="02040602050305030304" pitchFamily="18" charset="0"/>
              </a:defRPr>
            </a:lvl7pPr>
            <a:lvl8pPr marL="3429000" indent="-228600" eaLnBrk="0" fontAlgn="base" hangingPunct="0">
              <a:spcBef>
                <a:spcPct val="0"/>
              </a:spcBef>
              <a:spcAft>
                <a:spcPct val="0"/>
              </a:spcAft>
              <a:defRPr>
                <a:solidFill>
                  <a:schemeClr val="tx1"/>
                </a:solidFill>
                <a:latin typeface="Book Antiqua" panose="02040602050305030304" pitchFamily="18" charset="0"/>
              </a:defRPr>
            </a:lvl8pPr>
            <a:lvl9pPr marL="3886200" indent="-228600" eaLnBrk="0" fontAlgn="base" hangingPunct="0">
              <a:spcBef>
                <a:spcPct val="0"/>
              </a:spcBef>
              <a:spcAft>
                <a:spcPct val="0"/>
              </a:spcAft>
              <a:defRPr>
                <a:solidFill>
                  <a:schemeClr val="tx1"/>
                </a:solidFill>
                <a:latin typeface="Book Antiqua" panose="0204060205030503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B8577D6-EFBE-4BCE-9035-3E45BDF126B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1507" name="Rectangle 2">
            <a:extLst>
              <a:ext uri="{FF2B5EF4-FFF2-40B4-BE49-F238E27FC236}">
                <a16:creationId xmlns:a16="http://schemas.microsoft.com/office/drawing/2014/main" id="{30716B19-9D4B-4D41-87B3-02EC112B061E}"/>
              </a:ext>
            </a:extLst>
          </p:cNvPr>
          <p:cNvSpPr>
            <a:spLocks noGrp="1" noRot="1" noChangeAspect="1" noChangeArrowheads="1" noTextEdit="1"/>
          </p:cNvSpPr>
          <p:nvPr>
            <p:ph type="sldImg"/>
          </p:nvPr>
        </p:nvSpPr>
        <p:spPr>
          <a:xfrm>
            <a:off x="381000" y="685800"/>
            <a:ext cx="6096000" cy="3429000"/>
          </a:xfrm>
          <a:ln/>
        </p:spPr>
      </p:sp>
      <p:sp>
        <p:nvSpPr>
          <p:cNvPr id="21508" name="Rectangle 3">
            <a:extLst>
              <a:ext uri="{FF2B5EF4-FFF2-40B4-BE49-F238E27FC236}">
                <a16:creationId xmlns:a16="http://schemas.microsoft.com/office/drawing/2014/main" id="{196BD003-2EF1-4C68-93B8-8CB214127EC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latin typeface="Arial" panose="020B0604020202020204" pitchFamily="34" charset="0"/>
              </a:rPr>
              <a:t>Each employee has a personnel record that is officially maintained by the Department of Budget and Management</a:t>
            </a:r>
          </a:p>
          <a:p>
            <a:pPr lvl="1" eaLnBrk="1" hangingPunct="1">
              <a:buFontTx/>
              <a:buChar char="•"/>
            </a:pPr>
            <a:r>
              <a:rPr lang="en-US" altLang="en-US">
                <a:latin typeface="Arial" panose="020B0604020202020204" pitchFamily="34" charset="0"/>
              </a:rPr>
              <a:t>It contains anything pertaining to changes in the status of your state employment (i.e. appointment, promotion, demotion, transfer. </a:t>
            </a:r>
          </a:p>
          <a:p>
            <a:pPr lvl="2" eaLnBrk="1" hangingPunct="1">
              <a:buFontTx/>
              <a:buChar char="•"/>
            </a:pPr>
            <a:r>
              <a:rPr lang="en-US" altLang="en-US">
                <a:latin typeface="Arial" panose="020B0604020202020204" pitchFamily="34" charset="0"/>
              </a:rPr>
              <a:t>Contains objective data pertaining to changes in your status</a:t>
            </a:r>
          </a:p>
          <a:p>
            <a:pPr lvl="2" eaLnBrk="1" hangingPunct="1"/>
            <a:endParaRPr lang="en-US" altLang="en-US">
              <a:latin typeface="Arial" panose="020B0604020202020204" pitchFamily="34" charset="0"/>
            </a:endParaRPr>
          </a:p>
          <a:p>
            <a:pPr lvl="2" eaLnBrk="1" hangingPunct="1"/>
            <a:endParaRPr lang="en-US" altLang="en-US">
              <a:latin typeface="Arial" panose="020B0604020202020204" pitchFamily="34" charset="0"/>
            </a:endParaRPr>
          </a:p>
          <a:p>
            <a:pPr lvl="2" eaLnBrk="1" hangingPunct="1"/>
            <a:r>
              <a:rPr lang="en-US" altLang="en-US">
                <a:latin typeface="Arial" panose="020B0604020202020204" pitchFamily="34" charset="0"/>
              </a:rPr>
              <a:t>Each employee also has an official personnel file that is maintained by the Office of Human Resources Employment Services Division</a:t>
            </a:r>
          </a:p>
          <a:p>
            <a:pPr lvl="2" eaLnBrk="1" hangingPunct="1">
              <a:buFontTx/>
              <a:buChar char="•"/>
            </a:pPr>
            <a:r>
              <a:rPr lang="en-US" altLang="en-US">
                <a:latin typeface="Arial" panose="020B0604020202020204" pitchFamily="34" charset="0"/>
              </a:rPr>
              <a:t>This is a more comprehensive working file that contains all of the information pertaining to any changes in your status as well as any documents related to discipline or appreciation.</a:t>
            </a:r>
          </a:p>
          <a:p>
            <a:pPr lvl="2" eaLnBrk="1" hangingPunct="1">
              <a:buFontTx/>
              <a:buChar char="•"/>
            </a:pPr>
            <a:r>
              <a:rPr lang="en-US" altLang="en-US">
                <a:latin typeface="Arial" panose="020B0604020202020204" pitchFamily="34" charset="0"/>
              </a:rPr>
              <a:t>The employee may view his/her file under the supervision of an Officer from the Employment Services Division, the employee may not add or take any thing from his/her file without the approval of the supervisor</a:t>
            </a:r>
          </a:p>
        </p:txBody>
      </p:sp>
    </p:spTree>
    <p:extLst>
      <p:ext uri="{BB962C8B-B14F-4D97-AF65-F5344CB8AC3E}">
        <p14:creationId xmlns:p14="http://schemas.microsoft.com/office/powerpoint/2010/main" val="954647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D4196A6E-4804-435D-967E-CD9A4980A95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eaLnBrk="0" fontAlgn="base" hangingPunct="0">
              <a:spcBef>
                <a:spcPct val="0"/>
              </a:spcBef>
              <a:spcAft>
                <a:spcPct val="0"/>
              </a:spcAft>
              <a:defRPr>
                <a:solidFill>
                  <a:schemeClr val="tx1"/>
                </a:solidFill>
                <a:latin typeface="Book Antiqua" panose="02040602050305030304" pitchFamily="18" charset="0"/>
              </a:defRPr>
            </a:lvl6pPr>
            <a:lvl7pPr marL="2971800" indent="-228600" eaLnBrk="0" fontAlgn="base" hangingPunct="0">
              <a:spcBef>
                <a:spcPct val="0"/>
              </a:spcBef>
              <a:spcAft>
                <a:spcPct val="0"/>
              </a:spcAft>
              <a:defRPr>
                <a:solidFill>
                  <a:schemeClr val="tx1"/>
                </a:solidFill>
                <a:latin typeface="Book Antiqua" panose="02040602050305030304" pitchFamily="18" charset="0"/>
              </a:defRPr>
            </a:lvl7pPr>
            <a:lvl8pPr marL="3429000" indent="-228600" eaLnBrk="0" fontAlgn="base" hangingPunct="0">
              <a:spcBef>
                <a:spcPct val="0"/>
              </a:spcBef>
              <a:spcAft>
                <a:spcPct val="0"/>
              </a:spcAft>
              <a:defRPr>
                <a:solidFill>
                  <a:schemeClr val="tx1"/>
                </a:solidFill>
                <a:latin typeface="Book Antiqua" panose="02040602050305030304" pitchFamily="18" charset="0"/>
              </a:defRPr>
            </a:lvl8pPr>
            <a:lvl9pPr marL="3886200" indent="-228600" eaLnBrk="0" fontAlgn="base" hangingPunct="0">
              <a:spcBef>
                <a:spcPct val="0"/>
              </a:spcBef>
              <a:spcAft>
                <a:spcPct val="0"/>
              </a:spcAft>
              <a:defRPr>
                <a:solidFill>
                  <a:schemeClr val="tx1"/>
                </a:solidFill>
                <a:latin typeface="Book Antiqua" panose="0204060205030503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856F926-7EC9-4D28-9ECA-516A82D44C75}"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3555" name="Rectangle 2">
            <a:extLst>
              <a:ext uri="{FF2B5EF4-FFF2-40B4-BE49-F238E27FC236}">
                <a16:creationId xmlns:a16="http://schemas.microsoft.com/office/drawing/2014/main" id="{2BAAAA8F-B22B-4F67-9523-C57213569A45}"/>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E2816326-BE40-4937-BE31-CA565F2DF76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If an employee’s supervisor feels that he/she has had inadequate time/opportunity to evaluate the employee’s performance then the supervisor may extend probation.</a:t>
            </a:r>
          </a:p>
          <a:p>
            <a:pPr eaLnBrk="1" hangingPunct="1"/>
            <a:r>
              <a:rPr lang="en-US" altLang="en-US">
                <a:latin typeface="Arial" panose="020B0604020202020204" pitchFamily="34" charset="0"/>
              </a:rPr>
              <a:t>For grades seven and above the probationary period may be extended for up to 6 months</a:t>
            </a:r>
          </a:p>
          <a:p>
            <a:pPr eaLnBrk="1" hangingPunct="1"/>
            <a:r>
              <a:rPr lang="en-US" altLang="en-US">
                <a:latin typeface="Arial" panose="020B0604020202020204" pitchFamily="34" charset="0"/>
              </a:rPr>
              <a:t>For grades five and six the probationary period may be extended for up to 3 months.</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Probation is the final step of the hiring process where an employee demonstrates on the job, that he or she is able and willing to perform the assigned duties of the job.</a:t>
            </a:r>
          </a:p>
        </p:txBody>
      </p:sp>
    </p:spTree>
    <p:extLst>
      <p:ext uri="{BB962C8B-B14F-4D97-AF65-F5344CB8AC3E}">
        <p14:creationId xmlns:p14="http://schemas.microsoft.com/office/powerpoint/2010/main" val="611771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01ED0BC5-A8DB-4F3E-B165-2EFE407ED23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eaLnBrk="0" fontAlgn="base" hangingPunct="0">
              <a:spcBef>
                <a:spcPct val="0"/>
              </a:spcBef>
              <a:spcAft>
                <a:spcPct val="0"/>
              </a:spcAft>
              <a:defRPr>
                <a:solidFill>
                  <a:schemeClr val="tx1"/>
                </a:solidFill>
                <a:latin typeface="Book Antiqua" panose="02040602050305030304" pitchFamily="18" charset="0"/>
              </a:defRPr>
            </a:lvl6pPr>
            <a:lvl7pPr marL="2971800" indent="-228600" eaLnBrk="0" fontAlgn="base" hangingPunct="0">
              <a:spcBef>
                <a:spcPct val="0"/>
              </a:spcBef>
              <a:spcAft>
                <a:spcPct val="0"/>
              </a:spcAft>
              <a:defRPr>
                <a:solidFill>
                  <a:schemeClr val="tx1"/>
                </a:solidFill>
                <a:latin typeface="Book Antiqua" panose="02040602050305030304" pitchFamily="18" charset="0"/>
              </a:defRPr>
            </a:lvl7pPr>
            <a:lvl8pPr marL="3429000" indent="-228600" eaLnBrk="0" fontAlgn="base" hangingPunct="0">
              <a:spcBef>
                <a:spcPct val="0"/>
              </a:spcBef>
              <a:spcAft>
                <a:spcPct val="0"/>
              </a:spcAft>
              <a:defRPr>
                <a:solidFill>
                  <a:schemeClr val="tx1"/>
                </a:solidFill>
                <a:latin typeface="Book Antiqua" panose="02040602050305030304" pitchFamily="18" charset="0"/>
              </a:defRPr>
            </a:lvl8pPr>
            <a:lvl9pPr marL="3886200" indent="-228600" eaLnBrk="0" fontAlgn="base" hangingPunct="0">
              <a:spcBef>
                <a:spcPct val="0"/>
              </a:spcBef>
              <a:spcAft>
                <a:spcPct val="0"/>
              </a:spcAft>
              <a:defRPr>
                <a:solidFill>
                  <a:schemeClr val="tx1"/>
                </a:solidFill>
                <a:latin typeface="Book Antiqua" panose="0204060205030503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E9B5961-0DB3-4EDD-B1F5-7E8C83E65027}"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5603" name="Rectangle 2">
            <a:extLst>
              <a:ext uri="{FF2B5EF4-FFF2-40B4-BE49-F238E27FC236}">
                <a16:creationId xmlns:a16="http://schemas.microsoft.com/office/drawing/2014/main" id="{8BBA84CA-936F-448C-B788-357F552A6A0B}"/>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DE2EEFB5-B59F-416D-AF2C-A3637FCC2C4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 purpose of the Performance Evaluation is to encourage communication between the supervisor and the employee. It serves as an opportunity to discuss expectations and how they are or are not being met and what kinds of things can be worked on to improve the performance of the individual and the overall performance of the unit. </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All employees should receive a PEP twice a year</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PEPs are based on your EOD.  If you begin State Service between January and June (Jan Inc) you will receive End of Cycle PEP in December and Mid in June.</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If you begin State Service between July and December (July Inc)  you will receive an End of Cycle PEP in June and Mid cycle December.</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All employees should receive a PEP in June and December </a:t>
            </a:r>
          </a:p>
          <a:p>
            <a:pPr eaLnBrk="1" hangingPunct="1"/>
            <a:endParaRPr lang="en-US" altLang="en-US">
              <a:latin typeface="Arial" panose="020B0604020202020204" pitchFamily="34" charset="0"/>
            </a:endParaRPr>
          </a:p>
          <a:p>
            <a:pPr eaLnBrk="1" hangingPunct="1">
              <a:buFontTx/>
              <a:buChar char="•"/>
            </a:pPr>
            <a:r>
              <a:rPr lang="en-US" altLang="en-US">
                <a:latin typeface="Arial" panose="020B0604020202020204" pitchFamily="34" charset="0"/>
              </a:rPr>
              <a:t>Employees have 180 days to improve to the level of Satisfactory.</a:t>
            </a:r>
          </a:p>
          <a:p>
            <a:pPr eaLnBrk="1" hangingPunct="1">
              <a:buFontTx/>
              <a:buChar char="•"/>
            </a:pPr>
            <a:r>
              <a:rPr lang="en-US" altLang="en-US">
                <a:latin typeface="Arial" panose="020B0604020202020204" pitchFamily="34" charset="0"/>
              </a:rPr>
              <a:t>Increments will be denied if end-cycle PEP is unsatisfactory.</a:t>
            </a:r>
          </a:p>
        </p:txBody>
      </p:sp>
    </p:spTree>
    <p:extLst>
      <p:ext uri="{BB962C8B-B14F-4D97-AF65-F5344CB8AC3E}">
        <p14:creationId xmlns:p14="http://schemas.microsoft.com/office/powerpoint/2010/main" val="793428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FAE3D10C-4FBC-4C55-BA4C-719976474E3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eaLnBrk="0" fontAlgn="base" hangingPunct="0">
              <a:spcBef>
                <a:spcPct val="0"/>
              </a:spcBef>
              <a:spcAft>
                <a:spcPct val="0"/>
              </a:spcAft>
              <a:defRPr>
                <a:solidFill>
                  <a:schemeClr val="tx1"/>
                </a:solidFill>
                <a:latin typeface="Book Antiqua" panose="02040602050305030304" pitchFamily="18" charset="0"/>
              </a:defRPr>
            </a:lvl6pPr>
            <a:lvl7pPr marL="2971800" indent="-228600" eaLnBrk="0" fontAlgn="base" hangingPunct="0">
              <a:spcBef>
                <a:spcPct val="0"/>
              </a:spcBef>
              <a:spcAft>
                <a:spcPct val="0"/>
              </a:spcAft>
              <a:defRPr>
                <a:solidFill>
                  <a:schemeClr val="tx1"/>
                </a:solidFill>
                <a:latin typeface="Book Antiqua" panose="02040602050305030304" pitchFamily="18" charset="0"/>
              </a:defRPr>
            </a:lvl7pPr>
            <a:lvl8pPr marL="3429000" indent="-228600" eaLnBrk="0" fontAlgn="base" hangingPunct="0">
              <a:spcBef>
                <a:spcPct val="0"/>
              </a:spcBef>
              <a:spcAft>
                <a:spcPct val="0"/>
              </a:spcAft>
              <a:defRPr>
                <a:solidFill>
                  <a:schemeClr val="tx1"/>
                </a:solidFill>
                <a:latin typeface="Book Antiqua" panose="02040602050305030304" pitchFamily="18" charset="0"/>
              </a:defRPr>
            </a:lvl8pPr>
            <a:lvl9pPr marL="3886200" indent="-228600" eaLnBrk="0" fontAlgn="base" hangingPunct="0">
              <a:spcBef>
                <a:spcPct val="0"/>
              </a:spcBef>
              <a:spcAft>
                <a:spcPct val="0"/>
              </a:spcAft>
              <a:defRPr>
                <a:solidFill>
                  <a:schemeClr val="tx1"/>
                </a:solidFill>
                <a:latin typeface="Book Antiqua" panose="0204060205030503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FB96D73-6E08-44BD-8619-9BB3A3B40A5A}"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7651" name="Rectangle 2">
            <a:extLst>
              <a:ext uri="{FF2B5EF4-FFF2-40B4-BE49-F238E27FC236}">
                <a16:creationId xmlns:a16="http://schemas.microsoft.com/office/drawing/2014/main" id="{7E763420-F275-4927-891C-652F7FB91BB4}"/>
              </a:ext>
            </a:extLst>
          </p:cNvPr>
          <p:cNvSpPr>
            <a:spLocks noGrp="1" noRot="1" noChangeAspect="1" noChangeArrowheads="1" noTextEdit="1"/>
          </p:cNvSpPr>
          <p:nvPr>
            <p:ph type="sldImg"/>
          </p:nvPr>
        </p:nvSpPr>
        <p:spPr>
          <a:xfrm>
            <a:off x="381000" y="685800"/>
            <a:ext cx="6096000" cy="3429000"/>
          </a:xfrm>
          <a:ln/>
        </p:spPr>
      </p:sp>
      <p:sp>
        <p:nvSpPr>
          <p:cNvPr id="27652" name="Rectangle 3">
            <a:extLst>
              <a:ext uri="{FF2B5EF4-FFF2-40B4-BE49-F238E27FC236}">
                <a16:creationId xmlns:a16="http://schemas.microsoft.com/office/drawing/2014/main" id="{B2C1B340-5E88-4364-A6E0-0F7F6B7BD44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An employee’s schedule shall be determined with his/her supervisor. </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Each employee is required to take a minimum half hour lunch break after working 5.5 hours unless their supervisor requires them to work through their lunch to complete an assignment.</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	In this situation the employee shall be compensated with overtime or comp time…under no 	circumstances should an employee be allowed to work through lunch to shorten their workday.</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	Lunch breaks are not work time. The employee must be completely relieved from duty for at least 30 	minutes for the purpose of eating a regular meal.</a:t>
            </a: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2573258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FE3BCC5E-A8B1-4217-8075-3596577CCCC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eaLnBrk="0" fontAlgn="base" hangingPunct="0">
              <a:spcBef>
                <a:spcPct val="0"/>
              </a:spcBef>
              <a:spcAft>
                <a:spcPct val="0"/>
              </a:spcAft>
              <a:defRPr>
                <a:solidFill>
                  <a:schemeClr val="tx1"/>
                </a:solidFill>
                <a:latin typeface="Book Antiqua" panose="02040602050305030304" pitchFamily="18" charset="0"/>
              </a:defRPr>
            </a:lvl6pPr>
            <a:lvl7pPr marL="2971800" indent="-228600" eaLnBrk="0" fontAlgn="base" hangingPunct="0">
              <a:spcBef>
                <a:spcPct val="0"/>
              </a:spcBef>
              <a:spcAft>
                <a:spcPct val="0"/>
              </a:spcAft>
              <a:defRPr>
                <a:solidFill>
                  <a:schemeClr val="tx1"/>
                </a:solidFill>
                <a:latin typeface="Book Antiqua" panose="02040602050305030304" pitchFamily="18" charset="0"/>
              </a:defRPr>
            </a:lvl7pPr>
            <a:lvl8pPr marL="3429000" indent="-228600" eaLnBrk="0" fontAlgn="base" hangingPunct="0">
              <a:spcBef>
                <a:spcPct val="0"/>
              </a:spcBef>
              <a:spcAft>
                <a:spcPct val="0"/>
              </a:spcAft>
              <a:defRPr>
                <a:solidFill>
                  <a:schemeClr val="tx1"/>
                </a:solidFill>
                <a:latin typeface="Book Antiqua" panose="02040602050305030304" pitchFamily="18" charset="0"/>
              </a:defRPr>
            </a:lvl8pPr>
            <a:lvl9pPr marL="3886200" indent="-228600" eaLnBrk="0" fontAlgn="base" hangingPunct="0">
              <a:spcBef>
                <a:spcPct val="0"/>
              </a:spcBef>
              <a:spcAft>
                <a:spcPct val="0"/>
              </a:spcAft>
              <a:defRPr>
                <a:solidFill>
                  <a:schemeClr val="tx1"/>
                </a:solidFill>
                <a:latin typeface="Book Antiqua" panose="0204060205030503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95F0DF-7B04-4041-8659-8DF54FC3747A}"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9699" name="Rectangle 2">
            <a:extLst>
              <a:ext uri="{FF2B5EF4-FFF2-40B4-BE49-F238E27FC236}">
                <a16:creationId xmlns:a16="http://schemas.microsoft.com/office/drawing/2014/main" id="{85251D9E-D46E-4444-B30B-7236548D1970}"/>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4B628C0F-DF76-408B-87F0-C9AAD5DCC31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In order to determine whether you are comp/cash eligible take a look at your time sheets…</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Any time worked beyond your normal schedule is considered overtime or comp time but it must be approved in advance by your supervisor. </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An employee doesn’t begin earning comp-time until you’ve worked at least a half hour in excess of your regular workday hours. </a:t>
            </a:r>
          </a:p>
          <a:p>
            <a:pPr eaLnBrk="1" hangingPunct="1"/>
            <a:endParaRPr lang="en-US" altLang="en-US">
              <a:latin typeface="Arial" panose="020B0604020202020204" pitchFamily="34" charset="0"/>
            </a:endParaRPr>
          </a:p>
          <a:p>
            <a:pPr eaLnBrk="1" hangingPunct="1"/>
            <a:r>
              <a:rPr lang="en-US" altLang="en-US">
                <a:latin typeface="Book Antiqua" panose="02040602050305030304" pitchFamily="18" charset="0"/>
              </a:rPr>
              <a:t>Employees may be eligible for: time and one half for overtime or they may opt to earn compensatory time depending on your job classification.</a:t>
            </a:r>
          </a:p>
          <a:p>
            <a:pPr eaLnBrk="1" hangingPunct="1"/>
            <a:r>
              <a:rPr lang="en-US" altLang="en-US">
                <a:latin typeface="Book Antiqua" panose="02040602050305030304" pitchFamily="18" charset="0"/>
              </a:rPr>
              <a:t>Compensatory time</a:t>
            </a:r>
          </a:p>
          <a:p>
            <a:pPr marL="742950" lvl="1" indent="-285750" eaLnBrk="1" hangingPunct="1"/>
            <a:r>
              <a:rPr lang="en-US" altLang="en-US">
                <a:latin typeface="Book Antiqua" panose="02040602050305030304" pitchFamily="18" charset="0"/>
              </a:rPr>
              <a:t>	In order to earn comp time, you must work at least a half hour beyond the normal work day.</a:t>
            </a:r>
          </a:p>
          <a:p>
            <a:pPr marL="742950" lvl="1" indent="-285750" eaLnBrk="1" hangingPunct="1"/>
            <a:r>
              <a:rPr lang="en-US" altLang="en-US">
                <a:latin typeface="Book Antiqua" panose="02040602050305030304" pitchFamily="18" charset="0"/>
              </a:rPr>
              <a:t>	All comp time must be used within a 12 month period and can only be taken with supervisor’s approval</a:t>
            </a:r>
            <a:r>
              <a:rPr lang="en-US" altLang="en-US">
                <a:latin typeface="Arial" panose="020B0604020202020204" pitchFamily="34" charset="0"/>
              </a:rPr>
              <a:t>.</a:t>
            </a:r>
          </a:p>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180455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6132"/>
          </a:xfrm>
        </p:spPr>
        <p:txBody>
          <a:bodyPr/>
          <a:lstStyle>
            <a:lvl1pPr algn="ctr">
              <a:defRPr/>
            </a:lvl1pPr>
            <a:extLst/>
          </a:lstStyle>
          <a:p>
            <a:r>
              <a:rPr lang="en-US"/>
              <a:t>Click to edit Master title style</a:t>
            </a:r>
            <a:endParaRPr lang="en-US" dirty="0"/>
          </a:p>
        </p:txBody>
      </p:sp>
      <p:sp>
        <p:nvSpPr>
          <p:cNvPr id="3" name="Content Placeholder 2"/>
          <p:cNvSpPr>
            <a:spLocks noGrp="1"/>
          </p:cNvSpPr>
          <p:nvPr>
            <p:ph idx="1"/>
          </p:nvPr>
        </p:nvSpPr>
        <p:spPr/>
        <p:txBody>
          <a:bodyPr/>
          <a:lstStyle>
            <a:lvl1pPr>
              <a:buSzPct val="70000"/>
              <a:defRPr/>
            </a:lvl1pPr>
            <a:lvl2pPr>
              <a:buSzPct val="80000"/>
              <a:buFont typeface="Wingdings" pitchFamily="2" charset="2"/>
              <a:buChar char=""/>
              <a:defRPr/>
            </a:lvl2pPr>
            <a:lvl3pPr>
              <a:buClr>
                <a:schemeClr val="tx1"/>
              </a:buClr>
              <a:buSzPct val="93000"/>
              <a:buFont typeface="Wingdings" pitchFamily="2" charset="2"/>
              <a:buChar char="v"/>
              <a:defRPr/>
            </a:lvl3pPr>
            <a:extLs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4">
            <a:extLst>
              <a:ext uri="{FF2B5EF4-FFF2-40B4-BE49-F238E27FC236}">
                <a16:creationId xmlns:a16="http://schemas.microsoft.com/office/drawing/2014/main" id="{4A0EB8E6-8DFB-432F-8D7C-1E80B6191225}"/>
              </a:ext>
            </a:extLst>
          </p:cNvPr>
          <p:cNvSpPr>
            <a:spLocks noGrp="1"/>
          </p:cNvSpPr>
          <p:nvPr>
            <p:ph type="ftr" sz="quarter" idx="10"/>
          </p:nvPr>
        </p:nvSpPr>
        <p:spPr/>
        <p:txBody>
          <a:bodyPr/>
          <a:lstStyle>
            <a:lvl1pPr>
              <a:defRPr/>
            </a:lvl1pPr>
          </a:lstStyle>
          <a:p>
            <a:pPr defTabSz="685800" fontAlgn="base">
              <a:spcBef>
                <a:spcPct val="0"/>
              </a:spcBef>
              <a:spcAft>
                <a:spcPct val="0"/>
              </a:spcAft>
              <a:defRPr/>
            </a:pPr>
            <a:endParaRPr lang="en-US" kern="1200">
              <a:solidFill>
                <a:prstClr val="black">
                  <a:tint val="95000"/>
                </a:prstClr>
              </a:solidFill>
              <a:latin typeface="Book Antiqua" panose="02040602050305030304" pitchFamily="18" charset="0"/>
              <a:ea typeface="+mn-ea"/>
              <a:cs typeface="+mn-cs"/>
            </a:endParaRPr>
          </a:p>
        </p:txBody>
      </p:sp>
      <p:sp>
        <p:nvSpPr>
          <p:cNvPr id="5" name="Slide Number Placeholder 5">
            <a:extLst>
              <a:ext uri="{FF2B5EF4-FFF2-40B4-BE49-F238E27FC236}">
                <a16:creationId xmlns:a16="http://schemas.microsoft.com/office/drawing/2014/main" id="{0A78309E-E755-4757-8AF6-19BE252E4016}"/>
              </a:ext>
            </a:extLst>
          </p:cNvPr>
          <p:cNvSpPr>
            <a:spLocks noGrp="1"/>
          </p:cNvSpPr>
          <p:nvPr>
            <p:ph type="sldNum" sz="quarter" idx="11"/>
          </p:nvPr>
        </p:nvSpPr>
        <p:spPr/>
        <p:txBody>
          <a:bodyPr/>
          <a:lstStyle>
            <a:lvl1pPr>
              <a:defRPr smtClean="0"/>
            </a:lvl1pPr>
          </a:lstStyle>
          <a:p>
            <a:pPr defTabSz="685800" fontAlgn="base">
              <a:spcBef>
                <a:spcPct val="0"/>
              </a:spcBef>
              <a:spcAft>
                <a:spcPct val="0"/>
              </a:spcAft>
              <a:defRPr/>
            </a:pPr>
            <a:fld id="{665D0573-1D1F-4E00-8FC3-C3DEDC0250B9}" type="slidenum">
              <a:rPr lang="en-US" altLang="en-US" kern="1200" smtClean="0">
                <a:latin typeface="Book Antiqua" panose="02040602050305030304" pitchFamily="18" charset="0"/>
                <a:ea typeface="+mn-ea"/>
                <a:cs typeface="+mn-cs"/>
              </a:rPr>
              <a:pPr defTabSz="685800" fontAlgn="base">
                <a:spcBef>
                  <a:spcPct val="0"/>
                </a:spcBef>
                <a:spcAft>
                  <a:spcPct val="0"/>
                </a:spcAft>
                <a:defRPr/>
              </a:pPr>
              <a:t>‹#›</a:t>
            </a:fld>
            <a:endParaRPr lang="en-US" altLang="en-US" kern="1200">
              <a:latin typeface="Book Antiqua" panose="02040602050305030304" pitchFamily="18" charset="0"/>
              <a:ea typeface="+mn-ea"/>
              <a:cs typeface="+mn-cs"/>
            </a:endParaRPr>
          </a:p>
        </p:txBody>
      </p:sp>
    </p:spTree>
    <p:extLst>
      <p:ext uri="{BB962C8B-B14F-4D97-AF65-F5344CB8AC3E}">
        <p14:creationId xmlns:p14="http://schemas.microsoft.com/office/powerpoint/2010/main" val="1510976175"/>
      </p:ext>
    </p:extLst>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1800732-B654-43E4-9206-D669CC103236}"/>
              </a:ext>
            </a:extLst>
          </p:cNvPr>
          <p:cNvSpPr>
            <a:spLocks noGrp="1"/>
          </p:cNvSpPr>
          <p:nvPr>
            <p:ph type="dt" sz="half" idx="10"/>
          </p:nvPr>
        </p:nvSpPr>
        <p:spPr/>
        <p:txBody>
          <a:bodyPr/>
          <a:lstStyle>
            <a:lvl1pPr>
              <a:defRPr/>
            </a:lvl1pPr>
          </a:lstStyle>
          <a:p>
            <a:pPr defTabSz="685800" fontAlgn="base">
              <a:spcBef>
                <a:spcPct val="0"/>
              </a:spcBef>
              <a:spcAft>
                <a:spcPct val="0"/>
              </a:spcAft>
              <a:defRPr/>
            </a:pPr>
            <a:endParaRPr lang="en-US" kern="1200">
              <a:solidFill>
                <a:prstClr val="black">
                  <a:tint val="95000"/>
                </a:prstClr>
              </a:solidFill>
              <a:latin typeface="Book Antiqua" panose="02040602050305030304" pitchFamily="18" charset="0"/>
              <a:ea typeface="+mn-ea"/>
              <a:cs typeface="+mn-cs"/>
            </a:endParaRPr>
          </a:p>
        </p:txBody>
      </p:sp>
      <p:sp>
        <p:nvSpPr>
          <p:cNvPr id="4" name="Footer Placeholder 4">
            <a:extLst>
              <a:ext uri="{FF2B5EF4-FFF2-40B4-BE49-F238E27FC236}">
                <a16:creationId xmlns:a16="http://schemas.microsoft.com/office/drawing/2014/main" id="{2C3874B9-0EAD-4E3E-90CD-31334BD138C9}"/>
              </a:ext>
            </a:extLst>
          </p:cNvPr>
          <p:cNvSpPr>
            <a:spLocks noGrp="1"/>
          </p:cNvSpPr>
          <p:nvPr>
            <p:ph type="ftr" sz="quarter" idx="11"/>
          </p:nvPr>
        </p:nvSpPr>
        <p:spPr/>
        <p:txBody>
          <a:bodyPr/>
          <a:lstStyle>
            <a:lvl1pPr>
              <a:defRPr/>
            </a:lvl1pPr>
          </a:lstStyle>
          <a:p>
            <a:pPr defTabSz="685800" fontAlgn="base">
              <a:spcBef>
                <a:spcPct val="0"/>
              </a:spcBef>
              <a:spcAft>
                <a:spcPct val="0"/>
              </a:spcAft>
              <a:defRPr/>
            </a:pPr>
            <a:endParaRPr lang="en-US" kern="1200">
              <a:solidFill>
                <a:prstClr val="black">
                  <a:tint val="95000"/>
                </a:prstClr>
              </a:solidFill>
              <a:latin typeface="Book Antiqua" panose="02040602050305030304" pitchFamily="18" charset="0"/>
              <a:ea typeface="+mn-ea"/>
              <a:cs typeface="+mn-cs"/>
            </a:endParaRPr>
          </a:p>
        </p:txBody>
      </p:sp>
      <p:sp>
        <p:nvSpPr>
          <p:cNvPr id="5" name="Slide Number Placeholder 5">
            <a:extLst>
              <a:ext uri="{FF2B5EF4-FFF2-40B4-BE49-F238E27FC236}">
                <a16:creationId xmlns:a16="http://schemas.microsoft.com/office/drawing/2014/main" id="{EE8179B8-A970-4B2A-B58C-5ABED15948EF}"/>
              </a:ext>
            </a:extLst>
          </p:cNvPr>
          <p:cNvSpPr>
            <a:spLocks noGrp="1"/>
          </p:cNvSpPr>
          <p:nvPr>
            <p:ph type="sldNum" sz="quarter" idx="12"/>
          </p:nvPr>
        </p:nvSpPr>
        <p:spPr/>
        <p:txBody>
          <a:bodyPr/>
          <a:lstStyle>
            <a:lvl1pPr>
              <a:defRPr/>
            </a:lvl1pPr>
          </a:lstStyle>
          <a:p>
            <a:pPr defTabSz="685800" fontAlgn="base">
              <a:spcBef>
                <a:spcPct val="0"/>
              </a:spcBef>
              <a:spcAft>
                <a:spcPct val="0"/>
              </a:spcAft>
              <a:defRPr/>
            </a:pPr>
            <a:fld id="{145F21EC-1C76-4CAB-94EF-F063B982B680}" type="slidenum">
              <a:rPr lang="en-US" altLang="en-US" kern="1200" smtClean="0">
                <a:latin typeface="Book Antiqua" panose="02040602050305030304" pitchFamily="18" charset="0"/>
                <a:ea typeface="+mn-ea"/>
                <a:cs typeface="+mn-cs"/>
              </a:rPr>
              <a:pPr defTabSz="685800" fontAlgn="base">
                <a:spcBef>
                  <a:spcPct val="0"/>
                </a:spcBef>
                <a:spcAft>
                  <a:spcPct val="0"/>
                </a:spcAft>
                <a:defRPr/>
              </a:pPr>
              <a:t>‹#›</a:t>
            </a:fld>
            <a:endParaRPr lang="en-US" altLang="en-US" kern="1200">
              <a:latin typeface="Book Antiqua" panose="02040602050305030304" pitchFamily="18" charset="0"/>
              <a:ea typeface="+mn-ea"/>
              <a:cs typeface="+mn-cs"/>
            </a:endParaRPr>
          </a:p>
        </p:txBody>
      </p:sp>
    </p:spTree>
    <p:extLst>
      <p:ext uri="{BB962C8B-B14F-4D97-AF65-F5344CB8AC3E}">
        <p14:creationId xmlns:p14="http://schemas.microsoft.com/office/powerpoint/2010/main" val="1772397433"/>
      </p:ext>
    </p:extLst>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597"/>
          </a:xfrm>
        </p:spPr>
        <p:txBody>
          <a:bodyPr/>
          <a:lstStyle>
            <a:lvl1pPr algn="ctr">
              <a:defRPr/>
            </a:lvl1pPr>
            <a:extLst/>
          </a:lstStyle>
          <a:p>
            <a:r>
              <a:rPr lang="en-US"/>
              <a:t>Click to edit Master title style</a:t>
            </a:r>
            <a:endParaRPr lang="en-US" dirty="0"/>
          </a:p>
        </p:txBody>
      </p:sp>
      <p:sp>
        <p:nvSpPr>
          <p:cNvPr id="3" name="Content Placeholder 2"/>
          <p:cNvSpPr>
            <a:spLocks noGrp="1"/>
          </p:cNvSpPr>
          <p:nvPr>
            <p:ph sz="half" idx="1"/>
          </p:nvPr>
        </p:nvSpPr>
        <p:spPr>
          <a:xfrm>
            <a:off x="457200" y="1330452"/>
            <a:ext cx="4038600" cy="3467862"/>
          </a:xfrm>
        </p:spPr>
        <p:txBody>
          <a:bodyPr lIns="91440"/>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0452"/>
            <a:ext cx="4038600" cy="346786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64349B91-FE36-471B-BAE2-ECE2E20A1F12}"/>
              </a:ext>
            </a:extLst>
          </p:cNvPr>
          <p:cNvSpPr>
            <a:spLocks noGrp="1"/>
          </p:cNvSpPr>
          <p:nvPr>
            <p:ph type="ftr" sz="quarter" idx="10"/>
          </p:nvPr>
        </p:nvSpPr>
        <p:spPr/>
        <p:txBody>
          <a:bodyPr/>
          <a:lstStyle>
            <a:lvl1pPr>
              <a:defRPr/>
            </a:lvl1pPr>
          </a:lstStyle>
          <a:p>
            <a:pPr defTabSz="685800" fontAlgn="base">
              <a:spcBef>
                <a:spcPct val="0"/>
              </a:spcBef>
              <a:spcAft>
                <a:spcPct val="0"/>
              </a:spcAft>
              <a:defRPr/>
            </a:pPr>
            <a:endParaRPr lang="en-US" kern="1200">
              <a:solidFill>
                <a:prstClr val="black">
                  <a:tint val="95000"/>
                </a:prstClr>
              </a:solidFill>
              <a:latin typeface="Book Antiqua" panose="02040602050305030304" pitchFamily="18" charset="0"/>
              <a:ea typeface="+mn-ea"/>
              <a:cs typeface="+mn-cs"/>
            </a:endParaRPr>
          </a:p>
        </p:txBody>
      </p:sp>
      <p:sp>
        <p:nvSpPr>
          <p:cNvPr id="6" name="Slide Number Placeholder 5">
            <a:extLst>
              <a:ext uri="{FF2B5EF4-FFF2-40B4-BE49-F238E27FC236}">
                <a16:creationId xmlns:a16="http://schemas.microsoft.com/office/drawing/2014/main" id="{2B9EC8B2-9FD3-4174-9948-A6A3102B391B}"/>
              </a:ext>
            </a:extLst>
          </p:cNvPr>
          <p:cNvSpPr>
            <a:spLocks noGrp="1"/>
          </p:cNvSpPr>
          <p:nvPr>
            <p:ph type="sldNum" sz="quarter" idx="11"/>
          </p:nvPr>
        </p:nvSpPr>
        <p:spPr/>
        <p:txBody>
          <a:bodyPr/>
          <a:lstStyle>
            <a:lvl1pPr>
              <a:defRPr smtClean="0"/>
            </a:lvl1pPr>
          </a:lstStyle>
          <a:p>
            <a:pPr defTabSz="685800" fontAlgn="base">
              <a:spcBef>
                <a:spcPct val="0"/>
              </a:spcBef>
              <a:spcAft>
                <a:spcPct val="0"/>
              </a:spcAft>
              <a:defRPr/>
            </a:pPr>
            <a:fld id="{526AB40A-5AF8-4647-98B6-967D20894F21}" type="slidenum">
              <a:rPr lang="en-US" altLang="en-US" kern="1200" smtClean="0">
                <a:latin typeface="Book Antiqua" panose="02040602050305030304" pitchFamily="18" charset="0"/>
                <a:ea typeface="+mn-ea"/>
                <a:cs typeface="+mn-cs"/>
              </a:rPr>
              <a:pPr defTabSz="685800" fontAlgn="base">
                <a:spcBef>
                  <a:spcPct val="0"/>
                </a:spcBef>
                <a:spcAft>
                  <a:spcPct val="0"/>
                </a:spcAft>
                <a:defRPr/>
              </a:pPr>
              <a:t>‹#›</a:t>
            </a:fld>
            <a:endParaRPr lang="en-US" altLang="en-US" kern="1200">
              <a:latin typeface="Book Antiqua" panose="02040602050305030304" pitchFamily="18" charset="0"/>
              <a:ea typeface="+mn-ea"/>
              <a:cs typeface="+mn-cs"/>
            </a:endParaRPr>
          </a:p>
        </p:txBody>
      </p:sp>
    </p:spTree>
    <p:extLst>
      <p:ext uri="{BB962C8B-B14F-4D97-AF65-F5344CB8AC3E}">
        <p14:creationId xmlns:p14="http://schemas.microsoft.com/office/powerpoint/2010/main" val="1390892585"/>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pPr lvl="0" algn="r">
                <a:spcBef>
                  <a:spcPts val="0"/>
                </a:spcBef>
                <a:buNone/>
              </a:p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7736858-62D9-4BB4-A57E-09FE1DA025AF}"/>
              </a:ext>
            </a:extLst>
          </p:cNvPr>
          <p:cNvSpPr/>
          <p:nvPr/>
        </p:nvSpPr>
        <p:spPr bwMode="invGray">
          <a:xfrm>
            <a:off x="0" y="1077516"/>
            <a:ext cx="9144000" cy="333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050"/>
          </a:p>
        </p:txBody>
      </p:sp>
      <p:sp>
        <p:nvSpPr>
          <p:cNvPr id="7" name="Rectangle 6">
            <a:extLst>
              <a:ext uri="{FF2B5EF4-FFF2-40B4-BE49-F238E27FC236}">
                <a16:creationId xmlns:a16="http://schemas.microsoft.com/office/drawing/2014/main" id="{B6FAF734-05ED-47DB-A462-C77A3D7D3FB7}"/>
              </a:ext>
            </a:extLst>
          </p:cNvPr>
          <p:cNvSpPr/>
          <p:nvPr/>
        </p:nvSpPr>
        <p:spPr bwMode="ltGray">
          <a:xfrm>
            <a:off x="0" y="0"/>
            <a:ext cx="9144000" cy="1075135"/>
          </a:xfrm>
          <a:prstGeom prst="rect">
            <a:avLst/>
          </a:prstGeom>
          <a:solidFill>
            <a:srgbClr val="336699"/>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050"/>
          </a:p>
        </p:txBody>
      </p:sp>
      <p:sp>
        <p:nvSpPr>
          <p:cNvPr id="2" name="Title Placeholder 1">
            <a:extLst>
              <a:ext uri="{FF2B5EF4-FFF2-40B4-BE49-F238E27FC236}">
                <a16:creationId xmlns:a16="http://schemas.microsoft.com/office/drawing/2014/main" id="{36C28121-DB75-4A8D-97F4-9260B82E1C2C}"/>
              </a:ext>
            </a:extLst>
          </p:cNvPr>
          <p:cNvSpPr>
            <a:spLocks noGrp="1"/>
          </p:cNvSpPr>
          <p:nvPr>
            <p:ph type="title"/>
          </p:nvPr>
        </p:nvSpPr>
        <p:spPr>
          <a:xfrm>
            <a:off x="457200" y="114300"/>
            <a:ext cx="8229600" cy="938213"/>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en-US" dirty="0"/>
              <a:t>Click to edit Master title style</a:t>
            </a:r>
          </a:p>
        </p:txBody>
      </p:sp>
      <p:sp>
        <p:nvSpPr>
          <p:cNvPr id="3" name="Text Placeholder 2">
            <a:extLst>
              <a:ext uri="{FF2B5EF4-FFF2-40B4-BE49-F238E27FC236}">
                <a16:creationId xmlns:a16="http://schemas.microsoft.com/office/drawing/2014/main" id="{1DF9ECED-C6B4-47F8-A3A2-AC9F929E9B1E}"/>
              </a:ext>
            </a:extLst>
          </p:cNvPr>
          <p:cNvSpPr>
            <a:spLocks noGrp="1"/>
          </p:cNvSpPr>
          <p:nvPr>
            <p:ph type="body" idx="1"/>
          </p:nvPr>
        </p:nvSpPr>
        <p:spPr bwMode="auto">
          <a:xfrm>
            <a:off x="457200" y="1331119"/>
            <a:ext cx="8229600" cy="3469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4A61AF30-1A4E-4433-AFEC-1AE6B3AFF66A}"/>
              </a:ext>
            </a:extLst>
          </p:cNvPr>
          <p:cNvSpPr>
            <a:spLocks noGrp="1"/>
          </p:cNvSpPr>
          <p:nvPr>
            <p:ph type="dt" sz="half" idx="2"/>
          </p:nvPr>
        </p:nvSpPr>
        <p:spPr>
          <a:xfrm>
            <a:off x="457200" y="4857750"/>
            <a:ext cx="2133600" cy="205979"/>
          </a:xfrm>
          <a:prstGeom prst="rect">
            <a:avLst/>
          </a:prstGeom>
        </p:spPr>
        <p:txBody>
          <a:bodyPr vert="horz" lIns="109728" rIns="45720" bIns="0" rtlCol="0" anchor="b"/>
          <a:lstStyle>
            <a:lvl1pPr algn="l" eaLnBrk="1" latinLnBrk="0" hangingPunct="1">
              <a:defRPr kumimoji="0" sz="900">
                <a:solidFill>
                  <a:schemeClr val="tx1">
                    <a:tint val="95000"/>
                  </a:schemeClr>
                </a:solidFill>
              </a:defRPr>
            </a:lvl1pPr>
            <a:extLst/>
          </a:lstStyle>
          <a:p>
            <a:pPr>
              <a:defRPr/>
            </a:pPr>
            <a:endParaRPr lang="en-US"/>
          </a:p>
        </p:txBody>
      </p:sp>
      <p:sp>
        <p:nvSpPr>
          <p:cNvPr id="5" name="Footer Placeholder 4">
            <a:extLst>
              <a:ext uri="{FF2B5EF4-FFF2-40B4-BE49-F238E27FC236}">
                <a16:creationId xmlns:a16="http://schemas.microsoft.com/office/drawing/2014/main" id="{1F4A97CB-CC12-42EF-A7D0-13B2EB3B814E}"/>
              </a:ext>
            </a:extLst>
          </p:cNvPr>
          <p:cNvSpPr>
            <a:spLocks noGrp="1"/>
          </p:cNvSpPr>
          <p:nvPr>
            <p:ph type="ftr" sz="quarter" idx="3"/>
          </p:nvPr>
        </p:nvSpPr>
        <p:spPr>
          <a:xfrm>
            <a:off x="2640014" y="4857750"/>
            <a:ext cx="5508625" cy="205979"/>
          </a:xfrm>
          <a:prstGeom prst="rect">
            <a:avLst/>
          </a:prstGeom>
        </p:spPr>
        <p:txBody>
          <a:bodyPr vert="horz" lIns="45720" rIns="45720" bIns="0" rtlCol="0" anchor="b"/>
          <a:lstStyle>
            <a:lvl1pPr algn="l" eaLnBrk="1" latinLnBrk="0" hangingPunct="1">
              <a:defRPr kumimoji="0" sz="900">
                <a:solidFill>
                  <a:schemeClr val="tx1">
                    <a:tint val="95000"/>
                  </a:schemeClr>
                </a:solidFill>
              </a:defRPr>
            </a:lvl1pPr>
            <a:extLst/>
          </a:lstStyle>
          <a:p>
            <a:pPr>
              <a:defRPr/>
            </a:pPr>
            <a:endParaRPr lang="en-US"/>
          </a:p>
        </p:txBody>
      </p:sp>
      <p:sp>
        <p:nvSpPr>
          <p:cNvPr id="6" name="Slide Number Placeholder 5">
            <a:extLst>
              <a:ext uri="{FF2B5EF4-FFF2-40B4-BE49-F238E27FC236}">
                <a16:creationId xmlns:a16="http://schemas.microsoft.com/office/drawing/2014/main" id="{F628ABF1-B2FF-4ACC-9871-FBCB51D80C10}"/>
              </a:ext>
            </a:extLst>
          </p:cNvPr>
          <p:cNvSpPr>
            <a:spLocks noGrp="1"/>
          </p:cNvSpPr>
          <p:nvPr>
            <p:ph type="sldNum" sz="quarter" idx="4"/>
          </p:nvPr>
        </p:nvSpPr>
        <p:spPr>
          <a:xfrm>
            <a:off x="8204201" y="4857750"/>
            <a:ext cx="733425" cy="205979"/>
          </a:xfrm>
          <a:prstGeom prst="rect">
            <a:avLst/>
          </a:prstGeom>
        </p:spPr>
        <p:txBody>
          <a:bodyPr vert="horz" wrap="square" lIns="91440" tIns="45720" rIns="91440" bIns="0" numCol="1" anchor="b" anchorCtr="0" compatLnSpc="1">
            <a:prstTxWarp prst="textNoShape">
              <a:avLst/>
            </a:prstTxWarp>
          </a:bodyPr>
          <a:lstStyle>
            <a:lvl1pPr algn="r" eaLnBrk="1" hangingPunct="1">
              <a:defRPr sz="900" smtClean="0">
                <a:solidFill>
                  <a:srgbClr val="3F3F3F"/>
                </a:solidFill>
              </a:defRPr>
            </a:lvl1pPr>
          </a:lstStyle>
          <a:p>
            <a:pPr>
              <a:defRPr/>
            </a:pPr>
            <a:fld id="{AAFFD82E-82A4-4816-8A3D-B84E7BB55D00}" type="slidenum">
              <a:rPr lang="en-US" altLang="en-US"/>
              <a:pPr>
                <a:defRPr/>
              </a:pPr>
              <a:t>‹#›</a:t>
            </a:fld>
            <a:endParaRPr lang="en-US" altLang="en-US"/>
          </a:p>
        </p:txBody>
      </p:sp>
      <p:pic>
        <p:nvPicPr>
          <p:cNvPr id="1033" name="Shape 63">
            <a:extLst>
              <a:ext uri="{FF2B5EF4-FFF2-40B4-BE49-F238E27FC236}">
                <a16:creationId xmlns:a16="http://schemas.microsoft.com/office/drawing/2014/main" id="{E689017B-BE92-46C1-BB6F-9001EA2F290F}"/>
              </a:ext>
            </a:extLst>
          </p:cNvPr>
          <p:cNvPicPr preferRelativeResize="0">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48401" y="3600450"/>
            <a:ext cx="3116263" cy="235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822430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tmplLst>
          <p:tmpl>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0"/>
                        <p:tgtEl>
                          <p:spTgt spid="3"/>
                        </p:tgtEl>
                      </p:cBhvr>
                    </p:animEffect>
                  </p:childTnLst>
                </p:cTn>
              </p:par>
            </p:tnLst>
          </p:tmpl>
        </p:tmplLst>
      </p:bldP>
    </p:bldLst>
  </p:timing>
  <p:txStyles>
    <p:titleStyle>
      <a:lvl1pPr algn="l" rtl="0" eaLnBrk="0" fontAlgn="base" hangingPunct="0">
        <a:spcBef>
          <a:spcPct val="0"/>
        </a:spcBef>
        <a:spcAft>
          <a:spcPct val="0"/>
        </a:spcAft>
        <a:defRPr sz="3375" b="1" kern="1200">
          <a:solidFill>
            <a:schemeClr val="bg1"/>
          </a:solidFill>
          <a:latin typeface="+mj-lt"/>
          <a:ea typeface="+mj-ea"/>
          <a:cs typeface="+mj-cs"/>
        </a:defRPr>
      </a:lvl1pPr>
      <a:lvl2pPr algn="l" rtl="0" eaLnBrk="0" fontAlgn="base" hangingPunct="0">
        <a:spcBef>
          <a:spcPct val="0"/>
        </a:spcBef>
        <a:spcAft>
          <a:spcPct val="0"/>
        </a:spcAft>
        <a:defRPr sz="3375" b="1">
          <a:solidFill>
            <a:schemeClr val="bg1"/>
          </a:solidFill>
          <a:latin typeface="Corbel" pitchFamily="34" charset="0"/>
        </a:defRPr>
      </a:lvl2pPr>
      <a:lvl3pPr algn="l" rtl="0" eaLnBrk="0" fontAlgn="base" hangingPunct="0">
        <a:spcBef>
          <a:spcPct val="0"/>
        </a:spcBef>
        <a:spcAft>
          <a:spcPct val="0"/>
        </a:spcAft>
        <a:defRPr sz="3375" b="1">
          <a:solidFill>
            <a:schemeClr val="bg1"/>
          </a:solidFill>
          <a:latin typeface="Corbel" pitchFamily="34" charset="0"/>
        </a:defRPr>
      </a:lvl3pPr>
      <a:lvl4pPr algn="l" rtl="0" eaLnBrk="0" fontAlgn="base" hangingPunct="0">
        <a:spcBef>
          <a:spcPct val="0"/>
        </a:spcBef>
        <a:spcAft>
          <a:spcPct val="0"/>
        </a:spcAft>
        <a:defRPr sz="3375" b="1">
          <a:solidFill>
            <a:schemeClr val="bg1"/>
          </a:solidFill>
          <a:latin typeface="Corbel" pitchFamily="34" charset="0"/>
        </a:defRPr>
      </a:lvl4pPr>
      <a:lvl5pPr algn="l" rtl="0" eaLnBrk="0" fontAlgn="base" hangingPunct="0">
        <a:spcBef>
          <a:spcPct val="0"/>
        </a:spcBef>
        <a:spcAft>
          <a:spcPct val="0"/>
        </a:spcAft>
        <a:defRPr sz="3375" b="1">
          <a:solidFill>
            <a:schemeClr val="bg1"/>
          </a:solidFill>
          <a:latin typeface="Corbel" pitchFamily="34" charset="0"/>
        </a:defRPr>
      </a:lvl5pPr>
      <a:lvl6pPr marL="342900" algn="l" rtl="0" fontAlgn="base">
        <a:spcBef>
          <a:spcPct val="0"/>
        </a:spcBef>
        <a:spcAft>
          <a:spcPct val="0"/>
        </a:spcAft>
        <a:defRPr sz="3375" b="1">
          <a:solidFill>
            <a:schemeClr val="bg1"/>
          </a:solidFill>
          <a:latin typeface="Corbel" pitchFamily="34" charset="0"/>
        </a:defRPr>
      </a:lvl6pPr>
      <a:lvl7pPr marL="685800" algn="l" rtl="0" fontAlgn="base">
        <a:spcBef>
          <a:spcPct val="0"/>
        </a:spcBef>
        <a:spcAft>
          <a:spcPct val="0"/>
        </a:spcAft>
        <a:defRPr sz="3375" b="1">
          <a:solidFill>
            <a:schemeClr val="bg1"/>
          </a:solidFill>
          <a:latin typeface="Corbel" pitchFamily="34" charset="0"/>
        </a:defRPr>
      </a:lvl7pPr>
      <a:lvl8pPr marL="1028700" algn="l" rtl="0" fontAlgn="base">
        <a:spcBef>
          <a:spcPct val="0"/>
        </a:spcBef>
        <a:spcAft>
          <a:spcPct val="0"/>
        </a:spcAft>
        <a:defRPr sz="3375" b="1">
          <a:solidFill>
            <a:schemeClr val="bg1"/>
          </a:solidFill>
          <a:latin typeface="Corbel" pitchFamily="34" charset="0"/>
        </a:defRPr>
      </a:lvl8pPr>
      <a:lvl9pPr marL="1371600" algn="l" rtl="0" fontAlgn="base">
        <a:spcBef>
          <a:spcPct val="0"/>
        </a:spcBef>
        <a:spcAft>
          <a:spcPct val="0"/>
        </a:spcAft>
        <a:defRPr sz="3375" b="1">
          <a:solidFill>
            <a:schemeClr val="bg1"/>
          </a:solidFill>
          <a:latin typeface="Corbel" pitchFamily="34" charset="0"/>
        </a:defRPr>
      </a:lvl9pPr>
      <a:extLst/>
    </p:titleStyle>
    <p:bodyStyle>
      <a:lvl1pPr marL="328613" indent="-239316" algn="l" rtl="0" eaLnBrk="0" fontAlgn="base" hangingPunct="0">
        <a:spcBef>
          <a:spcPct val="0"/>
        </a:spcBef>
        <a:spcAft>
          <a:spcPct val="0"/>
        </a:spcAft>
        <a:buClr>
          <a:srgbClr val="002060"/>
        </a:buClr>
        <a:buSzPct val="80000"/>
        <a:buFont typeface="Wingdings 2" panose="05020102010507070707" pitchFamily="18" charset="2"/>
        <a:buChar char=""/>
        <a:defRPr sz="2400" kern="1200">
          <a:solidFill>
            <a:schemeClr val="tx1"/>
          </a:solidFill>
          <a:latin typeface="+mj-lt"/>
          <a:ea typeface="+mn-ea"/>
          <a:cs typeface="+mn-cs"/>
        </a:defRPr>
      </a:lvl1pPr>
      <a:lvl2pPr marL="547688" indent="-204788" algn="l" rtl="0" eaLnBrk="0" fontAlgn="base" hangingPunct="0">
        <a:spcBef>
          <a:spcPct val="20000"/>
        </a:spcBef>
        <a:spcAft>
          <a:spcPct val="0"/>
        </a:spcAft>
        <a:buClr>
          <a:schemeClr val="accent2"/>
        </a:buClr>
        <a:buSzPct val="90000"/>
        <a:buFont typeface="Wingdings" panose="05000000000000000000" pitchFamily="2" charset="2"/>
        <a:buChar char=""/>
        <a:defRPr sz="2100" kern="1200">
          <a:solidFill>
            <a:schemeClr val="tx1"/>
          </a:solidFill>
          <a:latin typeface="+mj-lt"/>
          <a:ea typeface="+mn-ea"/>
          <a:cs typeface="+mn-cs"/>
        </a:defRPr>
      </a:lvl2pPr>
      <a:lvl3pPr marL="746522" indent="-171450" algn="l" rtl="0" eaLnBrk="0" fontAlgn="base" hangingPunct="0">
        <a:spcBef>
          <a:spcPct val="20000"/>
        </a:spcBef>
        <a:spcAft>
          <a:spcPct val="0"/>
        </a:spcAft>
        <a:buClr>
          <a:srgbClr val="E66C7D"/>
        </a:buClr>
        <a:buFont typeface="Arial" panose="020B0604020202020204" pitchFamily="34" charset="0"/>
        <a:buChar char="▪"/>
        <a:defRPr sz="1800" kern="1200">
          <a:solidFill>
            <a:schemeClr val="tx1"/>
          </a:solidFill>
          <a:latin typeface="+mj-lt"/>
          <a:ea typeface="+mn-ea"/>
          <a:cs typeface="+mn-cs"/>
        </a:defRPr>
      </a:lvl3pPr>
      <a:lvl4pPr marL="912019" indent="-136922" algn="l" rtl="0" eaLnBrk="0" fontAlgn="base" hangingPunct="0">
        <a:spcBef>
          <a:spcPct val="20000"/>
        </a:spcBef>
        <a:spcAft>
          <a:spcPct val="0"/>
        </a:spcAft>
        <a:buClr>
          <a:srgbClr val="6BB76D"/>
        </a:buClr>
        <a:buFont typeface="Arial" panose="020B0604020202020204" pitchFamily="34" charset="0"/>
        <a:buChar char="▪"/>
        <a:defRPr sz="1500" kern="1200">
          <a:solidFill>
            <a:schemeClr val="tx1"/>
          </a:solidFill>
          <a:latin typeface="+mj-lt"/>
          <a:ea typeface="+mn-ea"/>
          <a:cs typeface="+mn-cs"/>
        </a:defRPr>
      </a:lvl4pPr>
      <a:lvl5pPr marL="1069181" indent="-136922" algn="l" rtl="0" eaLnBrk="0" fontAlgn="base" hangingPunct="0">
        <a:spcBef>
          <a:spcPct val="20000"/>
        </a:spcBef>
        <a:spcAft>
          <a:spcPct val="0"/>
        </a:spcAft>
        <a:buClr>
          <a:srgbClr val="E88651"/>
        </a:buClr>
        <a:buFont typeface="Wingdings 3" panose="05040102010807070707" pitchFamily="18" charset="2"/>
        <a:buChar char=""/>
        <a:defRPr lang="en-US" sz="1500" kern="1200">
          <a:solidFill>
            <a:schemeClr val="tx1"/>
          </a:solidFill>
          <a:latin typeface="+mj-lt"/>
          <a:ea typeface="+mn-ea"/>
          <a:cs typeface="+mn-cs"/>
        </a:defRPr>
      </a:lvl5pPr>
      <a:lvl6pPr marL="1220724" indent="-137160" algn="l" rtl="0" eaLnBrk="1" latinLnBrk="0" hangingPunct="1">
        <a:spcBef>
          <a:spcPct val="20000"/>
        </a:spcBef>
        <a:buClr>
          <a:schemeClr val="accent6"/>
        </a:buClr>
        <a:buSzPct val="100000"/>
        <a:buFont typeface="Wingdings 2"/>
        <a:buChar char=""/>
        <a:defRPr kumimoji="0" sz="1500" kern="1200">
          <a:solidFill>
            <a:schemeClr val="tx1"/>
          </a:solidFill>
          <a:latin typeface="+mn-lt"/>
          <a:ea typeface="+mn-ea"/>
          <a:cs typeface="+mn-cs"/>
        </a:defRPr>
      </a:lvl6pPr>
      <a:lvl7pPr marL="1371600" indent="-137160" algn="l" rtl="0" eaLnBrk="1" latinLnBrk="0" hangingPunct="1">
        <a:spcBef>
          <a:spcPct val="20000"/>
        </a:spcBef>
        <a:buClr>
          <a:schemeClr val="accent1"/>
        </a:buClr>
        <a:buSzPct val="100000"/>
        <a:buFont typeface="Wingdings 2"/>
        <a:buChar char=""/>
        <a:defRPr kumimoji="0" sz="1350" kern="1200">
          <a:solidFill>
            <a:schemeClr val="tx1"/>
          </a:solidFill>
          <a:latin typeface="+mn-lt"/>
          <a:ea typeface="+mn-ea"/>
          <a:cs typeface="+mn-cs"/>
        </a:defRPr>
      </a:lvl7pPr>
      <a:lvl8pPr marL="1522476" indent="-137160" algn="l" rtl="0" eaLnBrk="1" latinLnBrk="0" hangingPunct="1">
        <a:spcBef>
          <a:spcPct val="20000"/>
        </a:spcBef>
        <a:buClr>
          <a:schemeClr val="accent2"/>
        </a:buClr>
        <a:buFont typeface="Wingdings 2" pitchFamily="18" charset="2"/>
        <a:buChar char=""/>
        <a:defRPr kumimoji="0" sz="1350" kern="1200">
          <a:solidFill>
            <a:schemeClr val="tx1"/>
          </a:solidFill>
          <a:latin typeface="+mn-lt"/>
          <a:ea typeface="+mn-ea"/>
          <a:cs typeface="+mn-cs"/>
        </a:defRPr>
      </a:lvl8pPr>
      <a:lvl9pPr marL="1673352" indent="-137160" algn="l" rtl="0" eaLnBrk="1" latinLnBrk="0" hangingPunct="1">
        <a:spcBef>
          <a:spcPct val="20000"/>
        </a:spcBef>
        <a:buClr>
          <a:schemeClr val="accent3"/>
        </a:buClr>
        <a:buFont typeface="Wingdings 2" pitchFamily="18" charset="2"/>
        <a:buChar char=""/>
        <a:defRPr kumimoji="0" sz="135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amp;url=http%3A%2F%2Fwww.diversityworx.com%2F&amp;bvm=bv.116274245,d.amc&amp;psig=AFQjCNH5BLj_tVQ9QNm62_iTwpuiKHupnQ&amp;ust=1457543705217192" TargetMode="External"/><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8.xml"/><Relationship Id="rId1" Type="http://schemas.openxmlformats.org/officeDocument/2006/relationships/slideLayout" Target="../slideLayouts/slideLayout11.xml"/><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ahUKEwi5x5j9w7HLAhVC1CYKHXTUDHYQjRwIBw&amp;url=http%3A%2F%2Fwdrs.fnal.gov%2Felr%2Fperform_rev.html&amp;bvm=bv.116274245,d.amc&amp;psig=AFQjCNGou6oD0aLcfZru9bubaaFtedxPZw&amp;ust=1457541589369407" TargetMode="External"/><Relationship Id="rId2" Type="http://schemas.openxmlformats.org/officeDocument/2006/relationships/notesSlide" Target="../notesSlides/notesSlide7.xml"/><Relationship Id="rId1" Type="http://schemas.openxmlformats.org/officeDocument/2006/relationships/slideLayout" Target="../slideLayouts/slideLayout11.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Shape 54"/>
          <p:cNvPicPr preferRelativeResize="0"/>
          <p:nvPr/>
        </p:nvPicPr>
        <p:blipFill>
          <a:blip r:embed="rId3">
            <a:alphaModFix/>
          </a:blip>
          <a:stretch>
            <a:fillRect/>
          </a:stretch>
        </p:blipFill>
        <p:spPr>
          <a:xfrm>
            <a:off x="0" y="0"/>
            <a:ext cx="9143996" cy="5143500"/>
          </a:xfrm>
          <a:prstGeom prst="rect">
            <a:avLst/>
          </a:prstGeom>
          <a:noFill/>
          <a:ln w="9525" cap="flat" cmpd="sng">
            <a:solidFill>
              <a:srgbClr val="FFFFFF"/>
            </a:solidFill>
            <a:prstDash val="solid"/>
            <a:round/>
            <a:headEnd type="none" w="med" len="med"/>
            <a:tailEnd type="none" w="med" len="med"/>
          </a:ln>
        </p:spPr>
      </p:pic>
      <p:cxnSp>
        <p:nvCxnSpPr>
          <p:cNvPr id="55" name="Shape 55"/>
          <p:cNvCxnSpPr/>
          <p:nvPr/>
        </p:nvCxnSpPr>
        <p:spPr>
          <a:xfrm rot="10800000">
            <a:off x="956175" y="1383600"/>
            <a:ext cx="0" cy="1810800"/>
          </a:xfrm>
          <a:prstGeom prst="straightConnector1">
            <a:avLst/>
          </a:prstGeom>
          <a:noFill/>
          <a:ln w="19050" cap="flat" cmpd="sng">
            <a:solidFill>
              <a:srgbClr val="F3F3F3"/>
            </a:solidFill>
            <a:prstDash val="solid"/>
            <a:round/>
            <a:headEnd type="none" w="lg" len="lg"/>
            <a:tailEnd type="none" w="lg" len="lg"/>
          </a:ln>
        </p:spPr>
      </p:cxnSp>
      <p:cxnSp>
        <p:nvCxnSpPr>
          <p:cNvPr id="56" name="Shape 56"/>
          <p:cNvCxnSpPr/>
          <p:nvPr/>
        </p:nvCxnSpPr>
        <p:spPr>
          <a:xfrm rot="10800000">
            <a:off x="8304825" y="1383775"/>
            <a:ext cx="0" cy="1794000"/>
          </a:xfrm>
          <a:prstGeom prst="straightConnector1">
            <a:avLst/>
          </a:prstGeom>
          <a:noFill/>
          <a:ln w="19050" cap="flat" cmpd="sng">
            <a:solidFill>
              <a:srgbClr val="F3F3F3"/>
            </a:solidFill>
            <a:prstDash val="solid"/>
            <a:round/>
            <a:headEnd type="none" w="lg" len="lg"/>
            <a:tailEnd type="none" w="lg" len="lg"/>
          </a:ln>
        </p:spPr>
      </p:cxnSp>
      <p:cxnSp>
        <p:nvCxnSpPr>
          <p:cNvPr id="57" name="Shape 57"/>
          <p:cNvCxnSpPr/>
          <p:nvPr/>
        </p:nvCxnSpPr>
        <p:spPr>
          <a:xfrm>
            <a:off x="957223" y="1383600"/>
            <a:ext cx="7347600" cy="0"/>
          </a:xfrm>
          <a:prstGeom prst="straightConnector1">
            <a:avLst/>
          </a:prstGeom>
          <a:noFill/>
          <a:ln w="19050" cap="flat" cmpd="sng">
            <a:solidFill>
              <a:srgbClr val="F3F3F3"/>
            </a:solidFill>
            <a:prstDash val="solid"/>
            <a:round/>
            <a:headEnd type="none" w="lg" len="lg"/>
            <a:tailEnd type="none" w="lg" len="lg"/>
          </a:ln>
        </p:spPr>
      </p:cxnSp>
      <p:cxnSp>
        <p:nvCxnSpPr>
          <p:cNvPr id="59" name="Shape 59"/>
          <p:cNvCxnSpPr/>
          <p:nvPr/>
        </p:nvCxnSpPr>
        <p:spPr>
          <a:xfrm rot="10800000">
            <a:off x="8304819" y="3169500"/>
            <a:ext cx="0" cy="1179900"/>
          </a:xfrm>
          <a:prstGeom prst="straightConnector1">
            <a:avLst/>
          </a:prstGeom>
          <a:noFill/>
          <a:ln w="9525" cap="flat" cmpd="sng">
            <a:solidFill>
              <a:srgbClr val="980000"/>
            </a:solidFill>
            <a:prstDash val="solid"/>
            <a:round/>
            <a:headEnd type="none" w="lg" len="lg"/>
            <a:tailEnd type="none" w="lg" len="lg"/>
          </a:ln>
        </p:spPr>
      </p:cxnSp>
      <p:cxnSp>
        <p:nvCxnSpPr>
          <p:cNvPr id="60" name="Shape 60"/>
          <p:cNvCxnSpPr/>
          <p:nvPr/>
        </p:nvCxnSpPr>
        <p:spPr>
          <a:xfrm rot="10800000">
            <a:off x="956175" y="3176568"/>
            <a:ext cx="0" cy="1165800"/>
          </a:xfrm>
          <a:prstGeom prst="straightConnector1">
            <a:avLst/>
          </a:prstGeom>
          <a:noFill/>
          <a:ln w="9525" cap="flat" cmpd="sng">
            <a:solidFill>
              <a:srgbClr val="980000"/>
            </a:solidFill>
            <a:prstDash val="solid"/>
            <a:round/>
            <a:headEnd type="none" w="lg" len="lg"/>
            <a:tailEnd type="none" w="lg" len="lg"/>
          </a:ln>
        </p:spPr>
      </p:cxnSp>
      <p:cxnSp>
        <p:nvCxnSpPr>
          <p:cNvPr id="61" name="Shape 61"/>
          <p:cNvCxnSpPr/>
          <p:nvPr/>
        </p:nvCxnSpPr>
        <p:spPr>
          <a:xfrm>
            <a:off x="945125" y="4343060"/>
            <a:ext cx="7359900" cy="0"/>
          </a:xfrm>
          <a:prstGeom prst="straightConnector1">
            <a:avLst/>
          </a:prstGeom>
          <a:noFill/>
          <a:ln w="9525" cap="flat" cmpd="sng">
            <a:solidFill>
              <a:srgbClr val="980000"/>
            </a:solidFill>
            <a:prstDash val="solid"/>
            <a:round/>
            <a:headEnd type="none" w="lg" len="lg"/>
            <a:tailEnd type="none" w="lg" len="lg"/>
          </a:ln>
        </p:spPr>
      </p:cxnSp>
      <p:sp>
        <p:nvSpPr>
          <p:cNvPr id="62" name="Shape 62"/>
          <p:cNvSpPr txBox="1"/>
          <p:nvPr/>
        </p:nvSpPr>
        <p:spPr>
          <a:xfrm>
            <a:off x="1179900" y="3253525"/>
            <a:ext cx="6901200" cy="853200"/>
          </a:xfrm>
          <a:prstGeom prst="rect">
            <a:avLst/>
          </a:prstGeom>
          <a:noFill/>
          <a:ln>
            <a:noFill/>
          </a:ln>
        </p:spPr>
        <p:txBody>
          <a:bodyPr lIns="91425" tIns="91425" rIns="91425" bIns="91425" anchor="t" anchorCtr="0">
            <a:noAutofit/>
          </a:bodyPr>
          <a:lstStyle/>
          <a:p>
            <a:pPr lvl="0" algn="ctr" rtl="0">
              <a:spcBef>
                <a:spcPts val="0"/>
              </a:spcBef>
              <a:buNone/>
            </a:pPr>
            <a:endParaRPr lang="en" sz="1800" dirty="0">
              <a:solidFill>
                <a:srgbClr val="980000"/>
              </a:solidFill>
              <a:latin typeface="Georgia"/>
              <a:ea typeface="Georgia"/>
              <a:cs typeface="Georgia"/>
              <a:sym typeface="Georgia"/>
            </a:endParaRPr>
          </a:p>
        </p:txBody>
      </p:sp>
      <p:pic>
        <p:nvPicPr>
          <p:cNvPr id="63" name="Shape 63"/>
          <p:cNvPicPr preferRelativeResize="0"/>
          <p:nvPr/>
        </p:nvPicPr>
        <p:blipFill>
          <a:blip r:embed="rId4">
            <a:alphaModFix/>
          </a:blip>
          <a:stretch>
            <a:fillRect/>
          </a:stretch>
        </p:blipFill>
        <p:spPr>
          <a:xfrm>
            <a:off x="7147275" y="3658300"/>
            <a:ext cx="2069024" cy="2069024"/>
          </a:xfrm>
          <a:prstGeom prst="rect">
            <a:avLst/>
          </a:prstGeom>
          <a:noFill/>
          <a:ln>
            <a:noFill/>
          </a:ln>
        </p:spPr>
      </p:pic>
      <p:sp>
        <p:nvSpPr>
          <p:cNvPr id="12" name="Rectangle 3">
            <a:extLst>
              <a:ext uri="{FF2B5EF4-FFF2-40B4-BE49-F238E27FC236}">
                <a16:creationId xmlns:a16="http://schemas.microsoft.com/office/drawing/2014/main" id="{92601ADE-49D0-4900-9549-6A1440C6FD85}"/>
              </a:ext>
            </a:extLst>
          </p:cNvPr>
          <p:cNvSpPr>
            <a:spLocks noGrp="1"/>
          </p:cNvSpPr>
          <p:nvPr>
            <p:ph type="subTitle" idx="1"/>
          </p:nvPr>
        </p:nvSpPr>
        <p:spPr>
          <a:xfrm>
            <a:off x="1143000" y="1485900"/>
            <a:ext cx="6858000" cy="571500"/>
          </a:xfrm>
        </p:spPr>
        <p:txBody>
          <a:bodyPr/>
          <a:lstStyle/>
          <a:p>
            <a:pPr algn="ctr" eaLnBrk="1" hangingPunct="1">
              <a:lnSpc>
                <a:spcPct val="80000"/>
              </a:lnSpc>
            </a:pPr>
            <a:r>
              <a:rPr lang="en-US" altLang="en-US" sz="4950" dirty="0">
                <a:solidFill>
                  <a:schemeClr val="bg1"/>
                </a:solidFill>
              </a:rPr>
              <a:t>New Employee Orientation</a:t>
            </a:r>
          </a:p>
        </p:txBody>
      </p:sp>
      <p:sp>
        <p:nvSpPr>
          <p:cNvPr id="13" name="Rectangle 3">
            <a:extLst>
              <a:ext uri="{FF2B5EF4-FFF2-40B4-BE49-F238E27FC236}">
                <a16:creationId xmlns:a16="http://schemas.microsoft.com/office/drawing/2014/main" id="{C8EA92AD-EA8A-4430-BD35-F68DB7BE72D1}"/>
              </a:ext>
            </a:extLst>
          </p:cNvPr>
          <p:cNvSpPr txBox="1">
            <a:spLocks noChangeArrowheads="1"/>
          </p:cNvSpPr>
          <p:nvPr/>
        </p:nvSpPr>
        <p:spPr bwMode="auto">
          <a:xfrm>
            <a:off x="1015504" y="3183486"/>
            <a:ext cx="4914900" cy="971550"/>
          </a:xfrm>
          <a:prstGeom prst="rect">
            <a:avLst/>
          </a:prstGeom>
          <a:noFill/>
          <a:ln w="9525">
            <a:noFill/>
            <a:miter lim="800000"/>
            <a:headEnd/>
            <a:tailEnd/>
          </a:ln>
        </p:spPr>
        <p:txBody>
          <a:bodyPr lIns="89154" tIns="0" rIns="34290" bIns="0" anchor="b"/>
          <a:lstStyle/>
          <a:p>
            <a:pPr defTabSz="685800" fontAlgn="base">
              <a:lnSpc>
                <a:spcPct val="80000"/>
              </a:lnSpc>
              <a:spcBef>
                <a:spcPct val="0"/>
              </a:spcBef>
              <a:spcAft>
                <a:spcPct val="0"/>
              </a:spcAft>
              <a:buClr>
                <a:srgbClr val="F0AD00"/>
              </a:buClr>
              <a:buSzPct val="80000"/>
              <a:defRPr/>
            </a:pPr>
            <a:endParaRPr lang="en-US" sz="1800" kern="1200" dirty="0">
              <a:solidFill>
                <a:srgbClr val="C00000"/>
              </a:solidFill>
              <a:latin typeface="Book Antiqua" panose="02040602050305030304" pitchFamily="18" charset="0"/>
              <a:ea typeface="+mn-ea"/>
              <a:cs typeface="+mn-cs"/>
            </a:endParaRPr>
          </a:p>
          <a:p>
            <a:pPr defTabSz="685800" fontAlgn="base">
              <a:lnSpc>
                <a:spcPct val="80000"/>
              </a:lnSpc>
              <a:spcBef>
                <a:spcPct val="0"/>
              </a:spcBef>
              <a:spcAft>
                <a:spcPct val="0"/>
              </a:spcAft>
              <a:buClr>
                <a:srgbClr val="F0AD00"/>
              </a:buClr>
              <a:buSzPct val="80000"/>
              <a:defRPr/>
            </a:pPr>
            <a:r>
              <a:rPr lang="en-US" sz="1500" kern="1200" dirty="0">
                <a:solidFill>
                  <a:srgbClr val="C00000"/>
                </a:solidFill>
                <a:latin typeface="Corbel"/>
                <a:ea typeface="+mn-ea"/>
                <a:cs typeface="+mn-cs"/>
              </a:rPr>
              <a:t>Office of Human Resources</a:t>
            </a:r>
          </a:p>
          <a:p>
            <a:pPr defTabSz="685800" fontAlgn="base">
              <a:lnSpc>
                <a:spcPct val="80000"/>
              </a:lnSpc>
              <a:spcBef>
                <a:spcPct val="0"/>
              </a:spcBef>
              <a:spcAft>
                <a:spcPct val="0"/>
              </a:spcAft>
              <a:buClr>
                <a:srgbClr val="F0AD00"/>
              </a:buClr>
              <a:buSzPct val="80000"/>
              <a:defRPr/>
            </a:pPr>
            <a:r>
              <a:rPr lang="en-US" sz="1500" kern="1200" dirty="0">
                <a:solidFill>
                  <a:srgbClr val="C00000"/>
                </a:solidFill>
                <a:latin typeface="Corbel"/>
                <a:ea typeface="+mn-ea"/>
                <a:cs typeface="+mn-cs"/>
              </a:rPr>
              <a:t>201 W. Preston St., Room 114-A</a:t>
            </a:r>
          </a:p>
          <a:p>
            <a:pPr defTabSz="685800" fontAlgn="base">
              <a:lnSpc>
                <a:spcPct val="80000"/>
              </a:lnSpc>
              <a:spcBef>
                <a:spcPct val="0"/>
              </a:spcBef>
              <a:spcAft>
                <a:spcPct val="0"/>
              </a:spcAft>
              <a:buClr>
                <a:srgbClr val="F0AD00"/>
              </a:buClr>
              <a:buSzPct val="80000"/>
              <a:defRPr/>
            </a:pPr>
            <a:r>
              <a:rPr lang="en-US" sz="1500" kern="1200" dirty="0">
                <a:solidFill>
                  <a:srgbClr val="C00000"/>
                </a:solidFill>
                <a:latin typeface="Corbel"/>
                <a:ea typeface="+mn-ea"/>
                <a:cs typeface="+mn-cs"/>
              </a:rPr>
              <a:t>O’Connor Building</a:t>
            </a:r>
          </a:p>
          <a:p>
            <a:pPr defTabSz="685800" fontAlgn="base">
              <a:lnSpc>
                <a:spcPct val="80000"/>
              </a:lnSpc>
              <a:spcBef>
                <a:spcPct val="0"/>
              </a:spcBef>
              <a:spcAft>
                <a:spcPct val="0"/>
              </a:spcAft>
              <a:buClr>
                <a:srgbClr val="F0AD00"/>
              </a:buClr>
              <a:buSzPct val="80000"/>
              <a:defRPr/>
            </a:pPr>
            <a:r>
              <a:rPr lang="en-US" sz="1500" kern="1200" dirty="0">
                <a:solidFill>
                  <a:srgbClr val="C00000"/>
                </a:solidFill>
                <a:latin typeface="Corbel"/>
                <a:ea typeface="+mn-ea"/>
                <a:cs typeface="+mn-cs"/>
              </a:rPr>
              <a:t>410-767-6403</a:t>
            </a:r>
          </a:p>
        </p:txBody>
      </p:sp>
      <p:sp>
        <p:nvSpPr>
          <p:cNvPr id="14" name="Rectangle 2">
            <a:extLst>
              <a:ext uri="{FF2B5EF4-FFF2-40B4-BE49-F238E27FC236}">
                <a16:creationId xmlns:a16="http://schemas.microsoft.com/office/drawing/2014/main" id="{1C6137A7-2A5C-4381-A0F1-17A3AD28F009}"/>
              </a:ext>
            </a:extLst>
          </p:cNvPr>
          <p:cNvSpPr>
            <a:spLocks noGrp="1" noChangeArrowheads="1"/>
          </p:cNvSpPr>
          <p:nvPr>
            <p:ph type="ctrTitle"/>
          </p:nvPr>
        </p:nvSpPr>
        <p:spPr>
          <a:xfrm>
            <a:off x="1143000" y="114300"/>
            <a:ext cx="6858000" cy="628650"/>
          </a:xfrm>
        </p:spPr>
        <p:txBody>
          <a:bodyPr>
            <a:noAutofit/>
          </a:bodyPr>
          <a:lstStyle/>
          <a:p>
            <a:pPr algn="ctr" eaLnBrk="1" fontAlgn="auto" hangingPunct="1">
              <a:spcAft>
                <a:spcPts val="0"/>
              </a:spcAft>
              <a:defRPr/>
            </a:pPr>
            <a:r>
              <a:rPr lang="en-US" sz="1650" spc="105" dirty="0">
                <a:solidFill>
                  <a:schemeClr val="bg1"/>
                </a:solidFill>
              </a:rPr>
              <a:t>MARYLAND DEPARTMENT OF HEALTH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arn(outVertical)">
                                      <p:cBhvr>
                                        <p:cTn id="7" dur="500"/>
                                        <p:tgtEl>
                                          <p:spTgt spid="12">
                                            <p:txEl>
                                              <p:pRg st="0" end="0"/>
                                            </p:txEl>
                                          </p:spTgt>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animEffect transition="in" filter="barn(outVertical)">
                                      <p:cBhvr>
                                        <p:cTn id="11" dur="500"/>
                                        <p:tgtEl>
                                          <p:spTgt spid="13">
                                            <p:txEl>
                                              <p:pRg st="1" end="1"/>
                                            </p:txEl>
                                          </p:spTgt>
                                        </p:tgtEl>
                                      </p:cBhvr>
                                    </p:animEffect>
                                  </p:childTnLst>
                                </p:cTn>
                              </p:par>
                            </p:childTnLst>
                          </p:cTn>
                        </p:par>
                        <p:par>
                          <p:cTn id="12" fill="hold">
                            <p:stCondLst>
                              <p:cond delay="1000"/>
                            </p:stCondLst>
                            <p:childTnLst>
                              <p:par>
                                <p:cTn id="13" presetID="16" presetClass="entr" presetSubtype="37" fill="hold" grpId="0" nodeType="after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animEffect transition="in" filter="barn(outVertical)">
                                      <p:cBhvr>
                                        <p:cTn id="15" dur="500"/>
                                        <p:tgtEl>
                                          <p:spTgt spid="13">
                                            <p:txEl>
                                              <p:pRg st="2" end="2"/>
                                            </p:txEl>
                                          </p:spTgt>
                                        </p:tgtEl>
                                      </p:cBhvr>
                                    </p:animEffect>
                                  </p:childTnLst>
                                </p:cTn>
                              </p:par>
                            </p:childTnLst>
                          </p:cTn>
                        </p:par>
                        <p:par>
                          <p:cTn id="16" fill="hold">
                            <p:stCondLst>
                              <p:cond delay="1500"/>
                            </p:stCondLst>
                            <p:childTnLst>
                              <p:par>
                                <p:cTn id="17" presetID="16" presetClass="entr" presetSubtype="37" fill="hold" grpId="0" nodeType="after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animEffect transition="in" filter="barn(outVertical)">
                                      <p:cBhvr>
                                        <p:cTn id="19" dur="500"/>
                                        <p:tgtEl>
                                          <p:spTgt spid="13">
                                            <p:txEl>
                                              <p:pRg st="3" end="3"/>
                                            </p:txEl>
                                          </p:spTgt>
                                        </p:tgtEl>
                                      </p:cBhvr>
                                    </p:animEffect>
                                  </p:childTnLst>
                                </p:cTn>
                              </p:par>
                            </p:childTnLst>
                          </p:cTn>
                        </p:par>
                        <p:par>
                          <p:cTn id="20" fill="hold">
                            <p:stCondLst>
                              <p:cond delay="2000"/>
                            </p:stCondLst>
                            <p:childTnLst>
                              <p:par>
                                <p:cTn id="21" presetID="16" presetClass="entr" presetSubtype="37" fill="hold" grpId="0" nodeType="afterEffect">
                                  <p:stCondLst>
                                    <p:cond delay="0"/>
                                  </p:stCondLst>
                                  <p:childTnLst>
                                    <p:set>
                                      <p:cBhvr>
                                        <p:cTn id="22" dur="1" fill="hold">
                                          <p:stCondLst>
                                            <p:cond delay="0"/>
                                          </p:stCondLst>
                                        </p:cTn>
                                        <p:tgtEl>
                                          <p:spTgt spid="13">
                                            <p:txEl>
                                              <p:pRg st="4" end="4"/>
                                            </p:txEl>
                                          </p:spTgt>
                                        </p:tgtEl>
                                        <p:attrNameLst>
                                          <p:attrName>style.visibility</p:attrName>
                                        </p:attrNameLst>
                                      </p:cBhvr>
                                      <p:to>
                                        <p:strVal val="visible"/>
                                      </p:to>
                                    </p:set>
                                    <p:animEffect transition="in" filter="barn(outVertical)">
                                      <p:cBhvr>
                                        <p:cTn id="23" dur="500"/>
                                        <p:tgtEl>
                                          <p:spTgt spid="13">
                                            <p:txEl>
                                              <p:pRg st="4" end="4"/>
                                            </p:txEl>
                                          </p:spTgt>
                                        </p:tgtEl>
                                      </p:cBhvr>
                                    </p:animEffect>
                                  </p:childTnLst>
                                </p:cTn>
                              </p:par>
                            </p:childTnLst>
                          </p:cTn>
                        </p:par>
                        <p:par>
                          <p:cTn id="24" fill="hold">
                            <p:stCondLst>
                              <p:cond delay="2500"/>
                            </p:stCondLst>
                            <p:childTnLst>
                              <p:par>
                                <p:cTn id="25" presetID="1" presetClass="entr" presetSubtype="0" fill="hold" nodeType="afterEffect">
                                  <p:stCondLst>
                                    <p:cond delay="0"/>
                                  </p:stCondLst>
                                  <p:childTnLst>
                                    <p:set>
                                      <p:cBhvr>
                                        <p:cTn id="26" dur="1" fill="hold">
                                          <p:stCondLst>
                                            <p:cond delay="499"/>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autoUpdateAnimBg="0" advAuto="0"/>
      <p:bldP spid="13"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4DD6BF5-6EA4-4EFD-A301-8BC657A5C3A5}"/>
              </a:ext>
            </a:extLst>
          </p:cNvPr>
          <p:cNvSpPr>
            <a:spLocks noGrp="1" noChangeArrowheads="1"/>
          </p:cNvSpPr>
          <p:nvPr>
            <p:ph type="title"/>
          </p:nvPr>
        </p:nvSpPr>
        <p:spPr>
          <a:xfrm>
            <a:off x="1143000" y="0"/>
            <a:ext cx="6858000" cy="1028700"/>
          </a:xfrm>
        </p:spPr>
        <p:txBody>
          <a:bodyPr/>
          <a:lstStyle/>
          <a:p>
            <a:pPr eaLnBrk="1" fontAlgn="auto" hangingPunct="1">
              <a:spcAft>
                <a:spcPts val="0"/>
              </a:spcAft>
              <a:defRPr/>
            </a:pPr>
            <a:r>
              <a:rPr lang="en-US" sz="4500" dirty="0"/>
              <a:t>PAY</a:t>
            </a:r>
          </a:p>
        </p:txBody>
      </p:sp>
      <p:sp>
        <p:nvSpPr>
          <p:cNvPr id="15363" name="Rectangle 3">
            <a:extLst>
              <a:ext uri="{FF2B5EF4-FFF2-40B4-BE49-F238E27FC236}">
                <a16:creationId xmlns:a16="http://schemas.microsoft.com/office/drawing/2014/main" id="{FA8F52BD-B367-43B0-B206-1E975BD02839}"/>
              </a:ext>
            </a:extLst>
          </p:cNvPr>
          <p:cNvSpPr>
            <a:spLocks noGrp="1"/>
          </p:cNvSpPr>
          <p:nvPr>
            <p:ph idx="1"/>
          </p:nvPr>
        </p:nvSpPr>
        <p:spPr>
          <a:xfrm>
            <a:off x="1143000" y="1085850"/>
            <a:ext cx="6858000" cy="3600450"/>
          </a:xfrm>
        </p:spPr>
        <p:txBody>
          <a:bodyPr/>
          <a:lstStyle/>
          <a:p>
            <a:pPr eaLnBrk="1" hangingPunct="1">
              <a:lnSpc>
                <a:spcPct val="90000"/>
              </a:lnSpc>
            </a:pPr>
            <a:r>
              <a:rPr lang="en-US" altLang="en-US"/>
              <a:t>Employees are paid on a bi-weekly schedule every other Wednesday, 26 times per year. </a:t>
            </a:r>
          </a:p>
          <a:p>
            <a:pPr eaLnBrk="1" hangingPunct="1">
              <a:lnSpc>
                <a:spcPct val="90000"/>
              </a:lnSpc>
              <a:buFont typeface="Wingdings 2" panose="05020102010507070707" pitchFamily="18" charset="2"/>
              <a:buNone/>
            </a:pPr>
            <a:endParaRPr lang="en-US" altLang="en-US" sz="1050"/>
          </a:p>
          <a:p>
            <a:pPr eaLnBrk="1" hangingPunct="1">
              <a:lnSpc>
                <a:spcPct val="90000"/>
              </a:lnSpc>
              <a:buFont typeface="Wingdings 2" panose="05020102010507070707" pitchFamily="18" charset="2"/>
              <a:buNone/>
            </a:pPr>
            <a:endParaRPr lang="en-US" altLang="en-US" sz="2100"/>
          </a:p>
          <a:p>
            <a:pPr eaLnBrk="1" hangingPunct="1">
              <a:lnSpc>
                <a:spcPct val="90000"/>
              </a:lnSpc>
            </a:pPr>
            <a:r>
              <a:rPr lang="en-US" altLang="en-US"/>
              <a:t>Mandatory deductions</a:t>
            </a:r>
          </a:p>
          <a:p>
            <a:pPr lvl="1" eaLnBrk="1" hangingPunct="1">
              <a:lnSpc>
                <a:spcPct val="80000"/>
              </a:lnSpc>
              <a:buFont typeface="Wingdings" pitchFamily="2" charset="2"/>
              <a:buNone/>
            </a:pPr>
            <a:r>
              <a:rPr lang="en-US" altLang="en-US" sz="1800">
                <a:sym typeface="Wingdings 2" panose="05020102010507070707" pitchFamily="18" charset="2"/>
              </a:rPr>
              <a:t></a:t>
            </a:r>
            <a:r>
              <a:rPr lang="en-US" altLang="en-US" sz="1800"/>
              <a:t>Federal taxes    	</a:t>
            </a:r>
            <a:r>
              <a:rPr lang="en-US" altLang="en-US" sz="1800">
                <a:sym typeface="Wingdings 2" panose="05020102010507070707" pitchFamily="18" charset="2"/>
              </a:rPr>
              <a:t> </a:t>
            </a:r>
            <a:r>
              <a:rPr lang="en-US" altLang="en-US" sz="1800"/>
              <a:t>State taxes</a:t>
            </a:r>
          </a:p>
          <a:p>
            <a:pPr lvl="1" eaLnBrk="1" hangingPunct="1">
              <a:lnSpc>
                <a:spcPct val="80000"/>
              </a:lnSpc>
              <a:buFont typeface="Wingdings" pitchFamily="2" charset="2"/>
              <a:buNone/>
            </a:pPr>
            <a:r>
              <a:rPr lang="en-US" altLang="en-US" sz="1800">
                <a:sym typeface="Wingdings 2" panose="05020102010507070707" pitchFamily="18" charset="2"/>
              </a:rPr>
              <a:t> </a:t>
            </a:r>
            <a:r>
              <a:rPr lang="en-US" altLang="en-US" sz="1800"/>
              <a:t>Social Security   	</a:t>
            </a:r>
            <a:r>
              <a:rPr lang="en-US" altLang="en-US" sz="1800">
                <a:sym typeface="Wingdings 2" panose="05020102010507070707" pitchFamily="18" charset="2"/>
              </a:rPr>
              <a:t> </a:t>
            </a:r>
            <a:r>
              <a:rPr lang="en-US" altLang="en-US" sz="1800"/>
              <a:t>Retirement</a:t>
            </a:r>
          </a:p>
          <a:p>
            <a:pPr lvl="1" eaLnBrk="1" hangingPunct="1">
              <a:lnSpc>
                <a:spcPct val="80000"/>
              </a:lnSpc>
              <a:buFont typeface="Wingdings" pitchFamily="2" charset="2"/>
              <a:buNone/>
            </a:pPr>
            <a:r>
              <a:rPr lang="en-US" altLang="en-US" sz="1800">
                <a:sym typeface="Wingdings 2" panose="05020102010507070707" pitchFamily="18" charset="2"/>
              </a:rPr>
              <a:t> </a:t>
            </a:r>
            <a:r>
              <a:rPr lang="en-US" altLang="en-US" sz="1800"/>
              <a:t>Employee Organization Dues, if applicable</a:t>
            </a:r>
            <a:endParaRPr lang="en-US" altLang="en-US" sz="1200"/>
          </a:p>
          <a:p>
            <a:pPr lvl="1" eaLnBrk="1" hangingPunct="1">
              <a:lnSpc>
                <a:spcPct val="80000"/>
              </a:lnSpc>
            </a:pPr>
            <a:endParaRPr lang="en-US" altLang="en-US" sz="1050"/>
          </a:p>
          <a:p>
            <a:pPr lvl="1" eaLnBrk="1" hangingPunct="1">
              <a:lnSpc>
                <a:spcPct val="80000"/>
              </a:lnSpc>
            </a:pPr>
            <a:endParaRPr lang="en-US" altLang="en-US" sz="1800"/>
          </a:p>
          <a:p>
            <a:pPr eaLnBrk="1" hangingPunct="1">
              <a:lnSpc>
                <a:spcPct val="80000"/>
              </a:lnSpc>
            </a:pPr>
            <a:r>
              <a:rPr lang="en-US" altLang="en-US"/>
              <a:t>Optional deductions</a:t>
            </a:r>
          </a:p>
          <a:p>
            <a:pPr lvl="1" eaLnBrk="1" hangingPunct="1">
              <a:lnSpc>
                <a:spcPct val="80000"/>
              </a:lnSpc>
              <a:buFont typeface="Wingdings" pitchFamily="2" charset="2"/>
              <a:buNone/>
            </a:pPr>
            <a:r>
              <a:rPr lang="en-US" altLang="en-US" sz="1800">
                <a:sym typeface="Wingdings 2" panose="05020102010507070707" pitchFamily="18" charset="2"/>
              </a:rPr>
              <a:t> </a:t>
            </a:r>
            <a:r>
              <a:rPr lang="en-US" altLang="en-US" sz="1800"/>
              <a:t>Credit union 		</a:t>
            </a:r>
            <a:r>
              <a:rPr lang="en-US" altLang="en-US" sz="1800">
                <a:sym typeface="Wingdings 2" panose="05020102010507070707" pitchFamily="18" charset="2"/>
              </a:rPr>
              <a:t></a:t>
            </a:r>
            <a:r>
              <a:rPr lang="en-US" altLang="en-US" sz="1800"/>
              <a:t> Health Insurance</a:t>
            </a:r>
          </a:p>
          <a:p>
            <a:pPr lvl="1" eaLnBrk="1" hangingPunct="1">
              <a:lnSpc>
                <a:spcPct val="80000"/>
              </a:lnSpc>
              <a:buFont typeface="Wingdings" pitchFamily="2" charset="2"/>
              <a:buNone/>
            </a:pPr>
            <a:r>
              <a:rPr lang="en-US" altLang="en-US" sz="1800">
                <a:sym typeface="Wingdings 2" panose="05020102010507070707" pitchFamily="18" charset="2"/>
              </a:rPr>
              <a:t> </a:t>
            </a:r>
            <a:r>
              <a:rPr lang="en-US" altLang="en-US" sz="1800"/>
              <a:t>Deferred Compensation 	</a:t>
            </a:r>
            <a:r>
              <a:rPr lang="en-US" altLang="en-US" sz="1800">
                <a:sym typeface="Wingdings 2" panose="05020102010507070707" pitchFamily="18" charset="2"/>
              </a:rPr>
              <a:t></a:t>
            </a:r>
            <a:r>
              <a:rPr lang="en-US" altLang="en-US" sz="1800"/>
              <a:t> United Charities of Maryland</a:t>
            </a:r>
          </a:p>
          <a:p>
            <a:pPr lvl="1" eaLnBrk="1" hangingPunct="1">
              <a:lnSpc>
                <a:spcPct val="80000"/>
              </a:lnSpc>
            </a:pPr>
            <a:endParaRPr lang="en-US" altLang="en-US" sz="1800"/>
          </a:p>
          <a:p>
            <a:pPr eaLnBrk="1" hangingPunct="1">
              <a:lnSpc>
                <a:spcPct val="80000"/>
              </a:lnSpc>
              <a:buFont typeface="Wingdings" panose="05000000000000000000" pitchFamily="2" charset="2"/>
              <a:buNone/>
            </a:pPr>
            <a:endParaRPr lang="en-US" altLang="en-US" sz="1800"/>
          </a:p>
          <a:p>
            <a:pPr eaLnBrk="1" hangingPunct="1">
              <a:lnSpc>
                <a:spcPct val="90000"/>
              </a:lnSpc>
              <a:buFont typeface="Wingdings" panose="05000000000000000000" pitchFamily="2" charset="2"/>
              <a:buNone/>
            </a:pPr>
            <a:endParaRPr lang="en-US" altLang="en-US"/>
          </a:p>
          <a:p>
            <a:pPr eaLnBrk="1" hangingPunct="1">
              <a:lnSpc>
                <a:spcPct val="90000"/>
              </a:lnSpc>
            </a:pPr>
            <a:endParaRPr lang="en-US" altLang="en-US"/>
          </a:p>
        </p:txBody>
      </p:sp>
      <p:pic>
        <p:nvPicPr>
          <p:cNvPr id="12295" name="Picture 7" descr="Image result for salary">
            <a:extLst>
              <a:ext uri="{FF2B5EF4-FFF2-40B4-BE49-F238E27FC236}">
                <a16:creationId xmlns:a16="http://schemas.microsoft.com/office/drawing/2014/main" id="{2A7F9FF0-06FC-475D-8A18-81666CFB1359}"/>
              </a:ext>
            </a:extLst>
          </p:cNvPr>
          <p:cNvPicPr>
            <a:picLocks noChangeAspect="1" noChangeArrowheads="1"/>
          </p:cNvPicPr>
          <p:nvPr/>
        </p:nvPicPr>
        <p:blipFill>
          <a:blip r:embed="rId3" cstate="print"/>
          <a:srcRect/>
          <a:stretch>
            <a:fillRect/>
          </a:stretch>
        </p:blipFill>
        <p:spPr bwMode="auto">
          <a:xfrm>
            <a:off x="5086350" y="1885950"/>
            <a:ext cx="2748195" cy="19431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940251862"/>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15362"/>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53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E8F3190B-2960-4C3F-9962-0785DC3184FB}"/>
              </a:ext>
            </a:extLst>
          </p:cNvPr>
          <p:cNvSpPr>
            <a:spLocks noGrp="1" noChangeArrowheads="1"/>
          </p:cNvSpPr>
          <p:nvPr>
            <p:ph type="title"/>
          </p:nvPr>
        </p:nvSpPr>
        <p:spPr/>
        <p:txBody>
          <a:bodyPr/>
          <a:lstStyle/>
          <a:p>
            <a:pPr eaLnBrk="1" fontAlgn="auto" hangingPunct="1">
              <a:spcAft>
                <a:spcPts val="0"/>
              </a:spcAft>
              <a:defRPr/>
            </a:pPr>
            <a:r>
              <a:rPr lang="en-US" sz="3600" dirty="0"/>
              <a:t>SALARY SCALE/INCREMENTS</a:t>
            </a:r>
          </a:p>
        </p:txBody>
      </p:sp>
      <p:sp>
        <p:nvSpPr>
          <p:cNvPr id="32771" name="Rectangle 3">
            <a:extLst>
              <a:ext uri="{FF2B5EF4-FFF2-40B4-BE49-F238E27FC236}">
                <a16:creationId xmlns:a16="http://schemas.microsoft.com/office/drawing/2014/main" id="{97B5B06E-4DF1-4FC8-AE7A-1F0E1E2C64F5}"/>
              </a:ext>
            </a:extLst>
          </p:cNvPr>
          <p:cNvSpPr>
            <a:spLocks noGrp="1"/>
          </p:cNvSpPr>
          <p:nvPr>
            <p:ph idx="1"/>
          </p:nvPr>
        </p:nvSpPr>
        <p:spPr>
          <a:xfrm>
            <a:off x="1143000" y="1200150"/>
            <a:ext cx="6858000" cy="3429000"/>
          </a:xfrm>
        </p:spPr>
        <p:txBody>
          <a:bodyPr/>
          <a:lstStyle/>
          <a:p>
            <a:pPr eaLnBrk="1" hangingPunct="1"/>
            <a:r>
              <a:rPr lang="en-US" altLang="en-US" sz="3300"/>
              <a:t>Scale:</a:t>
            </a:r>
          </a:p>
          <a:p>
            <a:pPr lvl="1" eaLnBrk="1" hangingPunct="1"/>
            <a:r>
              <a:rPr lang="en-US" altLang="en-US" sz="3000"/>
              <a:t>Grade 5 thru grade 26.</a:t>
            </a:r>
          </a:p>
          <a:p>
            <a:pPr lvl="1" eaLnBrk="1" hangingPunct="1"/>
            <a:endParaRPr lang="en-US" altLang="en-US" sz="3000"/>
          </a:p>
          <a:p>
            <a:pPr eaLnBrk="1" hangingPunct="1"/>
            <a:r>
              <a:rPr lang="en-US" altLang="en-US" sz="3300"/>
              <a:t>Increments:</a:t>
            </a:r>
          </a:p>
          <a:p>
            <a:pPr lvl="1" eaLnBrk="1" hangingPunct="1"/>
            <a:r>
              <a:rPr lang="en-US" altLang="en-US" sz="3000"/>
              <a:t> Base thru step 20.</a:t>
            </a:r>
          </a:p>
          <a:p>
            <a:pPr lvl="4" eaLnBrk="1" hangingPunct="1"/>
            <a:endParaRPr altLang="en-US"/>
          </a:p>
          <a:p>
            <a:pPr lvl="4" eaLnBrk="1" hangingPunct="1"/>
            <a:endParaRPr altLang="en-US"/>
          </a:p>
        </p:txBody>
      </p:sp>
    </p:spTree>
    <p:extLst>
      <p:ext uri="{BB962C8B-B14F-4D97-AF65-F5344CB8AC3E}">
        <p14:creationId xmlns:p14="http://schemas.microsoft.com/office/powerpoint/2010/main" val="3559058701"/>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2E91F12-5B7B-4A82-9E7D-7E65B3290829}"/>
              </a:ext>
            </a:extLst>
          </p:cNvPr>
          <p:cNvSpPr>
            <a:spLocks noGrp="1" noChangeArrowheads="1"/>
          </p:cNvSpPr>
          <p:nvPr>
            <p:ph type="title"/>
          </p:nvPr>
        </p:nvSpPr>
        <p:spPr/>
        <p:txBody>
          <a:bodyPr/>
          <a:lstStyle/>
          <a:p>
            <a:pPr eaLnBrk="1" fontAlgn="auto" hangingPunct="1">
              <a:spcAft>
                <a:spcPts val="0"/>
              </a:spcAft>
              <a:defRPr/>
            </a:pPr>
            <a:r>
              <a:rPr lang="en-US" sz="3600" dirty="0"/>
              <a:t>RECLASS/PROMOTION</a:t>
            </a:r>
          </a:p>
        </p:txBody>
      </p:sp>
      <p:sp>
        <p:nvSpPr>
          <p:cNvPr id="36867" name="Rectangle 3">
            <a:extLst>
              <a:ext uri="{FF2B5EF4-FFF2-40B4-BE49-F238E27FC236}">
                <a16:creationId xmlns:a16="http://schemas.microsoft.com/office/drawing/2014/main" id="{F5FA78FD-EC22-4196-898C-7171C8FA7CAC}"/>
              </a:ext>
            </a:extLst>
          </p:cNvPr>
          <p:cNvSpPr>
            <a:spLocks noGrp="1"/>
          </p:cNvSpPr>
          <p:nvPr>
            <p:ph idx="1"/>
          </p:nvPr>
        </p:nvSpPr>
        <p:spPr>
          <a:xfrm>
            <a:off x="1485900" y="1428750"/>
            <a:ext cx="3600450" cy="3143250"/>
          </a:xfrm>
        </p:spPr>
        <p:txBody>
          <a:bodyPr/>
          <a:lstStyle/>
          <a:p>
            <a:pPr eaLnBrk="1" hangingPunct="1"/>
            <a:r>
              <a:rPr lang="en-US" altLang="en-US"/>
              <a:t>Must be recommended by supervisor</a:t>
            </a:r>
          </a:p>
          <a:p>
            <a:pPr eaLnBrk="1" hangingPunct="1"/>
            <a:endParaRPr lang="en-US" altLang="en-US"/>
          </a:p>
          <a:p>
            <a:pPr eaLnBrk="1" hangingPunct="1"/>
            <a:r>
              <a:rPr lang="en-US" altLang="en-US"/>
              <a:t>Must be a substantial change in duties</a:t>
            </a:r>
          </a:p>
          <a:p>
            <a:pPr eaLnBrk="1" hangingPunct="1"/>
            <a:endParaRPr lang="en-US" altLang="en-US"/>
          </a:p>
          <a:p>
            <a:pPr eaLnBrk="1" hangingPunct="1"/>
            <a:r>
              <a:rPr lang="en-US" altLang="en-US"/>
              <a:t>Must meet the minimum qualifications</a:t>
            </a:r>
          </a:p>
        </p:txBody>
      </p:sp>
      <p:pic>
        <p:nvPicPr>
          <p:cNvPr id="5" name="Picture 7">
            <a:extLst>
              <a:ext uri="{FF2B5EF4-FFF2-40B4-BE49-F238E27FC236}">
                <a16:creationId xmlns:a16="http://schemas.microsoft.com/office/drawing/2014/main" id="{FFB3842C-306B-4E82-8056-EE0389E2911C}"/>
              </a:ext>
            </a:extLst>
          </p:cNvPr>
          <p:cNvPicPr>
            <a:picLocks noChangeAspect="1" noChangeArrowheads="1"/>
          </p:cNvPicPr>
          <p:nvPr/>
        </p:nvPicPr>
        <p:blipFill>
          <a:blip r:embed="rId3" cstate="print">
            <a:clrChange>
              <a:clrFrom>
                <a:srgbClr val="FFFFFF"/>
              </a:clrFrom>
              <a:clrTo>
                <a:srgbClr val="FFFFFF">
                  <a:alpha val="0"/>
                </a:srgbClr>
              </a:clrTo>
            </a:clrChange>
          </a:blip>
          <a:stretch>
            <a:fillRect/>
          </a:stretch>
        </p:blipFill>
        <p:spPr bwMode="auto">
          <a:xfrm>
            <a:off x="5029200" y="1828800"/>
            <a:ext cx="2696412" cy="177165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3229275628"/>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195DF46A-2FC4-4602-BE37-237B718EF783}"/>
              </a:ext>
            </a:extLst>
          </p:cNvPr>
          <p:cNvSpPr>
            <a:spLocks noGrp="1" noChangeArrowheads="1"/>
          </p:cNvSpPr>
          <p:nvPr>
            <p:ph type="title"/>
          </p:nvPr>
        </p:nvSpPr>
        <p:spPr>
          <a:xfrm>
            <a:off x="1143000" y="0"/>
            <a:ext cx="6858000" cy="1085850"/>
          </a:xfrm>
        </p:spPr>
        <p:txBody>
          <a:bodyPr/>
          <a:lstStyle/>
          <a:p>
            <a:pPr eaLnBrk="1" fontAlgn="auto" hangingPunct="1">
              <a:spcAft>
                <a:spcPts val="0"/>
              </a:spcAft>
              <a:defRPr/>
            </a:pPr>
            <a:r>
              <a:rPr lang="en-US" dirty="0"/>
              <a:t>NON-COMP/PROMOTION</a:t>
            </a:r>
          </a:p>
        </p:txBody>
      </p:sp>
      <p:sp>
        <p:nvSpPr>
          <p:cNvPr id="38915" name="Rectangle 3">
            <a:extLst>
              <a:ext uri="{FF2B5EF4-FFF2-40B4-BE49-F238E27FC236}">
                <a16:creationId xmlns:a16="http://schemas.microsoft.com/office/drawing/2014/main" id="{6A564278-5FEB-43F5-83CA-9517026A8960}"/>
              </a:ext>
            </a:extLst>
          </p:cNvPr>
          <p:cNvSpPr>
            <a:spLocks noGrp="1"/>
          </p:cNvSpPr>
          <p:nvPr>
            <p:ph idx="1"/>
          </p:nvPr>
        </p:nvSpPr>
        <p:spPr>
          <a:xfrm>
            <a:off x="1371600" y="1371600"/>
            <a:ext cx="6343650" cy="2914650"/>
          </a:xfrm>
        </p:spPr>
        <p:txBody>
          <a:bodyPr/>
          <a:lstStyle/>
          <a:p>
            <a:pPr eaLnBrk="1" hangingPunct="1"/>
            <a:r>
              <a:rPr lang="en-US" altLang="en-US" sz="3000"/>
              <a:t>Natural progression</a:t>
            </a:r>
          </a:p>
          <a:p>
            <a:pPr eaLnBrk="1" hangingPunct="1"/>
            <a:endParaRPr lang="en-US" altLang="en-US" sz="2700"/>
          </a:p>
          <a:p>
            <a:pPr eaLnBrk="1" hangingPunct="1"/>
            <a:r>
              <a:rPr lang="en-US" altLang="en-US" sz="3000"/>
              <a:t>Must be recommended by supervisor</a:t>
            </a:r>
          </a:p>
          <a:p>
            <a:pPr eaLnBrk="1" hangingPunct="1"/>
            <a:endParaRPr lang="en-US" altLang="en-US" sz="2700"/>
          </a:p>
          <a:p>
            <a:pPr eaLnBrk="1" hangingPunct="1"/>
            <a:r>
              <a:rPr lang="en-US" altLang="en-US" sz="3000"/>
              <a:t>Must meet the minimum qualifications</a:t>
            </a:r>
          </a:p>
        </p:txBody>
      </p:sp>
      <p:sp>
        <p:nvSpPr>
          <p:cNvPr id="38916" name="AutoShape 6" descr="Image result for EMPLOYEE PERFORMANCE">
            <a:extLst>
              <a:ext uri="{FF2B5EF4-FFF2-40B4-BE49-F238E27FC236}">
                <a16:creationId xmlns:a16="http://schemas.microsoft.com/office/drawing/2014/main" id="{2DEA1D9D-9BB9-4BE6-AB9A-984C06CE198A}"/>
              </a:ext>
            </a:extLst>
          </p:cNvPr>
          <p:cNvSpPr>
            <a:spLocks noChangeAspect="1" noChangeArrowheads="1"/>
          </p:cNvSpPr>
          <p:nvPr/>
        </p:nvSpPr>
        <p:spPr bwMode="auto">
          <a:xfrm>
            <a:off x="1143000" y="-108347"/>
            <a:ext cx="228600" cy="22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eaLnBrk="0" fontAlgn="base" hangingPunct="0">
              <a:spcBef>
                <a:spcPct val="0"/>
              </a:spcBef>
              <a:spcAft>
                <a:spcPct val="0"/>
              </a:spcAft>
              <a:defRPr>
                <a:solidFill>
                  <a:schemeClr val="tx1"/>
                </a:solidFill>
                <a:latin typeface="Book Antiqua" panose="02040602050305030304" pitchFamily="18" charset="0"/>
              </a:defRPr>
            </a:lvl6pPr>
            <a:lvl7pPr marL="2971800" indent="-228600" eaLnBrk="0" fontAlgn="base" hangingPunct="0">
              <a:spcBef>
                <a:spcPct val="0"/>
              </a:spcBef>
              <a:spcAft>
                <a:spcPct val="0"/>
              </a:spcAft>
              <a:defRPr>
                <a:solidFill>
                  <a:schemeClr val="tx1"/>
                </a:solidFill>
                <a:latin typeface="Book Antiqua" panose="02040602050305030304" pitchFamily="18" charset="0"/>
              </a:defRPr>
            </a:lvl7pPr>
            <a:lvl8pPr marL="3429000" indent="-228600" eaLnBrk="0" fontAlgn="base" hangingPunct="0">
              <a:spcBef>
                <a:spcPct val="0"/>
              </a:spcBef>
              <a:spcAft>
                <a:spcPct val="0"/>
              </a:spcAft>
              <a:defRPr>
                <a:solidFill>
                  <a:schemeClr val="tx1"/>
                </a:solidFill>
                <a:latin typeface="Book Antiqua" panose="02040602050305030304" pitchFamily="18" charset="0"/>
              </a:defRPr>
            </a:lvl8pPr>
            <a:lvl9pPr marL="3886200" indent="-228600" eaLnBrk="0" fontAlgn="base" hangingPunct="0">
              <a:spcBef>
                <a:spcPct val="0"/>
              </a:spcBef>
              <a:spcAft>
                <a:spcPct val="0"/>
              </a:spcAft>
              <a:defRPr>
                <a:solidFill>
                  <a:schemeClr val="tx1"/>
                </a:solidFill>
                <a:latin typeface="Book Antiqua" panose="02040602050305030304" pitchFamily="18" charset="0"/>
              </a:defRPr>
            </a:lvl9pPr>
          </a:lstStyle>
          <a:p>
            <a:pPr defTabSz="685800" eaLnBrk="0" fontAlgn="base" hangingPunct="0">
              <a:spcBef>
                <a:spcPct val="0"/>
              </a:spcBef>
              <a:spcAft>
                <a:spcPct val="0"/>
              </a:spcAft>
            </a:pPr>
            <a:endParaRPr lang="en-US" altLang="en-US" sz="1350" kern="1200">
              <a:solidFill>
                <a:prstClr val="black"/>
              </a:solidFill>
              <a:ea typeface="+mn-ea"/>
              <a:cs typeface="+mn-cs"/>
            </a:endParaRPr>
          </a:p>
        </p:txBody>
      </p:sp>
    </p:spTree>
    <p:extLst>
      <p:ext uri="{BB962C8B-B14F-4D97-AF65-F5344CB8AC3E}">
        <p14:creationId xmlns:p14="http://schemas.microsoft.com/office/powerpoint/2010/main" val="908357983"/>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F4FD0A2-6206-43CB-A491-99557F233201}"/>
              </a:ext>
            </a:extLst>
          </p:cNvPr>
          <p:cNvSpPr>
            <a:spLocks noGrp="1" noChangeArrowheads="1"/>
          </p:cNvSpPr>
          <p:nvPr>
            <p:ph type="title"/>
          </p:nvPr>
        </p:nvSpPr>
        <p:spPr/>
        <p:txBody>
          <a:bodyPr>
            <a:normAutofit/>
          </a:bodyPr>
          <a:lstStyle/>
          <a:p>
            <a:pPr eaLnBrk="1" fontAlgn="auto" hangingPunct="1">
              <a:spcAft>
                <a:spcPts val="0"/>
              </a:spcAft>
              <a:defRPr/>
            </a:pPr>
            <a:r>
              <a:rPr lang="en-US" dirty="0"/>
              <a:t>EMPLOYEE BENEFITS AND SERVICES</a:t>
            </a:r>
          </a:p>
        </p:txBody>
      </p:sp>
      <p:sp>
        <p:nvSpPr>
          <p:cNvPr id="22531" name="Rectangle 3">
            <a:extLst>
              <a:ext uri="{FF2B5EF4-FFF2-40B4-BE49-F238E27FC236}">
                <a16:creationId xmlns:a16="http://schemas.microsoft.com/office/drawing/2014/main" id="{368658C9-AE1B-40C7-BC4B-F18B5B21CE45}"/>
              </a:ext>
            </a:extLst>
          </p:cNvPr>
          <p:cNvSpPr>
            <a:spLocks noGrp="1" noChangeArrowheads="1"/>
          </p:cNvSpPr>
          <p:nvPr>
            <p:ph idx="1"/>
          </p:nvPr>
        </p:nvSpPr>
        <p:spPr>
          <a:xfrm>
            <a:off x="1314450" y="1371600"/>
            <a:ext cx="6172200" cy="2971800"/>
          </a:xfrm>
        </p:spPr>
        <p:txBody>
          <a:bodyPr/>
          <a:lstStyle/>
          <a:p>
            <a:pPr eaLnBrk="1" hangingPunct="1">
              <a:defRPr/>
            </a:pPr>
            <a:r>
              <a:rPr lang="en-US" altLang="en-US" sz="2100" dirty="0"/>
              <a:t>Health Benefits</a:t>
            </a:r>
          </a:p>
          <a:p>
            <a:pPr eaLnBrk="1" hangingPunct="1">
              <a:defRPr/>
            </a:pPr>
            <a:endParaRPr lang="en-US" altLang="en-US" sz="2100" dirty="0"/>
          </a:p>
          <a:p>
            <a:pPr eaLnBrk="1" hangingPunct="1">
              <a:defRPr/>
            </a:pPr>
            <a:r>
              <a:rPr lang="en-US" altLang="en-US" sz="2100" dirty="0"/>
              <a:t>Blood Donor Program</a:t>
            </a:r>
          </a:p>
          <a:p>
            <a:pPr eaLnBrk="1" hangingPunct="1">
              <a:defRPr/>
            </a:pPr>
            <a:endParaRPr lang="en-US" altLang="en-US" sz="2100" dirty="0"/>
          </a:p>
          <a:p>
            <a:pPr eaLnBrk="1" hangingPunct="1">
              <a:defRPr/>
            </a:pPr>
            <a:r>
              <a:rPr lang="en-US" altLang="en-US" sz="2100" dirty="0"/>
              <a:t>Retirement</a:t>
            </a:r>
          </a:p>
          <a:p>
            <a:pPr eaLnBrk="1" hangingPunct="1">
              <a:defRPr/>
            </a:pPr>
            <a:endParaRPr lang="en-US" altLang="en-US" sz="2100" dirty="0"/>
          </a:p>
          <a:p>
            <a:pPr eaLnBrk="1" hangingPunct="1">
              <a:defRPr/>
            </a:pPr>
            <a:r>
              <a:rPr lang="en-US" altLang="en-US" sz="2100" dirty="0"/>
              <a:t>Leave</a:t>
            </a:r>
          </a:p>
          <a:p>
            <a:pPr marL="89297" indent="0" eaLnBrk="1" hangingPunct="1">
              <a:buNone/>
              <a:defRPr/>
            </a:pPr>
            <a:endParaRPr lang="en-US" altLang="en-US" sz="2100" dirty="0"/>
          </a:p>
          <a:p>
            <a:pPr eaLnBrk="1" hangingPunct="1">
              <a:defRPr/>
            </a:pPr>
            <a:r>
              <a:rPr lang="en-US" altLang="en-US" sz="2100" dirty="0"/>
              <a:t>Wellness Program</a:t>
            </a:r>
          </a:p>
        </p:txBody>
      </p:sp>
      <p:sp>
        <p:nvSpPr>
          <p:cNvPr id="40964" name="AutoShape 8" descr="Image result for EMPLOYEE BENEFITS">
            <a:extLst>
              <a:ext uri="{FF2B5EF4-FFF2-40B4-BE49-F238E27FC236}">
                <a16:creationId xmlns:a16="http://schemas.microsoft.com/office/drawing/2014/main" id="{6E31AE64-9238-4008-8260-E492069ECE55}"/>
              </a:ext>
            </a:extLst>
          </p:cNvPr>
          <p:cNvSpPr>
            <a:spLocks noChangeAspect="1" noChangeArrowheads="1"/>
          </p:cNvSpPr>
          <p:nvPr/>
        </p:nvSpPr>
        <p:spPr bwMode="auto">
          <a:xfrm>
            <a:off x="1143000" y="-108347"/>
            <a:ext cx="228600" cy="22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eaLnBrk="0" fontAlgn="base" hangingPunct="0">
              <a:spcBef>
                <a:spcPct val="0"/>
              </a:spcBef>
              <a:spcAft>
                <a:spcPct val="0"/>
              </a:spcAft>
              <a:defRPr>
                <a:solidFill>
                  <a:schemeClr val="tx1"/>
                </a:solidFill>
                <a:latin typeface="Book Antiqua" panose="02040602050305030304" pitchFamily="18" charset="0"/>
              </a:defRPr>
            </a:lvl6pPr>
            <a:lvl7pPr marL="2971800" indent="-228600" eaLnBrk="0" fontAlgn="base" hangingPunct="0">
              <a:spcBef>
                <a:spcPct val="0"/>
              </a:spcBef>
              <a:spcAft>
                <a:spcPct val="0"/>
              </a:spcAft>
              <a:defRPr>
                <a:solidFill>
                  <a:schemeClr val="tx1"/>
                </a:solidFill>
                <a:latin typeface="Book Antiqua" panose="02040602050305030304" pitchFamily="18" charset="0"/>
              </a:defRPr>
            </a:lvl7pPr>
            <a:lvl8pPr marL="3429000" indent="-228600" eaLnBrk="0" fontAlgn="base" hangingPunct="0">
              <a:spcBef>
                <a:spcPct val="0"/>
              </a:spcBef>
              <a:spcAft>
                <a:spcPct val="0"/>
              </a:spcAft>
              <a:defRPr>
                <a:solidFill>
                  <a:schemeClr val="tx1"/>
                </a:solidFill>
                <a:latin typeface="Book Antiqua" panose="02040602050305030304" pitchFamily="18" charset="0"/>
              </a:defRPr>
            </a:lvl8pPr>
            <a:lvl9pPr marL="3886200" indent="-228600" eaLnBrk="0" fontAlgn="base" hangingPunct="0">
              <a:spcBef>
                <a:spcPct val="0"/>
              </a:spcBef>
              <a:spcAft>
                <a:spcPct val="0"/>
              </a:spcAft>
              <a:defRPr>
                <a:solidFill>
                  <a:schemeClr val="tx1"/>
                </a:solidFill>
                <a:latin typeface="Book Antiqua" panose="02040602050305030304" pitchFamily="18" charset="0"/>
              </a:defRPr>
            </a:lvl9pPr>
          </a:lstStyle>
          <a:p>
            <a:pPr defTabSz="685800" eaLnBrk="0" fontAlgn="base" hangingPunct="0">
              <a:spcBef>
                <a:spcPct val="0"/>
              </a:spcBef>
              <a:spcAft>
                <a:spcPct val="0"/>
              </a:spcAft>
            </a:pPr>
            <a:endParaRPr lang="en-US" altLang="en-US" sz="1350" kern="1200">
              <a:solidFill>
                <a:prstClr val="black"/>
              </a:solidFill>
              <a:ea typeface="+mn-ea"/>
              <a:cs typeface="+mn-cs"/>
            </a:endParaRPr>
          </a:p>
        </p:txBody>
      </p:sp>
      <p:pic>
        <p:nvPicPr>
          <p:cNvPr id="17417" name="Picture 9">
            <a:extLst>
              <a:ext uri="{FF2B5EF4-FFF2-40B4-BE49-F238E27FC236}">
                <a16:creationId xmlns:a16="http://schemas.microsoft.com/office/drawing/2014/main" id="{AB96CCE4-3E26-4E0B-BA3C-BFFE9D86259A}"/>
              </a:ext>
            </a:extLst>
          </p:cNvPr>
          <p:cNvPicPr>
            <a:picLocks noChangeAspect="1" noChangeArrowheads="1"/>
          </p:cNvPicPr>
          <p:nvPr/>
        </p:nvPicPr>
        <p:blipFill>
          <a:blip r:embed="rId3"/>
          <a:srcRect/>
          <a:stretch>
            <a:fillRect/>
          </a:stretch>
        </p:blipFill>
        <p:spPr bwMode="auto">
          <a:xfrm>
            <a:off x="4972051" y="1543050"/>
            <a:ext cx="2755106" cy="131445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94007744"/>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29A2C524-8455-480B-BF90-0BF057DDB82B}"/>
              </a:ext>
            </a:extLst>
          </p:cNvPr>
          <p:cNvSpPr>
            <a:spLocks noGrp="1" noChangeArrowheads="1"/>
          </p:cNvSpPr>
          <p:nvPr>
            <p:ph type="title"/>
          </p:nvPr>
        </p:nvSpPr>
        <p:spPr/>
        <p:txBody>
          <a:bodyPr/>
          <a:lstStyle/>
          <a:p>
            <a:pPr eaLnBrk="1" fontAlgn="auto" hangingPunct="1">
              <a:spcAft>
                <a:spcPts val="0"/>
              </a:spcAft>
              <a:defRPr/>
            </a:pPr>
            <a:r>
              <a:rPr lang="en-US" sz="3600" dirty="0"/>
              <a:t>HEALTH BENEFITS</a:t>
            </a:r>
          </a:p>
        </p:txBody>
      </p:sp>
      <p:sp>
        <p:nvSpPr>
          <p:cNvPr id="43011" name="Rectangle 3">
            <a:extLst>
              <a:ext uri="{FF2B5EF4-FFF2-40B4-BE49-F238E27FC236}">
                <a16:creationId xmlns:a16="http://schemas.microsoft.com/office/drawing/2014/main" id="{A587C086-9915-405D-90BD-85B93336A813}"/>
              </a:ext>
            </a:extLst>
          </p:cNvPr>
          <p:cNvSpPr>
            <a:spLocks noGrp="1"/>
          </p:cNvSpPr>
          <p:nvPr>
            <p:ph idx="1"/>
          </p:nvPr>
        </p:nvSpPr>
        <p:spPr>
          <a:xfrm>
            <a:off x="1485900" y="1257300"/>
            <a:ext cx="6172200" cy="3028950"/>
          </a:xfrm>
        </p:spPr>
        <p:txBody>
          <a:bodyPr/>
          <a:lstStyle/>
          <a:p>
            <a:pPr eaLnBrk="1" hangingPunct="1"/>
            <a:r>
              <a:rPr lang="en-US" altLang="en-US" sz="2700"/>
              <a:t>State has 3 types of medical plans:</a:t>
            </a:r>
          </a:p>
          <a:p>
            <a:pPr eaLnBrk="1" hangingPunct="1"/>
            <a:endParaRPr lang="en-US" altLang="en-US" sz="2700"/>
          </a:p>
          <a:p>
            <a:pPr lvl="1" eaLnBrk="1" hangingPunct="1"/>
            <a:r>
              <a:rPr lang="en-US" altLang="en-US" sz="2400"/>
              <a:t>PPO – Preferred Provider Network</a:t>
            </a:r>
          </a:p>
          <a:p>
            <a:pPr lvl="1" eaLnBrk="1" hangingPunct="1"/>
            <a:r>
              <a:rPr lang="en-US" altLang="en-US" sz="2400"/>
              <a:t>POS – Point of Service</a:t>
            </a:r>
          </a:p>
          <a:p>
            <a:pPr lvl="1" eaLnBrk="1" hangingPunct="1"/>
            <a:r>
              <a:rPr lang="en-US" altLang="en-US" sz="2400"/>
              <a:t>EPO – Exclusive Provider Organization</a:t>
            </a:r>
          </a:p>
          <a:p>
            <a:pPr lvl="1" eaLnBrk="1" hangingPunct="1"/>
            <a:endParaRPr lang="en-US" altLang="en-US" sz="2400"/>
          </a:p>
          <a:p>
            <a:pPr eaLnBrk="1" hangingPunct="1"/>
            <a:r>
              <a:rPr lang="en-US" altLang="en-US" sz="2700"/>
              <a:t>Each plan has vision coverage</a:t>
            </a:r>
          </a:p>
        </p:txBody>
      </p:sp>
    </p:spTree>
    <p:extLst>
      <p:ext uri="{BB962C8B-B14F-4D97-AF65-F5344CB8AC3E}">
        <p14:creationId xmlns:p14="http://schemas.microsoft.com/office/powerpoint/2010/main" val="1544926379"/>
      </p:ext>
    </p:extLst>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19715567-C408-48EB-8269-70A8FE657EFA}"/>
              </a:ext>
            </a:extLst>
          </p:cNvPr>
          <p:cNvSpPr>
            <a:spLocks noGrp="1" noChangeArrowheads="1"/>
          </p:cNvSpPr>
          <p:nvPr>
            <p:ph type="title"/>
          </p:nvPr>
        </p:nvSpPr>
        <p:spPr>
          <a:xfrm>
            <a:off x="1143000" y="0"/>
            <a:ext cx="6858000" cy="1052597"/>
          </a:xfrm>
        </p:spPr>
        <p:txBody>
          <a:bodyPr/>
          <a:lstStyle/>
          <a:p>
            <a:pPr algn="ctr" eaLnBrk="1" fontAlgn="auto" hangingPunct="1">
              <a:spcAft>
                <a:spcPts val="0"/>
              </a:spcAft>
              <a:defRPr/>
            </a:pPr>
            <a:r>
              <a:rPr lang="en-US" sz="3600" dirty="0"/>
              <a:t>HEALTH BENEFITS </a:t>
            </a:r>
            <a:r>
              <a:rPr lang="en-US" sz="3000" dirty="0"/>
              <a:t>(CONTINUED):</a:t>
            </a:r>
            <a:endParaRPr lang="en-US" sz="3600" dirty="0"/>
          </a:p>
        </p:txBody>
      </p:sp>
      <p:sp>
        <p:nvSpPr>
          <p:cNvPr id="24579" name="Rectangle 3">
            <a:extLst>
              <a:ext uri="{FF2B5EF4-FFF2-40B4-BE49-F238E27FC236}">
                <a16:creationId xmlns:a16="http://schemas.microsoft.com/office/drawing/2014/main" id="{E5186094-3242-4E71-B231-428DB25898F5}"/>
              </a:ext>
            </a:extLst>
          </p:cNvPr>
          <p:cNvSpPr>
            <a:spLocks noChangeArrowheads="1"/>
          </p:cNvSpPr>
          <p:nvPr/>
        </p:nvSpPr>
        <p:spPr bwMode="auto">
          <a:xfrm>
            <a:off x="1143000" y="1143000"/>
            <a:ext cx="6858000" cy="3125471"/>
          </a:xfrm>
          <a:prstGeom prst="rect">
            <a:avLst/>
          </a:prstGeom>
          <a:noFill/>
          <a:ln w="9525">
            <a:noFill/>
            <a:miter lim="800000"/>
            <a:headEnd/>
            <a:tailEnd/>
          </a:ln>
        </p:spPr>
        <p:txBody>
          <a:bodyPr>
            <a:spAutoFit/>
          </a:bodyPr>
          <a:lstStyle/>
          <a:p>
            <a:pPr marL="342900" lvl="1" defTabSz="685800" fontAlgn="base">
              <a:lnSpc>
                <a:spcPct val="90000"/>
              </a:lnSpc>
              <a:spcBef>
                <a:spcPct val="50000"/>
              </a:spcBef>
              <a:spcAft>
                <a:spcPct val="0"/>
              </a:spcAft>
              <a:buClr>
                <a:srgbClr val="60B5CC"/>
              </a:buClr>
              <a:buSzPct val="80000"/>
              <a:defRPr/>
            </a:pPr>
            <a:r>
              <a:rPr lang="en-US" sz="2700" b="1" kern="1200" dirty="0">
                <a:solidFill>
                  <a:prstClr val="black"/>
                </a:solidFill>
                <a:latin typeface="Corbel"/>
                <a:ea typeface="+mn-ea"/>
                <a:cs typeface="+mn-cs"/>
              </a:rPr>
              <a:t>ALSO AVAILABLE ARE:</a:t>
            </a:r>
          </a:p>
          <a:p>
            <a:pPr marL="890588" lvl="2" indent="-204788" defTabSz="685800" fontAlgn="base">
              <a:spcBef>
                <a:spcPct val="20000"/>
              </a:spcBef>
              <a:spcAft>
                <a:spcPct val="0"/>
              </a:spcAft>
              <a:buClr>
                <a:srgbClr val="60B5CC"/>
              </a:buClr>
              <a:buSzPct val="80000"/>
              <a:buFont typeface="Wingdings" pitchFamily="2" charset="2"/>
              <a:buChar char=""/>
              <a:defRPr/>
            </a:pPr>
            <a:r>
              <a:rPr lang="en-US" sz="2400" kern="1200" dirty="0">
                <a:solidFill>
                  <a:prstClr val="black"/>
                </a:solidFill>
                <a:latin typeface="Corbel"/>
                <a:ea typeface="+mn-ea"/>
                <a:cs typeface="+mn-cs"/>
              </a:rPr>
              <a:t>Prescription </a:t>
            </a:r>
          </a:p>
          <a:p>
            <a:pPr marL="890588" lvl="2" indent="-204788" defTabSz="685800" fontAlgn="base">
              <a:spcBef>
                <a:spcPct val="20000"/>
              </a:spcBef>
              <a:spcAft>
                <a:spcPct val="0"/>
              </a:spcAft>
              <a:buClr>
                <a:srgbClr val="60B5CC"/>
              </a:buClr>
              <a:buSzPct val="80000"/>
              <a:buFont typeface="Wingdings" pitchFamily="2" charset="2"/>
              <a:buChar char=""/>
              <a:defRPr/>
            </a:pPr>
            <a:r>
              <a:rPr lang="en-US" sz="2400" kern="1200" dirty="0">
                <a:solidFill>
                  <a:prstClr val="black"/>
                </a:solidFill>
                <a:latin typeface="Corbel"/>
                <a:ea typeface="+mn-ea"/>
                <a:cs typeface="+mn-cs"/>
              </a:rPr>
              <a:t>Dental (PPO and DHMO)</a:t>
            </a:r>
          </a:p>
          <a:p>
            <a:pPr marL="890588" lvl="2" indent="-204788" defTabSz="685800" fontAlgn="base">
              <a:spcBef>
                <a:spcPct val="20000"/>
              </a:spcBef>
              <a:spcAft>
                <a:spcPct val="0"/>
              </a:spcAft>
              <a:buClr>
                <a:srgbClr val="60B5CC"/>
              </a:buClr>
              <a:buSzPct val="80000"/>
              <a:buFont typeface="Wingdings" pitchFamily="2" charset="2"/>
              <a:buChar char=""/>
              <a:defRPr/>
            </a:pPr>
            <a:r>
              <a:rPr lang="en-US" sz="2400" kern="1200" dirty="0">
                <a:solidFill>
                  <a:prstClr val="black"/>
                </a:solidFill>
                <a:latin typeface="Corbel"/>
                <a:ea typeface="+mn-ea"/>
                <a:cs typeface="+mn-cs"/>
              </a:rPr>
              <a:t>Mental Health/Substance Abuse</a:t>
            </a:r>
          </a:p>
          <a:p>
            <a:pPr marL="890588" lvl="2" indent="-204788" defTabSz="685800" fontAlgn="base">
              <a:spcBef>
                <a:spcPct val="20000"/>
              </a:spcBef>
              <a:spcAft>
                <a:spcPct val="0"/>
              </a:spcAft>
              <a:buClr>
                <a:srgbClr val="60B5CC"/>
              </a:buClr>
              <a:buSzPct val="80000"/>
              <a:buFont typeface="Wingdings" pitchFamily="2" charset="2"/>
              <a:buChar char=""/>
              <a:defRPr/>
            </a:pPr>
            <a:r>
              <a:rPr lang="en-US" sz="2400" kern="1200" dirty="0">
                <a:solidFill>
                  <a:prstClr val="black"/>
                </a:solidFill>
                <a:latin typeface="Corbel"/>
                <a:ea typeface="+mn-ea"/>
                <a:cs typeface="+mn-cs"/>
              </a:rPr>
              <a:t>Term Life </a:t>
            </a:r>
          </a:p>
          <a:p>
            <a:pPr marL="890588" lvl="2" indent="-204788" defTabSz="685800" fontAlgn="base">
              <a:spcBef>
                <a:spcPct val="20000"/>
              </a:spcBef>
              <a:spcAft>
                <a:spcPct val="0"/>
              </a:spcAft>
              <a:buClr>
                <a:srgbClr val="60B5CC"/>
              </a:buClr>
              <a:buSzPct val="80000"/>
              <a:buFont typeface="Wingdings" pitchFamily="2" charset="2"/>
              <a:buChar char=""/>
              <a:defRPr/>
            </a:pPr>
            <a:r>
              <a:rPr lang="en-US" sz="2400" kern="1200" dirty="0">
                <a:solidFill>
                  <a:prstClr val="black"/>
                </a:solidFill>
                <a:latin typeface="Corbel"/>
                <a:ea typeface="+mn-ea"/>
                <a:cs typeface="+mn-cs"/>
              </a:rPr>
              <a:t>Personal Accident and Dismemberment</a:t>
            </a:r>
          </a:p>
          <a:p>
            <a:pPr marL="890588" lvl="2" indent="-204788" defTabSz="685800" fontAlgn="base">
              <a:spcBef>
                <a:spcPct val="20000"/>
              </a:spcBef>
              <a:spcAft>
                <a:spcPct val="0"/>
              </a:spcAft>
              <a:buClr>
                <a:srgbClr val="60B5CC"/>
              </a:buClr>
              <a:buSzPct val="80000"/>
              <a:buFont typeface="Wingdings" pitchFamily="2" charset="2"/>
              <a:buChar char=""/>
              <a:defRPr/>
            </a:pPr>
            <a:r>
              <a:rPr lang="en-US" sz="2400" kern="1200" dirty="0">
                <a:solidFill>
                  <a:prstClr val="black"/>
                </a:solidFill>
                <a:latin typeface="Corbel"/>
                <a:ea typeface="+mn-ea"/>
                <a:cs typeface="+mn-cs"/>
              </a:rPr>
              <a:t>Flexible Spending Accounts</a:t>
            </a:r>
          </a:p>
        </p:txBody>
      </p:sp>
    </p:spTree>
    <p:extLst>
      <p:ext uri="{BB962C8B-B14F-4D97-AF65-F5344CB8AC3E}">
        <p14:creationId xmlns:p14="http://schemas.microsoft.com/office/powerpoint/2010/main" val="870284546"/>
      </p:ext>
    </p:extLst>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a:extLst>
              <a:ext uri="{FF2B5EF4-FFF2-40B4-BE49-F238E27FC236}">
                <a16:creationId xmlns:a16="http://schemas.microsoft.com/office/drawing/2014/main" id="{B2F2D887-3FA3-472F-80EF-2BD10CBCF798}"/>
              </a:ext>
            </a:extLst>
          </p:cNvPr>
          <p:cNvSpPr>
            <a:spLocks noGrp="1"/>
          </p:cNvSpPr>
          <p:nvPr>
            <p:ph idx="1"/>
          </p:nvPr>
        </p:nvSpPr>
        <p:spPr>
          <a:xfrm>
            <a:off x="914400" y="1257300"/>
            <a:ext cx="6858000" cy="3295650"/>
          </a:xfrm>
        </p:spPr>
        <p:txBody>
          <a:bodyPr/>
          <a:lstStyle/>
          <a:p>
            <a:pPr eaLnBrk="1" hangingPunct="1"/>
            <a:r>
              <a:rPr lang="en-US" altLang="en-US" sz="2700" dirty="0">
                <a:latin typeface="Book Antiqua" panose="02040602050305030304" pitchFamily="18" charset="0"/>
              </a:rPr>
              <a:t>New employees may enroll in benefits via Workday within </a:t>
            </a:r>
            <a:r>
              <a:rPr lang="en-US" altLang="en-US" sz="3300" b="1" i="1" u="sng" dirty="0">
                <a:latin typeface="Book Antiqua" panose="02040602050305030304" pitchFamily="18" charset="0"/>
              </a:rPr>
              <a:t>60</a:t>
            </a:r>
            <a:r>
              <a:rPr lang="en-US" altLang="en-US" sz="2700" b="1" i="1" dirty="0">
                <a:latin typeface="Book Antiqua" panose="02040602050305030304" pitchFamily="18" charset="0"/>
              </a:rPr>
              <a:t> </a:t>
            </a:r>
            <a:r>
              <a:rPr lang="en-US" altLang="en-US" sz="2700" dirty="0">
                <a:latin typeface="Book Antiqua" panose="02040602050305030304" pitchFamily="18" charset="0"/>
              </a:rPr>
              <a:t>days of their start date. </a:t>
            </a:r>
          </a:p>
          <a:p>
            <a:pPr marL="89297" indent="0" eaLnBrk="1" hangingPunct="1">
              <a:buNone/>
            </a:pPr>
            <a:endParaRPr lang="en-US" altLang="en-US" sz="2700" dirty="0">
              <a:latin typeface="Book Antiqua" panose="02040602050305030304" pitchFamily="18" charset="0"/>
            </a:endParaRPr>
          </a:p>
          <a:p>
            <a:pPr eaLnBrk="1" hangingPunct="1"/>
            <a:r>
              <a:rPr lang="en-US" altLang="en-US" sz="2700" dirty="0">
                <a:latin typeface="Book Antiqua" panose="02040602050305030304" pitchFamily="18" charset="0"/>
              </a:rPr>
              <a:t>If an employee does not enroll during the original </a:t>
            </a:r>
            <a:r>
              <a:rPr lang="en-US" altLang="en-US" sz="3300" b="1" i="1" u="sng" dirty="0">
                <a:latin typeface="Book Antiqua" panose="02040602050305030304" pitchFamily="18" charset="0"/>
              </a:rPr>
              <a:t>60-</a:t>
            </a:r>
            <a:r>
              <a:rPr lang="en-US" altLang="en-US" sz="2700" dirty="0">
                <a:latin typeface="Book Antiqua" panose="02040602050305030304" pitchFamily="18" charset="0"/>
              </a:rPr>
              <a:t>days, they must wait until open enrollment or a qualifying event. </a:t>
            </a:r>
          </a:p>
        </p:txBody>
      </p:sp>
      <p:sp>
        <p:nvSpPr>
          <p:cNvPr id="5" name="Rectangle 2">
            <a:extLst>
              <a:ext uri="{FF2B5EF4-FFF2-40B4-BE49-F238E27FC236}">
                <a16:creationId xmlns:a16="http://schemas.microsoft.com/office/drawing/2014/main" id="{B25C9E6F-C01F-4EDB-9AB3-AD1DB829C620}"/>
              </a:ext>
            </a:extLst>
          </p:cNvPr>
          <p:cNvSpPr>
            <a:spLocks noGrp="1" noChangeArrowheads="1"/>
          </p:cNvSpPr>
          <p:nvPr>
            <p:ph type="title"/>
          </p:nvPr>
        </p:nvSpPr>
        <p:spPr/>
        <p:txBody>
          <a:bodyPr/>
          <a:lstStyle/>
          <a:p>
            <a:pPr eaLnBrk="1" fontAlgn="auto" hangingPunct="1">
              <a:spcAft>
                <a:spcPts val="0"/>
              </a:spcAft>
              <a:defRPr/>
            </a:pPr>
            <a:r>
              <a:rPr lang="en-US" sz="3600" dirty="0"/>
              <a:t>HEALTH BENEFITS </a:t>
            </a:r>
            <a:r>
              <a:rPr lang="en-US" sz="3000" dirty="0"/>
              <a:t>(CONTINUED):</a:t>
            </a:r>
            <a:endParaRPr lang="en-US" dirty="0"/>
          </a:p>
        </p:txBody>
      </p:sp>
    </p:spTree>
    <p:extLst>
      <p:ext uri="{BB962C8B-B14F-4D97-AF65-F5344CB8AC3E}">
        <p14:creationId xmlns:p14="http://schemas.microsoft.com/office/powerpoint/2010/main" val="2845645331"/>
      </p:ext>
    </p:extLst>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a:extLst>
              <a:ext uri="{FF2B5EF4-FFF2-40B4-BE49-F238E27FC236}">
                <a16:creationId xmlns:a16="http://schemas.microsoft.com/office/drawing/2014/main" id="{852C151E-5F79-4516-AA5B-7A51811575C2}"/>
              </a:ext>
            </a:extLst>
          </p:cNvPr>
          <p:cNvSpPr>
            <a:spLocks noGrp="1"/>
          </p:cNvSpPr>
          <p:nvPr>
            <p:ph idx="1"/>
          </p:nvPr>
        </p:nvSpPr>
        <p:spPr>
          <a:xfrm>
            <a:off x="1200150" y="1085850"/>
            <a:ext cx="6629400" cy="3600450"/>
          </a:xfrm>
        </p:spPr>
        <p:txBody>
          <a:bodyPr/>
          <a:lstStyle/>
          <a:p>
            <a:pPr eaLnBrk="1" hangingPunct="1"/>
            <a:r>
              <a:rPr lang="en-US" altLang="en-US" sz="2700" b="1"/>
              <a:t>WHEN WILL MY HEALTH INSURANCE BENEFITS BECOME EFFECTIVE?  </a:t>
            </a:r>
          </a:p>
          <a:p>
            <a:pPr eaLnBrk="1" hangingPunct="1">
              <a:buFont typeface="Wingdings" panose="05000000000000000000" pitchFamily="2" charset="2"/>
              <a:buNone/>
            </a:pPr>
            <a:r>
              <a:rPr lang="en-US" altLang="en-US" sz="2700"/>
              <a:t>		</a:t>
            </a:r>
            <a:endParaRPr lang="en-US" altLang="en-US"/>
          </a:p>
          <a:p>
            <a:pPr lvl="1" eaLnBrk="1" hangingPunct="1"/>
            <a:r>
              <a:rPr lang="en-US" altLang="en-US" sz="2400"/>
              <a:t>Effective date will be the 1</a:t>
            </a:r>
            <a:r>
              <a:rPr lang="en-US" altLang="en-US" sz="2400" baseline="30000"/>
              <a:t>st</a:t>
            </a:r>
            <a:r>
              <a:rPr lang="en-US" altLang="en-US" sz="2400"/>
              <a:t> of the month following your start date.</a:t>
            </a:r>
          </a:p>
          <a:p>
            <a:pPr lvl="1" eaLnBrk="1" hangingPunct="1"/>
            <a:r>
              <a:rPr lang="en-US" altLang="en-US" sz="2400"/>
              <a:t>Retro-Active Adjustments will be made to your benefits back to the 1</a:t>
            </a:r>
            <a:r>
              <a:rPr lang="en-US" altLang="en-US" sz="2400" baseline="30000"/>
              <a:t>st</a:t>
            </a:r>
            <a:r>
              <a:rPr lang="en-US" altLang="en-US" sz="2400"/>
              <a:t> of the month following your start date.  </a:t>
            </a:r>
          </a:p>
        </p:txBody>
      </p:sp>
      <p:sp>
        <p:nvSpPr>
          <p:cNvPr id="5" name="Rectangle 2">
            <a:extLst>
              <a:ext uri="{FF2B5EF4-FFF2-40B4-BE49-F238E27FC236}">
                <a16:creationId xmlns:a16="http://schemas.microsoft.com/office/drawing/2014/main" id="{1993288D-94E9-4D0C-89A6-239808B87F70}"/>
              </a:ext>
            </a:extLst>
          </p:cNvPr>
          <p:cNvSpPr>
            <a:spLocks noGrp="1" noChangeArrowheads="1"/>
          </p:cNvSpPr>
          <p:nvPr>
            <p:ph type="title"/>
          </p:nvPr>
        </p:nvSpPr>
        <p:spPr/>
        <p:txBody>
          <a:bodyPr/>
          <a:lstStyle/>
          <a:p>
            <a:pPr eaLnBrk="1" fontAlgn="auto" hangingPunct="1">
              <a:spcAft>
                <a:spcPts val="0"/>
              </a:spcAft>
              <a:defRPr/>
            </a:pPr>
            <a:r>
              <a:rPr lang="en-US" sz="3600" dirty="0"/>
              <a:t>HEALTH BENEFITS </a:t>
            </a:r>
            <a:r>
              <a:rPr lang="en-US" sz="3000" dirty="0"/>
              <a:t>(CONTINUED):</a:t>
            </a:r>
            <a:endParaRPr lang="en-US" dirty="0"/>
          </a:p>
        </p:txBody>
      </p:sp>
    </p:spTree>
    <p:extLst>
      <p:ext uri="{BB962C8B-B14F-4D97-AF65-F5344CB8AC3E}">
        <p14:creationId xmlns:p14="http://schemas.microsoft.com/office/powerpoint/2010/main" val="2110696750"/>
      </p:ext>
    </p:extLst>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27E313C9-CA18-4B35-8744-7B073A6264B4}"/>
              </a:ext>
            </a:extLst>
          </p:cNvPr>
          <p:cNvSpPr>
            <a:spLocks noGrp="1" noChangeArrowheads="1"/>
          </p:cNvSpPr>
          <p:nvPr>
            <p:ph type="title"/>
          </p:nvPr>
        </p:nvSpPr>
        <p:spPr/>
        <p:txBody>
          <a:bodyPr/>
          <a:lstStyle/>
          <a:p>
            <a:pPr eaLnBrk="1" fontAlgn="auto" hangingPunct="1">
              <a:spcAft>
                <a:spcPts val="0"/>
              </a:spcAft>
              <a:defRPr/>
            </a:pPr>
            <a:r>
              <a:rPr lang="en-US" sz="3600" dirty="0"/>
              <a:t>RETIREMENT</a:t>
            </a:r>
          </a:p>
        </p:txBody>
      </p:sp>
      <p:sp>
        <p:nvSpPr>
          <p:cNvPr id="50179" name="Rectangle 3">
            <a:extLst>
              <a:ext uri="{FF2B5EF4-FFF2-40B4-BE49-F238E27FC236}">
                <a16:creationId xmlns:a16="http://schemas.microsoft.com/office/drawing/2014/main" id="{2CDD0B69-E984-4507-AE66-CAAC6C55BB97}"/>
              </a:ext>
            </a:extLst>
          </p:cNvPr>
          <p:cNvSpPr>
            <a:spLocks noGrp="1"/>
          </p:cNvSpPr>
          <p:nvPr>
            <p:ph sz="half" idx="1"/>
          </p:nvPr>
        </p:nvSpPr>
        <p:spPr>
          <a:xfrm>
            <a:off x="1485900" y="1160860"/>
            <a:ext cx="3028950" cy="3468290"/>
          </a:xfrm>
        </p:spPr>
        <p:txBody>
          <a:bodyPr/>
          <a:lstStyle/>
          <a:p>
            <a:pPr eaLnBrk="1" hangingPunct="1"/>
            <a:r>
              <a:rPr lang="en-US" altLang="en-US" dirty="0"/>
              <a:t>EOD prior to 7-1-11</a:t>
            </a:r>
          </a:p>
          <a:p>
            <a:pPr lvl="1" eaLnBrk="1" hangingPunct="1"/>
            <a:r>
              <a:rPr lang="en-US" altLang="en-US" dirty="0"/>
              <a:t>Employee Contribution</a:t>
            </a:r>
          </a:p>
          <a:p>
            <a:pPr lvl="2" eaLnBrk="1" hangingPunct="1"/>
            <a:r>
              <a:rPr lang="en-US" altLang="en-US" dirty="0"/>
              <a:t>7%</a:t>
            </a:r>
          </a:p>
          <a:p>
            <a:pPr lvl="2" eaLnBrk="1" hangingPunct="1"/>
            <a:endParaRPr lang="en-US" altLang="en-US" dirty="0"/>
          </a:p>
          <a:p>
            <a:pPr lvl="1" eaLnBrk="1" hangingPunct="1"/>
            <a:r>
              <a:rPr lang="en-US" altLang="en-US" dirty="0"/>
              <a:t>State Contribution</a:t>
            </a:r>
          </a:p>
          <a:p>
            <a:pPr lvl="2" eaLnBrk="1" hangingPunct="1"/>
            <a:r>
              <a:rPr lang="en-US" altLang="en-US" dirty="0"/>
              <a:t>20.71%</a:t>
            </a:r>
          </a:p>
          <a:p>
            <a:pPr lvl="2" eaLnBrk="1" hangingPunct="1"/>
            <a:endParaRPr lang="en-US" altLang="en-US" dirty="0"/>
          </a:p>
          <a:p>
            <a:pPr lvl="1" eaLnBrk="1" hangingPunct="1"/>
            <a:r>
              <a:rPr lang="en-US" altLang="en-US" dirty="0"/>
              <a:t>Eligibility	</a:t>
            </a:r>
          </a:p>
          <a:p>
            <a:pPr lvl="2" eaLnBrk="1" hangingPunct="1"/>
            <a:r>
              <a:rPr lang="en-US" altLang="en-US" dirty="0"/>
              <a:t>30 years of service</a:t>
            </a:r>
          </a:p>
          <a:p>
            <a:pPr lvl="2" eaLnBrk="1" hangingPunct="1"/>
            <a:r>
              <a:rPr lang="en-US" altLang="en-US" dirty="0"/>
              <a:t>62 years old / 5 years of creditable service</a:t>
            </a:r>
          </a:p>
          <a:p>
            <a:pPr lvl="2" eaLnBrk="1" hangingPunct="1"/>
            <a:endParaRPr lang="en-US" altLang="en-US" dirty="0"/>
          </a:p>
          <a:p>
            <a:pPr lvl="2" eaLnBrk="1" hangingPunct="1">
              <a:buFont typeface="Wingdings" panose="05000000000000000000" pitchFamily="2" charset="2"/>
              <a:buNone/>
            </a:pPr>
            <a:endParaRPr lang="en-US" altLang="en-US" dirty="0"/>
          </a:p>
        </p:txBody>
      </p:sp>
      <p:sp>
        <p:nvSpPr>
          <p:cNvPr id="50180" name="Rectangle 4">
            <a:extLst>
              <a:ext uri="{FF2B5EF4-FFF2-40B4-BE49-F238E27FC236}">
                <a16:creationId xmlns:a16="http://schemas.microsoft.com/office/drawing/2014/main" id="{EBCBAF9C-8B3B-4118-ABF7-17C18BDD400F}"/>
              </a:ext>
            </a:extLst>
          </p:cNvPr>
          <p:cNvSpPr>
            <a:spLocks noGrp="1"/>
          </p:cNvSpPr>
          <p:nvPr>
            <p:ph sz="half" idx="2"/>
          </p:nvPr>
        </p:nvSpPr>
        <p:spPr>
          <a:xfrm>
            <a:off x="4629150" y="1160860"/>
            <a:ext cx="3028950" cy="3468290"/>
          </a:xfrm>
        </p:spPr>
        <p:txBody>
          <a:bodyPr/>
          <a:lstStyle/>
          <a:p>
            <a:pPr eaLnBrk="1" hangingPunct="1"/>
            <a:r>
              <a:rPr lang="en-US" altLang="en-US" dirty="0"/>
              <a:t>EOD after 7-1-11</a:t>
            </a:r>
          </a:p>
          <a:p>
            <a:pPr lvl="1" eaLnBrk="1" hangingPunct="1"/>
            <a:r>
              <a:rPr lang="en-US" altLang="en-US" dirty="0"/>
              <a:t>Employee Contribution</a:t>
            </a:r>
          </a:p>
          <a:p>
            <a:pPr lvl="2" eaLnBrk="1" hangingPunct="1"/>
            <a:r>
              <a:rPr lang="en-US" altLang="en-US" dirty="0"/>
              <a:t>7%</a:t>
            </a:r>
          </a:p>
          <a:p>
            <a:pPr lvl="2" eaLnBrk="1" hangingPunct="1"/>
            <a:endParaRPr lang="en-US" altLang="en-US" dirty="0"/>
          </a:p>
          <a:p>
            <a:pPr lvl="1" eaLnBrk="1" hangingPunct="1"/>
            <a:r>
              <a:rPr lang="en-US" altLang="en-US" dirty="0"/>
              <a:t>State Contribution</a:t>
            </a:r>
          </a:p>
          <a:p>
            <a:pPr lvl="2" eaLnBrk="1" hangingPunct="1"/>
            <a:r>
              <a:rPr lang="en-US" altLang="en-US"/>
              <a:t>20.71%</a:t>
            </a:r>
          </a:p>
          <a:p>
            <a:pPr lvl="2" eaLnBrk="1" hangingPunct="1"/>
            <a:endParaRPr lang="en-US" altLang="en-US" dirty="0"/>
          </a:p>
          <a:p>
            <a:pPr lvl="1" eaLnBrk="1" hangingPunct="1"/>
            <a:r>
              <a:rPr lang="en-US" altLang="en-US" dirty="0"/>
              <a:t>Eligibility</a:t>
            </a:r>
          </a:p>
          <a:p>
            <a:pPr lvl="2" eaLnBrk="1" hangingPunct="1"/>
            <a:r>
              <a:rPr lang="en-US" altLang="en-US" dirty="0"/>
              <a:t>Rule of 90</a:t>
            </a:r>
          </a:p>
          <a:p>
            <a:pPr lvl="2" eaLnBrk="1" hangingPunct="1"/>
            <a:r>
              <a:rPr lang="en-US" altLang="en-US" dirty="0"/>
              <a:t>65 years old / 10 years of creditable service</a:t>
            </a:r>
          </a:p>
        </p:txBody>
      </p:sp>
    </p:spTree>
    <p:extLst>
      <p:ext uri="{BB962C8B-B14F-4D97-AF65-F5344CB8AC3E}">
        <p14:creationId xmlns:p14="http://schemas.microsoft.com/office/powerpoint/2010/main" val="3010161028"/>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4A39FA9-FB37-420B-A9ED-368170BB2E79}"/>
              </a:ext>
            </a:extLst>
          </p:cNvPr>
          <p:cNvSpPr>
            <a:spLocks noGrp="1" noChangeArrowheads="1"/>
          </p:cNvSpPr>
          <p:nvPr>
            <p:ph type="title"/>
          </p:nvPr>
        </p:nvSpPr>
        <p:spPr>
          <a:xfrm>
            <a:off x="1143000" y="57150"/>
            <a:ext cx="6858000" cy="1028700"/>
          </a:xfrm>
        </p:spPr>
        <p:txBody>
          <a:bodyPr/>
          <a:lstStyle/>
          <a:p>
            <a:pPr eaLnBrk="1" fontAlgn="auto" hangingPunct="1">
              <a:spcAft>
                <a:spcPts val="0"/>
              </a:spcAft>
              <a:defRPr/>
            </a:pPr>
            <a:r>
              <a:rPr lang="en-US" sz="3600" dirty="0"/>
              <a:t>CATEGORIES OF EMPLOYEES</a:t>
            </a:r>
          </a:p>
        </p:txBody>
      </p:sp>
      <p:sp>
        <p:nvSpPr>
          <p:cNvPr id="14339" name="Rectangle 3">
            <a:extLst>
              <a:ext uri="{FF2B5EF4-FFF2-40B4-BE49-F238E27FC236}">
                <a16:creationId xmlns:a16="http://schemas.microsoft.com/office/drawing/2014/main" id="{D3B9BEB6-2628-4FDC-A7BF-EC1FDCC2C657}"/>
              </a:ext>
            </a:extLst>
          </p:cNvPr>
          <p:cNvSpPr>
            <a:spLocks noGrp="1"/>
          </p:cNvSpPr>
          <p:nvPr>
            <p:ph idx="1"/>
          </p:nvPr>
        </p:nvSpPr>
        <p:spPr>
          <a:xfrm>
            <a:off x="1143000" y="1143000"/>
            <a:ext cx="6858000" cy="3543300"/>
          </a:xfrm>
        </p:spPr>
        <p:txBody>
          <a:bodyPr/>
          <a:lstStyle/>
          <a:p>
            <a:pPr eaLnBrk="1" hangingPunct="1"/>
            <a:r>
              <a:rPr lang="en-US" altLang="en-US" sz="2700" b="1"/>
              <a:t>THERE ARE 5 CATEGORIES OF EMPLOYEES</a:t>
            </a:r>
          </a:p>
          <a:p>
            <a:pPr eaLnBrk="1" hangingPunct="1"/>
            <a:endParaRPr lang="en-US" altLang="en-US" sz="1500"/>
          </a:p>
          <a:p>
            <a:pPr lvl="1" eaLnBrk="1" hangingPunct="1"/>
            <a:r>
              <a:rPr lang="en-US" altLang="en-US" sz="2400"/>
              <a:t>Skilled Service</a:t>
            </a:r>
          </a:p>
          <a:p>
            <a:pPr lvl="1" eaLnBrk="1" hangingPunct="1"/>
            <a:r>
              <a:rPr lang="en-US" altLang="en-US" sz="2400"/>
              <a:t>Professional Service</a:t>
            </a:r>
          </a:p>
          <a:p>
            <a:pPr lvl="1" eaLnBrk="1" hangingPunct="1"/>
            <a:r>
              <a:rPr lang="en-US" altLang="en-US" sz="2400"/>
              <a:t>Special Appointments</a:t>
            </a:r>
          </a:p>
          <a:p>
            <a:pPr lvl="1" eaLnBrk="1" hangingPunct="1"/>
            <a:r>
              <a:rPr lang="en-US" altLang="en-US" sz="2400"/>
              <a:t>Management Service</a:t>
            </a:r>
          </a:p>
          <a:p>
            <a:pPr lvl="1" eaLnBrk="1" hangingPunct="1"/>
            <a:r>
              <a:rPr lang="en-US" altLang="en-US" sz="2400"/>
              <a:t>Executive Service</a:t>
            </a:r>
          </a:p>
          <a:p>
            <a:pPr lvl="2" eaLnBrk="1" hangingPunct="1">
              <a:lnSpc>
                <a:spcPct val="90000"/>
              </a:lnSpc>
            </a:pPr>
            <a:endParaRPr lang="en-US" altLang="en-US"/>
          </a:p>
        </p:txBody>
      </p:sp>
      <p:pic>
        <p:nvPicPr>
          <p:cNvPr id="5129" name="Picture 9" descr="http://www.diversityworx.com/images/pic2.jpg">
            <a:hlinkClick r:id="rId3"/>
            <a:extLst>
              <a:ext uri="{FF2B5EF4-FFF2-40B4-BE49-F238E27FC236}">
                <a16:creationId xmlns:a16="http://schemas.microsoft.com/office/drawing/2014/main" id="{FF9F4D10-A6E9-43CD-8D81-3CF9F12ACEB4}"/>
              </a:ext>
            </a:extLst>
          </p:cNvPr>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143501" y="1771650"/>
            <a:ext cx="1983581" cy="246459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91332433"/>
      </p:ext>
    </p:extLst>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9D0A77F8-7582-4E6E-8B4F-0F5A1D4931D1}"/>
              </a:ext>
            </a:extLst>
          </p:cNvPr>
          <p:cNvSpPr>
            <a:spLocks noGrp="1" noChangeArrowheads="1"/>
          </p:cNvSpPr>
          <p:nvPr>
            <p:ph type="title"/>
          </p:nvPr>
        </p:nvSpPr>
        <p:spPr/>
        <p:txBody>
          <a:bodyPr/>
          <a:lstStyle/>
          <a:p>
            <a:pPr eaLnBrk="1" fontAlgn="auto" hangingPunct="1">
              <a:spcAft>
                <a:spcPts val="0"/>
              </a:spcAft>
              <a:defRPr/>
            </a:pPr>
            <a:r>
              <a:rPr lang="en-US" sz="3600" dirty="0"/>
              <a:t>RETIREMENT </a:t>
            </a:r>
            <a:r>
              <a:rPr lang="en-US" sz="2700" dirty="0"/>
              <a:t>(CONTINUED)</a:t>
            </a:r>
            <a:r>
              <a:rPr lang="en-US" sz="3300" dirty="0"/>
              <a:t>:</a:t>
            </a:r>
            <a:endParaRPr lang="en-US" dirty="0"/>
          </a:p>
        </p:txBody>
      </p:sp>
      <p:sp>
        <p:nvSpPr>
          <p:cNvPr id="52227" name="Rectangle 3">
            <a:extLst>
              <a:ext uri="{FF2B5EF4-FFF2-40B4-BE49-F238E27FC236}">
                <a16:creationId xmlns:a16="http://schemas.microsoft.com/office/drawing/2014/main" id="{02BEFED6-3AE0-4D93-A382-5F1F98D2DDED}"/>
              </a:ext>
            </a:extLst>
          </p:cNvPr>
          <p:cNvSpPr>
            <a:spLocks noGrp="1"/>
          </p:cNvSpPr>
          <p:nvPr>
            <p:ph sz="half" idx="1"/>
          </p:nvPr>
        </p:nvSpPr>
        <p:spPr>
          <a:xfrm>
            <a:off x="1485900" y="1329929"/>
            <a:ext cx="3028950" cy="3468290"/>
          </a:xfrm>
        </p:spPr>
        <p:txBody>
          <a:bodyPr/>
          <a:lstStyle/>
          <a:p>
            <a:pPr eaLnBrk="1" hangingPunct="1">
              <a:lnSpc>
                <a:spcPct val="90000"/>
              </a:lnSpc>
            </a:pPr>
            <a:r>
              <a:rPr lang="en-US" altLang="en-US" sz="2400"/>
              <a:t>EOD prior to 7-1-11</a:t>
            </a:r>
          </a:p>
          <a:p>
            <a:pPr lvl="1" eaLnBrk="1" hangingPunct="1">
              <a:lnSpc>
                <a:spcPct val="90000"/>
              </a:lnSpc>
            </a:pPr>
            <a:r>
              <a:rPr lang="en-US" altLang="en-US" sz="2100"/>
              <a:t>Early Retirement</a:t>
            </a:r>
          </a:p>
          <a:p>
            <a:pPr lvl="2" eaLnBrk="1" hangingPunct="1">
              <a:lnSpc>
                <a:spcPct val="90000"/>
              </a:lnSpc>
            </a:pPr>
            <a:r>
              <a:rPr lang="en-US" altLang="en-US" sz="1800"/>
              <a:t>55 years old / 15 years of creditable service</a:t>
            </a:r>
          </a:p>
          <a:p>
            <a:pPr lvl="2" eaLnBrk="1" hangingPunct="1">
              <a:lnSpc>
                <a:spcPct val="90000"/>
              </a:lnSpc>
            </a:pPr>
            <a:endParaRPr lang="en-US" altLang="en-US" sz="1800"/>
          </a:p>
          <a:p>
            <a:pPr lvl="1" eaLnBrk="1" hangingPunct="1">
              <a:lnSpc>
                <a:spcPct val="90000"/>
              </a:lnSpc>
            </a:pPr>
            <a:r>
              <a:rPr lang="en-US" altLang="en-US" sz="2100"/>
              <a:t>Disability Retirement</a:t>
            </a:r>
          </a:p>
          <a:p>
            <a:pPr lvl="2" eaLnBrk="1" hangingPunct="1">
              <a:lnSpc>
                <a:spcPct val="90000"/>
              </a:lnSpc>
            </a:pPr>
            <a:r>
              <a:rPr lang="en-US" altLang="en-US" sz="1800"/>
              <a:t>Permanently disabled</a:t>
            </a:r>
          </a:p>
          <a:p>
            <a:pPr lvl="2" eaLnBrk="1" hangingPunct="1">
              <a:lnSpc>
                <a:spcPct val="90000"/>
              </a:lnSpc>
            </a:pPr>
            <a:endParaRPr lang="en-US" altLang="en-US" sz="1800"/>
          </a:p>
          <a:p>
            <a:pPr lvl="1" eaLnBrk="1" hangingPunct="1">
              <a:lnSpc>
                <a:spcPct val="90000"/>
              </a:lnSpc>
            </a:pPr>
            <a:r>
              <a:rPr lang="en-US" altLang="en-US" sz="2100"/>
              <a:t>Vesting</a:t>
            </a:r>
          </a:p>
          <a:p>
            <a:pPr lvl="2" eaLnBrk="1" hangingPunct="1">
              <a:lnSpc>
                <a:spcPct val="90000"/>
              </a:lnSpc>
            </a:pPr>
            <a:r>
              <a:rPr lang="en-US" altLang="en-US" sz="1800"/>
              <a:t>5 years of service</a:t>
            </a:r>
          </a:p>
          <a:p>
            <a:pPr lvl="2" eaLnBrk="1" hangingPunct="1">
              <a:lnSpc>
                <a:spcPct val="90000"/>
              </a:lnSpc>
            </a:pPr>
            <a:endParaRPr lang="en-US" altLang="en-US" sz="1800"/>
          </a:p>
          <a:p>
            <a:pPr lvl="2" eaLnBrk="1" hangingPunct="1">
              <a:lnSpc>
                <a:spcPct val="90000"/>
              </a:lnSpc>
              <a:buFont typeface="Wingdings" panose="05000000000000000000" pitchFamily="2" charset="2"/>
              <a:buNone/>
            </a:pPr>
            <a:endParaRPr lang="en-US" altLang="en-US" sz="1800"/>
          </a:p>
        </p:txBody>
      </p:sp>
      <p:sp>
        <p:nvSpPr>
          <p:cNvPr id="52228" name="Rectangle 4">
            <a:extLst>
              <a:ext uri="{FF2B5EF4-FFF2-40B4-BE49-F238E27FC236}">
                <a16:creationId xmlns:a16="http://schemas.microsoft.com/office/drawing/2014/main" id="{784242E4-CA90-4039-81CE-42B34F50BA0A}"/>
              </a:ext>
            </a:extLst>
          </p:cNvPr>
          <p:cNvSpPr>
            <a:spLocks noGrp="1"/>
          </p:cNvSpPr>
          <p:nvPr>
            <p:ph sz="half" idx="2"/>
          </p:nvPr>
        </p:nvSpPr>
        <p:spPr>
          <a:xfrm>
            <a:off x="4629150" y="1329929"/>
            <a:ext cx="3028950" cy="3468290"/>
          </a:xfrm>
        </p:spPr>
        <p:txBody>
          <a:bodyPr/>
          <a:lstStyle/>
          <a:p>
            <a:pPr eaLnBrk="1" hangingPunct="1">
              <a:lnSpc>
                <a:spcPct val="90000"/>
              </a:lnSpc>
            </a:pPr>
            <a:r>
              <a:rPr lang="en-US" altLang="en-US" sz="2400"/>
              <a:t>EOD after 7-1-11</a:t>
            </a:r>
          </a:p>
          <a:p>
            <a:pPr lvl="1" eaLnBrk="1" hangingPunct="1">
              <a:lnSpc>
                <a:spcPct val="90000"/>
              </a:lnSpc>
            </a:pPr>
            <a:r>
              <a:rPr lang="en-US" altLang="en-US" sz="2100"/>
              <a:t>Early Retirement</a:t>
            </a:r>
          </a:p>
          <a:p>
            <a:pPr lvl="2" eaLnBrk="1" hangingPunct="1">
              <a:lnSpc>
                <a:spcPct val="90000"/>
              </a:lnSpc>
            </a:pPr>
            <a:r>
              <a:rPr lang="en-US" altLang="en-US" sz="1800"/>
              <a:t>60 years old / 15 years of creditable service</a:t>
            </a:r>
          </a:p>
          <a:p>
            <a:pPr lvl="2" eaLnBrk="1" hangingPunct="1">
              <a:lnSpc>
                <a:spcPct val="90000"/>
              </a:lnSpc>
            </a:pPr>
            <a:endParaRPr lang="en-US" altLang="en-US" sz="1800"/>
          </a:p>
          <a:p>
            <a:pPr lvl="1" eaLnBrk="1" hangingPunct="1">
              <a:lnSpc>
                <a:spcPct val="90000"/>
              </a:lnSpc>
            </a:pPr>
            <a:r>
              <a:rPr lang="en-US" altLang="en-US" sz="2100"/>
              <a:t>Disability Retirement</a:t>
            </a:r>
          </a:p>
          <a:p>
            <a:pPr lvl="2" eaLnBrk="1" hangingPunct="1">
              <a:lnSpc>
                <a:spcPct val="90000"/>
              </a:lnSpc>
            </a:pPr>
            <a:r>
              <a:rPr lang="en-US" altLang="en-US" sz="1800"/>
              <a:t>Permanently disabled</a:t>
            </a:r>
          </a:p>
          <a:p>
            <a:pPr lvl="2" eaLnBrk="1" hangingPunct="1">
              <a:lnSpc>
                <a:spcPct val="90000"/>
              </a:lnSpc>
            </a:pPr>
            <a:endParaRPr lang="en-US" altLang="en-US" sz="1800"/>
          </a:p>
          <a:p>
            <a:pPr lvl="1" eaLnBrk="1" hangingPunct="1">
              <a:lnSpc>
                <a:spcPct val="90000"/>
              </a:lnSpc>
            </a:pPr>
            <a:r>
              <a:rPr lang="en-US" altLang="en-US" sz="2100"/>
              <a:t>Vesting</a:t>
            </a:r>
          </a:p>
          <a:p>
            <a:pPr lvl="2" eaLnBrk="1" hangingPunct="1">
              <a:lnSpc>
                <a:spcPct val="90000"/>
              </a:lnSpc>
            </a:pPr>
            <a:r>
              <a:rPr lang="en-US" altLang="en-US" sz="1800"/>
              <a:t>10 years of service</a:t>
            </a:r>
          </a:p>
          <a:p>
            <a:pPr lvl="2" eaLnBrk="1" hangingPunct="1">
              <a:lnSpc>
                <a:spcPct val="90000"/>
              </a:lnSpc>
            </a:pPr>
            <a:endParaRPr lang="en-US" altLang="en-US" sz="1800"/>
          </a:p>
        </p:txBody>
      </p:sp>
    </p:spTree>
    <p:extLst>
      <p:ext uri="{BB962C8B-B14F-4D97-AF65-F5344CB8AC3E}">
        <p14:creationId xmlns:p14="http://schemas.microsoft.com/office/powerpoint/2010/main" val="1064236500"/>
      </p:ext>
    </p:extLst>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a:extLst>
              <a:ext uri="{FF2B5EF4-FFF2-40B4-BE49-F238E27FC236}">
                <a16:creationId xmlns:a16="http://schemas.microsoft.com/office/drawing/2014/main" id="{0F14A064-B4F7-4E20-BEE9-E9D8BE338BB9}"/>
              </a:ext>
            </a:extLst>
          </p:cNvPr>
          <p:cNvSpPr txBox="1">
            <a:spLocks noChangeArrowheads="1"/>
          </p:cNvSpPr>
          <p:nvPr/>
        </p:nvSpPr>
        <p:spPr bwMode="auto">
          <a:xfrm>
            <a:off x="1257300" y="1428750"/>
            <a:ext cx="6629400" cy="2914650"/>
          </a:xfrm>
          <a:prstGeom prst="rect">
            <a:avLst/>
          </a:prstGeom>
          <a:noFill/>
          <a:ln w="9525">
            <a:noFill/>
            <a:miter lim="800000"/>
            <a:headEnd/>
            <a:tailEnd/>
          </a:ln>
        </p:spPr>
        <p:txBody>
          <a:bodyPr lIns="41148" tIns="68580"/>
          <a:lstStyle/>
          <a:p>
            <a:pPr marL="328613" indent="-239316" defTabSz="685800" fontAlgn="base">
              <a:spcBef>
                <a:spcPct val="0"/>
              </a:spcBef>
              <a:spcAft>
                <a:spcPct val="0"/>
              </a:spcAft>
              <a:buClr>
                <a:srgbClr val="002060"/>
              </a:buClr>
              <a:buSzPct val="80000"/>
              <a:buFont typeface="Wingdings 2" pitchFamily="18" charset="2"/>
              <a:buChar char=""/>
              <a:defRPr/>
            </a:pPr>
            <a:r>
              <a:rPr lang="en-US" sz="3000" kern="1200" dirty="0">
                <a:solidFill>
                  <a:prstClr val="black"/>
                </a:solidFill>
                <a:latin typeface="Corbel"/>
                <a:ea typeface="+mn-ea"/>
                <a:cs typeface="+mn-cs"/>
              </a:rPr>
              <a:t>Enrollment and Beneficiary Forms are mandatory as of your start date.</a:t>
            </a:r>
          </a:p>
          <a:p>
            <a:pPr marL="328613" indent="-239316" defTabSz="685800" fontAlgn="base">
              <a:spcBef>
                <a:spcPct val="0"/>
              </a:spcBef>
              <a:spcAft>
                <a:spcPct val="0"/>
              </a:spcAft>
              <a:buClr>
                <a:srgbClr val="002060"/>
              </a:buClr>
              <a:buSzPct val="80000"/>
              <a:buFont typeface="Wingdings 2" pitchFamily="18" charset="2"/>
              <a:buChar char=""/>
              <a:defRPr/>
            </a:pPr>
            <a:endParaRPr lang="en-US" sz="3000" kern="1200" dirty="0">
              <a:solidFill>
                <a:prstClr val="black"/>
              </a:solidFill>
              <a:latin typeface="Corbel"/>
              <a:ea typeface="+mn-ea"/>
              <a:cs typeface="+mn-cs"/>
            </a:endParaRPr>
          </a:p>
          <a:p>
            <a:pPr marL="328613" indent="-239316" defTabSz="685800" fontAlgn="base">
              <a:spcBef>
                <a:spcPct val="0"/>
              </a:spcBef>
              <a:spcAft>
                <a:spcPct val="0"/>
              </a:spcAft>
              <a:buClr>
                <a:srgbClr val="002060"/>
              </a:buClr>
              <a:buSzPct val="80000"/>
              <a:buFont typeface="Wingdings 2" pitchFamily="18" charset="2"/>
              <a:buChar char=""/>
              <a:defRPr/>
            </a:pPr>
            <a:r>
              <a:rPr lang="en-US" sz="3000" kern="1200" dirty="0">
                <a:solidFill>
                  <a:prstClr val="black"/>
                </a:solidFill>
                <a:latin typeface="Corbel"/>
                <a:ea typeface="+mn-ea"/>
                <a:cs typeface="+mn-cs"/>
              </a:rPr>
              <a:t>Administrative fee ($100) assessed on late forms.</a:t>
            </a:r>
          </a:p>
        </p:txBody>
      </p:sp>
      <p:sp>
        <p:nvSpPr>
          <p:cNvPr id="9" name="Rectangle 2">
            <a:extLst>
              <a:ext uri="{FF2B5EF4-FFF2-40B4-BE49-F238E27FC236}">
                <a16:creationId xmlns:a16="http://schemas.microsoft.com/office/drawing/2014/main" id="{77A07808-2333-4152-BCA5-83401171AE5A}"/>
              </a:ext>
            </a:extLst>
          </p:cNvPr>
          <p:cNvSpPr>
            <a:spLocks noGrp="1" noChangeArrowheads="1"/>
          </p:cNvSpPr>
          <p:nvPr>
            <p:ph type="title"/>
          </p:nvPr>
        </p:nvSpPr>
        <p:spPr/>
        <p:txBody>
          <a:bodyPr/>
          <a:lstStyle/>
          <a:p>
            <a:pPr eaLnBrk="1" fontAlgn="auto" hangingPunct="1">
              <a:spcAft>
                <a:spcPts val="0"/>
              </a:spcAft>
              <a:defRPr/>
            </a:pPr>
            <a:r>
              <a:rPr lang="en-US" sz="3600" dirty="0"/>
              <a:t>RETIREMENT </a:t>
            </a:r>
            <a:r>
              <a:rPr lang="en-US" sz="3000" dirty="0"/>
              <a:t>(CONTINUED):</a:t>
            </a:r>
            <a:endParaRPr lang="en-US" sz="3600" dirty="0"/>
          </a:p>
        </p:txBody>
      </p:sp>
    </p:spTree>
    <p:extLst>
      <p:ext uri="{BB962C8B-B14F-4D97-AF65-F5344CB8AC3E}">
        <p14:creationId xmlns:p14="http://schemas.microsoft.com/office/powerpoint/2010/main" val="4157207132"/>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a:extLst>
              <a:ext uri="{FF2B5EF4-FFF2-40B4-BE49-F238E27FC236}">
                <a16:creationId xmlns:a16="http://schemas.microsoft.com/office/drawing/2014/main" id="{CB5135FB-9C7E-4208-B3AE-673E298FE6DC}"/>
              </a:ext>
            </a:extLst>
          </p:cNvPr>
          <p:cNvSpPr>
            <a:spLocks noGrp="1"/>
          </p:cNvSpPr>
          <p:nvPr>
            <p:ph idx="1"/>
          </p:nvPr>
        </p:nvSpPr>
        <p:spPr>
          <a:xfrm>
            <a:off x="1143000" y="1028700"/>
            <a:ext cx="5314950" cy="3886200"/>
          </a:xfrm>
        </p:spPr>
        <p:txBody>
          <a:bodyPr/>
          <a:lstStyle/>
          <a:p>
            <a:pPr eaLnBrk="1" hangingPunct="1"/>
            <a:r>
              <a:rPr lang="en-US" altLang="en-US" sz="3000" b="1"/>
              <a:t>11 regular Holidays per year (12 during election years)</a:t>
            </a:r>
          </a:p>
          <a:p>
            <a:pPr eaLnBrk="1" hangingPunct="1"/>
            <a:endParaRPr lang="en-US" altLang="en-US" sz="3000"/>
          </a:p>
          <a:p>
            <a:pPr lvl="1" eaLnBrk="1" hangingPunct="1"/>
            <a:r>
              <a:rPr lang="en-US" altLang="en-US" sz="2700" b="1"/>
              <a:t>Personal Leave</a:t>
            </a:r>
          </a:p>
          <a:p>
            <a:pPr lvl="2" eaLnBrk="1" hangingPunct="1"/>
            <a:r>
              <a:rPr lang="en-US" altLang="en-US" sz="2400"/>
              <a:t> Pro-rated for new </a:t>
            </a:r>
          </a:p>
          <a:p>
            <a:pPr lvl="2" eaLnBrk="1" hangingPunct="1">
              <a:buFont typeface="Wingdings" pitchFamily="2" charset="2"/>
              <a:buNone/>
            </a:pPr>
            <a:r>
              <a:rPr lang="en-US" altLang="en-US" sz="2400"/>
              <a:t>     employees.</a:t>
            </a:r>
          </a:p>
          <a:p>
            <a:pPr lvl="2" eaLnBrk="1" hangingPunct="1"/>
            <a:r>
              <a:rPr lang="en-US" altLang="en-US" sz="2400"/>
              <a:t> Transfers retain their leave </a:t>
            </a:r>
          </a:p>
          <a:p>
            <a:pPr lvl="2" eaLnBrk="1" hangingPunct="1">
              <a:buFont typeface="Wingdings" pitchFamily="2" charset="2"/>
              <a:buNone/>
            </a:pPr>
            <a:r>
              <a:rPr lang="en-US" altLang="en-US" sz="2400"/>
              <a:t>     balances upon transfer.</a:t>
            </a:r>
          </a:p>
        </p:txBody>
      </p:sp>
      <p:sp>
        <p:nvSpPr>
          <p:cNvPr id="4" name="Title 3">
            <a:extLst>
              <a:ext uri="{FF2B5EF4-FFF2-40B4-BE49-F238E27FC236}">
                <a16:creationId xmlns:a16="http://schemas.microsoft.com/office/drawing/2014/main" id="{C661D5AF-D313-430F-A48B-FB146AE91BAE}"/>
              </a:ext>
            </a:extLst>
          </p:cNvPr>
          <p:cNvSpPr>
            <a:spLocks noGrp="1"/>
          </p:cNvSpPr>
          <p:nvPr>
            <p:ph type="title"/>
          </p:nvPr>
        </p:nvSpPr>
        <p:spPr/>
        <p:txBody>
          <a:bodyPr/>
          <a:lstStyle/>
          <a:p>
            <a:pPr eaLnBrk="1" fontAlgn="auto" hangingPunct="1">
              <a:spcAft>
                <a:spcPts val="0"/>
              </a:spcAft>
              <a:defRPr/>
            </a:pPr>
            <a:r>
              <a:rPr lang="en-US" sz="3600" dirty="0"/>
              <a:t>LEAVE</a:t>
            </a:r>
          </a:p>
        </p:txBody>
      </p:sp>
      <p:pic>
        <p:nvPicPr>
          <p:cNvPr id="25605" name="Picture 5" descr="Image result for VACATION LEAVE">
            <a:extLst>
              <a:ext uri="{FF2B5EF4-FFF2-40B4-BE49-F238E27FC236}">
                <a16:creationId xmlns:a16="http://schemas.microsoft.com/office/drawing/2014/main" id="{8BC1D050-EF32-4799-A951-A90351D722E8}"/>
              </a:ext>
            </a:extLst>
          </p:cNvPr>
          <p:cNvPicPr>
            <a:picLocks noChangeAspect="1" noChangeArrowheads="1"/>
          </p:cNvPicPr>
          <p:nvPr/>
        </p:nvPicPr>
        <p:blipFill>
          <a:blip r:embed="rId3" cstate="print"/>
          <a:srcRect/>
          <a:stretch>
            <a:fillRect/>
          </a:stretch>
        </p:blipFill>
        <p:spPr bwMode="auto">
          <a:xfrm>
            <a:off x="5372100" y="1771650"/>
            <a:ext cx="2424301" cy="2171700"/>
          </a:xfrm>
          <a:prstGeom prst="ellipse">
            <a:avLst/>
          </a:prstGeom>
          <a:ln>
            <a:noFill/>
          </a:ln>
          <a:effectLst>
            <a:softEdge rad="112500"/>
          </a:effectLst>
        </p:spPr>
      </p:pic>
    </p:spTree>
    <p:extLst>
      <p:ext uri="{BB962C8B-B14F-4D97-AF65-F5344CB8AC3E}">
        <p14:creationId xmlns:p14="http://schemas.microsoft.com/office/powerpoint/2010/main" val="4251084451"/>
      </p:ext>
    </p:extLst>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a:extLst>
              <a:ext uri="{FF2B5EF4-FFF2-40B4-BE49-F238E27FC236}">
                <a16:creationId xmlns:a16="http://schemas.microsoft.com/office/drawing/2014/main" id="{BA19A82E-909E-4A40-9824-BA53AE6F24E7}"/>
              </a:ext>
            </a:extLst>
          </p:cNvPr>
          <p:cNvSpPr>
            <a:spLocks noGrp="1"/>
          </p:cNvSpPr>
          <p:nvPr>
            <p:ph idx="1"/>
          </p:nvPr>
        </p:nvSpPr>
        <p:spPr>
          <a:xfrm>
            <a:off x="1257300" y="1314450"/>
            <a:ext cx="6629400" cy="3314700"/>
          </a:xfrm>
        </p:spPr>
        <p:txBody>
          <a:bodyPr/>
          <a:lstStyle/>
          <a:p>
            <a:pPr eaLnBrk="1" hangingPunct="1"/>
            <a:r>
              <a:rPr lang="en-US" altLang="en-US" sz="3000"/>
              <a:t>Annual Leave accumulation is determined by the length of service.</a:t>
            </a:r>
          </a:p>
          <a:p>
            <a:pPr eaLnBrk="1" hangingPunct="1"/>
            <a:endParaRPr lang="en-US" altLang="en-US" sz="3000"/>
          </a:p>
          <a:p>
            <a:pPr eaLnBrk="1" hangingPunct="1"/>
            <a:r>
              <a:rPr lang="en-US" altLang="en-US" sz="3000"/>
              <a:t>Annual leave – no limit on accumulation but may only carry up to  75 days into the next calendar year.</a:t>
            </a:r>
          </a:p>
          <a:p>
            <a:pPr lvl="2" eaLnBrk="1" hangingPunct="1">
              <a:buFont typeface="Wingdings" pitchFamily="2" charset="2"/>
              <a:buNone/>
            </a:pPr>
            <a:endParaRPr lang="en-US" altLang="en-US" sz="2400"/>
          </a:p>
        </p:txBody>
      </p:sp>
      <p:sp>
        <p:nvSpPr>
          <p:cNvPr id="6" name="Title 5">
            <a:extLst>
              <a:ext uri="{FF2B5EF4-FFF2-40B4-BE49-F238E27FC236}">
                <a16:creationId xmlns:a16="http://schemas.microsoft.com/office/drawing/2014/main" id="{0701800B-38AD-47B7-AA1E-FDBC66E41FCF}"/>
              </a:ext>
            </a:extLst>
          </p:cNvPr>
          <p:cNvSpPr>
            <a:spLocks noGrp="1"/>
          </p:cNvSpPr>
          <p:nvPr>
            <p:ph type="title"/>
          </p:nvPr>
        </p:nvSpPr>
        <p:spPr/>
        <p:txBody>
          <a:bodyPr/>
          <a:lstStyle/>
          <a:p>
            <a:pPr eaLnBrk="1" fontAlgn="auto" hangingPunct="1">
              <a:spcAft>
                <a:spcPts val="0"/>
              </a:spcAft>
              <a:defRPr/>
            </a:pPr>
            <a:r>
              <a:rPr lang="en-US" sz="3600" dirty="0"/>
              <a:t>LEAVE </a:t>
            </a:r>
            <a:r>
              <a:rPr lang="en-US" sz="3000" dirty="0"/>
              <a:t>(CONTINUED):</a:t>
            </a:r>
          </a:p>
        </p:txBody>
      </p:sp>
    </p:spTree>
    <p:extLst>
      <p:ext uri="{BB962C8B-B14F-4D97-AF65-F5344CB8AC3E}">
        <p14:creationId xmlns:p14="http://schemas.microsoft.com/office/powerpoint/2010/main" val="3271801003"/>
      </p:ext>
    </p:extLst>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a:extLst>
              <a:ext uri="{FF2B5EF4-FFF2-40B4-BE49-F238E27FC236}">
                <a16:creationId xmlns:a16="http://schemas.microsoft.com/office/drawing/2014/main" id="{61F5F4FD-683B-4E56-B164-35944C9AA741}"/>
              </a:ext>
            </a:extLst>
          </p:cNvPr>
          <p:cNvSpPr>
            <a:spLocks noGrp="1"/>
          </p:cNvSpPr>
          <p:nvPr>
            <p:ph idx="1"/>
          </p:nvPr>
        </p:nvSpPr>
        <p:spPr>
          <a:xfrm>
            <a:off x="1543050" y="1371600"/>
            <a:ext cx="6172200" cy="3143250"/>
          </a:xfrm>
        </p:spPr>
        <p:txBody>
          <a:bodyPr/>
          <a:lstStyle/>
          <a:p>
            <a:pPr eaLnBrk="1" hangingPunct="1"/>
            <a:r>
              <a:rPr lang="en-US" altLang="en-US" sz="3000"/>
              <a:t>Sick Leave is earned at a rate of 15 days per year (about 4.6 hours per pay period)</a:t>
            </a:r>
          </a:p>
          <a:p>
            <a:pPr eaLnBrk="1" hangingPunct="1"/>
            <a:endParaRPr lang="en-US" altLang="en-US" sz="3000"/>
          </a:p>
          <a:p>
            <a:pPr lvl="1" eaLnBrk="1" hangingPunct="1"/>
            <a:r>
              <a:rPr lang="en-US" altLang="en-US" sz="2700"/>
              <a:t>Documentation requirements</a:t>
            </a:r>
          </a:p>
          <a:p>
            <a:pPr lvl="1" eaLnBrk="1" hangingPunct="1"/>
            <a:r>
              <a:rPr lang="en-US" altLang="en-US" sz="2700"/>
              <a:t>Office procedures</a:t>
            </a:r>
          </a:p>
        </p:txBody>
      </p:sp>
      <p:sp>
        <p:nvSpPr>
          <p:cNvPr id="7" name="Title 5">
            <a:extLst>
              <a:ext uri="{FF2B5EF4-FFF2-40B4-BE49-F238E27FC236}">
                <a16:creationId xmlns:a16="http://schemas.microsoft.com/office/drawing/2014/main" id="{1A44ED8E-B134-447D-8D95-D702051CBE74}"/>
              </a:ext>
            </a:extLst>
          </p:cNvPr>
          <p:cNvSpPr>
            <a:spLocks noGrp="1"/>
          </p:cNvSpPr>
          <p:nvPr>
            <p:ph type="title"/>
          </p:nvPr>
        </p:nvSpPr>
        <p:spPr/>
        <p:txBody>
          <a:bodyPr/>
          <a:lstStyle/>
          <a:p>
            <a:pPr eaLnBrk="1" fontAlgn="auto" hangingPunct="1">
              <a:spcAft>
                <a:spcPts val="0"/>
              </a:spcAft>
              <a:defRPr/>
            </a:pPr>
            <a:r>
              <a:rPr lang="en-US" dirty="0"/>
              <a:t>LEAVE </a:t>
            </a:r>
            <a:r>
              <a:rPr lang="en-US" sz="2700" dirty="0"/>
              <a:t>(CONTINUED)</a:t>
            </a:r>
            <a:r>
              <a:rPr lang="en-US" sz="3300" dirty="0"/>
              <a:t>:</a:t>
            </a:r>
            <a:endParaRPr lang="en-US" dirty="0"/>
          </a:p>
        </p:txBody>
      </p:sp>
    </p:spTree>
    <p:extLst>
      <p:ext uri="{BB962C8B-B14F-4D97-AF65-F5344CB8AC3E}">
        <p14:creationId xmlns:p14="http://schemas.microsoft.com/office/powerpoint/2010/main" val="3262731184"/>
      </p:ext>
    </p:extLst>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a:extLst>
              <a:ext uri="{FF2B5EF4-FFF2-40B4-BE49-F238E27FC236}">
                <a16:creationId xmlns:a16="http://schemas.microsoft.com/office/drawing/2014/main" id="{80E48EB4-120B-4CF5-863B-174557B3E5CE}"/>
              </a:ext>
            </a:extLst>
          </p:cNvPr>
          <p:cNvSpPr>
            <a:spLocks noGrp="1"/>
          </p:cNvSpPr>
          <p:nvPr>
            <p:ph idx="1"/>
          </p:nvPr>
        </p:nvSpPr>
        <p:spPr>
          <a:xfrm>
            <a:off x="1200150" y="1257300"/>
            <a:ext cx="6686550" cy="3314700"/>
          </a:xfrm>
        </p:spPr>
        <p:txBody>
          <a:bodyPr/>
          <a:lstStyle/>
          <a:p>
            <a:pPr eaLnBrk="1" hangingPunct="1"/>
            <a:r>
              <a:rPr lang="en-US" altLang="en-US"/>
              <a:t>Death in the family - the employee may use between 1 and 5 days of sick leave depending on the relationship of the deceased.</a:t>
            </a:r>
          </a:p>
          <a:p>
            <a:pPr eaLnBrk="1" hangingPunct="1"/>
            <a:endParaRPr lang="en-US" altLang="en-US"/>
          </a:p>
          <a:p>
            <a:pPr eaLnBrk="1" hangingPunct="1"/>
            <a:r>
              <a:rPr lang="en-US" altLang="en-US"/>
              <a:t>Employees may receive bereavement leave for 3 of the 5 days that is not charged against their sick leave balance for immediate family members (refer to handbook).  </a:t>
            </a:r>
          </a:p>
        </p:txBody>
      </p:sp>
      <p:sp>
        <p:nvSpPr>
          <p:cNvPr id="5" name="Title 5">
            <a:extLst>
              <a:ext uri="{FF2B5EF4-FFF2-40B4-BE49-F238E27FC236}">
                <a16:creationId xmlns:a16="http://schemas.microsoft.com/office/drawing/2014/main" id="{146FFFEE-931F-4179-A46A-A490E46AAA19}"/>
              </a:ext>
            </a:extLst>
          </p:cNvPr>
          <p:cNvSpPr>
            <a:spLocks noGrp="1"/>
          </p:cNvSpPr>
          <p:nvPr>
            <p:ph type="title"/>
          </p:nvPr>
        </p:nvSpPr>
        <p:spPr/>
        <p:txBody>
          <a:bodyPr/>
          <a:lstStyle/>
          <a:p>
            <a:pPr eaLnBrk="1" fontAlgn="auto" hangingPunct="1">
              <a:spcAft>
                <a:spcPts val="0"/>
              </a:spcAft>
              <a:defRPr/>
            </a:pPr>
            <a:r>
              <a:rPr lang="en-US" dirty="0"/>
              <a:t>LEAVE </a:t>
            </a:r>
            <a:r>
              <a:rPr lang="en-US" sz="2400" dirty="0"/>
              <a:t>(CONTINUED)</a:t>
            </a:r>
            <a:r>
              <a:rPr lang="en-US" sz="3000" dirty="0"/>
              <a:t>:</a:t>
            </a:r>
            <a:endParaRPr lang="en-US" dirty="0"/>
          </a:p>
        </p:txBody>
      </p:sp>
    </p:spTree>
    <p:extLst>
      <p:ext uri="{BB962C8B-B14F-4D97-AF65-F5344CB8AC3E}">
        <p14:creationId xmlns:p14="http://schemas.microsoft.com/office/powerpoint/2010/main" val="2781241360"/>
      </p:ext>
    </p:extLst>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a:extLst>
              <a:ext uri="{FF2B5EF4-FFF2-40B4-BE49-F238E27FC236}">
                <a16:creationId xmlns:a16="http://schemas.microsoft.com/office/drawing/2014/main" id="{CCF8EE41-DFB9-47F4-BA86-9E919AC61035}"/>
              </a:ext>
            </a:extLst>
          </p:cNvPr>
          <p:cNvSpPr>
            <a:spLocks noGrp="1"/>
          </p:cNvSpPr>
          <p:nvPr>
            <p:ph idx="1"/>
          </p:nvPr>
        </p:nvSpPr>
        <p:spPr>
          <a:xfrm>
            <a:off x="1428750" y="1314450"/>
            <a:ext cx="6172200" cy="2914650"/>
          </a:xfrm>
        </p:spPr>
        <p:txBody>
          <a:bodyPr/>
          <a:lstStyle/>
          <a:p>
            <a:pPr eaLnBrk="1" hangingPunct="1"/>
            <a:r>
              <a:rPr lang="en-US" altLang="en-US" sz="3000" dirty="0"/>
              <a:t>Employee may donate 8 hours of </a:t>
            </a:r>
          </a:p>
          <a:p>
            <a:pPr eaLnBrk="1" hangingPunct="1">
              <a:buFont typeface="Wingdings 2" panose="05020102010507070707" pitchFamily="18" charset="2"/>
              <a:buNone/>
            </a:pPr>
            <a:r>
              <a:rPr lang="en-US" altLang="en-US" sz="3000" dirty="0"/>
              <a:t>their personal, annual, or sick leave </a:t>
            </a:r>
          </a:p>
          <a:p>
            <a:pPr eaLnBrk="1" hangingPunct="1">
              <a:buFont typeface="Wingdings 2" panose="05020102010507070707" pitchFamily="18" charset="2"/>
              <a:buNone/>
            </a:pPr>
            <a:r>
              <a:rPr lang="en-US" altLang="en-US" sz="3000" dirty="0"/>
              <a:t>(provided there is a balance of at least </a:t>
            </a:r>
          </a:p>
          <a:p>
            <a:pPr eaLnBrk="1" hangingPunct="1">
              <a:buFont typeface="Wingdings 2" panose="05020102010507070707" pitchFamily="18" charset="2"/>
              <a:buNone/>
            </a:pPr>
            <a:r>
              <a:rPr lang="en-US" altLang="en-US" sz="3000" dirty="0"/>
              <a:t>30 days of sick leave after donation).</a:t>
            </a:r>
          </a:p>
          <a:p>
            <a:pPr eaLnBrk="1" hangingPunct="1">
              <a:buFont typeface="Wingdings 2" panose="05020102010507070707" pitchFamily="18" charset="2"/>
              <a:buNone/>
            </a:pPr>
            <a:endParaRPr lang="en-US" altLang="en-US" sz="3000" dirty="0"/>
          </a:p>
          <a:p>
            <a:pPr eaLnBrk="1" hangingPunct="1"/>
            <a:r>
              <a:rPr lang="en-US" altLang="en-US" sz="3000" dirty="0"/>
              <a:t>Membership is good for two years. </a:t>
            </a:r>
          </a:p>
        </p:txBody>
      </p:sp>
      <p:sp>
        <p:nvSpPr>
          <p:cNvPr id="4" name="Title 3">
            <a:extLst>
              <a:ext uri="{FF2B5EF4-FFF2-40B4-BE49-F238E27FC236}">
                <a16:creationId xmlns:a16="http://schemas.microsoft.com/office/drawing/2014/main" id="{4CD6C154-E140-4830-91FE-6FFF365D979B}"/>
              </a:ext>
            </a:extLst>
          </p:cNvPr>
          <p:cNvSpPr>
            <a:spLocks noGrp="1"/>
          </p:cNvSpPr>
          <p:nvPr>
            <p:ph type="title"/>
          </p:nvPr>
        </p:nvSpPr>
        <p:spPr/>
        <p:txBody>
          <a:bodyPr/>
          <a:lstStyle/>
          <a:p>
            <a:pPr eaLnBrk="1" fontAlgn="auto" hangingPunct="1">
              <a:spcAft>
                <a:spcPts val="0"/>
              </a:spcAft>
              <a:defRPr/>
            </a:pPr>
            <a:r>
              <a:rPr lang="en-US" sz="3600" dirty="0"/>
              <a:t>LEAVE BANK</a:t>
            </a:r>
          </a:p>
        </p:txBody>
      </p:sp>
    </p:spTree>
    <p:extLst>
      <p:ext uri="{BB962C8B-B14F-4D97-AF65-F5344CB8AC3E}">
        <p14:creationId xmlns:p14="http://schemas.microsoft.com/office/powerpoint/2010/main" val="3232867036"/>
      </p:ext>
    </p:extLst>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59CF0C64-15EB-4F5F-B4EC-0BB4C4377001}"/>
              </a:ext>
            </a:extLst>
          </p:cNvPr>
          <p:cNvSpPr>
            <a:spLocks noGrp="1" noChangeArrowheads="1"/>
          </p:cNvSpPr>
          <p:nvPr>
            <p:ph type="title"/>
          </p:nvPr>
        </p:nvSpPr>
        <p:spPr/>
        <p:txBody>
          <a:bodyPr>
            <a:normAutofit/>
          </a:bodyPr>
          <a:lstStyle/>
          <a:p>
            <a:pPr eaLnBrk="1" fontAlgn="auto" hangingPunct="1">
              <a:spcAft>
                <a:spcPts val="0"/>
              </a:spcAft>
              <a:defRPr/>
            </a:pPr>
            <a:r>
              <a:rPr lang="en-US" dirty="0"/>
              <a:t>SEPARATION AND REINSTATEMENT</a:t>
            </a:r>
          </a:p>
        </p:txBody>
      </p:sp>
      <p:sp>
        <p:nvSpPr>
          <p:cNvPr id="66563" name="Rectangle 3">
            <a:extLst>
              <a:ext uri="{FF2B5EF4-FFF2-40B4-BE49-F238E27FC236}">
                <a16:creationId xmlns:a16="http://schemas.microsoft.com/office/drawing/2014/main" id="{CE28AEA0-C0C2-4095-BD54-90A03A9DD9C0}"/>
              </a:ext>
            </a:extLst>
          </p:cNvPr>
          <p:cNvSpPr>
            <a:spLocks noGrp="1"/>
          </p:cNvSpPr>
          <p:nvPr>
            <p:ph idx="1"/>
          </p:nvPr>
        </p:nvSpPr>
        <p:spPr>
          <a:xfrm>
            <a:off x="1200150" y="1085850"/>
            <a:ext cx="6743700" cy="3714750"/>
          </a:xfrm>
        </p:spPr>
        <p:txBody>
          <a:bodyPr/>
          <a:lstStyle/>
          <a:p>
            <a:pPr eaLnBrk="1" hangingPunct="1">
              <a:lnSpc>
                <a:spcPct val="90000"/>
              </a:lnSpc>
            </a:pPr>
            <a:r>
              <a:rPr lang="en-US" altLang="en-US" sz="2250"/>
              <a:t>Resignations: proper resignation requires 2 weeks notice.</a:t>
            </a:r>
          </a:p>
          <a:p>
            <a:pPr eaLnBrk="1" hangingPunct="1">
              <a:lnSpc>
                <a:spcPct val="90000"/>
              </a:lnSpc>
            </a:pPr>
            <a:endParaRPr lang="en-US" altLang="en-US" sz="1800"/>
          </a:p>
          <a:p>
            <a:pPr eaLnBrk="1" hangingPunct="1">
              <a:lnSpc>
                <a:spcPct val="90000"/>
              </a:lnSpc>
            </a:pPr>
            <a:r>
              <a:rPr lang="en-US" altLang="en-US" sz="2250"/>
              <a:t>Transfers require 2 weeks notice.</a:t>
            </a:r>
          </a:p>
          <a:p>
            <a:pPr eaLnBrk="1" hangingPunct="1">
              <a:lnSpc>
                <a:spcPct val="90000"/>
              </a:lnSpc>
            </a:pPr>
            <a:endParaRPr lang="en-US" altLang="en-US" sz="1800"/>
          </a:p>
          <a:p>
            <a:pPr eaLnBrk="1" hangingPunct="1">
              <a:lnSpc>
                <a:spcPct val="90000"/>
              </a:lnSpc>
            </a:pPr>
            <a:r>
              <a:rPr lang="en-US" altLang="en-US" sz="2250"/>
              <a:t>Lay-Offs are placed on layoff lists and given employment consideration.</a:t>
            </a:r>
          </a:p>
          <a:p>
            <a:pPr eaLnBrk="1" hangingPunct="1">
              <a:lnSpc>
                <a:spcPct val="90000"/>
              </a:lnSpc>
            </a:pPr>
            <a:endParaRPr lang="en-US" altLang="en-US" sz="1800"/>
          </a:p>
          <a:p>
            <a:pPr eaLnBrk="1" hangingPunct="1">
              <a:lnSpc>
                <a:spcPct val="90000"/>
              </a:lnSpc>
            </a:pPr>
            <a:r>
              <a:rPr lang="en-US" altLang="en-US" sz="2250"/>
              <a:t>Reinstatement to a former classification may be reinstated without the competitive process and given credit for salary and service if reinstated within 3 years.</a:t>
            </a:r>
          </a:p>
        </p:txBody>
      </p:sp>
    </p:spTree>
    <p:extLst>
      <p:ext uri="{BB962C8B-B14F-4D97-AF65-F5344CB8AC3E}">
        <p14:creationId xmlns:p14="http://schemas.microsoft.com/office/powerpoint/2010/main" val="3912047986"/>
      </p:ext>
    </p:extLst>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a:extLst>
              <a:ext uri="{FF2B5EF4-FFF2-40B4-BE49-F238E27FC236}">
                <a16:creationId xmlns:a16="http://schemas.microsoft.com/office/drawing/2014/main" id="{8ABCDA20-7FD6-4EAC-9AA0-7E2C1230ADFE}"/>
              </a:ext>
            </a:extLst>
          </p:cNvPr>
          <p:cNvSpPr>
            <a:spLocks noGrp="1"/>
          </p:cNvSpPr>
          <p:nvPr>
            <p:ph idx="1"/>
          </p:nvPr>
        </p:nvSpPr>
        <p:spPr>
          <a:xfrm>
            <a:off x="1428750" y="1428750"/>
            <a:ext cx="3200400" cy="2857500"/>
          </a:xfrm>
        </p:spPr>
        <p:txBody>
          <a:bodyPr/>
          <a:lstStyle/>
          <a:p>
            <a:pPr eaLnBrk="1" hangingPunct="1"/>
            <a:r>
              <a:rPr lang="en-US" altLang="en-US" sz="3300"/>
              <a:t>Discipline</a:t>
            </a:r>
          </a:p>
          <a:p>
            <a:pPr eaLnBrk="1" hangingPunct="1"/>
            <a:endParaRPr lang="en-US" altLang="en-US" sz="3300"/>
          </a:p>
          <a:p>
            <a:pPr eaLnBrk="1" hangingPunct="1"/>
            <a:r>
              <a:rPr lang="en-US" altLang="en-US" sz="3300"/>
              <a:t>Grievance </a:t>
            </a:r>
          </a:p>
          <a:p>
            <a:pPr lvl="1" eaLnBrk="1" hangingPunct="1">
              <a:buFont typeface="Wingdings" pitchFamily="2" charset="2"/>
              <a:buNone/>
            </a:pPr>
            <a:r>
              <a:rPr lang="en-US" altLang="en-US" sz="3300"/>
              <a:t>Process</a:t>
            </a:r>
            <a:endParaRPr lang="en-US" altLang="en-US" sz="3000"/>
          </a:p>
        </p:txBody>
      </p:sp>
      <p:sp>
        <p:nvSpPr>
          <p:cNvPr id="5" name="Title 4">
            <a:extLst>
              <a:ext uri="{FF2B5EF4-FFF2-40B4-BE49-F238E27FC236}">
                <a16:creationId xmlns:a16="http://schemas.microsoft.com/office/drawing/2014/main" id="{6B67DF33-77CB-4D93-98C2-A9C71A1175C2}"/>
              </a:ext>
            </a:extLst>
          </p:cNvPr>
          <p:cNvSpPr>
            <a:spLocks noGrp="1"/>
          </p:cNvSpPr>
          <p:nvPr>
            <p:ph type="title"/>
          </p:nvPr>
        </p:nvSpPr>
        <p:spPr/>
        <p:txBody>
          <a:bodyPr/>
          <a:lstStyle/>
          <a:p>
            <a:pPr eaLnBrk="1" fontAlgn="auto" hangingPunct="1">
              <a:spcAft>
                <a:spcPts val="0"/>
              </a:spcAft>
              <a:defRPr/>
            </a:pPr>
            <a:r>
              <a:rPr lang="en-US" sz="3300" dirty="0"/>
              <a:t>EMPLOYER/EMPLOYEE RELATIONS</a:t>
            </a:r>
          </a:p>
        </p:txBody>
      </p:sp>
      <p:pic>
        <p:nvPicPr>
          <p:cNvPr id="31752" name="Picture 8">
            <a:extLst>
              <a:ext uri="{FF2B5EF4-FFF2-40B4-BE49-F238E27FC236}">
                <a16:creationId xmlns:a16="http://schemas.microsoft.com/office/drawing/2014/main" id="{B0AD06F0-2632-4C0F-9B86-049730EAC03A}"/>
              </a:ext>
            </a:extLst>
          </p:cNvPr>
          <p:cNvPicPr>
            <a:picLocks noChangeAspect="1" noChangeArrowheads="1"/>
          </p:cNvPicPr>
          <p:nvPr/>
        </p:nvPicPr>
        <p:blipFill>
          <a:blip r:embed="rId3" cstate="print"/>
          <a:srcRect/>
          <a:stretch>
            <a:fillRect/>
          </a:stretch>
        </p:blipFill>
        <p:spPr bwMode="auto">
          <a:xfrm>
            <a:off x="4171951" y="1657350"/>
            <a:ext cx="3210368" cy="160053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86604367"/>
      </p:ext>
    </p:extLst>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265A6F7F-C621-43F9-B844-DF4C9B118148}"/>
              </a:ext>
            </a:extLst>
          </p:cNvPr>
          <p:cNvSpPr>
            <a:spLocks noGrp="1" noChangeArrowheads="1"/>
          </p:cNvSpPr>
          <p:nvPr>
            <p:ph type="title"/>
          </p:nvPr>
        </p:nvSpPr>
        <p:spPr/>
        <p:txBody>
          <a:bodyPr/>
          <a:lstStyle/>
          <a:p>
            <a:pPr eaLnBrk="1" fontAlgn="auto" hangingPunct="1">
              <a:spcAft>
                <a:spcPts val="0"/>
              </a:spcAft>
              <a:defRPr/>
            </a:pPr>
            <a:r>
              <a:rPr lang="en-US" sz="3600" dirty="0"/>
              <a:t>QUESTIONS?</a:t>
            </a:r>
          </a:p>
        </p:txBody>
      </p:sp>
      <p:sp>
        <p:nvSpPr>
          <p:cNvPr id="70659" name="AutoShape 6" descr="Image result for questions">
            <a:extLst>
              <a:ext uri="{FF2B5EF4-FFF2-40B4-BE49-F238E27FC236}">
                <a16:creationId xmlns:a16="http://schemas.microsoft.com/office/drawing/2014/main" id="{BD970E1F-D708-46D2-8BDB-400720311EA2}"/>
              </a:ext>
            </a:extLst>
          </p:cNvPr>
          <p:cNvSpPr>
            <a:spLocks noChangeAspect="1" noChangeArrowheads="1"/>
          </p:cNvSpPr>
          <p:nvPr/>
        </p:nvSpPr>
        <p:spPr bwMode="auto">
          <a:xfrm>
            <a:off x="1143000" y="-108347"/>
            <a:ext cx="228600" cy="22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eaLnBrk="0" fontAlgn="base" hangingPunct="0">
              <a:spcBef>
                <a:spcPct val="0"/>
              </a:spcBef>
              <a:spcAft>
                <a:spcPct val="0"/>
              </a:spcAft>
              <a:defRPr>
                <a:solidFill>
                  <a:schemeClr val="tx1"/>
                </a:solidFill>
                <a:latin typeface="Book Antiqua" panose="02040602050305030304" pitchFamily="18" charset="0"/>
              </a:defRPr>
            </a:lvl6pPr>
            <a:lvl7pPr marL="2971800" indent="-228600" eaLnBrk="0" fontAlgn="base" hangingPunct="0">
              <a:spcBef>
                <a:spcPct val="0"/>
              </a:spcBef>
              <a:spcAft>
                <a:spcPct val="0"/>
              </a:spcAft>
              <a:defRPr>
                <a:solidFill>
                  <a:schemeClr val="tx1"/>
                </a:solidFill>
                <a:latin typeface="Book Antiqua" panose="02040602050305030304" pitchFamily="18" charset="0"/>
              </a:defRPr>
            </a:lvl7pPr>
            <a:lvl8pPr marL="3429000" indent="-228600" eaLnBrk="0" fontAlgn="base" hangingPunct="0">
              <a:spcBef>
                <a:spcPct val="0"/>
              </a:spcBef>
              <a:spcAft>
                <a:spcPct val="0"/>
              </a:spcAft>
              <a:defRPr>
                <a:solidFill>
                  <a:schemeClr val="tx1"/>
                </a:solidFill>
                <a:latin typeface="Book Antiqua" panose="02040602050305030304" pitchFamily="18" charset="0"/>
              </a:defRPr>
            </a:lvl8pPr>
            <a:lvl9pPr marL="3886200" indent="-228600" eaLnBrk="0" fontAlgn="base" hangingPunct="0">
              <a:spcBef>
                <a:spcPct val="0"/>
              </a:spcBef>
              <a:spcAft>
                <a:spcPct val="0"/>
              </a:spcAft>
              <a:defRPr>
                <a:solidFill>
                  <a:schemeClr val="tx1"/>
                </a:solidFill>
                <a:latin typeface="Book Antiqua" panose="02040602050305030304" pitchFamily="18" charset="0"/>
              </a:defRPr>
            </a:lvl9pPr>
          </a:lstStyle>
          <a:p>
            <a:pPr defTabSz="685800" eaLnBrk="0" fontAlgn="base" hangingPunct="0">
              <a:spcBef>
                <a:spcPct val="0"/>
              </a:spcBef>
              <a:spcAft>
                <a:spcPct val="0"/>
              </a:spcAft>
            </a:pPr>
            <a:endParaRPr lang="en-US" altLang="en-US" sz="1350" kern="1200">
              <a:solidFill>
                <a:prstClr val="black"/>
              </a:solidFill>
              <a:ea typeface="+mn-ea"/>
              <a:cs typeface="+mn-cs"/>
            </a:endParaRPr>
          </a:p>
        </p:txBody>
      </p:sp>
      <p:pic>
        <p:nvPicPr>
          <p:cNvPr id="70660" name="Picture 7">
            <a:extLst>
              <a:ext uri="{FF2B5EF4-FFF2-40B4-BE49-F238E27FC236}">
                <a16:creationId xmlns:a16="http://schemas.microsoft.com/office/drawing/2014/main" id="{B18E2E2D-782E-4AEE-8F8B-0B93EC60BF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0350" y="1543050"/>
            <a:ext cx="3430191" cy="188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1" name="Picture 9" descr="Image result for thank you">
            <a:extLst>
              <a:ext uri="{FF2B5EF4-FFF2-40B4-BE49-F238E27FC236}">
                <a16:creationId xmlns:a16="http://schemas.microsoft.com/office/drawing/2014/main" id="{F66B5D83-A7F7-4DE6-9685-406BF3B3D3E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08760" y="3543301"/>
            <a:ext cx="2214563" cy="1164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3929126"/>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4229F8F-4978-4850-BAF0-6F49B66A0F21}"/>
              </a:ext>
            </a:extLst>
          </p:cNvPr>
          <p:cNvSpPr>
            <a:spLocks noGrp="1" noChangeArrowheads="1"/>
          </p:cNvSpPr>
          <p:nvPr>
            <p:ph type="title"/>
          </p:nvPr>
        </p:nvSpPr>
        <p:spPr>
          <a:xfrm>
            <a:off x="1143000" y="0"/>
            <a:ext cx="6858000" cy="1028700"/>
          </a:xfrm>
        </p:spPr>
        <p:txBody>
          <a:bodyPr/>
          <a:lstStyle/>
          <a:p>
            <a:pPr eaLnBrk="1" fontAlgn="auto" hangingPunct="1">
              <a:spcAft>
                <a:spcPts val="0"/>
              </a:spcAft>
              <a:defRPr/>
            </a:pPr>
            <a:r>
              <a:rPr lang="en-US" sz="3600" dirty="0"/>
              <a:t>GENERAL EMPLOYMENT</a:t>
            </a:r>
          </a:p>
        </p:txBody>
      </p:sp>
      <p:sp>
        <p:nvSpPr>
          <p:cNvPr id="5123" name="Rectangle 3">
            <a:extLst>
              <a:ext uri="{FF2B5EF4-FFF2-40B4-BE49-F238E27FC236}">
                <a16:creationId xmlns:a16="http://schemas.microsoft.com/office/drawing/2014/main" id="{324BDCF5-5CF1-4C18-A627-B5307ED6D6C1}"/>
              </a:ext>
            </a:extLst>
          </p:cNvPr>
          <p:cNvSpPr>
            <a:spLocks noGrp="1" noChangeArrowheads="1"/>
          </p:cNvSpPr>
          <p:nvPr>
            <p:ph idx="1"/>
          </p:nvPr>
        </p:nvSpPr>
        <p:spPr>
          <a:xfrm>
            <a:off x="1314450" y="1143000"/>
            <a:ext cx="6572250" cy="3600450"/>
          </a:xfrm>
        </p:spPr>
        <p:txBody>
          <a:bodyPr rtlCol="0">
            <a:normAutofit fontScale="92500" lnSpcReduction="20000"/>
          </a:bodyPr>
          <a:lstStyle/>
          <a:p>
            <a:pPr marL="329184" indent="-240030" eaLnBrk="1" fontAlgn="auto" hangingPunct="1">
              <a:lnSpc>
                <a:spcPct val="90000"/>
              </a:lnSpc>
              <a:spcBef>
                <a:spcPts val="0"/>
              </a:spcBef>
              <a:spcAft>
                <a:spcPts val="0"/>
              </a:spcAft>
              <a:defRPr/>
            </a:pPr>
            <a:r>
              <a:rPr lang="en-US" sz="2700" b="1" dirty="0"/>
              <a:t>TEST ANNOUNCEMENTS</a:t>
            </a:r>
          </a:p>
          <a:p>
            <a:pPr marL="329184" indent="-240030" eaLnBrk="1" fontAlgn="auto" hangingPunct="1">
              <a:lnSpc>
                <a:spcPct val="90000"/>
              </a:lnSpc>
              <a:spcBef>
                <a:spcPts val="0"/>
              </a:spcBef>
              <a:spcAft>
                <a:spcPts val="0"/>
              </a:spcAft>
              <a:defRPr/>
            </a:pPr>
            <a:endParaRPr lang="en-US" sz="2700" dirty="0"/>
          </a:p>
          <a:p>
            <a:pPr marL="548640" lvl="1" indent="-205740" eaLnBrk="1" fontAlgn="auto" hangingPunct="1">
              <a:lnSpc>
                <a:spcPct val="90000"/>
              </a:lnSpc>
              <a:spcAft>
                <a:spcPts val="0"/>
              </a:spcAft>
              <a:defRPr/>
            </a:pPr>
            <a:r>
              <a:rPr lang="en-US" sz="2700" dirty="0"/>
              <a:t>Posted by various State agencies</a:t>
            </a:r>
          </a:p>
          <a:p>
            <a:pPr marL="548640" lvl="1" indent="-205740" eaLnBrk="1" fontAlgn="auto" hangingPunct="1">
              <a:lnSpc>
                <a:spcPct val="90000"/>
              </a:lnSpc>
              <a:spcAft>
                <a:spcPts val="0"/>
              </a:spcAft>
              <a:defRPr/>
            </a:pPr>
            <a:endParaRPr lang="en-US" sz="2700" dirty="0"/>
          </a:p>
          <a:p>
            <a:pPr marL="548640" lvl="1" indent="-205740" eaLnBrk="1" fontAlgn="auto" hangingPunct="1">
              <a:lnSpc>
                <a:spcPct val="90000"/>
              </a:lnSpc>
              <a:spcAft>
                <a:spcPts val="0"/>
              </a:spcAft>
              <a:defRPr/>
            </a:pPr>
            <a:r>
              <a:rPr lang="en-US" sz="2700" dirty="0"/>
              <a:t>They contain info pertaining to:</a:t>
            </a:r>
          </a:p>
          <a:p>
            <a:pPr marL="548640" lvl="1" indent="-205740" eaLnBrk="1" fontAlgn="auto" hangingPunct="1">
              <a:lnSpc>
                <a:spcPct val="90000"/>
              </a:lnSpc>
              <a:spcAft>
                <a:spcPts val="0"/>
              </a:spcAft>
              <a:defRPr/>
            </a:pPr>
            <a:endParaRPr lang="en-US" sz="2700" dirty="0"/>
          </a:p>
          <a:p>
            <a:pPr marL="747522" lvl="2" eaLnBrk="1" fontAlgn="auto" hangingPunct="1">
              <a:lnSpc>
                <a:spcPct val="90000"/>
              </a:lnSpc>
              <a:spcAft>
                <a:spcPts val="0"/>
              </a:spcAft>
              <a:defRPr/>
            </a:pPr>
            <a:r>
              <a:rPr lang="en-US" sz="2700" dirty="0"/>
              <a:t>Minimum qualifications</a:t>
            </a:r>
          </a:p>
          <a:p>
            <a:pPr marL="747522" lvl="2" eaLnBrk="1" fontAlgn="auto" hangingPunct="1">
              <a:lnSpc>
                <a:spcPct val="90000"/>
              </a:lnSpc>
              <a:spcAft>
                <a:spcPts val="0"/>
              </a:spcAft>
              <a:defRPr/>
            </a:pPr>
            <a:r>
              <a:rPr lang="en-US" sz="2700" dirty="0"/>
              <a:t>Job Description</a:t>
            </a:r>
          </a:p>
          <a:p>
            <a:pPr marL="747522" lvl="2" eaLnBrk="1" fontAlgn="auto" hangingPunct="1">
              <a:lnSpc>
                <a:spcPct val="90000"/>
              </a:lnSpc>
              <a:spcAft>
                <a:spcPts val="0"/>
              </a:spcAft>
              <a:defRPr/>
            </a:pPr>
            <a:r>
              <a:rPr lang="en-US" sz="2700" dirty="0"/>
              <a:t>Salary Range</a:t>
            </a:r>
          </a:p>
          <a:p>
            <a:pPr marL="747522" lvl="2" eaLnBrk="1" fontAlgn="auto" hangingPunct="1">
              <a:lnSpc>
                <a:spcPct val="90000"/>
              </a:lnSpc>
              <a:spcAft>
                <a:spcPts val="0"/>
              </a:spcAft>
              <a:defRPr/>
            </a:pPr>
            <a:r>
              <a:rPr lang="en-US" sz="2700" dirty="0"/>
              <a:t>Closing Date</a:t>
            </a:r>
          </a:p>
          <a:p>
            <a:pPr marL="747522" lvl="2" eaLnBrk="1" fontAlgn="auto" hangingPunct="1">
              <a:lnSpc>
                <a:spcPct val="90000"/>
              </a:lnSpc>
              <a:spcAft>
                <a:spcPts val="0"/>
              </a:spcAft>
              <a:defRPr/>
            </a:pPr>
            <a:endParaRPr lang="en-US" sz="2700" dirty="0"/>
          </a:p>
        </p:txBody>
      </p:sp>
    </p:spTree>
    <p:extLst>
      <p:ext uri="{BB962C8B-B14F-4D97-AF65-F5344CB8AC3E}">
        <p14:creationId xmlns:p14="http://schemas.microsoft.com/office/powerpoint/2010/main" val="419430231"/>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1F098CE-F182-4AEA-9BAB-5E73C14F9CFB}"/>
              </a:ext>
            </a:extLst>
          </p:cNvPr>
          <p:cNvSpPr>
            <a:spLocks noGrp="1" noChangeArrowheads="1"/>
          </p:cNvSpPr>
          <p:nvPr>
            <p:ph type="title"/>
          </p:nvPr>
        </p:nvSpPr>
        <p:spPr>
          <a:xfrm>
            <a:off x="1143000" y="0"/>
            <a:ext cx="6858000" cy="1028700"/>
          </a:xfrm>
        </p:spPr>
        <p:txBody>
          <a:bodyPr>
            <a:normAutofit fontScale="90000"/>
          </a:bodyPr>
          <a:lstStyle/>
          <a:p>
            <a:pPr eaLnBrk="1" fontAlgn="auto" hangingPunct="1">
              <a:spcAft>
                <a:spcPts val="0"/>
              </a:spcAft>
              <a:defRPr/>
            </a:pPr>
            <a:r>
              <a:rPr lang="en-US" sz="3600" dirty="0"/>
              <a:t>GENERAL EMPLOYMENT </a:t>
            </a:r>
            <a:r>
              <a:rPr lang="en-US" sz="3000" dirty="0"/>
              <a:t>(Continued) </a:t>
            </a:r>
            <a:endParaRPr lang="en-US" dirty="0"/>
          </a:p>
        </p:txBody>
      </p:sp>
      <p:sp>
        <p:nvSpPr>
          <p:cNvPr id="11267" name="Rectangle 3">
            <a:extLst>
              <a:ext uri="{FF2B5EF4-FFF2-40B4-BE49-F238E27FC236}">
                <a16:creationId xmlns:a16="http://schemas.microsoft.com/office/drawing/2014/main" id="{B3B5054E-2BE5-4A54-B4C8-30C397987822}"/>
              </a:ext>
            </a:extLst>
          </p:cNvPr>
          <p:cNvSpPr>
            <a:spLocks noGrp="1" noChangeArrowheads="1"/>
          </p:cNvSpPr>
          <p:nvPr>
            <p:ph idx="1"/>
          </p:nvPr>
        </p:nvSpPr>
        <p:spPr>
          <a:xfrm>
            <a:off x="1314450" y="1200151"/>
            <a:ext cx="3371850" cy="3469481"/>
          </a:xfrm>
        </p:spPr>
        <p:txBody>
          <a:bodyPr/>
          <a:lstStyle/>
          <a:p>
            <a:pPr eaLnBrk="1" hangingPunct="1">
              <a:lnSpc>
                <a:spcPct val="80000"/>
              </a:lnSpc>
              <a:defRPr/>
            </a:pPr>
            <a:r>
              <a:rPr lang="en-US" sz="2100" dirty="0">
                <a:latin typeface="+mn-lt"/>
              </a:rPr>
              <a:t>You may apply for another state position at any time.</a:t>
            </a:r>
          </a:p>
          <a:p>
            <a:pPr eaLnBrk="1" hangingPunct="1">
              <a:lnSpc>
                <a:spcPct val="80000"/>
              </a:lnSpc>
              <a:defRPr/>
            </a:pPr>
            <a:endParaRPr lang="en-US" sz="2100" dirty="0">
              <a:latin typeface="+mn-lt"/>
            </a:endParaRPr>
          </a:p>
          <a:p>
            <a:pPr eaLnBrk="1" hangingPunct="1">
              <a:lnSpc>
                <a:spcPct val="80000"/>
              </a:lnSpc>
              <a:defRPr/>
            </a:pPr>
            <a:r>
              <a:rPr lang="en-US" sz="2100" dirty="0">
                <a:latin typeface="+mn-lt"/>
              </a:rPr>
              <a:t>To accommodate state employees who are going on state interviews or taking state employment examinations, a supervisor may allow up to 4 hours of leave without loss of pay or other leave.</a:t>
            </a:r>
          </a:p>
        </p:txBody>
      </p:sp>
      <p:grpSp>
        <p:nvGrpSpPr>
          <p:cNvPr id="18436" name="Group 7">
            <a:extLst>
              <a:ext uri="{FF2B5EF4-FFF2-40B4-BE49-F238E27FC236}">
                <a16:creationId xmlns:a16="http://schemas.microsoft.com/office/drawing/2014/main" id="{6EF37DFE-29C0-4406-AB0C-B172A6945B54}"/>
              </a:ext>
            </a:extLst>
          </p:cNvPr>
          <p:cNvGrpSpPr>
            <a:grpSpLocks/>
          </p:cNvGrpSpPr>
          <p:nvPr/>
        </p:nvGrpSpPr>
        <p:grpSpPr bwMode="auto">
          <a:xfrm>
            <a:off x="5372100" y="1200150"/>
            <a:ext cx="1657350" cy="3178969"/>
            <a:chOff x="5943600" y="1524000"/>
            <a:chExt cx="2137734" cy="4467225"/>
          </a:xfrm>
        </p:grpSpPr>
        <p:pic>
          <p:nvPicPr>
            <p:cNvPr id="6152" name="Picture 8">
              <a:extLst>
                <a:ext uri="{FF2B5EF4-FFF2-40B4-BE49-F238E27FC236}">
                  <a16:creationId xmlns:a16="http://schemas.microsoft.com/office/drawing/2014/main" id="{27A84590-6BCD-49D9-AC79-2EE089849EC3}"/>
                </a:ext>
              </a:extLst>
            </p:cNvPr>
            <p:cNvPicPr>
              <a:picLocks noChangeAspect="1" noChangeArrowheads="1"/>
            </p:cNvPicPr>
            <p:nvPr/>
          </p:nvPicPr>
          <p:blipFill>
            <a:blip r:embed="rId3"/>
            <a:srcRect/>
            <a:stretch>
              <a:fillRect/>
            </a:stretch>
          </p:blipFill>
          <p:spPr bwMode="auto">
            <a:xfrm>
              <a:off x="5943600" y="1524000"/>
              <a:ext cx="2137734" cy="4467225"/>
            </a:xfrm>
            <a:prstGeom prst="rect">
              <a:avLst/>
            </a:prstGeom>
            <a:ln>
              <a:noFill/>
            </a:ln>
            <a:effectLst>
              <a:outerShdw blurRad="292100" dist="139700" dir="2700000" algn="tl" rotWithShape="0">
                <a:srgbClr val="333333">
                  <a:alpha val="65000"/>
                </a:srgbClr>
              </a:outerShdw>
            </a:effectLst>
          </p:spPr>
        </p:pic>
        <p:pic>
          <p:nvPicPr>
            <p:cNvPr id="18438" name="Picture 7">
              <a:extLst>
                <a:ext uri="{FF2B5EF4-FFF2-40B4-BE49-F238E27FC236}">
                  <a16:creationId xmlns:a16="http://schemas.microsoft.com/office/drawing/2014/main" id="{8A80F954-2F71-406F-A33B-D5B520A477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48600" y="3124200"/>
              <a:ext cx="2286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444212105"/>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DC42AC5-46C3-4655-AB48-E8291DBA81B9}"/>
              </a:ext>
            </a:extLst>
          </p:cNvPr>
          <p:cNvSpPr>
            <a:spLocks noGrp="1" noChangeArrowheads="1"/>
          </p:cNvSpPr>
          <p:nvPr>
            <p:ph type="title"/>
          </p:nvPr>
        </p:nvSpPr>
        <p:spPr/>
        <p:txBody>
          <a:bodyPr>
            <a:normAutofit/>
          </a:bodyPr>
          <a:lstStyle/>
          <a:p>
            <a:pPr eaLnBrk="1" fontAlgn="auto" hangingPunct="1">
              <a:spcAft>
                <a:spcPts val="0"/>
              </a:spcAft>
              <a:defRPr/>
            </a:pPr>
            <a:r>
              <a:rPr lang="en-US" sz="3600" dirty="0"/>
              <a:t>GENERAL EMPLOYMENT </a:t>
            </a:r>
            <a:r>
              <a:rPr lang="en-US" sz="3000" dirty="0"/>
              <a:t>(Continued)</a:t>
            </a:r>
            <a:endParaRPr lang="en-US" sz="3600" dirty="0"/>
          </a:p>
        </p:txBody>
      </p:sp>
      <p:sp>
        <p:nvSpPr>
          <p:cNvPr id="20483" name="Rectangle 3">
            <a:extLst>
              <a:ext uri="{FF2B5EF4-FFF2-40B4-BE49-F238E27FC236}">
                <a16:creationId xmlns:a16="http://schemas.microsoft.com/office/drawing/2014/main" id="{2F2AFE01-55A1-4940-A059-0AA63C18D377}"/>
              </a:ext>
            </a:extLst>
          </p:cNvPr>
          <p:cNvSpPr>
            <a:spLocks noGrp="1"/>
          </p:cNvSpPr>
          <p:nvPr>
            <p:ph idx="1"/>
          </p:nvPr>
        </p:nvSpPr>
        <p:spPr>
          <a:xfrm>
            <a:off x="1314450" y="1257300"/>
            <a:ext cx="3886200" cy="3200400"/>
          </a:xfrm>
        </p:spPr>
        <p:txBody>
          <a:bodyPr/>
          <a:lstStyle/>
          <a:p>
            <a:pPr eaLnBrk="1" hangingPunct="1"/>
            <a:r>
              <a:rPr lang="en-US" altLang="en-US" sz="2700"/>
              <a:t>Personnel Record maintained by DBM</a:t>
            </a:r>
          </a:p>
          <a:p>
            <a:pPr eaLnBrk="1" hangingPunct="1"/>
            <a:endParaRPr lang="en-US" altLang="en-US" sz="2700"/>
          </a:p>
          <a:p>
            <a:pPr eaLnBrk="1" hangingPunct="1"/>
            <a:r>
              <a:rPr lang="en-US" altLang="en-US" sz="2700"/>
              <a:t>Official Personnel File maintained by OHR</a:t>
            </a:r>
          </a:p>
        </p:txBody>
      </p:sp>
      <p:sp>
        <p:nvSpPr>
          <p:cNvPr id="20484" name="AutoShape 8" descr="Image result for employee personnel records">
            <a:extLst>
              <a:ext uri="{FF2B5EF4-FFF2-40B4-BE49-F238E27FC236}">
                <a16:creationId xmlns:a16="http://schemas.microsoft.com/office/drawing/2014/main" id="{DE0137A3-F8E7-4DB6-83CD-30419944787D}"/>
              </a:ext>
            </a:extLst>
          </p:cNvPr>
          <p:cNvSpPr>
            <a:spLocks noChangeAspect="1" noChangeArrowheads="1"/>
          </p:cNvSpPr>
          <p:nvPr/>
        </p:nvSpPr>
        <p:spPr bwMode="auto">
          <a:xfrm>
            <a:off x="1143000" y="-108347"/>
            <a:ext cx="228600" cy="22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eaLnBrk="0" fontAlgn="base" hangingPunct="0">
              <a:spcBef>
                <a:spcPct val="0"/>
              </a:spcBef>
              <a:spcAft>
                <a:spcPct val="0"/>
              </a:spcAft>
              <a:defRPr>
                <a:solidFill>
                  <a:schemeClr val="tx1"/>
                </a:solidFill>
                <a:latin typeface="Book Antiqua" panose="02040602050305030304" pitchFamily="18" charset="0"/>
              </a:defRPr>
            </a:lvl6pPr>
            <a:lvl7pPr marL="2971800" indent="-228600" eaLnBrk="0" fontAlgn="base" hangingPunct="0">
              <a:spcBef>
                <a:spcPct val="0"/>
              </a:spcBef>
              <a:spcAft>
                <a:spcPct val="0"/>
              </a:spcAft>
              <a:defRPr>
                <a:solidFill>
                  <a:schemeClr val="tx1"/>
                </a:solidFill>
                <a:latin typeface="Book Antiqua" panose="02040602050305030304" pitchFamily="18" charset="0"/>
              </a:defRPr>
            </a:lvl7pPr>
            <a:lvl8pPr marL="3429000" indent="-228600" eaLnBrk="0" fontAlgn="base" hangingPunct="0">
              <a:spcBef>
                <a:spcPct val="0"/>
              </a:spcBef>
              <a:spcAft>
                <a:spcPct val="0"/>
              </a:spcAft>
              <a:defRPr>
                <a:solidFill>
                  <a:schemeClr val="tx1"/>
                </a:solidFill>
                <a:latin typeface="Book Antiqua" panose="02040602050305030304" pitchFamily="18" charset="0"/>
              </a:defRPr>
            </a:lvl8pPr>
            <a:lvl9pPr marL="3886200" indent="-228600" eaLnBrk="0" fontAlgn="base" hangingPunct="0">
              <a:spcBef>
                <a:spcPct val="0"/>
              </a:spcBef>
              <a:spcAft>
                <a:spcPct val="0"/>
              </a:spcAft>
              <a:defRPr>
                <a:solidFill>
                  <a:schemeClr val="tx1"/>
                </a:solidFill>
                <a:latin typeface="Book Antiqua" panose="02040602050305030304" pitchFamily="18" charset="0"/>
              </a:defRPr>
            </a:lvl9pPr>
          </a:lstStyle>
          <a:p>
            <a:pPr defTabSz="685800" eaLnBrk="0" fontAlgn="base" hangingPunct="0">
              <a:spcBef>
                <a:spcPct val="0"/>
              </a:spcBef>
              <a:spcAft>
                <a:spcPct val="0"/>
              </a:spcAft>
            </a:pPr>
            <a:endParaRPr lang="en-US" altLang="en-US" sz="1350" kern="1200">
              <a:solidFill>
                <a:prstClr val="black"/>
              </a:solidFill>
              <a:ea typeface="+mn-ea"/>
              <a:cs typeface="+mn-cs"/>
            </a:endParaRPr>
          </a:p>
        </p:txBody>
      </p:sp>
      <p:pic>
        <p:nvPicPr>
          <p:cNvPr id="7177" name="Picture 9">
            <a:extLst>
              <a:ext uri="{FF2B5EF4-FFF2-40B4-BE49-F238E27FC236}">
                <a16:creationId xmlns:a16="http://schemas.microsoft.com/office/drawing/2014/main" id="{56E0B9D6-30FC-40E2-9FA4-1F19B9894A27}"/>
              </a:ext>
            </a:extLst>
          </p:cNvPr>
          <p:cNvPicPr>
            <a:picLocks noChangeAspect="1" noChangeArrowheads="1"/>
          </p:cNvPicPr>
          <p:nvPr/>
        </p:nvPicPr>
        <p:blipFill>
          <a:blip r:embed="rId3" cstate="print"/>
          <a:srcRect/>
          <a:stretch>
            <a:fillRect/>
          </a:stretch>
        </p:blipFill>
        <p:spPr bwMode="auto">
          <a:xfrm>
            <a:off x="5029200" y="1657350"/>
            <a:ext cx="2585804" cy="17145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18574134"/>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B88ADB4A-350B-4EDE-8E5E-A24184AFE5DB}"/>
              </a:ext>
            </a:extLst>
          </p:cNvPr>
          <p:cNvSpPr>
            <a:spLocks noGrp="1" noChangeArrowheads="1"/>
          </p:cNvSpPr>
          <p:nvPr>
            <p:ph type="title"/>
          </p:nvPr>
        </p:nvSpPr>
        <p:spPr/>
        <p:txBody>
          <a:bodyPr/>
          <a:lstStyle/>
          <a:p>
            <a:pPr eaLnBrk="1" fontAlgn="auto" hangingPunct="1">
              <a:spcAft>
                <a:spcPts val="0"/>
              </a:spcAft>
              <a:defRPr/>
            </a:pPr>
            <a:r>
              <a:rPr lang="en-US" sz="3600" dirty="0"/>
              <a:t>PROBATION</a:t>
            </a:r>
          </a:p>
        </p:txBody>
      </p:sp>
      <p:sp>
        <p:nvSpPr>
          <p:cNvPr id="22531" name="Rectangle 3">
            <a:extLst>
              <a:ext uri="{FF2B5EF4-FFF2-40B4-BE49-F238E27FC236}">
                <a16:creationId xmlns:a16="http://schemas.microsoft.com/office/drawing/2014/main" id="{E7CA755E-516D-46E9-B421-F07D5904198F}"/>
              </a:ext>
            </a:extLst>
          </p:cNvPr>
          <p:cNvSpPr>
            <a:spLocks noGrp="1"/>
          </p:cNvSpPr>
          <p:nvPr>
            <p:ph idx="1"/>
          </p:nvPr>
        </p:nvSpPr>
        <p:spPr>
          <a:xfrm>
            <a:off x="1371600" y="1200150"/>
            <a:ext cx="6172200" cy="3657600"/>
          </a:xfrm>
        </p:spPr>
        <p:txBody>
          <a:bodyPr/>
          <a:lstStyle/>
          <a:p>
            <a:pPr eaLnBrk="1" hangingPunct="1">
              <a:spcAft>
                <a:spcPts val="450"/>
              </a:spcAft>
              <a:buNone/>
            </a:pPr>
            <a:r>
              <a:rPr lang="en-US" altLang="en-US" sz="2100" b="1"/>
              <a:t>WHO SERVES?</a:t>
            </a:r>
          </a:p>
          <a:p>
            <a:pPr eaLnBrk="1" hangingPunct="1">
              <a:spcAft>
                <a:spcPts val="450"/>
              </a:spcAft>
            </a:pPr>
            <a:r>
              <a:rPr lang="en-US" altLang="en-US" sz="2100"/>
              <a:t>New Employees</a:t>
            </a:r>
          </a:p>
          <a:p>
            <a:pPr eaLnBrk="1" hangingPunct="1">
              <a:spcAft>
                <a:spcPts val="450"/>
              </a:spcAft>
            </a:pPr>
            <a:r>
              <a:rPr lang="en-US" altLang="en-US" sz="2100"/>
              <a:t>Reinstatements beyond 1 year of separation</a:t>
            </a:r>
          </a:p>
          <a:p>
            <a:pPr eaLnBrk="1" hangingPunct="1">
              <a:spcAft>
                <a:spcPts val="450"/>
              </a:spcAft>
            </a:pPr>
            <a:r>
              <a:rPr lang="en-US" altLang="en-US" sz="2100"/>
              <a:t>Reinstatements into a never before held class</a:t>
            </a:r>
          </a:p>
          <a:p>
            <a:pPr eaLnBrk="1" hangingPunct="1">
              <a:spcAft>
                <a:spcPts val="450"/>
              </a:spcAft>
            </a:pPr>
            <a:r>
              <a:rPr lang="en-US" altLang="en-US" sz="2100"/>
              <a:t>Promotional Transfers</a:t>
            </a:r>
          </a:p>
          <a:p>
            <a:pPr eaLnBrk="1" hangingPunct="1">
              <a:spcAft>
                <a:spcPts val="450"/>
              </a:spcAft>
            </a:pPr>
            <a:r>
              <a:rPr lang="en-US" altLang="en-US" sz="2100"/>
              <a:t>Minimum 6 months</a:t>
            </a:r>
          </a:p>
          <a:p>
            <a:pPr lvl="1" eaLnBrk="1" hangingPunct="1">
              <a:spcAft>
                <a:spcPts val="450"/>
              </a:spcAft>
            </a:pPr>
            <a:r>
              <a:rPr lang="en-US" altLang="en-US" sz="1800"/>
              <a:t>Initial assessment at 90 days.</a:t>
            </a:r>
          </a:p>
          <a:p>
            <a:pPr lvl="1" eaLnBrk="1" hangingPunct="1">
              <a:spcAft>
                <a:spcPts val="450"/>
              </a:spcAft>
            </a:pPr>
            <a:r>
              <a:rPr lang="en-US" altLang="en-US" sz="1800"/>
              <a:t>May be extended between 3 and 6 months.</a:t>
            </a:r>
          </a:p>
        </p:txBody>
      </p:sp>
    </p:spTree>
    <p:extLst>
      <p:ext uri="{BB962C8B-B14F-4D97-AF65-F5344CB8AC3E}">
        <p14:creationId xmlns:p14="http://schemas.microsoft.com/office/powerpoint/2010/main" val="1699625510"/>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B276DCB-2819-477F-A6FC-31DB6376E378}"/>
              </a:ext>
            </a:extLst>
          </p:cNvPr>
          <p:cNvSpPr>
            <a:spLocks noGrp="1" noChangeArrowheads="1"/>
          </p:cNvSpPr>
          <p:nvPr>
            <p:ph type="title"/>
          </p:nvPr>
        </p:nvSpPr>
        <p:spPr>
          <a:xfrm>
            <a:off x="1143000" y="0"/>
            <a:ext cx="6858000" cy="1028700"/>
          </a:xfrm>
        </p:spPr>
        <p:txBody>
          <a:bodyPr>
            <a:normAutofit fontScale="90000"/>
          </a:bodyPr>
          <a:lstStyle/>
          <a:p>
            <a:pPr eaLnBrk="1" fontAlgn="auto" hangingPunct="1">
              <a:spcAft>
                <a:spcPts val="0"/>
              </a:spcAft>
              <a:defRPr/>
            </a:pPr>
            <a:r>
              <a:rPr lang="en-US" dirty="0"/>
              <a:t>PERFORMANCE EVALUATION PLAN</a:t>
            </a:r>
          </a:p>
        </p:txBody>
      </p:sp>
      <p:sp>
        <p:nvSpPr>
          <p:cNvPr id="24579" name="Rectangle 3">
            <a:extLst>
              <a:ext uri="{FF2B5EF4-FFF2-40B4-BE49-F238E27FC236}">
                <a16:creationId xmlns:a16="http://schemas.microsoft.com/office/drawing/2014/main" id="{637BC887-EB5C-4169-8A01-354D1B89516E}"/>
              </a:ext>
            </a:extLst>
          </p:cNvPr>
          <p:cNvSpPr>
            <a:spLocks noGrp="1"/>
          </p:cNvSpPr>
          <p:nvPr>
            <p:ph idx="1"/>
          </p:nvPr>
        </p:nvSpPr>
        <p:spPr>
          <a:xfrm>
            <a:off x="1143000" y="857250"/>
            <a:ext cx="6858000" cy="4057650"/>
          </a:xfrm>
        </p:spPr>
        <p:txBody>
          <a:bodyPr/>
          <a:lstStyle/>
          <a:p>
            <a:pPr eaLnBrk="1" hangingPunct="1"/>
            <a:endParaRPr lang="en-US" altLang="en-US">
              <a:latin typeface="Arial Rounded MT Bold" panose="020F0704030504030204" pitchFamily="34" charset="0"/>
            </a:endParaRPr>
          </a:p>
          <a:p>
            <a:pPr eaLnBrk="1" hangingPunct="1"/>
            <a:r>
              <a:rPr lang="en-US" altLang="en-US" sz="2700"/>
              <a:t>The Purpose of PEP</a:t>
            </a:r>
          </a:p>
          <a:p>
            <a:pPr eaLnBrk="1" hangingPunct="1">
              <a:buFont typeface="Wingdings 2" panose="05020102010507070707" pitchFamily="18" charset="2"/>
              <a:buNone/>
            </a:pPr>
            <a:endParaRPr lang="en-US" altLang="en-US" sz="2100"/>
          </a:p>
          <a:p>
            <a:pPr eaLnBrk="1" hangingPunct="1">
              <a:buFont typeface="Wingdings 2" panose="05020102010507070707" pitchFamily="18" charset="2"/>
              <a:buNone/>
            </a:pPr>
            <a:endParaRPr lang="en-US" altLang="en-US" sz="2700"/>
          </a:p>
          <a:p>
            <a:pPr eaLnBrk="1" hangingPunct="1"/>
            <a:r>
              <a:rPr lang="en-US" altLang="en-US" sz="2700"/>
              <a:t>The Timing of PEP </a:t>
            </a:r>
          </a:p>
          <a:p>
            <a:pPr lvl="1" eaLnBrk="1" hangingPunct="1"/>
            <a:r>
              <a:rPr lang="en-US" altLang="en-US" sz="2400"/>
              <a:t>Categories</a:t>
            </a:r>
          </a:p>
          <a:p>
            <a:pPr lvl="2" eaLnBrk="1" hangingPunct="1"/>
            <a:r>
              <a:rPr lang="en-US" altLang="en-US" sz="2100"/>
              <a:t>Outstanding</a:t>
            </a:r>
          </a:p>
          <a:p>
            <a:pPr lvl="2" eaLnBrk="1" hangingPunct="1"/>
            <a:r>
              <a:rPr lang="en-US" altLang="en-US" sz="2100"/>
              <a:t>Satisfactory</a:t>
            </a:r>
          </a:p>
          <a:p>
            <a:pPr lvl="2" eaLnBrk="1" hangingPunct="1"/>
            <a:r>
              <a:rPr lang="en-US" altLang="en-US" sz="2100"/>
              <a:t>Unsatisfactory</a:t>
            </a:r>
          </a:p>
        </p:txBody>
      </p:sp>
      <p:pic>
        <p:nvPicPr>
          <p:cNvPr id="9226" name="Picture 10" descr="http://wdrs.fnal.gov/elr/performance/images/elr-performance-v3.jpg">
            <a:hlinkClick r:id="rId3"/>
            <a:extLst>
              <a:ext uri="{FF2B5EF4-FFF2-40B4-BE49-F238E27FC236}">
                <a16:creationId xmlns:a16="http://schemas.microsoft.com/office/drawing/2014/main" id="{ED91A20E-D1EE-4706-8C3E-E704029A01A3}"/>
              </a:ext>
            </a:extLst>
          </p:cNvPr>
          <p:cNvPicPr>
            <a:picLocks noChangeAspect="1" noChangeArrowheads="1"/>
          </p:cNvPicPr>
          <p:nvPr/>
        </p:nvPicPr>
        <p:blipFill>
          <a:blip r:embed="rId4"/>
          <a:srcRect/>
          <a:stretch>
            <a:fillRect/>
          </a:stretch>
        </p:blipFill>
        <p:spPr bwMode="auto">
          <a:xfrm>
            <a:off x="4572000" y="1771650"/>
            <a:ext cx="3143250" cy="19431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66354634"/>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F3CB6B2D-BC59-48A9-B2F3-3EA7A3620A04}"/>
              </a:ext>
            </a:extLst>
          </p:cNvPr>
          <p:cNvSpPr>
            <a:spLocks noGrp="1" noChangeArrowheads="1"/>
          </p:cNvSpPr>
          <p:nvPr>
            <p:ph type="title"/>
          </p:nvPr>
        </p:nvSpPr>
        <p:spPr>
          <a:xfrm>
            <a:off x="1143000" y="0"/>
            <a:ext cx="6858000" cy="1028700"/>
          </a:xfrm>
        </p:spPr>
        <p:txBody>
          <a:bodyPr/>
          <a:lstStyle/>
          <a:p>
            <a:pPr eaLnBrk="1" fontAlgn="auto" hangingPunct="1">
              <a:spcAft>
                <a:spcPts val="0"/>
              </a:spcAft>
              <a:defRPr/>
            </a:pPr>
            <a:r>
              <a:rPr lang="en-US" sz="4050" dirty="0"/>
              <a:t>HOURS OF WORK</a:t>
            </a:r>
          </a:p>
        </p:txBody>
      </p:sp>
      <p:sp>
        <p:nvSpPr>
          <p:cNvPr id="26627" name="Rectangle 3">
            <a:extLst>
              <a:ext uri="{FF2B5EF4-FFF2-40B4-BE49-F238E27FC236}">
                <a16:creationId xmlns:a16="http://schemas.microsoft.com/office/drawing/2014/main" id="{00F0BA3B-4D15-45B7-B00E-E7211692909D}"/>
              </a:ext>
            </a:extLst>
          </p:cNvPr>
          <p:cNvSpPr>
            <a:spLocks noGrp="1"/>
          </p:cNvSpPr>
          <p:nvPr>
            <p:ph idx="1"/>
          </p:nvPr>
        </p:nvSpPr>
        <p:spPr>
          <a:xfrm>
            <a:off x="1143000" y="857250"/>
            <a:ext cx="6858000" cy="3657600"/>
          </a:xfrm>
        </p:spPr>
        <p:txBody>
          <a:bodyPr/>
          <a:lstStyle/>
          <a:p>
            <a:pPr eaLnBrk="1" hangingPunct="1">
              <a:lnSpc>
                <a:spcPct val="90000"/>
              </a:lnSpc>
            </a:pPr>
            <a:endParaRPr lang="en-US" altLang="en-US" sz="2100" dirty="0"/>
          </a:p>
          <a:p>
            <a:pPr eaLnBrk="1" hangingPunct="1"/>
            <a:r>
              <a:rPr lang="en-US" altLang="en-US" sz="2100" dirty="0"/>
              <a:t>Employees work an eight-hour day.</a:t>
            </a:r>
          </a:p>
          <a:p>
            <a:pPr eaLnBrk="1" hangingPunct="1"/>
            <a:endParaRPr lang="en-US" altLang="en-US" sz="1200" dirty="0"/>
          </a:p>
          <a:p>
            <a:pPr eaLnBrk="1" hangingPunct="1"/>
            <a:r>
              <a:rPr lang="en-US" altLang="en-US" sz="2100" dirty="0"/>
              <a:t>Lunch is 30 or 60 minutes depending on your scheduled work hours.</a:t>
            </a:r>
          </a:p>
          <a:p>
            <a:pPr eaLnBrk="1" hangingPunct="1"/>
            <a:endParaRPr lang="en-US" altLang="en-US" sz="1200" dirty="0"/>
          </a:p>
          <a:p>
            <a:pPr eaLnBrk="1" hangingPunct="1"/>
            <a:r>
              <a:rPr lang="en-US" altLang="en-US" sz="2100" dirty="0"/>
              <a:t>Normal business hours are from 8 am to 5 pm.</a:t>
            </a:r>
          </a:p>
          <a:p>
            <a:pPr eaLnBrk="1" hangingPunct="1"/>
            <a:endParaRPr lang="en-US" altLang="en-US" sz="1200" dirty="0"/>
          </a:p>
          <a:p>
            <a:pPr eaLnBrk="1" hangingPunct="1"/>
            <a:r>
              <a:rPr lang="en-US" altLang="en-US" sz="2100" dirty="0"/>
              <a:t>Typical 40-hour weeks.</a:t>
            </a:r>
          </a:p>
          <a:p>
            <a:pPr eaLnBrk="1" hangingPunct="1"/>
            <a:endParaRPr lang="en-US" altLang="en-US" sz="1200" dirty="0"/>
          </a:p>
          <a:p>
            <a:pPr eaLnBrk="1" hangingPunct="1"/>
            <a:r>
              <a:rPr lang="en-US" altLang="en-US" sz="2100" dirty="0"/>
              <a:t>Any time worked beyond 40 hours must be approved by the supervisor in advance.</a:t>
            </a:r>
          </a:p>
        </p:txBody>
      </p:sp>
    </p:spTree>
    <p:extLst>
      <p:ext uri="{BB962C8B-B14F-4D97-AF65-F5344CB8AC3E}">
        <p14:creationId xmlns:p14="http://schemas.microsoft.com/office/powerpoint/2010/main" val="1569667130"/>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A24CA34-6AD8-45CB-8E55-E6320E5B5EB9}"/>
              </a:ext>
            </a:extLst>
          </p:cNvPr>
          <p:cNvSpPr>
            <a:spLocks noGrp="1" noChangeArrowheads="1"/>
          </p:cNvSpPr>
          <p:nvPr>
            <p:ph type="title"/>
          </p:nvPr>
        </p:nvSpPr>
        <p:spPr/>
        <p:txBody>
          <a:bodyPr/>
          <a:lstStyle/>
          <a:p>
            <a:pPr eaLnBrk="1" fontAlgn="auto" hangingPunct="1">
              <a:spcAft>
                <a:spcPts val="0"/>
              </a:spcAft>
              <a:defRPr/>
            </a:pPr>
            <a:r>
              <a:rPr lang="en-US" sz="4050" dirty="0"/>
              <a:t>OVERTIME/COMP. TIME</a:t>
            </a:r>
          </a:p>
        </p:txBody>
      </p:sp>
      <p:sp>
        <p:nvSpPr>
          <p:cNvPr id="28675" name="Rectangle 3">
            <a:extLst>
              <a:ext uri="{FF2B5EF4-FFF2-40B4-BE49-F238E27FC236}">
                <a16:creationId xmlns:a16="http://schemas.microsoft.com/office/drawing/2014/main" id="{8E4E7C55-63F2-4FDE-B9D5-A67485D47675}"/>
              </a:ext>
            </a:extLst>
          </p:cNvPr>
          <p:cNvSpPr>
            <a:spLocks noGrp="1"/>
          </p:cNvSpPr>
          <p:nvPr>
            <p:ph idx="1"/>
          </p:nvPr>
        </p:nvSpPr>
        <p:spPr>
          <a:xfrm>
            <a:off x="1314450" y="1200150"/>
            <a:ext cx="6572250" cy="3314700"/>
          </a:xfrm>
        </p:spPr>
        <p:txBody>
          <a:bodyPr/>
          <a:lstStyle/>
          <a:p>
            <a:pPr eaLnBrk="1" hangingPunct="1"/>
            <a:r>
              <a:rPr lang="en-US" altLang="en-US" sz="3000"/>
              <a:t>Employees </a:t>
            </a:r>
            <a:r>
              <a:rPr lang="en-US" altLang="en-US" sz="3000">
                <a:cs typeface="Arial" panose="020B0604020202020204" pitchFamily="34" charset="0"/>
              </a:rPr>
              <a:t>may</a:t>
            </a:r>
            <a:r>
              <a:rPr lang="en-US" altLang="en-US" sz="3000"/>
              <a:t> be eligible for: </a:t>
            </a:r>
          </a:p>
          <a:p>
            <a:pPr eaLnBrk="1" hangingPunct="1">
              <a:buFont typeface="Wingdings" panose="05000000000000000000" pitchFamily="2" charset="2"/>
              <a:buNone/>
            </a:pPr>
            <a:endParaRPr lang="en-US" altLang="en-US" sz="3000"/>
          </a:p>
          <a:p>
            <a:pPr lvl="1" eaLnBrk="1" hangingPunct="1">
              <a:buFontTx/>
              <a:buChar char="•"/>
            </a:pPr>
            <a:r>
              <a:rPr lang="en-US" altLang="en-US" sz="2700"/>
              <a:t>Time and one half for overtime</a:t>
            </a:r>
          </a:p>
          <a:p>
            <a:pPr lvl="1" eaLnBrk="1" hangingPunct="1">
              <a:buFontTx/>
              <a:buNone/>
            </a:pPr>
            <a:endParaRPr lang="en-US" altLang="en-US" sz="2700"/>
          </a:p>
          <a:p>
            <a:pPr lvl="1" eaLnBrk="1" hangingPunct="1">
              <a:buFontTx/>
              <a:buChar char="•"/>
            </a:pPr>
            <a:r>
              <a:rPr lang="en-US" altLang="en-US" sz="2700"/>
              <a:t>Compensatory time</a:t>
            </a:r>
          </a:p>
          <a:p>
            <a:pPr lvl="1" eaLnBrk="1" hangingPunct="1">
              <a:buFont typeface="Wingdings" pitchFamily="2" charset="2"/>
              <a:buNone/>
            </a:pPr>
            <a:r>
              <a:rPr lang="en-US" altLang="en-US" sz="2700"/>
              <a:t>	</a:t>
            </a:r>
          </a:p>
        </p:txBody>
      </p:sp>
    </p:spTree>
    <p:extLst>
      <p:ext uri="{BB962C8B-B14F-4D97-AF65-F5344CB8AC3E}">
        <p14:creationId xmlns:p14="http://schemas.microsoft.com/office/powerpoint/2010/main" val="3025891633"/>
      </p:ext>
    </p:extLst>
  </p:cSld>
  <p:clrMapOvr>
    <a:masterClrMapping/>
  </p:clrMapOvr>
  <p:transition>
    <p:fade thruBlk="1"/>
  </p:transition>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A978019238B4449B333C1622D23B9B4" ma:contentTypeVersion="12" ma:contentTypeDescription="Create a new document." ma:contentTypeScope="" ma:versionID="702e9bd371d43a472e77f80e726c18b7">
  <xsd:schema xmlns:xsd="http://www.w3.org/2001/XMLSchema" xmlns:xs="http://www.w3.org/2001/XMLSchema" xmlns:p="http://schemas.microsoft.com/office/2006/metadata/properties" xmlns:ns1="http://schemas.microsoft.com/sharepoint/v3" targetNamespace="http://schemas.microsoft.com/office/2006/metadata/properties" ma:root="true" ma:fieldsID="e00d6e856316b04bbfd8642c332e56b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ma:readOnly="fals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df7581da-97da-4d53-b989-afa9970ea022">H6UAVAWAAMPH-3-147</_dlc_DocId>
    <_dlc_DocIdUrl xmlns="df7581da-97da-4d53-b989-afa9970ea022">
      <Url>http://ad-dev-spwfe1:81/tsd/_layouts/DocIdRedir.aspx?ID=H6UAVAWAAMPH-3-147</Url>
      <Description>H6UAVAWAAMPH-3-147</Description>
    </_dlc_DocIdUrl>
  </documentManagement>
</p:properties>
</file>

<file path=customXml/itemProps1.xml><?xml version="1.0" encoding="utf-8"?>
<ds:datastoreItem xmlns:ds="http://schemas.openxmlformats.org/officeDocument/2006/customXml" ds:itemID="{D57C9126-EA6C-4CDA-9AC2-7BF79A748E1E}"/>
</file>

<file path=customXml/itemProps2.xml><?xml version="1.0" encoding="utf-8"?>
<ds:datastoreItem xmlns:ds="http://schemas.openxmlformats.org/officeDocument/2006/customXml" ds:itemID="{67E65602-90B9-4644-898B-3BF026AAB027}"/>
</file>

<file path=customXml/itemProps3.xml><?xml version="1.0" encoding="utf-8"?>
<ds:datastoreItem xmlns:ds="http://schemas.openxmlformats.org/officeDocument/2006/customXml" ds:itemID="{410005E7-1DFC-4CAA-A978-80605ED49EAB}"/>
</file>

<file path=customXml/itemProps4.xml><?xml version="1.0" encoding="utf-8"?>
<ds:datastoreItem xmlns:ds="http://schemas.openxmlformats.org/officeDocument/2006/customXml" ds:itemID="{67E65602-90B9-4644-898B-3BF026AAB027}"/>
</file>

<file path=docProps/app.xml><?xml version="1.0" encoding="utf-8"?>
<Properties xmlns="http://schemas.openxmlformats.org/officeDocument/2006/extended-properties" xmlns:vt="http://schemas.openxmlformats.org/officeDocument/2006/docPropsVTypes">
  <TotalTime>1515</TotalTime>
  <Words>3188</Words>
  <Application>Microsoft Office PowerPoint</Application>
  <PresentationFormat>On-screen Show (16:9)</PresentationFormat>
  <Paragraphs>431</Paragraphs>
  <Slides>29</Slides>
  <Notes>28</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29</vt:i4>
      </vt:variant>
    </vt:vector>
  </HeadingPairs>
  <TitlesOfParts>
    <vt:vector size="39" baseType="lpstr">
      <vt:lpstr>Arial</vt:lpstr>
      <vt:lpstr>Arial Rounded MT Bold</vt:lpstr>
      <vt:lpstr>Book Antiqua</vt:lpstr>
      <vt:lpstr>Corbel</vt:lpstr>
      <vt:lpstr>Georgia</vt:lpstr>
      <vt:lpstr>Wingdings</vt:lpstr>
      <vt:lpstr>Wingdings 2</vt:lpstr>
      <vt:lpstr>Wingdings 3</vt:lpstr>
      <vt:lpstr>simple-light-2</vt:lpstr>
      <vt:lpstr>Module</vt:lpstr>
      <vt:lpstr>MARYLAND DEPARTMENT OF HEALTH</vt:lpstr>
      <vt:lpstr>CATEGORIES OF EMPLOYEES</vt:lpstr>
      <vt:lpstr>GENERAL EMPLOYMENT</vt:lpstr>
      <vt:lpstr>GENERAL EMPLOYMENT (Continued) </vt:lpstr>
      <vt:lpstr>GENERAL EMPLOYMENT (Continued)</vt:lpstr>
      <vt:lpstr>PROBATION</vt:lpstr>
      <vt:lpstr>PERFORMANCE EVALUATION PLAN</vt:lpstr>
      <vt:lpstr>HOURS OF WORK</vt:lpstr>
      <vt:lpstr>OVERTIME/COMP. TIME</vt:lpstr>
      <vt:lpstr>PAY</vt:lpstr>
      <vt:lpstr>SALARY SCALE/INCREMENTS</vt:lpstr>
      <vt:lpstr>RECLASS/PROMOTION</vt:lpstr>
      <vt:lpstr>NON-COMP/PROMOTION</vt:lpstr>
      <vt:lpstr>EMPLOYEE BENEFITS AND SERVICES</vt:lpstr>
      <vt:lpstr>HEALTH BENEFITS</vt:lpstr>
      <vt:lpstr>HEALTH BENEFITS (CONTINUED):</vt:lpstr>
      <vt:lpstr>HEALTH BENEFITS (CONTINUED):</vt:lpstr>
      <vt:lpstr>HEALTH BENEFITS (CONTINUED):</vt:lpstr>
      <vt:lpstr>RETIREMENT</vt:lpstr>
      <vt:lpstr>RETIREMENT (CONTINUED):</vt:lpstr>
      <vt:lpstr>RETIREMENT (CONTINUED):</vt:lpstr>
      <vt:lpstr>LEAVE</vt:lpstr>
      <vt:lpstr>LEAVE (CONTINUED):</vt:lpstr>
      <vt:lpstr>LEAVE (CONTINUED):</vt:lpstr>
      <vt:lpstr>LEAVE (CONTINUED):</vt:lpstr>
      <vt:lpstr>LEAVE BANK</vt:lpstr>
      <vt:lpstr>SEPARATION AND REINSTATEMENT</vt:lpstr>
      <vt:lpstr>EMPLOYER/EMPLOYEE RELATIONS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Maureen C. Regan</dc:creator>
  <cp:lastModifiedBy>Melissa Easley</cp:lastModifiedBy>
  <cp:revision>7</cp:revision>
  <dcterms:modified xsi:type="dcterms:W3CDTF">2020-09-10T13:08:43Z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0x0101004A978019238B4449B333C1622D23B9B4</vt:lpwstr>
  </property>
  <property fmtid="{D5CDD505-2E9C-101B-9397-08002B2CF9AE}" pid="3" name="_dlc_DocIdItemGuid">
    <vt:lpwstr>8c534111-f7fc-46d9-933b-f4133314dd78</vt:lpwstr>
  </property>
</Properties>
</file>