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Montserrat ExtraBold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iXEiDDsRY2FdsLTFa4Ugy705DS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MontserratExtraBold-boldItalic.fntdata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font" Target="fonts/Montserrat-regular.fntdata"/><Relationship Id="rId3" Type="http://schemas.openxmlformats.org/officeDocument/2006/relationships/slideMaster" Target="slideMasters/slideMaster1.xml"/><Relationship Id="rId25" Type="http://schemas.openxmlformats.org/officeDocument/2006/relationships/font" Target="fonts/MontserratExtraBold-bold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16" Type="http://schemas.openxmlformats.org/officeDocument/2006/relationships/slide" Target="slides/slide12.xml"/><Relationship Id="rId29" Type="http://schemas.openxmlformats.org/officeDocument/2006/relationships/customXml" Target="../customXml/item2.xml"/><Relationship Id="rId24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3" Type="http://schemas.openxmlformats.org/officeDocument/2006/relationships/font" Target="fonts/Montserrat-italic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font" Target="fonts/Montserrat-bold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customschemas.google.com/relationships/presentationmetadata" Target="metadata"/><Relationship Id="rId14" Type="http://schemas.openxmlformats.org/officeDocument/2006/relationships/slide" Target="slides/slide10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38ff6d9da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f38ff6d9da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38ff6d9da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f38ff6d9da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38ff6d9da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f38ff6d9da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38ff6d9da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f38ff6d9da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38ff6d9da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f38ff6d9da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9c3682f52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f9c3682f52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38ff6d9da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f38ff6d9da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38ff6d9d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f38ff6d9d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38ff6d9d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f38ff6d9d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38ff6d9da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f38ff6d9da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38ff6d9da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f38ff6d9da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38ff6d9da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f38ff6d9da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38ff6d9da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f38ff6d9da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38ff6d9da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f38ff6d9da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5"/>
          <p:cNvPicPr preferRelativeResize="0"/>
          <p:nvPr/>
        </p:nvPicPr>
        <p:blipFill rotWithShape="1">
          <a:blip r:embed="rId2">
            <a:alphaModFix/>
          </a:blip>
          <a:srcRect b="0" l="2172" r="1406" t="0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5"/>
          <p:cNvSpPr/>
          <p:nvPr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3">
            <a:alphaModFix/>
          </a:blip>
          <a:srcRect b="0" l="0" r="0"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4">
            <a:alphaModFix/>
          </a:blip>
          <a:srcRect b="96281" l="0" r="0" t="0"/>
          <a:stretch/>
        </p:blipFill>
        <p:spPr>
          <a:xfrm>
            <a:off x="-612" y="5953810"/>
            <a:ext cx="12191999" cy="6095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/>
          <p:nvPr/>
        </p:nvSpPr>
        <p:spPr>
          <a:xfrm>
            <a:off x="-612" y="1806530"/>
            <a:ext cx="12192613" cy="41472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"/>
          <p:cNvSpPr txBox="1"/>
          <p:nvPr>
            <p:ph type="ctrTitle"/>
          </p:nvPr>
        </p:nvSpPr>
        <p:spPr>
          <a:xfrm>
            <a:off x="1523694" y="2808325"/>
            <a:ext cx="9144000" cy="13385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1524000" y="4373217"/>
            <a:ext cx="9144000" cy="387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b="1" sz="2400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1524000" y="4940300"/>
            <a:ext cx="9144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sz="2400">
                <a:solidFill>
                  <a:srgbClr val="C40E3E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0884" y="1900887"/>
            <a:ext cx="1229620" cy="99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14"/>
          <p:cNvCxnSpPr/>
          <p:nvPr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8" name="Google Shape;78;p15"/>
          <p:cNvCxnSpPr/>
          <p:nvPr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">
  <p:cSld name="Chapter 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i="1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7" name="Google Shape;27;p6"/>
          <p:cNvCxnSpPr/>
          <p:nvPr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">
  <p:cSld name="Standard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82148" y="1825625"/>
            <a:ext cx="100716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>
                <a:solidFill>
                  <a:srgbClr val="26262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884583" y="362022"/>
            <a:ext cx="10469217" cy="343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i="1" sz="2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3" name="Google Shape;33;p7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8"/>
          <p:cNvCxnSpPr/>
          <p:nvPr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1182758" y="1825625"/>
            <a:ext cx="483704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10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11"/>
          <p:cNvCxnSpPr/>
          <p:nvPr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12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8" name="Google Shape;68;p13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982170" y="5846548"/>
            <a:ext cx="2391950" cy="6952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mdh.communications@maryland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>
            <p:ph type="ctrTitle"/>
          </p:nvPr>
        </p:nvSpPr>
        <p:spPr>
          <a:xfrm>
            <a:off x="1523694" y="2808325"/>
            <a:ext cx="9144000" cy="1539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Applied Visual Identity</a:t>
            </a:r>
            <a:endParaRPr b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1524000" y="4484952"/>
            <a:ext cx="914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ct val="1000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MDH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Office of Communications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"/>
          <p:cNvSpPr txBox="1"/>
          <p:nvPr>
            <p:ph idx="2" type="body"/>
          </p:nvPr>
        </p:nvSpPr>
        <p:spPr>
          <a:xfrm>
            <a:off x="1524000" y="5246810"/>
            <a:ext cx="9144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Reflects August 2019 standards issued by GOV Comms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38ff6d9da_0_73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Imagery best practices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gf38ff6d9da_0_73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f38ff6d9da_0_73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62" name="Google Shape;162;gf38ff6d9da_0_73"/>
          <p:cNvSpPr txBox="1"/>
          <p:nvPr>
            <p:ph idx="1" type="body"/>
          </p:nvPr>
        </p:nvSpPr>
        <p:spPr>
          <a:xfrm>
            <a:off x="884700" y="2263725"/>
            <a:ext cx="104691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Because imagery spans a very broad range of materials and subjects, there is no single style designated.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However, the tone and quality of all imagery should 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project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 quality and professionalism. Imagery should also support the message and content of the piece to which it is applied, in order to help tell the story.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38ff6d9da_0_80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Imagery best practices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gf38ff6d9da_0_80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f38ff6d9da_0_80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70" name="Google Shape;170;gf38ff6d9da_0_80"/>
          <p:cNvSpPr txBox="1"/>
          <p:nvPr>
            <p:ph idx="1" type="body"/>
          </p:nvPr>
        </p:nvSpPr>
        <p:spPr>
          <a:xfrm>
            <a:off x="884700" y="2166050"/>
            <a:ext cx="10469100" cy="3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Full color imagery is always preferred.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Use of clip art and cartoons is generally discouraged, unless it is audience-appropriate.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Please contact the Office of Communications to download stock images through Shutterstock.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38ff6d9da_0_87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Imagery best practices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gf38ff6d9da_0_87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f38ff6d9da_0_87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78" name="Google Shape;178;gf38ff6d9da_0_87"/>
          <p:cNvSpPr txBox="1"/>
          <p:nvPr>
            <p:ph idx="1" type="body"/>
          </p:nvPr>
        </p:nvSpPr>
        <p:spPr>
          <a:xfrm>
            <a:off x="838200" y="2147825"/>
            <a:ext cx="105156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Montserrat"/>
                <a:ea typeface="Montserrat"/>
                <a:cs typeface="Montserrat"/>
                <a:sym typeface="Montserrat"/>
              </a:rPr>
              <a:t>When using imagery, follow legal requirements. 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Copyrighted images (including those found via Internet search) should not be used.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Appropriate licensure/permission for using images is required.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38ff6d9da_0_94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Imagery best practices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gf38ff6d9da_0_94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f38ff6d9da_0_94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86" name="Google Shape;186;gf38ff6d9da_0_94"/>
          <p:cNvSpPr txBox="1"/>
          <p:nvPr>
            <p:ph idx="1" type="body"/>
          </p:nvPr>
        </p:nvSpPr>
        <p:spPr>
          <a:xfrm>
            <a:off x="8772300" y="3457775"/>
            <a:ext cx="2581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Ensure logos and images are</a:t>
            </a:r>
            <a:r>
              <a:rPr b="1" lang="en-US" sz="2600">
                <a:latin typeface="Montserrat"/>
                <a:ea typeface="Montserrat"/>
                <a:cs typeface="Montserrat"/>
                <a:sym typeface="Montserrat"/>
              </a:rPr>
              <a:t> not distorted.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gf38ff6d9da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789150"/>
            <a:ext cx="4195749" cy="256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f38ff6d9da_0_94"/>
          <p:cNvPicPr preferRelativeResize="0"/>
          <p:nvPr/>
        </p:nvPicPr>
        <p:blipFill rotWithShape="1">
          <a:blip r:embed="rId4">
            <a:alphaModFix/>
          </a:blip>
          <a:srcRect b="0" l="0" r="42961" t="26643"/>
          <a:stretch/>
        </p:blipFill>
        <p:spPr>
          <a:xfrm>
            <a:off x="5052795" y="2330200"/>
            <a:ext cx="2218675" cy="184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f38ff6d9da_0_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0912" y="2609288"/>
            <a:ext cx="1034375" cy="7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f38ff6d9da_0_94"/>
          <p:cNvPicPr preferRelativeResize="0"/>
          <p:nvPr/>
        </p:nvPicPr>
        <p:blipFill rotWithShape="1">
          <a:blip r:embed="rId3">
            <a:alphaModFix/>
          </a:blip>
          <a:srcRect b="0" l="0" r="30162" t="0"/>
          <a:stretch/>
        </p:blipFill>
        <p:spPr>
          <a:xfrm>
            <a:off x="765300" y="4172400"/>
            <a:ext cx="3049399" cy="208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f38ff6d9da_0_94"/>
          <p:cNvPicPr preferRelativeResize="0"/>
          <p:nvPr/>
        </p:nvPicPr>
        <p:blipFill rotWithShape="1">
          <a:blip r:embed="rId4">
            <a:alphaModFix/>
          </a:blip>
          <a:srcRect b="0" l="0" r="42961" t="26643"/>
          <a:stretch/>
        </p:blipFill>
        <p:spPr>
          <a:xfrm>
            <a:off x="5119875" y="4681775"/>
            <a:ext cx="2218675" cy="1214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gf38ff6d9da_0_94"/>
          <p:cNvCxnSpPr/>
          <p:nvPr/>
        </p:nvCxnSpPr>
        <p:spPr>
          <a:xfrm>
            <a:off x="3929825" y="4927794"/>
            <a:ext cx="775200" cy="57000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gf38ff6d9da_0_94"/>
          <p:cNvCxnSpPr/>
          <p:nvPr/>
        </p:nvCxnSpPr>
        <p:spPr>
          <a:xfrm flipH="1">
            <a:off x="3929800" y="4927778"/>
            <a:ext cx="775200" cy="57000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gf38ff6d9da_0_94"/>
          <p:cNvCxnSpPr/>
          <p:nvPr/>
        </p:nvCxnSpPr>
        <p:spPr>
          <a:xfrm>
            <a:off x="7540500" y="4927781"/>
            <a:ext cx="775200" cy="57000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gf38ff6d9da_0_94"/>
          <p:cNvCxnSpPr/>
          <p:nvPr/>
        </p:nvCxnSpPr>
        <p:spPr>
          <a:xfrm flipH="1">
            <a:off x="7540475" y="4927766"/>
            <a:ext cx="775200" cy="57000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38ff6d9da_0_118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Templates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gf38ff6d9da_0_118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f38ff6d9da_0_118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203" name="Google Shape;203;gf38ff6d9da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43" y="2109025"/>
            <a:ext cx="2184266" cy="28154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4" name="Google Shape;204;gf38ff6d9da_0_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4303" y="2560398"/>
            <a:ext cx="2393679" cy="31091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5" name="Google Shape;205;gf38ff6d9da_0_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3543" y="2988269"/>
            <a:ext cx="3063350" cy="2295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6" name="Google Shape;206;gf38ff6d9da_0_118"/>
          <p:cNvSpPr txBox="1"/>
          <p:nvPr/>
        </p:nvSpPr>
        <p:spPr>
          <a:xfrm>
            <a:off x="6359625" y="3442425"/>
            <a:ext cx="5527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Email mdh.communications@maryland.gov  to receive MDH templates for letterhead, PowerPoint, etc.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9c3682f52_0_4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Email signature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gf9c3682f52_0_4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f9c3682f52_0_4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14" name="Google Shape;214;gf9c3682f52_0_4"/>
          <p:cNvSpPr txBox="1"/>
          <p:nvPr/>
        </p:nvSpPr>
        <p:spPr>
          <a:xfrm>
            <a:off x="4029865" y="2809150"/>
            <a:ext cx="5527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Montserrat"/>
                <a:ea typeface="Montserrat"/>
                <a:cs typeface="Montserrat"/>
                <a:sym typeface="Montserrat"/>
              </a:rPr>
              <a:t>Name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Title, Office/Program/Etc.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Maryland Department of Health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Office Address Line 1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Office Address Line 2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Email: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Phone: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gf9c3682f52_0_4"/>
          <p:cNvPicPr preferRelativeResize="0"/>
          <p:nvPr/>
        </p:nvPicPr>
        <p:blipFill rotWithShape="1">
          <a:blip r:embed="rId3">
            <a:alphaModFix/>
          </a:blip>
          <a:srcRect b="15272" l="0" r="7723" t="16514"/>
          <a:stretch/>
        </p:blipFill>
        <p:spPr>
          <a:xfrm>
            <a:off x="593667" y="1919650"/>
            <a:ext cx="3344575" cy="36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f9c3682f52_0_4"/>
          <p:cNvSpPr txBox="1"/>
          <p:nvPr/>
        </p:nvSpPr>
        <p:spPr>
          <a:xfrm>
            <a:off x="6251675" y="5004750"/>
            <a:ext cx="562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*Please do not add other graphics to the email signature.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38ff6d9da_0_111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gf38ff6d9da_0_111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f38ff6d9da_0_111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24" name="Google Shape;224;gf38ff6d9da_0_111"/>
          <p:cNvSpPr txBox="1"/>
          <p:nvPr>
            <p:ph idx="1" type="body"/>
          </p:nvPr>
        </p:nvSpPr>
        <p:spPr>
          <a:xfrm>
            <a:off x="838200" y="2330200"/>
            <a:ext cx="105156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For questions, please contact the Office of Communications.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Montserrat"/>
                <a:ea typeface="Montserrat"/>
                <a:cs typeface="Montserrat"/>
                <a:sym typeface="Montserrat"/>
              </a:rPr>
              <a:t>mdh.communications@maryland.gov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What is visual identity?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3"/>
          <p:cNvSpPr txBox="1"/>
          <p:nvPr>
            <p:ph idx="1" type="body"/>
          </p:nvPr>
        </p:nvSpPr>
        <p:spPr>
          <a:xfrm>
            <a:off x="685798" y="1843875"/>
            <a:ext cx="1007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 sz="4700">
                <a:latin typeface="Montserrat"/>
                <a:ea typeface="Montserrat"/>
                <a:cs typeface="Montserrat"/>
                <a:sym typeface="Montserrat"/>
              </a:rPr>
              <a:t>Visual identity includes the colors, type, graphics and imagery that represent a brand. </a:t>
            </a:r>
            <a:endParaRPr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3"/>
          <p:cNvSpPr txBox="1"/>
          <p:nvPr>
            <p:ph idx="12" type="sldNum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 txBox="1"/>
          <p:nvPr>
            <p:ph idx="2" type="body"/>
          </p:nvPr>
        </p:nvSpPr>
        <p:spPr>
          <a:xfrm>
            <a:off x="884583" y="362022"/>
            <a:ext cx="10469217" cy="343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38ff6d9da_0_0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Best practices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gf38ff6d9da_0_0"/>
          <p:cNvSpPr txBox="1"/>
          <p:nvPr>
            <p:ph idx="1" type="body"/>
          </p:nvPr>
        </p:nvSpPr>
        <p:spPr>
          <a:xfrm>
            <a:off x="637500" y="1691838"/>
            <a:ext cx="10716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Public-facing communications—especially those with strong visual components—are to be reviewed and approved by the Office of Communications prior to release.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The Office of Communications is the starting point for guidance, collaboration, review and approval in developing and distributing communicative material for a mass audience.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This does not include provider or constituent correspondence.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gf38ff6d9da_0_0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f38ff6d9da_0_0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38ff6d9da_0_7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Best practices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gf38ff6d9da_0_7"/>
          <p:cNvSpPr txBox="1"/>
          <p:nvPr>
            <p:ph idx="1" type="body"/>
          </p:nvPr>
        </p:nvSpPr>
        <p:spPr>
          <a:xfrm>
            <a:off x="637500" y="1746550"/>
            <a:ext cx="10716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7692"/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For all creative projects and any communications-based procurement or production—both large-scale (e.g., campaigns) and small-scale (e.g., tri-fold brochures)—please engage the Office of Communications as early as possible in the process.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7692"/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7692"/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Contact the Office of Communications 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prior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 to engaging with vendors on communications-based projects; this includes signing a use agreement or issuing an RFP. Vendors must be provided MDH brand/visual identity guidelines 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prior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 to beginning production.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7692"/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7692"/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The Office of Communications should never see projects for the first time as a final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 product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gf38ff6d9da_0_7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f38ff6d9da_0_7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38ff6d9da_0_48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Type and color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gf38ff6d9da_0_48"/>
          <p:cNvSpPr txBox="1"/>
          <p:nvPr>
            <p:ph idx="1" type="body"/>
          </p:nvPr>
        </p:nvSpPr>
        <p:spPr>
          <a:xfrm>
            <a:off x="7349750" y="3023300"/>
            <a:ext cx="4441200" cy="27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7692"/>
              <a:buNone/>
            </a:pPr>
            <a:r>
              <a:rPr b="1" lang="en-US" sz="2600">
                <a:latin typeface="Montserrat"/>
                <a:ea typeface="Montserrat"/>
                <a:cs typeface="Montserrat"/>
                <a:sym typeface="Montserrat"/>
              </a:rPr>
              <a:t>Colors 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may not be modified.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7692"/>
              <a:buNone/>
            </a:pPr>
            <a:r>
              <a:t/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7692"/>
              <a:buNone/>
            </a:pPr>
            <a:r>
              <a:rPr b="1" lang="en-US" sz="2600">
                <a:latin typeface="Montserrat"/>
                <a:ea typeface="Montserrat"/>
                <a:cs typeface="Montserrat"/>
                <a:sym typeface="Montserrat"/>
              </a:rPr>
              <a:t>Calibri 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is the acceptable alternative typeface if Montserrat is not available or accessible.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gf38ff6d9da_0_48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f38ff6d9da_0_48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118" name="Google Shape;118;gf38ff6d9da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425" y="1721634"/>
            <a:ext cx="6284830" cy="42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38ff6d9da_0_14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Primary MDH logo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gf38ff6d9da_0_14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f38ff6d9da_0_14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126" name="Google Shape;126;gf38ff6d9da_0_14"/>
          <p:cNvPicPr preferRelativeResize="0"/>
          <p:nvPr/>
        </p:nvPicPr>
        <p:blipFill rotWithShape="1">
          <a:blip r:embed="rId3">
            <a:alphaModFix/>
          </a:blip>
          <a:srcRect b="0" l="0" r="0" t="12556"/>
          <a:stretch/>
        </p:blipFill>
        <p:spPr>
          <a:xfrm>
            <a:off x="421525" y="2442937"/>
            <a:ext cx="6089924" cy="34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f38ff6d9da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2124" y="3261662"/>
            <a:ext cx="5147150" cy="180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38ff6d9da_0_23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Secondary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MDH logo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gf38ff6d9da_0_23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f38ff6d9da_0_23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135" name="Google Shape;135;gf38ff6d9da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2124" y="3261662"/>
            <a:ext cx="5147150" cy="180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f38ff6d9da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450" y="2173675"/>
            <a:ext cx="5884825" cy="231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f38ff6d9da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41" y="4318300"/>
            <a:ext cx="3132569" cy="174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f38ff6d9da_0_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5188" y="4509150"/>
            <a:ext cx="2924025" cy="15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38ff6d9da_0_35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MDH logo use guidelines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gf38ff6d9da_0_35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f38ff6d9da_0_35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46" name="Google Shape;146;gf38ff6d9da_0_35"/>
          <p:cNvSpPr txBox="1"/>
          <p:nvPr>
            <p:ph idx="1" type="body"/>
          </p:nvPr>
        </p:nvSpPr>
        <p:spPr>
          <a:xfrm>
            <a:off x="637500" y="1846863"/>
            <a:ext cx="10716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Do not outline the logo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Do not change the colors, typefaces or layout in the logo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Do not add new elements (e.g., words or graphics) to the logo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Do not distort or manipulate the logo; resize the logo using the software’s procedure for resizing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Do not use the logo as a pattern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Do not place the logo on a background/image that doesn’t provide maximum contrast for legibility; the best 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 is white or black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Do not place the logo over words or other graphics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Do not apply effects to the logo (e.g., drop shadow, outer glow)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Do not tint the logo; it should always appear at 100% opacity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38ff6d9da_0_66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MDH logo use guidelines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gf38ff6d9da_0_66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f38ff6d9da_0_66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54" name="Google Shape;154;gf38ff6d9da_0_66"/>
          <p:cNvSpPr txBox="1"/>
          <p:nvPr>
            <p:ph idx="1" type="body"/>
          </p:nvPr>
        </p:nvSpPr>
        <p:spPr>
          <a:xfrm>
            <a:off x="637500" y="1691838"/>
            <a:ext cx="10716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Email </a:t>
            </a:r>
            <a:r>
              <a:rPr lang="en-US" sz="2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mdh.communications@maryland.gov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 to request logo files and to request review for logo use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Administrations, offices, programs, initiatives, etc. may not create their own logo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b="1" lang="en-US" sz="2600">
                <a:latin typeface="Montserrat"/>
                <a:ea typeface="Montserrat"/>
                <a:cs typeface="Montserrat"/>
                <a:sym typeface="Montserrat"/>
              </a:rPr>
              <a:t>Only one logo represents the whole of MDH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78019238B4449B333C1622D23B9B4" ma:contentTypeVersion="12" ma:contentTypeDescription="Create a new document." ma:contentTypeScope="" ma:versionID="94e003ee98daa3dd351e1821e98ca49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83DA60E-B791-4D81-858D-D3374BEE919E}"/>
</file>

<file path=customXml/itemProps2.xml><?xml version="1.0" encoding="utf-8"?>
<ds:datastoreItem xmlns:ds="http://schemas.openxmlformats.org/officeDocument/2006/customXml" ds:itemID="{F88D8EBA-EB3D-424F-8079-BC838ACA11C8}"/>
</file>

<file path=customXml/itemProps3.xml><?xml version="1.0" encoding="utf-8"?>
<ds:datastoreItem xmlns:ds="http://schemas.openxmlformats.org/officeDocument/2006/customXml" ds:itemID="{92BF7BB1-3A29-4AA3-91AB-FEC625CE3D3D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Maureen C. Regan -MDH-</dc:creator>
  <dcterms:created xsi:type="dcterms:W3CDTF">2018-02-09T13:05:01Z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0x0101004A978019238B4449B333C1622D23B9B4</vt:lpwstr>
  </property>
</Properties>
</file>